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13.xml" ContentType="application/vnd.openxmlformats-officedocument.drawingml.chart+xml"/>
  <Override PartName="/ppt/notesSlides/notesSlide18.xml" ContentType="application/vnd.openxmlformats-officedocument.presentationml.notesSlide+xml"/>
  <Override PartName="/ppt/charts/chart14.xml" ContentType="application/vnd.openxmlformats-officedocument.drawingml.chart+xml"/>
  <Override PartName="/ppt/notesSlides/notesSlide19.xml" ContentType="application/vnd.openxmlformats-officedocument.presentationml.notesSlide+xml"/>
  <Override PartName="/ppt/charts/chart15.xml" ContentType="application/vnd.openxmlformats-officedocument.drawingml.chart+xml"/>
  <Override PartName="/ppt/notesSlides/notesSlide20.xml" ContentType="application/vnd.openxmlformats-officedocument.presentationml.notesSlide+xml"/>
  <Override PartName="/ppt/charts/chart16.xml" ContentType="application/vnd.openxmlformats-officedocument.drawingml.chart+xml"/>
  <Override PartName="/ppt/notesSlides/notesSlide21.xml" ContentType="application/vnd.openxmlformats-officedocument.presentationml.notesSlide+xml"/>
  <Override PartName="/ppt/charts/chart17.xml" ContentType="application/vnd.openxmlformats-officedocument.drawingml.chart+xml"/>
  <Override PartName="/ppt/notesSlides/notesSlide22.xml" ContentType="application/vnd.openxmlformats-officedocument.presentationml.notesSlide+xml"/>
  <Override PartName="/ppt/charts/chart18.xml" ContentType="application/vnd.openxmlformats-officedocument.drawingml.chart+xml"/>
  <Override PartName="/ppt/notesSlides/notesSlide23.xml" ContentType="application/vnd.openxmlformats-officedocument.presentationml.notesSlide+xml"/>
  <Override PartName="/ppt/charts/chart19.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0.xml" ContentType="application/vnd.openxmlformats-officedocument.drawingml.chart+xml"/>
  <Override PartName="/ppt/notesSlides/notesSlide26.xml" ContentType="application/vnd.openxmlformats-officedocument.presentationml.notesSlide+xml"/>
  <Override PartName="/ppt/charts/chart21.xml" ContentType="application/vnd.openxmlformats-officedocument.drawingml.chart+xml"/>
  <Override PartName="/ppt/notesSlides/notesSlide27.xml" ContentType="application/vnd.openxmlformats-officedocument.presentationml.notesSlide+xml"/>
  <Override PartName="/ppt/charts/chart22.xml" ContentType="application/vnd.openxmlformats-officedocument.drawingml.chart+xml"/>
  <Override PartName="/ppt/notesSlides/notesSlide28.xml" ContentType="application/vnd.openxmlformats-officedocument.presentationml.notesSlide+xml"/>
  <Override PartName="/ppt/charts/chart23.xml" ContentType="application/vnd.openxmlformats-officedocument.drawingml.chart+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charts/chart25.xml" ContentType="application/vnd.openxmlformats-officedocument.drawingml.chart+xml"/>
  <Override PartName="/ppt/notesSlides/notesSlide31.xml" ContentType="application/vnd.openxmlformats-officedocument.presentationml.notesSlide+xml"/>
  <Override PartName="/ppt/charts/chart26.xml" ContentType="application/vnd.openxmlformats-officedocument.drawingml.chart+xml"/>
  <Override PartName="/ppt/notesSlides/notesSlide32.xml" ContentType="application/vnd.openxmlformats-officedocument.presentationml.notesSlide+xml"/>
  <Override PartName="/ppt/charts/chart27.xml" ContentType="application/vnd.openxmlformats-officedocument.drawingml.chart+xml"/>
  <Override PartName="/ppt/notesSlides/notesSlide33.xml" ContentType="application/vnd.openxmlformats-officedocument.presentationml.notesSlide+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notesSlides/notesSlide36.xml" ContentType="application/vnd.openxmlformats-officedocument.presentationml.notesSlide+xml"/>
  <Override PartName="/ppt/charts/chart31.xml" ContentType="application/vnd.openxmlformats-officedocument.drawingml.chart+xml"/>
  <Override PartName="/ppt/notesSlides/notesSlide37.xml" ContentType="application/vnd.openxmlformats-officedocument.presentationml.notesSlide+xml"/>
  <Override PartName="/ppt/charts/chart32.xml" ContentType="application/vnd.openxmlformats-officedocument.drawingml.chart+xml"/>
  <Override PartName="/ppt/notesSlides/notesSlide38.xml" ContentType="application/vnd.openxmlformats-officedocument.presentationml.notesSlide+xml"/>
  <Override PartName="/ppt/charts/chart33.xml" ContentType="application/vnd.openxmlformats-officedocument.drawingml.chart+xml"/>
  <Override PartName="/ppt/notesSlides/notesSlide39.xml" ContentType="application/vnd.openxmlformats-officedocument.presentationml.notesSlide+xml"/>
  <Override PartName="/ppt/charts/chart34.xml" ContentType="application/vnd.openxmlformats-officedocument.drawingml.chart+xml"/>
  <Override PartName="/ppt/notesSlides/notesSlide40.xml" ContentType="application/vnd.openxmlformats-officedocument.presentationml.notesSlide+xml"/>
  <Override PartName="/ppt/charts/chart35.xml" ContentType="application/vnd.openxmlformats-officedocument.drawingml.chart+xml"/>
  <Override PartName="/ppt/notesSlides/notesSlide41.xml" ContentType="application/vnd.openxmlformats-officedocument.presentationml.notesSlide+xml"/>
  <Override PartName="/ppt/charts/chart36.xml" ContentType="application/vnd.openxmlformats-officedocument.drawingml.chart+xml"/>
  <Override PartName="/ppt/notesSlides/notesSlide42.xml" ContentType="application/vnd.openxmlformats-officedocument.presentationml.notesSlide+xml"/>
  <Override PartName="/ppt/charts/chart37.xml" ContentType="application/vnd.openxmlformats-officedocument.drawingml.chart+xml"/>
  <Override PartName="/ppt/notesSlides/notesSlide43.xml" ContentType="application/vnd.openxmlformats-officedocument.presentationml.notesSlide+xml"/>
  <Override PartName="/ppt/charts/chart38.xml" ContentType="application/vnd.openxmlformats-officedocument.drawingml.chart+xml"/>
  <Override PartName="/ppt/notesSlides/notesSlide44.xml" ContentType="application/vnd.openxmlformats-officedocument.presentationml.notesSlide+xml"/>
  <Override PartName="/ppt/charts/chart39.xml" ContentType="application/vnd.openxmlformats-officedocument.drawingml.chart+xml"/>
  <Override PartName="/ppt/notesSlides/notesSlide45.xml" ContentType="application/vnd.openxmlformats-officedocument.presentationml.notesSlide+xml"/>
  <Override PartName="/ppt/charts/chart40.xml" ContentType="application/vnd.openxmlformats-officedocument.drawingml.chart+xml"/>
  <Override PartName="/ppt/notesSlides/notesSlide46.xml" ContentType="application/vnd.openxmlformats-officedocument.presentationml.notesSlide+xml"/>
  <Override PartName="/ppt/charts/chart41.xml" ContentType="application/vnd.openxmlformats-officedocument.drawingml.chart+xml"/>
  <Override PartName="/ppt/notesSlides/notesSlide47.xml" ContentType="application/vnd.openxmlformats-officedocument.presentationml.notesSlide+xml"/>
  <Override PartName="/ppt/charts/chart42.xml" ContentType="application/vnd.openxmlformats-officedocument.drawingml.chart+xml"/>
  <Override PartName="/ppt/notesSlides/notesSlide48.xml" ContentType="application/vnd.openxmlformats-officedocument.presentationml.notesSlide+xml"/>
  <Override PartName="/ppt/charts/chart43.xml" ContentType="application/vnd.openxmlformats-officedocument.drawingml.chart+xml"/>
  <Override PartName="/ppt/notesSlides/notesSlide49.xml" ContentType="application/vnd.openxmlformats-officedocument.presentationml.notesSlide+xml"/>
  <Override PartName="/ppt/charts/chart44.xml" ContentType="application/vnd.openxmlformats-officedocument.drawingml.chart+xml"/>
  <Override PartName="/ppt/drawings/drawing4.xml" ContentType="application/vnd.openxmlformats-officedocument.drawingml.chartshapes+xml"/>
  <Override PartName="/ppt/notesSlides/notesSlide50.xml" ContentType="application/vnd.openxmlformats-officedocument.presentationml.notesSlide+xml"/>
  <Override PartName="/ppt/charts/chart45.xml" ContentType="application/vnd.openxmlformats-officedocument.drawingml.chart+xml"/>
  <Override PartName="/ppt/drawings/drawing5.xml" ContentType="application/vnd.openxmlformats-officedocument.drawingml.chartshapes+xml"/>
  <Override PartName="/ppt/notesSlides/notesSlide51.xml" ContentType="application/vnd.openxmlformats-officedocument.presentationml.notesSlide+xml"/>
  <Override PartName="/ppt/charts/chart46.xml" ContentType="application/vnd.openxmlformats-officedocument.drawingml.chart+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47.xml" ContentType="application/vnd.openxmlformats-officedocument.drawingml.chart+xml"/>
  <Override PartName="/ppt/notesSlides/notesSlide54.xml" ContentType="application/vnd.openxmlformats-officedocument.presentationml.notesSlide+xml"/>
  <Override PartName="/ppt/charts/chart48.xml" ContentType="application/vnd.openxmlformats-officedocument.drawingml.chart+xml"/>
  <Override PartName="/ppt/notesSlides/notesSlide55.xml" ContentType="application/vnd.openxmlformats-officedocument.presentationml.notesSlide+xml"/>
  <Override PartName="/ppt/charts/chart49.xml" ContentType="application/vnd.openxmlformats-officedocument.drawingml.chart+xml"/>
  <Override PartName="/ppt/notesSlides/notesSlide56.xml" ContentType="application/vnd.openxmlformats-officedocument.presentationml.notesSlide+xml"/>
  <Override PartName="/ppt/charts/chart50.xml" ContentType="application/vnd.openxmlformats-officedocument.drawingml.chart+xml"/>
  <Override PartName="/ppt/notesSlides/notesSlide57.xml" ContentType="application/vnd.openxmlformats-officedocument.presentationml.notesSlide+xml"/>
  <Override PartName="/ppt/charts/chart51.xml" ContentType="application/vnd.openxmlformats-officedocument.drawingml.chart+xml"/>
  <Override PartName="/ppt/drawings/drawing6.xml" ContentType="application/vnd.openxmlformats-officedocument.drawingml.chartshapes+xml"/>
  <Override PartName="/ppt/notesSlides/notesSlide58.xml" ContentType="application/vnd.openxmlformats-officedocument.presentationml.notesSlide+xml"/>
  <Override PartName="/ppt/charts/chart52.xml" ContentType="application/vnd.openxmlformats-officedocument.drawingml.chart+xml"/>
  <Override PartName="/ppt/notesSlides/notesSlide59.xml" ContentType="application/vnd.openxmlformats-officedocument.presentationml.notesSlide+xml"/>
  <Override PartName="/ppt/charts/chart53.xml" ContentType="application/vnd.openxmlformats-officedocument.drawingml.chart+xml"/>
  <Override PartName="/ppt/drawings/drawing7.xml" ContentType="application/vnd.openxmlformats-officedocument.drawingml.chartshapes+xml"/>
  <Override PartName="/ppt/notesSlides/notesSlide60.xml" ContentType="application/vnd.openxmlformats-officedocument.presentationml.notesSlide+xml"/>
  <Override PartName="/ppt/charts/chart54.xml" ContentType="application/vnd.openxmlformats-officedocument.drawingml.chart+xml"/>
  <Override PartName="/ppt/drawings/drawing8.xml" ContentType="application/vnd.openxmlformats-officedocument.drawingml.chartshape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55.xml" ContentType="application/vnd.openxmlformats-officedocument.drawingml.chart+xml"/>
  <Override PartName="/ppt/notesSlides/notesSlide66.xml" ContentType="application/vnd.openxmlformats-officedocument.presentationml.notesSlide+xml"/>
  <Override PartName="/ppt/charts/chart56.xml" ContentType="application/vnd.openxmlformats-officedocument.drawingml.chart+xml"/>
  <Override PartName="/ppt/notesSlides/notesSlide67.xml" ContentType="application/vnd.openxmlformats-officedocument.presentationml.notesSlide+xml"/>
  <Override PartName="/ppt/charts/chart57.xml" ContentType="application/vnd.openxmlformats-officedocument.drawingml.chart+xml"/>
  <Override PartName="/ppt/notesSlides/notesSlide68.xml" ContentType="application/vnd.openxmlformats-officedocument.presentationml.notesSlide+xml"/>
  <Override PartName="/ppt/charts/chart58.xml" ContentType="application/vnd.openxmlformats-officedocument.drawingml.chart+xml"/>
  <Override PartName="/ppt/notesSlides/notesSlide69.xml" ContentType="application/vnd.openxmlformats-officedocument.presentationml.notesSlide+xml"/>
  <Override PartName="/ppt/charts/chart59.xml" ContentType="application/vnd.openxmlformats-officedocument.drawingml.chart+xml"/>
  <Override PartName="/ppt/notesSlides/notesSlide70.xml" ContentType="application/vnd.openxmlformats-officedocument.presentationml.notesSlide+xml"/>
  <Override PartName="/ppt/charts/chart60.xml" ContentType="application/vnd.openxmlformats-officedocument.drawingml.chart+xml"/>
  <Override PartName="/ppt/drawings/drawing9.xml" ContentType="application/vnd.openxmlformats-officedocument.drawingml.chartshapes+xml"/>
  <Override PartName="/ppt/notesSlides/notesSlide71.xml" ContentType="application/vnd.openxmlformats-officedocument.presentationml.notesSlide+xml"/>
  <Override PartName="/ppt/charts/chart61.xml" ContentType="application/vnd.openxmlformats-officedocument.drawingml.chart+xml"/>
  <Override PartName="/ppt/drawings/drawing10.xml" ContentType="application/vnd.openxmlformats-officedocument.drawingml.chartshapes+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rts/chart62.xml" ContentType="application/vnd.openxmlformats-officedocument.drawingml.chart+xml"/>
  <Override PartName="/ppt/notesSlides/notesSlide74.xml" ContentType="application/vnd.openxmlformats-officedocument.presentationml.notesSlide+xml"/>
  <Override PartName="/ppt/charts/chart63.xml" ContentType="application/vnd.openxmlformats-officedocument.drawingml.chart+xml"/>
  <Override PartName="/ppt/notesSlides/notesSlide75.xml" ContentType="application/vnd.openxmlformats-officedocument.presentationml.notesSlide+xml"/>
  <Override PartName="/ppt/charts/chart64.xml" ContentType="application/vnd.openxmlformats-officedocument.drawingml.chart+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65.xml" ContentType="application/vnd.openxmlformats-officedocument.drawingml.chart+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rts/chart66.xml" ContentType="application/vnd.openxmlformats-officedocument.drawingml.chart+xml"/>
  <Override PartName="/ppt/notesSlides/notesSlide81.xml" ContentType="application/vnd.openxmlformats-officedocument.presentationml.notesSlide+xml"/>
  <Override PartName="/ppt/charts/chart67.xml" ContentType="application/vnd.openxmlformats-officedocument.drawingml.chart+xml"/>
  <Override PartName="/ppt/notesSlides/notesSlide82.xml" ContentType="application/vnd.openxmlformats-officedocument.presentationml.notesSlide+xml"/>
  <Override PartName="/ppt/charts/chart68.xml" ContentType="application/vnd.openxmlformats-officedocument.drawingml.chart+xml"/>
  <Override PartName="/ppt/notesSlides/notesSlide83.xml" ContentType="application/vnd.openxmlformats-officedocument.presentationml.notesSlide+xml"/>
  <Override PartName="/ppt/charts/chart69.xml" ContentType="application/vnd.openxmlformats-officedocument.drawingml.chart+xml"/>
  <Override PartName="/ppt/notesSlides/notesSlide84.xml" ContentType="application/vnd.openxmlformats-officedocument.presentationml.notesSlide+xml"/>
  <Override PartName="/ppt/charts/chart70.xml" ContentType="application/vnd.openxmlformats-officedocument.drawingml.chart+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charts/chart71.xml" ContentType="application/vnd.openxmlformats-officedocument.drawingml.chart+xml"/>
  <Override PartName="/ppt/notesSlides/notesSlide87.xml" ContentType="application/vnd.openxmlformats-officedocument.presentationml.notesSlide+xml"/>
  <Override PartName="/ppt/charts/chart72.xml" ContentType="application/vnd.openxmlformats-officedocument.drawingml.chart+xml"/>
  <Override PartName="/ppt/notesSlides/notesSlide88.xml" ContentType="application/vnd.openxmlformats-officedocument.presentationml.notesSlide+xml"/>
  <Override PartName="/ppt/charts/chart73.xml" ContentType="application/vnd.openxmlformats-officedocument.drawingml.chart+xml"/>
  <Override PartName="/ppt/notesSlides/notesSlide89.xml" ContentType="application/vnd.openxmlformats-officedocument.presentationml.notesSlide+xml"/>
  <Override PartName="/ppt/charts/chart74.xml" ContentType="application/vnd.openxmlformats-officedocument.drawingml.chart+xml"/>
  <Override PartName="/ppt/notesSlides/notesSlide90.xml" ContentType="application/vnd.openxmlformats-officedocument.presentationml.notesSlide+xml"/>
  <Override PartName="/ppt/charts/chart75.xml" ContentType="application/vnd.openxmlformats-officedocument.drawingml.chart+xml"/>
  <Override PartName="/ppt/notesSlides/notesSlide91.xml" ContentType="application/vnd.openxmlformats-officedocument.presentationml.notesSlide+xml"/>
  <Override PartName="/ppt/charts/chart76.xml" ContentType="application/vnd.openxmlformats-officedocument.drawingml.chart+xml"/>
  <Override PartName="/ppt/notesSlides/notesSlide92.xml" ContentType="application/vnd.openxmlformats-officedocument.presentationml.notesSlide+xml"/>
  <Override PartName="/ppt/charts/chart77.xml" ContentType="application/vnd.openxmlformats-officedocument.drawingml.chart+xml"/>
  <Override PartName="/ppt/notesSlides/notesSlide93.xml" ContentType="application/vnd.openxmlformats-officedocument.presentationml.notesSlide+xml"/>
  <Override PartName="/ppt/charts/chart78.xml" ContentType="application/vnd.openxmlformats-officedocument.drawingml.chart+xml"/>
  <Override PartName="/ppt/notesSlides/notesSlide94.xml" ContentType="application/vnd.openxmlformats-officedocument.presentationml.notesSlide+xml"/>
  <Override PartName="/ppt/charts/chart79.xml" ContentType="application/vnd.openxmlformats-officedocument.drawingml.chart+xml"/>
  <Override PartName="/ppt/notesSlides/notesSlide95.xml" ContentType="application/vnd.openxmlformats-officedocument.presentationml.notesSlide+xml"/>
  <Override PartName="/ppt/charts/chart80.xml" ContentType="application/vnd.openxmlformats-officedocument.drawingml.chart+xml"/>
  <Override PartName="/ppt/notesSlides/notesSlide96.xml" ContentType="application/vnd.openxmlformats-officedocument.presentationml.notesSlide+xml"/>
  <Override PartName="/ppt/charts/chart81.xml" ContentType="application/vnd.openxmlformats-officedocument.drawingml.chart+xml"/>
  <Override PartName="/ppt/notesSlides/notesSlide97.xml" ContentType="application/vnd.openxmlformats-officedocument.presentationml.notesSlide+xml"/>
  <Override PartName="/ppt/charts/chart82.xml" ContentType="application/vnd.openxmlformats-officedocument.drawingml.chart+xml"/>
  <Override PartName="/ppt/drawings/drawing11.xml" ContentType="application/vnd.openxmlformats-officedocument.drawingml.chartshapes+xml"/>
  <Override PartName="/ppt/notesSlides/notesSlide98.xml" ContentType="application/vnd.openxmlformats-officedocument.presentationml.notesSlide+xml"/>
  <Override PartName="/ppt/charts/chart8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10"/>
  </p:notesMasterIdLst>
  <p:sldIdLst>
    <p:sldId id="352" r:id="rId6"/>
    <p:sldId id="455" r:id="rId7"/>
    <p:sldId id="354" r:id="rId8"/>
    <p:sldId id="355" r:id="rId9"/>
    <p:sldId id="356" r:id="rId10"/>
    <p:sldId id="357" r:id="rId11"/>
    <p:sldId id="358" r:id="rId12"/>
    <p:sldId id="359" r:id="rId13"/>
    <p:sldId id="360" r:id="rId14"/>
    <p:sldId id="361" r:id="rId15"/>
    <p:sldId id="362" r:id="rId16"/>
    <p:sldId id="363" r:id="rId17"/>
    <p:sldId id="364" r:id="rId18"/>
    <p:sldId id="365" r:id="rId19"/>
    <p:sldId id="366" r:id="rId20"/>
    <p:sldId id="367" r:id="rId21"/>
    <p:sldId id="368" r:id="rId22"/>
    <p:sldId id="369" r:id="rId23"/>
    <p:sldId id="370" r:id="rId24"/>
    <p:sldId id="371" r:id="rId25"/>
    <p:sldId id="372" r:id="rId26"/>
    <p:sldId id="373" r:id="rId27"/>
    <p:sldId id="374" r:id="rId28"/>
    <p:sldId id="375" r:id="rId29"/>
    <p:sldId id="376" r:id="rId30"/>
    <p:sldId id="377" r:id="rId31"/>
    <p:sldId id="378" r:id="rId32"/>
    <p:sldId id="379" r:id="rId33"/>
    <p:sldId id="380" r:id="rId34"/>
    <p:sldId id="381" r:id="rId35"/>
    <p:sldId id="382" r:id="rId36"/>
    <p:sldId id="383" r:id="rId37"/>
    <p:sldId id="384" r:id="rId38"/>
    <p:sldId id="385" r:id="rId39"/>
    <p:sldId id="386" r:id="rId40"/>
    <p:sldId id="387" r:id="rId41"/>
    <p:sldId id="388" r:id="rId42"/>
    <p:sldId id="389" r:id="rId43"/>
    <p:sldId id="390" r:id="rId44"/>
    <p:sldId id="391" r:id="rId45"/>
    <p:sldId id="392" r:id="rId46"/>
    <p:sldId id="393" r:id="rId47"/>
    <p:sldId id="394" r:id="rId48"/>
    <p:sldId id="395" r:id="rId49"/>
    <p:sldId id="396" r:id="rId50"/>
    <p:sldId id="397" r:id="rId51"/>
    <p:sldId id="398" r:id="rId52"/>
    <p:sldId id="399" r:id="rId53"/>
    <p:sldId id="400" r:id="rId54"/>
    <p:sldId id="401" r:id="rId55"/>
    <p:sldId id="402" r:id="rId56"/>
    <p:sldId id="403" r:id="rId57"/>
    <p:sldId id="404" r:id="rId58"/>
    <p:sldId id="405" r:id="rId59"/>
    <p:sldId id="406" r:id="rId60"/>
    <p:sldId id="407" r:id="rId61"/>
    <p:sldId id="408" r:id="rId62"/>
    <p:sldId id="409" r:id="rId63"/>
    <p:sldId id="410" r:id="rId64"/>
    <p:sldId id="411" r:id="rId65"/>
    <p:sldId id="412" r:id="rId66"/>
    <p:sldId id="413" r:id="rId67"/>
    <p:sldId id="414" r:id="rId68"/>
    <p:sldId id="415" r:id="rId69"/>
    <p:sldId id="416" r:id="rId70"/>
    <p:sldId id="417" r:id="rId71"/>
    <p:sldId id="418" r:id="rId72"/>
    <p:sldId id="419" r:id="rId73"/>
    <p:sldId id="420" r:id="rId74"/>
    <p:sldId id="421" r:id="rId75"/>
    <p:sldId id="422" r:id="rId76"/>
    <p:sldId id="423" r:id="rId77"/>
    <p:sldId id="424" r:id="rId78"/>
    <p:sldId id="425" r:id="rId79"/>
    <p:sldId id="426" r:id="rId80"/>
    <p:sldId id="427" r:id="rId81"/>
    <p:sldId id="428" r:id="rId82"/>
    <p:sldId id="429" r:id="rId83"/>
    <p:sldId id="430" r:id="rId84"/>
    <p:sldId id="456" r:id="rId85"/>
    <p:sldId id="457" r:id="rId86"/>
    <p:sldId id="458" r:id="rId87"/>
    <p:sldId id="459" r:id="rId88"/>
    <p:sldId id="431" r:id="rId89"/>
    <p:sldId id="432" r:id="rId90"/>
    <p:sldId id="433" r:id="rId91"/>
    <p:sldId id="434" r:id="rId92"/>
    <p:sldId id="435" r:id="rId93"/>
    <p:sldId id="436" r:id="rId94"/>
    <p:sldId id="437" r:id="rId95"/>
    <p:sldId id="438" r:id="rId96"/>
    <p:sldId id="460" r:id="rId97"/>
    <p:sldId id="461" r:id="rId98"/>
    <p:sldId id="462" r:id="rId99"/>
    <p:sldId id="463" r:id="rId100"/>
    <p:sldId id="464" r:id="rId101"/>
    <p:sldId id="472" r:id="rId102"/>
    <p:sldId id="466" r:id="rId103"/>
    <p:sldId id="467" r:id="rId104"/>
    <p:sldId id="468" r:id="rId105"/>
    <p:sldId id="473" r:id="rId106"/>
    <p:sldId id="469" r:id="rId107"/>
    <p:sldId id="470" r:id="rId108"/>
    <p:sldId id="471" r:id="rId10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9933FF"/>
    <a:srgbClr val="009999"/>
    <a:srgbClr val="00CC99"/>
    <a:srgbClr val="6600CC"/>
    <a:srgbClr val="CC66FF"/>
    <a:srgbClr val="FF6600"/>
    <a:srgbClr val="FF9933"/>
    <a:srgbClr val="00FF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5" autoAdjust="0"/>
    <p:restoredTop sz="88049" autoAdjust="0"/>
  </p:normalViewPr>
  <p:slideViewPr>
    <p:cSldViewPr>
      <p:cViewPr varScale="1">
        <p:scale>
          <a:sx n="102" d="100"/>
          <a:sy n="102" d="100"/>
        </p:scale>
        <p:origin x="1830"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slide" Target="slides/slide102.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notesMaster" Target="notesMasters/notesMaster1.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xml"/><Relationship Id="rId1" Type="http://schemas.microsoft.com/office/2011/relationships/chartStyle" Target="style1.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2.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70687392524211"/>
          <c:y val="3.2223794291338585E-2"/>
          <c:w val="0.84440922825823239"/>
          <c:h val="0.80134145341207597"/>
        </c:manualLayout>
      </c:layout>
      <c:barChart>
        <c:barDir val="col"/>
        <c:grouping val="stacked"/>
        <c:varyColors val="0"/>
        <c:ser>
          <c:idx val="0"/>
          <c:order val="0"/>
          <c:tx>
            <c:strRef>
              <c:f>Sheet1!$A$2</c:f>
              <c:strCache>
                <c:ptCount val="1"/>
                <c:pt idx="0">
                  <c:v>&lt;1</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Sheet1!$B$1:$D$1</c:f>
              <c:strCache>
                <c:ptCount val="3"/>
                <c:pt idx="0">
                  <c:v>1988-1999 (N=669)</c:v>
                </c:pt>
                <c:pt idx="1">
                  <c:v>2000-2007 (N=696)</c:v>
                </c:pt>
                <c:pt idx="2">
                  <c:v>2008-6/2016 (N=961)</c:v>
                </c:pt>
              </c:strCache>
            </c:strRef>
          </c:cat>
          <c:val>
            <c:numRef>
              <c:f>Sheet1!$B$2:$D$2</c:f>
              <c:numCache>
                <c:formatCode>General</c:formatCode>
                <c:ptCount val="3"/>
                <c:pt idx="0">
                  <c:v>46</c:v>
                </c:pt>
                <c:pt idx="1">
                  <c:v>28</c:v>
                </c:pt>
                <c:pt idx="2">
                  <c:v>33</c:v>
                </c:pt>
              </c:numCache>
            </c:numRef>
          </c:val>
        </c:ser>
        <c:ser>
          <c:idx val="1"/>
          <c:order val="1"/>
          <c:tx>
            <c:strRef>
              <c:f>Sheet1!$A$3</c:f>
              <c:strCache>
                <c:ptCount val="1"/>
                <c:pt idx="0">
                  <c:v>1-5</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Sheet1!$B$1:$D$1</c:f>
              <c:strCache>
                <c:ptCount val="3"/>
                <c:pt idx="0">
                  <c:v>1988-1999 (N=669)</c:v>
                </c:pt>
                <c:pt idx="1">
                  <c:v>2000-2007 (N=696)</c:v>
                </c:pt>
                <c:pt idx="2">
                  <c:v>2008-6/2016 (N=961)</c:v>
                </c:pt>
              </c:strCache>
            </c:strRef>
          </c:cat>
          <c:val>
            <c:numRef>
              <c:f>Sheet1!$B$3:$D$3</c:f>
              <c:numCache>
                <c:formatCode>General</c:formatCode>
                <c:ptCount val="3"/>
                <c:pt idx="0">
                  <c:v>56</c:v>
                </c:pt>
                <c:pt idx="1">
                  <c:v>46</c:v>
                </c:pt>
                <c:pt idx="2">
                  <c:v>67</c:v>
                </c:pt>
              </c:numCache>
            </c:numRef>
          </c:val>
        </c:ser>
        <c:ser>
          <c:idx val="2"/>
          <c:order val="2"/>
          <c:tx>
            <c:strRef>
              <c:f>Sheet1!$A$4</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1988-1999 (N=669)</c:v>
                </c:pt>
                <c:pt idx="1">
                  <c:v>2000-2007 (N=696)</c:v>
                </c:pt>
                <c:pt idx="2">
                  <c:v>2008-6/2016 (N=961)</c:v>
                </c:pt>
              </c:strCache>
            </c:strRef>
          </c:cat>
          <c:val>
            <c:numRef>
              <c:f>Sheet1!$B$4:$D$4</c:f>
              <c:numCache>
                <c:formatCode>General</c:formatCode>
                <c:ptCount val="3"/>
                <c:pt idx="0">
                  <c:v>117</c:v>
                </c:pt>
                <c:pt idx="1">
                  <c:v>90</c:v>
                </c:pt>
                <c:pt idx="2">
                  <c:v>152</c:v>
                </c:pt>
              </c:numCache>
            </c:numRef>
          </c:val>
        </c:ser>
        <c:ser>
          <c:idx val="3"/>
          <c:order val="3"/>
          <c:tx>
            <c:strRef>
              <c:f>Sheet1!$A$5</c:f>
              <c:strCache>
                <c:ptCount val="1"/>
                <c:pt idx="0">
                  <c:v>11-17</c:v>
                </c:pt>
              </c:strCache>
            </c:strRef>
          </c:tx>
          <c:spPr>
            <a:gradFill flip="none" rotWithShape="1">
              <a:gsLst>
                <a:gs pos="0">
                  <a:srgbClr val="208C03"/>
                </a:gs>
                <a:gs pos="50000">
                  <a:srgbClr val="20F703"/>
                </a:gs>
                <a:gs pos="100000">
                  <a:srgbClr val="208C03"/>
                </a:gs>
              </a:gsLst>
              <a:lin ang="0" scaled="1"/>
              <a:tileRect/>
            </a:gradFill>
            <a:ln>
              <a:solidFill>
                <a:srgbClr val="000000"/>
              </a:solidFill>
            </a:ln>
          </c:spPr>
          <c:invertIfNegative val="0"/>
          <c:cat>
            <c:strRef>
              <c:f>Sheet1!$B$1:$D$1</c:f>
              <c:strCache>
                <c:ptCount val="3"/>
                <c:pt idx="0">
                  <c:v>1988-1999 (N=669)</c:v>
                </c:pt>
                <c:pt idx="1">
                  <c:v>2000-2007 (N=696)</c:v>
                </c:pt>
                <c:pt idx="2">
                  <c:v>2008-6/2016 (N=961)</c:v>
                </c:pt>
              </c:strCache>
            </c:strRef>
          </c:cat>
          <c:val>
            <c:numRef>
              <c:f>Sheet1!$B$5:$D$5</c:f>
              <c:numCache>
                <c:formatCode>General</c:formatCode>
                <c:ptCount val="3"/>
                <c:pt idx="0">
                  <c:v>450</c:v>
                </c:pt>
                <c:pt idx="1">
                  <c:v>532</c:v>
                </c:pt>
                <c:pt idx="2">
                  <c:v>709</c:v>
                </c:pt>
              </c:numCache>
            </c:numRef>
          </c:val>
        </c:ser>
        <c:dLbls>
          <c:showLegendKey val="0"/>
          <c:showVal val="0"/>
          <c:showCatName val="0"/>
          <c:showSerName val="0"/>
          <c:showPercent val="0"/>
          <c:showBubbleSize val="0"/>
        </c:dLbls>
        <c:gapWidth val="100"/>
        <c:overlap val="100"/>
        <c:axId val="421255016"/>
        <c:axId val="421255800"/>
      </c:barChart>
      <c:catAx>
        <c:axId val="421255016"/>
        <c:scaling>
          <c:orientation val="minMax"/>
        </c:scaling>
        <c:delete val="0"/>
        <c:axPos val="b"/>
        <c:numFmt formatCode="General" sourceLinked="0"/>
        <c:majorTickMark val="out"/>
        <c:minorTickMark val="none"/>
        <c:tickLblPos val="nextTo"/>
        <c:txPr>
          <a:bodyPr/>
          <a:lstStyle/>
          <a:p>
            <a:pPr>
              <a:defRPr sz="1500" b="1"/>
            </a:pPr>
            <a:endParaRPr lang="en-US"/>
          </a:p>
        </c:txPr>
        <c:crossAx val="421255800"/>
        <c:crosses val="autoZero"/>
        <c:auto val="1"/>
        <c:lblAlgn val="ctr"/>
        <c:lblOffset val="100"/>
        <c:noMultiLvlLbl val="0"/>
      </c:catAx>
      <c:valAx>
        <c:axId val="421255800"/>
        <c:scaling>
          <c:orientation val="minMax"/>
          <c:max val="100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Number of Transplants</a:t>
                </a:r>
                <a:endParaRPr lang="en-US" sz="1700" dirty="0"/>
              </a:p>
            </c:rich>
          </c:tx>
          <c:layout>
            <c:manualLayout>
              <c:xMode val="edge"/>
              <c:yMode val="edge"/>
              <c:x val="2.4875052383157986E-2"/>
              <c:y val="0.18419745608721988"/>
            </c:manualLayout>
          </c:layout>
          <c:overlay val="0"/>
        </c:title>
        <c:numFmt formatCode="#,##0" sourceLinked="0"/>
        <c:majorTickMark val="out"/>
        <c:minorTickMark val="none"/>
        <c:tickLblPos val="nextTo"/>
        <c:txPr>
          <a:bodyPr/>
          <a:lstStyle/>
          <a:p>
            <a:pPr>
              <a:defRPr sz="1500" b="1"/>
            </a:pPr>
            <a:endParaRPr lang="en-US"/>
          </a:p>
        </c:txPr>
        <c:crossAx val="421255016"/>
        <c:crosses val="autoZero"/>
        <c:crossBetween val="between"/>
        <c:majorUnit val="100"/>
      </c:valAx>
      <c:spPr>
        <a:solidFill>
          <a:srgbClr val="000000"/>
        </a:solidFill>
        <a:ln w="12700">
          <a:solidFill>
            <a:srgbClr val="FFFFFF"/>
          </a:solidFill>
        </a:ln>
      </c:spPr>
    </c:plotArea>
    <c:legend>
      <c:legendPos val="t"/>
      <c:layout>
        <c:manualLayout>
          <c:xMode val="edge"/>
          <c:yMode val="edge"/>
          <c:x val="0.16593341273517281"/>
          <c:y val="5.3205128205128203E-2"/>
          <c:w val="0.31989523938818032"/>
          <c:h val="8.9881284070260442E-2"/>
        </c:manualLayout>
      </c:layout>
      <c:overlay val="0"/>
      <c:spPr>
        <a:solidFill>
          <a:schemeClr val="bg2"/>
        </a:solidFill>
        <a:ln w="12700">
          <a:solidFill>
            <a:srgbClr val="FFFFFF"/>
          </a:solidFill>
        </a:ln>
      </c:spPr>
      <c:txPr>
        <a:bodyPr/>
        <a:lstStyle/>
        <a:p>
          <a:pPr>
            <a:defRPr sz="16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7406913118911"/>
          <c:y val="4.4840992591218813E-2"/>
          <c:w val="0.87158292183816011"/>
          <c:h val="0.77670474711978432"/>
        </c:manualLayout>
      </c:layout>
      <c:barChart>
        <c:barDir val="col"/>
        <c:grouping val="stacked"/>
        <c:varyColors val="0"/>
        <c:ser>
          <c:idx val="0"/>
          <c:order val="0"/>
          <c:tx>
            <c:strRef>
              <c:f>Sheet1!$B$1</c:f>
              <c:strCache>
                <c:ptCount val="1"/>
                <c:pt idx="0">
                  <c:v>1-4 transplants</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numRef>
              <c:f>Sheet1!$A$2:$A$31</c:f>
              <c:numCache>
                <c:formatCode>General</c:formatCode>
                <c:ptCount val="30"/>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numCache>
            </c:numRef>
          </c:cat>
          <c:val>
            <c:numRef>
              <c:f>Sheet1!$B$2:$B$31</c:f>
              <c:numCache>
                <c:formatCode>General</c:formatCode>
                <c:ptCount val="30"/>
                <c:pt idx="0">
                  <c:v>1</c:v>
                </c:pt>
                <c:pt idx="1">
                  <c:v>2</c:v>
                </c:pt>
                <c:pt idx="2">
                  <c:v>3</c:v>
                </c:pt>
                <c:pt idx="3">
                  <c:v>5</c:v>
                </c:pt>
                <c:pt idx="4">
                  <c:v>14</c:v>
                </c:pt>
                <c:pt idx="5">
                  <c:v>18</c:v>
                </c:pt>
                <c:pt idx="6">
                  <c:v>15</c:v>
                </c:pt>
                <c:pt idx="7">
                  <c:v>12</c:v>
                </c:pt>
                <c:pt idx="8">
                  <c:v>21</c:v>
                </c:pt>
                <c:pt idx="9">
                  <c:v>30</c:v>
                </c:pt>
                <c:pt idx="10">
                  <c:v>33</c:v>
                </c:pt>
                <c:pt idx="11">
                  <c:v>33</c:v>
                </c:pt>
                <c:pt idx="12">
                  <c:v>26</c:v>
                </c:pt>
                <c:pt idx="13">
                  <c:v>25</c:v>
                </c:pt>
                <c:pt idx="14">
                  <c:v>26</c:v>
                </c:pt>
                <c:pt idx="15">
                  <c:v>26</c:v>
                </c:pt>
                <c:pt idx="16">
                  <c:v>32</c:v>
                </c:pt>
                <c:pt idx="17">
                  <c:v>34</c:v>
                </c:pt>
                <c:pt idx="18">
                  <c:v>31</c:v>
                </c:pt>
                <c:pt idx="19">
                  <c:v>34</c:v>
                </c:pt>
                <c:pt idx="20">
                  <c:v>34</c:v>
                </c:pt>
                <c:pt idx="21">
                  <c:v>37</c:v>
                </c:pt>
                <c:pt idx="22">
                  <c:v>36</c:v>
                </c:pt>
                <c:pt idx="23">
                  <c:v>44</c:v>
                </c:pt>
                <c:pt idx="24">
                  <c:v>37</c:v>
                </c:pt>
                <c:pt idx="25">
                  <c:v>40</c:v>
                </c:pt>
                <c:pt idx="26">
                  <c:v>36</c:v>
                </c:pt>
                <c:pt idx="27">
                  <c:v>42</c:v>
                </c:pt>
                <c:pt idx="28">
                  <c:v>36</c:v>
                </c:pt>
                <c:pt idx="29">
                  <c:v>40</c:v>
                </c:pt>
              </c:numCache>
            </c:numRef>
          </c:val>
        </c:ser>
        <c:ser>
          <c:idx val="1"/>
          <c:order val="1"/>
          <c:tx>
            <c:strRef>
              <c:f>Sheet1!$C$1</c:f>
              <c:strCache>
                <c:ptCount val="1"/>
                <c:pt idx="0">
                  <c:v>5-9 transplants</c:v>
                </c:pt>
              </c:strCache>
            </c:strRef>
          </c:tx>
          <c:spPr>
            <a:gradFill flip="none" rotWithShape="1">
              <a:gsLst>
                <a:gs pos="0">
                  <a:srgbClr val="6600CC"/>
                </a:gs>
                <a:gs pos="50000">
                  <a:srgbClr val="9933FF"/>
                </a:gs>
                <a:gs pos="100000">
                  <a:srgbClr val="6600CC"/>
                </a:gs>
              </a:gsLst>
              <a:lin ang="10800000" scaled="1"/>
              <a:tileRect/>
            </a:gradFill>
            <a:ln>
              <a:solidFill>
                <a:srgbClr val="000000"/>
              </a:solidFill>
            </a:ln>
          </c:spPr>
          <c:invertIfNegative val="0"/>
          <c:cat>
            <c:numRef>
              <c:f>Sheet1!$A$2:$A$31</c:f>
              <c:numCache>
                <c:formatCode>General</c:formatCode>
                <c:ptCount val="30"/>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numCache>
            </c:numRef>
          </c:cat>
          <c:val>
            <c:numRef>
              <c:f>Sheet1!$C$2:$C$31</c:f>
              <c:numCache>
                <c:formatCode>General</c:formatCode>
                <c:ptCount val="30"/>
                <c:pt idx="0">
                  <c:v>0</c:v>
                </c:pt>
                <c:pt idx="1">
                  <c:v>0</c:v>
                </c:pt>
                <c:pt idx="2">
                  <c:v>0</c:v>
                </c:pt>
                <c:pt idx="3">
                  <c:v>0</c:v>
                </c:pt>
                <c:pt idx="4">
                  <c:v>1</c:v>
                </c:pt>
                <c:pt idx="5">
                  <c:v>1</c:v>
                </c:pt>
                <c:pt idx="6">
                  <c:v>1</c:v>
                </c:pt>
                <c:pt idx="7">
                  <c:v>1</c:v>
                </c:pt>
                <c:pt idx="8">
                  <c:v>1</c:v>
                </c:pt>
                <c:pt idx="9">
                  <c:v>3</c:v>
                </c:pt>
                <c:pt idx="10">
                  <c:v>2</c:v>
                </c:pt>
                <c:pt idx="11">
                  <c:v>4</c:v>
                </c:pt>
                <c:pt idx="12">
                  <c:v>5</c:v>
                </c:pt>
                <c:pt idx="13">
                  <c:v>4</c:v>
                </c:pt>
                <c:pt idx="14">
                  <c:v>1</c:v>
                </c:pt>
                <c:pt idx="15">
                  <c:v>2</c:v>
                </c:pt>
                <c:pt idx="16">
                  <c:v>1</c:v>
                </c:pt>
                <c:pt idx="17">
                  <c:v>2</c:v>
                </c:pt>
                <c:pt idx="18">
                  <c:v>4</c:v>
                </c:pt>
                <c:pt idx="19">
                  <c:v>4</c:v>
                </c:pt>
                <c:pt idx="20">
                  <c:v>3</c:v>
                </c:pt>
                <c:pt idx="21">
                  <c:v>4</c:v>
                </c:pt>
                <c:pt idx="22">
                  <c:v>5</c:v>
                </c:pt>
                <c:pt idx="23">
                  <c:v>4</c:v>
                </c:pt>
                <c:pt idx="24">
                  <c:v>4</c:v>
                </c:pt>
                <c:pt idx="25">
                  <c:v>3</c:v>
                </c:pt>
                <c:pt idx="26">
                  <c:v>5</c:v>
                </c:pt>
                <c:pt idx="27">
                  <c:v>6</c:v>
                </c:pt>
                <c:pt idx="28">
                  <c:v>5</c:v>
                </c:pt>
                <c:pt idx="29">
                  <c:v>5</c:v>
                </c:pt>
              </c:numCache>
            </c:numRef>
          </c:val>
        </c:ser>
        <c:ser>
          <c:idx val="2"/>
          <c:order val="2"/>
          <c:tx>
            <c:strRef>
              <c:f>Sheet1!$D$1</c:f>
              <c:strCache>
                <c:ptCount val="1"/>
                <c:pt idx="0">
                  <c:v>10-19 transplants</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numRef>
              <c:f>Sheet1!$A$2:$A$31</c:f>
              <c:numCache>
                <c:formatCode>General</c:formatCode>
                <c:ptCount val="30"/>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numCache>
            </c:numRef>
          </c:cat>
          <c:val>
            <c:numRef>
              <c:f>Sheet1!$D$2:$D$31</c:f>
              <c:numCache>
                <c:formatCode>General</c:formatCode>
                <c:ptCount val="30"/>
                <c:pt idx="0">
                  <c:v>0</c:v>
                </c:pt>
                <c:pt idx="1">
                  <c:v>0</c:v>
                </c:pt>
                <c:pt idx="2">
                  <c:v>0</c:v>
                </c:pt>
                <c:pt idx="3">
                  <c:v>0</c:v>
                </c:pt>
                <c:pt idx="4">
                  <c:v>0</c:v>
                </c:pt>
                <c:pt idx="5">
                  <c:v>1</c:v>
                </c:pt>
                <c:pt idx="6">
                  <c:v>1</c:v>
                </c:pt>
                <c:pt idx="7">
                  <c:v>1</c:v>
                </c:pt>
                <c:pt idx="8">
                  <c:v>0</c:v>
                </c:pt>
                <c:pt idx="9">
                  <c:v>0</c:v>
                </c:pt>
                <c:pt idx="10">
                  <c:v>0</c:v>
                </c:pt>
                <c:pt idx="11">
                  <c:v>0</c:v>
                </c:pt>
                <c:pt idx="12">
                  <c:v>0</c:v>
                </c:pt>
                <c:pt idx="13">
                  <c:v>1</c:v>
                </c:pt>
                <c:pt idx="14">
                  <c:v>1</c:v>
                </c:pt>
                <c:pt idx="15">
                  <c:v>1</c:v>
                </c:pt>
                <c:pt idx="16">
                  <c:v>1</c:v>
                </c:pt>
                <c:pt idx="17">
                  <c:v>1</c:v>
                </c:pt>
                <c:pt idx="18">
                  <c:v>1</c:v>
                </c:pt>
                <c:pt idx="19">
                  <c:v>2</c:v>
                </c:pt>
                <c:pt idx="20">
                  <c:v>2</c:v>
                </c:pt>
                <c:pt idx="21">
                  <c:v>1</c:v>
                </c:pt>
                <c:pt idx="22">
                  <c:v>1</c:v>
                </c:pt>
                <c:pt idx="23">
                  <c:v>3</c:v>
                </c:pt>
                <c:pt idx="24">
                  <c:v>2</c:v>
                </c:pt>
                <c:pt idx="25">
                  <c:v>2</c:v>
                </c:pt>
                <c:pt idx="26">
                  <c:v>0</c:v>
                </c:pt>
                <c:pt idx="27">
                  <c:v>2</c:v>
                </c:pt>
                <c:pt idx="28">
                  <c:v>1</c:v>
                </c:pt>
                <c:pt idx="29">
                  <c:v>0</c:v>
                </c:pt>
              </c:numCache>
            </c:numRef>
          </c:val>
        </c:ser>
        <c:ser>
          <c:idx val="3"/>
          <c:order val="3"/>
          <c:tx>
            <c:strRef>
              <c:f>Sheet1!$E$1</c:f>
              <c:strCache>
                <c:ptCount val="1"/>
                <c:pt idx="0">
                  <c:v>20+ transplants</c:v>
                </c:pt>
              </c:strCache>
            </c:strRef>
          </c:tx>
          <c:spPr>
            <a:gradFill flip="none" rotWithShape="1">
              <a:gsLst>
                <a:gs pos="0">
                  <a:srgbClr val="A6A200"/>
                </a:gs>
                <a:gs pos="50000">
                  <a:srgbClr val="FFFF00"/>
                </a:gs>
                <a:gs pos="100000">
                  <a:srgbClr val="A6A200"/>
                </a:gs>
              </a:gsLst>
              <a:lin ang="10800000" scaled="1"/>
              <a:tileRect/>
            </a:gradFill>
            <a:ln>
              <a:solidFill>
                <a:srgbClr val="000000"/>
              </a:solidFill>
            </a:ln>
          </c:spPr>
          <c:invertIfNegative val="0"/>
          <c:cat>
            <c:numRef>
              <c:f>Sheet1!$A$2:$A$31</c:f>
              <c:numCache>
                <c:formatCode>General</c:formatCode>
                <c:ptCount val="30"/>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numCache>
            </c:numRef>
          </c:cat>
          <c:val>
            <c:numRef>
              <c:f>Sheet1!$E$2:$E$31</c:f>
              <c:numCache>
                <c:formatCode>General</c:formatCode>
                <c:ptCount val="30"/>
                <c:pt idx="0">
                  <c:v>0</c:v>
                </c:pt>
                <c:pt idx="1">
                  <c:v>0</c:v>
                </c:pt>
                <c:pt idx="2">
                  <c:v>0</c:v>
                </c:pt>
                <c:pt idx="3">
                  <c:v>0</c:v>
                </c:pt>
                <c:pt idx="4">
                  <c:v>0</c:v>
                </c:pt>
                <c:pt idx="5">
                  <c:v>0</c:v>
                </c:pt>
                <c:pt idx="6">
                  <c:v>0</c:v>
                </c:pt>
                <c:pt idx="7">
                  <c:v>0</c:v>
                </c:pt>
                <c:pt idx="8">
                  <c:v>1</c:v>
                </c:pt>
                <c:pt idx="9">
                  <c:v>1</c:v>
                </c:pt>
                <c:pt idx="10">
                  <c:v>1</c:v>
                </c:pt>
                <c:pt idx="11">
                  <c:v>1</c:v>
                </c:pt>
                <c:pt idx="12">
                  <c:v>1</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numCache>
            </c:numRef>
          </c:val>
        </c:ser>
        <c:dLbls>
          <c:showLegendKey val="0"/>
          <c:showVal val="0"/>
          <c:showCatName val="0"/>
          <c:showSerName val="0"/>
          <c:showPercent val="0"/>
          <c:showBubbleSize val="0"/>
        </c:dLbls>
        <c:gapWidth val="25"/>
        <c:overlap val="100"/>
        <c:axId val="707340472"/>
        <c:axId val="707340864"/>
      </c:barChart>
      <c:catAx>
        <c:axId val="707340472"/>
        <c:scaling>
          <c:orientation val="minMax"/>
        </c:scaling>
        <c:delete val="0"/>
        <c:axPos val="b"/>
        <c:title>
          <c:tx>
            <c:rich>
              <a:bodyPr/>
              <a:lstStyle/>
              <a:p>
                <a:pPr>
                  <a:defRPr sz="1700"/>
                </a:pPr>
                <a:r>
                  <a:rPr lang="en-US" sz="1700" dirty="0" smtClean="0"/>
                  <a:t>Transplant Year</a:t>
                </a:r>
                <a:endParaRPr lang="en-US" sz="1700" dirty="0"/>
              </a:p>
            </c:rich>
          </c:tx>
          <c:layout/>
          <c:overlay val="0"/>
        </c:title>
        <c:numFmt formatCode="General" sourceLinked="1"/>
        <c:majorTickMark val="out"/>
        <c:minorTickMark val="none"/>
        <c:tickLblPos val="nextTo"/>
        <c:txPr>
          <a:bodyPr rot="-2700000"/>
          <a:lstStyle/>
          <a:p>
            <a:pPr>
              <a:defRPr sz="1500" b="1"/>
            </a:pPr>
            <a:endParaRPr lang="en-US"/>
          </a:p>
        </c:txPr>
        <c:crossAx val="707340864"/>
        <c:crosses val="autoZero"/>
        <c:auto val="1"/>
        <c:lblAlgn val="ctr"/>
        <c:lblOffset val="100"/>
        <c:tickLblSkip val="1"/>
        <c:noMultiLvlLbl val="0"/>
      </c:catAx>
      <c:valAx>
        <c:axId val="707340864"/>
        <c:scaling>
          <c:orientation val="minMax"/>
          <c:max val="55"/>
          <c:min val="0"/>
        </c:scaling>
        <c:delete val="0"/>
        <c:axPos val="l"/>
        <c:majorGridlines>
          <c:spPr>
            <a:ln>
              <a:prstDash val="sysDash"/>
            </a:ln>
          </c:spPr>
        </c:majorGridlines>
        <c:title>
          <c:tx>
            <c:rich>
              <a:bodyPr rot="-5400000" vert="horz"/>
              <a:lstStyle/>
              <a:p>
                <a:pPr>
                  <a:defRPr sz="1700"/>
                </a:pPr>
                <a:r>
                  <a:rPr lang="en-US" sz="1700" dirty="0" smtClean="0"/>
                  <a:t>Number of Centers</a:t>
                </a:r>
                <a:endParaRPr lang="en-US" sz="1700" dirty="0"/>
              </a:p>
            </c:rich>
          </c:tx>
          <c:layout>
            <c:manualLayout>
              <c:xMode val="edge"/>
              <c:yMode val="edge"/>
              <c:x val="2.1338582677165353E-2"/>
              <c:y val="0.21324085465879267"/>
            </c:manualLayout>
          </c:layout>
          <c:overlay val="0"/>
        </c:title>
        <c:numFmt formatCode="General" sourceLinked="1"/>
        <c:majorTickMark val="out"/>
        <c:minorTickMark val="none"/>
        <c:tickLblPos val="nextTo"/>
        <c:txPr>
          <a:bodyPr/>
          <a:lstStyle/>
          <a:p>
            <a:pPr>
              <a:defRPr sz="1500" b="1"/>
            </a:pPr>
            <a:endParaRPr lang="en-US"/>
          </a:p>
        </c:txPr>
        <c:crossAx val="707340472"/>
        <c:crosses val="autoZero"/>
        <c:crossBetween val="between"/>
        <c:majorUnit val="5"/>
      </c:valAx>
      <c:spPr>
        <a:solidFill>
          <a:schemeClr val="bg2"/>
        </a:solidFill>
        <a:ln>
          <a:solidFill>
            <a:schemeClr val="tx1"/>
          </a:solidFill>
        </a:ln>
      </c:spPr>
    </c:plotArea>
    <c:legend>
      <c:legendPos val="r"/>
      <c:layout>
        <c:manualLayout>
          <c:xMode val="edge"/>
          <c:yMode val="edge"/>
          <c:x val="0.11831876417990124"/>
          <c:y val="5.9830424605978837E-2"/>
          <c:w val="0.21305158757810141"/>
          <c:h val="0.24691020179854903"/>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7140733514505"/>
          <c:y val="3.7226668387763256E-2"/>
          <c:w val="0.88035224026198899"/>
          <c:h val="0.78180834527839216"/>
        </c:manualLayout>
      </c:layout>
      <c:barChart>
        <c:barDir val="col"/>
        <c:grouping val="stacked"/>
        <c:varyColors val="0"/>
        <c:ser>
          <c:idx val="0"/>
          <c:order val="0"/>
          <c:tx>
            <c:strRef>
              <c:f>Sheet1!$B$1</c:f>
              <c:strCache>
                <c:ptCount val="1"/>
                <c:pt idx="0">
                  <c:v>1-4 transplants</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numRef>
              <c:f>Sheet1!$A$2:$A$31</c:f>
              <c:numCache>
                <c:formatCode>General</c:formatCode>
                <c:ptCount val="30"/>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numCache>
            </c:numRef>
          </c:cat>
          <c:val>
            <c:numRef>
              <c:f>Sheet1!$B$2:$B$31</c:f>
              <c:numCache>
                <c:formatCode>General</c:formatCode>
                <c:ptCount val="30"/>
                <c:pt idx="0">
                  <c:v>1</c:v>
                </c:pt>
                <c:pt idx="1">
                  <c:v>3</c:v>
                </c:pt>
                <c:pt idx="2">
                  <c:v>5</c:v>
                </c:pt>
                <c:pt idx="3">
                  <c:v>7</c:v>
                </c:pt>
                <c:pt idx="4">
                  <c:v>18</c:v>
                </c:pt>
                <c:pt idx="5">
                  <c:v>31</c:v>
                </c:pt>
                <c:pt idx="6">
                  <c:v>25</c:v>
                </c:pt>
                <c:pt idx="7">
                  <c:v>27</c:v>
                </c:pt>
                <c:pt idx="8">
                  <c:v>27</c:v>
                </c:pt>
                <c:pt idx="9">
                  <c:v>44</c:v>
                </c:pt>
                <c:pt idx="10">
                  <c:v>48</c:v>
                </c:pt>
                <c:pt idx="11">
                  <c:v>43</c:v>
                </c:pt>
                <c:pt idx="12">
                  <c:v>39</c:v>
                </c:pt>
                <c:pt idx="13">
                  <c:v>34</c:v>
                </c:pt>
                <c:pt idx="14">
                  <c:v>49</c:v>
                </c:pt>
                <c:pt idx="15">
                  <c:v>46</c:v>
                </c:pt>
                <c:pt idx="16">
                  <c:v>57</c:v>
                </c:pt>
                <c:pt idx="17">
                  <c:v>54</c:v>
                </c:pt>
                <c:pt idx="18">
                  <c:v>50</c:v>
                </c:pt>
                <c:pt idx="19">
                  <c:v>51</c:v>
                </c:pt>
                <c:pt idx="20">
                  <c:v>63</c:v>
                </c:pt>
                <c:pt idx="21">
                  <c:v>62</c:v>
                </c:pt>
                <c:pt idx="22">
                  <c:v>66</c:v>
                </c:pt>
                <c:pt idx="23">
                  <c:v>70</c:v>
                </c:pt>
                <c:pt idx="24">
                  <c:v>68</c:v>
                </c:pt>
                <c:pt idx="25">
                  <c:v>66</c:v>
                </c:pt>
                <c:pt idx="26">
                  <c:v>62</c:v>
                </c:pt>
                <c:pt idx="27">
                  <c:v>68</c:v>
                </c:pt>
                <c:pt idx="28">
                  <c:v>59</c:v>
                </c:pt>
                <c:pt idx="29">
                  <c:v>64</c:v>
                </c:pt>
              </c:numCache>
            </c:numRef>
          </c:val>
        </c:ser>
        <c:ser>
          <c:idx val="1"/>
          <c:order val="1"/>
          <c:tx>
            <c:strRef>
              <c:f>Sheet1!$C$1</c:f>
              <c:strCache>
                <c:ptCount val="1"/>
                <c:pt idx="0">
                  <c:v>5-9 transplants</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numRef>
              <c:f>Sheet1!$A$2:$A$31</c:f>
              <c:numCache>
                <c:formatCode>General</c:formatCode>
                <c:ptCount val="30"/>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numCache>
            </c:numRef>
          </c:cat>
          <c:val>
            <c:numRef>
              <c:f>Sheet1!$C$2:$C$31</c:f>
              <c:numCache>
                <c:formatCode>General</c:formatCode>
                <c:ptCount val="30"/>
                <c:pt idx="0">
                  <c:v>0</c:v>
                </c:pt>
                <c:pt idx="1">
                  <c:v>0</c:v>
                </c:pt>
                <c:pt idx="2">
                  <c:v>0</c:v>
                </c:pt>
                <c:pt idx="3">
                  <c:v>0</c:v>
                </c:pt>
                <c:pt idx="4">
                  <c:v>5</c:v>
                </c:pt>
                <c:pt idx="5">
                  <c:v>5</c:v>
                </c:pt>
                <c:pt idx="6">
                  <c:v>7</c:v>
                </c:pt>
                <c:pt idx="7">
                  <c:v>6</c:v>
                </c:pt>
                <c:pt idx="8">
                  <c:v>5</c:v>
                </c:pt>
                <c:pt idx="9">
                  <c:v>26</c:v>
                </c:pt>
                <c:pt idx="10">
                  <c:v>11</c:v>
                </c:pt>
                <c:pt idx="11">
                  <c:v>26</c:v>
                </c:pt>
                <c:pt idx="12">
                  <c:v>28</c:v>
                </c:pt>
                <c:pt idx="13">
                  <c:v>22</c:v>
                </c:pt>
                <c:pt idx="14">
                  <c:v>5</c:v>
                </c:pt>
                <c:pt idx="15">
                  <c:v>15</c:v>
                </c:pt>
                <c:pt idx="16">
                  <c:v>6</c:v>
                </c:pt>
                <c:pt idx="17">
                  <c:v>11</c:v>
                </c:pt>
                <c:pt idx="18">
                  <c:v>27</c:v>
                </c:pt>
                <c:pt idx="19">
                  <c:v>24</c:v>
                </c:pt>
                <c:pt idx="20">
                  <c:v>15</c:v>
                </c:pt>
                <c:pt idx="21">
                  <c:v>30</c:v>
                </c:pt>
                <c:pt idx="22">
                  <c:v>38</c:v>
                </c:pt>
                <c:pt idx="23">
                  <c:v>21</c:v>
                </c:pt>
                <c:pt idx="24">
                  <c:v>30</c:v>
                </c:pt>
                <c:pt idx="25">
                  <c:v>19</c:v>
                </c:pt>
                <c:pt idx="26">
                  <c:v>37</c:v>
                </c:pt>
                <c:pt idx="27">
                  <c:v>40</c:v>
                </c:pt>
                <c:pt idx="28">
                  <c:v>33</c:v>
                </c:pt>
                <c:pt idx="29">
                  <c:v>32</c:v>
                </c:pt>
              </c:numCache>
            </c:numRef>
          </c:val>
        </c:ser>
        <c:ser>
          <c:idx val="2"/>
          <c:order val="2"/>
          <c:tx>
            <c:strRef>
              <c:f>Sheet1!$D$1</c:f>
              <c:strCache>
                <c:ptCount val="1"/>
                <c:pt idx="0">
                  <c:v>10-19 transplants</c:v>
                </c:pt>
              </c:strCache>
            </c:strRef>
          </c:tx>
          <c:spPr>
            <a:gradFill>
              <a:gsLst>
                <a:gs pos="0">
                  <a:srgbClr val="C00000"/>
                </a:gs>
                <a:gs pos="50000">
                  <a:srgbClr val="FF0000"/>
                </a:gs>
                <a:gs pos="100000">
                  <a:srgbClr val="C00000"/>
                </a:gs>
              </a:gsLst>
              <a:lin ang="10800000" scaled="1"/>
            </a:gradFill>
            <a:ln>
              <a:solidFill>
                <a:schemeClr val="bg2"/>
              </a:solidFill>
            </a:ln>
          </c:spPr>
          <c:invertIfNegative val="0"/>
          <c:cat>
            <c:numRef>
              <c:f>Sheet1!$A$2:$A$31</c:f>
              <c:numCache>
                <c:formatCode>General</c:formatCode>
                <c:ptCount val="30"/>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numCache>
            </c:numRef>
          </c:cat>
          <c:val>
            <c:numRef>
              <c:f>Sheet1!$D$2:$D$31</c:f>
              <c:numCache>
                <c:formatCode>General</c:formatCode>
                <c:ptCount val="30"/>
                <c:pt idx="0">
                  <c:v>0</c:v>
                </c:pt>
                <c:pt idx="1">
                  <c:v>0</c:v>
                </c:pt>
                <c:pt idx="2">
                  <c:v>0</c:v>
                </c:pt>
                <c:pt idx="3">
                  <c:v>0</c:v>
                </c:pt>
                <c:pt idx="4">
                  <c:v>0</c:v>
                </c:pt>
                <c:pt idx="5">
                  <c:v>10</c:v>
                </c:pt>
                <c:pt idx="6">
                  <c:v>16</c:v>
                </c:pt>
                <c:pt idx="7">
                  <c:v>15</c:v>
                </c:pt>
                <c:pt idx="8">
                  <c:v>0</c:v>
                </c:pt>
                <c:pt idx="9">
                  <c:v>0</c:v>
                </c:pt>
                <c:pt idx="10">
                  <c:v>0</c:v>
                </c:pt>
                <c:pt idx="11">
                  <c:v>0</c:v>
                </c:pt>
                <c:pt idx="12">
                  <c:v>0</c:v>
                </c:pt>
                <c:pt idx="13">
                  <c:v>16</c:v>
                </c:pt>
                <c:pt idx="14">
                  <c:v>19</c:v>
                </c:pt>
                <c:pt idx="15">
                  <c:v>10</c:v>
                </c:pt>
                <c:pt idx="16">
                  <c:v>13</c:v>
                </c:pt>
                <c:pt idx="17">
                  <c:v>15</c:v>
                </c:pt>
                <c:pt idx="18">
                  <c:v>13</c:v>
                </c:pt>
                <c:pt idx="19">
                  <c:v>23</c:v>
                </c:pt>
                <c:pt idx="20">
                  <c:v>23</c:v>
                </c:pt>
                <c:pt idx="21">
                  <c:v>15</c:v>
                </c:pt>
                <c:pt idx="22">
                  <c:v>12</c:v>
                </c:pt>
                <c:pt idx="23">
                  <c:v>36</c:v>
                </c:pt>
                <c:pt idx="24">
                  <c:v>28</c:v>
                </c:pt>
                <c:pt idx="25">
                  <c:v>25</c:v>
                </c:pt>
                <c:pt idx="26">
                  <c:v>0</c:v>
                </c:pt>
                <c:pt idx="27">
                  <c:v>29</c:v>
                </c:pt>
                <c:pt idx="28">
                  <c:v>16</c:v>
                </c:pt>
                <c:pt idx="29">
                  <c:v>0</c:v>
                </c:pt>
              </c:numCache>
            </c:numRef>
          </c:val>
        </c:ser>
        <c:ser>
          <c:idx val="3"/>
          <c:order val="3"/>
          <c:tx>
            <c:strRef>
              <c:f>Sheet1!$E$1</c:f>
              <c:strCache>
                <c:ptCount val="1"/>
                <c:pt idx="0">
                  <c:v>20+ transplants</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numRef>
              <c:f>Sheet1!$A$2:$A$31</c:f>
              <c:numCache>
                <c:formatCode>General</c:formatCode>
                <c:ptCount val="30"/>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numCache>
            </c:numRef>
          </c:cat>
          <c:val>
            <c:numRef>
              <c:f>Sheet1!$E$2:$E$31</c:f>
              <c:numCache>
                <c:formatCode>General</c:formatCode>
                <c:ptCount val="30"/>
                <c:pt idx="0">
                  <c:v>0</c:v>
                </c:pt>
                <c:pt idx="1">
                  <c:v>0</c:v>
                </c:pt>
                <c:pt idx="2">
                  <c:v>0</c:v>
                </c:pt>
                <c:pt idx="3">
                  <c:v>0</c:v>
                </c:pt>
                <c:pt idx="4">
                  <c:v>0</c:v>
                </c:pt>
                <c:pt idx="5">
                  <c:v>0</c:v>
                </c:pt>
                <c:pt idx="6">
                  <c:v>0</c:v>
                </c:pt>
                <c:pt idx="7">
                  <c:v>0</c:v>
                </c:pt>
                <c:pt idx="8">
                  <c:v>20</c:v>
                </c:pt>
                <c:pt idx="9">
                  <c:v>26</c:v>
                </c:pt>
                <c:pt idx="10">
                  <c:v>21</c:v>
                </c:pt>
                <c:pt idx="11">
                  <c:v>26</c:v>
                </c:pt>
                <c:pt idx="12">
                  <c:v>30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numCache>
            </c:numRef>
          </c:val>
        </c:ser>
        <c:dLbls>
          <c:showLegendKey val="0"/>
          <c:showVal val="0"/>
          <c:showCatName val="0"/>
          <c:showSerName val="0"/>
          <c:showPercent val="0"/>
          <c:showBubbleSize val="0"/>
        </c:dLbls>
        <c:gapWidth val="25"/>
        <c:overlap val="100"/>
        <c:axId val="707341648"/>
        <c:axId val="707342040"/>
      </c:barChart>
      <c:catAx>
        <c:axId val="707341648"/>
        <c:scaling>
          <c:orientation val="minMax"/>
        </c:scaling>
        <c:delete val="0"/>
        <c:axPos val="b"/>
        <c:title>
          <c:tx>
            <c:rich>
              <a:bodyPr/>
              <a:lstStyle/>
              <a:p>
                <a:pPr>
                  <a:defRPr sz="1700"/>
                </a:pPr>
                <a:r>
                  <a:rPr lang="en-US" sz="1700" dirty="0" smtClean="0"/>
                  <a:t>Transplant Year</a:t>
                </a:r>
                <a:endParaRPr lang="en-US" sz="1700" dirty="0"/>
              </a:p>
            </c:rich>
          </c:tx>
          <c:layout/>
          <c:overlay val="0"/>
        </c:title>
        <c:numFmt formatCode="General" sourceLinked="1"/>
        <c:majorTickMark val="out"/>
        <c:minorTickMark val="none"/>
        <c:tickLblPos val="nextTo"/>
        <c:txPr>
          <a:bodyPr rot="-2700000"/>
          <a:lstStyle/>
          <a:p>
            <a:pPr>
              <a:defRPr sz="1500" b="1"/>
            </a:pPr>
            <a:endParaRPr lang="en-US"/>
          </a:p>
        </c:txPr>
        <c:crossAx val="707342040"/>
        <c:crosses val="autoZero"/>
        <c:auto val="1"/>
        <c:lblAlgn val="ctr"/>
        <c:lblOffset val="100"/>
        <c:tickLblSkip val="1"/>
        <c:noMultiLvlLbl val="0"/>
      </c:catAx>
      <c:valAx>
        <c:axId val="707342040"/>
        <c:scaling>
          <c:orientation val="minMax"/>
          <c:max val="140"/>
        </c:scaling>
        <c:delete val="0"/>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707341648"/>
        <c:crosses val="autoZero"/>
        <c:crossBetween val="between"/>
        <c:majorUnit val="20"/>
      </c:valAx>
      <c:spPr>
        <a:solidFill>
          <a:schemeClr val="bg2"/>
        </a:solidFill>
        <a:ln>
          <a:solidFill>
            <a:schemeClr val="tx1"/>
          </a:solidFill>
        </a:ln>
      </c:spPr>
    </c:plotArea>
    <c:legend>
      <c:legendPos val="r"/>
      <c:layout>
        <c:manualLayout>
          <c:xMode val="edge"/>
          <c:yMode val="edge"/>
          <c:x val="0.11111178410391008"/>
          <c:y val="5.9786047481509369E-2"/>
          <c:w val="0.21305158757810141"/>
          <c:h val="0.24691020179854908"/>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114933001795828E-2"/>
          <c:y val="3.497126374094519E-2"/>
          <c:w val="0.87289301008426579"/>
          <c:h val="0.81461151203802906"/>
        </c:manualLayout>
      </c:layout>
      <c:areaChart>
        <c:grouping val="stacked"/>
        <c:varyColors val="0"/>
        <c:ser>
          <c:idx val="0"/>
          <c:order val="0"/>
          <c:tx>
            <c:strRef>
              <c:f>Sheet1!$B$1</c:f>
              <c:strCache>
                <c:ptCount val="1"/>
                <c:pt idx="0">
                  <c:v>CF</c:v>
                </c:pt>
              </c:strCache>
            </c:strRef>
          </c:tx>
          <c:spPr>
            <a:gradFill>
              <a:gsLst>
                <a:gs pos="50000">
                  <a:srgbClr val="00FF00"/>
                </a:gs>
                <a:gs pos="0">
                  <a:srgbClr val="008000"/>
                </a:gs>
                <a:gs pos="100000">
                  <a:srgbClr val="008000"/>
                </a:gs>
              </a:gsLst>
            </a:gradFill>
            <a:ln w="9525">
              <a:solidFill>
                <a:srgbClr val="000000"/>
              </a:solidFill>
            </a:ln>
            <a:effectLst/>
          </c:spPr>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Sheet1!$B$2:$B$17</c:f>
              <c:numCache>
                <c:formatCode>General</c:formatCode>
                <c:ptCount val="16"/>
                <c:pt idx="0">
                  <c:v>48</c:v>
                </c:pt>
                <c:pt idx="1">
                  <c:v>46</c:v>
                </c:pt>
                <c:pt idx="2">
                  <c:v>44</c:v>
                </c:pt>
                <c:pt idx="3">
                  <c:v>53</c:v>
                </c:pt>
                <c:pt idx="4">
                  <c:v>57</c:v>
                </c:pt>
                <c:pt idx="5">
                  <c:v>56</c:v>
                </c:pt>
                <c:pt idx="6">
                  <c:v>56</c:v>
                </c:pt>
                <c:pt idx="7">
                  <c:v>62</c:v>
                </c:pt>
                <c:pt idx="8">
                  <c:v>72</c:v>
                </c:pt>
                <c:pt idx="9">
                  <c:v>69</c:v>
                </c:pt>
                <c:pt idx="10">
                  <c:v>62</c:v>
                </c:pt>
                <c:pt idx="11">
                  <c:v>65</c:v>
                </c:pt>
                <c:pt idx="12">
                  <c:v>56</c:v>
                </c:pt>
                <c:pt idx="13">
                  <c:v>72</c:v>
                </c:pt>
                <c:pt idx="14">
                  <c:v>57</c:v>
                </c:pt>
                <c:pt idx="15">
                  <c:v>39</c:v>
                </c:pt>
              </c:numCache>
            </c:numRef>
          </c:val>
        </c:ser>
        <c:ser>
          <c:idx val="1"/>
          <c:order val="1"/>
          <c:tx>
            <c:strRef>
              <c:f>Sheet1!$C$1</c:f>
              <c:strCache>
                <c:ptCount val="1"/>
                <c:pt idx="0">
                  <c:v>ILD</c:v>
                </c:pt>
              </c:strCache>
            </c:strRef>
          </c:tx>
          <c:spPr>
            <a:gradFill>
              <a:gsLst>
                <a:gs pos="50000">
                  <a:schemeClr val="bg1">
                    <a:lumMod val="50000"/>
                    <a:lumOff val="50000"/>
                  </a:schemeClr>
                </a:gs>
                <a:gs pos="0">
                  <a:schemeClr val="bg1">
                    <a:lumMod val="75000"/>
                    <a:lumOff val="25000"/>
                  </a:schemeClr>
                </a:gs>
                <a:gs pos="100000">
                  <a:schemeClr val="bg1">
                    <a:lumMod val="75000"/>
                    <a:lumOff val="25000"/>
                  </a:schemeClr>
                </a:gs>
              </a:gsLst>
              <a:lin ang="10800000" scaled="0"/>
            </a:gradFill>
            <a:ln w="9525">
              <a:solidFill>
                <a:srgbClr val="000000"/>
              </a:solidFill>
            </a:ln>
            <a:effectLst/>
          </c:spPr>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Sheet1!$C$2:$C$17</c:f>
              <c:numCache>
                <c:formatCode>General</c:formatCode>
                <c:ptCount val="16"/>
                <c:pt idx="0">
                  <c:v>2</c:v>
                </c:pt>
                <c:pt idx="1">
                  <c:v>3</c:v>
                </c:pt>
                <c:pt idx="2">
                  <c:v>5</c:v>
                </c:pt>
                <c:pt idx="3">
                  <c:v>3</c:v>
                </c:pt>
                <c:pt idx="4">
                  <c:v>0</c:v>
                </c:pt>
                <c:pt idx="5">
                  <c:v>6</c:v>
                </c:pt>
                <c:pt idx="6">
                  <c:v>3</c:v>
                </c:pt>
                <c:pt idx="7">
                  <c:v>1</c:v>
                </c:pt>
                <c:pt idx="8">
                  <c:v>3</c:v>
                </c:pt>
                <c:pt idx="9">
                  <c:v>4</c:v>
                </c:pt>
                <c:pt idx="10">
                  <c:v>5</c:v>
                </c:pt>
                <c:pt idx="11">
                  <c:v>2</c:v>
                </c:pt>
                <c:pt idx="12">
                  <c:v>5</c:v>
                </c:pt>
                <c:pt idx="13">
                  <c:v>5</c:v>
                </c:pt>
                <c:pt idx="14">
                  <c:v>2</c:v>
                </c:pt>
                <c:pt idx="15">
                  <c:v>7</c:v>
                </c:pt>
              </c:numCache>
            </c:numRef>
          </c:val>
        </c:ser>
        <c:ser>
          <c:idx val="2"/>
          <c:order val="2"/>
          <c:tx>
            <c:strRef>
              <c:f>Sheet1!$D$1</c:f>
              <c:strCache>
                <c:ptCount val="1"/>
                <c:pt idx="0">
                  <c:v>ILD Other</c:v>
                </c:pt>
              </c:strCache>
            </c:strRef>
          </c:tx>
          <c:spPr>
            <a:gradFill>
              <a:gsLst>
                <a:gs pos="50000">
                  <a:srgbClr val="FF9933"/>
                </a:gs>
                <a:gs pos="0">
                  <a:srgbClr val="FF6600"/>
                </a:gs>
                <a:gs pos="100000">
                  <a:srgbClr val="FF6600"/>
                </a:gs>
              </a:gsLst>
              <a:lin ang="10800000" scaled="0"/>
            </a:gradFill>
            <a:ln w="9525">
              <a:solidFill>
                <a:srgbClr val="000000"/>
              </a:solidFill>
            </a:ln>
            <a:effectLst/>
          </c:spPr>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Sheet1!$D$2:$D$17</c:f>
              <c:numCache>
                <c:formatCode>General</c:formatCode>
                <c:ptCount val="16"/>
                <c:pt idx="0">
                  <c:v>3</c:v>
                </c:pt>
                <c:pt idx="1">
                  <c:v>3</c:v>
                </c:pt>
                <c:pt idx="2">
                  <c:v>4</c:v>
                </c:pt>
                <c:pt idx="3">
                  <c:v>2</c:v>
                </c:pt>
                <c:pt idx="4">
                  <c:v>5</c:v>
                </c:pt>
                <c:pt idx="5">
                  <c:v>4</c:v>
                </c:pt>
                <c:pt idx="6">
                  <c:v>6</c:v>
                </c:pt>
                <c:pt idx="7">
                  <c:v>4</c:v>
                </c:pt>
                <c:pt idx="8">
                  <c:v>3</c:v>
                </c:pt>
                <c:pt idx="9">
                  <c:v>11</c:v>
                </c:pt>
                <c:pt idx="10">
                  <c:v>12</c:v>
                </c:pt>
                <c:pt idx="11">
                  <c:v>2</c:v>
                </c:pt>
                <c:pt idx="12">
                  <c:v>5</c:v>
                </c:pt>
                <c:pt idx="13">
                  <c:v>12</c:v>
                </c:pt>
                <c:pt idx="14">
                  <c:v>3</c:v>
                </c:pt>
                <c:pt idx="15">
                  <c:v>2</c:v>
                </c:pt>
              </c:numCache>
            </c:numRef>
          </c:val>
        </c:ser>
        <c:ser>
          <c:idx val="3"/>
          <c:order val="3"/>
          <c:tx>
            <c:strRef>
              <c:f>Sheet1!$E$1</c:f>
              <c:strCache>
                <c:ptCount val="1"/>
                <c:pt idx="0">
                  <c:v>OB (non-Retx)</c:v>
                </c:pt>
              </c:strCache>
            </c:strRef>
          </c:tx>
          <c:spPr>
            <a:gradFill>
              <a:gsLst>
                <a:gs pos="50000">
                  <a:srgbClr val="9933FF"/>
                </a:gs>
                <a:gs pos="0">
                  <a:srgbClr val="6600CC"/>
                </a:gs>
                <a:gs pos="100000">
                  <a:srgbClr val="6600CC"/>
                </a:gs>
              </a:gsLst>
              <a:lin ang="10800000" scaled="0"/>
            </a:gradFill>
            <a:ln w="9525">
              <a:solidFill>
                <a:srgbClr val="000000"/>
              </a:solidFill>
            </a:ln>
            <a:effectLst/>
          </c:spPr>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Sheet1!$E$2:$E$17</c:f>
              <c:numCache>
                <c:formatCode>General</c:formatCode>
                <c:ptCount val="16"/>
                <c:pt idx="0">
                  <c:v>2</c:v>
                </c:pt>
                <c:pt idx="1">
                  <c:v>2</c:v>
                </c:pt>
                <c:pt idx="2">
                  <c:v>5</c:v>
                </c:pt>
                <c:pt idx="3">
                  <c:v>3</c:v>
                </c:pt>
                <c:pt idx="4">
                  <c:v>3</c:v>
                </c:pt>
                <c:pt idx="5">
                  <c:v>3</c:v>
                </c:pt>
                <c:pt idx="6">
                  <c:v>4</c:v>
                </c:pt>
                <c:pt idx="7">
                  <c:v>10</c:v>
                </c:pt>
                <c:pt idx="8">
                  <c:v>15</c:v>
                </c:pt>
                <c:pt idx="9">
                  <c:v>10</c:v>
                </c:pt>
                <c:pt idx="10">
                  <c:v>7</c:v>
                </c:pt>
                <c:pt idx="11">
                  <c:v>2</c:v>
                </c:pt>
                <c:pt idx="12">
                  <c:v>4</c:v>
                </c:pt>
                <c:pt idx="13">
                  <c:v>6</c:v>
                </c:pt>
                <c:pt idx="14">
                  <c:v>6</c:v>
                </c:pt>
                <c:pt idx="15">
                  <c:v>9</c:v>
                </c:pt>
              </c:numCache>
            </c:numRef>
          </c:val>
        </c:ser>
        <c:ser>
          <c:idx val="4"/>
          <c:order val="4"/>
          <c:tx>
            <c:strRef>
              <c:f>Sheet1!$F$1</c:f>
              <c:strCache>
                <c:ptCount val="1"/>
                <c:pt idx="0">
                  <c:v>PHT Other</c:v>
                </c:pt>
              </c:strCache>
            </c:strRef>
          </c:tx>
          <c:spPr>
            <a:gradFill>
              <a:gsLst>
                <a:gs pos="50000">
                  <a:srgbClr val="FFFF00"/>
                </a:gs>
                <a:gs pos="0">
                  <a:schemeClr val="tx2">
                    <a:lumMod val="75000"/>
                  </a:schemeClr>
                </a:gs>
                <a:gs pos="100000">
                  <a:schemeClr val="tx2">
                    <a:lumMod val="75000"/>
                  </a:schemeClr>
                </a:gs>
              </a:gsLst>
              <a:lin ang="10800000" scaled="0"/>
            </a:gradFill>
            <a:ln w="9525">
              <a:solidFill>
                <a:srgbClr val="000000"/>
              </a:solidFill>
            </a:ln>
            <a:effectLst/>
          </c:spPr>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Sheet1!$F$2:$F$17</c:f>
              <c:numCache>
                <c:formatCode>General</c:formatCode>
                <c:ptCount val="16"/>
                <c:pt idx="0">
                  <c:v>4</c:v>
                </c:pt>
                <c:pt idx="1">
                  <c:v>1</c:v>
                </c:pt>
                <c:pt idx="2">
                  <c:v>2</c:v>
                </c:pt>
                <c:pt idx="3">
                  <c:v>1</c:v>
                </c:pt>
                <c:pt idx="4">
                  <c:v>3</c:v>
                </c:pt>
                <c:pt idx="5">
                  <c:v>3</c:v>
                </c:pt>
                <c:pt idx="6">
                  <c:v>6</c:v>
                </c:pt>
                <c:pt idx="7">
                  <c:v>5</c:v>
                </c:pt>
                <c:pt idx="8">
                  <c:v>1</c:v>
                </c:pt>
                <c:pt idx="9">
                  <c:v>4</c:v>
                </c:pt>
                <c:pt idx="10">
                  <c:v>7</c:v>
                </c:pt>
                <c:pt idx="11">
                  <c:v>8</c:v>
                </c:pt>
                <c:pt idx="12">
                  <c:v>3</c:v>
                </c:pt>
                <c:pt idx="13">
                  <c:v>5</c:v>
                </c:pt>
                <c:pt idx="14">
                  <c:v>4</c:v>
                </c:pt>
                <c:pt idx="15">
                  <c:v>3</c:v>
                </c:pt>
              </c:numCache>
            </c:numRef>
          </c:val>
        </c:ser>
        <c:ser>
          <c:idx val="5"/>
          <c:order val="5"/>
          <c:tx>
            <c:strRef>
              <c:f>Sheet1!$G$1</c:f>
              <c:strCache>
                <c:ptCount val="1"/>
                <c:pt idx="0">
                  <c:v>PH/PAH</c:v>
                </c:pt>
              </c:strCache>
            </c:strRef>
          </c:tx>
          <c:spPr>
            <a:gradFill>
              <a:gsLst>
                <a:gs pos="50000">
                  <a:srgbClr val="00FFFF"/>
                </a:gs>
                <a:gs pos="0">
                  <a:srgbClr val="00CC99"/>
                </a:gs>
                <a:gs pos="100000">
                  <a:srgbClr val="00CC99"/>
                </a:gs>
              </a:gsLst>
              <a:lin ang="10800000" scaled="0"/>
            </a:gradFill>
            <a:ln w="9525">
              <a:solidFill>
                <a:srgbClr val="000000"/>
              </a:solidFill>
            </a:ln>
            <a:effectLst/>
          </c:spPr>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Sheet1!$G$2:$G$17</c:f>
              <c:numCache>
                <c:formatCode>General</c:formatCode>
                <c:ptCount val="16"/>
                <c:pt idx="0">
                  <c:v>7</c:v>
                </c:pt>
                <c:pt idx="1">
                  <c:v>4</c:v>
                </c:pt>
                <c:pt idx="2">
                  <c:v>7</c:v>
                </c:pt>
                <c:pt idx="3">
                  <c:v>5</c:v>
                </c:pt>
                <c:pt idx="4">
                  <c:v>6</c:v>
                </c:pt>
                <c:pt idx="5">
                  <c:v>12</c:v>
                </c:pt>
                <c:pt idx="6">
                  <c:v>8</c:v>
                </c:pt>
                <c:pt idx="7">
                  <c:v>7</c:v>
                </c:pt>
                <c:pt idx="8">
                  <c:v>4</c:v>
                </c:pt>
                <c:pt idx="9">
                  <c:v>12</c:v>
                </c:pt>
                <c:pt idx="10">
                  <c:v>10</c:v>
                </c:pt>
                <c:pt idx="11">
                  <c:v>13</c:v>
                </c:pt>
                <c:pt idx="12">
                  <c:v>12</c:v>
                </c:pt>
                <c:pt idx="13">
                  <c:v>17</c:v>
                </c:pt>
                <c:pt idx="14">
                  <c:v>15</c:v>
                </c:pt>
                <c:pt idx="15">
                  <c:v>14</c:v>
                </c:pt>
              </c:numCache>
            </c:numRef>
          </c:val>
        </c:ser>
        <c:ser>
          <c:idx val="6"/>
          <c:order val="6"/>
          <c:tx>
            <c:strRef>
              <c:f>Sheet1!$H$1</c:f>
              <c:strCache>
                <c:ptCount val="1"/>
                <c:pt idx="0">
                  <c:v>Other</c:v>
                </c:pt>
              </c:strCache>
            </c:strRef>
          </c:tx>
          <c:spPr>
            <a:gradFill>
              <a:gsLst>
                <a:gs pos="50000">
                  <a:srgbClr val="FF0000"/>
                </a:gs>
                <a:gs pos="0">
                  <a:srgbClr val="C00000"/>
                </a:gs>
                <a:gs pos="100000">
                  <a:srgbClr val="C00000"/>
                </a:gs>
              </a:gsLst>
              <a:lin ang="10800000" scaled="0"/>
            </a:gradFill>
            <a:ln w="9525">
              <a:solidFill>
                <a:schemeClr val="bg2"/>
              </a:solidFill>
            </a:ln>
            <a:effectLst/>
          </c:spPr>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Sheet1!$H$2:$H$17</c:f>
              <c:numCache>
                <c:formatCode>General</c:formatCode>
                <c:ptCount val="16"/>
                <c:pt idx="0">
                  <c:v>7</c:v>
                </c:pt>
                <c:pt idx="1">
                  <c:v>10</c:v>
                </c:pt>
                <c:pt idx="2">
                  <c:v>8</c:v>
                </c:pt>
                <c:pt idx="3">
                  <c:v>9</c:v>
                </c:pt>
                <c:pt idx="4">
                  <c:v>14</c:v>
                </c:pt>
                <c:pt idx="5">
                  <c:v>12</c:v>
                </c:pt>
                <c:pt idx="6">
                  <c:v>16</c:v>
                </c:pt>
                <c:pt idx="7">
                  <c:v>14</c:v>
                </c:pt>
                <c:pt idx="8">
                  <c:v>15</c:v>
                </c:pt>
                <c:pt idx="9">
                  <c:v>14</c:v>
                </c:pt>
                <c:pt idx="10">
                  <c:v>22</c:v>
                </c:pt>
                <c:pt idx="11">
                  <c:v>16</c:v>
                </c:pt>
                <c:pt idx="12">
                  <c:v>13</c:v>
                </c:pt>
                <c:pt idx="13">
                  <c:v>17</c:v>
                </c:pt>
                <c:pt idx="14">
                  <c:v>19</c:v>
                </c:pt>
                <c:pt idx="15">
                  <c:v>18</c:v>
                </c:pt>
              </c:numCache>
            </c:numRef>
          </c:val>
        </c:ser>
        <c:dLbls>
          <c:showLegendKey val="0"/>
          <c:showVal val="0"/>
          <c:showCatName val="0"/>
          <c:showSerName val="0"/>
          <c:showPercent val="0"/>
          <c:showBubbleSize val="0"/>
        </c:dLbls>
        <c:axId val="417714816"/>
        <c:axId val="417715208"/>
      </c:areaChart>
      <c:catAx>
        <c:axId val="417714816"/>
        <c:scaling>
          <c:orientation val="minMax"/>
        </c:scaling>
        <c:delete val="0"/>
        <c:axPos val="b"/>
        <c:title>
          <c:tx>
            <c:rich>
              <a:bodyPr rot="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r>
                  <a:rPr lang="en-US" sz="1700" b="1" i="0" baseline="0" dirty="0" smtClean="0">
                    <a:effectLst/>
                  </a:rPr>
                  <a:t>Transplant Year</a:t>
                </a:r>
                <a:endParaRPr lang="en-US" sz="1700" dirty="0">
                  <a:effectLst/>
                </a:endParaRPr>
              </a:p>
            </c:rich>
          </c:tx>
          <c:layout/>
          <c:overlay val="0"/>
          <c:spPr>
            <a:noFill/>
            <a:ln>
              <a:noFill/>
            </a:ln>
            <a:effectLst/>
          </c:spPr>
          <c:txPr>
            <a:bodyPr rot="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en-US"/>
          </a:p>
        </c:txPr>
        <c:crossAx val="417715208"/>
        <c:crosses val="autoZero"/>
        <c:auto val="1"/>
        <c:lblAlgn val="ctr"/>
        <c:lblOffset val="100"/>
        <c:noMultiLvlLbl val="0"/>
      </c:catAx>
      <c:valAx>
        <c:axId val="417715208"/>
        <c:scaling>
          <c:orientation val="minMax"/>
        </c:scaling>
        <c:delete val="0"/>
        <c:axPos val="l"/>
        <c:majorGridlines>
          <c:spPr>
            <a:ln w="9525" cap="flat" cmpd="sng" algn="ctr">
              <a:solidFill>
                <a:schemeClr val="tx1">
                  <a:lumMod val="15000"/>
                  <a:lumOff val="85000"/>
                </a:schemeClr>
              </a:solidFill>
              <a:prstDash val="sysDash"/>
              <a:round/>
            </a:ln>
            <a:effectLst/>
          </c:spPr>
        </c:majorGridlines>
        <c:title>
          <c:tx>
            <c:rich>
              <a:bodyPr rot="-540000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r>
                  <a:rPr lang="en-US" sz="1700" b="1" i="0" baseline="0" dirty="0" smtClean="0">
                    <a:effectLst/>
                  </a:rPr>
                  <a:t>Number of Transplants</a:t>
                </a:r>
                <a:endParaRPr lang="en-US" sz="1700" dirty="0">
                  <a:effectLst/>
                </a:endParaRPr>
              </a:p>
            </c:rich>
          </c:tx>
          <c:layout>
            <c:manualLayout>
              <c:xMode val="edge"/>
              <c:yMode val="edge"/>
              <c:x val="9.4298245614035069E-3"/>
              <c:y val="0.19247942691300998"/>
            </c:manualLayout>
          </c:layout>
          <c:overlay val="0"/>
          <c:spPr>
            <a:noFill/>
            <a:ln>
              <a:noFill/>
            </a:ln>
            <a:effectLst/>
          </c:spPr>
          <c:txPr>
            <a:bodyPr rot="-540000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en-US"/>
          </a:p>
        </c:txPr>
        <c:crossAx val="417714816"/>
        <c:crosses val="autoZero"/>
        <c:crossBetween val="midCat"/>
      </c:valAx>
      <c:spPr>
        <a:solidFill>
          <a:schemeClr val="bg2"/>
        </a:solidFill>
        <a:ln>
          <a:solidFill>
            <a:schemeClr val="tx1">
              <a:lumMod val="15000"/>
              <a:lumOff val="85000"/>
            </a:schemeClr>
          </a:solidFill>
        </a:ln>
        <a:effectLst/>
      </c:spPr>
    </c:plotArea>
    <c:legend>
      <c:legendPos val="b"/>
      <c:layout>
        <c:manualLayout>
          <c:xMode val="edge"/>
          <c:yMode val="edge"/>
          <c:x val="0.10713035870516185"/>
          <c:y val="5.5837619864754565E-2"/>
          <c:w val="0.80322385688631026"/>
          <c:h val="5.5086210377548961E-2"/>
        </c:manualLayout>
      </c:layout>
      <c:overlay val="0"/>
      <c:spPr>
        <a:noFill/>
        <a:ln>
          <a:solidFill>
            <a:schemeClr val="tx1"/>
          </a:solid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404"/>
          <c:y val="0.13001291169249005"/>
          <c:w val="0.86216012722985902"/>
          <c:h val="0.77121645076623491"/>
        </c:manualLayout>
      </c:layout>
      <c:barChart>
        <c:barDir val="col"/>
        <c:grouping val="percentStacked"/>
        <c:varyColors val="0"/>
        <c:ser>
          <c:idx val="0"/>
          <c:order val="0"/>
          <c:tx>
            <c:strRef>
              <c:f>Sheet1!$A$2</c:f>
              <c:strCache>
                <c:ptCount val="1"/>
                <c:pt idx="0">
                  <c:v>CF</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Sheet1!$B$1:$C$1</c:f>
              <c:strCache>
                <c:ptCount val="2"/>
                <c:pt idx="0">
                  <c:v>Male (N=398)</c:v>
                </c:pt>
                <c:pt idx="1">
                  <c:v>Female (N=544)</c:v>
                </c:pt>
              </c:strCache>
            </c:strRef>
          </c:cat>
          <c:val>
            <c:numRef>
              <c:f>Sheet1!$B$2:$C$2</c:f>
              <c:numCache>
                <c:formatCode>General</c:formatCode>
                <c:ptCount val="2"/>
                <c:pt idx="0">
                  <c:v>208</c:v>
                </c:pt>
                <c:pt idx="1">
                  <c:v>304</c:v>
                </c:pt>
              </c:numCache>
            </c:numRef>
          </c:val>
        </c:ser>
        <c:ser>
          <c:idx val="1"/>
          <c:order val="1"/>
          <c:tx>
            <c:strRef>
              <c:f>Sheet1!$A$3</c:f>
              <c:strCache>
                <c:ptCount val="1"/>
                <c:pt idx="0">
                  <c:v>ILD</c:v>
                </c:pt>
              </c:strCache>
            </c:strRef>
          </c:tx>
          <c:spPr>
            <a:gradFill flip="none" rotWithShape="1">
              <a:gsLst>
                <a:gs pos="0">
                  <a:srgbClr val="000077"/>
                </a:gs>
                <a:gs pos="50000">
                  <a:srgbClr val="2626FF"/>
                </a:gs>
                <a:gs pos="100000">
                  <a:srgbClr val="00004C">
                    <a:lumMod val="90000"/>
                    <a:lumOff val="10000"/>
                  </a:srgbClr>
                </a:gs>
              </a:gsLst>
              <a:lin ang="10800000" scaled="1"/>
              <a:tileRect/>
            </a:gradFill>
            <a:ln>
              <a:solidFill>
                <a:schemeClr val="bg2"/>
              </a:solidFill>
            </a:ln>
          </c:spPr>
          <c:invertIfNegative val="0"/>
          <c:cat>
            <c:strRef>
              <c:f>Sheet1!$B$1:$C$1</c:f>
              <c:strCache>
                <c:ptCount val="2"/>
                <c:pt idx="0">
                  <c:v>Male (N=398)</c:v>
                </c:pt>
                <c:pt idx="1">
                  <c:v>Female (N=544)</c:v>
                </c:pt>
              </c:strCache>
            </c:strRef>
          </c:cat>
          <c:val>
            <c:numRef>
              <c:f>Sheet1!$B$3:$C$3</c:f>
              <c:numCache>
                <c:formatCode>General</c:formatCode>
                <c:ptCount val="2"/>
                <c:pt idx="0">
                  <c:v>15</c:v>
                </c:pt>
                <c:pt idx="1">
                  <c:v>19</c:v>
                </c:pt>
              </c:numCache>
            </c:numRef>
          </c:val>
        </c:ser>
        <c:ser>
          <c:idx val="2"/>
          <c:order val="2"/>
          <c:tx>
            <c:strRef>
              <c:f>Sheet1!$A$4</c:f>
              <c:strCache>
                <c:ptCount val="1"/>
                <c:pt idx="0">
                  <c:v>ILD Other</c:v>
                </c:pt>
              </c:strCache>
            </c:strRef>
          </c:tx>
          <c:spPr>
            <a:gradFill flip="none" rotWithShape="1">
              <a:gsLst>
                <a:gs pos="0">
                  <a:srgbClr val="CC6600"/>
                </a:gs>
                <a:gs pos="50000">
                  <a:srgbClr val="FF9900"/>
                </a:gs>
                <a:gs pos="100000">
                  <a:srgbClr val="CC6600"/>
                </a:gs>
              </a:gsLst>
              <a:lin ang="10800000" scaled="1"/>
              <a:tileRect/>
            </a:gradFill>
            <a:ln>
              <a:solidFill>
                <a:srgbClr val="000000"/>
              </a:solidFill>
            </a:ln>
          </c:spPr>
          <c:invertIfNegative val="0"/>
          <c:cat>
            <c:strRef>
              <c:f>Sheet1!$B$1:$C$1</c:f>
              <c:strCache>
                <c:ptCount val="2"/>
                <c:pt idx="0">
                  <c:v>Male (N=398)</c:v>
                </c:pt>
                <c:pt idx="1">
                  <c:v>Female (N=544)</c:v>
                </c:pt>
              </c:strCache>
            </c:strRef>
          </c:cat>
          <c:val>
            <c:numRef>
              <c:f>Sheet1!$B$4:$C$4</c:f>
              <c:numCache>
                <c:formatCode>General</c:formatCode>
                <c:ptCount val="2"/>
                <c:pt idx="0">
                  <c:v>24</c:v>
                </c:pt>
                <c:pt idx="1">
                  <c:v>28</c:v>
                </c:pt>
              </c:numCache>
            </c:numRef>
          </c:val>
        </c:ser>
        <c:ser>
          <c:idx val="3"/>
          <c:order val="3"/>
          <c:tx>
            <c:strRef>
              <c:f>Sheet1!$A$5</c:f>
              <c:strCache>
                <c:ptCount val="1"/>
                <c:pt idx="0">
                  <c:v>OB (non-Retx)</c:v>
                </c:pt>
              </c:strCache>
            </c:strRef>
          </c:tx>
          <c:spPr>
            <a:gradFill flip="none" rotWithShape="1">
              <a:gsLst>
                <a:gs pos="0">
                  <a:srgbClr val="6600CC"/>
                </a:gs>
                <a:gs pos="50000">
                  <a:srgbClr val="9933FF"/>
                </a:gs>
                <a:gs pos="100000">
                  <a:srgbClr val="6600CC"/>
                </a:gs>
              </a:gsLst>
              <a:lin ang="0" scaled="1"/>
              <a:tileRect/>
            </a:gradFill>
            <a:ln>
              <a:solidFill>
                <a:srgbClr val="000000"/>
              </a:solidFill>
            </a:ln>
          </c:spPr>
          <c:invertIfNegative val="0"/>
          <c:cat>
            <c:strRef>
              <c:f>Sheet1!$B$1:$C$1</c:f>
              <c:strCache>
                <c:ptCount val="2"/>
                <c:pt idx="0">
                  <c:v>Male (N=398)</c:v>
                </c:pt>
                <c:pt idx="1">
                  <c:v>Female (N=544)</c:v>
                </c:pt>
              </c:strCache>
            </c:strRef>
          </c:cat>
          <c:val>
            <c:numRef>
              <c:f>Sheet1!$B$5:$C$5</c:f>
              <c:numCache>
                <c:formatCode>General</c:formatCode>
                <c:ptCount val="2"/>
                <c:pt idx="0">
                  <c:v>32</c:v>
                </c:pt>
                <c:pt idx="1">
                  <c:v>30</c:v>
                </c:pt>
              </c:numCache>
            </c:numRef>
          </c:val>
        </c:ser>
        <c:ser>
          <c:idx val="4"/>
          <c:order val="4"/>
          <c:tx>
            <c:strRef>
              <c:f>Sheet1!$A$6</c:f>
              <c:strCache>
                <c:ptCount val="1"/>
                <c:pt idx="0">
                  <c:v>PH/PAH</c:v>
                </c:pt>
              </c:strCache>
            </c:strRef>
          </c:tx>
          <c:spPr>
            <a:gradFill>
              <a:gsLst>
                <a:gs pos="0">
                  <a:srgbClr val="A6A200"/>
                </a:gs>
                <a:gs pos="50000">
                  <a:srgbClr val="FFFF00"/>
                </a:gs>
                <a:gs pos="100000">
                  <a:srgbClr val="A6A200"/>
                </a:gs>
              </a:gsLst>
              <a:lin ang="0" scaled="1"/>
            </a:gradFill>
            <a:ln>
              <a:solidFill>
                <a:schemeClr val="bg2"/>
              </a:solidFill>
            </a:ln>
          </c:spPr>
          <c:invertIfNegative val="0"/>
          <c:cat>
            <c:strRef>
              <c:f>Sheet1!$B$1:$C$1</c:f>
              <c:strCache>
                <c:ptCount val="2"/>
                <c:pt idx="0">
                  <c:v>Male (N=398)</c:v>
                </c:pt>
                <c:pt idx="1">
                  <c:v>Female (N=544)</c:v>
                </c:pt>
              </c:strCache>
            </c:strRef>
          </c:cat>
          <c:val>
            <c:numRef>
              <c:f>Sheet1!$B$6:$C$6</c:f>
              <c:numCache>
                <c:formatCode>General</c:formatCode>
                <c:ptCount val="2"/>
                <c:pt idx="0">
                  <c:v>40</c:v>
                </c:pt>
                <c:pt idx="1">
                  <c:v>63</c:v>
                </c:pt>
              </c:numCache>
            </c:numRef>
          </c:val>
        </c:ser>
        <c:ser>
          <c:idx val="5"/>
          <c:order val="5"/>
          <c:tx>
            <c:strRef>
              <c:f>Sheet1!$A$7</c:f>
              <c:strCache>
                <c:ptCount val="1"/>
                <c:pt idx="0">
                  <c:v>PHT Other</c:v>
                </c:pt>
              </c:strCache>
            </c:strRef>
          </c:tx>
          <c:spPr>
            <a:gradFill flip="none" rotWithShape="1">
              <a:gsLst>
                <a:gs pos="0">
                  <a:srgbClr val="008080"/>
                </a:gs>
                <a:gs pos="50000">
                  <a:srgbClr val="00FFFF"/>
                </a:gs>
                <a:gs pos="100000">
                  <a:srgbClr val="008080"/>
                </a:gs>
              </a:gsLst>
              <a:lin ang="0" scaled="1"/>
              <a:tileRect/>
            </a:gradFill>
            <a:ln>
              <a:solidFill>
                <a:srgbClr val="000000"/>
              </a:solidFill>
            </a:ln>
          </c:spPr>
          <c:invertIfNegative val="0"/>
          <c:cat>
            <c:strRef>
              <c:f>Sheet1!$B$1:$C$1</c:f>
              <c:strCache>
                <c:ptCount val="2"/>
                <c:pt idx="0">
                  <c:v>Male (N=398)</c:v>
                </c:pt>
                <c:pt idx="1">
                  <c:v>Female (N=544)</c:v>
                </c:pt>
              </c:strCache>
            </c:strRef>
          </c:cat>
          <c:val>
            <c:numRef>
              <c:f>Sheet1!$B$7:$C$7</c:f>
              <c:numCache>
                <c:formatCode>General</c:formatCode>
                <c:ptCount val="2"/>
                <c:pt idx="0">
                  <c:v>17</c:v>
                </c:pt>
                <c:pt idx="1">
                  <c:v>22</c:v>
                </c:pt>
              </c:numCache>
            </c:numRef>
          </c:val>
        </c:ser>
        <c:ser>
          <c:idx val="6"/>
          <c:order val="6"/>
          <c:tx>
            <c:strRef>
              <c:f>Sheet1!$A$8</c:f>
              <c:strCache>
                <c:ptCount val="1"/>
                <c:pt idx="0">
                  <c:v>Other</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Sheet1!$B$1:$C$1</c:f>
              <c:strCache>
                <c:ptCount val="2"/>
                <c:pt idx="0">
                  <c:v>Male (N=398)</c:v>
                </c:pt>
                <c:pt idx="1">
                  <c:v>Female (N=544)</c:v>
                </c:pt>
              </c:strCache>
            </c:strRef>
          </c:cat>
          <c:val>
            <c:numRef>
              <c:f>Sheet1!$B$8:$C$8</c:f>
              <c:numCache>
                <c:formatCode>General</c:formatCode>
                <c:ptCount val="2"/>
                <c:pt idx="0">
                  <c:v>62</c:v>
                </c:pt>
                <c:pt idx="1">
                  <c:v>78</c:v>
                </c:pt>
              </c:numCache>
            </c:numRef>
          </c:val>
        </c:ser>
        <c:dLbls>
          <c:showLegendKey val="0"/>
          <c:showVal val="0"/>
          <c:showCatName val="0"/>
          <c:showSerName val="0"/>
          <c:showPercent val="0"/>
          <c:showBubbleSize val="0"/>
        </c:dLbls>
        <c:gapWidth val="45"/>
        <c:overlap val="100"/>
        <c:axId val="417717168"/>
        <c:axId val="417717560"/>
      </c:barChart>
      <c:catAx>
        <c:axId val="417717168"/>
        <c:scaling>
          <c:orientation val="minMax"/>
        </c:scaling>
        <c:delete val="0"/>
        <c:axPos val="b"/>
        <c:numFmt formatCode="General" sourceLinked="0"/>
        <c:majorTickMark val="out"/>
        <c:minorTickMark val="none"/>
        <c:tickLblPos val="nextTo"/>
        <c:txPr>
          <a:bodyPr/>
          <a:lstStyle/>
          <a:p>
            <a:pPr>
              <a:defRPr sz="1500" b="1"/>
            </a:pPr>
            <a:endParaRPr lang="en-US"/>
          </a:p>
        </c:txPr>
        <c:crossAx val="417717560"/>
        <c:crosses val="autoZero"/>
        <c:auto val="1"/>
        <c:lblAlgn val="ctr"/>
        <c:lblOffset val="100"/>
        <c:noMultiLvlLbl val="0"/>
      </c:catAx>
      <c:valAx>
        <c:axId val="417717560"/>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072E-3"/>
              <c:y val="0.26531345467062517"/>
            </c:manualLayout>
          </c:layout>
          <c:overlay val="0"/>
        </c:title>
        <c:numFmt formatCode="0%" sourceLinked="1"/>
        <c:majorTickMark val="out"/>
        <c:minorTickMark val="none"/>
        <c:tickLblPos val="nextTo"/>
        <c:txPr>
          <a:bodyPr/>
          <a:lstStyle/>
          <a:p>
            <a:pPr>
              <a:defRPr sz="1500" b="1"/>
            </a:pPr>
            <a:endParaRPr lang="en-US"/>
          </a:p>
        </c:txPr>
        <c:crossAx val="417717168"/>
        <c:crosses val="autoZero"/>
        <c:crossBetween val="between"/>
        <c:majorUnit val="0.2"/>
      </c:valAx>
      <c:spPr>
        <a:solidFill>
          <a:srgbClr val="000000"/>
        </a:solidFill>
        <a:ln w="12700">
          <a:solidFill>
            <a:srgbClr val="FFFFFF"/>
          </a:solidFill>
        </a:ln>
      </c:spPr>
    </c:plotArea>
    <c:legend>
      <c:legendPos val="t"/>
      <c:layout>
        <c:manualLayout>
          <c:xMode val="edge"/>
          <c:yMode val="edge"/>
          <c:x val="0.14307542595311179"/>
          <c:y val="2.9569892473118281E-2"/>
          <c:w val="0.77599592953423191"/>
          <c:h val="5.7751672170011009E-2"/>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404"/>
          <c:y val="9.7754829826600859E-2"/>
          <c:w val="0.87910930853470903"/>
          <c:h val="0.76522309711286085"/>
        </c:manualLayout>
      </c:layout>
      <c:barChart>
        <c:barDir val="col"/>
        <c:grouping val="percentStacked"/>
        <c:varyColors val="0"/>
        <c:ser>
          <c:idx val="0"/>
          <c:order val="0"/>
          <c:tx>
            <c:strRef>
              <c:f>Sheet1!$A$2</c:f>
              <c:strCache>
                <c:ptCount val="1"/>
                <c:pt idx="0">
                  <c:v>CF</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Europe (N=410)</c:v>
                </c:pt>
                <c:pt idx="1">
                  <c:v>North America (N=437)</c:v>
                </c:pt>
                <c:pt idx="2">
                  <c:v>Other (N=95)</c:v>
                </c:pt>
              </c:strCache>
            </c:strRef>
          </c:cat>
          <c:val>
            <c:numRef>
              <c:f>Sheet1!$B$2:$D$2</c:f>
              <c:numCache>
                <c:formatCode>General</c:formatCode>
                <c:ptCount val="3"/>
                <c:pt idx="0">
                  <c:v>262</c:v>
                </c:pt>
                <c:pt idx="1">
                  <c:v>210</c:v>
                </c:pt>
                <c:pt idx="2">
                  <c:v>40</c:v>
                </c:pt>
              </c:numCache>
            </c:numRef>
          </c:val>
        </c:ser>
        <c:ser>
          <c:idx val="1"/>
          <c:order val="1"/>
          <c:tx>
            <c:strRef>
              <c:f>Sheet1!$A$3</c:f>
              <c:strCache>
                <c:ptCount val="1"/>
                <c:pt idx="0">
                  <c:v>ILD</c:v>
                </c:pt>
              </c:strCache>
            </c:strRef>
          </c:tx>
          <c:spPr>
            <a:gradFill flip="none" rotWithShape="1">
              <a:gsLst>
                <a:gs pos="0">
                  <a:srgbClr val="000077"/>
                </a:gs>
                <a:gs pos="50000">
                  <a:srgbClr val="2626FF"/>
                </a:gs>
                <a:gs pos="100000">
                  <a:srgbClr val="00004C">
                    <a:lumMod val="90000"/>
                    <a:lumOff val="10000"/>
                  </a:srgbClr>
                </a:gs>
              </a:gsLst>
              <a:lin ang="10800000" scaled="1"/>
              <a:tileRect/>
            </a:gradFill>
            <a:ln>
              <a:solidFill>
                <a:schemeClr val="bg2"/>
              </a:solidFill>
            </a:ln>
          </c:spPr>
          <c:invertIfNegative val="0"/>
          <c:cat>
            <c:strRef>
              <c:f>Sheet1!$B$1:$D$1</c:f>
              <c:strCache>
                <c:ptCount val="3"/>
                <c:pt idx="0">
                  <c:v>Europe (N=410)</c:v>
                </c:pt>
                <c:pt idx="1">
                  <c:v>North America (N=437)</c:v>
                </c:pt>
                <c:pt idx="2">
                  <c:v>Other (N=95)</c:v>
                </c:pt>
              </c:strCache>
            </c:strRef>
          </c:cat>
          <c:val>
            <c:numRef>
              <c:f>Sheet1!$B$3:$D$3</c:f>
              <c:numCache>
                <c:formatCode>General</c:formatCode>
                <c:ptCount val="3"/>
                <c:pt idx="0">
                  <c:v>16</c:v>
                </c:pt>
                <c:pt idx="1">
                  <c:v>15</c:v>
                </c:pt>
                <c:pt idx="2">
                  <c:v>3</c:v>
                </c:pt>
              </c:numCache>
            </c:numRef>
          </c:val>
        </c:ser>
        <c:ser>
          <c:idx val="2"/>
          <c:order val="2"/>
          <c:tx>
            <c:strRef>
              <c:f>Sheet1!$A$4</c:f>
              <c:strCache>
                <c:ptCount val="1"/>
                <c:pt idx="0">
                  <c:v>ILD Other</c:v>
                </c:pt>
              </c:strCache>
            </c:strRef>
          </c:tx>
          <c:spPr>
            <a:gradFill flip="none" rotWithShape="1">
              <a:gsLst>
                <a:gs pos="0">
                  <a:srgbClr val="CC6600"/>
                </a:gs>
                <a:gs pos="50000">
                  <a:srgbClr val="FF9900"/>
                </a:gs>
                <a:gs pos="100000">
                  <a:srgbClr val="CC6600"/>
                </a:gs>
              </a:gsLst>
              <a:lin ang="10800000" scaled="1"/>
              <a:tileRect/>
            </a:gradFill>
            <a:ln>
              <a:solidFill>
                <a:srgbClr val="000000"/>
              </a:solidFill>
            </a:ln>
          </c:spPr>
          <c:invertIfNegative val="0"/>
          <c:cat>
            <c:strRef>
              <c:f>Sheet1!$B$1:$D$1</c:f>
              <c:strCache>
                <c:ptCount val="3"/>
                <c:pt idx="0">
                  <c:v>Europe (N=410)</c:v>
                </c:pt>
                <c:pt idx="1">
                  <c:v>North America (N=437)</c:v>
                </c:pt>
                <c:pt idx="2">
                  <c:v>Other (N=95)</c:v>
                </c:pt>
              </c:strCache>
            </c:strRef>
          </c:cat>
          <c:val>
            <c:numRef>
              <c:f>Sheet1!$B$4:$D$4</c:f>
              <c:numCache>
                <c:formatCode>General</c:formatCode>
                <c:ptCount val="3"/>
                <c:pt idx="0">
                  <c:v>15</c:v>
                </c:pt>
                <c:pt idx="1">
                  <c:v>35</c:v>
                </c:pt>
                <c:pt idx="2">
                  <c:v>2</c:v>
                </c:pt>
              </c:numCache>
            </c:numRef>
          </c:val>
        </c:ser>
        <c:ser>
          <c:idx val="3"/>
          <c:order val="3"/>
          <c:tx>
            <c:strRef>
              <c:f>Sheet1!$A$5</c:f>
              <c:strCache>
                <c:ptCount val="1"/>
                <c:pt idx="0">
                  <c:v>OB (non-Retx)</c:v>
                </c:pt>
              </c:strCache>
            </c:strRef>
          </c:tx>
          <c:spPr>
            <a:gradFill flip="none" rotWithShape="1">
              <a:gsLst>
                <a:gs pos="0">
                  <a:srgbClr val="6600CC"/>
                </a:gs>
                <a:gs pos="50000">
                  <a:srgbClr val="9933FF"/>
                </a:gs>
                <a:gs pos="100000">
                  <a:srgbClr val="6600CC"/>
                </a:gs>
              </a:gsLst>
              <a:lin ang="0" scaled="1"/>
              <a:tileRect/>
            </a:gradFill>
            <a:ln>
              <a:solidFill>
                <a:srgbClr val="000000"/>
              </a:solidFill>
            </a:ln>
          </c:spPr>
          <c:invertIfNegative val="0"/>
          <c:cat>
            <c:strRef>
              <c:f>Sheet1!$B$1:$D$1</c:f>
              <c:strCache>
                <c:ptCount val="3"/>
                <c:pt idx="0">
                  <c:v>Europe (N=410)</c:v>
                </c:pt>
                <c:pt idx="1">
                  <c:v>North America (N=437)</c:v>
                </c:pt>
                <c:pt idx="2">
                  <c:v>Other (N=95)</c:v>
                </c:pt>
              </c:strCache>
            </c:strRef>
          </c:cat>
          <c:val>
            <c:numRef>
              <c:f>Sheet1!$B$5:$D$5</c:f>
              <c:numCache>
                <c:formatCode>General</c:formatCode>
                <c:ptCount val="3"/>
                <c:pt idx="0">
                  <c:v>26</c:v>
                </c:pt>
                <c:pt idx="1">
                  <c:v>23</c:v>
                </c:pt>
                <c:pt idx="2">
                  <c:v>13</c:v>
                </c:pt>
              </c:numCache>
            </c:numRef>
          </c:val>
        </c:ser>
        <c:ser>
          <c:idx val="4"/>
          <c:order val="4"/>
          <c:tx>
            <c:strRef>
              <c:f>Sheet1!$A$6</c:f>
              <c:strCache>
                <c:ptCount val="1"/>
                <c:pt idx="0">
                  <c:v>PH/PAH</c:v>
                </c:pt>
              </c:strCache>
            </c:strRef>
          </c:tx>
          <c:spPr>
            <a:gradFill>
              <a:gsLst>
                <a:gs pos="0">
                  <a:srgbClr val="A6A200"/>
                </a:gs>
                <a:gs pos="50000">
                  <a:srgbClr val="FFFF00"/>
                </a:gs>
                <a:gs pos="100000">
                  <a:srgbClr val="A6A200"/>
                </a:gs>
              </a:gsLst>
              <a:lin ang="0" scaled="1"/>
            </a:gradFill>
            <a:ln>
              <a:solidFill>
                <a:schemeClr val="bg2"/>
              </a:solidFill>
            </a:ln>
          </c:spPr>
          <c:invertIfNegative val="0"/>
          <c:cat>
            <c:strRef>
              <c:f>Sheet1!$B$1:$D$1</c:f>
              <c:strCache>
                <c:ptCount val="3"/>
                <c:pt idx="0">
                  <c:v>Europe (N=410)</c:v>
                </c:pt>
                <c:pt idx="1">
                  <c:v>North America (N=437)</c:v>
                </c:pt>
                <c:pt idx="2">
                  <c:v>Other (N=95)</c:v>
                </c:pt>
              </c:strCache>
            </c:strRef>
          </c:cat>
          <c:val>
            <c:numRef>
              <c:f>Sheet1!$B$6:$D$6</c:f>
              <c:numCache>
                <c:formatCode>General</c:formatCode>
                <c:ptCount val="3"/>
                <c:pt idx="0">
                  <c:v>51</c:v>
                </c:pt>
                <c:pt idx="1">
                  <c:v>42</c:v>
                </c:pt>
                <c:pt idx="2">
                  <c:v>10</c:v>
                </c:pt>
              </c:numCache>
            </c:numRef>
          </c:val>
        </c:ser>
        <c:ser>
          <c:idx val="5"/>
          <c:order val="5"/>
          <c:tx>
            <c:strRef>
              <c:f>Sheet1!$A$7</c:f>
              <c:strCache>
                <c:ptCount val="1"/>
                <c:pt idx="0">
                  <c:v>PHT Other</c:v>
                </c:pt>
              </c:strCache>
            </c:strRef>
          </c:tx>
          <c:spPr>
            <a:gradFill flip="none" rotWithShape="1">
              <a:gsLst>
                <a:gs pos="0">
                  <a:srgbClr val="008080"/>
                </a:gs>
                <a:gs pos="50000">
                  <a:srgbClr val="00FFFF"/>
                </a:gs>
                <a:gs pos="100000">
                  <a:srgbClr val="008080"/>
                </a:gs>
              </a:gsLst>
              <a:lin ang="0" scaled="1"/>
              <a:tileRect/>
            </a:gradFill>
            <a:ln>
              <a:solidFill>
                <a:srgbClr val="000000"/>
              </a:solidFill>
            </a:ln>
          </c:spPr>
          <c:invertIfNegative val="0"/>
          <c:cat>
            <c:strRef>
              <c:f>Sheet1!$B$1:$D$1</c:f>
              <c:strCache>
                <c:ptCount val="3"/>
                <c:pt idx="0">
                  <c:v>Europe (N=410)</c:v>
                </c:pt>
                <c:pt idx="1">
                  <c:v>North America (N=437)</c:v>
                </c:pt>
                <c:pt idx="2">
                  <c:v>Other (N=95)</c:v>
                </c:pt>
              </c:strCache>
            </c:strRef>
          </c:cat>
          <c:val>
            <c:numRef>
              <c:f>Sheet1!$B$7:$D$7</c:f>
              <c:numCache>
                <c:formatCode>General</c:formatCode>
                <c:ptCount val="3"/>
                <c:pt idx="0">
                  <c:v>5</c:v>
                </c:pt>
                <c:pt idx="1">
                  <c:v>32</c:v>
                </c:pt>
                <c:pt idx="2">
                  <c:v>2</c:v>
                </c:pt>
              </c:numCache>
            </c:numRef>
          </c:val>
        </c:ser>
        <c:ser>
          <c:idx val="6"/>
          <c:order val="6"/>
          <c:tx>
            <c:strRef>
              <c:f>Sheet1!$A$8</c:f>
              <c:strCache>
                <c:ptCount val="1"/>
                <c:pt idx="0">
                  <c:v>Other</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Europe (N=410)</c:v>
                </c:pt>
                <c:pt idx="1">
                  <c:v>North America (N=437)</c:v>
                </c:pt>
                <c:pt idx="2">
                  <c:v>Other (N=95)</c:v>
                </c:pt>
              </c:strCache>
            </c:strRef>
          </c:cat>
          <c:val>
            <c:numRef>
              <c:f>Sheet1!$B$8:$D$8</c:f>
              <c:numCache>
                <c:formatCode>General</c:formatCode>
                <c:ptCount val="3"/>
                <c:pt idx="0">
                  <c:v>35</c:v>
                </c:pt>
                <c:pt idx="1">
                  <c:v>80</c:v>
                </c:pt>
                <c:pt idx="2">
                  <c:v>25</c:v>
                </c:pt>
              </c:numCache>
            </c:numRef>
          </c:val>
        </c:ser>
        <c:dLbls>
          <c:showLegendKey val="0"/>
          <c:showVal val="0"/>
          <c:showCatName val="0"/>
          <c:showSerName val="0"/>
          <c:showPercent val="0"/>
          <c:showBubbleSize val="0"/>
        </c:dLbls>
        <c:gapWidth val="45"/>
        <c:overlap val="100"/>
        <c:axId val="417718344"/>
        <c:axId val="417718736"/>
      </c:barChart>
      <c:catAx>
        <c:axId val="417718344"/>
        <c:scaling>
          <c:orientation val="minMax"/>
        </c:scaling>
        <c:delete val="0"/>
        <c:axPos val="b"/>
        <c:numFmt formatCode="General" sourceLinked="0"/>
        <c:majorTickMark val="out"/>
        <c:minorTickMark val="none"/>
        <c:tickLblPos val="nextTo"/>
        <c:txPr>
          <a:bodyPr/>
          <a:lstStyle/>
          <a:p>
            <a:pPr>
              <a:defRPr sz="1500" b="1"/>
            </a:pPr>
            <a:endParaRPr lang="en-US"/>
          </a:p>
        </c:txPr>
        <c:crossAx val="417718736"/>
        <c:crosses val="autoZero"/>
        <c:auto val="1"/>
        <c:lblAlgn val="ctr"/>
        <c:lblOffset val="100"/>
        <c:noMultiLvlLbl val="0"/>
      </c:catAx>
      <c:valAx>
        <c:axId val="417718736"/>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072E-3"/>
              <c:y val="0.26531345467062517"/>
            </c:manualLayout>
          </c:layout>
          <c:overlay val="0"/>
        </c:title>
        <c:numFmt formatCode="0%" sourceLinked="1"/>
        <c:majorTickMark val="out"/>
        <c:minorTickMark val="none"/>
        <c:tickLblPos val="nextTo"/>
        <c:txPr>
          <a:bodyPr/>
          <a:lstStyle/>
          <a:p>
            <a:pPr>
              <a:defRPr sz="1500" b="1"/>
            </a:pPr>
            <a:endParaRPr lang="en-US"/>
          </a:p>
        </c:txPr>
        <c:crossAx val="417718344"/>
        <c:crosses val="autoZero"/>
        <c:crossBetween val="between"/>
        <c:majorUnit val="0.2"/>
      </c:valAx>
      <c:spPr>
        <a:solidFill>
          <a:srgbClr val="000000"/>
        </a:solidFill>
        <a:ln w="12700">
          <a:solidFill>
            <a:srgbClr val="FFFFFF"/>
          </a:solidFill>
        </a:ln>
      </c:spPr>
    </c:plotArea>
    <c:legend>
      <c:legendPos val="t"/>
      <c:layout>
        <c:manualLayout>
          <c:xMode val="edge"/>
          <c:yMode val="edge"/>
          <c:x val="0.15437486098136038"/>
          <c:y val="1.6393442622950821E-2"/>
          <c:w val="0.77599592953423191"/>
          <c:h val="5.8698420894109544E-2"/>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1034879429133858"/>
          <c:w val="0.86362491052258283"/>
          <c:h val="0.76488312007874026"/>
        </c:manualLayout>
      </c:layout>
      <c:barChart>
        <c:barDir val="col"/>
        <c:grouping val="percentStacked"/>
        <c:varyColors val="0"/>
        <c:ser>
          <c:idx val="0"/>
          <c:order val="0"/>
          <c:tx>
            <c:strRef>
              <c:f>Sheet1!$A$2</c:f>
              <c:strCache>
                <c:ptCount val="1"/>
                <c:pt idx="0">
                  <c:v>&lt;1</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Sheet1!$B$1:$H$1</c:f>
              <c:strCache>
                <c:ptCount val="7"/>
                <c:pt idx="0">
                  <c:v>CF</c:v>
                </c:pt>
                <c:pt idx="1">
                  <c:v>ILD</c:v>
                </c:pt>
                <c:pt idx="2">
                  <c:v>ILD Other</c:v>
                </c:pt>
                <c:pt idx="3">
                  <c:v>OB (non-Retx)</c:v>
                </c:pt>
                <c:pt idx="4">
                  <c:v>PHT Other</c:v>
                </c:pt>
                <c:pt idx="5">
                  <c:v>PH/PAH</c:v>
                </c:pt>
                <c:pt idx="6">
                  <c:v>Other</c:v>
                </c:pt>
              </c:strCache>
            </c:strRef>
          </c:cat>
          <c:val>
            <c:numRef>
              <c:f>Sheet1!$B$2:$H$2</c:f>
              <c:numCache>
                <c:formatCode>General</c:formatCode>
                <c:ptCount val="7"/>
                <c:pt idx="0">
                  <c:v>0</c:v>
                </c:pt>
                <c:pt idx="1">
                  <c:v>3</c:v>
                </c:pt>
                <c:pt idx="2">
                  <c:v>3</c:v>
                </c:pt>
                <c:pt idx="3">
                  <c:v>0</c:v>
                </c:pt>
                <c:pt idx="4">
                  <c:v>10</c:v>
                </c:pt>
                <c:pt idx="5">
                  <c:v>0</c:v>
                </c:pt>
                <c:pt idx="6">
                  <c:v>17</c:v>
                </c:pt>
              </c:numCache>
            </c:numRef>
          </c:val>
        </c:ser>
        <c:ser>
          <c:idx val="1"/>
          <c:order val="1"/>
          <c:tx>
            <c:strRef>
              <c:f>Sheet1!$A$3</c:f>
              <c:strCache>
                <c:ptCount val="1"/>
                <c:pt idx="0">
                  <c:v>1-5</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Sheet1!$B$1:$H$1</c:f>
              <c:strCache>
                <c:ptCount val="7"/>
                <c:pt idx="0">
                  <c:v>CF</c:v>
                </c:pt>
                <c:pt idx="1">
                  <c:v>ILD</c:v>
                </c:pt>
                <c:pt idx="2">
                  <c:v>ILD Other</c:v>
                </c:pt>
                <c:pt idx="3">
                  <c:v>OB (non-Retx)</c:v>
                </c:pt>
                <c:pt idx="4">
                  <c:v>PHT Other</c:v>
                </c:pt>
                <c:pt idx="5">
                  <c:v>PH/PAH</c:v>
                </c:pt>
                <c:pt idx="6">
                  <c:v>Other</c:v>
                </c:pt>
              </c:strCache>
            </c:strRef>
          </c:cat>
          <c:val>
            <c:numRef>
              <c:f>Sheet1!$B$3:$H$3</c:f>
              <c:numCache>
                <c:formatCode>General</c:formatCode>
                <c:ptCount val="7"/>
                <c:pt idx="0">
                  <c:v>1</c:v>
                </c:pt>
                <c:pt idx="1">
                  <c:v>3</c:v>
                </c:pt>
                <c:pt idx="2">
                  <c:v>6</c:v>
                </c:pt>
                <c:pt idx="3">
                  <c:v>5</c:v>
                </c:pt>
                <c:pt idx="4">
                  <c:v>12</c:v>
                </c:pt>
                <c:pt idx="5">
                  <c:v>19</c:v>
                </c:pt>
                <c:pt idx="6">
                  <c:v>17</c:v>
                </c:pt>
              </c:numCache>
            </c:numRef>
          </c:val>
        </c:ser>
        <c:ser>
          <c:idx val="2"/>
          <c:order val="2"/>
          <c:tx>
            <c:strRef>
              <c:f>Sheet1!$A$4</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Sheet1!$B$1:$H$1</c:f>
              <c:strCache>
                <c:ptCount val="7"/>
                <c:pt idx="0">
                  <c:v>CF</c:v>
                </c:pt>
                <c:pt idx="1">
                  <c:v>ILD</c:v>
                </c:pt>
                <c:pt idx="2">
                  <c:v>ILD Other</c:v>
                </c:pt>
                <c:pt idx="3">
                  <c:v>OB (non-Retx)</c:v>
                </c:pt>
                <c:pt idx="4">
                  <c:v>PHT Other</c:v>
                </c:pt>
                <c:pt idx="5">
                  <c:v>PH/PAH</c:v>
                </c:pt>
                <c:pt idx="6">
                  <c:v>Other</c:v>
                </c:pt>
              </c:strCache>
            </c:strRef>
          </c:cat>
          <c:val>
            <c:numRef>
              <c:f>Sheet1!$B$4:$H$4</c:f>
              <c:numCache>
                <c:formatCode>General</c:formatCode>
                <c:ptCount val="7"/>
                <c:pt idx="0">
                  <c:v>64</c:v>
                </c:pt>
                <c:pt idx="1">
                  <c:v>3</c:v>
                </c:pt>
                <c:pt idx="2">
                  <c:v>14</c:v>
                </c:pt>
                <c:pt idx="3">
                  <c:v>21</c:v>
                </c:pt>
                <c:pt idx="4">
                  <c:v>3</c:v>
                </c:pt>
                <c:pt idx="5">
                  <c:v>19</c:v>
                </c:pt>
                <c:pt idx="6">
                  <c:v>21</c:v>
                </c:pt>
              </c:numCache>
            </c:numRef>
          </c:val>
        </c:ser>
        <c:ser>
          <c:idx val="3"/>
          <c:order val="3"/>
          <c:tx>
            <c:strRef>
              <c:f>Sheet1!$A$5</c:f>
              <c:strCache>
                <c:ptCount val="1"/>
                <c:pt idx="0">
                  <c:v>11-17</c:v>
                </c:pt>
              </c:strCache>
            </c:strRef>
          </c:tx>
          <c:spPr>
            <a:gradFill>
              <a:gsLst>
                <a:gs pos="0">
                  <a:srgbClr val="208C03"/>
                </a:gs>
                <a:gs pos="50000">
                  <a:srgbClr val="20F703"/>
                </a:gs>
                <a:gs pos="100000">
                  <a:srgbClr val="208C03"/>
                </a:gs>
              </a:gsLst>
              <a:lin ang="10800000" scaled="1"/>
            </a:gradFill>
            <a:ln>
              <a:solidFill>
                <a:srgbClr val="000000"/>
              </a:solidFill>
            </a:ln>
          </c:spPr>
          <c:invertIfNegative val="0"/>
          <c:cat>
            <c:strRef>
              <c:f>Sheet1!$B$1:$H$1</c:f>
              <c:strCache>
                <c:ptCount val="7"/>
                <c:pt idx="0">
                  <c:v>CF</c:v>
                </c:pt>
                <c:pt idx="1">
                  <c:v>ILD</c:v>
                </c:pt>
                <c:pt idx="2">
                  <c:v>ILD Other</c:v>
                </c:pt>
                <c:pt idx="3">
                  <c:v>OB (non-Retx)</c:v>
                </c:pt>
                <c:pt idx="4">
                  <c:v>PHT Other</c:v>
                </c:pt>
                <c:pt idx="5">
                  <c:v>PH/PAH</c:v>
                </c:pt>
                <c:pt idx="6">
                  <c:v>Other</c:v>
                </c:pt>
              </c:strCache>
            </c:strRef>
          </c:cat>
          <c:val>
            <c:numRef>
              <c:f>Sheet1!$B$5:$H$5</c:f>
              <c:numCache>
                <c:formatCode>General</c:formatCode>
                <c:ptCount val="7"/>
                <c:pt idx="0">
                  <c:v>447</c:v>
                </c:pt>
                <c:pt idx="1">
                  <c:v>25</c:v>
                </c:pt>
                <c:pt idx="2">
                  <c:v>29</c:v>
                </c:pt>
                <c:pt idx="3">
                  <c:v>36</c:v>
                </c:pt>
                <c:pt idx="4">
                  <c:v>14</c:v>
                </c:pt>
                <c:pt idx="5">
                  <c:v>65</c:v>
                </c:pt>
                <c:pt idx="6">
                  <c:v>85</c:v>
                </c:pt>
              </c:numCache>
            </c:numRef>
          </c:val>
        </c:ser>
        <c:dLbls>
          <c:showLegendKey val="0"/>
          <c:showVal val="0"/>
          <c:showCatName val="0"/>
          <c:showSerName val="0"/>
          <c:showPercent val="0"/>
          <c:showBubbleSize val="0"/>
        </c:dLbls>
        <c:gapWidth val="40"/>
        <c:overlap val="100"/>
        <c:axId val="417719128"/>
        <c:axId val="417719520"/>
      </c:barChart>
      <c:catAx>
        <c:axId val="417719128"/>
        <c:scaling>
          <c:orientation val="minMax"/>
        </c:scaling>
        <c:delete val="0"/>
        <c:axPos val="b"/>
        <c:numFmt formatCode="General" sourceLinked="0"/>
        <c:majorTickMark val="out"/>
        <c:minorTickMark val="none"/>
        <c:tickLblPos val="nextTo"/>
        <c:txPr>
          <a:bodyPr/>
          <a:lstStyle/>
          <a:p>
            <a:pPr>
              <a:defRPr sz="1500" b="1"/>
            </a:pPr>
            <a:endParaRPr lang="en-US"/>
          </a:p>
        </c:txPr>
        <c:crossAx val="417719520"/>
        <c:crosses val="autoZero"/>
        <c:auto val="1"/>
        <c:lblAlgn val="ctr"/>
        <c:lblOffset val="100"/>
        <c:noMultiLvlLbl val="0"/>
      </c:catAx>
      <c:valAx>
        <c:axId val="417719520"/>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417719128"/>
        <c:crosses val="autoZero"/>
        <c:crossBetween val="between"/>
        <c:majorUnit val="0.2"/>
      </c:valAx>
      <c:spPr>
        <a:solidFill>
          <a:srgbClr val="000000"/>
        </a:solidFill>
        <a:ln w="12700">
          <a:solidFill>
            <a:srgbClr val="FFFFFF"/>
          </a:solidFill>
        </a:ln>
      </c:spPr>
    </c:plotArea>
    <c:legend>
      <c:legendPos val="t"/>
      <c:layout>
        <c:manualLayout>
          <c:xMode val="edge"/>
          <c:yMode val="edge"/>
          <c:x val="0.11732951562872822"/>
          <c:y val="1.5625E-2"/>
          <c:w val="0.86377117633023148"/>
          <c:h val="7.7063238188976382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404"/>
          <c:y val="9.7754829826600859E-2"/>
          <c:w val="0.87910930853470903"/>
          <c:h val="0.80491417390095066"/>
        </c:manualLayout>
      </c:layout>
      <c:barChart>
        <c:barDir val="col"/>
        <c:grouping val="percentStacked"/>
        <c:varyColors val="0"/>
        <c:ser>
          <c:idx val="0"/>
          <c:order val="0"/>
          <c:tx>
            <c:strRef>
              <c:f>Sheet1!$A$2</c:f>
              <c:strCache>
                <c:ptCount val="1"/>
                <c:pt idx="0">
                  <c:v>CF</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1988-1999 (N=634)</c:v>
                </c:pt>
                <c:pt idx="1">
                  <c:v>2000-2007 (N=679)</c:v>
                </c:pt>
                <c:pt idx="2">
                  <c:v>2008-6/2016 (N=942)</c:v>
                </c:pt>
              </c:strCache>
            </c:strRef>
          </c:cat>
          <c:val>
            <c:numRef>
              <c:f>Sheet1!$B$2:$D$2</c:f>
              <c:numCache>
                <c:formatCode>General</c:formatCode>
                <c:ptCount val="3"/>
                <c:pt idx="0">
                  <c:v>351</c:v>
                </c:pt>
                <c:pt idx="1">
                  <c:v>422</c:v>
                </c:pt>
                <c:pt idx="2">
                  <c:v>512</c:v>
                </c:pt>
              </c:numCache>
            </c:numRef>
          </c:val>
        </c:ser>
        <c:ser>
          <c:idx val="1"/>
          <c:order val="1"/>
          <c:tx>
            <c:strRef>
              <c:f>Sheet1!$A$3</c:f>
              <c:strCache>
                <c:ptCount val="1"/>
                <c:pt idx="0">
                  <c:v>ILD</c:v>
                </c:pt>
              </c:strCache>
            </c:strRef>
          </c:tx>
          <c:spPr>
            <a:gradFill flip="none" rotWithShape="1">
              <a:gsLst>
                <a:gs pos="0">
                  <a:schemeClr val="bg1">
                    <a:lumMod val="75000"/>
                    <a:lumOff val="25000"/>
                  </a:schemeClr>
                </a:gs>
                <a:gs pos="50000">
                  <a:schemeClr val="bg1">
                    <a:lumMod val="50000"/>
                    <a:lumOff val="50000"/>
                  </a:schemeClr>
                </a:gs>
                <a:gs pos="100000">
                  <a:schemeClr val="bg1">
                    <a:lumMod val="75000"/>
                    <a:lumOff val="25000"/>
                  </a:schemeClr>
                </a:gs>
              </a:gsLst>
              <a:lin ang="10800000" scaled="1"/>
              <a:tileRect/>
            </a:gradFill>
            <a:ln>
              <a:solidFill>
                <a:schemeClr val="bg2"/>
              </a:solidFill>
            </a:ln>
          </c:spPr>
          <c:invertIfNegative val="0"/>
          <c:cat>
            <c:strRef>
              <c:f>Sheet1!$B$1:$D$1</c:f>
              <c:strCache>
                <c:ptCount val="3"/>
                <c:pt idx="0">
                  <c:v>1988-1999 (N=634)</c:v>
                </c:pt>
                <c:pt idx="1">
                  <c:v>2000-2007 (N=679)</c:v>
                </c:pt>
                <c:pt idx="2">
                  <c:v>2008-6/2016 (N=942)</c:v>
                </c:pt>
              </c:strCache>
            </c:strRef>
          </c:cat>
          <c:val>
            <c:numRef>
              <c:f>Sheet1!$B$3:$D$3</c:f>
              <c:numCache>
                <c:formatCode>General</c:formatCode>
                <c:ptCount val="3"/>
                <c:pt idx="0">
                  <c:v>43</c:v>
                </c:pt>
                <c:pt idx="1">
                  <c:v>23</c:v>
                </c:pt>
                <c:pt idx="2">
                  <c:v>34</c:v>
                </c:pt>
              </c:numCache>
            </c:numRef>
          </c:val>
        </c:ser>
        <c:ser>
          <c:idx val="2"/>
          <c:order val="2"/>
          <c:tx>
            <c:strRef>
              <c:f>Sheet1!$A$4</c:f>
              <c:strCache>
                <c:ptCount val="1"/>
                <c:pt idx="0">
                  <c:v>ILD Other</c:v>
                </c:pt>
              </c:strCache>
            </c:strRef>
          </c:tx>
          <c:spPr>
            <a:gradFill flip="none" rotWithShape="1">
              <a:gsLst>
                <a:gs pos="0">
                  <a:srgbClr val="CC6600"/>
                </a:gs>
                <a:gs pos="50000">
                  <a:srgbClr val="FF9933"/>
                </a:gs>
                <a:gs pos="100000">
                  <a:srgbClr val="CC6600"/>
                </a:gs>
              </a:gsLst>
              <a:lin ang="10800000" scaled="1"/>
              <a:tileRect/>
            </a:gradFill>
            <a:ln>
              <a:solidFill>
                <a:srgbClr val="000000"/>
              </a:solidFill>
            </a:ln>
          </c:spPr>
          <c:invertIfNegative val="0"/>
          <c:cat>
            <c:strRef>
              <c:f>Sheet1!$B$1:$D$1</c:f>
              <c:strCache>
                <c:ptCount val="3"/>
                <c:pt idx="0">
                  <c:v>1988-1999 (N=634)</c:v>
                </c:pt>
                <c:pt idx="1">
                  <c:v>2000-2007 (N=679)</c:v>
                </c:pt>
                <c:pt idx="2">
                  <c:v>2008-6/2016 (N=942)</c:v>
                </c:pt>
              </c:strCache>
            </c:strRef>
          </c:cat>
          <c:val>
            <c:numRef>
              <c:f>Sheet1!$B$4:$D$4</c:f>
              <c:numCache>
                <c:formatCode>General</c:formatCode>
                <c:ptCount val="3"/>
                <c:pt idx="0">
                  <c:v>17</c:v>
                </c:pt>
                <c:pt idx="1">
                  <c:v>31</c:v>
                </c:pt>
                <c:pt idx="2">
                  <c:v>52</c:v>
                </c:pt>
              </c:numCache>
            </c:numRef>
          </c:val>
        </c:ser>
        <c:ser>
          <c:idx val="3"/>
          <c:order val="3"/>
          <c:tx>
            <c:strRef>
              <c:f>Sheet1!$A$5</c:f>
              <c:strCache>
                <c:ptCount val="1"/>
                <c:pt idx="0">
                  <c:v>OB (non-Retx)</c:v>
                </c:pt>
              </c:strCache>
            </c:strRef>
          </c:tx>
          <c:spPr>
            <a:gradFill flip="none" rotWithShape="1">
              <a:gsLst>
                <a:gs pos="0">
                  <a:srgbClr val="6600CC"/>
                </a:gs>
                <a:gs pos="50000">
                  <a:srgbClr val="9933FF"/>
                </a:gs>
                <a:gs pos="100000">
                  <a:srgbClr val="6600CC"/>
                </a:gs>
              </a:gsLst>
              <a:lin ang="0" scaled="1"/>
              <a:tileRect/>
            </a:gradFill>
            <a:ln>
              <a:solidFill>
                <a:srgbClr val="000000"/>
              </a:solidFill>
            </a:ln>
          </c:spPr>
          <c:invertIfNegative val="0"/>
          <c:cat>
            <c:strRef>
              <c:f>Sheet1!$B$1:$D$1</c:f>
              <c:strCache>
                <c:ptCount val="3"/>
                <c:pt idx="0">
                  <c:v>1988-1999 (N=634)</c:v>
                </c:pt>
                <c:pt idx="1">
                  <c:v>2000-2007 (N=679)</c:v>
                </c:pt>
                <c:pt idx="2">
                  <c:v>2008-6/2016 (N=942)</c:v>
                </c:pt>
              </c:strCache>
            </c:strRef>
          </c:cat>
          <c:val>
            <c:numRef>
              <c:f>Sheet1!$B$5:$D$5</c:f>
              <c:numCache>
                <c:formatCode>General</c:formatCode>
                <c:ptCount val="3"/>
                <c:pt idx="0">
                  <c:v>17</c:v>
                </c:pt>
                <c:pt idx="1">
                  <c:v>32</c:v>
                </c:pt>
                <c:pt idx="2">
                  <c:v>62</c:v>
                </c:pt>
              </c:numCache>
            </c:numRef>
          </c:val>
        </c:ser>
        <c:ser>
          <c:idx val="4"/>
          <c:order val="4"/>
          <c:tx>
            <c:strRef>
              <c:f>Sheet1!$A$6</c:f>
              <c:strCache>
                <c:ptCount val="1"/>
                <c:pt idx="0">
                  <c:v>PH/PAH</c:v>
                </c:pt>
              </c:strCache>
            </c:strRef>
          </c:tx>
          <c:spPr>
            <a:gradFill>
              <a:gsLst>
                <a:gs pos="0">
                  <a:schemeClr val="tx2">
                    <a:lumMod val="75000"/>
                  </a:schemeClr>
                </a:gs>
                <a:gs pos="50000">
                  <a:srgbClr val="FFFF00"/>
                </a:gs>
                <a:gs pos="100000">
                  <a:schemeClr val="tx2">
                    <a:lumMod val="75000"/>
                  </a:schemeClr>
                </a:gs>
              </a:gsLst>
              <a:lin ang="0" scaled="1"/>
            </a:gradFill>
            <a:ln>
              <a:solidFill>
                <a:schemeClr val="bg2"/>
              </a:solidFill>
            </a:ln>
          </c:spPr>
          <c:invertIfNegative val="0"/>
          <c:cat>
            <c:strRef>
              <c:f>Sheet1!$B$1:$D$1</c:f>
              <c:strCache>
                <c:ptCount val="3"/>
                <c:pt idx="0">
                  <c:v>1988-1999 (N=634)</c:v>
                </c:pt>
                <c:pt idx="1">
                  <c:v>2000-2007 (N=679)</c:v>
                </c:pt>
                <c:pt idx="2">
                  <c:v>2008-6/2016 (N=942)</c:v>
                </c:pt>
              </c:strCache>
            </c:strRef>
          </c:cat>
          <c:val>
            <c:numRef>
              <c:f>Sheet1!$B$6:$D$6</c:f>
              <c:numCache>
                <c:formatCode>General</c:formatCode>
                <c:ptCount val="3"/>
                <c:pt idx="0">
                  <c:v>66</c:v>
                </c:pt>
                <c:pt idx="1">
                  <c:v>56</c:v>
                </c:pt>
                <c:pt idx="2">
                  <c:v>103</c:v>
                </c:pt>
              </c:numCache>
            </c:numRef>
          </c:val>
        </c:ser>
        <c:ser>
          <c:idx val="5"/>
          <c:order val="5"/>
          <c:tx>
            <c:strRef>
              <c:f>Sheet1!$A$7</c:f>
              <c:strCache>
                <c:ptCount val="1"/>
                <c:pt idx="0">
                  <c:v>PHT Other</c:v>
                </c:pt>
              </c:strCache>
            </c:strRef>
          </c:tx>
          <c:spPr>
            <a:gradFill flip="none" rotWithShape="1">
              <a:gsLst>
                <a:gs pos="0">
                  <a:srgbClr val="008080"/>
                </a:gs>
                <a:gs pos="50000">
                  <a:srgbClr val="00FFFF"/>
                </a:gs>
                <a:gs pos="100000">
                  <a:srgbClr val="008080"/>
                </a:gs>
              </a:gsLst>
              <a:lin ang="0" scaled="1"/>
              <a:tileRect/>
            </a:gradFill>
            <a:ln>
              <a:solidFill>
                <a:srgbClr val="000000"/>
              </a:solidFill>
            </a:ln>
          </c:spPr>
          <c:invertIfNegative val="0"/>
          <c:cat>
            <c:strRef>
              <c:f>Sheet1!$B$1:$D$1</c:f>
              <c:strCache>
                <c:ptCount val="3"/>
                <c:pt idx="0">
                  <c:v>1988-1999 (N=634)</c:v>
                </c:pt>
                <c:pt idx="1">
                  <c:v>2000-2007 (N=679)</c:v>
                </c:pt>
                <c:pt idx="2">
                  <c:v>2008-6/2016 (N=942)</c:v>
                </c:pt>
              </c:strCache>
            </c:strRef>
          </c:cat>
          <c:val>
            <c:numRef>
              <c:f>Sheet1!$B$7:$D$7</c:f>
              <c:numCache>
                <c:formatCode>General</c:formatCode>
                <c:ptCount val="3"/>
                <c:pt idx="0">
                  <c:v>33</c:v>
                </c:pt>
                <c:pt idx="1">
                  <c:v>25</c:v>
                </c:pt>
                <c:pt idx="2">
                  <c:v>39</c:v>
                </c:pt>
              </c:numCache>
            </c:numRef>
          </c:val>
        </c:ser>
        <c:ser>
          <c:idx val="6"/>
          <c:order val="6"/>
          <c:tx>
            <c:strRef>
              <c:f>Sheet1!$A$8</c:f>
              <c:strCache>
                <c:ptCount val="1"/>
                <c:pt idx="0">
                  <c:v>Other</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Sheet1!$B$1:$D$1</c:f>
              <c:strCache>
                <c:ptCount val="3"/>
                <c:pt idx="0">
                  <c:v>1988-1999 (N=634)</c:v>
                </c:pt>
                <c:pt idx="1">
                  <c:v>2000-2007 (N=679)</c:v>
                </c:pt>
                <c:pt idx="2">
                  <c:v>2008-6/2016 (N=942)</c:v>
                </c:pt>
              </c:strCache>
            </c:strRef>
          </c:cat>
          <c:val>
            <c:numRef>
              <c:f>Sheet1!$B$8:$D$8</c:f>
              <c:numCache>
                <c:formatCode>General</c:formatCode>
                <c:ptCount val="3"/>
                <c:pt idx="0">
                  <c:v>107</c:v>
                </c:pt>
                <c:pt idx="1">
                  <c:v>90</c:v>
                </c:pt>
                <c:pt idx="2">
                  <c:v>140</c:v>
                </c:pt>
              </c:numCache>
            </c:numRef>
          </c:val>
        </c:ser>
        <c:dLbls>
          <c:showLegendKey val="0"/>
          <c:showVal val="0"/>
          <c:showCatName val="0"/>
          <c:showSerName val="0"/>
          <c:showPercent val="0"/>
          <c:showBubbleSize val="0"/>
        </c:dLbls>
        <c:gapWidth val="45"/>
        <c:overlap val="100"/>
        <c:axId val="417715992"/>
        <c:axId val="417715600"/>
      </c:barChart>
      <c:catAx>
        <c:axId val="417715992"/>
        <c:scaling>
          <c:orientation val="minMax"/>
        </c:scaling>
        <c:delete val="0"/>
        <c:axPos val="b"/>
        <c:numFmt formatCode="General" sourceLinked="0"/>
        <c:majorTickMark val="out"/>
        <c:minorTickMark val="none"/>
        <c:tickLblPos val="nextTo"/>
        <c:txPr>
          <a:bodyPr/>
          <a:lstStyle/>
          <a:p>
            <a:pPr>
              <a:defRPr sz="1500" b="1"/>
            </a:pPr>
            <a:endParaRPr lang="en-US"/>
          </a:p>
        </c:txPr>
        <c:crossAx val="417715600"/>
        <c:crosses val="autoZero"/>
        <c:auto val="1"/>
        <c:lblAlgn val="ctr"/>
        <c:lblOffset val="100"/>
        <c:noMultiLvlLbl val="0"/>
      </c:catAx>
      <c:valAx>
        <c:axId val="417715600"/>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072E-3"/>
              <c:y val="0.26531345467062517"/>
            </c:manualLayout>
          </c:layout>
          <c:overlay val="0"/>
        </c:title>
        <c:numFmt formatCode="0%" sourceLinked="1"/>
        <c:majorTickMark val="out"/>
        <c:minorTickMark val="none"/>
        <c:tickLblPos val="nextTo"/>
        <c:txPr>
          <a:bodyPr/>
          <a:lstStyle/>
          <a:p>
            <a:pPr>
              <a:defRPr sz="1500" b="1"/>
            </a:pPr>
            <a:endParaRPr lang="en-US"/>
          </a:p>
        </c:txPr>
        <c:crossAx val="417715992"/>
        <c:crosses val="autoZero"/>
        <c:crossBetween val="between"/>
        <c:majorUnit val="0.2"/>
      </c:valAx>
      <c:spPr>
        <a:solidFill>
          <a:srgbClr val="000000"/>
        </a:solidFill>
        <a:ln w="12700">
          <a:solidFill>
            <a:srgbClr val="FFFFFF"/>
          </a:solidFill>
        </a:ln>
      </c:spPr>
    </c:plotArea>
    <c:legend>
      <c:legendPos val="t"/>
      <c:layout>
        <c:manualLayout>
          <c:xMode val="edge"/>
          <c:yMode val="edge"/>
          <c:x val="0.15578729035989144"/>
          <c:y val="1.8154205373685634E-2"/>
          <c:w val="0.77599592953423191"/>
          <c:h val="5.5716869545187127E-2"/>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86555847185768E-2"/>
          <c:y val="0.11034879429133858"/>
          <c:w val="0.88784148776274752"/>
          <c:h val="0.68775538240137779"/>
        </c:manualLayout>
      </c:layout>
      <c:barChart>
        <c:barDir val="col"/>
        <c:grouping val="percentStacked"/>
        <c:varyColors val="0"/>
        <c:ser>
          <c:idx val="0"/>
          <c:order val="0"/>
          <c:tx>
            <c:strRef>
              <c:f>Sheet1!$B$1</c:f>
              <c:strCache>
                <c:ptCount val="1"/>
                <c:pt idx="0">
                  <c:v>&lt;1</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Sheet1!$A$2:$A$21</c:f>
              <c:strCache>
                <c:ptCount val="20"/>
                <c:pt idx="0">
                  <c:v>2000-
2007</c:v>
                </c:pt>
                <c:pt idx="1">
                  <c:v>2008-
6/2016</c:v>
                </c:pt>
                <c:pt idx="2">
                  <c:v> </c:v>
                </c:pt>
                <c:pt idx="3">
                  <c:v>2000-
2007</c:v>
                </c:pt>
                <c:pt idx="4">
                  <c:v>2008-
6/2016</c:v>
                </c:pt>
                <c:pt idx="5">
                  <c:v> </c:v>
                </c:pt>
                <c:pt idx="6">
                  <c:v>2000-
2007</c:v>
                </c:pt>
                <c:pt idx="7">
                  <c:v>2008-
6/2016</c:v>
                </c:pt>
                <c:pt idx="8">
                  <c:v> </c:v>
                </c:pt>
                <c:pt idx="9">
                  <c:v>2000-
2007</c:v>
                </c:pt>
                <c:pt idx="10">
                  <c:v>2008-
6/2016</c:v>
                </c:pt>
                <c:pt idx="11">
                  <c:v> </c:v>
                </c:pt>
                <c:pt idx="12">
                  <c:v>2000-
2007</c:v>
                </c:pt>
                <c:pt idx="13">
                  <c:v>2008-
6/2016</c:v>
                </c:pt>
                <c:pt idx="14">
                  <c:v> </c:v>
                </c:pt>
                <c:pt idx="15">
                  <c:v>2000-
2007</c:v>
                </c:pt>
                <c:pt idx="16">
                  <c:v>2008-
6/2016</c:v>
                </c:pt>
                <c:pt idx="17">
                  <c:v> </c:v>
                </c:pt>
                <c:pt idx="18">
                  <c:v>2000-
2007</c:v>
                </c:pt>
                <c:pt idx="19">
                  <c:v>2008-
6/2016</c:v>
                </c:pt>
              </c:strCache>
            </c:strRef>
          </c:cat>
          <c:val>
            <c:numRef>
              <c:f>Sheet1!$B$2:$B$21</c:f>
              <c:numCache>
                <c:formatCode>General</c:formatCode>
                <c:ptCount val="20"/>
                <c:pt idx="0">
                  <c:v>0</c:v>
                </c:pt>
                <c:pt idx="1">
                  <c:v>0</c:v>
                </c:pt>
                <c:pt idx="2">
                  <c:v>0</c:v>
                </c:pt>
                <c:pt idx="3">
                  <c:v>2</c:v>
                </c:pt>
                <c:pt idx="4">
                  <c:v>3</c:v>
                </c:pt>
                <c:pt idx="5">
                  <c:v>0</c:v>
                </c:pt>
                <c:pt idx="6">
                  <c:v>3</c:v>
                </c:pt>
                <c:pt idx="7">
                  <c:v>3</c:v>
                </c:pt>
                <c:pt idx="8">
                  <c:v>0</c:v>
                </c:pt>
                <c:pt idx="9">
                  <c:v>0</c:v>
                </c:pt>
                <c:pt idx="10">
                  <c:v>0</c:v>
                </c:pt>
                <c:pt idx="11">
                  <c:v>0</c:v>
                </c:pt>
                <c:pt idx="12">
                  <c:v>7</c:v>
                </c:pt>
                <c:pt idx="13">
                  <c:v>0</c:v>
                </c:pt>
                <c:pt idx="14">
                  <c:v>0</c:v>
                </c:pt>
                <c:pt idx="15">
                  <c:v>5</c:v>
                </c:pt>
                <c:pt idx="16">
                  <c:v>10</c:v>
                </c:pt>
                <c:pt idx="17">
                  <c:v>0</c:v>
                </c:pt>
                <c:pt idx="18">
                  <c:v>10</c:v>
                </c:pt>
                <c:pt idx="19">
                  <c:v>17</c:v>
                </c:pt>
              </c:numCache>
            </c:numRef>
          </c:val>
        </c:ser>
        <c:ser>
          <c:idx val="1"/>
          <c:order val="1"/>
          <c:tx>
            <c:strRef>
              <c:f>Sheet1!$C$1</c:f>
              <c:strCache>
                <c:ptCount val="1"/>
                <c:pt idx="0">
                  <c:v>1-5</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Sheet1!$A$2:$A$21</c:f>
              <c:strCache>
                <c:ptCount val="20"/>
                <c:pt idx="0">
                  <c:v>2000-
2007</c:v>
                </c:pt>
                <c:pt idx="1">
                  <c:v>2008-
6/2016</c:v>
                </c:pt>
                <c:pt idx="2">
                  <c:v> </c:v>
                </c:pt>
                <c:pt idx="3">
                  <c:v>2000-
2007</c:v>
                </c:pt>
                <c:pt idx="4">
                  <c:v>2008-
6/2016</c:v>
                </c:pt>
                <c:pt idx="5">
                  <c:v> </c:v>
                </c:pt>
                <c:pt idx="6">
                  <c:v>2000-
2007</c:v>
                </c:pt>
                <c:pt idx="7">
                  <c:v>2008-
6/2016</c:v>
                </c:pt>
                <c:pt idx="8">
                  <c:v> </c:v>
                </c:pt>
                <c:pt idx="9">
                  <c:v>2000-
2007</c:v>
                </c:pt>
                <c:pt idx="10">
                  <c:v>2008-
6/2016</c:v>
                </c:pt>
                <c:pt idx="11">
                  <c:v> </c:v>
                </c:pt>
                <c:pt idx="12">
                  <c:v>2000-
2007</c:v>
                </c:pt>
                <c:pt idx="13">
                  <c:v>2008-
6/2016</c:v>
                </c:pt>
                <c:pt idx="14">
                  <c:v> </c:v>
                </c:pt>
                <c:pt idx="15">
                  <c:v>2000-
2007</c:v>
                </c:pt>
                <c:pt idx="16">
                  <c:v>2008-
6/2016</c:v>
                </c:pt>
                <c:pt idx="17">
                  <c:v> </c:v>
                </c:pt>
                <c:pt idx="18">
                  <c:v>2000-
2007</c:v>
                </c:pt>
                <c:pt idx="19">
                  <c:v>2008-
6/2016</c:v>
                </c:pt>
              </c:strCache>
            </c:strRef>
          </c:cat>
          <c:val>
            <c:numRef>
              <c:f>Sheet1!$C$2:$C$21</c:f>
              <c:numCache>
                <c:formatCode>General</c:formatCode>
                <c:ptCount val="20"/>
                <c:pt idx="0">
                  <c:v>3</c:v>
                </c:pt>
                <c:pt idx="1">
                  <c:v>1</c:v>
                </c:pt>
                <c:pt idx="2">
                  <c:v>0</c:v>
                </c:pt>
                <c:pt idx="3">
                  <c:v>6</c:v>
                </c:pt>
                <c:pt idx="4">
                  <c:v>3</c:v>
                </c:pt>
                <c:pt idx="5">
                  <c:v>0</c:v>
                </c:pt>
                <c:pt idx="6">
                  <c:v>4</c:v>
                </c:pt>
                <c:pt idx="7">
                  <c:v>6</c:v>
                </c:pt>
                <c:pt idx="8">
                  <c:v>0</c:v>
                </c:pt>
                <c:pt idx="9">
                  <c:v>5</c:v>
                </c:pt>
                <c:pt idx="10">
                  <c:v>5</c:v>
                </c:pt>
                <c:pt idx="11">
                  <c:v>0</c:v>
                </c:pt>
                <c:pt idx="12">
                  <c:v>9</c:v>
                </c:pt>
                <c:pt idx="13">
                  <c:v>19</c:v>
                </c:pt>
                <c:pt idx="14">
                  <c:v>0</c:v>
                </c:pt>
                <c:pt idx="15">
                  <c:v>9</c:v>
                </c:pt>
                <c:pt idx="16">
                  <c:v>12</c:v>
                </c:pt>
                <c:pt idx="17">
                  <c:v>0</c:v>
                </c:pt>
                <c:pt idx="18">
                  <c:v>9</c:v>
                </c:pt>
                <c:pt idx="19">
                  <c:v>17</c:v>
                </c:pt>
              </c:numCache>
            </c:numRef>
          </c:val>
        </c:ser>
        <c:ser>
          <c:idx val="2"/>
          <c:order val="2"/>
          <c:tx>
            <c:strRef>
              <c:f>Sheet1!$D$1</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Sheet1!$A$2:$A$21</c:f>
              <c:strCache>
                <c:ptCount val="20"/>
                <c:pt idx="0">
                  <c:v>2000-
2007</c:v>
                </c:pt>
                <c:pt idx="1">
                  <c:v>2008-
6/2016</c:v>
                </c:pt>
                <c:pt idx="2">
                  <c:v> </c:v>
                </c:pt>
                <c:pt idx="3">
                  <c:v>2000-
2007</c:v>
                </c:pt>
                <c:pt idx="4">
                  <c:v>2008-
6/2016</c:v>
                </c:pt>
                <c:pt idx="5">
                  <c:v> </c:v>
                </c:pt>
                <c:pt idx="6">
                  <c:v>2000-
2007</c:v>
                </c:pt>
                <c:pt idx="7">
                  <c:v>2008-
6/2016</c:v>
                </c:pt>
                <c:pt idx="8">
                  <c:v> </c:v>
                </c:pt>
                <c:pt idx="9">
                  <c:v>2000-
2007</c:v>
                </c:pt>
                <c:pt idx="10">
                  <c:v>2008-
6/2016</c:v>
                </c:pt>
                <c:pt idx="11">
                  <c:v> </c:v>
                </c:pt>
                <c:pt idx="12">
                  <c:v>2000-
2007</c:v>
                </c:pt>
                <c:pt idx="13">
                  <c:v>2008-
6/2016</c:v>
                </c:pt>
                <c:pt idx="14">
                  <c:v> </c:v>
                </c:pt>
                <c:pt idx="15">
                  <c:v>2000-
2007</c:v>
                </c:pt>
                <c:pt idx="16">
                  <c:v>2008-
6/2016</c:v>
                </c:pt>
                <c:pt idx="17">
                  <c:v> </c:v>
                </c:pt>
                <c:pt idx="18">
                  <c:v>2000-
2007</c:v>
                </c:pt>
                <c:pt idx="19">
                  <c:v>2008-
6/2016</c:v>
                </c:pt>
              </c:strCache>
            </c:strRef>
          </c:cat>
          <c:val>
            <c:numRef>
              <c:f>Sheet1!$D$2:$D$21</c:f>
              <c:numCache>
                <c:formatCode>General</c:formatCode>
                <c:ptCount val="20"/>
                <c:pt idx="0">
                  <c:v>52</c:v>
                </c:pt>
                <c:pt idx="1">
                  <c:v>64</c:v>
                </c:pt>
                <c:pt idx="2">
                  <c:v>0</c:v>
                </c:pt>
                <c:pt idx="3">
                  <c:v>3</c:v>
                </c:pt>
                <c:pt idx="4">
                  <c:v>3</c:v>
                </c:pt>
                <c:pt idx="5">
                  <c:v>0</c:v>
                </c:pt>
                <c:pt idx="6">
                  <c:v>7</c:v>
                </c:pt>
                <c:pt idx="7">
                  <c:v>14</c:v>
                </c:pt>
                <c:pt idx="8">
                  <c:v>0</c:v>
                </c:pt>
                <c:pt idx="9">
                  <c:v>5</c:v>
                </c:pt>
                <c:pt idx="10">
                  <c:v>21</c:v>
                </c:pt>
                <c:pt idx="11">
                  <c:v>0</c:v>
                </c:pt>
                <c:pt idx="12">
                  <c:v>5</c:v>
                </c:pt>
                <c:pt idx="13">
                  <c:v>19</c:v>
                </c:pt>
                <c:pt idx="14">
                  <c:v>0</c:v>
                </c:pt>
                <c:pt idx="15">
                  <c:v>5</c:v>
                </c:pt>
                <c:pt idx="16">
                  <c:v>3</c:v>
                </c:pt>
                <c:pt idx="17">
                  <c:v>0</c:v>
                </c:pt>
                <c:pt idx="18">
                  <c:v>10</c:v>
                </c:pt>
                <c:pt idx="19">
                  <c:v>21</c:v>
                </c:pt>
              </c:numCache>
            </c:numRef>
          </c:val>
        </c:ser>
        <c:ser>
          <c:idx val="3"/>
          <c:order val="3"/>
          <c:tx>
            <c:strRef>
              <c:f>Sheet1!$E$1</c:f>
              <c:strCache>
                <c:ptCount val="1"/>
                <c:pt idx="0">
                  <c:v>11-17</c:v>
                </c:pt>
              </c:strCache>
            </c:strRef>
          </c:tx>
          <c:spPr>
            <a:gradFill>
              <a:gsLst>
                <a:gs pos="0">
                  <a:srgbClr val="208C03"/>
                </a:gs>
                <a:gs pos="50000">
                  <a:srgbClr val="20F703"/>
                </a:gs>
                <a:gs pos="100000">
                  <a:srgbClr val="208C03"/>
                </a:gs>
              </a:gsLst>
              <a:lin ang="10800000" scaled="1"/>
            </a:gradFill>
            <a:ln>
              <a:solidFill>
                <a:srgbClr val="000000"/>
              </a:solidFill>
            </a:ln>
          </c:spPr>
          <c:invertIfNegative val="0"/>
          <c:cat>
            <c:strRef>
              <c:f>Sheet1!$A$2:$A$21</c:f>
              <c:strCache>
                <c:ptCount val="20"/>
                <c:pt idx="0">
                  <c:v>2000-
2007</c:v>
                </c:pt>
                <c:pt idx="1">
                  <c:v>2008-
6/2016</c:v>
                </c:pt>
                <c:pt idx="2">
                  <c:v> </c:v>
                </c:pt>
                <c:pt idx="3">
                  <c:v>2000-
2007</c:v>
                </c:pt>
                <c:pt idx="4">
                  <c:v>2008-
6/2016</c:v>
                </c:pt>
                <c:pt idx="5">
                  <c:v> </c:v>
                </c:pt>
                <c:pt idx="6">
                  <c:v>2000-
2007</c:v>
                </c:pt>
                <c:pt idx="7">
                  <c:v>2008-
6/2016</c:v>
                </c:pt>
                <c:pt idx="8">
                  <c:v> </c:v>
                </c:pt>
                <c:pt idx="9">
                  <c:v>2000-
2007</c:v>
                </c:pt>
                <c:pt idx="10">
                  <c:v>2008-
6/2016</c:v>
                </c:pt>
                <c:pt idx="11">
                  <c:v> </c:v>
                </c:pt>
                <c:pt idx="12">
                  <c:v>2000-
2007</c:v>
                </c:pt>
                <c:pt idx="13">
                  <c:v>2008-
6/2016</c:v>
                </c:pt>
                <c:pt idx="14">
                  <c:v> </c:v>
                </c:pt>
                <c:pt idx="15">
                  <c:v>2000-
2007</c:v>
                </c:pt>
                <c:pt idx="16">
                  <c:v>2008-
6/2016</c:v>
                </c:pt>
                <c:pt idx="17">
                  <c:v> </c:v>
                </c:pt>
                <c:pt idx="18">
                  <c:v>2000-
2007</c:v>
                </c:pt>
                <c:pt idx="19">
                  <c:v>2008-
6/2016</c:v>
                </c:pt>
              </c:strCache>
            </c:strRef>
          </c:cat>
          <c:val>
            <c:numRef>
              <c:f>Sheet1!$E$2:$E$21</c:f>
              <c:numCache>
                <c:formatCode>General</c:formatCode>
                <c:ptCount val="20"/>
                <c:pt idx="0">
                  <c:v>367</c:v>
                </c:pt>
                <c:pt idx="1">
                  <c:v>447</c:v>
                </c:pt>
                <c:pt idx="2">
                  <c:v>0</c:v>
                </c:pt>
                <c:pt idx="3">
                  <c:v>12</c:v>
                </c:pt>
                <c:pt idx="4">
                  <c:v>25</c:v>
                </c:pt>
                <c:pt idx="5">
                  <c:v>0</c:v>
                </c:pt>
                <c:pt idx="6">
                  <c:v>17</c:v>
                </c:pt>
                <c:pt idx="7">
                  <c:v>29</c:v>
                </c:pt>
                <c:pt idx="8">
                  <c:v>0</c:v>
                </c:pt>
                <c:pt idx="9">
                  <c:v>22</c:v>
                </c:pt>
                <c:pt idx="10">
                  <c:v>36</c:v>
                </c:pt>
                <c:pt idx="11">
                  <c:v>0</c:v>
                </c:pt>
                <c:pt idx="12">
                  <c:v>35</c:v>
                </c:pt>
                <c:pt idx="13">
                  <c:v>65</c:v>
                </c:pt>
                <c:pt idx="14">
                  <c:v>0</c:v>
                </c:pt>
                <c:pt idx="15">
                  <c:v>6</c:v>
                </c:pt>
                <c:pt idx="16">
                  <c:v>14</c:v>
                </c:pt>
                <c:pt idx="17">
                  <c:v>0</c:v>
                </c:pt>
                <c:pt idx="18">
                  <c:v>61</c:v>
                </c:pt>
                <c:pt idx="19">
                  <c:v>85</c:v>
                </c:pt>
              </c:numCache>
            </c:numRef>
          </c:val>
        </c:ser>
        <c:dLbls>
          <c:showLegendKey val="0"/>
          <c:showVal val="0"/>
          <c:showCatName val="0"/>
          <c:showSerName val="0"/>
          <c:showPercent val="0"/>
          <c:showBubbleSize val="0"/>
        </c:dLbls>
        <c:gapWidth val="40"/>
        <c:overlap val="100"/>
        <c:axId val="417721480"/>
        <c:axId val="417721872"/>
      </c:barChart>
      <c:catAx>
        <c:axId val="417721480"/>
        <c:scaling>
          <c:orientation val="minMax"/>
        </c:scaling>
        <c:delete val="0"/>
        <c:axPos val="b"/>
        <c:numFmt formatCode="General" sourceLinked="0"/>
        <c:majorTickMark val="out"/>
        <c:minorTickMark val="none"/>
        <c:tickLblPos val="nextTo"/>
        <c:txPr>
          <a:bodyPr rot="0"/>
          <a:lstStyle/>
          <a:p>
            <a:pPr>
              <a:defRPr sz="1000" b="1"/>
            </a:pPr>
            <a:endParaRPr lang="en-US"/>
          </a:p>
        </c:txPr>
        <c:crossAx val="417721872"/>
        <c:crosses val="autoZero"/>
        <c:auto val="1"/>
        <c:lblAlgn val="ctr"/>
        <c:lblOffset val="100"/>
        <c:noMultiLvlLbl val="0"/>
      </c:catAx>
      <c:valAx>
        <c:axId val="417721872"/>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417721480"/>
        <c:crosses val="autoZero"/>
        <c:crossBetween val="between"/>
        <c:majorUnit val="0.2"/>
      </c:valAx>
      <c:spPr>
        <a:solidFill>
          <a:srgbClr val="000000"/>
        </a:solidFill>
        <a:ln w="12700">
          <a:solidFill>
            <a:srgbClr val="FFFFFF"/>
          </a:solidFill>
        </a:ln>
      </c:spPr>
    </c:plotArea>
    <c:legend>
      <c:legendPos val="t"/>
      <c:layout>
        <c:manualLayout>
          <c:xMode val="edge"/>
          <c:yMode val="edge"/>
          <c:x val="0.24695919420328874"/>
          <c:y val="2.3603658240338818E-2"/>
          <c:w val="0.61123314713865895"/>
          <c:h val="6.0085960941465809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1034879429133858"/>
          <c:w val="0.86362491052258283"/>
          <c:h val="0.76488312007874026"/>
        </c:manualLayout>
      </c:layout>
      <c:barChart>
        <c:barDir val="col"/>
        <c:grouping val="percentStacked"/>
        <c:varyColors val="0"/>
        <c:ser>
          <c:idx val="0"/>
          <c:order val="0"/>
          <c:tx>
            <c:strRef>
              <c:f>Sheet1!$A$2</c:f>
              <c:strCache>
                <c:ptCount val="1"/>
                <c:pt idx="0">
                  <c:v>&lt;1</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Sheet1!$B$1:$D$1</c:f>
              <c:strCache>
                <c:ptCount val="3"/>
                <c:pt idx="0">
                  <c:v>Europe (N=427)</c:v>
                </c:pt>
                <c:pt idx="1">
                  <c:v>North America (N=439)</c:v>
                </c:pt>
                <c:pt idx="2">
                  <c:v>Other (N=95)</c:v>
                </c:pt>
              </c:strCache>
            </c:strRef>
          </c:cat>
          <c:val>
            <c:numRef>
              <c:f>Sheet1!$B$2:$D$2</c:f>
              <c:numCache>
                <c:formatCode>General</c:formatCode>
                <c:ptCount val="3"/>
                <c:pt idx="0">
                  <c:v>2</c:v>
                </c:pt>
                <c:pt idx="1">
                  <c:v>30</c:v>
                </c:pt>
                <c:pt idx="2">
                  <c:v>1</c:v>
                </c:pt>
              </c:numCache>
            </c:numRef>
          </c:val>
        </c:ser>
        <c:ser>
          <c:idx val="1"/>
          <c:order val="1"/>
          <c:tx>
            <c:strRef>
              <c:f>Sheet1!$A$3</c:f>
              <c:strCache>
                <c:ptCount val="1"/>
                <c:pt idx="0">
                  <c:v>1-5</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Sheet1!$B$1:$D$1</c:f>
              <c:strCache>
                <c:ptCount val="3"/>
                <c:pt idx="0">
                  <c:v>Europe (N=427)</c:v>
                </c:pt>
                <c:pt idx="1">
                  <c:v>North America (N=439)</c:v>
                </c:pt>
                <c:pt idx="2">
                  <c:v>Other (N=95)</c:v>
                </c:pt>
              </c:strCache>
            </c:strRef>
          </c:cat>
          <c:val>
            <c:numRef>
              <c:f>Sheet1!$B$3:$D$3</c:f>
              <c:numCache>
                <c:formatCode>General</c:formatCode>
                <c:ptCount val="3"/>
                <c:pt idx="0">
                  <c:v>18</c:v>
                </c:pt>
                <c:pt idx="1">
                  <c:v>49</c:v>
                </c:pt>
                <c:pt idx="2">
                  <c:v>0</c:v>
                </c:pt>
              </c:numCache>
            </c:numRef>
          </c:val>
        </c:ser>
        <c:ser>
          <c:idx val="2"/>
          <c:order val="2"/>
          <c:tx>
            <c:strRef>
              <c:f>Sheet1!$A$4</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Europe (N=427)</c:v>
                </c:pt>
                <c:pt idx="1">
                  <c:v>North America (N=439)</c:v>
                </c:pt>
                <c:pt idx="2">
                  <c:v>Other (N=95)</c:v>
                </c:pt>
              </c:strCache>
            </c:strRef>
          </c:cat>
          <c:val>
            <c:numRef>
              <c:f>Sheet1!$B$4:$D$4</c:f>
              <c:numCache>
                <c:formatCode>General</c:formatCode>
                <c:ptCount val="3"/>
                <c:pt idx="0">
                  <c:v>71</c:v>
                </c:pt>
                <c:pt idx="1">
                  <c:v>68</c:v>
                </c:pt>
                <c:pt idx="2">
                  <c:v>13</c:v>
                </c:pt>
              </c:numCache>
            </c:numRef>
          </c:val>
        </c:ser>
        <c:ser>
          <c:idx val="3"/>
          <c:order val="3"/>
          <c:tx>
            <c:strRef>
              <c:f>Sheet1!$A$5</c:f>
              <c:strCache>
                <c:ptCount val="1"/>
                <c:pt idx="0">
                  <c:v>11-17</c:v>
                </c:pt>
              </c:strCache>
            </c:strRef>
          </c:tx>
          <c:spPr>
            <a:gradFill>
              <a:gsLst>
                <a:gs pos="0">
                  <a:srgbClr val="208C03"/>
                </a:gs>
                <a:gs pos="50000">
                  <a:srgbClr val="20F703"/>
                </a:gs>
                <a:gs pos="100000">
                  <a:srgbClr val="208C03"/>
                </a:gs>
              </a:gsLst>
              <a:lin ang="10800000" scaled="1"/>
            </a:gradFill>
            <a:ln>
              <a:solidFill>
                <a:srgbClr val="000000"/>
              </a:solidFill>
            </a:ln>
          </c:spPr>
          <c:invertIfNegative val="0"/>
          <c:cat>
            <c:strRef>
              <c:f>Sheet1!$B$1:$D$1</c:f>
              <c:strCache>
                <c:ptCount val="3"/>
                <c:pt idx="0">
                  <c:v>Europe (N=427)</c:v>
                </c:pt>
                <c:pt idx="1">
                  <c:v>North America (N=439)</c:v>
                </c:pt>
                <c:pt idx="2">
                  <c:v>Other (N=95)</c:v>
                </c:pt>
              </c:strCache>
            </c:strRef>
          </c:cat>
          <c:val>
            <c:numRef>
              <c:f>Sheet1!$B$5:$D$5</c:f>
              <c:numCache>
                <c:formatCode>General</c:formatCode>
                <c:ptCount val="3"/>
                <c:pt idx="0">
                  <c:v>336</c:v>
                </c:pt>
                <c:pt idx="1">
                  <c:v>292</c:v>
                </c:pt>
                <c:pt idx="2">
                  <c:v>81</c:v>
                </c:pt>
              </c:numCache>
            </c:numRef>
          </c:val>
        </c:ser>
        <c:dLbls>
          <c:showLegendKey val="0"/>
          <c:showVal val="0"/>
          <c:showCatName val="0"/>
          <c:showSerName val="0"/>
          <c:showPercent val="0"/>
          <c:showBubbleSize val="0"/>
        </c:dLbls>
        <c:gapWidth val="40"/>
        <c:overlap val="100"/>
        <c:axId val="708698880"/>
        <c:axId val="708699272"/>
      </c:barChart>
      <c:catAx>
        <c:axId val="708698880"/>
        <c:scaling>
          <c:orientation val="minMax"/>
        </c:scaling>
        <c:delete val="0"/>
        <c:axPos val="b"/>
        <c:numFmt formatCode="General" sourceLinked="0"/>
        <c:majorTickMark val="out"/>
        <c:minorTickMark val="none"/>
        <c:tickLblPos val="nextTo"/>
        <c:txPr>
          <a:bodyPr/>
          <a:lstStyle/>
          <a:p>
            <a:pPr>
              <a:defRPr sz="1500" b="1"/>
            </a:pPr>
            <a:endParaRPr lang="en-US"/>
          </a:p>
        </c:txPr>
        <c:crossAx val="708699272"/>
        <c:crosses val="autoZero"/>
        <c:auto val="1"/>
        <c:lblAlgn val="ctr"/>
        <c:lblOffset val="100"/>
        <c:noMultiLvlLbl val="0"/>
      </c:catAx>
      <c:valAx>
        <c:axId val="708699272"/>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708698880"/>
        <c:crosses val="autoZero"/>
        <c:crossBetween val="between"/>
        <c:majorUnit val="0.2"/>
      </c:valAx>
      <c:spPr>
        <a:solidFill>
          <a:srgbClr val="000000"/>
        </a:solidFill>
        <a:ln w="12700">
          <a:solidFill>
            <a:srgbClr val="FFFFFF"/>
          </a:solidFill>
        </a:ln>
      </c:spPr>
    </c:plotArea>
    <c:legend>
      <c:legendPos val="t"/>
      <c:layout>
        <c:manualLayout>
          <c:xMode val="edge"/>
          <c:yMode val="edge"/>
          <c:x val="0.11732951562872822"/>
          <c:y val="1.5625E-2"/>
          <c:w val="0.86377117633023148"/>
          <c:h val="7.7063238188976382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513"/>
          <c:y val="0.11034879429133664"/>
          <c:w val="0.87048861887953677"/>
          <c:h val="0.74127490211264579"/>
        </c:manualLayout>
      </c:layout>
      <c:barChart>
        <c:barDir val="col"/>
        <c:grouping val="percentStacked"/>
        <c:varyColors val="0"/>
        <c:ser>
          <c:idx val="0"/>
          <c:order val="0"/>
          <c:tx>
            <c:strRef>
              <c:f>Sheet1!$A$2</c:f>
              <c:strCache>
                <c:ptCount val="1"/>
                <c:pt idx="0">
                  <c:v>0 - 10</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strRef>
              <c:f>Sheet1!$B$1:$D$1</c:f>
              <c:strCache>
                <c:ptCount val="3"/>
                <c:pt idx="0">
                  <c:v>Europe (N=421)</c:v>
                </c:pt>
                <c:pt idx="1">
                  <c:v>North America (N=435)</c:v>
                </c:pt>
                <c:pt idx="2">
                  <c:v>Other (N=85)</c:v>
                </c:pt>
              </c:strCache>
            </c:strRef>
          </c:cat>
          <c:val>
            <c:numRef>
              <c:f>Sheet1!$B$2:$D$2</c:f>
              <c:numCache>
                <c:formatCode>General</c:formatCode>
                <c:ptCount val="3"/>
                <c:pt idx="0">
                  <c:v>105</c:v>
                </c:pt>
                <c:pt idx="1">
                  <c:v>172</c:v>
                </c:pt>
                <c:pt idx="2">
                  <c:v>15</c:v>
                </c:pt>
              </c:numCache>
            </c:numRef>
          </c:val>
        </c:ser>
        <c:ser>
          <c:idx val="1"/>
          <c:order val="1"/>
          <c:tx>
            <c:strRef>
              <c:f>Sheet1!$A$3</c:f>
              <c:strCache>
                <c:ptCount val="1"/>
                <c:pt idx="0">
                  <c:v>11 - 17</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Europe (N=421)</c:v>
                </c:pt>
                <c:pt idx="1">
                  <c:v>North America (N=435)</c:v>
                </c:pt>
                <c:pt idx="2">
                  <c:v>Other (N=85)</c:v>
                </c:pt>
              </c:strCache>
            </c:strRef>
          </c:cat>
          <c:val>
            <c:numRef>
              <c:f>Sheet1!$B$3:$D$3</c:f>
              <c:numCache>
                <c:formatCode>General</c:formatCode>
                <c:ptCount val="3"/>
                <c:pt idx="0">
                  <c:v>72</c:v>
                </c:pt>
                <c:pt idx="1">
                  <c:v>163</c:v>
                </c:pt>
                <c:pt idx="2">
                  <c:v>15</c:v>
                </c:pt>
              </c:numCache>
            </c:numRef>
          </c:val>
        </c:ser>
        <c:ser>
          <c:idx val="2"/>
          <c:order val="2"/>
          <c:tx>
            <c:strRef>
              <c:f>Sheet1!$A$4</c:f>
              <c:strCache>
                <c:ptCount val="1"/>
                <c:pt idx="0">
                  <c:v>18 - 34</c:v>
                </c:pt>
              </c:strCache>
            </c:strRef>
          </c:tx>
          <c:spPr>
            <a:gradFill flip="none" rotWithShape="1">
              <a:gsLst>
                <a:gs pos="0">
                  <a:srgbClr val="A6A203"/>
                </a:gs>
                <a:gs pos="50000">
                  <a:srgbClr val="FFFF00"/>
                </a:gs>
                <a:gs pos="100000">
                  <a:srgbClr val="A6A200"/>
                </a:gs>
              </a:gsLst>
              <a:lin ang="10800000" scaled="1"/>
              <a:tileRect/>
            </a:gradFill>
            <a:ln>
              <a:solidFill>
                <a:srgbClr val="000000"/>
              </a:solidFill>
            </a:ln>
          </c:spPr>
          <c:invertIfNegative val="0"/>
          <c:cat>
            <c:strRef>
              <c:f>Sheet1!$B$1:$D$1</c:f>
              <c:strCache>
                <c:ptCount val="3"/>
                <c:pt idx="0">
                  <c:v>Europe (N=421)</c:v>
                </c:pt>
                <c:pt idx="1">
                  <c:v>North America (N=435)</c:v>
                </c:pt>
                <c:pt idx="2">
                  <c:v>Other (N=85)</c:v>
                </c:pt>
              </c:strCache>
            </c:strRef>
          </c:cat>
          <c:val>
            <c:numRef>
              <c:f>Sheet1!$B$4:$D$4</c:f>
              <c:numCache>
                <c:formatCode>General</c:formatCode>
                <c:ptCount val="3"/>
                <c:pt idx="0">
                  <c:v>73</c:v>
                </c:pt>
                <c:pt idx="1">
                  <c:v>53</c:v>
                </c:pt>
                <c:pt idx="2">
                  <c:v>28</c:v>
                </c:pt>
              </c:numCache>
            </c:numRef>
          </c:val>
        </c:ser>
        <c:ser>
          <c:idx val="3"/>
          <c:order val="3"/>
          <c:tx>
            <c:strRef>
              <c:f>Sheet1!$A$5</c:f>
              <c:strCache>
                <c:ptCount val="1"/>
                <c:pt idx="0">
                  <c:v>35 - 49</c:v>
                </c:pt>
              </c:strCache>
            </c:strRef>
          </c:tx>
          <c:spPr>
            <a:gradFill flip="none" rotWithShape="1">
              <a:gsLst>
                <a:gs pos="0">
                  <a:srgbClr val="000077"/>
                </a:gs>
                <a:gs pos="50000">
                  <a:srgbClr val="2626FF"/>
                </a:gs>
                <a:gs pos="100000">
                  <a:srgbClr val="000077"/>
                </a:gs>
              </a:gsLst>
              <a:lin ang="0" scaled="1"/>
              <a:tileRect/>
            </a:gradFill>
            <a:ln>
              <a:solidFill>
                <a:srgbClr val="000000"/>
              </a:solidFill>
            </a:ln>
          </c:spPr>
          <c:invertIfNegative val="0"/>
          <c:cat>
            <c:strRef>
              <c:f>Sheet1!$B$1:$D$1</c:f>
              <c:strCache>
                <c:ptCount val="3"/>
                <c:pt idx="0">
                  <c:v>Europe (N=421)</c:v>
                </c:pt>
                <c:pt idx="1">
                  <c:v>North America (N=435)</c:v>
                </c:pt>
                <c:pt idx="2">
                  <c:v>Other (N=85)</c:v>
                </c:pt>
              </c:strCache>
            </c:strRef>
          </c:cat>
          <c:val>
            <c:numRef>
              <c:f>Sheet1!$B$5:$D$5</c:f>
              <c:numCache>
                <c:formatCode>General</c:formatCode>
                <c:ptCount val="3"/>
                <c:pt idx="0">
                  <c:v>106</c:v>
                </c:pt>
                <c:pt idx="1">
                  <c:v>29</c:v>
                </c:pt>
                <c:pt idx="2">
                  <c:v>24</c:v>
                </c:pt>
              </c:numCache>
            </c:numRef>
          </c:val>
        </c:ser>
        <c:ser>
          <c:idx val="4"/>
          <c:order val="4"/>
          <c:tx>
            <c:strRef>
              <c:f>Sheet1!$A$6</c:f>
              <c:strCache>
                <c:ptCount val="1"/>
                <c:pt idx="0">
                  <c:v>50 - 59</c:v>
                </c:pt>
              </c:strCache>
            </c:strRef>
          </c:tx>
          <c:spPr>
            <a:gradFill>
              <a:gsLst>
                <a:gs pos="0">
                  <a:srgbClr val="CC6600"/>
                </a:gs>
                <a:gs pos="50000">
                  <a:srgbClr val="FF9900"/>
                </a:gs>
                <a:gs pos="100000">
                  <a:srgbClr val="CC6600"/>
                </a:gs>
              </a:gsLst>
              <a:lin ang="0" scaled="1"/>
            </a:gradFill>
            <a:ln>
              <a:solidFill>
                <a:schemeClr val="bg2"/>
              </a:solidFill>
            </a:ln>
          </c:spPr>
          <c:invertIfNegative val="0"/>
          <c:cat>
            <c:strRef>
              <c:f>Sheet1!$B$1:$D$1</c:f>
              <c:strCache>
                <c:ptCount val="3"/>
                <c:pt idx="0">
                  <c:v>Europe (N=421)</c:v>
                </c:pt>
                <c:pt idx="1">
                  <c:v>North America (N=435)</c:v>
                </c:pt>
                <c:pt idx="2">
                  <c:v>Other (N=85)</c:v>
                </c:pt>
              </c:strCache>
            </c:strRef>
          </c:cat>
          <c:val>
            <c:numRef>
              <c:f>Sheet1!$B$6:$D$6</c:f>
              <c:numCache>
                <c:formatCode>General</c:formatCode>
                <c:ptCount val="3"/>
                <c:pt idx="0">
                  <c:v>54</c:v>
                </c:pt>
                <c:pt idx="1">
                  <c:v>15</c:v>
                </c:pt>
                <c:pt idx="2">
                  <c:v>1</c:v>
                </c:pt>
              </c:numCache>
            </c:numRef>
          </c:val>
        </c:ser>
        <c:ser>
          <c:idx val="5"/>
          <c:order val="5"/>
          <c:tx>
            <c:strRef>
              <c:f>Sheet1!$A$7</c:f>
              <c:strCache>
                <c:ptCount val="1"/>
                <c:pt idx="0">
                  <c:v>60+</c:v>
                </c:pt>
              </c:strCache>
            </c:strRef>
          </c:tx>
          <c:spPr>
            <a:gradFill flip="none" rotWithShape="1">
              <a:gsLst>
                <a:gs pos="0">
                  <a:srgbClr val="6600CC"/>
                </a:gs>
                <a:gs pos="50000">
                  <a:srgbClr val="9933FF"/>
                </a:gs>
                <a:gs pos="100000">
                  <a:srgbClr val="6600CC"/>
                </a:gs>
              </a:gsLst>
              <a:lin ang="10800000" scaled="1"/>
              <a:tileRect/>
            </a:gradFill>
            <a:ln>
              <a:solidFill>
                <a:srgbClr val="000000"/>
              </a:solidFill>
            </a:ln>
          </c:spPr>
          <c:invertIfNegative val="0"/>
          <c:cat>
            <c:strRef>
              <c:f>Sheet1!$B$1:$D$1</c:f>
              <c:strCache>
                <c:ptCount val="3"/>
                <c:pt idx="0">
                  <c:v>Europe (N=421)</c:v>
                </c:pt>
                <c:pt idx="1">
                  <c:v>North America (N=435)</c:v>
                </c:pt>
                <c:pt idx="2">
                  <c:v>Other (N=85)</c:v>
                </c:pt>
              </c:strCache>
            </c:strRef>
          </c:cat>
          <c:val>
            <c:numRef>
              <c:f>Sheet1!$B$7:$D$7</c:f>
              <c:numCache>
                <c:formatCode>General</c:formatCode>
                <c:ptCount val="3"/>
                <c:pt idx="0">
                  <c:v>11</c:v>
                </c:pt>
                <c:pt idx="1">
                  <c:v>3</c:v>
                </c:pt>
                <c:pt idx="2">
                  <c:v>2</c:v>
                </c:pt>
              </c:numCache>
            </c:numRef>
          </c:val>
        </c:ser>
        <c:dLbls>
          <c:showLegendKey val="0"/>
          <c:showVal val="0"/>
          <c:showCatName val="0"/>
          <c:showSerName val="0"/>
          <c:showPercent val="0"/>
          <c:showBubbleSize val="0"/>
        </c:dLbls>
        <c:gapWidth val="45"/>
        <c:overlap val="100"/>
        <c:axId val="708700056"/>
        <c:axId val="708700448"/>
      </c:barChart>
      <c:catAx>
        <c:axId val="708700056"/>
        <c:scaling>
          <c:orientation val="minMax"/>
        </c:scaling>
        <c:delete val="0"/>
        <c:axPos val="b"/>
        <c:numFmt formatCode="General" sourceLinked="0"/>
        <c:majorTickMark val="out"/>
        <c:minorTickMark val="none"/>
        <c:tickLblPos val="nextTo"/>
        <c:txPr>
          <a:bodyPr/>
          <a:lstStyle/>
          <a:p>
            <a:pPr>
              <a:defRPr sz="1500" b="1"/>
            </a:pPr>
            <a:endParaRPr lang="en-US"/>
          </a:p>
        </c:txPr>
        <c:crossAx val="708700448"/>
        <c:crosses val="autoZero"/>
        <c:auto val="1"/>
        <c:lblAlgn val="ctr"/>
        <c:lblOffset val="100"/>
        <c:noMultiLvlLbl val="0"/>
      </c:catAx>
      <c:valAx>
        <c:axId val="708700448"/>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Donors</a:t>
                </a:r>
                <a:endParaRPr lang="en-US" sz="1700" dirty="0"/>
              </a:p>
            </c:rich>
          </c:tx>
          <c:layout>
            <c:manualLayout>
              <c:xMode val="edge"/>
              <c:yMode val="edge"/>
              <c:x val="9.2878314779618106E-3"/>
              <c:y val="0.31176160597112862"/>
            </c:manualLayout>
          </c:layout>
          <c:overlay val="0"/>
        </c:title>
        <c:numFmt formatCode="0%" sourceLinked="1"/>
        <c:majorTickMark val="out"/>
        <c:minorTickMark val="none"/>
        <c:tickLblPos val="nextTo"/>
        <c:txPr>
          <a:bodyPr/>
          <a:lstStyle/>
          <a:p>
            <a:pPr>
              <a:defRPr sz="1500" b="1"/>
            </a:pPr>
            <a:endParaRPr lang="en-US"/>
          </a:p>
        </c:txPr>
        <c:crossAx val="708700056"/>
        <c:crosses val="autoZero"/>
        <c:crossBetween val="between"/>
        <c:majorUnit val="0.2"/>
      </c:valAx>
      <c:spPr>
        <a:solidFill>
          <a:srgbClr val="000000"/>
        </a:solidFill>
        <a:ln w="12700">
          <a:solidFill>
            <a:srgbClr val="FFFFFF"/>
          </a:solidFill>
        </a:ln>
      </c:spPr>
    </c:plotArea>
    <c:legend>
      <c:legendPos val="t"/>
      <c:layout>
        <c:manualLayout>
          <c:xMode val="edge"/>
          <c:yMode val="edge"/>
          <c:x val="0.10987246786459384"/>
          <c:y val="1.7362204724409461E-3"/>
          <c:w val="0.8726353276353277"/>
          <c:h val="9.6188847295727381E-2"/>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70687392524211"/>
          <c:y val="4.7848794291338766E-2"/>
          <c:w val="0.69572812773403325"/>
          <c:h val="0.78571645341207363"/>
        </c:manualLayout>
      </c:layout>
      <c:barChart>
        <c:barDir val="col"/>
        <c:grouping val="percentStacked"/>
        <c:varyColors val="0"/>
        <c:ser>
          <c:idx val="0"/>
          <c:order val="0"/>
          <c:tx>
            <c:strRef>
              <c:f>Sheet1!$A$2</c:f>
              <c:strCache>
                <c:ptCount val="1"/>
                <c:pt idx="0">
                  <c:v>&lt;1</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Sheet1!$B$1:$D$1</c:f>
              <c:strCache>
                <c:ptCount val="3"/>
                <c:pt idx="0">
                  <c:v>1988-1999 (N=669)</c:v>
                </c:pt>
                <c:pt idx="1">
                  <c:v>2000-2007 (N=696)</c:v>
                </c:pt>
                <c:pt idx="2">
                  <c:v>2008-6/2016 (N=961)</c:v>
                </c:pt>
              </c:strCache>
            </c:strRef>
          </c:cat>
          <c:val>
            <c:numRef>
              <c:f>Sheet1!$B$2:$D$2</c:f>
              <c:numCache>
                <c:formatCode>General</c:formatCode>
                <c:ptCount val="3"/>
                <c:pt idx="0">
                  <c:v>46</c:v>
                </c:pt>
                <c:pt idx="1">
                  <c:v>28</c:v>
                </c:pt>
                <c:pt idx="2">
                  <c:v>33</c:v>
                </c:pt>
              </c:numCache>
            </c:numRef>
          </c:val>
        </c:ser>
        <c:ser>
          <c:idx val="1"/>
          <c:order val="1"/>
          <c:tx>
            <c:strRef>
              <c:f>Sheet1!$A$3</c:f>
              <c:strCache>
                <c:ptCount val="1"/>
                <c:pt idx="0">
                  <c:v>1-5</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Sheet1!$B$1:$D$1</c:f>
              <c:strCache>
                <c:ptCount val="3"/>
                <c:pt idx="0">
                  <c:v>1988-1999 (N=669)</c:v>
                </c:pt>
                <c:pt idx="1">
                  <c:v>2000-2007 (N=696)</c:v>
                </c:pt>
                <c:pt idx="2">
                  <c:v>2008-6/2016 (N=961)</c:v>
                </c:pt>
              </c:strCache>
            </c:strRef>
          </c:cat>
          <c:val>
            <c:numRef>
              <c:f>Sheet1!$B$3:$D$3</c:f>
              <c:numCache>
                <c:formatCode>General</c:formatCode>
                <c:ptCount val="3"/>
                <c:pt idx="0">
                  <c:v>56</c:v>
                </c:pt>
                <c:pt idx="1">
                  <c:v>46</c:v>
                </c:pt>
                <c:pt idx="2">
                  <c:v>67</c:v>
                </c:pt>
              </c:numCache>
            </c:numRef>
          </c:val>
        </c:ser>
        <c:ser>
          <c:idx val="2"/>
          <c:order val="2"/>
          <c:tx>
            <c:strRef>
              <c:f>Sheet1!$A$4</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1988-1999 (N=669)</c:v>
                </c:pt>
                <c:pt idx="1">
                  <c:v>2000-2007 (N=696)</c:v>
                </c:pt>
                <c:pt idx="2">
                  <c:v>2008-6/2016 (N=961)</c:v>
                </c:pt>
              </c:strCache>
            </c:strRef>
          </c:cat>
          <c:val>
            <c:numRef>
              <c:f>Sheet1!$B$4:$D$4</c:f>
              <c:numCache>
                <c:formatCode>General</c:formatCode>
                <c:ptCount val="3"/>
                <c:pt idx="0">
                  <c:v>117</c:v>
                </c:pt>
                <c:pt idx="1">
                  <c:v>90</c:v>
                </c:pt>
                <c:pt idx="2">
                  <c:v>152</c:v>
                </c:pt>
              </c:numCache>
            </c:numRef>
          </c:val>
        </c:ser>
        <c:ser>
          <c:idx val="3"/>
          <c:order val="3"/>
          <c:tx>
            <c:strRef>
              <c:f>Sheet1!$A$5</c:f>
              <c:strCache>
                <c:ptCount val="1"/>
                <c:pt idx="0">
                  <c:v>11-17</c:v>
                </c:pt>
              </c:strCache>
            </c:strRef>
          </c:tx>
          <c:spPr>
            <a:gradFill flip="none" rotWithShape="1">
              <a:gsLst>
                <a:gs pos="0">
                  <a:srgbClr val="208C03"/>
                </a:gs>
                <a:gs pos="50000">
                  <a:srgbClr val="20F703"/>
                </a:gs>
                <a:gs pos="100000">
                  <a:srgbClr val="208C03"/>
                </a:gs>
              </a:gsLst>
              <a:lin ang="0" scaled="1"/>
              <a:tileRect/>
            </a:gradFill>
            <a:ln>
              <a:solidFill>
                <a:srgbClr val="000000"/>
              </a:solidFill>
            </a:ln>
          </c:spPr>
          <c:invertIfNegative val="0"/>
          <c:cat>
            <c:strRef>
              <c:f>Sheet1!$B$1:$D$1</c:f>
              <c:strCache>
                <c:ptCount val="3"/>
                <c:pt idx="0">
                  <c:v>1988-1999 (N=669)</c:v>
                </c:pt>
                <c:pt idx="1">
                  <c:v>2000-2007 (N=696)</c:v>
                </c:pt>
                <c:pt idx="2">
                  <c:v>2008-6/2016 (N=961)</c:v>
                </c:pt>
              </c:strCache>
            </c:strRef>
          </c:cat>
          <c:val>
            <c:numRef>
              <c:f>Sheet1!$B$5:$D$5</c:f>
              <c:numCache>
                <c:formatCode>General</c:formatCode>
                <c:ptCount val="3"/>
                <c:pt idx="0">
                  <c:v>450</c:v>
                </c:pt>
                <c:pt idx="1">
                  <c:v>532</c:v>
                </c:pt>
                <c:pt idx="2">
                  <c:v>709</c:v>
                </c:pt>
              </c:numCache>
            </c:numRef>
          </c:val>
        </c:ser>
        <c:dLbls>
          <c:showLegendKey val="0"/>
          <c:showVal val="0"/>
          <c:showCatName val="0"/>
          <c:showSerName val="0"/>
          <c:showPercent val="0"/>
          <c:showBubbleSize val="0"/>
        </c:dLbls>
        <c:gapWidth val="50"/>
        <c:overlap val="100"/>
        <c:axId val="421256584"/>
        <c:axId val="421256976"/>
      </c:barChart>
      <c:catAx>
        <c:axId val="421256584"/>
        <c:scaling>
          <c:orientation val="minMax"/>
        </c:scaling>
        <c:delete val="0"/>
        <c:axPos val="b"/>
        <c:numFmt formatCode="General" sourceLinked="0"/>
        <c:majorTickMark val="out"/>
        <c:minorTickMark val="none"/>
        <c:tickLblPos val="nextTo"/>
        <c:txPr>
          <a:bodyPr/>
          <a:lstStyle/>
          <a:p>
            <a:pPr>
              <a:defRPr sz="1500" b="1"/>
            </a:pPr>
            <a:endParaRPr lang="en-US"/>
          </a:p>
        </c:txPr>
        <c:crossAx val="421256976"/>
        <c:crosses val="autoZero"/>
        <c:auto val="1"/>
        <c:lblAlgn val="ctr"/>
        <c:lblOffset val="100"/>
        <c:noMultiLvlLbl val="0"/>
      </c:catAx>
      <c:valAx>
        <c:axId val="421256976"/>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a:t>
                </a:r>
                <a:r>
                  <a:rPr lang="en-US" sz="1700" baseline="0" dirty="0" smtClean="0"/>
                  <a:t> </a:t>
                </a:r>
                <a:r>
                  <a:rPr lang="en-US" sz="1700" dirty="0" smtClean="0"/>
                  <a:t>of Transplants</a:t>
                </a:r>
                <a:endParaRPr lang="en-US" sz="1700" dirty="0"/>
              </a:p>
            </c:rich>
          </c:tx>
          <c:layout>
            <c:manualLayout>
              <c:xMode val="edge"/>
              <c:yMode val="edge"/>
              <c:x val="1.7621172353455818E-2"/>
              <c:y val="0.22905949256342958"/>
            </c:manualLayout>
          </c:layout>
          <c:overlay val="0"/>
        </c:title>
        <c:numFmt formatCode="0%" sourceLinked="1"/>
        <c:majorTickMark val="out"/>
        <c:minorTickMark val="none"/>
        <c:tickLblPos val="nextTo"/>
        <c:txPr>
          <a:bodyPr/>
          <a:lstStyle/>
          <a:p>
            <a:pPr>
              <a:defRPr sz="1500" b="1"/>
            </a:pPr>
            <a:endParaRPr lang="en-US"/>
          </a:p>
        </c:txPr>
        <c:crossAx val="421256584"/>
        <c:crosses val="autoZero"/>
        <c:crossBetween val="between"/>
        <c:majorUnit val="0.1"/>
      </c:valAx>
      <c:spPr>
        <a:solidFill>
          <a:srgbClr val="000000"/>
        </a:solidFill>
        <a:ln w="12700">
          <a:solidFill>
            <a:srgbClr val="FFFFFF"/>
          </a:solidFill>
        </a:ln>
      </c:spPr>
    </c:plotArea>
    <c:legend>
      <c:legendPos val="l"/>
      <c:layout>
        <c:manualLayout>
          <c:xMode val="edge"/>
          <c:yMode val="edge"/>
          <c:x val="0.80838123359580061"/>
          <c:y val="9.1231209735146743E-2"/>
          <c:w val="0.13918974567834189"/>
          <c:h val="0.68732939632545931"/>
        </c:manualLayout>
      </c:layout>
      <c:overlay val="0"/>
      <c:spPr>
        <a:solidFill>
          <a:schemeClr val="bg2"/>
        </a:solidFill>
        <a:ln w="12700">
          <a:solidFill>
            <a:srgbClr val="FFFFFF"/>
          </a:solidFill>
        </a:ln>
      </c:spPr>
      <c:txPr>
        <a:bodyPr/>
        <a:lstStyle/>
        <a:p>
          <a:pPr>
            <a:defRPr sz="16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8204654727893528"/>
          <c:h val="0.84233070866141735"/>
        </c:manualLayout>
      </c:layout>
      <c:scatterChart>
        <c:scatterStyle val="smoothMarker"/>
        <c:varyColors val="0"/>
        <c:ser>
          <c:idx val="0"/>
          <c:order val="0"/>
          <c:tx>
            <c:strRef>
              <c:f>Sheet1!$B$1</c:f>
              <c:strCache>
                <c:ptCount val="1"/>
                <c:pt idx="0">
                  <c:v>Adult (N=55,607)</c:v>
                </c:pt>
              </c:strCache>
            </c:strRef>
          </c:tx>
          <c:spPr>
            <a:ln w="41275">
              <a:solidFill>
                <a:srgbClr val="00FF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92.938999999999993</c:v>
                </c:pt>
                <c:pt idx="2">
                  <c:v>90.477999999999994</c:v>
                </c:pt>
                <c:pt idx="3">
                  <c:v>88.784999999999997</c:v>
                </c:pt>
                <c:pt idx="4">
                  <c:v>87.534999999999997</c:v>
                </c:pt>
                <c:pt idx="5">
                  <c:v>86.35</c:v>
                </c:pt>
                <c:pt idx="6">
                  <c:v>85.239000000000004</c:v>
                </c:pt>
                <c:pt idx="7">
                  <c:v>84.180999999999997</c:v>
                </c:pt>
                <c:pt idx="8">
                  <c:v>83.313000000000002</c:v>
                </c:pt>
                <c:pt idx="9">
                  <c:v>82.49</c:v>
                </c:pt>
                <c:pt idx="10">
                  <c:v>81.62</c:v>
                </c:pt>
                <c:pt idx="11">
                  <c:v>80.849000000000004</c:v>
                </c:pt>
                <c:pt idx="12">
                  <c:v>80.106999999999999</c:v>
                </c:pt>
                <c:pt idx="13">
                  <c:v>72.132999999999996</c:v>
                </c:pt>
                <c:pt idx="14">
                  <c:v>65.343999999999994</c:v>
                </c:pt>
                <c:pt idx="15">
                  <c:v>59.569000000000003</c:v>
                </c:pt>
                <c:pt idx="16">
                  <c:v>54.228999999999999</c:v>
                </c:pt>
                <c:pt idx="17">
                  <c:v>49.302999999999997</c:v>
                </c:pt>
                <c:pt idx="18">
                  <c:v>44.642000000000003</c:v>
                </c:pt>
                <c:pt idx="19">
                  <c:v>40.276000000000003</c:v>
                </c:pt>
                <c:pt idx="20">
                  <c:v>36.445</c:v>
                </c:pt>
                <c:pt idx="21">
                  <c:v>32.518999999999998</c:v>
                </c:pt>
                <c:pt idx="22">
                  <c:v>28.95</c:v>
                </c:pt>
                <c:pt idx="23">
                  <c:v>25.876999999999999</c:v>
                </c:pt>
                <c:pt idx="24">
                  <c:v>23.006</c:v>
                </c:pt>
                <c:pt idx="25">
                  <c:v>20.661999999999999</c:v>
                </c:pt>
                <c:pt idx="26">
                  <c:v>18.456</c:v>
                </c:pt>
                <c:pt idx="27">
                  <c:v>16.48</c:v>
                </c:pt>
                <c:pt idx="28">
                  <c:v>14.818</c:v>
                </c:pt>
                <c:pt idx="29">
                  <c:v>13.036</c:v>
                </c:pt>
                <c:pt idx="30">
                  <c:v>11.911</c:v>
                </c:pt>
                <c:pt idx="31">
                  <c:v>10.693</c:v>
                </c:pt>
                <c:pt idx="32">
                  <c:v>9.7509999999999994</c:v>
                </c:pt>
                <c:pt idx="33">
                  <c:v>8.2919999999999998</c:v>
                </c:pt>
                <c:pt idx="34">
                  <c:v>7.7450000000000001</c:v>
                </c:pt>
                <c:pt idx="35">
                  <c:v>6.7149999999999999</c:v>
                </c:pt>
                <c:pt idx="36">
                  <c:v>5.8109999999999999</c:v>
                </c:pt>
              </c:numCache>
            </c:numRef>
          </c:yVal>
          <c:smooth val="0"/>
        </c:ser>
        <c:ser>
          <c:idx val="1"/>
          <c:order val="1"/>
          <c:tx>
            <c:strRef>
              <c:f>Sheet1!$C$1</c:f>
              <c:strCache>
                <c:ptCount val="1"/>
                <c:pt idx="0">
                  <c:v>Pediatric (N=2,107)</c:v>
                </c:pt>
              </c:strCache>
            </c:strRef>
          </c:tx>
          <c:spPr>
            <a:ln w="41275">
              <a:solidFill>
                <a:srgbClr val="00FFFF"/>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91.86</c:v>
                </c:pt>
                <c:pt idx="2">
                  <c:v>89.492000000000004</c:v>
                </c:pt>
                <c:pt idx="3">
                  <c:v>87.881</c:v>
                </c:pt>
                <c:pt idx="4">
                  <c:v>86.756</c:v>
                </c:pt>
                <c:pt idx="5">
                  <c:v>85.724999999999994</c:v>
                </c:pt>
                <c:pt idx="6">
                  <c:v>84.593999999999994</c:v>
                </c:pt>
                <c:pt idx="7">
                  <c:v>84.05</c:v>
                </c:pt>
                <c:pt idx="8">
                  <c:v>83.307000000000002</c:v>
                </c:pt>
                <c:pt idx="9">
                  <c:v>82.66</c:v>
                </c:pt>
                <c:pt idx="10">
                  <c:v>81.463999999999999</c:v>
                </c:pt>
                <c:pt idx="11">
                  <c:v>80.415000000000006</c:v>
                </c:pt>
                <c:pt idx="12">
                  <c:v>79.510999999999996</c:v>
                </c:pt>
                <c:pt idx="13">
                  <c:v>70.02</c:v>
                </c:pt>
                <c:pt idx="14">
                  <c:v>61.996000000000002</c:v>
                </c:pt>
                <c:pt idx="15">
                  <c:v>56.253999999999998</c:v>
                </c:pt>
                <c:pt idx="16">
                  <c:v>51.517000000000003</c:v>
                </c:pt>
                <c:pt idx="17">
                  <c:v>47.19</c:v>
                </c:pt>
                <c:pt idx="18">
                  <c:v>44.042000000000002</c:v>
                </c:pt>
                <c:pt idx="19">
                  <c:v>41.719000000000001</c:v>
                </c:pt>
                <c:pt idx="20">
                  <c:v>39.478000000000002</c:v>
                </c:pt>
                <c:pt idx="21">
                  <c:v>37.375999999999998</c:v>
                </c:pt>
                <c:pt idx="22">
                  <c:v>35.22</c:v>
                </c:pt>
                <c:pt idx="23">
                  <c:v>33.433</c:v>
                </c:pt>
                <c:pt idx="24">
                  <c:v>30.402999999999999</c:v>
                </c:pt>
                <c:pt idx="25">
                  <c:v>30.105</c:v>
                </c:pt>
                <c:pt idx="26">
                  <c:v>28.189</c:v>
                </c:pt>
                <c:pt idx="27">
                  <c:v>27.492999999999999</c:v>
                </c:pt>
                <c:pt idx="28">
                  <c:v>26.684000000000001</c:v>
                </c:pt>
                <c:pt idx="29">
                  <c:v>24.891999999999999</c:v>
                </c:pt>
                <c:pt idx="30">
                  <c:v>23.748000000000001</c:v>
                </c:pt>
                <c:pt idx="31">
                  <c:v>22.956</c:v>
                </c:pt>
                <c:pt idx="32">
                  <c:v>21.681000000000001</c:v>
                </c:pt>
                <c:pt idx="33">
                  <c:v>21.681000000000001</c:v>
                </c:pt>
                <c:pt idx="34">
                  <c:v>#N/A</c:v>
                </c:pt>
                <c:pt idx="35">
                  <c:v>#N/A</c:v>
                </c:pt>
                <c:pt idx="36">
                  <c:v>#N/A</c:v>
                </c:pt>
              </c:numCache>
            </c:numRef>
          </c:yVal>
          <c:smooth val="0"/>
        </c:ser>
        <c:dLbls>
          <c:showLegendKey val="0"/>
          <c:showVal val="0"/>
          <c:showCatName val="0"/>
          <c:showSerName val="0"/>
          <c:showPercent val="0"/>
          <c:showBubbleSize val="0"/>
        </c:dLbls>
        <c:axId val="708701232"/>
        <c:axId val="708701624"/>
      </c:scatterChart>
      <c:valAx>
        <c:axId val="708701232"/>
        <c:scaling>
          <c:orientation val="minMax"/>
          <c:max val="1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08701624"/>
        <c:crosses val="autoZero"/>
        <c:crossBetween val="midCat"/>
        <c:majorUnit val="1"/>
      </c:valAx>
      <c:valAx>
        <c:axId val="70870162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08701232"/>
        <c:crosses val="autoZero"/>
        <c:crossBetween val="midCat"/>
        <c:majorUnit val="25"/>
      </c:valAx>
      <c:spPr>
        <a:solidFill>
          <a:schemeClr val="bg2"/>
        </a:solidFill>
        <a:ln>
          <a:solidFill>
            <a:schemeClr val="tx1"/>
          </a:solidFill>
        </a:ln>
      </c:spPr>
    </c:plotArea>
    <c:legend>
      <c:legendPos val="r"/>
      <c:layout>
        <c:manualLayout>
          <c:xMode val="edge"/>
          <c:yMode val="edge"/>
          <c:x val="0.25364262200275811"/>
          <c:y val="7.8746012517666067E-2"/>
          <c:w val="0.54050890762548565"/>
          <c:h val="0.1036073087017968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8204654727893528"/>
          <c:h val="0.84233070866141735"/>
        </c:manualLayout>
      </c:layout>
      <c:scatterChart>
        <c:scatterStyle val="smoothMarker"/>
        <c:varyColors val="0"/>
        <c:ser>
          <c:idx val="0"/>
          <c:order val="0"/>
          <c:tx>
            <c:strRef>
              <c:f>Sheet1!$B$1</c:f>
              <c:strCache>
                <c:ptCount val="1"/>
                <c:pt idx="0">
                  <c:v>Adult (N=42,427)</c:v>
                </c:pt>
              </c:strCache>
            </c:strRef>
          </c:tx>
          <c:spPr>
            <a:ln w="41275">
              <a:solidFill>
                <a:srgbClr val="00FF0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Sheet1!$B$2:$B$27</c:f>
              <c:numCache>
                <c:formatCode>General</c:formatCode>
                <c:ptCount val="26"/>
                <c:pt idx="0">
                  <c:v>100</c:v>
                </c:pt>
                <c:pt idx="1">
                  <c:v>100</c:v>
                </c:pt>
                <c:pt idx="2">
                  <c:v>90.046000000000006</c:v>
                </c:pt>
                <c:pt idx="3">
                  <c:v>81.570999999999998</c:v>
                </c:pt>
                <c:pt idx="4">
                  <c:v>74.361999999999995</c:v>
                </c:pt>
                <c:pt idx="5">
                  <c:v>67.695999999999998</c:v>
                </c:pt>
                <c:pt idx="6">
                  <c:v>61.545999999999999</c:v>
                </c:pt>
                <c:pt idx="7">
                  <c:v>55.728000000000002</c:v>
                </c:pt>
                <c:pt idx="8">
                  <c:v>50.277999999999999</c:v>
                </c:pt>
                <c:pt idx="9">
                  <c:v>45.496000000000002</c:v>
                </c:pt>
                <c:pt idx="10">
                  <c:v>40.594000000000001</c:v>
                </c:pt>
                <c:pt idx="11">
                  <c:v>36.139000000000003</c:v>
                </c:pt>
                <c:pt idx="12">
                  <c:v>32.302999999999997</c:v>
                </c:pt>
                <c:pt idx="13">
                  <c:v>28.719000000000001</c:v>
                </c:pt>
                <c:pt idx="14">
                  <c:v>25.792999999999999</c:v>
                </c:pt>
                <c:pt idx="15">
                  <c:v>23.04</c:v>
                </c:pt>
                <c:pt idx="16">
                  <c:v>20.573</c:v>
                </c:pt>
                <c:pt idx="17">
                  <c:v>18.498000000000001</c:v>
                </c:pt>
                <c:pt idx="18">
                  <c:v>16.273</c:v>
                </c:pt>
                <c:pt idx="19">
                  <c:v>14.869</c:v>
                </c:pt>
                <c:pt idx="20">
                  <c:v>13.348000000000001</c:v>
                </c:pt>
                <c:pt idx="21">
                  <c:v>12.173</c:v>
                </c:pt>
                <c:pt idx="22">
                  <c:v>10.352</c:v>
                </c:pt>
                <c:pt idx="23">
                  <c:v>9.6679999999999993</c:v>
                </c:pt>
                <c:pt idx="24">
                  <c:v>8.3829999999999991</c:v>
                </c:pt>
                <c:pt idx="25">
                  <c:v>7.2549999999999999</c:v>
                </c:pt>
              </c:numCache>
            </c:numRef>
          </c:yVal>
          <c:smooth val="0"/>
        </c:ser>
        <c:ser>
          <c:idx val="1"/>
          <c:order val="1"/>
          <c:tx>
            <c:strRef>
              <c:f>Sheet1!$C$1</c:f>
              <c:strCache>
                <c:ptCount val="1"/>
                <c:pt idx="0">
                  <c:v>Pediatric (N=1,573)</c:v>
                </c:pt>
              </c:strCache>
            </c:strRef>
          </c:tx>
          <c:spPr>
            <a:ln w="41275">
              <a:solidFill>
                <a:srgbClr val="00FFFF"/>
              </a:solidFill>
              <a:prstDash val="solid"/>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Sheet1!$C$2:$C$27</c:f>
              <c:numCache>
                <c:formatCode>General</c:formatCode>
                <c:ptCount val="26"/>
                <c:pt idx="0">
                  <c:v>100</c:v>
                </c:pt>
                <c:pt idx="1">
                  <c:v>100</c:v>
                </c:pt>
                <c:pt idx="2">
                  <c:v>88.063000000000002</c:v>
                </c:pt>
                <c:pt idx="3">
                  <c:v>77.971999999999994</c:v>
                </c:pt>
                <c:pt idx="4">
                  <c:v>70.751000000000005</c:v>
                </c:pt>
                <c:pt idx="5">
                  <c:v>64.792000000000002</c:v>
                </c:pt>
                <c:pt idx="6">
                  <c:v>59.350999999999999</c:v>
                </c:pt>
                <c:pt idx="7">
                  <c:v>55.392000000000003</c:v>
                </c:pt>
                <c:pt idx="8">
                  <c:v>52.469000000000001</c:v>
                </c:pt>
                <c:pt idx="9">
                  <c:v>49.651000000000003</c:v>
                </c:pt>
                <c:pt idx="10">
                  <c:v>47.008000000000003</c:v>
                </c:pt>
                <c:pt idx="11">
                  <c:v>44.295999999999999</c:v>
                </c:pt>
                <c:pt idx="12">
                  <c:v>42.048999999999999</c:v>
                </c:pt>
                <c:pt idx="13">
                  <c:v>38.238</c:v>
                </c:pt>
                <c:pt idx="14">
                  <c:v>37.863</c:v>
                </c:pt>
                <c:pt idx="15">
                  <c:v>35.453000000000003</c:v>
                </c:pt>
                <c:pt idx="16">
                  <c:v>34.576999999999998</c:v>
                </c:pt>
                <c:pt idx="17">
                  <c:v>33.56</c:v>
                </c:pt>
                <c:pt idx="18">
                  <c:v>31.306999999999999</c:v>
                </c:pt>
                <c:pt idx="19">
                  <c:v>29.867000000000001</c:v>
                </c:pt>
                <c:pt idx="20">
                  <c:v>28.872</c:v>
                </c:pt>
                <c:pt idx="21">
                  <c:v>27.268000000000001</c:v>
                </c:pt>
                <c:pt idx="22">
                  <c:v>27.268000000000001</c:v>
                </c:pt>
                <c:pt idx="23">
                  <c:v>#N/A</c:v>
                </c:pt>
                <c:pt idx="24">
                  <c:v>#N/A</c:v>
                </c:pt>
                <c:pt idx="25">
                  <c:v>#N/A</c:v>
                </c:pt>
              </c:numCache>
            </c:numRef>
          </c:yVal>
          <c:smooth val="0"/>
        </c:ser>
        <c:dLbls>
          <c:showLegendKey val="0"/>
          <c:showVal val="0"/>
          <c:showCatName val="0"/>
          <c:showSerName val="0"/>
          <c:showPercent val="0"/>
          <c:showBubbleSize val="0"/>
        </c:dLbls>
        <c:axId val="708702408"/>
        <c:axId val="708702800"/>
      </c:scatterChart>
      <c:valAx>
        <c:axId val="708702408"/>
        <c:scaling>
          <c:orientation val="minMax"/>
          <c:max val="1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08702800"/>
        <c:crosses val="autoZero"/>
        <c:crossBetween val="midCat"/>
        <c:majorUnit val="1"/>
      </c:valAx>
      <c:valAx>
        <c:axId val="70870280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08702408"/>
        <c:crosses val="autoZero"/>
        <c:crossBetween val="midCat"/>
        <c:majorUnit val="25"/>
      </c:valAx>
      <c:spPr>
        <a:solidFill>
          <a:schemeClr val="bg2"/>
        </a:solidFill>
        <a:ln>
          <a:solidFill>
            <a:schemeClr val="tx1"/>
          </a:solidFill>
        </a:ln>
      </c:spPr>
    </c:plotArea>
    <c:legend>
      <c:legendPos val="r"/>
      <c:layout>
        <c:manualLayout>
          <c:xMode val="edge"/>
          <c:yMode val="edge"/>
          <c:x val="0.25364262200275811"/>
          <c:y val="7.8746012517666067E-2"/>
          <c:w val="0.54050890762548565"/>
          <c:h val="0.1036073087017968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3794682922699193"/>
        </c:manualLayout>
      </c:layout>
      <c:scatterChart>
        <c:scatterStyle val="smoothMarker"/>
        <c:varyColors val="0"/>
        <c:ser>
          <c:idx val="0"/>
          <c:order val="0"/>
          <c:tx>
            <c:strRef>
              <c:f>Sheet1!$B$1</c:f>
              <c:strCache>
                <c:ptCount val="1"/>
                <c:pt idx="0">
                  <c:v>Adult, Single (N=19,880)</c:v>
                </c:pt>
              </c:strCache>
            </c:strRef>
          </c:tx>
          <c:spPr>
            <a:ln w="41275">
              <a:solidFill>
                <a:srgbClr val="00FF00"/>
              </a:solidFill>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Sheet1!$B$2:$B$37</c:f>
              <c:numCache>
                <c:formatCode>General</c:formatCode>
                <c:ptCount val="36"/>
                <c:pt idx="0">
                  <c:v>100</c:v>
                </c:pt>
                <c:pt idx="1">
                  <c:v>92.367999999999995</c:v>
                </c:pt>
                <c:pt idx="2">
                  <c:v>89.525000000000006</c:v>
                </c:pt>
                <c:pt idx="3">
                  <c:v>87.603999999999999</c:v>
                </c:pt>
                <c:pt idx="4">
                  <c:v>86.210999999999999</c:v>
                </c:pt>
                <c:pt idx="5">
                  <c:v>84.897000000000006</c:v>
                </c:pt>
                <c:pt idx="6">
                  <c:v>83.570999999999998</c:v>
                </c:pt>
                <c:pt idx="7">
                  <c:v>82.397000000000006</c:v>
                </c:pt>
                <c:pt idx="8">
                  <c:v>81.272000000000006</c:v>
                </c:pt>
                <c:pt idx="9">
                  <c:v>80.274000000000001</c:v>
                </c:pt>
                <c:pt idx="10">
                  <c:v>79.191999999999993</c:v>
                </c:pt>
                <c:pt idx="11">
                  <c:v>78.308999999999997</c:v>
                </c:pt>
                <c:pt idx="12">
                  <c:v>77.427000000000007</c:v>
                </c:pt>
                <c:pt idx="13">
                  <c:v>68.132999999999996</c:v>
                </c:pt>
                <c:pt idx="14">
                  <c:v>60.393999999999998</c:v>
                </c:pt>
                <c:pt idx="15">
                  <c:v>53.484000000000002</c:v>
                </c:pt>
                <c:pt idx="16">
                  <c:v>46.993000000000002</c:v>
                </c:pt>
                <c:pt idx="17">
                  <c:v>40.905000000000001</c:v>
                </c:pt>
                <c:pt idx="18">
                  <c:v>35.447000000000003</c:v>
                </c:pt>
                <c:pt idx="19">
                  <c:v>30.428999999999998</c:v>
                </c:pt>
                <c:pt idx="20">
                  <c:v>26.337</c:v>
                </c:pt>
                <c:pt idx="21">
                  <c:v>22.295000000000002</c:v>
                </c:pt>
                <c:pt idx="22">
                  <c:v>18.716999999999999</c:v>
                </c:pt>
                <c:pt idx="23">
                  <c:v>15.912000000000001</c:v>
                </c:pt>
                <c:pt idx="24">
                  <c:v>13.387</c:v>
                </c:pt>
                <c:pt idx="25">
                  <c:v>11.428000000000001</c:v>
                </c:pt>
                <c:pt idx="26">
                  <c:v>9.5120000000000005</c:v>
                </c:pt>
                <c:pt idx="27">
                  <c:v>7.8259999999999996</c:v>
                </c:pt>
                <c:pt idx="28">
                  <c:v>6.431</c:v>
                </c:pt>
                <c:pt idx="29">
                  <c:v>5.4930000000000003</c:v>
                </c:pt>
                <c:pt idx="30">
                  <c:v>4.7480000000000002</c:v>
                </c:pt>
                <c:pt idx="31">
                  <c:v>4.1269999999999998</c:v>
                </c:pt>
                <c:pt idx="32">
                  <c:v>3.5009999999999999</c:v>
                </c:pt>
                <c:pt idx="33">
                  <c:v>3.0379999999999998</c:v>
                </c:pt>
                <c:pt idx="34">
                  <c:v>2.851</c:v>
                </c:pt>
                <c:pt idx="35">
                  <c:v>2.4340000000000002</c:v>
                </c:pt>
              </c:numCache>
            </c:numRef>
          </c:yVal>
          <c:smooth val="0"/>
        </c:ser>
        <c:ser>
          <c:idx val="1"/>
          <c:order val="1"/>
          <c:tx>
            <c:strRef>
              <c:f>Sheet1!$C$1</c:f>
              <c:strCache>
                <c:ptCount val="1"/>
                <c:pt idx="0">
                  <c:v>Adult, Bilateral/Double (N=35,359)</c:v>
                </c:pt>
              </c:strCache>
            </c:strRef>
          </c:tx>
          <c:spPr>
            <a:ln w="41275">
              <a:solidFill>
                <a:srgbClr val="FFFF00"/>
              </a:solidFill>
              <a:prstDash val="solid"/>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Sheet1!$C$2:$C$37</c:f>
              <c:numCache>
                <c:formatCode>General</c:formatCode>
                <c:ptCount val="36"/>
                <c:pt idx="0">
                  <c:v>100</c:v>
                </c:pt>
                <c:pt idx="1">
                  <c:v>93.347999999999999</c:v>
                </c:pt>
                <c:pt idx="2">
                  <c:v>91.105999999999995</c:v>
                </c:pt>
                <c:pt idx="3">
                  <c:v>89.537999999999997</c:v>
                </c:pt>
                <c:pt idx="4">
                  <c:v>88.367999999999995</c:v>
                </c:pt>
                <c:pt idx="5">
                  <c:v>87.256</c:v>
                </c:pt>
                <c:pt idx="6">
                  <c:v>86.266000000000005</c:v>
                </c:pt>
                <c:pt idx="7">
                  <c:v>85.284000000000006</c:v>
                </c:pt>
                <c:pt idx="8">
                  <c:v>84.555999999999997</c:v>
                </c:pt>
                <c:pt idx="9">
                  <c:v>83.832999999999998</c:v>
                </c:pt>
                <c:pt idx="10">
                  <c:v>83.078999999999994</c:v>
                </c:pt>
                <c:pt idx="11">
                  <c:v>82.37</c:v>
                </c:pt>
                <c:pt idx="12">
                  <c:v>81.698999999999998</c:v>
                </c:pt>
                <c:pt idx="13">
                  <c:v>74.483000000000004</c:v>
                </c:pt>
                <c:pt idx="14">
                  <c:v>68.287999999999997</c:v>
                </c:pt>
                <c:pt idx="15">
                  <c:v>63.255000000000003</c:v>
                </c:pt>
                <c:pt idx="16">
                  <c:v>58.744999999999997</c:v>
                </c:pt>
                <c:pt idx="17">
                  <c:v>54.75</c:v>
                </c:pt>
                <c:pt idx="18">
                  <c:v>50.841999999999999</c:v>
                </c:pt>
                <c:pt idx="19">
                  <c:v>47.191000000000003</c:v>
                </c:pt>
                <c:pt idx="20">
                  <c:v>43.79</c:v>
                </c:pt>
                <c:pt idx="21">
                  <c:v>40.290999999999997</c:v>
                </c:pt>
                <c:pt idx="22">
                  <c:v>37.040999999999997</c:v>
                </c:pt>
                <c:pt idx="23">
                  <c:v>34.01</c:v>
                </c:pt>
                <c:pt idx="24">
                  <c:v>31.172999999999998</c:v>
                </c:pt>
                <c:pt idx="25">
                  <c:v>28.748000000000001</c:v>
                </c:pt>
                <c:pt idx="26">
                  <c:v>26.596</c:v>
                </c:pt>
                <c:pt idx="27">
                  <c:v>24.675999999999998</c:v>
                </c:pt>
                <c:pt idx="28">
                  <c:v>22.969000000000001</c:v>
                </c:pt>
                <c:pt idx="29">
                  <c:v>20.454999999999998</c:v>
                </c:pt>
                <c:pt idx="30">
                  <c:v>19.120999999999999</c:v>
                </c:pt>
                <c:pt idx="31">
                  <c:v>17.417000000000002</c:v>
                </c:pt>
                <c:pt idx="32">
                  <c:v>16.327000000000002</c:v>
                </c:pt>
                <c:pt idx="33">
                  <c:v>13.725</c:v>
                </c:pt>
                <c:pt idx="34">
                  <c:v>12.733000000000001</c:v>
                </c:pt>
                <c:pt idx="35">
                  <c:v>11</c:v>
                </c:pt>
              </c:numCache>
            </c:numRef>
          </c:yVal>
          <c:smooth val="0"/>
        </c:ser>
        <c:ser>
          <c:idx val="2"/>
          <c:order val="2"/>
          <c:tx>
            <c:strRef>
              <c:f>Sheet1!$D$1</c:f>
              <c:strCache>
                <c:ptCount val="1"/>
                <c:pt idx="0">
                  <c:v>Pediatric (N=2,107)</c:v>
                </c:pt>
              </c:strCache>
            </c:strRef>
          </c:tx>
          <c:spPr>
            <a:ln w="41275">
              <a:solidFill>
                <a:srgbClr val="4DEAF1"/>
              </a:solidFill>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Sheet1!$D$2:$D$37</c:f>
              <c:numCache>
                <c:formatCode>General</c:formatCode>
                <c:ptCount val="36"/>
                <c:pt idx="0">
                  <c:v>100</c:v>
                </c:pt>
                <c:pt idx="1">
                  <c:v>91.86</c:v>
                </c:pt>
                <c:pt idx="2">
                  <c:v>89.492000000000004</c:v>
                </c:pt>
                <c:pt idx="3">
                  <c:v>87.881</c:v>
                </c:pt>
                <c:pt idx="4">
                  <c:v>86.756</c:v>
                </c:pt>
                <c:pt idx="5">
                  <c:v>85.724999999999994</c:v>
                </c:pt>
                <c:pt idx="6">
                  <c:v>84.593999999999994</c:v>
                </c:pt>
                <c:pt idx="7">
                  <c:v>84.05</c:v>
                </c:pt>
                <c:pt idx="8">
                  <c:v>83.307000000000002</c:v>
                </c:pt>
                <c:pt idx="9">
                  <c:v>82.66</c:v>
                </c:pt>
                <c:pt idx="10">
                  <c:v>81.463999999999999</c:v>
                </c:pt>
                <c:pt idx="11">
                  <c:v>80.415000000000006</c:v>
                </c:pt>
                <c:pt idx="12">
                  <c:v>79.510999999999996</c:v>
                </c:pt>
                <c:pt idx="13">
                  <c:v>70.02</c:v>
                </c:pt>
                <c:pt idx="14">
                  <c:v>61.996000000000002</c:v>
                </c:pt>
                <c:pt idx="15">
                  <c:v>56.253999999999998</c:v>
                </c:pt>
                <c:pt idx="16">
                  <c:v>51.517000000000003</c:v>
                </c:pt>
                <c:pt idx="17">
                  <c:v>47.19</c:v>
                </c:pt>
                <c:pt idx="18">
                  <c:v>44.042000000000002</c:v>
                </c:pt>
                <c:pt idx="19">
                  <c:v>41.719000000000001</c:v>
                </c:pt>
                <c:pt idx="20">
                  <c:v>39.478000000000002</c:v>
                </c:pt>
                <c:pt idx="21">
                  <c:v>37.375999999999998</c:v>
                </c:pt>
                <c:pt idx="22">
                  <c:v>35.22</c:v>
                </c:pt>
                <c:pt idx="23">
                  <c:v>33.433</c:v>
                </c:pt>
                <c:pt idx="24">
                  <c:v>30.402999999999999</c:v>
                </c:pt>
                <c:pt idx="25">
                  <c:v>30.105</c:v>
                </c:pt>
                <c:pt idx="26">
                  <c:v>28.189</c:v>
                </c:pt>
                <c:pt idx="27">
                  <c:v>27.492999999999999</c:v>
                </c:pt>
                <c:pt idx="28">
                  <c:v>26.684000000000001</c:v>
                </c:pt>
                <c:pt idx="29">
                  <c:v>24.891999999999999</c:v>
                </c:pt>
                <c:pt idx="30">
                  <c:v>23.748000000000001</c:v>
                </c:pt>
                <c:pt idx="31">
                  <c:v>22.956</c:v>
                </c:pt>
                <c:pt idx="32">
                  <c:v>21.681000000000001</c:v>
                </c:pt>
                <c:pt idx="33">
                  <c:v>21.681000000000001</c:v>
                </c:pt>
                <c:pt idx="34">
                  <c:v>#N/A</c:v>
                </c:pt>
                <c:pt idx="35">
                  <c:v>#N/A</c:v>
                </c:pt>
              </c:numCache>
            </c:numRef>
          </c:yVal>
          <c:smooth val="1"/>
        </c:ser>
        <c:dLbls>
          <c:showLegendKey val="0"/>
          <c:showVal val="0"/>
          <c:showCatName val="0"/>
          <c:showSerName val="0"/>
          <c:showPercent val="0"/>
          <c:showBubbleSize val="0"/>
        </c:dLbls>
        <c:axId val="708703584"/>
        <c:axId val="708703976"/>
      </c:scatterChart>
      <c:valAx>
        <c:axId val="708703584"/>
        <c:scaling>
          <c:orientation val="minMax"/>
          <c:max val="1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08703976"/>
        <c:crosses val="autoZero"/>
        <c:crossBetween val="midCat"/>
        <c:majorUnit val="1"/>
      </c:valAx>
      <c:valAx>
        <c:axId val="70870397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08703584"/>
        <c:crosses val="autoZero"/>
        <c:crossBetween val="midCat"/>
        <c:majorUnit val="25"/>
      </c:valAx>
      <c:spPr>
        <a:solidFill>
          <a:schemeClr val="bg2"/>
        </a:solidFill>
        <a:ln>
          <a:solidFill>
            <a:schemeClr val="tx1"/>
          </a:solidFill>
        </a:ln>
      </c:spPr>
    </c:plotArea>
    <c:legend>
      <c:legendPos val="r"/>
      <c:layout>
        <c:manualLayout>
          <c:xMode val="edge"/>
          <c:yMode val="edge"/>
          <c:x val="0.50867988293498712"/>
          <c:y val="5.0540809414952155E-2"/>
          <c:w val="0.42344401087032268"/>
          <c:h val="0.1732550165100334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3794682922699193"/>
        </c:manualLayout>
      </c:layout>
      <c:scatterChart>
        <c:scatterStyle val="smoothMarker"/>
        <c:varyColors val="0"/>
        <c:ser>
          <c:idx val="0"/>
          <c:order val="0"/>
          <c:tx>
            <c:strRef>
              <c:f>Sheet1!$B$1</c:f>
              <c:strCache>
                <c:ptCount val="1"/>
                <c:pt idx="0">
                  <c:v>Adult, Single (N=14,839)</c:v>
                </c:pt>
              </c:strCache>
            </c:strRef>
          </c:tx>
          <c:spPr>
            <a:ln w="41275">
              <a:solidFill>
                <a:srgbClr val="00FF00"/>
              </a:solidFill>
            </a:ln>
          </c:spPr>
          <c:marker>
            <c:symbol val="none"/>
          </c:marker>
          <c:xVal>
            <c:numRef>
              <c:f>Sheet1!$A$2:$A$26</c:f>
              <c:numCache>
                <c:formatCode>General</c:formatCod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numCache>
            </c:numRef>
          </c:xVal>
          <c:yVal>
            <c:numRef>
              <c:f>Sheet1!$B$2:$B$26</c:f>
              <c:numCache>
                <c:formatCode>General</c:formatCode>
                <c:ptCount val="25"/>
                <c:pt idx="0">
                  <c:v>100</c:v>
                </c:pt>
                <c:pt idx="1">
                  <c:v>100</c:v>
                </c:pt>
                <c:pt idx="2">
                  <c:v>87.995999999999995</c:v>
                </c:pt>
                <c:pt idx="3">
                  <c:v>78</c:v>
                </c:pt>
                <c:pt idx="4">
                  <c:v>69.076999999999998</c:v>
                </c:pt>
                <c:pt idx="5">
                  <c:v>60.692999999999998</c:v>
                </c:pt>
                <c:pt idx="6">
                  <c:v>52.83</c:v>
                </c:pt>
                <c:pt idx="7">
                  <c:v>45.781999999999996</c:v>
                </c:pt>
                <c:pt idx="8">
                  <c:v>39.299999999999997</c:v>
                </c:pt>
                <c:pt idx="9">
                  <c:v>34.015000000000001</c:v>
                </c:pt>
                <c:pt idx="10">
                  <c:v>28.795000000000002</c:v>
                </c:pt>
                <c:pt idx="11">
                  <c:v>24.173999999999999</c:v>
                </c:pt>
                <c:pt idx="12">
                  <c:v>20.550999999999998</c:v>
                </c:pt>
                <c:pt idx="13">
                  <c:v>17.29</c:v>
                </c:pt>
                <c:pt idx="14">
                  <c:v>14.76</c:v>
                </c:pt>
                <c:pt idx="15">
                  <c:v>12.285</c:v>
                </c:pt>
                <c:pt idx="16">
                  <c:v>10.108000000000001</c:v>
                </c:pt>
                <c:pt idx="17">
                  <c:v>8.3059999999999992</c:v>
                </c:pt>
                <c:pt idx="18">
                  <c:v>7.0940000000000003</c:v>
                </c:pt>
                <c:pt idx="19">
                  <c:v>6.1319999999999997</c:v>
                </c:pt>
                <c:pt idx="20">
                  <c:v>5.3310000000000004</c:v>
                </c:pt>
                <c:pt idx="21">
                  <c:v>4.5220000000000002</c:v>
                </c:pt>
                <c:pt idx="22">
                  <c:v>3.9239999999999999</c:v>
                </c:pt>
                <c:pt idx="23">
                  <c:v>3.6829999999999998</c:v>
                </c:pt>
                <c:pt idx="24">
                  <c:v>3.1429999999999998</c:v>
                </c:pt>
              </c:numCache>
            </c:numRef>
          </c:yVal>
          <c:smooth val="0"/>
        </c:ser>
        <c:ser>
          <c:idx val="1"/>
          <c:order val="1"/>
          <c:tx>
            <c:strRef>
              <c:f>Sheet1!$C$1</c:f>
              <c:strCache>
                <c:ptCount val="1"/>
                <c:pt idx="0">
                  <c:v>Adult, Bilateral/Double (N=27,331)</c:v>
                </c:pt>
              </c:strCache>
            </c:strRef>
          </c:tx>
          <c:spPr>
            <a:ln w="41275">
              <a:solidFill>
                <a:srgbClr val="FFFF00"/>
              </a:solidFill>
              <a:prstDash val="solid"/>
            </a:ln>
          </c:spPr>
          <c:marker>
            <c:symbol val="none"/>
          </c:marker>
          <c:xVal>
            <c:numRef>
              <c:f>Sheet1!$A$2:$A$26</c:f>
              <c:numCache>
                <c:formatCode>General</c:formatCod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numCache>
            </c:numRef>
          </c:xVal>
          <c:yVal>
            <c:numRef>
              <c:f>Sheet1!$C$2:$C$26</c:f>
              <c:numCache>
                <c:formatCode>General</c:formatCode>
                <c:ptCount val="25"/>
                <c:pt idx="0">
                  <c:v>100</c:v>
                </c:pt>
                <c:pt idx="1">
                  <c:v>100</c:v>
                </c:pt>
                <c:pt idx="2">
                  <c:v>91.168000000000006</c:v>
                </c:pt>
                <c:pt idx="3">
                  <c:v>83.584999999999994</c:v>
                </c:pt>
                <c:pt idx="4">
                  <c:v>77.424000000000007</c:v>
                </c:pt>
                <c:pt idx="5">
                  <c:v>71.903999999999996</c:v>
                </c:pt>
                <c:pt idx="6">
                  <c:v>67.013999999999996</c:v>
                </c:pt>
                <c:pt idx="7">
                  <c:v>62.23</c:v>
                </c:pt>
                <c:pt idx="8">
                  <c:v>57.762</c:v>
                </c:pt>
                <c:pt idx="9">
                  <c:v>53.6</c:v>
                </c:pt>
                <c:pt idx="10">
                  <c:v>49.316000000000003</c:v>
                </c:pt>
                <c:pt idx="11">
                  <c:v>45.338000000000001</c:v>
                </c:pt>
                <c:pt idx="12">
                  <c:v>41.628</c:v>
                </c:pt>
                <c:pt idx="13">
                  <c:v>38.155999999999999</c:v>
                </c:pt>
                <c:pt idx="14">
                  <c:v>35.188000000000002</c:v>
                </c:pt>
                <c:pt idx="15">
                  <c:v>32.554000000000002</c:v>
                </c:pt>
                <c:pt idx="16">
                  <c:v>30.204000000000001</c:v>
                </c:pt>
                <c:pt idx="17">
                  <c:v>28.114000000000001</c:v>
                </c:pt>
                <c:pt idx="18">
                  <c:v>25.036999999999999</c:v>
                </c:pt>
                <c:pt idx="19">
                  <c:v>23.404</c:v>
                </c:pt>
                <c:pt idx="20">
                  <c:v>21.318999999999999</c:v>
                </c:pt>
                <c:pt idx="21">
                  <c:v>19.984000000000002</c:v>
                </c:pt>
                <c:pt idx="22">
                  <c:v>16.8</c:v>
                </c:pt>
                <c:pt idx="23">
                  <c:v>15.585000000000001</c:v>
                </c:pt>
                <c:pt idx="24">
                  <c:v>13.464</c:v>
                </c:pt>
              </c:numCache>
            </c:numRef>
          </c:yVal>
          <c:smooth val="0"/>
        </c:ser>
        <c:ser>
          <c:idx val="2"/>
          <c:order val="2"/>
          <c:tx>
            <c:strRef>
              <c:f>Sheet1!$D$1</c:f>
              <c:strCache>
                <c:ptCount val="1"/>
                <c:pt idx="0">
                  <c:v>Pediatric (N=1,573)</c:v>
                </c:pt>
              </c:strCache>
            </c:strRef>
          </c:tx>
          <c:spPr>
            <a:ln w="41275">
              <a:solidFill>
                <a:srgbClr val="4DEAF1"/>
              </a:solidFill>
            </a:ln>
          </c:spPr>
          <c:marker>
            <c:symbol val="none"/>
          </c:marker>
          <c:xVal>
            <c:numRef>
              <c:f>Sheet1!$A$2:$A$26</c:f>
              <c:numCache>
                <c:formatCode>General</c:formatCod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numCache>
            </c:numRef>
          </c:xVal>
          <c:yVal>
            <c:numRef>
              <c:f>Sheet1!$D$2:$D$26</c:f>
              <c:numCache>
                <c:formatCode>General</c:formatCode>
                <c:ptCount val="25"/>
                <c:pt idx="0">
                  <c:v>100</c:v>
                </c:pt>
                <c:pt idx="1">
                  <c:v>100</c:v>
                </c:pt>
                <c:pt idx="2">
                  <c:v>88.063000000000002</c:v>
                </c:pt>
                <c:pt idx="3">
                  <c:v>77.971999999999994</c:v>
                </c:pt>
                <c:pt idx="4">
                  <c:v>70.751000000000005</c:v>
                </c:pt>
                <c:pt idx="5">
                  <c:v>64.792000000000002</c:v>
                </c:pt>
                <c:pt idx="6">
                  <c:v>59.350999999999999</c:v>
                </c:pt>
                <c:pt idx="7">
                  <c:v>55.392000000000003</c:v>
                </c:pt>
                <c:pt idx="8">
                  <c:v>52.469000000000001</c:v>
                </c:pt>
                <c:pt idx="9">
                  <c:v>49.651000000000003</c:v>
                </c:pt>
                <c:pt idx="10">
                  <c:v>47.008000000000003</c:v>
                </c:pt>
                <c:pt idx="11">
                  <c:v>44.295999999999999</c:v>
                </c:pt>
                <c:pt idx="12">
                  <c:v>42.048999999999999</c:v>
                </c:pt>
                <c:pt idx="13">
                  <c:v>38.238</c:v>
                </c:pt>
                <c:pt idx="14">
                  <c:v>37.863</c:v>
                </c:pt>
                <c:pt idx="15">
                  <c:v>35.453000000000003</c:v>
                </c:pt>
                <c:pt idx="16">
                  <c:v>34.576999999999998</c:v>
                </c:pt>
                <c:pt idx="17">
                  <c:v>33.56</c:v>
                </c:pt>
                <c:pt idx="18">
                  <c:v>31.306999999999999</c:v>
                </c:pt>
                <c:pt idx="19">
                  <c:v>29.867000000000001</c:v>
                </c:pt>
                <c:pt idx="20">
                  <c:v>28.872</c:v>
                </c:pt>
                <c:pt idx="21">
                  <c:v>27.268000000000001</c:v>
                </c:pt>
                <c:pt idx="22">
                  <c:v>27.268000000000001</c:v>
                </c:pt>
                <c:pt idx="23">
                  <c:v>#N/A</c:v>
                </c:pt>
                <c:pt idx="24">
                  <c:v>#N/A</c:v>
                </c:pt>
              </c:numCache>
            </c:numRef>
          </c:yVal>
          <c:smooth val="1"/>
        </c:ser>
        <c:dLbls>
          <c:showLegendKey val="0"/>
          <c:showVal val="0"/>
          <c:showCatName val="0"/>
          <c:showSerName val="0"/>
          <c:showPercent val="0"/>
          <c:showBubbleSize val="0"/>
        </c:dLbls>
        <c:axId val="757701872"/>
        <c:axId val="757702264"/>
      </c:scatterChart>
      <c:valAx>
        <c:axId val="757701872"/>
        <c:scaling>
          <c:orientation val="minMax"/>
          <c:max val="1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7702264"/>
        <c:crosses val="autoZero"/>
        <c:crossBetween val="midCat"/>
        <c:majorUnit val="1"/>
      </c:valAx>
      <c:valAx>
        <c:axId val="75770226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7701872"/>
        <c:crosses val="autoZero"/>
        <c:crossBetween val="midCat"/>
        <c:majorUnit val="25"/>
      </c:valAx>
      <c:spPr>
        <a:solidFill>
          <a:schemeClr val="bg2"/>
        </a:solidFill>
        <a:ln>
          <a:solidFill>
            <a:schemeClr val="tx1"/>
          </a:solidFill>
        </a:ln>
      </c:spPr>
    </c:plotArea>
    <c:legend>
      <c:legendPos val="r"/>
      <c:layout>
        <c:manualLayout>
          <c:xMode val="edge"/>
          <c:yMode val="edge"/>
          <c:x val="0.50867988293498712"/>
          <c:y val="5.0540809414952155E-2"/>
          <c:w val="0.42344401087032268"/>
          <c:h val="0.1732550165100334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8277340332458443"/>
          <c:h val="0.82652210465879261"/>
        </c:manualLayout>
      </c:layout>
      <c:scatterChart>
        <c:scatterStyle val="lineMarker"/>
        <c:varyColors val="0"/>
        <c:ser>
          <c:idx val="0"/>
          <c:order val="0"/>
          <c:tx>
            <c:strRef>
              <c:f>Sheet1!$B$1</c:f>
              <c:strCache>
                <c:ptCount val="1"/>
                <c:pt idx="0">
                  <c:v>Single Lung (N=90)</c:v>
                </c:pt>
              </c:strCache>
            </c:strRef>
          </c:tx>
          <c:spPr>
            <a:ln w="41275">
              <a:solidFill>
                <a:srgbClr val="00FF00"/>
              </a:solidFill>
            </a:ln>
          </c:spPr>
          <c:marker>
            <c:symbol val="none"/>
          </c:marker>
          <c:xVal>
            <c:numRef>
              <c:f>Sheet1!$A$2:$A$35</c:f>
              <c:numCache>
                <c:formatCode>General</c:formatCode>
                <c:ptCount val="3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Sheet1!$B$2:$B$35</c:f>
              <c:numCache>
                <c:formatCode>General</c:formatCode>
                <c:ptCount val="34"/>
                <c:pt idx="0">
                  <c:v>100</c:v>
                </c:pt>
                <c:pt idx="1">
                  <c:v>68.462000000000003</c:v>
                </c:pt>
                <c:pt idx="2">
                  <c:v>67.239999999999995</c:v>
                </c:pt>
                <c:pt idx="3">
                  <c:v>64.793999999999997</c:v>
                </c:pt>
                <c:pt idx="4">
                  <c:v>64.793999999999997</c:v>
                </c:pt>
                <c:pt idx="5">
                  <c:v>64.793999999999997</c:v>
                </c:pt>
                <c:pt idx="6">
                  <c:v>63.524000000000001</c:v>
                </c:pt>
                <c:pt idx="7">
                  <c:v>63.524000000000001</c:v>
                </c:pt>
                <c:pt idx="8">
                  <c:v>62.253999999999998</c:v>
                </c:pt>
                <c:pt idx="9">
                  <c:v>59.713000000000001</c:v>
                </c:pt>
                <c:pt idx="10">
                  <c:v>59.713000000000001</c:v>
                </c:pt>
                <c:pt idx="11">
                  <c:v>57.116</c:v>
                </c:pt>
                <c:pt idx="12">
                  <c:v>57.116</c:v>
                </c:pt>
                <c:pt idx="13">
                  <c:v>50.344999999999999</c:v>
                </c:pt>
                <c:pt idx="14">
                  <c:v>39.46</c:v>
                </c:pt>
                <c:pt idx="15">
                  <c:v>34.017000000000003</c:v>
                </c:pt>
                <c:pt idx="16">
                  <c:v>29.696999999999999</c:v>
                </c:pt>
                <c:pt idx="17">
                  <c:v>25.007999999999999</c:v>
                </c:pt>
                <c:pt idx="18">
                  <c:v>23.222000000000001</c:v>
                </c:pt>
                <c:pt idx="19">
                  <c:v>23.222000000000001</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yVal>
          <c:smooth val="0"/>
        </c:ser>
        <c:ser>
          <c:idx val="1"/>
          <c:order val="1"/>
          <c:tx>
            <c:strRef>
              <c:f>Sheet1!$C$1</c:f>
              <c:strCache>
                <c:ptCount val="1"/>
                <c:pt idx="0">
                  <c:v>Bilatera/Double Lung (N=2,009)</c:v>
                </c:pt>
              </c:strCache>
            </c:strRef>
          </c:tx>
          <c:spPr>
            <a:ln w="41275">
              <a:solidFill>
                <a:srgbClr val="00FFFF"/>
              </a:solidFill>
              <a:prstDash val="solid"/>
            </a:ln>
          </c:spPr>
          <c:marker>
            <c:symbol val="none"/>
          </c:marker>
          <c:xVal>
            <c:numRef>
              <c:f>Sheet1!$A$2:$A$35</c:f>
              <c:numCache>
                <c:formatCode>General</c:formatCode>
                <c:ptCount val="3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Sheet1!$C$2:$C$35</c:f>
              <c:numCache>
                <c:formatCode>General</c:formatCode>
                <c:ptCount val="34"/>
                <c:pt idx="0">
                  <c:v>100</c:v>
                </c:pt>
                <c:pt idx="1">
                  <c:v>93.013000000000005</c:v>
                </c:pt>
                <c:pt idx="2">
                  <c:v>90.584999999999994</c:v>
                </c:pt>
                <c:pt idx="3">
                  <c:v>89.001000000000005</c:v>
                </c:pt>
                <c:pt idx="4">
                  <c:v>87.876000000000005</c:v>
                </c:pt>
                <c:pt idx="5">
                  <c:v>86.796999999999997</c:v>
                </c:pt>
                <c:pt idx="6">
                  <c:v>85.665999999999997</c:v>
                </c:pt>
                <c:pt idx="7">
                  <c:v>85.096999999999994</c:v>
                </c:pt>
                <c:pt idx="8">
                  <c:v>84.370999999999995</c:v>
                </c:pt>
                <c:pt idx="9">
                  <c:v>83.799000000000007</c:v>
                </c:pt>
                <c:pt idx="10">
                  <c:v>82.6</c:v>
                </c:pt>
                <c:pt idx="11">
                  <c:v>81.608000000000004</c:v>
                </c:pt>
                <c:pt idx="12">
                  <c:v>80.662999999999997</c:v>
                </c:pt>
                <c:pt idx="13">
                  <c:v>71.015000000000001</c:v>
                </c:pt>
                <c:pt idx="14">
                  <c:v>63.1</c:v>
                </c:pt>
                <c:pt idx="15">
                  <c:v>57.406999999999996</c:v>
                </c:pt>
                <c:pt idx="16">
                  <c:v>52.65</c:v>
                </c:pt>
                <c:pt idx="17">
                  <c:v>48.347000000000001</c:v>
                </c:pt>
                <c:pt idx="18">
                  <c:v>45.128</c:v>
                </c:pt>
                <c:pt idx="19">
                  <c:v>42.676000000000002</c:v>
                </c:pt>
                <c:pt idx="20">
                  <c:v>40.448999999999998</c:v>
                </c:pt>
                <c:pt idx="21">
                  <c:v>38.237000000000002</c:v>
                </c:pt>
                <c:pt idx="22">
                  <c:v>35.963999999999999</c:v>
                </c:pt>
                <c:pt idx="23">
                  <c:v>34.076999999999998</c:v>
                </c:pt>
                <c:pt idx="24">
                  <c:v>30.876999999999999</c:v>
                </c:pt>
                <c:pt idx="25">
                  <c:v>30.562000000000001</c:v>
                </c:pt>
                <c:pt idx="26">
                  <c:v>28.548999999999999</c:v>
                </c:pt>
                <c:pt idx="27">
                  <c:v>27.817</c:v>
                </c:pt>
                <c:pt idx="28">
                  <c:v>26.974</c:v>
                </c:pt>
                <c:pt idx="29">
                  <c:v>25.1</c:v>
                </c:pt>
                <c:pt idx="30">
                  <c:v>23.917999999999999</c:v>
                </c:pt>
                <c:pt idx="31">
                  <c:v>23.093</c:v>
                </c:pt>
                <c:pt idx="32">
                  <c:v>21.734999999999999</c:v>
                </c:pt>
                <c:pt idx="33">
                  <c:v>21.734999999999999</c:v>
                </c:pt>
              </c:numCache>
            </c:numRef>
          </c:yVal>
          <c:smooth val="0"/>
        </c:ser>
        <c:dLbls>
          <c:showLegendKey val="0"/>
          <c:showVal val="0"/>
          <c:showCatName val="0"/>
          <c:showSerName val="0"/>
          <c:showPercent val="0"/>
          <c:showBubbleSize val="0"/>
        </c:dLbls>
        <c:axId val="757703048"/>
        <c:axId val="757703440"/>
      </c:scatterChart>
      <c:valAx>
        <c:axId val="757703048"/>
        <c:scaling>
          <c:orientation val="minMax"/>
          <c:max val="1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7703440"/>
        <c:crosses val="autoZero"/>
        <c:crossBetween val="midCat"/>
        <c:majorUnit val="1"/>
      </c:valAx>
      <c:valAx>
        <c:axId val="75770344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7703048"/>
        <c:crosses val="autoZero"/>
        <c:crossBetween val="midCat"/>
        <c:majorUnit val="25"/>
      </c:valAx>
      <c:spPr>
        <a:solidFill>
          <a:schemeClr val="bg2"/>
        </a:solidFill>
        <a:ln>
          <a:solidFill>
            <a:schemeClr val="tx1"/>
          </a:solidFill>
        </a:ln>
      </c:spPr>
    </c:plotArea>
    <c:legend>
      <c:legendPos val="r"/>
      <c:layout>
        <c:manualLayout>
          <c:xMode val="edge"/>
          <c:yMode val="edge"/>
          <c:x val="0.30400554097404492"/>
          <c:y val="6.6669841673016678E-2"/>
          <c:w val="0.42789828815646175"/>
          <c:h val="0.1449851833036999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715283666465278"/>
        </c:manualLayout>
      </c:layout>
      <c:scatterChart>
        <c:scatterStyle val="lineMarker"/>
        <c:varyColors val="0"/>
        <c:ser>
          <c:idx val="0"/>
          <c:order val="0"/>
          <c:tx>
            <c:strRef>
              <c:f>Sheet1!$B$1</c:f>
              <c:strCache>
                <c:ptCount val="1"/>
                <c:pt idx="0">
                  <c:v>CF (N=1,163)</c:v>
                </c:pt>
              </c:strCache>
            </c:strRef>
          </c:tx>
          <c:spPr>
            <a:ln w="41275">
              <a:solidFill>
                <a:srgbClr val="00FF00"/>
              </a:solidFill>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Sheet1!$B$2:$B$32</c:f>
              <c:numCache>
                <c:formatCode>General</c:formatCode>
                <c:ptCount val="31"/>
                <c:pt idx="0">
                  <c:v>100</c:v>
                </c:pt>
                <c:pt idx="1">
                  <c:v>94.655000000000001</c:v>
                </c:pt>
                <c:pt idx="2">
                  <c:v>92.738</c:v>
                </c:pt>
                <c:pt idx="3">
                  <c:v>91.322999999999993</c:v>
                </c:pt>
                <c:pt idx="4">
                  <c:v>90.173000000000002</c:v>
                </c:pt>
                <c:pt idx="5">
                  <c:v>89.021000000000001</c:v>
                </c:pt>
                <c:pt idx="6">
                  <c:v>88.045000000000002</c:v>
                </c:pt>
                <c:pt idx="7">
                  <c:v>87.418999999999997</c:v>
                </c:pt>
                <c:pt idx="8">
                  <c:v>86.611999999999995</c:v>
                </c:pt>
                <c:pt idx="9">
                  <c:v>86.072999999999993</c:v>
                </c:pt>
                <c:pt idx="10">
                  <c:v>84.724000000000004</c:v>
                </c:pt>
                <c:pt idx="11">
                  <c:v>83.551000000000002</c:v>
                </c:pt>
                <c:pt idx="12">
                  <c:v>82.370999999999995</c:v>
                </c:pt>
                <c:pt idx="13">
                  <c:v>71.314999999999998</c:v>
                </c:pt>
                <c:pt idx="14">
                  <c:v>63.012999999999998</c:v>
                </c:pt>
                <c:pt idx="15">
                  <c:v>55.945999999999998</c:v>
                </c:pt>
                <c:pt idx="16">
                  <c:v>50.832000000000001</c:v>
                </c:pt>
                <c:pt idx="17">
                  <c:v>46.646999999999998</c:v>
                </c:pt>
                <c:pt idx="18">
                  <c:v>43.323</c:v>
                </c:pt>
                <c:pt idx="19">
                  <c:v>41.249000000000002</c:v>
                </c:pt>
                <c:pt idx="20">
                  <c:v>39.003</c:v>
                </c:pt>
                <c:pt idx="21">
                  <c:v>36.091999999999999</c:v>
                </c:pt>
                <c:pt idx="22">
                  <c:v>33.359000000000002</c:v>
                </c:pt>
                <c:pt idx="23">
                  <c:v>31.245000000000001</c:v>
                </c:pt>
                <c:pt idx="24">
                  <c:v>27.841999999999999</c:v>
                </c:pt>
                <c:pt idx="25">
                  <c:v>27.262</c:v>
                </c:pt>
                <c:pt idx="26">
                  <c:v>25.356000000000002</c:v>
                </c:pt>
                <c:pt idx="27">
                  <c:v>24.631</c:v>
                </c:pt>
                <c:pt idx="28">
                  <c:v>22.933</c:v>
                </c:pt>
                <c:pt idx="29">
                  <c:v>20.248000000000001</c:v>
                </c:pt>
                <c:pt idx="30">
                  <c:v>20.248000000000001</c:v>
                </c:pt>
              </c:numCache>
            </c:numRef>
          </c:yVal>
          <c:smooth val="0"/>
        </c:ser>
        <c:ser>
          <c:idx val="1"/>
          <c:order val="1"/>
          <c:tx>
            <c:strRef>
              <c:f>Sheet1!$C$1</c:f>
              <c:strCache>
                <c:ptCount val="1"/>
                <c:pt idx="0">
                  <c:v>ILD (N=91)</c:v>
                </c:pt>
              </c:strCache>
            </c:strRef>
          </c:tx>
          <c:spPr>
            <a:ln w="41275">
              <a:solidFill>
                <a:schemeClr val="bg1">
                  <a:lumMod val="50000"/>
                  <a:lumOff val="50000"/>
                </a:schemeClr>
              </a:solidFill>
              <a:prstDash val="solid"/>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Sheet1!$C$2:$C$32</c:f>
              <c:numCache>
                <c:formatCode>General</c:formatCode>
                <c:ptCount val="31"/>
                <c:pt idx="0">
                  <c:v>100</c:v>
                </c:pt>
                <c:pt idx="1">
                  <c:v>82.418000000000006</c:v>
                </c:pt>
                <c:pt idx="2">
                  <c:v>81.304000000000002</c:v>
                </c:pt>
                <c:pt idx="3">
                  <c:v>79.075999999999993</c:v>
                </c:pt>
                <c:pt idx="4">
                  <c:v>79.075999999999993</c:v>
                </c:pt>
                <c:pt idx="5">
                  <c:v>76.784000000000006</c:v>
                </c:pt>
                <c:pt idx="6">
                  <c:v>74.474999999999994</c:v>
                </c:pt>
                <c:pt idx="7">
                  <c:v>74.474999999999994</c:v>
                </c:pt>
                <c:pt idx="8">
                  <c:v>73.292000000000002</c:v>
                </c:pt>
                <c:pt idx="9">
                  <c:v>72.090999999999994</c:v>
                </c:pt>
                <c:pt idx="10">
                  <c:v>72.090999999999994</c:v>
                </c:pt>
                <c:pt idx="11">
                  <c:v>70.869</c:v>
                </c:pt>
                <c:pt idx="12">
                  <c:v>70.869</c:v>
                </c:pt>
                <c:pt idx="13">
                  <c:v>60.646000000000001</c:v>
                </c:pt>
                <c:pt idx="14">
                  <c:v>56.744999999999997</c:v>
                </c:pt>
                <c:pt idx="15">
                  <c:v>50.079000000000001</c:v>
                </c:pt>
                <c:pt idx="16">
                  <c:v>42.701000000000001</c:v>
                </c:pt>
                <c:pt idx="17">
                  <c:v>37.427999999999997</c:v>
                </c:pt>
                <c:pt idx="18">
                  <c:v>35.557000000000002</c:v>
                </c:pt>
                <c:pt idx="19">
                  <c:v>33.465000000000003</c:v>
                </c:pt>
                <c:pt idx="20">
                  <c:v>33.465000000000003</c:v>
                </c:pt>
                <c:pt idx="21">
                  <c:v>33.465000000000003</c:v>
                </c:pt>
                <c:pt idx="22">
                  <c:v>31.074999999999999</c:v>
                </c:pt>
                <c:pt idx="23">
                  <c:v>31.074999999999999</c:v>
                </c:pt>
                <c:pt idx="24">
                  <c:v>#N/A</c:v>
                </c:pt>
                <c:pt idx="25">
                  <c:v>#N/A</c:v>
                </c:pt>
                <c:pt idx="26">
                  <c:v>#N/A</c:v>
                </c:pt>
                <c:pt idx="27">
                  <c:v>#N/A</c:v>
                </c:pt>
                <c:pt idx="28">
                  <c:v>#N/A</c:v>
                </c:pt>
                <c:pt idx="29">
                  <c:v>#N/A</c:v>
                </c:pt>
                <c:pt idx="30">
                  <c:v>#N/A</c:v>
                </c:pt>
              </c:numCache>
            </c:numRef>
          </c:yVal>
          <c:smooth val="0"/>
        </c:ser>
        <c:ser>
          <c:idx val="2"/>
          <c:order val="2"/>
          <c:tx>
            <c:strRef>
              <c:f>Sheet1!$D$1</c:f>
              <c:strCache>
                <c:ptCount val="1"/>
                <c:pt idx="0">
                  <c:v>ILD Other (N=95)</c:v>
                </c:pt>
              </c:strCache>
            </c:strRef>
          </c:tx>
          <c:spPr>
            <a:ln w="41275">
              <a:solidFill>
                <a:srgbClr val="FF9933"/>
              </a:solidFill>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Sheet1!$D$2:$D$32</c:f>
              <c:numCache>
                <c:formatCode>General</c:formatCode>
                <c:ptCount val="31"/>
                <c:pt idx="0">
                  <c:v>100</c:v>
                </c:pt>
                <c:pt idx="1">
                  <c:v>90.477000000000004</c:v>
                </c:pt>
                <c:pt idx="2">
                  <c:v>89.4</c:v>
                </c:pt>
                <c:pt idx="3">
                  <c:v>88.322999999999993</c:v>
                </c:pt>
                <c:pt idx="4">
                  <c:v>86.168999999999997</c:v>
                </c:pt>
                <c:pt idx="5">
                  <c:v>84.015000000000001</c:v>
                </c:pt>
                <c:pt idx="6">
                  <c:v>82.938000000000002</c:v>
                </c:pt>
                <c:pt idx="7">
                  <c:v>81.86</c:v>
                </c:pt>
                <c:pt idx="8">
                  <c:v>80.783000000000001</c:v>
                </c:pt>
                <c:pt idx="9">
                  <c:v>80.783000000000001</c:v>
                </c:pt>
                <c:pt idx="10">
                  <c:v>78.599999999999994</c:v>
                </c:pt>
                <c:pt idx="11">
                  <c:v>78.599999999999994</c:v>
                </c:pt>
                <c:pt idx="12">
                  <c:v>78.599999999999994</c:v>
                </c:pt>
                <c:pt idx="13">
                  <c:v>74.122</c:v>
                </c:pt>
                <c:pt idx="14">
                  <c:v>66.876000000000005</c:v>
                </c:pt>
                <c:pt idx="15">
                  <c:v>61.027000000000001</c:v>
                </c:pt>
                <c:pt idx="16">
                  <c:v>52.896000000000001</c:v>
                </c:pt>
                <c:pt idx="17">
                  <c:v>50.936999999999998</c:v>
                </c:pt>
                <c:pt idx="18">
                  <c:v>46.508000000000003</c:v>
                </c:pt>
                <c:pt idx="19">
                  <c:v>38.756999999999998</c:v>
                </c:pt>
                <c:pt idx="20">
                  <c:v>32.793999999999997</c:v>
                </c:pt>
                <c:pt idx="21">
                  <c:v>#N/A</c:v>
                </c:pt>
                <c:pt idx="22">
                  <c:v>#N/A</c:v>
                </c:pt>
                <c:pt idx="23">
                  <c:v>#N/A</c:v>
                </c:pt>
                <c:pt idx="24">
                  <c:v>#N/A</c:v>
                </c:pt>
                <c:pt idx="25">
                  <c:v>#N/A</c:v>
                </c:pt>
                <c:pt idx="26">
                  <c:v>#N/A</c:v>
                </c:pt>
                <c:pt idx="27">
                  <c:v>#N/A</c:v>
                </c:pt>
                <c:pt idx="28">
                  <c:v>#N/A</c:v>
                </c:pt>
                <c:pt idx="29">
                  <c:v>#N/A</c:v>
                </c:pt>
                <c:pt idx="30">
                  <c:v>#N/A</c:v>
                </c:pt>
              </c:numCache>
            </c:numRef>
          </c:yVal>
          <c:smooth val="0"/>
        </c:ser>
        <c:ser>
          <c:idx val="3"/>
          <c:order val="3"/>
          <c:tx>
            <c:strRef>
              <c:f>Sheet1!$E$1</c:f>
              <c:strCache>
                <c:ptCount val="1"/>
                <c:pt idx="0">
                  <c:v>OB (non-Retx) (N=94)</c:v>
                </c:pt>
              </c:strCache>
            </c:strRef>
          </c:tx>
          <c:spPr>
            <a:ln w="41275">
              <a:solidFill>
                <a:srgbClr val="9933FF"/>
              </a:solidFill>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Sheet1!$E$2:$E$32</c:f>
              <c:numCache>
                <c:formatCode>General</c:formatCode>
                <c:ptCount val="31"/>
                <c:pt idx="0">
                  <c:v>100</c:v>
                </c:pt>
                <c:pt idx="1">
                  <c:v>98.936000000000007</c:v>
                </c:pt>
                <c:pt idx="2">
                  <c:v>96.784999999999997</c:v>
                </c:pt>
                <c:pt idx="3">
                  <c:v>96.784999999999997</c:v>
                </c:pt>
                <c:pt idx="4">
                  <c:v>96.784999999999997</c:v>
                </c:pt>
                <c:pt idx="5">
                  <c:v>95.697999999999993</c:v>
                </c:pt>
                <c:pt idx="6">
                  <c:v>92.397999999999996</c:v>
                </c:pt>
                <c:pt idx="7">
                  <c:v>90.197999999999993</c:v>
                </c:pt>
                <c:pt idx="8">
                  <c:v>90.197999999999993</c:v>
                </c:pt>
                <c:pt idx="9">
                  <c:v>90.197999999999993</c:v>
                </c:pt>
                <c:pt idx="10">
                  <c:v>90.197999999999993</c:v>
                </c:pt>
                <c:pt idx="11">
                  <c:v>89.084000000000003</c:v>
                </c:pt>
                <c:pt idx="12">
                  <c:v>89.084000000000003</c:v>
                </c:pt>
                <c:pt idx="13">
                  <c:v>80.367999999999995</c:v>
                </c:pt>
                <c:pt idx="14">
                  <c:v>72.319999999999993</c:v>
                </c:pt>
                <c:pt idx="15">
                  <c:v>69.424999999999997</c:v>
                </c:pt>
                <c:pt idx="16">
                  <c:v>64.296999999999997</c:v>
                </c:pt>
                <c:pt idx="17">
                  <c:v>62.511000000000003</c:v>
                </c:pt>
                <c:pt idx="18">
                  <c:v>60.277999999999999</c:v>
                </c:pt>
                <c:pt idx="19">
                  <c:v>60.277999999999999</c:v>
                </c:pt>
                <c:pt idx="20">
                  <c:v>53.134</c:v>
                </c:pt>
                <c:pt idx="21">
                  <c:v>#N/A</c:v>
                </c:pt>
                <c:pt idx="22">
                  <c:v>#N/A</c:v>
                </c:pt>
                <c:pt idx="23">
                  <c:v>#N/A</c:v>
                </c:pt>
                <c:pt idx="24">
                  <c:v>#N/A</c:v>
                </c:pt>
                <c:pt idx="25">
                  <c:v>#N/A</c:v>
                </c:pt>
                <c:pt idx="26">
                  <c:v>#N/A</c:v>
                </c:pt>
                <c:pt idx="27">
                  <c:v>#N/A</c:v>
                </c:pt>
                <c:pt idx="28">
                  <c:v>#N/A</c:v>
                </c:pt>
                <c:pt idx="29">
                  <c:v>#N/A</c:v>
                </c:pt>
                <c:pt idx="30">
                  <c:v>#N/A</c:v>
                </c:pt>
              </c:numCache>
            </c:numRef>
          </c:yVal>
          <c:smooth val="0"/>
        </c:ser>
        <c:ser>
          <c:idx val="4"/>
          <c:order val="4"/>
          <c:tx>
            <c:strRef>
              <c:f>Sheet1!$F$1</c:f>
              <c:strCache>
                <c:ptCount val="1"/>
                <c:pt idx="0">
                  <c:v>PH/PAH (N=203)</c:v>
                </c:pt>
              </c:strCache>
            </c:strRef>
          </c:tx>
          <c:spPr>
            <a:ln w="41275">
              <a:solidFill>
                <a:srgbClr val="FFFF00"/>
              </a:solidFill>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Sheet1!$F$2:$F$32</c:f>
              <c:numCache>
                <c:formatCode>General</c:formatCode>
                <c:ptCount val="31"/>
                <c:pt idx="0">
                  <c:v>100</c:v>
                </c:pt>
                <c:pt idx="1">
                  <c:v>89.608000000000004</c:v>
                </c:pt>
                <c:pt idx="2">
                  <c:v>87.570999999999998</c:v>
                </c:pt>
                <c:pt idx="3">
                  <c:v>84.995000000000005</c:v>
                </c:pt>
                <c:pt idx="4">
                  <c:v>84.477000000000004</c:v>
                </c:pt>
                <c:pt idx="5">
                  <c:v>84.477000000000004</c:v>
                </c:pt>
                <c:pt idx="6">
                  <c:v>84.477000000000004</c:v>
                </c:pt>
                <c:pt idx="7">
                  <c:v>84.477000000000004</c:v>
                </c:pt>
                <c:pt idx="8">
                  <c:v>83.424000000000007</c:v>
                </c:pt>
                <c:pt idx="9">
                  <c:v>81.84</c:v>
                </c:pt>
                <c:pt idx="10">
                  <c:v>81.308999999999997</c:v>
                </c:pt>
                <c:pt idx="11">
                  <c:v>80.778000000000006</c:v>
                </c:pt>
                <c:pt idx="12">
                  <c:v>79.173000000000002</c:v>
                </c:pt>
                <c:pt idx="13">
                  <c:v>74.602000000000004</c:v>
                </c:pt>
                <c:pt idx="14">
                  <c:v>65.88</c:v>
                </c:pt>
                <c:pt idx="15">
                  <c:v>64.415999999999997</c:v>
                </c:pt>
                <c:pt idx="16">
                  <c:v>62.749000000000002</c:v>
                </c:pt>
                <c:pt idx="17">
                  <c:v>53.256</c:v>
                </c:pt>
                <c:pt idx="18">
                  <c:v>51.012999999999998</c:v>
                </c:pt>
                <c:pt idx="19">
                  <c:v>48.328000000000003</c:v>
                </c:pt>
                <c:pt idx="20">
                  <c:v>46.716999999999999</c:v>
                </c:pt>
                <c:pt idx="21">
                  <c:v>46.716999999999999</c:v>
                </c:pt>
                <c:pt idx="22">
                  <c:v>44.686</c:v>
                </c:pt>
                <c:pt idx="23">
                  <c:v>44.686</c:v>
                </c:pt>
                <c:pt idx="24">
                  <c:v>41.247999999999998</c:v>
                </c:pt>
                <c:pt idx="25">
                  <c:v>#N/A</c:v>
                </c:pt>
                <c:pt idx="26">
                  <c:v>#N/A</c:v>
                </c:pt>
                <c:pt idx="27">
                  <c:v>#N/A</c:v>
                </c:pt>
                <c:pt idx="28">
                  <c:v>#N/A</c:v>
                </c:pt>
                <c:pt idx="29">
                  <c:v>#N/A</c:v>
                </c:pt>
                <c:pt idx="30">
                  <c:v>#N/A</c:v>
                </c:pt>
              </c:numCache>
            </c:numRef>
          </c:yVal>
          <c:smooth val="0"/>
        </c:ser>
        <c:ser>
          <c:idx val="5"/>
          <c:order val="5"/>
          <c:tx>
            <c:strRef>
              <c:f>Sheet1!$G$1</c:f>
              <c:strCache>
                <c:ptCount val="1"/>
                <c:pt idx="0">
                  <c:v>PHT Other (N=88)</c:v>
                </c:pt>
              </c:strCache>
            </c:strRef>
          </c:tx>
          <c:spPr>
            <a:ln w="41275">
              <a:solidFill>
                <a:srgbClr val="00FFFF"/>
              </a:solidFill>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Sheet1!$G$2:$G$32</c:f>
              <c:numCache>
                <c:formatCode>General</c:formatCode>
                <c:ptCount val="31"/>
                <c:pt idx="0">
                  <c:v>100</c:v>
                </c:pt>
                <c:pt idx="1">
                  <c:v>89.674000000000007</c:v>
                </c:pt>
                <c:pt idx="2">
                  <c:v>84.938000000000002</c:v>
                </c:pt>
                <c:pt idx="3">
                  <c:v>81.349000000000004</c:v>
                </c:pt>
                <c:pt idx="4">
                  <c:v>78.956000000000003</c:v>
                </c:pt>
                <c:pt idx="5">
                  <c:v>78.956000000000003</c:v>
                </c:pt>
                <c:pt idx="6">
                  <c:v>78.956000000000003</c:v>
                </c:pt>
                <c:pt idx="7">
                  <c:v>78.956000000000003</c:v>
                </c:pt>
                <c:pt idx="8">
                  <c:v>78.956000000000003</c:v>
                </c:pt>
                <c:pt idx="9">
                  <c:v>78.956000000000003</c:v>
                </c:pt>
                <c:pt idx="10">
                  <c:v>77.742000000000004</c:v>
                </c:pt>
                <c:pt idx="11">
                  <c:v>75.311999999999998</c:v>
                </c:pt>
                <c:pt idx="12">
                  <c:v>75.311999999999998</c:v>
                </c:pt>
                <c:pt idx="13">
                  <c:v>66.554000000000002</c:v>
                </c:pt>
                <c:pt idx="14">
                  <c:v>52.871000000000002</c:v>
                </c:pt>
                <c:pt idx="15">
                  <c:v>46.997</c:v>
                </c:pt>
                <c:pt idx="16">
                  <c:v>45.43</c:v>
                </c:pt>
                <c:pt idx="17">
                  <c:v>43.536999999999999</c:v>
                </c:pt>
                <c:pt idx="18">
                  <c:v>41.246000000000002</c:v>
                </c:pt>
                <c:pt idx="19">
                  <c:v>36.231999999999999</c:v>
                </c:pt>
                <c:pt idx="20">
                  <c:v>36.231999999999999</c:v>
                </c:pt>
                <c:pt idx="21">
                  <c:v>33.445</c:v>
                </c:pt>
                <c:pt idx="22">
                  <c:v>#N/A</c:v>
                </c:pt>
                <c:pt idx="23">
                  <c:v>#N/A</c:v>
                </c:pt>
                <c:pt idx="24">
                  <c:v>#N/A</c:v>
                </c:pt>
                <c:pt idx="25">
                  <c:v>#N/A</c:v>
                </c:pt>
                <c:pt idx="26">
                  <c:v>#N/A</c:v>
                </c:pt>
                <c:pt idx="27">
                  <c:v>#N/A</c:v>
                </c:pt>
                <c:pt idx="28">
                  <c:v>#N/A</c:v>
                </c:pt>
                <c:pt idx="29">
                  <c:v>#N/A</c:v>
                </c:pt>
                <c:pt idx="30">
                  <c:v>#N/A</c:v>
                </c:pt>
              </c:numCache>
            </c:numRef>
          </c:yVal>
          <c:smooth val="0"/>
        </c:ser>
        <c:dLbls>
          <c:showLegendKey val="0"/>
          <c:showVal val="0"/>
          <c:showCatName val="0"/>
          <c:showSerName val="0"/>
          <c:showPercent val="0"/>
          <c:showBubbleSize val="0"/>
        </c:dLbls>
        <c:axId val="757704224"/>
        <c:axId val="757704616"/>
      </c:scatterChart>
      <c:valAx>
        <c:axId val="757704224"/>
        <c:scaling>
          <c:orientation val="minMax"/>
          <c:max val="1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7704616"/>
        <c:crosses val="autoZero"/>
        <c:crossBetween val="midCat"/>
        <c:majorUnit val="1"/>
      </c:valAx>
      <c:valAx>
        <c:axId val="75770461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7704224"/>
        <c:crosses val="autoZero"/>
        <c:crossBetween val="midCat"/>
        <c:majorUnit val="25"/>
      </c:valAx>
      <c:spPr>
        <a:solidFill>
          <a:schemeClr val="bg2"/>
        </a:solidFill>
        <a:ln>
          <a:solidFill>
            <a:schemeClr val="tx1"/>
          </a:solidFill>
        </a:ln>
      </c:spPr>
    </c:plotArea>
    <c:legend>
      <c:legendPos val="r"/>
      <c:layout>
        <c:manualLayout>
          <c:xMode val="edge"/>
          <c:yMode val="edge"/>
          <c:x val="0.35214864167620075"/>
          <c:y val="6.4726024631536441E-2"/>
          <c:w val="0.57465856831998563"/>
          <c:h val="0.174107005855037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715283666465278"/>
        </c:manualLayout>
      </c:layout>
      <c:scatterChart>
        <c:scatterStyle val="lineMarker"/>
        <c:varyColors val="0"/>
        <c:ser>
          <c:idx val="0"/>
          <c:order val="0"/>
          <c:tx>
            <c:strRef>
              <c:f>Sheet1!$B$1</c:f>
              <c:strCache>
                <c:ptCount val="1"/>
                <c:pt idx="0">
                  <c:v>CF (N=903)</c:v>
                </c:pt>
              </c:strCache>
            </c:strRef>
          </c:tx>
          <c:spPr>
            <a:ln w="41275">
              <a:solidFill>
                <a:srgbClr val="00FF00"/>
              </a:solidFill>
            </a:ln>
          </c:spPr>
          <c:marker>
            <c:symbol val="none"/>
          </c:marker>
          <c:xVal>
            <c:numRef>
              <c:f>Sheet1!$A$2:$A$21</c:f>
              <c:numCache>
                <c:formatCode>General</c:formatCode>
                <c:ptCount val="2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numCache>
            </c:numRef>
          </c:xVal>
          <c:yVal>
            <c:numRef>
              <c:f>Sheet1!$B$2:$B$21</c:f>
              <c:numCache>
                <c:formatCode>General</c:formatCode>
                <c:ptCount val="20"/>
                <c:pt idx="0">
                  <c:v>100</c:v>
                </c:pt>
                <c:pt idx="1">
                  <c:v>100</c:v>
                </c:pt>
                <c:pt idx="2">
                  <c:v>86.578000000000003</c:v>
                </c:pt>
                <c:pt idx="3">
                  <c:v>76.5</c:v>
                </c:pt>
                <c:pt idx="4">
                  <c:v>67.918999999999997</c:v>
                </c:pt>
                <c:pt idx="5">
                  <c:v>61.710999999999999</c:v>
                </c:pt>
                <c:pt idx="6">
                  <c:v>56.63</c:v>
                </c:pt>
                <c:pt idx="7">
                  <c:v>52.594999999999999</c:v>
                </c:pt>
                <c:pt idx="8">
                  <c:v>50.076999999999998</c:v>
                </c:pt>
                <c:pt idx="9">
                  <c:v>47.350999999999999</c:v>
                </c:pt>
                <c:pt idx="10">
                  <c:v>43.817</c:v>
                </c:pt>
                <c:pt idx="11">
                  <c:v>40.499000000000002</c:v>
                </c:pt>
                <c:pt idx="12">
                  <c:v>37.932000000000002</c:v>
                </c:pt>
                <c:pt idx="13">
                  <c:v>33.801000000000002</c:v>
                </c:pt>
                <c:pt idx="14">
                  <c:v>33.097000000000001</c:v>
                </c:pt>
                <c:pt idx="15">
                  <c:v>30.783000000000001</c:v>
                </c:pt>
                <c:pt idx="16">
                  <c:v>29.902999999999999</c:v>
                </c:pt>
                <c:pt idx="17">
                  <c:v>27.841000000000001</c:v>
                </c:pt>
                <c:pt idx="18">
                  <c:v>24.582000000000001</c:v>
                </c:pt>
                <c:pt idx="19">
                  <c:v>24.582000000000001</c:v>
                </c:pt>
              </c:numCache>
            </c:numRef>
          </c:yVal>
          <c:smooth val="0"/>
        </c:ser>
        <c:ser>
          <c:idx val="1"/>
          <c:order val="1"/>
          <c:tx>
            <c:strRef>
              <c:f>Sheet1!$C$1</c:f>
              <c:strCache>
                <c:ptCount val="1"/>
                <c:pt idx="0">
                  <c:v>ILD (N=57)</c:v>
                </c:pt>
              </c:strCache>
            </c:strRef>
          </c:tx>
          <c:spPr>
            <a:ln w="41275">
              <a:solidFill>
                <a:schemeClr val="bg1">
                  <a:lumMod val="50000"/>
                  <a:lumOff val="50000"/>
                </a:schemeClr>
              </a:solidFill>
              <a:prstDash val="solid"/>
            </a:ln>
          </c:spPr>
          <c:marker>
            <c:symbol val="none"/>
          </c:marker>
          <c:xVal>
            <c:numRef>
              <c:f>Sheet1!$A$2:$A$21</c:f>
              <c:numCache>
                <c:formatCode>General</c:formatCode>
                <c:ptCount val="2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numCache>
            </c:numRef>
          </c:xVal>
          <c:yVal>
            <c:numRef>
              <c:f>Sheet1!$C$2:$C$21</c:f>
              <c:numCache>
                <c:formatCode>General</c:formatCode>
                <c:ptCount val="20"/>
                <c:pt idx="0">
                  <c:v>100</c:v>
                </c:pt>
                <c:pt idx="1">
                  <c:v>100</c:v>
                </c:pt>
                <c:pt idx="2">
                  <c:v>85.573999999999998</c:v>
                </c:pt>
                <c:pt idx="3">
                  <c:v>80.070999999999998</c:v>
                </c:pt>
                <c:pt idx="4">
                  <c:v>70.665000000000006</c:v>
                </c:pt>
                <c:pt idx="5">
                  <c:v>60.253</c:v>
                </c:pt>
                <c:pt idx="6">
                  <c:v>52.813000000000002</c:v>
                </c:pt>
                <c:pt idx="7">
                  <c:v>50.173000000000002</c:v>
                </c:pt>
                <c:pt idx="8">
                  <c:v>47.220999999999997</c:v>
                </c:pt>
                <c:pt idx="9">
                  <c:v>47.220999999999997</c:v>
                </c:pt>
                <c:pt idx="10">
                  <c:v>47.220999999999997</c:v>
                </c:pt>
                <c:pt idx="11">
                  <c:v>43.847999999999999</c:v>
                </c:pt>
                <c:pt idx="12">
                  <c:v>43.847999999999999</c:v>
                </c:pt>
                <c:pt idx="13">
                  <c:v>#N/A</c:v>
                </c:pt>
                <c:pt idx="14">
                  <c:v>#N/A</c:v>
                </c:pt>
                <c:pt idx="15">
                  <c:v>#N/A</c:v>
                </c:pt>
                <c:pt idx="16">
                  <c:v>#N/A</c:v>
                </c:pt>
                <c:pt idx="17">
                  <c:v>#N/A</c:v>
                </c:pt>
                <c:pt idx="18">
                  <c:v>#N/A</c:v>
                </c:pt>
                <c:pt idx="19">
                  <c:v>#N/A</c:v>
                </c:pt>
              </c:numCache>
            </c:numRef>
          </c:yVal>
          <c:smooth val="0"/>
        </c:ser>
        <c:ser>
          <c:idx val="2"/>
          <c:order val="2"/>
          <c:tx>
            <c:strRef>
              <c:f>Sheet1!$D$1</c:f>
              <c:strCache>
                <c:ptCount val="1"/>
                <c:pt idx="0">
                  <c:v>ILD Other (N=72)</c:v>
                </c:pt>
              </c:strCache>
            </c:strRef>
          </c:tx>
          <c:spPr>
            <a:ln w="41275">
              <a:solidFill>
                <a:srgbClr val="FF9933"/>
              </a:solidFill>
            </a:ln>
          </c:spPr>
          <c:marker>
            <c:symbol val="none"/>
          </c:marker>
          <c:xVal>
            <c:numRef>
              <c:f>Sheet1!$A$2:$A$21</c:f>
              <c:numCache>
                <c:formatCode>General</c:formatCode>
                <c:ptCount val="2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numCache>
            </c:numRef>
          </c:xVal>
          <c:yVal>
            <c:numRef>
              <c:f>Sheet1!$D$2:$D$21</c:f>
              <c:numCache>
                <c:formatCode>General</c:formatCode>
                <c:ptCount val="20"/>
                <c:pt idx="0">
                  <c:v>100</c:v>
                </c:pt>
                <c:pt idx="1">
                  <c:v>100</c:v>
                </c:pt>
                <c:pt idx="2">
                  <c:v>94.302999999999997</c:v>
                </c:pt>
                <c:pt idx="3">
                  <c:v>85.084999999999994</c:v>
                </c:pt>
                <c:pt idx="4">
                  <c:v>77.643000000000001</c:v>
                </c:pt>
                <c:pt idx="5">
                  <c:v>67.298000000000002</c:v>
                </c:pt>
                <c:pt idx="6">
                  <c:v>64.805999999999997</c:v>
                </c:pt>
                <c:pt idx="7">
                  <c:v>59.170999999999999</c:v>
                </c:pt>
                <c:pt idx="8">
                  <c:v>49.308999999999997</c:v>
                </c:pt>
                <c:pt idx="9">
                  <c:v>41.722999999999999</c:v>
                </c:pt>
                <c:pt idx="10">
                  <c:v>#N/A</c:v>
                </c:pt>
                <c:pt idx="11">
                  <c:v>#N/A</c:v>
                </c:pt>
                <c:pt idx="12">
                  <c:v>#N/A</c:v>
                </c:pt>
                <c:pt idx="13">
                  <c:v>#N/A</c:v>
                </c:pt>
                <c:pt idx="14">
                  <c:v>#N/A</c:v>
                </c:pt>
                <c:pt idx="15">
                  <c:v>#N/A</c:v>
                </c:pt>
                <c:pt idx="16">
                  <c:v>#N/A</c:v>
                </c:pt>
                <c:pt idx="17">
                  <c:v>#N/A</c:v>
                </c:pt>
                <c:pt idx="18">
                  <c:v>#N/A</c:v>
                </c:pt>
                <c:pt idx="19">
                  <c:v>#N/A</c:v>
                </c:pt>
              </c:numCache>
            </c:numRef>
          </c:yVal>
          <c:smooth val="0"/>
        </c:ser>
        <c:ser>
          <c:idx val="3"/>
          <c:order val="3"/>
          <c:tx>
            <c:strRef>
              <c:f>Sheet1!$E$1</c:f>
              <c:strCache>
                <c:ptCount val="1"/>
                <c:pt idx="0">
                  <c:v>OB (non-Retx) (N=75)</c:v>
                </c:pt>
              </c:strCache>
            </c:strRef>
          </c:tx>
          <c:spPr>
            <a:ln w="41275">
              <a:solidFill>
                <a:srgbClr val="9933FF"/>
              </a:solidFill>
            </a:ln>
          </c:spPr>
          <c:marker>
            <c:symbol val="none"/>
          </c:marker>
          <c:xVal>
            <c:numRef>
              <c:f>Sheet1!$A$2:$A$21</c:f>
              <c:numCache>
                <c:formatCode>General</c:formatCode>
                <c:ptCount val="2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numCache>
            </c:numRef>
          </c:xVal>
          <c:yVal>
            <c:numRef>
              <c:f>Sheet1!$E$2:$E$21</c:f>
              <c:numCache>
                <c:formatCode>General</c:formatCode>
                <c:ptCount val="20"/>
                <c:pt idx="0">
                  <c:v>100</c:v>
                </c:pt>
                <c:pt idx="1">
                  <c:v>100</c:v>
                </c:pt>
                <c:pt idx="2">
                  <c:v>90.215999999999994</c:v>
                </c:pt>
                <c:pt idx="3">
                  <c:v>81.182000000000002</c:v>
                </c:pt>
                <c:pt idx="4">
                  <c:v>77.932000000000002</c:v>
                </c:pt>
                <c:pt idx="5">
                  <c:v>72.174999999999997</c:v>
                </c:pt>
                <c:pt idx="6">
                  <c:v>70.17</c:v>
                </c:pt>
                <c:pt idx="7">
                  <c:v>67.664000000000001</c:v>
                </c:pt>
                <c:pt idx="8">
                  <c:v>67.664000000000001</c:v>
                </c:pt>
                <c:pt idx="9">
                  <c:v>59.645000000000003</c:v>
                </c:pt>
                <c:pt idx="10">
                  <c:v>#N/A</c:v>
                </c:pt>
                <c:pt idx="11">
                  <c:v>#N/A</c:v>
                </c:pt>
                <c:pt idx="12">
                  <c:v>#N/A</c:v>
                </c:pt>
                <c:pt idx="13">
                  <c:v>#N/A</c:v>
                </c:pt>
                <c:pt idx="14">
                  <c:v>#N/A</c:v>
                </c:pt>
                <c:pt idx="15">
                  <c:v>#N/A</c:v>
                </c:pt>
                <c:pt idx="16">
                  <c:v>#N/A</c:v>
                </c:pt>
                <c:pt idx="17">
                  <c:v>#N/A</c:v>
                </c:pt>
                <c:pt idx="18">
                  <c:v>#N/A</c:v>
                </c:pt>
                <c:pt idx="19">
                  <c:v>#N/A</c:v>
                </c:pt>
              </c:numCache>
            </c:numRef>
          </c:yVal>
          <c:smooth val="0"/>
        </c:ser>
        <c:ser>
          <c:idx val="4"/>
          <c:order val="4"/>
          <c:tx>
            <c:strRef>
              <c:f>Sheet1!$F$1</c:f>
              <c:strCache>
                <c:ptCount val="1"/>
                <c:pt idx="0">
                  <c:v>PH/PAH (N=148)</c:v>
                </c:pt>
              </c:strCache>
            </c:strRef>
          </c:tx>
          <c:spPr>
            <a:ln w="41275">
              <a:solidFill>
                <a:srgbClr val="FFFF00"/>
              </a:solidFill>
            </a:ln>
          </c:spPr>
          <c:marker>
            <c:symbol val="none"/>
          </c:marker>
          <c:xVal>
            <c:numRef>
              <c:f>Sheet1!$A$2:$A$21</c:f>
              <c:numCache>
                <c:formatCode>General</c:formatCode>
                <c:ptCount val="2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numCache>
            </c:numRef>
          </c:xVal>
          <c:yVal>
            <c:numRef>
              <c:f>Sheet1!$F$2:$F$21</c:f>
              <c:numCache>
                <c:formatCode>General</c:formatCode>
                <c:ptCount val="20"/>
                <c:pt idx="0">
                  <c:v>100</c:v>
                </c:pt>
                <c:pt idx="1">
                  <c:v>100</c:v>
                </c:pt>
                <c:pt idx="2">
                  <c:v>94.227000000000004</c:v>
                </c:pt>
                <c:pt idx="3">
                  <c:v>83.21</c:v>
                </c:pt>
                <c:pt idx="4">
                  <c:v>81.361000000000004</c:v>
                </c:pt>
                <c:pt idx="5">
                  <c:v>79.256</c:v>
                </c:pt>
                <c:pt idx="6">
                  <c:v>67.265000000000001</c:v>
                </c:pt>
                <c:pt idx="7">
                  <c:v>64.432000000000002</c:v>
                </c:pt>
                <c:pt idx="8">
                  <c:v>61.040999999999997</c:v>
                </c:pt>
                <c:pt idx="9">
                  <c:v>59.006</c:v>
                </c:pt>
                <c:pt idx="10">
                  <c:v>59.006</c:v>
                </c:pt>
                <c:pt idx="11">
                  <c:v>56.441000000000003</c:v>
                </c:pt>
                <c:pt idx="12">
                  <c:v>56.441000000000003</c:v>
                </c:pt>
                <c:pt idx="13">
                  <c:v>52.098999999999997</c:v>
                </c:pt>
                <c:pt idx="14">
                  <c:v>#N/A</c:v>
                </c:pt>
                <c:pt idx="15">
                  <c:v>#N/A</c:v>
                </c:pt>
                <c:pt idx="16">
                  <c:v>#N/A</c:v>
                </c:pt>
                <c:pt idx="17">
                  <c:v>#N/A</c:v>
                </c:pt>
                <c:pt idx="18">
                  <c:v>#N/A</c:v>
                </c:pt>
                <c:pt idx="19">
                  <c:v>#N/A</c:v>
                </c:pt>
              </c:numCache>
            </c:numRef>
          </c:yVal>
          <c:smooth val="0"/>
        </c:ser>
        <c:ser>
          <c:idx val="5"/>
          <c:order val="5"/>
          <c:tx>
            <c:strRef>
              <c:f>Sheet1!$G$1</c:f>
              <c:strCache>
                <c:ptCount val="1"/>
                <c:pt idx="0">
                  <c:v>PHT Other (N=62)</c:v>
                </c:pt>
              </c:strCache>
            </c:strRef>
          </c:tx>
          <c:spPr>
            <a:ln w="41275">
              <a:solidFill>
                <a:srgbClr val="00FFFF"/>
              </a:solidFill>
            </a:ln>
          </c:spPr>
          <c:marker>
            <c:symbol val="none"/>
          </c:marker>
          <c:xVal>
            <c:numRef>
              <c:f>Sheet1!$A$2:$A$21</c:f>
              <c:numCache>
                <c:formatCode>General</c:formatCode>
                <c:ptCount val="2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numCache>
            </c:numRef>
          </c:xVal>
          <c:yVal>
            <c:numRef>
              <c:f>Sheet1!$G$2:$G$21</c:f>
              <c:numCache>
                <c:formatCode>General</c:formatCode>
                <c:ptCount val="20"/>
                <c:pt idx="0">
                  <c:v>100</c:v>
                </c:pt>
                <c:pt idx="1">
                  <c:v>100</c:v>
                </c:pt>
                <c:pt idx="2">
                  <c:v>88.37</c:v>
                </c:pt>
                <c:pt idx="3">
                  <c:v>70.203000000000003</c:v>
                </c:pt>
                <c:pt idx="4">
                  <c:v>62.402999999999999</c:v>
                </c:pt>
                <c:pt idx="5">
                  <c:v>60.322000000000003</c:v>
                </c:pt>
                <c:pt idx="6">
                  <c:v>57.808999999999997</c:v>
                </c:pt>
                <c:pt idx="7">
                  <c:v>54.765999999999998</c:v>
                </c:pt>
                <c:pt idx="8">
                  <c:v>48.109000000000002</c:v>
                </c:pt>
                <c:pt idx="9">
                  <c:v>48.109000000000002</c:v>
                </c:pt>
                <c:pt idx="10">
                  <c:v>44.408000000000001</c:v>
                </c:pt>
                <c:pt idx="11">
                  <c:v>#N/A</c:v>
                </c:pt>
                <c:pt idx="12">
                  <c:v>#N/A</c:v>
                </c:pt>
                <c:pt idx="13">
                  <c:v>#N/A</c:v>
                </c:pt>
                <c:pt idx="14">
                  <c:v>#N/A</c:v>
                </c:pt>
                <c:pt idx="15">
                  <c:v>#N/A</c:v>
                </c:pt>
                <c:pt idx="16">
                  <c:v>#N/A</c:v>
                </c:pt>
                <c:pt idx="17">
                  <c:v>#N/A</c:v>
                </c:pt>
                <c:pt idx="18">
                  <c:v>#N/A</c:v>
                </c:pt>
                <c:pt idx="19">
                  <c:v>#N/A</c:v>
                </c:pt>
              </c:numCache>
            </c:numRef>
          </c:yVal>
          <c:smooth val="0"/>
        </c:ser>
        <c:dLbls>
          <c:showLegendKey val="0"/>
          <c:showVal val="0"/>
          <c:showCatName val="0"/>
          <c:showSerName val="0"/>
          <c:showPercent val="0"/>
          <c:showBubbleSize val="0"/>
        </c:dLbls>
        <c:axId val="757705400"/>
        <c:axId val="757705792"/>
      </c:scatterChart>
      <c:valAx>
        <c:axId val="757705400"/>
        <c:scaling>
          <c:orientation val="minMax"/>
          <c:max val="1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7705792"/>
        <c:crosses val="autoZero"/>
        <c:crossBetween val="midCat"/>
        <c:majorUnit val="1"/>
      </c:valAx>
      <c:valAx>
        <c:axId val="75770579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7705400"/>
        <c:crosses val="autoZero"/>
        <c:crossBetween val="midCat"/>
        <c:majorUnit val="25"/>
      </c:valAx>
      <c:spPr>
        <a:solidFill>
          <a:schemeClr val="bg2"/>
        </a:solidFill>
        <a:ln>
          <a:solidFill>
            <a:schemeClr val="tx1"/>
          </a:solidFill>
        </a:ln>
      </c:spPr>
    </c:plotArea>
    <c:legend>
      <c:legendPos val="r"/>
      <c:layout>
        <c:manualLayout>
          <c:xMode val="edge"/>
          <c:yMode val="edge"/>
          <c:x val="0.10713439666195572"/>
          <c:y val="0.67241833232384418"/>
          <c:w val="0.57465856831998563"/>
          <c:h val="0.174107005855037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3794682922699193"/>
        </c:manualLayout>
      </c:layout>
      <c:scatterChart>
        <c:scatterStyle val="lineMarker"/>
        <c:varyColors val="0"/>
        <c:ser>
          <c:idx val="0"/>
          <c:order val="0"/>
          <c:tx>
            <c:strRef>
              <c:f>Sheet1!$B$1</c:f>
              <c:strCache>
                <c:ptCount val="1"/>
                <c:pt idx="0">
                  <c:v>&lt;1 (N = 103)</c:v>
                </c:pt>
              </c:strCache>
            </c:strRef>
          </c:tx>
          <c:spPr>
            <a:ln w="41275">
              <a:solidFill>
                <a:srgbClr val="9933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90.290999999999997</c:v>
                </c:pt>
                <c:pt idx="2">
                  <c:v>84.337999999999994</c:v>
                </c:pt>
                <c:pt idx="3">
                  <c:v>80.369</c:v>
                </c:pt>
                <c:pt idx="4">
                  <c:v>78.385000000000005</c:v>
                </c:pt>
                <c:pt idx="5">
                  <c:v>77.38</c:v>
                </c:pt>
                <c:pt idx="6">
                  <c:v>77.38</c:v>
                </c:pt>
                <c:pt idx="7">
                  <c:v>77.38</c:v>
                </c:pt>
                <c:pt idx="8">
                  <c:v>76.375</c:v>
                </c:pt>
                <c:pt idx="9">
                  <c:v>75.356999999999999</c:v>
                </c:pt>
                <c:pt idx="10">
                  <c:v>75.356999999999999</c:v>
                </c:pt>
                <c:pt idx="11">
                  <c:v>73.292000000000002</c:v>
                </c:pt>
                <c:pt idx="12">
                  <c:v>73.292000000000002</c:v>
                </c:pt>
                <c:pt idx="13">
                  <c:v>68.025000000000006</c:v>
                </c:pt>
                <c:pt idx="14">
                  <c:v>61.314</c:v>
                </c:pt>
                <c:pt idx="15">
                  <c:v>56.267000000000003</c:v>
                </c:pt>
                <c:pt idx="16">
                  <c:v>53.381999999999998</c:v>
                </c:pt>
                <c:pt idx="17">
                  <c:v>53.381999999999998</c:v>
                </c:pt>
                <c:pt idx="18">
                  <c:v>49.569000000000003</c:v>
                </c:pt>
                <c:pt idx="19">
                  <c:v>41.457000000000001</c:v>
                </c:pt>
                <c:pt idx="20">
                  <c:v>39.154000000000003</c:v>
                </c:pt>
                <c:pt idx="21">
                  <c:v>36.707000000000001</c:v>
                </c:pt>
                <c:pt idx="22">
                  <c:v>36.707000000000001</c:v>
                </c:pt>
                <c:pt idx="23">
                  <c:v>33.648000000000003</c:v>
                </c:pt>
                <c:pt idx="24">
                  <c:v>#N/A</c:v>
                </c:pt>
                <c:pt idx="25">
                  <c:v>#N/A</c:v>
                </c:pt>
                <c:pt idx="26">
                  <c:v>#N/A</c:v>
                </c:pt>
                <c:pt idx="27">
                  <c:v>#N/A</c:v>
                </c:pt>
                <c:pt idx="28">
                  <c:v>#N/A</c:v>
                </c:pt>
                <c:pt idx="29">
                  <c:v>#N/A</c:v>
                </c:pt>
                <c:pt idx="30">
                  <c:v>#N/A</c:v>
                </c:pt>
                <c:pt idx="31">
                  <c:v>#N/A</c:v>
                </c:pt>
              </c:numCache>
            </c:numRef>
          </c:yVal>
          <c:smooth val="0"/>
        </c:ser>
        <c:ser>
          <c:idx val="1"/>
          <c:order val="1"/>
          <c:tx>
            <c:strRef>
              <c:f>Sheet1!$C$1</c:f>
              <c:strCache>
                <c:ptCount val="1"/>
                <c:pt idx="0">
                  <c:v>1-5 (N = 156)</c:v>
                </c:pt>
              </c:strCache>
            </c:strRef>
          </c:tx>
          <c:spPr>
            <a:ln w="41275">
              <a:solidFill>
                <a:srgbClr val="FFFF0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90.337000000000003</c:v>
                </c:pt>
                <c:pt idx="2">
                  <c:v>85.727999999999994</c:v>
                </c:pt>
                <c:pt idx="3">
                  <c:v>82.379000000000005</c:v>
                </c:pt>
                <c:pt idx="4">
                  <c:v>82.379000000000005</c:v>
                </c:pt>
                <c:pt idx="5">
                  <c:v>82.379000000000005</c:v>
                </c:pt>
                <c:pt idx="6">
                  <c:v>81.703999999999994</c:v>
                </c:pt>
                <c:pt idx="7">
                  <c:v>80.341999999999999</c:v>
                </c:pt>
                <c:pt idx="8">
                  <c:v>78.974999999999994</c:v>
                </c:pt>
                <c:pt idx="9">
                  <c:v>78.287999999999997</c:v>
                </c:pt>
                <c:pt idx="10">
                  <c:v>78.287999999999997</c:v>
                </c:pt>
                <c:pt idx="11">
                  <c:v>78.287999999999997</c:v>
                </c:pt>
                <c:pt idx="12">
                  <c:v>77.600999999999999</c:v>
                </c:pt>
                <c:pt idx="13">
                  <c:v>67.016999999999996</c:v>
                </c:pt>
                <c:pt idx="14">
                  <c:v>60.896000000000001</c:v>
                </c:pt>
                <c:pt idx="15">
                  <c:v>54.91</c:v>
                </c:pt>
                <c:pt idx="16">
                  <c:v>53.893999999999998</c:v>
                </c:pt>
                <c:pt idx="17">
                  <c:v>52.668999999999997</c:v>
                </c:pt>
                <c:pt idx="18">
                  <c:v>51.351999999999997</c:v>
                </c:pt>
                <c:pt idx="19">
                  <c:v>45.906999999999996</c:v>
                </c:pt>
                <c:pt idx="20">
                  <c:v>45.906999999999996</c:v>
                </c:pt>
                <c:pt idx="21">
                  <c:v>44.267000000000003</c:v>
                </c:pt>
                <c:pt idx="22">
                  <c:v>40.051000000000002</c:v>
                </c:pt>
                <c:pt idx="23">
                  <c:v>40.051000000000002</c:v>
                </c:pt>
                <c:pt idx="24">
                  <c:v>#N/A</c:v>
                </c:pt>
                <c:pt idx="25">
                  <c:v>#N/A</c:v>
                </c:pt>
                <c:pt idx="26">
                  <c:v>#N/A</c:v>
                </c:pt>
                <c:pt idx="27">
                  <c:v>#N/A</c:v>
                </c:pt>
                <c:pt idx="28">
                  <c:v>#N/A</c:v>
                </c:pt>
                <c:pt idx="29">
                  <c:v>#N/A</c:v>
                </c:pt>
                <c:pt idx="30">
                  <c:v>#N/A</c:v>
                </c:pt>
                <c:pt idx="31">
                  <c:v>#N/A</c:v>
                </c:pt>
              </c:numCache>
            </c:numRef>
          </c:yVal>
          <c:smooth val="0"/>
        </c:ser>
        <c:ser>
          <c:idx val="2"/>
          <c:order val="2"/>
          <c:tx>
            <c:strRef>
              <c:f>Sheet1!$D$1</c:f>
              <c:strCache>
                <c:ptCount val="1"/>
                <c:pt idx="0">
                  <c:v>6-10 (N = 315)</c:v>
                </c:pt>
              </c:strCache>
            </c:strRef>
          </c:tx>
          <c:spPr>
            <a:ln w="41275">
              <a:solidFill>
                <a:srgbClr val="FF0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95.525999999999996</c:v>
                </c:pt>
                <c:pt idx="2">
                  <c:v>94.206999999999994</c:v>
                </c:pt>
                <c:pt idx="3">
                  <c:v>93.543000000000006</c:v>
                </c:pt>
                <c:pt idx="4">
                  <c:v>92.21</c:v>
                </c:pt>
                <c:pt idx="5">
                  <c:v>90.539000000000001</c:v>
                </c:pt>
                <c:pt idx="6">
                  <c:v>89.870999999999995</c:v>
                </c:pt>
                <c:pt idx="7">
                  <c:v>89.197999999999993</c:v>
                </c:pt>
                <c:pt idx="8">
                  <c:v>88.522000000000006</c:v>
                </c:pt>
                <c:pt idx="9">
                  <c:v>88.183999999999997</c:v>
                </c:pt>
                <c:pt idx="10">
                  <c:v>86.49</c:v>
                </c:pt>
                <c:pt idx="11">
                  <c:v>85.808999999999997</c:v>
                </c:pt>
                <c:pt idx="12">
                  <c:v>84.775000000000006</c:v>
                </c:pt>
                <c:pt idx="13">
                  <c:v>78.146000000000001</c:v>
                </c:pt>
                <c:pt idx="14">
                  <c:v>70.522999999999996</c:v>
                </c:pt>
                <c:pt idx="15">
                  <c:v>64.305999999999997</c:v>
                </c:pt>
                <c:pt idx="16">
                  <c:v>60.491</c:v>
                </c:pt>
                <c:pt idx="17">
                  <c:v>56.133000000000003</c:v>
                </c:pt>
                <c:pt idx="18">
                  <c:v>51.715000000000003</c:v>
                </c:pt>
                <c:pt idx="19">
                  <c:v>50.277999999999999</c:v>
                </c:pt>
                <c:pt idx="20">
                  <c:v>46.113</c:v>
                </c:pt>
                <c:pt idx="21">
                  <c:v>43.305999999999997</c:v>
                </c:pt>
                <c:pt idx="22">
                  <c:v>42.222999999999999</c:v>
                </c:pt>
                <c:pt idx="23">
                  <c:v>39.481000000000002</c:v>
                </c:pt>
                <c:pt idx="24">
                  <c:v>36.179000000000002</c:v>
                </c:pt>
                <c:pt idx="25">
                  <c:v>36.179000000000002</c:v>
                </c:pt>
                <c:pt idx="26">
                  <c:v>31.922999999999998</c:v>
                </c:pt>
                <c:pt idx="27">
                  <c:v>#N/A</c:v>
                </c:pt>
                <c:pt idx="28">
                  <c:v>#N/A</c:v>
                </c:pt>
                <c:pt idx="29">
                  <c:v>#N/A</c:v>
                </c:pt>
                <c:pt idx="30">
                  <c:v>#N/A</c:v>
                </c:pt>
                <c:pt idx="31">
                  <c:v>#N/A</c:v>
                </c:pt>
              </c:numCache>
            </c:numRef>
          </c:yVal>
          <c:smooth val="0"/>
        </c:ser>
        <c:ser>
          <c:idx val="3"/>
          <c:order val="3"/>
          <c:tx>
            <c:strRef>
              <c:f>Sheet1!$E$1</c:f>
              <c:strCache>
                <c:ptCount val="1"/>
                <c:pt idx="0">
                  <c:v>11-17 (N = 1,533)</c:v>
                </c:pt>
              </c:strCache>
            </c:strRef>
          </c:tx>
          <c:spPr>
            <a:ln w="41275">
              <a:solidFill>
                <a:srgbClr val="20F703"/>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91.375</c:v>
                </c:pt>
                <c:pt idx="2">
                  <c:v>89.259</c:v>
                </c:pt>
                <c:pt idx="3">
                  <c:v>87.789000000000001</c:v>
                </c:pt>
                <c:pt idx="4">
                  <c:v>86.652000000000001</c:v>
                </c:pt>
                <c:pt idx="5">
                  <c:v>85.644999999999996</c:v>
                </c:pt>
                <c:pt idx="6">
                  <c:v>84.3</c:v>
                </c:pt>
                <c:pt idx="7">
                  <c:v>83.826999999999998</c:v>
                </c:pt>
                <c:pt idx="8">
                  <c:v>83.15</c:v>
                </c:pt>
                <c:pt idx="9">
                  <c:v>82.468999999999994</c:v>
                </c:pt>
                <c:pt idx="10">
                  <c:v>81.176000000000002</c:v>
                </c:pt>
                <c:pt idx="11">
                  <c:v>80.015000000000001</c:v>
                </c:pt>
                <c:pt idx="12">
                  <c:v>79.055000000000007</c:v>
                </c:pt>
                <c:pt idx="13">
                  <c:v>68.825000000000003</c:v>
                </c:pt>
                <c:pt idx="14">
                  <c:v>60.430999999999997</c:v>
                </c:pt>
                <c:pt idx="15">
                  <c:v>54.764000000000003</c:v>
                </c:pt>
                <c:pt idx="16">
                  <c:v>49.311999999999998</c:v>
                </c:pt>
                <c:pt idx="17">
                  <c:v>44.395000000000003</c:v>
                </c:pt>
                <c:pt idx="18">
                  <c:v>41.363</c:v>
                </c:pt>
                <c:pt idx="19">
                  <c:v>39.631999999999998</c:v>
                </c:pt>
                <c:pt idx="20">
                  <c:v>37.548000000000002</c:v>
                </c:pt>
                <c:pt idx="21">
                  <c:v>35.576999999999998</c:v>
                </c:pt>
                <c:pt idx="22">
                  <c:v>33.173000000000002</c:v>
                </c:pt>
                <c:pt idx="23">
                  <c:v>31.52</c:v>
                </c:pt>
                <c:pt idx="24">
                  <c:v>28.611000000000001</c:v>
                </c:pt>
                <c:pt idx="25">
                  <c:v>28.178000000000001</c:v>
                </c:pt>
                <c:pt idx="26">
                  <c:v>26.329000000000001</c:v>
                </c:pt>
                <c:pt idx="27">
                  <c:v>25.832000000000001</c:v>
                </c:pt>
                <c:pt idx="28">
                  <c:v>24.709</c:v>
                </c:pt>
                <c:pt idx="29">
                  <c:v>23.486000000000001</c:v>
                </c:pt>
                <c:pt idx="30">
                  <c:v>23.486000000000001</c:v>
                </c:pt>
                <c:pt idx="31">
                  <c:v>22.367000000000001</c:v>
                </c:pt>
              </c:numCache>
            </c:numRef>
          </c:yVal>
          <c:smooth val="0"/>
        </c:ser>
        <c:dLbls>
          <c:showLegendKey val="0"/>
          <c:showVal val="0"/>
          <c:showCatName val="0"/>
          <c:showSerName val="0"/>
          <c:showPercent val="0"/>
          <c:showBubbleSize val="0"/>
        </c:dLbls>
        <c:axId val="757706576"/>
        <c:axId val="757706968"/>
      </c:scatterChart>
      <c:valAx>
        <c:axId val="757706576"/>
        <c:scaling>
          <c:orientation val="minMax"/>
          <c:max val="1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7706968"/>
        <c:crosses val="autoZero"/>
        <c:crossBetween val="midCat"/>
        <c:majorUnit val="1"/>
      </c:valAx>
      <c:valAx>
        <c:axId val="75770696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7706576"/>
        <c:crosses val="autoZero"/>
        <c:crossBetween val="midCat"/>
        <c:majorUnit val="25"/>
      </c:valAx>
      <c:spPr>
        <a:solidFill>
          <a:schemeClr val="bg2"/>
        </a:solidFill>
        <a:ln>
          <a:solidFill>
            <a:schemeClr val="tx1"/>
          </a:solidFill>
        </a:ln>
      </c:spPr>
    </c:plotArea>
    <c:legend>
      <c:legendPos val="r"/>
      <c:layout>
        <c:manualLayout>
          <c:xMode val="edge"/>
          <c:yMode val="edge"/>
          <c:x val="0.69352061924462827"/>
          <c:y val="7.7251801858101071E-2"/>
          <c:w val="0.2537389961210601"/>
          <c:h val="0.2310066886800440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181779696892732"/>
        </c:manualLayout>
      </c:layout>
      <c:scatterChart>
        <c:scatterStyle val="lineMarker"/>
        <c:varyColors val="0"/>
        <c:ser>
          <c:idx val="0"/>
          <c:order val="0"/>
          <c:tx>
            <c:strRef>
              <c:f>Sheet1!$B$1</c:f>
              <c:strCache>
                <c:ptCount val="1"/>
                <c:pt idx="0">
                  <c:v>&lt;1 (N = 71)</c:v>
                </c:pt>
              </c:strCache>
            </c:strRef>
          </c:tx>
          <c:spPr>
            <a:ln w="41275">
              <a:solidFill>
                <a:srgbClr val="9933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92.813999999999993</c:v>
                </c:pt>
                <c:pt idx="14">
                  <c:v>83.656999999999996</c:v>
                </c:pt>
                <c:pt idx="15">
                  <c:v>76.771000000000001</c:v>
                </c:pt>
                <c:pt idx="16">
                  <c:v>72.834000000000003</c:v>
                </c:pt>
                <c:pt idx="17">
                  <c:v>72.834000000000003</c:v>
                </c:pt>
                <c:pt idx="18">
                  <c:v>67.632000000000005</c:v>
                </c:pt>
                <c:pt idx="19">
                  <c:v>56.564999999999998</c:v>
                </c:pt>
                <c:pt idx="20">
                  <c:v>53.421999999999997</c:v>
                </c:pt>
                <c:pt idx="21">
                  <c:v>50.082999999999998</c:v>
                </c:pt>
                <c:pt idx="22">
                  <c:v>50.082999999999998</c:v>
                </c:pt>
                <c:pt idx="23">
                  <c:v>45.91</c:v>
                </c:pt>
                <c:pt idx="24">
                  <c:v>#N/A</c:v>
                </c:pt>
                <c:pt idx="25">
                  <c:v>#N/A</c:v>
                </c:pt>
                <c:pt idx="26">
                  <c:v>#N/A</c:v>
                </c:pt>
                <c:pt idx="27">
                  <c:v>#N/A</c:v>
                </c:pt>
                <c:pt idx="28">
                  <c:v>#N/A</c:v>
                </c:pt>
                <c:pt idx="29">
                  <c:v>#N/A</c:v>
                </c:pt>
                <c:pt idx="30">
                  <c:v>#N/A</c:v>
                </c:pt>
                <c:pt idx="31">
                  <c:v>#N/A</c:v>
                </c:pt>
              </c:numCache>
            </c:numRef>
          </c:yVal>
          <c:smooth val="0"/>
        </c:ser>
        <c:ser>
          <c:idx val="1"/>
          <c:order val="1"/>
          <c:tx>
            <c:strRef>
              <c:f>Sheet1!$C$1</c:f>
              <c:strCache>
                <c:ptCount val="1"/>
                <c:pt idx="0">
                  <c:v>1-5 (N = 113)</c:v>
                </c:pt>
              </c:strCache>
            </c:strRef>
          </c:tx>
          <c:spPr>
            <a:ln w="41275">
              <a:solidFill>
                <a:srgbClr val="FFFF0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86.361000000000004</c:v>
                </c:pt>
                <c:pt idx="14">
                  <c:v>78.472999999999999</c:v>
                </c:pt>
                <c:pt idx="15">
                  <c:v>70.760000000000005</c:v>
                </c:pt>
                <c:pt idx="16">
                  <c:v>69.448999999999998</c:v>
                </c:pt>
                <c:pt idx="17">
                  <c:v>67.870999999999995</c:v>
                </c:pt>
                <c:pt idx="18">
                  <c:v>66.174000000000007</c:v>
                </c:pt>
                <c:pt idx="19">
                  <c:v>59.156999999999996</c:v>
                </c:pt>
                <c:pt idx="20">
                  <c:v>59.156999999999996</c:v>
                </c:pt>
                <c:pt idx="21">
                  <c:v>57.043999999999997</c:v>
                </c:pt>
                <c:pt idx="22">
                  <c:v>51.612000000000002</c:v>
                </c:pt>
                <c:pt idx="23">
                  <c:v>51.612000000000002</c:v>
                </c:pt>
                <c:pt idx="24">
                  <c:v>#N/A</c:v>
                </c:pt>
                <c:pt idx="25">
                  <c:v>#N/A</c:v>
                </c:pt>
                <c:pt idx="26">
                  <c:v>#N/A</c:v>
                </c:pt>
                <c:pt idx="27">
                  <c:v>#N/A</c:v>
                </c:pt>
                <c:pt idx="28">
                  <c:v>#N/A</c:v>
                </c:pt>
                <c:pt idx="29">
                  <c:v>#N/A</c:v>
                </c:pt>
                <c:pt idx="30">
                  <c:v>#N/A</c:v>
                </c:pt>
                <c:pt idx="31">
                  <c:v>#N/A</c:v>
                </c:pt>
              </c:numCache>
            </c:numRef>
          </c:yVal>
          <c:smooth val="0"/>
        </c:ser>
        <c:ser>
          <c:idx val="2"/>
          <c:order val="2"/>
          <c:tx>
            <c:strRef>
              <c:f>Sheet1!$D$1</c:f>
              <c:strCache>
                <c:ptCount val="1"/>
                <c:pt idx="0">
                  <c:v>6-10  (N = 244)</c:v>
                </c:pt>
              </c:strCache>
            </c:strRef>
          </c:tx>
          <c:spPr>
            <a:ln w="41275">
              <a:solidFill>
                <a:srgbClr val="FF0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92.18</c:v>
                </c:pt>
                <c:pt idx="14">
                  <c:v>83.188000000000002</c:v>
                </c:pt>
                <c:pt idx="15">
                  <c:v>75.855000000000004</c:v>
                </c:pt>
                <c:pt idx="16">
                  <c:v>71.353999999999999</c:v>
                </c:pt>
                <c:pt idx="17">
                  <c:v>66.215000000000003</c:v>
                </c:pt>
                <c:pt idx="18">
                  <c:v>61.003</c:v>
                </c:pt>
                <c:pt idx="19">
                  <c:v>59.307000000000002</c:v>
                </c:pt>
                <c:pt idx="20">
                  <c:v>54.393999999999998</c:v>
                </c:pt>
                <c:pt idx="21">
                  <c:v>51.082999999999998</c:v>
                </c:pt>
                <c:pt idx="22">
                  <c:v>49.805999999999997</c:v>
                </c:pt>
                <c:pt idx="23">
                  <c:v>46.572000000000003</c:v>
                </c:pt>
                <c:pt idx="24">
                  <c:v>42.677</c:v>
                </c:pt>
                <c:pt idx="25">
                  <c:v>42.677</c:v>
                </c:pt>
                <c:pt idx="26">
                  <c:v>37.655999999999999</c:v>
                </c:pt>
                <c:pt idx="27">
                  <c:v>#N/A</c:v>
                </c:pt>
                <c:pt idx="28">
                  <c:v>#N/A</c:v>
                </c:pt>
                <c:pt idx="29">
                  <c:v>#N/A</c:v>
                </c:pt>
                <c:pt idx="30">
                  <c:v>#N/A</c:v>
                </c:pt>
                <c:pt idx="31">
                  <c:v>#N/A</c:v>
                </c:pt>
              </c:numCache>
            </c:numRef>
          </c:yVal>
          <c:smooth val="0"/>
        </c:ser>
        <c:ser>
          <c:idx val="3"/>
          <c:order val="3"/>
          <c:tx>
            <c:strRef>
              <c:f>Sheet1!$E$1</c:f>
              <c:strCache>
                <c:ptCount val="1"/>
                <c:pt idx="0">
                  <c:v>11-17  (N = 1,148)</c:v>
                </c:pt>
              </c:strCache>
            </c:strRef>
          </c:tx>
          <c:spPr>
            <a:ln w="41275">
              <a:solidFill>
                <a:srgbClr val="20F703"/>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99.825999999999993</c:v>
                </c:pt>
                <c:pt idx="13">
                  <c:v>86.908000000000001</c:v>
                </c:pt>
                <c:pt idx="14">
                  <c:v>76.308000000000007</c:v>
                </c:pt>
                <c:pt idx="15">
                  <c:v>69.152000000000001</c:v>
                </c:pt>
                <c:pt idx="16">
                  <c:v>62.267000000000003</c:v>
                </c:pt>
                <c:pt idx="17">
                  <c:v>56.058999999999997</c:v>
                </c:pt>
                <c:pt idx="18">
                  <c:v>52.231000000000002</c:v>
                </c:pt>
                <c:pt idx="19">
                  <c:v>50.045000000000002</c:v>
                </c:pt>
                <c:pt idx="20">
                  <c:v>47.412999999999997</c:v>
                </c:pt>
                <c:pt idx="21">
                  <c:v>44.923999999999999</c:v>
                </c:pt>
                <c:pt idx="22">
                  <c:v>41.887999999999998</c:v>
                </c:pt>
                <c:pt idx="23">
                  <c:v>39.802</c:v>
                </c:pt>
                <c:pt idx="24">
                  <c:v>36.128</c:v>
                </c:pt>
                <c:pt idx="25">
                  <c:v>35.581000000000003</c:v>
                </c:pt>
                <c:pt idx="26">
                  <c:v>33.246000000000002</c:v>
                </c:pt>
                <c:pt idx="27">
                  <c:v>32.619</c:v>
                </c:pt>
                <c:pt idx="28">
                  <c:v>31.201000000000001</c:v>
                </c:pt>
                <c:pt idx="29">
                  <c:v>29.655999999999999</c:v>
                </c:pt>
                <c:pt idx="30">
                  <c:v>29.655999999999999</c:v>
                </c:pt>
                <c:pt idx="31">
                  <c:v>28.244</c:v>
                </c:pt>
              </c:numCache>
            </c:numRef>
          </c:yVal>
          <c:smooth val="0"/>
        </c:ser>
        <c:dLbls>
          <c:showLegendKey val="0"/>
          <c:showVal val="0"/>
          <c:showCatName val="0"/>
          <c:showSerName val="0"/>
          <c:showPercent val="0"/>
          <c:showBubbleSize val="0"/>
        </c:dLbls>
        <c:axId val="757707752"/>
        <c:axId val="757708144"/>
      </c:scatterChart>
      <c:valAx>
        <c:axId val="757707752"/>
        <c:scaling>
          <c:orientation val="minMax"/>
          <c:max val="1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7708144"/>
        <c:crosses val="autoZero"/>
        <c:crossBetween val="midCat"/>
        <c:majorUnit val="1"/>
      </c:valAx>
      <c:valAx>
        <c:axId val="75770814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7707752"/>
        <c:crosses val="autoZero"/>
        <c:crossBetween val="midCat"/>
        <c:majorUnit val="25"/>
      </c:valAx>
      <c:spPr>
        <a:solidFill>
          <a:schemeClr val="bg2"/>
        </a:solidFill>
        <a:ln>
          <a:solidFill>
            <a:schemeClr val="tx1"/>
          </a:solidFill>
        </a:ln>
      </c:spPr>
    </c:plotArea>
    <c:legend>
      <c:legendPos val="r"/>
      <c:layout>
        <c:manualLayout>
          <c:xMode val="edge"/>
          <c:yMode val="edge"/>
          <c:x val="0.72549404222702263"/>
          <c:y val="5.0540809414951857E-2"/>
          <c:w val="0.23764755069333149"/>
          <c:h val="0.2310066886800440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715283666465278"/>
        </c:manualLayout>
      </c:layout>
      <c:scatterChart>
        <c:scatterStyle val="lineMarker"/>
        <c:varyColors val="0"/>
        <c:ser>
          <c:idx val="0"/>
          <c:order val="0"/>
          <c:tx>
            <c:strRef>
              <c:f>Sheet1!$B$1</c:f>
              <c:strCache>
                <c:ptCount val="1"/>
                <c:pt idx="0">
                  <c:v>Male (N=888)</c:v>
                </c:pt>
              </c:strCache>
            </c:strRef>
          </c:tx>
          <c:spPr>
            <a:ln w="41275">
              <a:solidFill>
                <a:srgbClr val="00FF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92.082999999999998</c:v>
                </c:pt>
                <c:pt idx="2">
                  <c:v>89.552999999999997</c:v>
                </c:pt>
                <c:pt idx="3">
                  <c:v>87.563000000000002</c:v>
                </c:pt>
                <c:pt idx="4">
                  <c:v>86.86</c:v>
                </c:pt>
                <c:pt idx="5">
                  <c:v>85.682000000000002</c:v>
                </c:pt>
                <c:pt idx="6">
                  <c:v>84.738</c:v>
                </c:pt>
                <c:pt idx="7">
                  <c:v>84.382000000000005</c:v>
                </c:pt>
                <c:pt idx="8">
                  <c:v>83.433999999999997</c:v>
                </c:pt>
                <c:pt idx="9">
                  <c:v>83.076999999999998</c:v>
                </c:pt>
                <c:pt idx="10">
                  <c:v>82.006</c:v>
                </c:pt>
                <c:pt idx="11">
                  <c:v>80.691999999999993</c:v>
                </c:pt>
                <c:pt idx="12">
                  <c:v>80.087999999999994</c:v>
                </c:pt>
                <c:pt idx="13">
                  <c:v>72.09</c:v>
                </c:pt>
                <c:pt idx="14">
                  <c:v>64.941999999999993</c:v>
                </c:pt>
                <c:pt idx="15">
                  <c:v>58.627000000000002</c:v>
                </c:pt>
                <c:pt idx="16">
                  <c:v>53.734999999999999</c:v>
                </c:pt>
                <c:pt idx="17">
                  <c:v>50.155999999999999</c:v>
                </c:pt>
                <c:pt idx="18">
                  <c:v>46.869</c:v>
                </c:pt>
                <c:pt idx="19">
                  <c:v>45.390999999999998</c:v>
                </c:pt>
                <c:pt idx="20">
                  <c:v>43.158999999999999</c:v>
                </c:pt>
                <c:pt idx="21">
                  <c:v>41.283999999999999</c:v>
                </c:pt>
                <c:pt idx="22">
                  <c:v>38.938000000000002</c:v>
                </c:pt>
                <c:pt idx="23">
                  <c:v>37.006999999999998</c:v>
                </c:pt>
                <c:pt idx="24">
                  <c:v>35.387</c:v>
                </c:pt>
                <c:pt idx="25">
                  <c:v>34.731999999999999</c:v>
                </c:pt>
                <c:pt idx="26">
                  <c:v>34.008000000000003</c:v>
                </c:pt>
                <c:pt idx="27">
                  <c:v>32.497</c:v>
                </c:pt>
                <c:pt idx="28">
                  <c:v>31.619</c:v>
                </c:pt>
                <c:pt idx="29">
                  <c:v>29.638000000000002</c:v>
                </c:pt>
                <c:pt idx="30">
                  <c:v>28.291</c:v>
                </c:pt>
                <c:pt idx="31">
                  <c:v>26.405000000000001</c:v>
                </c:pt>
              </c:numCache>
            </c:numRef>
          </c:yVal>
          <c:smooth val="0"/>
        </c:ser>
        <c:ser>
          <c:idx val="1"/>
          <c:order val="1"/>
          <c:tx>
            <c:strRef>
              <c:f>Sheet1!$C$1</c:f>
              <c:strCache>
                <c:ptCount val="1"/>
                <c:pt idx="0">
                  <c:v>Female (N=1,219)</c:v>
                </c:pt>
              </c:strCache>
            </c:strRef>
          </c:tx>
          <c:spPr>
            <a:ln w="41275">
              <a:solidFill>
                <a:srgbClr val="4DEAF1"/>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91.698999999999998</c:v>
                </c:pt>
                <c:pt idx="2">
                  <c:v>89.45</c:v>
                </c:pt>
                <c:pt idx="3">
                  <c:v>88.11</c:v>
                </c:pt>
                <c:pt idx="4">
                  <c:v>86.683000000000007</c:v>
                </c:pt>
                <c:pt idx="5">
                  <c:v>85.757000000000005</c:v>
                </c:pt>
                <c:pt idx="6">
                  <c:v>84.492000000000004</c:v>
                </c:pt>
                <c:pt idx="7">
                  <c:v>83.813999999999993</c:v>
                </c:pt>
                <c:pt idx="8">
                  <c:v>83.216999999999999</c:v>
                </c:pt>
                <c:pt idx="9">
                  <c:v>82.361000000000004</c:v>
                </c:pt>
                <c:pt idx="10">
                  <c:v>81.075999999999993</c:v>
                </c:pt>
                <c:pt idx="11">
                  <c:v>80.216999999999999</c:v>
                </c:pt>
                <c:pt idx="12">
                  <c:v>79.097999999999999</c:v>
                </c:pt>
                <c:pt idx="13">
                  <c:v>68.506</c:v>
                </c:pt>
                <c:pt idx="14">
                  <c:v>59.850999999999999</c:v>
                </c:pt>
                <c:pt idx="15">
                  <c:v>54.531999999999996</c:v>
                </c:pt>
                <c:pt idx="16">
                  <c:v>49.902000000000001</c:v>
                </c:pt>
                <c:pt idx="17">
                  <c:v>44.997</c:v>
                </c:pt>
                <c:pt idx="18">
                  <c:v>41.945</c:v>
                </c:pt>
                <c:pt idx="19">
                  <c:v>38.909999999999997</c:v>
                </c:pt>
                <c:pt idx="20">
                  <c:v>36.630000000000003</c:v>
                </c:pt>
                <c:pt idx="21">
                  <c:v>34.307000000000002</c:v>
                </c:pt>
                <c:pt idx="22">
                  <c:v>32.298999999999999</c:v>
                </c:pt>
                <c:pt idx="23">
                  <c:v>30.614999999999998</c:v>
                </c:pt>
                <c:pt idx="24">
                  <c:v>26.202999999999999</c:v>
                </c:pt>
                <c:pt idx="25">
                  <c:v>26.202999999999999</c:v>
                </c:pt>
                <c:pt idx="26">
                  <c:v>23.338000000000001</c:v>
                </c:pt>
                <c:pt idx="27">
                  <c:v>23.338000000000001</c:v>
                </c:pt>
                <c:pt idx="28">
                  <c:v>22.585000000000001</c:v>
                </c:pt>
                <c:pt idx="29">
                  <c:v>20.934000000000001</c:v>
                </c:pt>
                <c:pt idx="30">
                  <c:v>19.937000000000001</c:v>
                </c:pt>
                <c:pt idx="31">
                  <c:v>19.937000000000001</c:v>
                </c:pt>
              </c:numCache>
            </c:numRef>
          </c:yVal>
          <c:smooth val="0"/>
        </c:ser>
        <c:dLbls>
          <c:showLegendKey val="0"/>
          <c:showVal val="0"/>
          <c:showCatName val="0"/>
          <c:showSerName val="0"/>
          <c:showPercent val="0"/>
          <c:showBubbleSize val="0"/>
        </c:dLbls>
        <c:axId val="757708928"/>
        <c:axId val="757709320"/>
      </c:scatterChart>
      <c:valAx>
        <c:axId val="757708928"/>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7709320"/>
        <c:crosses val="autoZero"/>
        <c:crossBetween val="midCat"/>
        <c:majorUnit val="1"/>
      </c:valAx>
      <c:valAx>
        <c:axId val="75770932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7708928"/>
        <c:crosses val="autoZero"/>
        <c:crossBetween val="midCat"/>
        <c:majorUnit val="25"/>
      </c:valAx>
      <c:spPr>
        <a:solidFill>
          <a:schemeClr val="bg2"/>
        </a:solidFill>
        <a:ln>
          <a:solidFill>
            <a:schemeClr val="tx1"/>
          </a:solidFill>
        </a:ln>
      </c:spPr>
    </c:plotArea>
    <c:legend>
      <c:legendPos val="r"/>
      <c:layout>
        <c:manualLayout>
          <c:xMode val="edge"/>
          <c:yMode val="edge"/>
          <c:x val="0.30514005992613763"/>
          <c:y val="7.7546537452049258E-2"/>
          <c:w val="0.39692483682902469"/>
          <c:h val="0.1155033443400220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Deceased</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numRef>
              <c:f>Sheet1!$A$2:$A$31</c:f>
              <c:numCache>
                <c:formatCode>General</c:formatCode>
                <c:ptCount val="30"/>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numCache>
            </c:numRef>
          </c:cat>
          <c:val>
            <c:numRef>
              <c:f>Sheet1!$B$2:$B$31</c:f>
              <c:numCache>
                <c:formatCode>General</c:formatCode>
                <c:ptCount val="30"/>
                <c:pt idx="0">
                  <c:v>1</c:v>
                </c:pt>
                <c:pt idx="1">
                  <c:v>2</c:v>
                </c:pt>
                <c:pt idx="2">
                  <c:v>5</c:v>
                </c:pt>
                <c:pt idx="3">
                  <c:v>7</c:v>
                </c:pt>
                <c:pt idx="4">
                  <c:v>22</c:v>
                </c:pt>
                <c:pt idx="5">
                  <c:v>42</c:v>
                </c:pt>
                <c:pt idx="6">
                  <c:v>48</c:v>
                </c:pt>
                <c:pt idx="7">
                  <c:v>45</c:v>
                </c:pt>
                <c:pt idx="8">
                  <c:v>50</c:v>
                </c:pt>
                <c:pt idx="9">
                  <c:v>85</c:v>
                </c:pt>
                <c:pt idx="10">
                  <c:v>75</c:v>
                </c:pt>
                <c:pt idx="11">
                  <c:v>87</c:v>
                </c:pt>
                <c:pt idx="12">
                  <c:v>83</c:v>
                </c:pt>
                <c:pt idx="13">
                  <c:v>58</c:v>
                </c:pt>
                <c:pt idx="14">
                  <c:v>65</c:v>
                </c:pt>
                <c:pt idx="15">
                  <c:v>59</c:v>
                </c:pt>
                <c:pt idx="16">
                  <c:v>70</c:v>
                </c:pt>
                <c:pt idx="17">
                  <c:v>75</c:v>
                </c:pt>
                <c:pt idx="18">
                  <c:v>86</c:v>
                </c:pt>
                <c:pt idx="19">
                  <c:v>97</c:v>
                </c:pt>
                <c:pt idx="20">
                  <c:v>100</c:v>
                </c:pt>
                <c:pt idx="21">
                  <c:v>106</c:v>
                </c:pt>
                <c:pt idx="22">
                  <c:v>113</c:v>
                </c:pt>
                <c:pt idx="23">
                  <c:v>125</c:v>
                </c:pt>
                <c:pt idx="24">
                  <c:v>123</c:v>
                </c:pt>
                <c:pt idx="25">
                  <c:v>108</c:v>
                </c:pt>
                <c:pt idx="26">
                  <c:v>97</c:v>
                </c:pt>
                <c:pt idx="27">
                  <c:v>137</c:v>
                </c:pt>
                <c:pt idx="28">
                  <c:v>108</c:v>
                </c:pt>
                <c:pt idx="29">
                  <c:v>96</c:v>
                </c:pt>
              </c:numCache>
            </c:numRef>
          </c:val>
        </c:ser>
        <c:ser>
          <c:idx val="1"/>
          <c:order val="1"/>
          <c:tx>
            <c:strRef>
              <c:f>Sheet1!$C$1</c:f>
              <c:strCache>
                <c:ptCount val="1"/>
                <c:pt idx="0">
                  <c:v>Living</c:v>
                </c:pt>
              </c:strCache>
            </c:strRef>
          </c:tx>
          <c:spPr>
            <a:gradFill flip="none" rotWithShape="1">
              <a:gsLst>
                <a:gs pos="0">
                  <a:srgbClr val="6600CC"/>
                </a:gs>
                <a:gs pos="50000">
                  <a:srgbClr val="9933FF"/>
                </a:gs>
                <a:gs pos="100000">
                  <a:srgbClr val="6600CC"/>
                </a:gs>
              </a:gsLst>
              <a:lin ang="10800000" scaled="1"/>
              <a:tileRect/>
            </a:gradFill>
            <a:ln>
              <a:solidFill>
                <a:srgbClr val="000000"/>
              </a:solidFill>
            </a:ln>
          </c:spPr>
          <c:invertIfNegative val="0"/>
          <c:cat>
            <c:numRef>
              <c:f>Sheet1!$A$2:$A$31</c:f>
              <c:numCache>
                <c:formatCode>General</c:formatCode>
                <c:ptCount val="30"/>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numCache>
            </c:numRef>
          </c:cat>
          <c:val>
            <c:numRef>
              <c:f>Sheet1!$C$2:$C$31</c:f>
              <c:numCache>
                <c:formatCode>General</c:formatCode>
                <c:ptCount val="30"/>
                <c:pt idx="0">
                  <c:v>0</c:v>
                </c:pt>
                <c:pt idx="1">
                  <c:v>1</c:v>
                </c:pt>
                <c:pt idx="2">
                  <c:v>0</c:v>
                </c:pt>
                <c:pt idx="3">
                  <c:v>0</c:v>
                </c:pt>
                <c:pt idx="4">
                  <c:v>1</c:v>
                </c:pt>
                <c:pt idx="5">
                  <c:v>4</c:v>
                </c:pt>
                <c:pt idx="6">
                  <c:v>0</c:v>
                </c:pt>
                <c:pt idx="7">
                  <c:v>3</c:v>
                </c:pt>
                <c:pt idx="8">
                  <c:v>2</c:v>
                </c:pt>
                <c:pt idx="9">
                  <c:v>11</c:v>
                </c:pt>
                <c:pt idx="10">
                  <c:v>5</c:v>
                </c:pt>
                <c:pt idx="11">
                  <c:v>8</c:v>
                </c:pt>
                <c:pt idx="12">
                  <c:v>14</c:v>
                </c:pt>
                <c:pt idx="13">
                  <c:v>14</c:v>
                </c:pt>
                <c:pt idx="14">
                  <c:v>8</c:v>
                </c:pt>
                <c:pt idx="15">
                  <c:v>12</c:v>
                </c:pt>
                <c:pt idx="16">
                  <c:v>6</c:v>
                </c:pt>
                <c:pt idx="17">
                  <c:v>5</c:v>
                </c:pt>
                <c:pt idx="18">
                  <c:v>4</c:v>
                </c:pt>
                <c:pt idx="19">
                  <c:v>1</c:v>
                </c:pt>
                <c:pt idx="20">
                  <c:v>1</c:v>
                </c:pt>
                <c:pt idx="21">
                  <c:v>1</c:v>
                </c:pt>
                <c:pt idx="22">
                  <c:v>3</c:v>
                </c:pt>
                <c:pt idx="23">
                  <c:v>2</c:v>
                </c:pt>
                <c:pt idx="24">
                  <c:v>3</c:v>
                </c:pt>
                <c:pt idx="25">
                  <c:v>2</c:v>
                </c:pt>
                <c:pt idx="26">
                  <c:v>2</c:v>
                </c:pt>
                <c:pt idx="27">
                  <c:v>0</c:v>
                </c:pt>
                <c:pt idx="28">
                  <c:v>0</c:v>
                </c:pt>
                <c:pt idx="29">
                  <c:v>0</c:v>
                </c:pt>
              </c:numCache>
            </c:numRef>
          </c:val>
        </c:ser>
        <c:dLbls>
          <c:showLegendKey val="0"/>
          <c:showVal val="0"/>
          <c:showCatName val="0"/>
          <c:showSerName val="0"/>
          <c:showPercent val="0"/>
          <c:showBubbleSize val="0"/>
        </c:dLbls>
        <c:gapWidth val="25"/>
        <c:overlap val="100"/>
        <c:axId val="491936784"/>
        <c:axId val="491937176"/>
      </c:barChart>
      <c:catAx>
        <c:axId val="491936784"/>
        <c:scaling>
          <c:orientation val="minMax"/>
        </c:scaling>
        <c:delete val="0"/>
        <c:axPos val="b"/>
        <c:numFmt formatCode="General" sourceLinked="1"/>
        <c:majorTickMark val="out"/>
        <c:minorTickMark val="none"/>
        <c:tickLblPos val="nextTo"/>
        <c:txPr>
          <a:bodyPr rot="-2700000"/>
          <a:lstStyle/>
          <a:p>
            <a:pPr>
              <a:defRPr sz="1500" b="1"/>
            </a:pPr>
            <a:endParaRPr lang="en-US"/>
          </a:p>
        </c:txPr>
        <c:crossAx val="491937176"/>
        <c:crosses val="autoZero"/>
        <c:auto val="1"/>
        <c:lblAlgn val="ctr"/>
        <c:lblOffset val="100"/>
        <c:tickLblSkip val="1"/>
        <c:noMultiLvlLbl val="0"/>
      </c:catAx>
      <c:valAx>
        <c:axId val="491937176"/>
        <c:scaling>
          <c:orientation val="minMax"/>
        </c:scaling>
        <c:delete val="0"/>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491936784"/>
        <c:crosses val="autoZero"/>
        <c:crossBetween val="between"/>
      </c:valAx>
      <c:spPr>
        <a:solidFill>
          <a:schemeClr val="bg2"/>
        </a:solidFill>
        <a:ln>
          <a:solidFill>
            <a:schemeClr val="tx1"/>
          </a:solidFill>
        </a:ln>
      </c:spPr>
    </c:plotArea>
    <c:legend>
      <c:legendPos val="l"/>
      <c:layout>
        <c:manualLayout>
          <c:xMode val="edge"/>
          <c:yMode val="edge"/>
          <c:x val="0.12684365781710916"/>
          <c:y val="7.0441819772528447E-2"/>
          <c:w val="0.16242468585232159"/>
          <c:h val="0.1525864530091633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715283666465278"/>
        </c:manualLayout>
      </c:layout>
      <c:scatterChart>
        <c:scatterStyle val="lineMarker"/>
        <c:varyColors val="0"/>
        <c:ser>
          <c:idx val="0"/>
          <c:order val="0"/>
          <c:tx>
            <c:strRef>
              <c:f>Sheet1!$B$1</c:f>
              <c:strCache>
                <c:ptCount val="1"/>
                <c:pt idx="0">
                  <c:v>Male (N=658)</c:v>
                </c:pt>
              </c:strCache>
            </c:strRef>
          </c:tx>
          <c:spPr>
            <a:ln w="41275">
              <a:solidFill>
                <a:srgbClr val="00FF00"/>
              </a:solidFill>
            </a:ln>
          </c:spPr>
          <c:marker>
            <c:symbol val="none"/>
          </c:marker>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Sheet1!$B$2:$B$22</c:f>
              <c:numCache>
                <c:formatCode>General</c:formatCode>
                <c:ptCount val="21"/>
                <c:pt idx="0">
                  <c:v>100</c:v>
                </c:pt>
                <c:pt idx="1">
                  <c:v>100</c:v>
                </c:pt>
                <c:pt idx="2">
                  <c:v>90.013000000000005</c:v>
                </c:pt>
                <c:pt idx="3">
                  <c:v>81.087999999999994</c:v>
                </c:pt>
                <c:pt idx="4">
                  <c:v>73.203000000000003</c:v>
                </c:pt>
                <c:pt idx="5">
                  <c:v>67.093999999999994</c:v>
                </c:pt>
                <c:pt idx="6">
                  <c:v>62.625</c:v>
                </c:pt>
                <c:pt idx="7">
                  <c:v>58.521999999999998</c:v>
                </c:pt>
                <c:pt idx="8">
                  <c:v>56.676000000000002</c:v>
                </c:pt>
                <c:pt idx="9">
                  <c:v>53.89</c:v>
                </c:pt>
                <c:pt idx="10">
                  <c:v>51.548000000000002</c:v>
                </c:pt>
                <c:pt idx="11">
                  <c:v>48.619</c:v>
                </c:pt>
                <c:pt idx="12">
                  <c:v>46.207999999999998</c:v>
                </c:pt>
                <c:pt idx="13">
                  <c:v>44.185000000000002</c:v>
                </c:pt>
                <c:pt idx="14">
                  <c:v>43.366999999999997</c:v>
                </c:pt>
                <c:pt idx="15">
                  <c:v>42.463999999999999</c:v>
                </c:pt>
                <c:pt idx="16">
                  <c:v>40.576000000000001</c:v>
                </c:pt>
                <c:pt idx="17">
                  <c:v>39.479999999999997</c:v>
                </c:pt>
                <c:pt idx="18">
                  <c:v>37.006999999999998</c:v>
                </c:pt>
                <c:pt idx="19">
                  <c:v>35.325000000000003</c:v>
                </c:pt>
                <c:pt idx="20">
                  <c:v>32.97</c:v>
                </c:pt>
              </c:numCache>
            </c:numRef>
          </c:yVal>
          <c:smooth val="0"/>
        </c:ser>
        <c:ser>
          <c:idx val="1"/>
          <c:order val="1"/>
          <c:tx>
            <c:strRef>
              <c:f>Sheet1!$C$1</c:f>
              <c:strCache>
                <c:ptCount val="1"/>
                <c:pt idx="0">
                  <c:v>Female (N=915)</c:v>
                </c:pt>
              </c:strCache>
            </c:strRef>
          </c:tx>
          <c:spPr>
            <a:ln w="41275">
              <a:solidFill>
                <a:srgbClr val="4DEAF1"/>
              </a:solidFill>
              <a:prstDash val="solid"/>
            </a:ln>
          </c:spPr>
          <c:marker>
            <c:symbol val="none"/>
          </c:marker>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Sheet1!$C$2:$C$22</c:f>
              <c:numCache>
                <c:formatCode>General</c:formatCode>
                <c:ptCount val="21"/>
                <c:pt idx="0">
                  <c:v>100</c:v>
                </c:pt>
                <c:pt idx="1">
                  <c:v>100</c:v>
                </c:pt>
                <c:pt idx="2">
                  <c:v>86.608999999999995</c:v>
                </c:pt>
                <c:pt idx="3">
                  <c:v>75.667000000000002</c:v>
                </c:pt>
                <c:pt idx="4">
                  <c:v>68.942999999999998</c:v>
                </c:pt>
                <c:pt idx="5">
                  <c:v>63.088999999999999</c:v>
                </c:pt>
                <c:pt idx="6">
                  <c:v>56.887999999999998</c:v>
                </c:pt>
                <c:pt idx="7">
                  <c:v>53.03</c:v>
                </c:pt>
                <c:pt idx="8">
                  <c:v>49.192999999999998</c:v>
                </c:pt>
                <c:pt idx="9">
                  <c:v>46.31</c:v>
                </c:pt>
                <c:pt idx="10">
                  <c:v>43.372</c:v>
                </c:pt>
                <c:pt idx="11">
                  <c:v>40.834000000000003</c:v>
                </c:pt>
                <c:pt idx="12">
                  <c:v>38.704999999999998</c:v>
                </c:pt>
                <c:pt idx="13">
                  <c:v>33.128</c:v>
                </c:pt>
                <c:pt idx="14">
                  <c:v>33.128</c:v>
                </c:pt>
                <c:pt idx="15">
                  <c:v>29.504999999999999</c:v>
                </c:pt>
                <c:pt idx="16">
                  <c:v>29.504999999999999</c:v>
                </c:pt>
                <c:pt idx="17">
                  <c:v>28.553000000000001</c:v>
                </c:pt>
                <c:pt idx="18">
                  <c:v>26.466000000000001</c:v>
                </c:pt>
                <c:pt idx="19">
                  <c:v>25.204999999999998</c:v>
                </c:pt>
                <c:pt idx="20">
                  <c:v>25.204999999999998</c:v>
                </c:pt>
              </c:numCache>
            </c:numRef>
          </c:yVal>
          <c:smooth val="0"/>
        </c:ser>
        <c:dLbls>
          <c:showLegendKey val="0"/>
          <c:showVal val="0"/>
          <c:showCatName val="0"/>
          <c:showSerName val="0"/>
          <c:showPercent val="0"/>
          <c:showBubbleSize val="0"/>
        </c:dLbls>
        <c:axId val="747720744"/>
        <c:axId val="747721136"/>
      </c:scatterChart>
      <c:valAx>
        <c:axId val="747720744"/>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47721136"/>
        <c:crosses val="autoZero"/>
        <c:crossBetween val="midCat"/>
        <c:majorUnit val="1"/>
      </c:valAx>
      <c:valAx>
        <c:axId val="74772113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47720744"/>
        <c:crosses val="autoZero"/>
        <c:crossBetween val="midCat"/>
        <c:majorUnit val="25"/>
      </c:valAx>
      <c:spPr>
        <a:solidFill>
          <a:schemeClr val="bg2"/>
        </a:solidFill>
        <a:ln>
          <a:solidFill>
            <a:schemeClr val="tx1"/>
          </a:solidFill>
        </a:ln>
      </c:spPr>
    </c:plotArea>
    <c:legend>
      <c:legendPos val="r"/>
      <c:layout>
        <c:manualLayout>
          <c:xMode val="edge"/>
          <c:yMode val="edge"/>
          <c:x val="0.30514005992613763"/>
          <c:y val="7.7546537452049258E-2"/>
          <c:w val="0.39692483682902469"/>
          <c:h val="0.1155033443400220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49936"/>
          <c:h val="0.8245059690119273"/>
        </c:manualLayout>
      </c:layout>
      <c:scatterChart>
        <c:scatterStyle val="lineMarker"/>
        <c:varyColors val="0"/>
        <c:ser>
          <c:idx val="0"/>
          <c:order val="0"/>
          <c:tx>
            <c:strRef>
              <c:f>Sheet1!$B$1</c:f>
              <c:strCache>
                <c:ptCount val="1"/>
                <c:pt idx="0">
                  <c:v>Male/Male (N=436)</c:v>
                </c:pt>
              </c:strCache>
            </c:strRef>
          </c:tx>
          <c:spPr>
            <a:ln w="41275">
              <a:solidFill>
                <a:srgbClr val="00FFFF"/>
              </a:solidFill>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Sheet1!$B$2:$B$31</c:f>
              <c:numCache>
                <c:formatCode>General</c:formatCode>
                <c:ptCount val="30"/>
                <c:pt idx="0">
                  <c:v>100</c:v>
                </c:pt>
                <c:pt idx="1">
                  <c:v>91.727999999999994</c:v>
                </c:pt>
                <c:pt idx="2">
                  <c:v>90.093999999999994</c:v>
                </c:pt>
                <c:pt idx="3">
                  <c:v>87.73</c:v>
                </c:pt>
                <c:pt idx="4">
                  <c:v>87.256</c:v>
                </c:pt>
                <c:pt idx="5">
                  <c:v>86.542000000000002</c:v>
                </c:pt>
                <c:pt idx="6">
                  <c:v>86.064999999999998</c:v>
                </c:pt>
                <c:pt idx="7">
                  <c:v>85.825999999999993</c:v>
                </c:pt>
                <c:pt idx="8">
                  <c:v>84.63</c:v>
                </c:pt>
                <c:pt idx="9">
                  <c:v>83.909000000000006</c:v>
                </c:pt>
                <c:pt idx="10">
                  <c:v>82.703999999999994</c:v>
                </c:pt>
                <c:pt idx="11">
                  <c:v>81.253</c:v>
                </c:pt>
                <c:pt idx="12">
                  <c:v>80.765000000000001</c:v>
                </c:pt>
                <c:pt idx="13">
                  <c:v>73.188999999999993</c:v>
                </c:pt>
                <c:pt idx="14">
                  <c:v>66.832999999999998</c:v>
                </c:pt>
                <c:pt idx="15">
                  <c:v>61.145000000000003</c:v>
                </c:pt>
                <c:pt idx="16">
                  <c:v>55.44</c:v>
                </c:pt>
                <c:pt idx="17">
                  <c:v>52.082999999999998</c:v>
                </c:pt>
                <c:pt idx="18">
                  <c:v>47.470999999999997</c:v>
                </c:pt>
                <c:pt idx="19">
                  <c:v>46.075000000000003</c:v>
                </c:pt>
                <c:pt idx="20">
                  <c:v>43.997</c:v>
                </c:pt>
                <c:pt idx="21">
                  <c:v>42.829000000000001</c:v>
                </c:pt>
                <c:pt idx="22">
                  <c:v>39.107999999999997</c:v>
                </c:pt>
                <c:pt idx="23">
                  <c:v>38.22</c:v>
                </c:pt>
                <c:pt idx="24">
                  <c:v>36.283000000000001</c:v>
                </c:pt>
                <c:pt idx="25">
                  <c:v>36.283000000000001</c:v>
                </c:pt>
                <c:pt idx="26">
                  <c:v>36.283000000000001</c:v>
                </c:pt>
                <c:pt idx="27">
                  <c:v>34.832000000000001</c:v>
                </c:pt>
                <c:pt idx="28">
                  <c:v>33.173000000000002</c:v>
                </c:pt>
                <c:pt idx="29">
                  <c:v>29.463000000000001</c:v>
                </c:pt>
              </c:numCache>
            </c:numRef>
          </c:yVal>
          <c:smooth val="0"/>
        </c:ser>
        <c:ser>
          <c:idx val="1"/>
          <c:order val="1"/>
          <c:tx>
            <c:strRef>
              <c:f>Sheet1!$C$1</c:f>
              <c:strCache>
                <c:ptCount val="1"/>
                <c:pt idx="0">
                  <c:v>Male/Female (N=546)</c:v>
                </c:pt>
              </c:strCache>
            </c:strRef>
          </c:tx>
          <c:spPr>
            <a:ln w="41275">
              <a:solidFill>
                <a:srgbClr val="00FF00"/>
              </a:solidFill>
              <a:prstDash val="solid"/>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Sheet1!$C$2:$C$31</c:f>
              <c:numCache>
                <c:formatCode>General</c:formatCode>
                <c:ptCount val="30"/>
                <c:pt idx="0">
                  <c:v>100</c:v>
                </c:pt>
                <c:pt idx="1">
                  <c:v>91.185000000000002</c:v>
                </c:pt>
                <c:pt idx="2">
                  <c:v>88.573999999999998</c:v>
                </c:pt>
                <c:pt idx="3">
                  <c:v>86.131</c:v>
                </c:pt>
                <c:pt idx="4">
                  <c:v>84.811000000000007</c:v>
                </c:pt>
                <c:pt idx="5">
                  <c:v>83.486999999999995</c:v>
                </c:pt>
                <c:pt idx="6">
                  <c:v>82.349000000000004</c:v>
                </c:pt>
                <c:pt idx="7">
                  <c:v>81.585999999999999</c:v>
                </c:pt>
                <c:pt idx="8">
                  <c:v>80.63</c:v>
                </c:pt>
                <c:pt idx="9">
                  <c:v>79.864000000000004</c:v>
                </c:pt>
                <c:pt idx="10">
                  <c:v>78.906000000000006</c:v>
                </c:pt>
                <c:pt idx="11">
                  <c:v>78.138000000000005</c:v>
                </c:pt>
                <c:pt idx="12">
                  <c:v>76.983999999999995</c:v>
                </c:pt>
                <c:pt idx="13">
                  <c:v>66.575000000000003</c:v>
                </c:pt>
                <c:pt idx="14">
                  <c:v>56.445</c:v>
                </c:pt>
                <c:pt idx="15">
                  <c:v>52.444000000000003</c:v>
                </c:pt>
                <c:pt idx="16">
                  <c:v>47.369</c:v>
                </c:pt>
                <c:pt idx="17">
                  <c:v>41.795000000000002</c:v>
                </c:pt>
                <c:pt idx="18">
                  <c:v>39.655000000000001</c:v>
                </c:pt>
                <c:pt idx="19">
                  <c:v>37.962000000000003</c:v>
                </c:pt>
                <c:pt idx="20">
                  <c:v>35.415999999999997</c:v>
                </c:pt>
                <c:pt idx="21">
                  <c:v>32.566000000000003</c:v>
                </c:pt>
                <c:pt idx="22">
                  <c:v>31.263000000000002</c:v>
                </c:pt>
                <c:pt idx="23">
                  <c:v>30.481999999999999</c:v>
                </c:pt>
                <c:pt idx="24">
                  <c:v>26.192</c:v>
                </c:pt>
                <c:pt idx="25">
                  <c:v>26.192</c:v>
                </c:pt>
                <c:pt idx="26">
                  <c:v>23.282</c:v>
                </c:pt>
                <c:pt idx="27">
                  <c:v>23.282</c:v>
                </c:pt>
                <c:pt idx="28">
                  <c:v>23.282</c:v>
                </c:pt>
                <c:pt idx="29">
                  <c:v>23.282</c:v>
                </c:pt>
              </c:numCache>
            </c:numRef>
          </c:yVal>
          <c:smooth val="0"/>
        </c:ser>
        <c:ser>
          <c:idx val="2"/>
          <c:order val="2"/>
          <c:tx>
            <c:strRef>
              <c:f>Sheet1!$D$1</c:f>
              <c:strCache>
                <c:ptCount val="1"/>
                <c:pt idx="0">
                  <c:v>Female/Male (N=438)</c:v>
                </c:pt>
              </c:strCache>
            </c:strRef>
          </c:tx>
          <c:spPr>
            <a:ln w="41275">
              <a:solidFill>
                <a:srgbClr val="FF0000"/>
              </a:solidFill>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Sheet1!$D$2:$D$31</c:f>
              <c:numCache>
                <c:formatCode>General</c:formatCode>
                <c:ptCount val="30"/>
                <c:pt idx="0">
                  <c:v>100</c:v>
                </c:pt>
                <c:pt idx="1">
                  <c:v>92.647999999999996</c:v>
                </c:pt>
                <c:pt idx="2">
                  <c:v>89.373000000000005</c:v>
                </c:pt>
                <c:pt idx="3">
                  <c:v>88.174999999999997</c:v>
                </c:pt>
                <c:pt idx="4">
                  <c:v>87.215999999999994</c:v>
                </c:pt>
                <c:pt idx="5">
                  <c:v>85.766999999999996</c:v>
                </c:pt>
                <c:pt idx="6">
                  <c:v>84.317999999999998</c:v>
                </c:pt>
                <c:pt idx="7">
                  <c:v>83.831999999999994</c:v>
                </c:pt>
                <c:pt idx="8">
                  <c:v>83.102999999999994</c:v>
                </c:pt>
                <c:pt idx="9">
                  <c:v>83.102999999999994</c:v>
                </c:pt>
                <c:pt idx="10">
                  <c:v>82.373999999999995</c:v>
                </c:pt>
                <c:pt idx="11">
                  <c:v>81.153000000000006</c:v>
                </c:pt>
                <c:pt idx="12">
                  <c:v>80.412000000000006</c:v>
                </c:pt>
                <c:pt idx="13">
                  <c:v>72.009</c:v>
                </c:pt>
                <c:pt idx="14">
                  <c:v>64.415000000000006</c:v>
                </c:pt>
                <c:pt idx="15">
                  <c:v>57.238999999999997</c:v>
                </c:pt>
                <c:pt idx="16">
                  <c:v>53.036000000000001</c:v>
                </c:pt>
                <c:pt idx="17">
                  <c:v>49.078000000000003</c:v>
                </c:pt>
                <c:pt idx="18">
                  <c:v>47.118000000000002</c:v>
                </c:pt>
                <c:pt idx="19">
                  <c:v>45.472999999999999</c:v>
                </c:pt>
                <c:pt idx="20">
                  <c:v>42.975000000000001</c:v>
                </c:pt>
                <c:pt idx="21">
                  <c:v>40.844000000000001</c:v>
                </c:pt>
                <c:pt idx="22">
                  <c:v>40.042999999999999</c:v>
                </c:pt>
                <c:pt idx="23">
                  <c:v>36.691000000000003</c:v>
                </c:pt>
                <c:pt idx="24">
                  <c:v>35.332999999999998</c:v>
                </c:pt>
                <c:pt idx="25">
                  <c:v>33.726999999999997</c:v>
                </c:pt>
                <c:pt idx="26">
                  <c:v>32.04</c:v>
                </c:pt>
                <c:pt idx="27">
                  <c:v>30.353999999999999</c:v>
                </c:pt>
                <c:pt idx="28">
                  <c:v>30.353999999999999</c:v>
                </c:pt>
                <c:pt idx="29">
                  <c:v>30.353999999999999</c:v>
                </c:pt>
              </c:numCache>
            </c:numRef>
          </c:yVal>
          <c:smooth val="0"/>
        </c:ser>
        <c:ser>
          <c:idx val="3"/>
          <c:order val="3"/>
          <c:tx>
            <c:strRef>
              <c:f>Sheet1!$E$1</c:f>
              <c:strCache>
                <c:ptCount val="1"/>
                <c:pt idx="0">
                  <c:v>Female/Female (N=661)</c:v>
                </c:pt>
              </c:strCache>
            </c:strRef>
          </c:tx>
          <c:spPr>
            <a:ln w="41275">
              <a:solidFill>
                <a:srgbClr val="CC99FF"/>
              </a:solidFill>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Sheet1!$E$2:$E$31</c:f>
              <c:numCache>
                <c:formatCode>General</c:formatCode>
                <c:ptCount val="30"/>
                <c:pt idx="0">
                  <c:v>100</c:v>
                </c:pt>
                <c:pt idx="1">
                  <c:v>92.123999999999995</c:v>
                </c:pt>
                <c:pt idx="2">
                  <c:v>90.132000000000005</c:v>
                </c:pt>
                <c:pt idx="3">
                  <c:v>89.67</c:v>
                </c:pt>
                <c:pt idx="4">
                  <c:v>88.129000000000005</c:v>
                </c:pt>
                <c:pt idx="5">
                  <c:v>87.512</c:v>
                </c:pt>
                <c:pt idx="6">
                  <c:v>86.274000000000001</c:v>
                </c:pt>
                <c:pt idx="7">
                  <c:v>85.650999999999996</c:v>
                </c:pt>
                <c:pt idx="8">
                  <c:v>85.338999999999999</c:v>
                </c:pt>
                <c:pt idx="9">
                  <c:v>84.391999999999996</c:v>
                </c:pt>
                <c:pt idx="10">
                  <c:v>82.97</c:v>
                </c:pt>
                <c:pt idx="11">
                  <c:v>82.02</c:v>
                </c:pt>
                <c:pt idx="12">
                  <c:v>81.227000000000004</c:v>
                </c:pt>
                <c:pt idx="13">
                  <c:v>70.475999999999999</c:v>
                </c:pt>
                <c:pt idx="14">
                  <c:v>62.917999999999999</c:v>
                </c:pt>
                <c:pt idx="15">
                  <c:v>56.420999999999999</c:v>
                </c:pt>
                <c:pt idx="16">
                  <c:v>52.116</c:v>
                </c:pt>
                <c:pt idx="17">
                  <c:v>47.73</c:v>
                </c:pt>
                <c:pt idx="18">
                  <c:v>43.783000000000001</c:v>
                </c:pt>
                <c:pt idx="19">
                  <c:v>39.393000000000001</c:v>
                </c:pt>
                <c:pt idx="20">
                  <c:v>37.351999999999997</c:v>
                </c:pt>
                <c:pt idx="21">
                  <c:v>35.502000000000002</c:v>
                </c:pt>
                <c:pt idx="22">
                  <c:v>32.656999999999996</c:v>
                </c:pt>
                <c:pt idx="23">
                  <c:v>30.736000000000001</c:v>
                </c:pt>
                <c:pt idx="24">
                  <c:v>25.818000000000001</c:v>
                </c:pt>
                <c:pt idx="25">
                  <c:v>25.818000000000001</c:v>
                </c:pt>
                <c:pt idx="26">
                  <c:v>22.68</c:v>
                </c:pt>
                <c:pt idx="27">
                  <c:v>22.68</c:v>
                </c:pt>
                <c:pt idx="28">
                  <c:v>20.617999999999999</c:v>
                </c:pt>
                <c:pt idx="29">
                  <c:v>#N/A</c:v>
                </c:pt>
              </c:numCache>
            </c:numRef>
          </c:yVal>
          <c:smooth val="0"/>
        </c:ser>
        <c:dLbls>
          <c:showLegendKey val="0"/>
          <c:showVal val="0"/>
          <c:showCatName val="0"/>
          <c:showSerName val="0"/>
          <c:showPercent val="0"/>
          <c:showBubbleSize val="0"/>
        </c:dLbls>
        <c:axId val="498809624"/>
        <c:axId val="498809232"/>
      </c:scatterChart>
      <c:valAx>
        <c:axId val="498809624"/>
        <c:scaling>
          <c:orientation val="minMax"/>
          <c:max val="1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98809232"/>
        <c:crosses val="autoZero"/>
        <c:crossBetween val="midCat"/>
        <c:majorUnit val="1"/>
      </c:valAx>
      <c:valAx>
        <c:axId val="49880923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98809624"/>
        <c:crosses val="autoZero"/>
        <c:crossBetween val="midCat"/>
        <c:majorUnit val="25"/>
      </c:valAx>
      <c:spPr>
        <a:solidFill>
          <a:schemeClr val="bg2"/>
        </a:solidFill>
        <a:ln>
          <a:solidFill>
            <a:schemeClr val="tx1"/>
          </a:solidFill>
        </a:ln>
      </c:spPr>
    </c:plotArea>
    <c:legend>
      <c:legendPos val="r"/>
      <c:layout>
        <c:manualLayout>
          <c:xMode val="edge"/>
          <c:yMode val="edge"/>
          <c:x val="0.34365781710914456"/>
          <c:y val="4.8387096774193547E-2"/>
          <c:w val="0.62932896662253501"/>
          <c:h val="0.16111421556176445"/>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050563532499615"/>
        </c:manualLayout>
      </c:layout>
      <c:scatterChart>
        <c:scatterStyle val="lineMarker"/>
        <c:varyColors val="0"/>
        <c:ser>
          <c:idx val="0"/>
          <c:order val="0"/>
          <c:tx>
            <c:strRef>
              <c:f>Sheet1!$B$1</c:f>
              <c:strCache>
                <c:ptCount val="1"/>
                <c:pt idx="0">
                  <c:v>1988-1999 (N=602)</c:v>
                </c:pt>
              </c:strCache>
            </c:strRef>
          </c:tx>
          <c:spPr>
            <a:ln w="41275">
              <a:solidFill>
                <a:srgbClr val="00FF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86.831000000000003</c:v>
                </c:pt>
                <c:pt idx="2">
                  <c:v>83.441000000000003</c:v>
                </c:pt>
                <c:pt idx="3">
                  <c:v>80.891999999999996</c:v>
                </c:pt>
                <c:pt idx="4">
                  <c:v>78.847999999999999</c:v>
                </c:pt>
                <c:pt idx="5">
                  <c:v>77.650000000000006</c:v>
                </c:pt>
                <c:pt idx="6">
                  <c:v>75.936999999999998</c:v>
                </c:pt>
                <c:pt idx="7">
                  <c:v>75.075999999999993</c:v>
                </c:pt>
                <c:pt idx="8">
                  <c:v>73.858000000000004</c:v>
                </c:pt>
                <c:pt idx="9">
                  <c:v>73.158000000000001</c:v>
                </c:pt>
                <c:pt idx="10">
                  <c:v>72.283000000000001</c:v>
                </c:pt>
                <c:pt idx="11">
                  <c:v>71.227000000000004</c:v>
                </c:pt>
                <c:pt idx="12">
                  <c:v>70.168000000000006</c:v>
                </c:pt>
                <c:pt idx="13">
                  <c:v>60.91</c:v>
                </c:pt>
                <c:pt idx="14">
                  <c:v>51.923999999999999</c:v>
                </c:pt>
                <c:pt idx="15">
                  <c:v>46.695999999999998</c:v>
                </c:pt>
                <c:pt idx="16">
                  <c:v>42.557000000000002</c:v>
                </c:pt>
                <c:pt idx="17">
                  <c:v>38.412999999999997</c:v>
                </c:pt>
                <c:pt idx="18">
                  <c:v>35.402999999999999</c:v>
                </c:pt>
                <c:pt idx="19">
                  <c:v>33.180999999999997</c:v>
                </c:pt>
                <c:pt idx="20">
                  <c:v>32.408999999999999</c:v>
                </c:pt>
                <c:pt idx="21">
                  <c:v>31.855</c:v>
                </c:pt>
                <c:pt idx="22">
                  <c:v>30.132999999999999</c:v>
                </c:pt>
                <c:pt idx="23">
                  <c:v>28.338999999999999</c:v>
                </c:pt>
                <c:pt idx="24">
                  <c:v>26.190999999999999</c:v>
                </c:pt>
                <c:pt idx="25">
                  <c:v>25.867999999999999</c:v>
                </c:pt>
                <c:pt idx="26">
                  <c:v>24.251000000000001</c:v>
                </c:pt>
                <c:pt idx="27">
                  <c:v>23.928000000000001</c:v>
                </c:pt>
                <c:pt idx="28">
                  <c:v>23.254000000000001</c:v>
                </c:pt>
                <c:pt idx="29">
                  <c:v>21.768000000000001</c:v>
                </c:pt>
                <c:pt idx="30">
                  <c:v>20.358000000000001</c:v>
                </c:pt>
                <c:pt idx="31">
                  <c:v>19.721</c:v>
                </c:pt>
              </c:numCache>
            </c:numRef>
          </c:yVal>
          <c:smooth val="0"/>
        </c:ser>
        <c:ser>
          <c:idx val="1"/>
          <c:order val="1"/>
          <c:tx>
            <c:strRef>
              <c:f>Sheet1!$C$1</c:f>
              <c:strCache>
                <c:ptCount val="1"/>
                <c:pt idx="0">
                  <c:v>2000-2007 (N=657)</c:v>
                </c:pt>
              </c:strCache>
            </c:strRef>
          </c:tx>
          <c:spPr>
            <a:ln w="41275">
              <a:solidFill>
                <a:srgbClr val="4DEAF1"/>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92.983000000000004</c:v>
                </c:pt>
                <c:pt idx="2">
                  <c:v>90.221999999999994</c:v>
                </c:pt>
                <c:pt idx="3">
                  <c:v>88.991</c:v>
                </c:pt>
                <c:pt idx="4">
                  <c:v>88.067999999999998</c:v>
                </c:pt>
                <c:pt idx="5">
                  <c:v>86.835999999999999</c:v>
                </c:pt>
                <c:pt idx="6">
                  <c:v>86.22</c:v>
                </c:pt>
                <c:pt idx="7">
                  <c:v>85.757999999999996</c:v>
                </c:pt>
                <c:pt idx="8">
                  <c:v>85.296000000000006</c:v>
                </c:pt>
                <c:pt idx="9">
                  <c:v>84.986999999999995</c:v>
                </c:pt>
                <c:pt idx="10">
                  <c:v>82.975999999999999</c:v>
                </c:pt>
                <c:pt idx="11">
                  <c:v>82.045000000000002</c:v>
                </c:pt>
                <c:pt idx="12">
                  <c:v>81.578000000000003</c:v>
                </c:pt>
                <c:pt idx="13">
                  <c:v>72.009</c:v>
                </c:pt>
                <c:pt idx="14">
                  <c:v>64.457999999999998</c:v>
                </c:pt>
                <c:pt idx="15">
                  <c:v>58.453000000000003</c:v>
                </c:pt>
                <c:pt idx="16">
                  <c:v>53.204999999999998</c:v>
                </c:pt>
                <c:pt idx="17">
                  <c:v>48.645000000000003</c:v>
                </c:pt>
                <c:pt idx="18">
                  <c:v>45.643000000000001</c:v>
                </c:pt>
                <c:pt idx="19">
                  <c:v>43.351999999999997</c:v>
                </c:pt>
                <c:pt idx="20">
                  <c:v>40.136000000000003</c:v>
                </c:pt>
                <c:pt idx="21">
                  <c:v>36.880000000000003</c:v>
                </c:pt>
                <c:pt idx="22">
                  <c:v>34.633000000000003</c:v>
                </c:pt>
                <c:pt idx="23">
                  <c:v>33.497</c:v>
                </c:pt>
                <c:pt idx="24">
                  <c:v>29.599</c:v>
                </c:pt>
                <c:pt idx="25">
                  <c:v>29.599</c:v>
                </c:pt>
                <c:pt idx="26">
                  <c:v>28.19</c:v>
                </c:pt>
                <c:pt idx="27">
                  <c:v>#N/A</c:v>
                </c:pt>
                <c:pt idx="28">
                  <c:v>#N/A</c:v>
                </c:pt>
                <c:pt idx="29">
                  <c:v>#N/A</c:v>
                </c:pt>
                <c:pt idx="30">
                  <c:v>#N/A</c:v>
                </c:pt>
                <c:pt idx="31">
                  <c:v>#N/A</c:v>
                </c:pt>
              </c:numCache>
            </c:numRef>
          </c:yVal>
          <c:smooth val="0"/>
        </c:ser>
        <c:ser>
          <c:idx val="2"/>
          <c:order val="2"/>
          <c:tx>
            <c:strRef>
              <c:f>Sheet1!$D$1</c:f>
              <c:strCache>
                <c:ptCount val="1"/>
                <c:pt idx="0">
                  <c:v>2008-6/2015 (N=860)</c:v>
                </c:pt>
              </c:strCache>
            </c:strRef>
          </c:tx>
          <c:spPr>
            <a:ln w="41275">
              <a:solidFill>
                <a:srgbClr val="FFFF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94.4</c:v>
                </c:pt>
                <c:pt idx="2">
                  <c:v>92.847999999999999</c:v>
                </c:pt>
                <c:pt idx="3">
                  <c:v>91.510999999999996</c:v>
                </c:pt>
                <c:pt idx="4">
                  <c:v>90.900999999999996</c:v>
                </c:pt>
                <c:pt idx="5">
                  <c:v>90.165999999999997</c:v>
                </c:pt>
                <c:pt idx="6">
                  <c:v>89.058000000000007</c:v>
                </c:pt>
                <c:pt idx="7">
                  <c:v>88.686000000000007</c:v>
                </c:pt>
                <c:pt idx="8">
                  <c:v>88.064999999999998</c:v>
                </c:pt>
                <c:pt idx="9">
                  <c:v>87.192999999999998</c:v>
                </c:pt>
                <c:pt idx="10">
                  <c:v>86.444999999999993</c:v>
                </c:pt>
                <c:pt idx="11">
                  <c:v>85.32</c:v>
                </c:pt>
                <c:pt idx="12">
                  <c:v>84.183999999999997</c:v>
                </c:pt>
                <c:pt idx="13">
                  <c:v>74.494</c:v>
                </c:pt>
                <c:pt idx="14">
                  <c:v>67.036000000000001</c:v>
                </c:pt>
                <c:pt idx="15">
                  <c:v>61.165999999999997</c:v>
                </c:pt>
                <c:pt idx="16">
                  <c:v>56.728000000000002</c:v>
                </c:pt>
                <c:pt idx="17">
                  <c:v>53.298000000000002</c:v>
                </c:pt>
                <c:pt idx="18">
                  <c:v>50.281999999999996</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numCache>
            </c:numRef>
          </c:yVal>
          <c:smooth val="0"/>
        </c:ser>
        <c:dLbls>
          <c:showLegendKey val="0"/>
          <c:showVal val="0"/>
          <c:showCatName val="0"/>
          <c:showSerName val="0"/>
          <c:showPercent val="0"/>
          <c:showBubbleSize val="0"/>
        </c:dLbls>
        <c:axId val="745350424"/>
        <c:axId val="492828488"/>
      </c:scatterChart>
      <c:valAx>
        <c:axId val="745350424"/>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92828488"/>
        <c:crosses val="autoZero"/>
        <c:crossBetween val="midCat"/>
        <c:majorUnit val="1"/>
      </c:valAx>
      <c:valAx>
        <c:axId val="49282848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45350424"/>
        <c:crosses val="autoZero"/>
        <c:crossBetween val="midCat"/>
        <c:majorUnit val="25"/>
      </c:valAx>
      <c:spPr>
        <a:solidFill>
          <a:schemeClr val="bg2"/>
        </a:solidFill>
        <a:ln>
          <a:solidFill>
            <a:schemeClr val="tx1"/>
          </a:solidFill>
        </a:ln>
      </c:spPr>
    </c:plotArea>
    <c:legend>
      <c:legendPos val="r"/>
      <c:layout>
        <c:manualLayout>
          <c:xMode val="edge"/>
          <c:yMode val="edge"/>
          <c:x val="0.1089748681857246"/>
          <c:y val="0.61671723019916636"/>
          <c:w val="0.25289828815645832"/>
          <c:h val="0.1873795738767948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99541233816363E-2"/>
          <c:y val="3.6167767136564881E-2"/>
          <c:w val="0.87737962511323264"/>
          <c:h val="0.82588972276902883"/>
        </c:manualLayout>
      </c:layout>
      <c:scatterChart>
        <c:scatterStyle val="lineMarker"/>
        <c:varyColors val="0"/>
        <c:ser>
          <c:idx val="0"/>
          <c:order val="0"/>
          <c:tx>
            <c:strRef>
              <c:f>Sheet1!$B$1</c:f>
              <c:strCache>
                <c:ptCount val="1"/>
                <c:pt idx="0">
                  <c:v>0 - 10  (N = 276)</c:v>
                </c:pt>
              </c:strCache>
            </c:strRef>
          </c:tx>
          <c:spPr>
            <a:ln w="41275">
              <a:solidFill>
                <a:srgbClr val="00FF00"/>
              </a:solidFill>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Sheet1!$B$2:$B$32</c:f>
              <c:numCache>
                <c:formatCode>General</c:formatCode>
                <c:ptCount val="31"/>
                <c:pt idx="0">
                  <c:v>100</c:v>
                </c:pt>
                <c:pt idx="1">
                  <c:v>94.200999999999993</c:v>
                </c:pt>
                <c:pt idx="2">
                  <c:v>91.25</c:v>
                </c:pt>
                <c:pt idx="3">
                  <c:v>89.747</c:v>
                </c:pt>
                <c:pt idx="4">
                  <c:v>88.995999999999995</c:v>
                </c:pt>
                <c:pt idx="5">
                  <c:v>88.995999999999995</c:v>
                </c:pt>
                <c:pt idx="6">
                  <c:v>87.864999999999995</c:v>
                </c:pt>
                <c:pt idx="7">
                  <c:v>87.488</c:v>
                </c:pt>
                <c:pt idx="8">
                  <c:v>86.352999999999994</c:v>
                </c:pt>
                <c:pt idx="9">
                  <c:v>85.596000000000004</c:v>
                </c:pt>
                <c:pt idx="10">
                  <c:v>83.322000000000003</c:v>
                </c:pt>
                <c:pt idx="11">
                  <c:v>82.941000000000003</c:v>
                </c:pt>
                <c:pt idx="12">
                  <c:v>82.177000000000007</c:v>
                </c:pt>
                <c:pt idx="13">
                  <c:v>71.608000000000004</c:v>
                </c:pt>
                <c:pt idx="14">
                  <c:v>62.027000000000001</c:v>
                </c:pt>
                <c:pt idx="15">
                  <c:v>57.764000000000003</c:v>
                </c:pt>
                <c:pt idx="16">
                  <c:v>52.697000000000003</c:v>
                </c:pt>
                <c:pt idx="17">
                  <c:v>48.317999999999998</c:v>
                </c:pt>
                <c:pt idx="18">
                  <c:v>45.308</c:v>
                </c:pt>
                <c:pt idx="19">
                  <c:v>43.17</c:v>
                </c:pt>
                <c:pt idx="20">
                  <c:v>42.384999999999998</c:v>
                </c:pt>
                <c:pt idx="21">
                  <c:v>41.463000000000001</c:v>
                </c:pt>
                <c:pt idx="22">
                  <c:v>36.957999999999998</c:v>
                </c:pt>
                <c:pt idx="23">
                  <c:v>36.957999999999998</c:v>
                </c:pt>
                <c:pt idx="24">
                  <c:v>36.957999999999998</c:v>
                </c:pt>
                <c:pt idx="25">
                  <c:v>36.957999999999998</c:v>
                </c:pt>
                <c:pt idx="26">
                  <c:v>33.878</c:v>
                </c:pt>
                <c:pt idx="27">
                  <c:v>33.878</c:v>
                </c:pt>
                <c:pt idx="28">
                  <c:v>32.094999999999999</c:v>
                </c:pt>
                <c:pt idx="29">
                  <c:v>30.207000000000001</c:v>
                </c:pt>
                <c:pt idx="30">
                  <c:v>30.207000000000001</c:v>
                </c:pt>
              </c:numCache>
            </c:numRef>
          </c:yVal>
          <c:smooth val="0"/>
        </c:ser>
        <c:ser>
          <c:idx val="1"/>
          <c:order val="1"/>
          <c:tx>
            <c:strRef>
              <c:f>Sheet1!$C$1</c:f>
              <c:strCache>
                <c:ptCount val="1"/>
                <c:pt idx="0">
                  <c:v>11 - 17  (N = 487)</c:v>
                </c:pt>
              </c:strCache>
            </c:strRef>
          </c:tx>
          <c:spPr>
            <a:ln w="41275">
              <a:solidFill>
                <a:srgbClr val="FF0000"/>
              </a:solidFill>
              <a:prstDash val="solid"/>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Sheet1!$C$2:$C$32</c:f>
              <c:numCache>
                <c:formatCode>General</c:formatCode>
                <c:ptCount val="31"/>
                <c:pt idx="0">
                  <c:v>100</c:v>
                </c:pt>
                <c:pt idx="1">
                  <c:v>94.242999999999995</c:v>
                </c:pt>
                <c:pt idx="2">
                  <c:v>93.831000000000003</c:v>
                </c:pt>
                <c:pt idx="3">
                  <c:v>93</c:v>
                </c:pt>
                <c:pt idx="4">
                  <c:v>91.543999999999997</c:v>
                </c:pt>
                <c:pt idx="5">
                  <c:v>90.92</c:v>
                </c:pt>
                <c:pt idx="6">
                  <c:v>89.043000000000006</c:v>
                </c:pt>
                <c:pt idx="7">
                  <c:v>88.206999999999994</c:v>
                </c:pt>
                <c:pt idx="8">
                  <c:v>87.367999999999995</c:v>
                </c:pt>
                <c:pt idx="9">
                  <c:v>86.316000000000003</c:v>
                </c:pt>
                <c:pt idx="10">
                  <c:v>84.841999999999999</c:v>
                </c:pt>
                <c:pt idx="11">
                  <c:v>84.21</c:v>
                </c:pt>
                <c:pt idx="12">
                  <c:v>83.361000000000004</c:v>
                </c:pt>
                <c:pt idx="13">
                  <c:v>71.379000000000005</c:v>
                </c:pt>
                <c:pt idx="14">
                  <c:v>62.22</c:v>
                </c:pt>
                <c:pt idx="15">
                  <c:v>55.228000000000002</c:v>
                </c:pt>
                <c:pt idx="16">
                  <c:v>48.817999999999998</c:v>
                </c:pt>
                <c:pt idx="17">
                  <c:v>43.737000000000002</c:v>
                </c:pt>
                <c:pt idx="18">
                  <c:v>40.470999999999997</c:v>
                </c:pt>
                <c:pt idx="19">
                  <c:v>38.020000000000003</c:v>
                </c:pt>
                <c:pt idx="20">
                  <c:v>35.643999999999998</c:v>
                </c:pt>
                <c:pt idx="21">
                  <c:v>32.338000000000001</c:v>
                </c:pt>
                <c:pt idx="22">
                  <c:v>30.76</c:v>
                </c:pt>
                <c:pt idx="23">
                  <c:v>30.76</c:v>
                </c:pt>
                <c:pt idx="24">
                  <c:v>26.366</c:v>
                </c:pt>
                <c:pt idx="25">
                  <c:v>26.366</c:v>
                </c:pt>
                <c:pt idx="26">
                  <c:v>23.574000000000002</c:v>
                </c:pt>
                <c:pt idx="27">
                  <c:v>23.574000000000002</c:v>
                </c:pt>
                <c:pt idx="28">
                  <c:v>21.760999999999999</c:v>
                </c:pt>
                <c:pt idx="29">
                  <c:v>#N/A</c:v>
                </c:pt>
                <c:pt idx="30">
                  <c:v>#N/A</c:v>
                </c:pt>
              </c:numCache>
            </c:numRef>
          </c:yVal>
          <c:smooth val="0"/>
        </c:ser>
        <c:ser>
          <c:idx val="2"/>
          <c:order val="2"/>
          <c:tx>
            <c:strRef>
              <c:f>Sheet1!$D$1</c:f>
              <c:strCache>
                <c:ptCount val="1"/>
                <c:pt idx="0">
                  <c:v>18 - 34  (N = 337)</c:v>
                </c:pt>
              </c:strCache>
            </c:strRef>
          </c:tx>
          <c:spPr>
            <a:ln w="41275">
              <a:solidFill>
                <a:srgbClr val="FFFF00"/>
              </a:solidFill>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Sheet1!$D$2:$D$32</c:f>
              <c:numCache>
                <c:formatCode>General</c:formatCode>
                <c:ptCount val="31"/>
                <c:pt idx="0">
                  <c:v>100</c:v>
                </c:pt>
                <c:pt idx="1">
                  <c:v>89.576999999999998</c:v>
                </c:pt>
                <c:pt idx="2">
                  <c:v>86.867999999999995</c:v>
                </c:pt>
                <c:pt idx="3">
                  <c:v>85.049000000000007</c:v>
                </c:pt>
                <c:pt idx="4">
                  <c:v>84.137</c:v>
                </c:pt>
                <c:pt idx="5">
                  <c:v>82.912999999999997</c:v>
                </c:pt>
                <c:pt idx="6">
                  <c:v>82.3</c:v>
                </c:pt>
                <c:pt idx="7">
                  <c:v>82.3</c:v>
                </c:pt>
                <c:pt idx="8">
                  <c:v>82.3</c:v>
                </c:pt>
                <c:pt idx="9">
                  <c:v>81.989000000000004</c:v>
                </c:pt>
                <c:pt idx="10">
                  <c:v>81.052999999999997</c:v>
                </c:pt>
                <c:pt idx="11">
                  <c:v>77.296999999999997</c:v>
                </c:pt>
                <c:pt idx="12">
                  <c:v>76.980999999999995</c:v>
                </c:pt>
                <c:pt idx="13">
                  <c:v>66.84</c:v>
                </c:pt>
                <c:pt idx="14">
                  <c:v>59.4</c:v>
                </c:pt>
                <c:pt idx="15">
                  <c:v>52.725000000000001</c:v>
                </c:pt>
                <c:pt idx="16">
                  <c:v>46.761000000000003</c:v>
                </c:pt>
                <c:pt idx="17">
                  <c:v>42.658999999999999</c:v>
                </c:pt>
                <c:pt idx="18">
                  <c:v>40.82</c:v>
                </c:pt>
                <c:pt idx="19">
                  <c:v>40.048999999999999</c:v>
                </c:pt>
                <c:pt idx="20">
                  <c:v>38.136000000000003</c:v>
                </c:pt>
                <c:pt idx="21">
                  <c:v>37.045999999999999</c:v>
                </c:pt>
                <c:pt idx="22">
                  <c:v>35.811</c:v>
                </c:pt>
                <c:pt idx="23">
                  <c:v>32.555999999999997</c:v>
                </c:pt>
                <c:pt idx="24">
                  <c:v>29.3</c:v>
                </c:pt>
                <c:pt idx="25">
                  <c:v>27.347000000000001</c:v>
                </c:pt>
                <c:pt idx="26">
                  <c:v>27.347000000000001</c:v>
                </c:pt>
                <c:pt idx="27">
                  <c:v>#N/A</c:v>
                </c:pt>
                <c:pt idx="28">
                  <c:v>#N/A</c:v>
                </c:pt>
                <c:pt idx="29">
                  <c:v>#N/A</c:v>
                </c:pt>
                <c:pt idx="30">
                  <c:v>#N/A</c:v>
                </c:pt>
              </c:numCache>
            </c:numRef>
          </c:yVal>
          <c:smooth val="0"/>
        </c:ser>
        <c:ser>
          <c:idx val="3"/>
          <c:order val="3"/>
          <c:tx>
            <c:strRef>
              <c:f>Sheet1!$E$1</c:f>
              <c:strCache>
                <c:ptCount val="1"/>
                <c:pt idx="0">
                  <c:v>35 - 49  (N = 273)</c:v>
                </c:pt>
              </c:strCache>
            </c:strRef>
          </c:tx>
          <c:spPr>
            <a:ln w="41275">
              <a:solidFill>
                <a:schemeClr val="bg1">
                  <a:lumMod val="50000"/>
                  <a:lumOff val="50000"/>
                </a:schemeClr>
              </a:solidFill>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Sheet1!$E$2:$E$32</c:f>
              <c:numCache>
                <c:formatCode>General</c:formatCode>
                <c:ptCount val="31"/>
                <c:pt idx="0">
                  <c:v>100</c:v>
                </c:pt>
                <c:pt idx="1">
                  <c:v>88.262</c:v>
                </c:pt>
                <c:pt idx="2">
                  <c:v>86.394999999999996</c:v>
                </c:pt>
                <c:pt idx="3">
                  <c:v>84.486999999999995</c:v>
                </c:pt>
                <c:pt idx="4">
                  <c:v>83.34</c:v>
                </c:pt>
                <c:pt idx="5">
                  <c:v>81.039000000000001</c:v>
                </c:pt>
                <c:pt idx="6">
                  <c:v>79.111000000000004</c:v>
                </c:pt>
                <c:pt idx="7">
                  <c:v>78.724000000000004</c:v>
                </c:pt>
                <c:pt idx="8">
                  <c:v>78.724000000000004</c:v>
                </c:pt>
                <c:pt idx="9">
                  <c:v>78.328000000000003</c:v>
                </c:pt>
                <c:pt idx="10">
                  <c:v>77.537000000000006</c:v>
                </c:pt>
                <c:pt idx="11">
                  <c:v>77.537000000000006</c:v>
                </c:pt>
                <c:pt idx="12">
                  <c:v>76.349999999999994</c:v>
                </c:pt>
                <c:pt idx="13">
                  <c:v>68.108999999999995</c:v>
                </c:pt>
                <c:pt idx="14">
                  <c:v>62.426000000000002</c:v>
                </c:pt>
                <c:pt idx="15">
                  <c:v>58.140999999999998</c:v>
                </c:pt>
                <c:pt idx="16">
                  <c:v>53.887999999999998</c:v>
                </c:pt>
                <c:pt idx="17">
                  <c:v>46.582999999999998</c:v>
                </c:pt>
                <c:pt idx="18">
                  <c:v>42.280999999999999</c:v>
                </c:pt>
                <c:pt idx="19">
                  <c:v>41.298000000000002</c:v>
                </c:pt>
                <c:pt idx="20">
                  <c:v>38.765999999999998</c:v>
                </c:pt>
                <c:pt idx="21">
                  <c:v>37.003999999999998</c:v>
                </c:pt>
                <c:pt idx="22">
                  <c:v>32.340000000000003</c:v>
                </c:pt>
                <c:pt idx="23">
                  <c:v>#N/A</c:v>
                </c:pt>
                <c:pt idx="24">
                  <c:v>#N/A</c:v>
                </c:pt>
                <c:pt idx="25">
                  <c:v>#N/A</c:v>
                </c:pt>
                <c:pt idx="26">
                  <c:v>#N/A</c:v>
                </c:pt>
                <c:pt idx="27">
                  <c:v>#N/A</c:v>
                </c:pt>
                <c:pt idx="28">
                  <c:v>#N/A</c:v>
                </c:pt>
                <c:pt idx="29">
                  <c:v>#N/A</c:v>
                </c:pt>
                <c:pt idx="30">
                  <c:v>#N/A</c:v>
                </c:pt>
              </c:numCache>
            </c:numRef>
          </c:yVal>
          <c:smooth val="0"/>
        </c:ser>
        <c:ser>
          <c:idx val="4"/>
          <c:order val="4"/>
          <c:tx>
            <c:strRef>
              <c:f>Sheet1!$F$1</c:f>
              <c:strCache>
                <c:ptCount val="1"/>
                <c:pt idx="0">
                  <c:v>50+  (N = 135)</c:v>
                </c:pt>
              </c:strCache>
            </c:strRef>
          </c:tx>
          <c:spPr>
            <a:ln w="41275">
              <a:solidFill>
                <a:srgbClr val="FF9900"/>
              </a:solidFill>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Sheet1!$F$2:$F$32</c:f>
              <c:numCache>
                <c:formatCode>General</c:formatCode>
                <c:ptCount val="31"/>
                <c:pt idx="0">
                  <c:v>100</c:v>
                </c:pt>
                <c:pt idx="1">
                  <c:v>86.667000000000002</c:v>
                </c:pt>
                <c:pt idx="2">
                  <c:v>82.188999999999993</c:v>
                </c:pt>
                <c:pt idx="3">
                  <c:v>80.667000000000002</c:v>
                </c:pt>
                <c:pt idx="4">
                  <c:v>79.144999999999996</c:v>
                </c:pt>
                <c:pt idx="5">
                  <c:v>77.623000000000005</c:v>
                </c:pt>
                <c:pt idx="6">
                  <c:v>77.623000000000005</c:v>
                </c:pt>
                <c:pt idx="7">
                  <c:v>76.861999999999995</c:v>
                </c:pt>
                <c:pt idx="8">
                  <c:v>74.578999999999994</c:v>
                </c:pt>
                <c:pt idx="9">
                  <c:v>73.817999999999998</c:v>
                </c:pt>
                <c:pt idx="10">
                  <c:v>73.057000000000002</c:v>
                </c:pt>
                <c:pt idx="11">
                  <c:v>72.296000000000006</c:v>
                </c:pt>
                <c:pt idx="12">
                  <c:v>70.766000000000005</c:v>
                </c:pt>
                <c:pt idx="13">
                  <c:v>64.323999999999998</c:v>
                </c:pt>
                <c:pt idx="14">
                  <c:v>54.054000000000002</c:v>
                </c:pt>
                <c:pt idx="15">
                  <c:v>49.661999999999999</c:v>
                </c:pt>
                <c:pt idx="16">
                  <c:v>44.78</c:v>
                </c:pt>
                <c:pt idx="17">
                  <c:v>40.814</c:v>
                </c:pt>
                <c:pt idx="18">
                  <c:v>37.103000000000002</c:v>
                </c:pt>
                <c:pt idx="19">
                  <c:v>35.042000000000002</c:v>
                </c:pt>
                <c:pt idx="20">
                  <c:v>30.036000000000001</c:v>
                </c:pt>
                <c:pt idx="21">
                  <c:v>#N/A</c:v>
                </c:pt>
                <c:pt idx="22">
                  <c:v>#N/A</c:v>
                </c:pt>
                <c:pt idx="23">
                  <c:v>#N/A</c:v>
                </c:pt>
                <c:pt idx="24">
                  <c:v>#N/A</c:v>
                </c:pt>
                <c:pt idx="25">
                  <c:v>#N/A</c:v>
                </c:pt>
                <c:pt idx="26">
                  <c:v>#N/A</c:v>
                </c:pt>
                <c:pt idx="27">
                  <c:v>#N/A</c:v>
                </c:pt>
                <c:pt idx="28">
                  <c:v>#N/A</c:v>
                </c:pt>
                <c:pt idx="29">
                  <c:v>#N/A</c:v>
                </c:pt>
                <c:pt idx="30">
                  <c:v>#N/A</c:v>
                </c:pt>
              </c:numCache>
            </c:numRef>
          </c:yVal>
          <c:smooth val="0"/>
        </c:ser>
        <c:dLbls>
          <c:showLegendKey val="0"/>
          <c:showVal val="0"/>
          <c:showCatName val="0"/>
          <c:showSerName val="0"/>
          <c:showPercent val="0"/>
          <c:showBubbleSize val="0"/>
        </c:dLbls>
        <c:axId val="492829272"/>
        <c:axId val="492829664"/>
      </c:scatterChart>
      <c:valAx>
        <c:axId val="492829272"/>
        <c:scaling>
          <c:orientation val="minMax"/>
          <c:max val="1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92829664"/>
        <c:crosses val="autoZero"/>
        <c:crossBetween val="midCat"/>
        <c:majorUnit val="1"/>
      </c:valAx>
      <c:valAx>
        <c:axId val="49282966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92829272"/>
        <c:crosses val="autoZero"/>
        <c:crossBetween val="midCat"/>
        <c:majorUnit val="25"/>
      </c:valAx>
      <c:spPr>
        <a:solidFill>
          <a:schemeClr val="bg2"/>
        </a:solidFill>
        <a:ln>
          <a:solidFill>
            <a:schemeClr val="tx1"/>
          </a:solidFill>
        </a:ln>
      </c:spPr>
    </c:plotArea>
    <c:legend>
      <c:legendPos val="r"/>
      <c:layout>
        <c:manualLayout>
          <c:xMode val="edge"/>
          <c:yMode val="edge"/>
          <c:x val="0.10868975936831424"/>
          <c:y val="0.55625445450840894"/>
          <c:w val="0.23765486725663718"/>
          <c:h val="0.2787436541012324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715283666465278"/>
        </c:manualLayout>
      </c:layout>
      <c:scatterChart>
        <c:scatterStyle val="lineMarker"/>
        <c:varyColors val="0"/>
        <c:ser>
          <c:idx val="0"/>
          <c:order val="0"/>
          <c:tx>
            <c:strRef>
              <c:f>Sheet1!$B$1</c:f>
              <c:strCache>
                <c:ptCount val="1"/>
                <c:pt idx="0">
                  <c:v>Deceased  (N = 1,533)</c:v>
                </c:pt>
              </c:strCache>
            </c:strRef>
          </c:tx>
          <c:spPr>
            <a:ln w="41275">
              <a:solidFill>
                <a:srgbClr val="00FF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91.375</c:v>
                </c:pt>
                <c:pt idx="2">
                  <c:v>89.259</c:v>
                </c:pt>
                <c:pt idx="3">
                  <c:v>87.789000000000001</c:v>
                </c:pt>
                <c:pt idx="4">
                  <c:v>86.652000000000001</c:v>
                </c:pt>
                <c:pt idx="5">
                  <c:v>85.644999999999996</c:v>
                </c:pt>
                <c:pt idx="6">
                  <c:v>84.3</c:v>
                </c:pt>
                <c:pt idx="7">
                  <c:v>83.826999999999998</c:v>
                </c:pt>
                <c:pt idx="8">
                  <c:v>83.15</c:v>
                </c:pt>
                <c:pt idx="9">
                  <c:v>82.468999999999994</c:v>
                </c:pt>
                <c:pt idx="10">
                  <c:v>81.176000000000002</c:v>
                </c:pt>
                <c:pt idx="11">
                  <c:v>80.015000000000001</c:v>
                </c:pt>
                <c:pt idx="12">
                  <c:v>79.055000000000007</c:v>
                </c:pt>
                <c:pt idx="13">
                  <c:v>68.825000000000003</c:v>
                </c:pt>
                <c:pt idx="14">
                  <c:v>60.430999999999997</c:v>
                </c:pt>
                <c:pt idx="15">
                  <c:v>54.764000000000003</c:v>
                </c:pt>
                <c:pt idx="16">
                  <c:v>49.311999999999998</c:v>
                </c:pt>
                <c:pt idx="17">
                  <c:v>44.395000000000003</c:v>
                </c:pt>
                <c:pt idx="18">
                  <c:v>41.363</c:v>
                </c:pt>
                <c:pt idx="19">
                  <c:v>39.631999999999998</c:v>
                </c:pt>
                <c:pt idx="20">
                  <c:v>37.548000000000002</c:v>
                </c:pt>
                <c:pt idx="21">
                  <c:v>35.576999999999998</c:v>
                </c:pt>
                <c:pt idx="22">
                  <c:v>33.173000000000002</c:v>
                </c:pt>
                <c:pt idx="23">
                  <c:v>31.52</c:v>
                </c:pt>
                <c:pt idx="24">
                  <c:v>28.611000000000001</c:v>
                </c:pt>
                <c:pt idx="25">
                  <c:v>28.178000000000001</c:v>
                </c:pt>
                <c:pt idx="26">
                  <c:v>26.329000000000001</c:v>
                </c:pt>
                <c:pt idx="27">
                  <c:v>25.832000000000001</c:v>
                </c:pt>
                <c:pt idx="28">
                  <c:v>24.709</c:v>
                </c:pt>
                <c:pt idx="29">
                  <c:v>23.486000000000001</c:v>
                </c:pt>
                <c:pt idx="30">
                  <c:v>23.486000000000001</c:v>
                </c:pt>
                <c:pt idx="31">
                  <c:v>22.367000000000001</c:v>
                </c:pt>
              </c:numCache>
            </c:numRef>
          </c:yVal>
          <c:smooth val="0"/>
        </c:ser>
        <c:ser>
          <c:idx val="1"/>
          <c:order val="1"/>
          <c:tx>
            <c:strRef>
              <c:f>Sheet1!$C$1</c:f>
              <c:strCache>
                <c:ptCount val="1"/>
                <c:pt idx="0">
                  <c:v>Living  (N = 85)</c:v>
                </c:pt>
              </c:strCache>
            </c:strRef>
          </c:tx>
          <c:spPr>
            <a:ln w="41275">
              <a:solidFill>
                <a:srgbClr val="4DEAF1"/>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91.602000000000004</c:v>
                </c:pt>
                <c:pt idx="2">
                  <c:v>90.381</c:v>
                </c:pt>
                <c:pt idx="3">
                  <c:v>89.159000000000006</c:v>
                </c:pt>
                <c:pt idx="4">
                  <c:v>85.495000000000005</c:v>
                </c:pt>
                <c:pt idx="5">
                  <c:v>84.274000000000001</c:v>
                </c:pt>
                <c:pt idx="6">
                  <c:v>78.167000000000002</c:v>
                </c:pt>
                <c:pt idx="7">
                  <c:v>72.06</c:v>
                </c:pt>
                <c:pt idx="8">
                  <c:v>72.06</c:v>
                </c:pt>
                <c:pt idx="9">
                  <c:v>72.06</c:v>
                </c:pt>
                <c:pt idx="10">
                  <c:v>72.06</c:v>
                </c:pt>
                <c:pt idx="11">
                  <c:v>72.06</c:v>
                </c:pt>
                <c:pt idx="12">
                  <c:v>70.838999999999999</c:v>
                </c:pt>
                <c:pt idx="13">
                  <c:v>62.289000000000001</c:v>
                </c:pt>
                <c:pt idx="14">
                  <c:v>57.271999999999998</c:v>
                </c:pt>
                <c:pt idx="15">
                  <c:v>49.363999999999997</c:v>
                </c:pt>
                <c:pt idx="16">
                  <c:v>38.691000000000003</c:v>
                </c:pt>
                <c:pt idx="17">
                  <c:v>36.023000000000003</c:v>
                </c:pt>
                <c:pt idx="18">
                  <c:v>36.023000000000003</c:v>
                </c:pt>
                <c:pt idx="19">
                  <c:v>28.158000000000001</c:v>
                </c:pt>
                <c:pt idx="20">
                  <c:v>26.501000000000001</c:v>
                </c:pt>
                <c:pt idx="21">
                  <c:v>26.501000000000001</c:v>
                </c:pt>
                <c:pt idx="22">
                  <c:v>26.501000000000001</c:v>
                </c:pt>
                <c:pt idx="23">
                  <c:v>22.423999999999999</c:v>
                </c:pt>
                <c:pt idx="24">
                  <c:v>#N/A</c:v>
                </c:pt>
                <c:pt idx="25">
                  <c:v>#N/A</c:v>
                </c:pt>
                <c:pt idx="26">
                  <c:v>#N/A</c:v>
                </c:pt>
                <c:pt idx="27">
                  <c:v>#N/A</c:v>
                </c:pt>
                <c:pt idx="28">
                  <c:v>#N/A</c:v>
                </c:pt>
                <c:pt idx="29">
                  <c:v>#N/A</c:v>
                </c:pt>
                <c:pt idx="30">
                  <c:v>#N/A</c:v>
                </c:pt>
                <c:pt idx="31">
                  <c:v>#N/A</c:v>
                </c:pt>
              </c:numCache>
            </c:numRef>
          </c:yVal>
          <c:smooth val="0"/>
        </c:ser>
        <c:dLbls>
          <c:showLegendKey val="0"/>
          <c:showVal val="0"/>
          <c:showCatName val="0"/>
          <c:showSerName val="0"/>
          <c:showPercent val="0"/>
          <c:showBubbleSize val="0"/>
        </c:dLbls>
        <c:axId val="525546312"/>
        <c:axId val="525546704"/>
      </c:scatterChart>
      <c:valAx>
        <c:axId val="525546312"/>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25546704"/>
        <c:crosses val="autoZero"/>
        <c:crossBetween val="midCat"/>
        <c:majorUnit val="1"/>
      </c:valAx>
      <c:valAx>
        <c:axId val="52554670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25546312"/>
        <c:crosses val="autoZero"/>
        <c:crossBetween val="midCat"/>
        <c:majorUnit val="25"/>
      </c:valAx>
      <c:spPr>
        <a:solidFill>
          <a:schemeClr val="bg2"/>
        </a:solidFill>
        <a:ln>
          <a:solidFill>
            <a:schemeClr val="tx1"/>
          </a:solidFill>
        </a:ln>
      </c:spPr>
    </c:plotArea>
    <c:legend>
      <c:legendPos val="r"/>
      <c:layout>
        <c:manualLayout>
          <c:xMode val="edge"/>
          <c:yMode val="edge"/>
          <c:x val="0.10602501567835002"/>
          <c:y val="0.67569150010094936"/>
          <c:w val="0.30530241794997537"/>
          <c:h val="0.1593918866759320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050563532499615"/>
        </c:manualLayout>
      </c:layout>
      <c:scatterChart>
        <c:scatterStyle val="lineMarker"/>
        <c:varyColors val="0"/>
        <c:ser>
          <c:idx val="0"/>
          <c:order val="0"/>
          <c:tx>
            <c:strRef>
              <c:f>Sheet1!$B$1</c:f>
              <c:strCache>
                <c:ptCount val="1"/>
                <c:pt idx="0">
                  <c:v>1 (N = 679)</c:v>
                </c:pt>
              </c:strCache>
            </c:strRef>
          </c:tx>
          <c:spPr>
            <a:ln w="41275">
              <a:solidFill>
                <a:srgbClr val="00FF00"/>
              </a:solidFill>
            </a:ln>
          </c:spPr>
          <c:marker>
            <c:symbol val="none"/>
          </c:marker>
          <c:xVal>
            <c:numRef>
              <c:f>Sheet1!$A$2:$A$30</c:f>
              <c:numCache>
                <c:formatCode>General</c:formatCode>
                <c:ptCount val="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Sheet1!$B$2:$B$30</c:f>
              <c:numCache>
                <c:formatCode>General</c:formatCode>
                <c:ptCount val="29"/>
                <c:pt idx="0">
                  <c:v>100</c:v>
                </c:pt>
                <c:pt idx="1">
                  <c:v>97.046000000000006</c:v>
                </c:pt>
                <c:pt idx="2">
                  <c:v>95.56</c:v>
                </c:pt>
                <c:pt idx="3">
                  <c:v>94.516000000000005</c:v>
                </c:pt>
                <c:pt idx="4">
                  <c:v>93.472999999999999</c:v>
                </c:pt>
                <c:pt idx="5">
                  <c:v>92.876000000000005</c:v>
                </c:pt>
                <c:pt idx="6">
                  <c:v>91.233000000000004</c:v>
                </c:pt>
                <c:pt idx="7">
                  <c:v>90.784000000000006</c:v>
                </c:pt>
                <c:pt idx="8">
                  <c:v>90.483999999999995</c:v>
                </c:pt>
                <c:pt idx="9">
                  <c:v>89.73</c:v>
                </c:pt>
                <c:pt idx="10">
                  <c:v>88.521000000000001</c:v>
                </c:pt>
                <c:pt idx="11">
                  <c:v>87.31</c:v>
                </c:pt>
                <c:pt idx="12">
                  <c:v>86.396000000000001</c:v>
                </c:pt>
                <c:pt idx="13">
                  <c:v>75.183999999999997</c:v>
                </c:pt>
                <c:pt idx="14">
                  <c:v>64.037999999999997</c:v>
                </c:pt>
                <c:pt idx="15">
                  <c:v>57.365000000000002</c:v>
                </c:pt>
                <c:pt idx="16">
                  <c:v>52.606999999999999</c:v>
                </c:pt>
                <c:pt idx="17">
                  <c:v>48.811</c:v>
                </c:pt>
                <c:pt idx="18">
                  <c:v>44.685000000000002</c:v>
                </c:pt>
                <c:pt idx="19">
                  <c:v>41.862000000000002</c:v>
                </c:pt>
                <c:pt idx="20">
                  <c:v>38.902999999999999</c:v>
                </c:pt>
                <c:pt idx="21">
                  <c:v>35.158999999999999</c:v>
                </c:pt>
                <c:pt idx="22">
                  <c:v>32.307000000000002</c:v>
                </c:pt>
                <c:pt idx="23">
                  <c:v>29.349</c:v>
                </c:pt>
                <c:pt idx="24">
                  <c:v>27.484999999999999</c:v>
                </c:pt>
                <c:pt idx="25">
                  <c:v>27.484999999999999</c:v>
                </c:pt>
                <c:pt idx="26">
                  <c:v>26.234999999999999</c:v>
                </c:pt>
                <c:pt idx="27">
                  <c:v>26.234999999999999</c:v>
                </c:pt>
                <c:pt idx="28">
                  <c:v>26.234999999999999</c:v>
                </c:pt>
              </c:numCache>
            </c:numRef>
          </c:yVal>
          <c:smooth val="0"/>
        </c:ser>
        <c:ser>
          <c:idx val="1"/>
          <c:order val="1"/>
          <c:tx>
            <c:strRef>
              <c:f>Sheet1!$C$1</c:f>
              <c:strCache>
                <c:ptCount val="1"/>
                <c:pt idx="0">
                  <c:v>2 (N = 145)</c:v>
                </c:pt>
              </c:strCache>
            </c:strRef>
          </c:tx>
          <c:spPr>
            <a:ln w="41275">
              <a:solidFill>
                <a:srgbClr val="4DEAF1"/>
              </a:solidFill>
              <a:prstDash val="solid"/>
            </a:ln>
          </c:spPr>
          <c:marker>
            <c:symbol val="none"/>
          </c:marker>
          <c:xVal>
            <c:numRef>
              <c:f>Sheet1!$A$2:$A$30</c:f>
              <c:numCache>
                <c:formatCode>General</c:formatCode>
                <c:ptCount val="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Sheet1!$C$2:$C$30</c:f>
              <c:numCache>
                <c:formatCode>General</c:formatCode>
                <c:ptCount val="29"/>
                <c:pt idx="0">
                  <c:v>100</c:v>
                </c:pt>
                <c:pt idx="1">
                  <c:v>91.692999999999998</c:v>
                </c:pt>
                <c:pt idx="2">
                  <c:v>90.988</c:v>
                </c:pt>
                <c:pt idx="3">
                  <c:v>89.572000000000003</c:v>
                </c:pt>
                <c:pt idx="4">
                  <c:v>87.438999999999993</c:v>
                </c:pt>
                <c:pt idx="5">
                  <c:v>87.438999999999993</c:v>
                </c:pt>
                <c:pt idx="6">
                  <c:v>86.727999999999994</c:v>
                </c:pt>
                <c:pt idx="7">
                  <c:v>86.727999999999994</c:v>
                </c:pt>
                <c:pt idx="8">
                  <c:v>86.016999999999996</c:v>
                </c:pt>
                <c:pt idx="9">
                  <c:v>85.305999999999997</c:v>
                </c:pt>
                <c:pt idx="10">
                  <c:v>83.885000000000005</c:v>
                </c:pt>
                <c:pt idx="11">
                  <c:v>83.174000000000007</c:v>
                </c:pt>
                <c:pt idx="12">
                  <c:v>81.751999999999995</c:v>
                </c:pt>
                <c:pt idx="13">
                  <c:v>70.132000000000005</c:v>
                </c:pt>
                <c:pt idx="14">
                  <c:v>57.17</c:v>
                </c:pt>
                <c:pt idx="15">
                  <c:v>49.529000000000003</c:v>
                </c:pt>
                <c:pt idx="16">
                  <c:v>42.542999999999999</c:v>
                </c:pt>
                <c:pt idx="17">
                  <c:v>37.112000000000002</c:v>
                </c:pt>
                <c:pt idx="18">
                  <c:v>31.265999999999998</c:v>
                </c:pt>
                <c:pt idx="19">
                  <c:v>30.224</c:v>
                </c:pt>
                <c:pt idx="20">
                  <c:v>29.103999999999999</c:v>
                </c:pt>
                <c:pt idx="21">
                  <c:v>27.891999999999999</c:v>
                </c:pt>
                <c:pt idx="22">
                  <c:v>27.891999999999999</c:v>
                </c:pt>
                <c:pt idx="23">
                  <c:v>26.032</c:v>
                </c:pt>
                <c:pt idx="24">
                  <c:v>26.032</c:v>
                </c:pt>
                <c:pt idx="25">
                  <c:v>26.032</c:v>
                </c:pt>
                <c:pt idx="26">
                  <c:v>#N/A</c:v>
                </c:pt>
                <c:pt idx="27">
                  <c:v>#N/A</c:v>
                </c:pt>
                <c:pt idx="28">
                  <c:v>#N/A</c:v>
                </c:pt>
              </c:numCache>
            </c:numRef>
          </c:yVal>
          <c:smooth val="0"/>
        </c:ser>
        <c:ser>
          <c:idx val="2"/>
          <c:order val="2"/>
          <c:tx>
            <c:strRef>
              <c:f>Sheet1!$D$1</c:f>
              <c:strCache>
                <c:ptCount val="1"/>
                <c:pt idx="0">
                  <c:v>3 (N = 40)</c:v>
                </c:pt>
              </c:strCache>
            </c:strRef>
          </c:tx>
          <c:spPr>
            <a:ln w="41275">
              <a:solidFill>
                <a:srgbClr val="FFFF00"/>
              </a:solidFill>
            </a:ln>
          </c:spPr>
          <c:marker>
            <c:symbol val="none"/>
          </c:marker>
          <c:xVal>
            <c:numRef>
              <c:f>Sheet1!$A$2:$A$30</c:f>
              <c:numCache>
                <c:formatCode>General</c:formatCode>
                <c:ptCount val="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Sheet1!$D$2:$D$30</c:f>
              <c:numCache>
                <c:formatCode>General</c:formatCode>
                <c:ptCount val="29"/>
                <c:pt idx="0">
                  <c:v>100</c:v>
                </c:pt>
                <c:pt idx="1">
                  <c:v>82.5</c:v>
                </c:pt>
                <c:pt idx="2">
                  <c:v>72.188000000000002</c:v>
                </c:pt>
                <c:pt idx="3">
                  <c:v>72.188000000000002</c:v>
                </c:pt>
                <c:pt idx="4">
                  <c:v>72.188000000000002</c:v>
                </c:pt>
                <c:pt idx="5">
                  <c:v>72.188000000000002</c:v>
                </c:pt>
                <c:pt idx="6">
                  <c:v>69.608999999999995</c:v>
                </c:pt>
                <c:pt idx="7">
                  <c:v>69.608999999999995</c:v>
                </c:pt>
                <c:pt idx="8">
                  <c:v>69.608999999999995</c:v>
                </c:pt>
                <c:pt idx="9">
                  <c:v>66.932000000000002</c:v>
                </c:pt>
                <c:pt idx="10">
                  <c:v>64.254999999999995</c:v>
                </c:pt>
                <c:pt idx="11">
                  <c:v>64.254999999999995</c:v>
                </c:pt>
                <c:pt idx="12">
                  <c:v>64.254999999999995</c:v>
                </c:pt>
                <c:pt idx="13">
                  <c:v>58.667000000000002</c:v>
                </c:pt>
                <c:pt idx="14">
                  <c:v>55.874000000000002</c:v>
                </c:pt>
                <c:pt idx="15">
                  <c:v>49.762999999999998</c:v>
                </c:pt>
                <c:pt idx="16">
                  <c:v>46.445</c:v>
                </c:pt>
                <c:pt idx="17">
                  <c:v>42.872</c:v>
                </c:pt>
                <c:pt idx="18">
                  <c:v>35.726999999999997</c:v>
                </c:pt>
                <c:pt idx="19">
                  <c:v>#N/A</c:v>
                </c:pt>
                <c:pt idx="20">
                  <c:v>#N/A</c:v>
                </c:pt>
                <c:pt idx="21">
                  <c:v>#N/A</c:v>
                </c:pt>
                <c:pt idx="22">
                  <c:v>#N/A</c:v>
                </c:pt>
                <c:pt idx="23">
                  <c:v>#N/A</c:v>
                </c:pt>
                <c:pt idx="24">
                  <c:v>#N/A</c:v>
                </c:pt>
                <c:pt idx="25">
                  <c:v>#N/A</c:v>
                </c:pt>
                <c:pt idx="26">
                  <c:v>#N/A</c:v>
                </c:pt>
                <c:pt idx="27">
                  <c:v>#N/A</c:v>
                </c:pt>
                <c:pt idx="28">
                  <c:v>#N/A</c:v>
                </c:pt>
              </c:numCache>
            </c:numRef>
          </c:yVal>
          <c:smooth val="0"/>
        </c:ser>
        <c:dLbls>
          <c:showLegendKey val="0"/>
          <c:showVal val="0"/>
          <c:showCatName val="0"/>
          <c:showSerName val="0"/>
          <c:showPercent val="0"/>
          <c:showBubbleSize val="0"/>
        </c:dLbls>
        <c:axId val="525547488"/>
        <c:axId val="525547880"/>
      </c:scatterChart>
      <c:valAx>
        <c:axId val="525547488"/>
        <c:scaling>
          <c:orientation val="minMax"/>
          <c:max val="14"/>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25547880"/>
        <c:crosses val="autoZero"/>
        <c:crossBetween val="midCat"/>
        <c:majorUnit val="1"/>
      </c:valAx>
      <c:valAx>
        <c:axId val="52554788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25547488"/>
        <c:crosses val="autoZero"/>
        <c:crossBetween val="midCat"/>
        <c:majorUnit val="25"/>
      </c:valAx>
      <c:spPr>
        <a:solidFill>
          <a:schemeClr val="bg2"/>
        </a:solidFill>
        <a:ln>
          <a:solidFill>
            <a:schemeClr val="tx1"/>
          </a:solidFill>
        </a:ln>
      </c:spPr>
    </c:plotArea>
    <c:legend>
      <c:legendPos val="r"/>
      <c:layout>
        <c:manualLayout>
          <c:xMode val="edge"/>
          <c:yMode val="edge"/>
          <c:x val="0.1089748681857246"/>
          <c:y val="0.61671723019916636"/>
          <c:w val="0.19640108545753815"/>
          <c:h val="0.1873795738767948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588972276902883"/>
        </c:manualLayout>
      </c:layout>
      <c:scatterChart>
        <c:scatterStyle val="lineMarker"/>
        <c:varyColors val="0"/>
        <c:ser>
          <c:idx val="0"/>
          <c:order val="0"/>
          <c:tx>
            <c:strRef>
              <c:f>Sheet1!$B$1</c:f>
              <c:strCache>
                <c:ptCount val="1"/>
                <c:pt idx="0">
                  <c:v>&lt;=-20% (N = 29)</c:v>
                </c:pt>
              </c:strCache>
            </c:strRef>
          </c:tx>
          <c:spPr>
            <a:ln w="41275">
              <a:solidFill>
                <a:srgbClr val="00FF00"/>
              </a:solidFill>
            </a:ln>
          </c:spPr>
          <c:marker>
            <c:symbol val="none"/>
          </c:marker>
          <c:xVal>
            <c:numRef>
              <c:f>Sheet1!$A$2:$A$30</c:f>
              <c:numCache>
                <c:formatCode>General</c:formatCode>
                <c:ptCount val="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Sheet1!$B$2:$B$30</c:f>
              <c:numCache>
                <c:formatCode>General</c:formatCode>
                <c:ptCount val="29"/>
                <c:pt idx="0">
                  <c:v>100</c:v>
                </c:pt>
                <c:pt idx="1">
                  <c:v>86.206999999999994</c:v>
                </c:pt>
                <c:pt idx="2">
                  <c:v>86.206999999999994</c:v>
                </c:pt>
                <c:pt idx="3">
                  <c:v>82.614999999999995</c:v>
                </c:pt>
                <c:pt idx="4">
                  <c:v>82.614999999999995</c:v>
                </c:pt>
                <c:pt idx="5">
                  <c:v>82.614999999999995</c:v>
                </c:pt>
                <c:pt idx="6">
                  <c:v>82.614999999999995</c:v>
                </c:pt>
                <c:pt idx="7">
                  <c:v>82.614999999999995</c:v>
                </c:pt>
                <c:pt idx="8">
                  <c:v>79.022999999999996</c:v>
                </c:pt>
                <c:pt idx="9">
                  <c:v>79.022999999999996</c:v>
                </c:pt>
                <c:pt idx="10">
                  <c:v>79.022999999999996</c:v>
                </c:pt>
                <c:pt idx="11">
                  <c:v>79.022999999999996</c:v>
                </c:pt>
                <c:pt idx="12">
                  <c:v>79.022999999999996</c:v>
                </c:pt>
                <c:pt idx="13">
                  <c:v>71.838999999999999</c:v>
                </c:pt>
                <c:pt idx="14">
                  <c:v>57.470999999999997</c:v>
                </c:pt>
                <c:pt idx="15">
                  <c:v>53.64</c:v>
                </c:pt>
                <c:pt idx="16">
                  <c:v>49.514000000000003</c:v>
                </c:pt>
                <c:pt idx="17">
                  <c:v>49.514000000000003</c:v>
                </c:pt>
                <c:pt idx="18">
                  <c:v>49.514000000000003</c:v>
                </c:pt>
                <c:pt idx="19">
                  <c:v>#N/A</c:v>
                </c:pt>
                <c:pt idx="20">
                  <c:v>#N/A</c:v>
                </c:pt>
                <c:pt idx="21">
                  <c:v>#N/A</c:v>
                </c:pt>
                <c:pt idx="22">
                  <c:v>#N/A</c:v>
                </c:pt>
                <c:pt idx="23">
                  <c:v>#N/A</c:v>
                </c:pt>
                <c:pt idx="24">
                  <c:v>#N/A</c:v>
                </c:pt>
                <c:pt idx="25">
                  <c:v>#N/A</c:v>
                </c:pt>
                <c:pt idx="26">
                  <c:v>#N/A</c:v>
                </c:pt>
                <c:pt idx="27">
                  <c:v>#N/A</c:v>
                </c:pt>
                <c:pt idx="28">
                  <c:v>#N/A</c:v>
                </c:pt>
              </c:numCache>
            </c:numRef>
          </c:yVal>
          <c:smooth val="0"/>
        </c:ser>
        <c:ser>
          <c:idx val="1"/>
          <c:order val="1"/>
          <c:tx>
            <c:strRef>
              <c:f>Sheet1!$C$1</c:f>
              <c:strCache>
                <c:ptCount val="1"/>
                <c:pt idx="0">
                  <c:v>-19% --10% (N = 117)</c:v>
                </c:pt>
              </c:strCache>
            </c:strRef>
          </c:tx>
          <c:spPr>
            <a:ln w="41275">
              <a:solidFill>
                <a:srgbClr val="FF0000"/>
              </a:solidFill>
              <a:prstDash val="solid"/>
            </a:ln>
          </c:spPr>
          <c:marker>
            <c:symbol val="none"/>
          </c:marker>
          <c:xVal>
            <c:numRef>
              <c:f>Sheet1!$A$2:$A$30</c:f>
              <c:numCache>
                <c:formatCode>General</c:formatCode>
                <c:ptCount val="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Sheet1!$C$2:$C$30</c:f>
              <c:numCache>
                <c:formatCode>General</c:formatCode>
                <c:ptCount val="29"/>
                <c:pt idx="0">
                  <c:v>100</c:v>
                </c:pt>
                <c:pt idx="1">
                  <c:v>94.001000000000005</c:v>
                </c:pt>
                <c:pt idx="2">
                  <c:v>90.436999999999998</c:v>
                </c:pt>
                <c:pt idx="3">
                  <c:v>90.436999999999998</c:v>
                </c:pt>
                <c:pt idx="4">
                  <c:v>88.646000000000001</c:v>
                </c:pt>
                <c:pt idx="5">
                  <c:v>86.855000000000004</c:v>
                </c:pt>
                <c:pt idx="6">
                  <c:v>86.855000000000004</c:v>
                </c:pt>
                <c:pt idx="7">
                  <c:v>84.168999999999997</c:v>
                </c:pt>
                <c:pt idx="8">
                  <c:v>83.272999999999996</c:v>
                </c:pt>
                <c:pt idx="9">
                  <c:v>82.378</c:v>
                </c:pt>
                <c:pt idx="10">
                  <c:v>82.378</c:v>
                </c:pt>
                <c:pt idx="11">
                  <c:v>80.587000000000003</c:v>
                </c:pt>
                <c:pt idx="12">
                  <c:v>79.691999999999993</c:v>
                </c:pt>
                <c:pt idx="13">
                  <c:v>68.777000000000001</c:v>
                </c:pt>
                <c:pt idx="14">
                  <c:v>63</c:v>
                </c:pt>
                <c:pt idx="15">
                  <c:v>56.1</c:v>
                </c:pt>
                <c:pt idx="16">
                  <c:v>48.606999999999999</c:v>
                </c:pt>
                <c:pt idx="17">
                  <c:v>42.715000000000003</c:v>
                </c:pt>
                <c:pt idx="18">
                  <c:v>36.387</c:v>
                </c:pt>
                <c:pt idx="19">
                  <c:v>32.747999999999998</c:v>
                </c:pt>
                <c:pt idx="20">
                  <c:v>30.701000000000001</c:v>
                </c:pt>
                <c:pt idx="21">
                  <c:v>#N/A</c:v>
                </c:pt>
                <c:pt idx="22">
                  <c:v>#N/A</c:v>
                </c:pt>
                <c:pt idx="23">
                  <c:v>#N/A</c:v>
                </c:pt>
                <c:pt idx="24">
                  <c:v>#N/A</c:v>
                </c:pt>
                <c:pt idx="25">
                  <c:v>#N/A</c:v>
                </c:pt>
                <c:pt idx="26">
                  <c:v>#N/A</c:v>
                </c:pt>
                <c:pt idx="27">
                  <c:v>#N/A</c:v>
                </c:pt>
                <c:pt idx="28">
                  <c:v>#N/A</c:v>
                </c:pt>
              </c:numCache>
            </c:numRef>
          </c:yVal>
          <c:smooth val="0"/>
        </c:ser>
        <c:ser>
          <c:idx val="2"/>
          <c:order val="2"/>
          <c:tx>
            <c:strRef>
              <c:f>Sheet1!$D$1</c:f>
              <c:strCache>
                <c:ptCount val="1"/>
                <c:pt idx="0">
                  <c:v>-9%-0% (N = 448)</c:v>
                </c:pt>
              </c:strCache>
            </c:strRef>
          </c:tx>
          <c:spPr>
            <a:ln w="41275">
              <a:solidFill>
                <a:srgbClr val="FFFF00"/>
              </a:solidFill>
            </a:ln>
          </c:spPr>
          <c:marker>
            <c:symbol val="none"/>
          </c:marker>
          <c:xVal>
            <c:numRef>
              <c:f>Sheet1!$A$2:$A$30</c:f>
              <c:numCache>
                <c:formatCode>General</c:formatCode>
                <c:ptCount val="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Sheet1!$D$2:$D$30</c:f>
              <c:numCache>
                <c:formatCode>General</c:formatCode>
                <c:ptCount val="29"/>
                <c:pt idx="0">
                  <c:v>100</c:v>
                </c:pt>
                <c:pt idx="1">
                  <c:v>91.947999999999993</c:v>
                </c:pt>
                <c:pt idx="2">
                  <c:v>89.218000000000004</c:v>
                </c:pt>
                <c:pt idx="3">
                  <c:v>87.602999999999994</c:v>
                </c:pt>
                <c:pt idx="4">
                  <c:v>87.141000000000005</c:v>
                </c:pt>
                <c:pt idx="5">
                  <c:v>86.445999999999998</c:v>
                </c:pt>
                <c:pt idx="6">
                  <c:v>84.819000000000003</c:v>
                </c:pt>
                <c:pt idx="7">
                  <c:v>84.587000000000003</c:v>
                </c:pt>
                <c:pt idx="8">
                  <c:v>84.12</c:v>
                </c:pt>
                <c:pt idx="9">
                  <c:v>83.418999999999997</c:v>
                </c:pt>
                <c:pt idx="10">
                  <c:v>81.548000000000002</c:v>
                </c:pt>
                <c:pt idx="11">
                  <c:v>80.841999999999999</c:v>
                </c:pt>
                <c:pt idx="12">
                  <c:v>79.662000000000006</c:v>
                </c:pt>
                <c:pt idx="13">
                  <c:v>70.073999999999998</c:v>
                </c:pt>
                <c:pt idx="14">
                  <c:v>60.536999999999999</c:v>
                </c:pt>
                <c:pt idx="15">
                  <c:v>53.811</c:v>
                </c:pt>
                <c:pt idx="16">
                  <c:v>49.3</c:v>
                </c:pt>
                <c:pt idx="17">
                  <c:v>46.231000000000002</c:v>
                </c:pt>
                <c:pt idx="18">
                  <c:v>42.173000000000002</c:v>
                </c:pt>
                <c:pt idx="19">
                  <c:v>39.459000000000003</c:v>
                </c:pt>
                <c:pt idx="20">
                  <c:v>37.655000000000001</c:v>
                </c:pt>
                <c:pt idx="21">
                  <c:v>35.012999999999998</c:v>
                </c:pt>
                <c:pt idx="22">
                  <c:v>32.630000000000003</c:v>
                </c:pt>
                <c:pt idx="23">
                  <c:v>31.504999999999999</c:v>
                </c:pt>
                <c:pt idx="24">
                  <c:v>29.082000000000001</c:v>
                </c:pt>
                <c:pt idx="25">
                  <c:v>29.082000000000001</c:v>
                </c:pt>
                <c:pt idx="26">
                  <c:v>27.466000000000001</c:v>
                </c:pt>
                <c:pt idx="27">
                  <c:v>25.748999999999999</c:v>
                </c:pt>
                <c:pt idx="28">
                  <c:v>25.748999999999999</c:v>
                </c:pt>
              </c:numCache>
            </c:numRef>
          </c:yVal>
          <c:smooth val="0"/>
        </c:ser>
        <c:ser>
          <c:idx val="3"/>
          <c:order val="3"/>
          <c:tx>
            <c:strRef>
              <c:f>Sheet1!$E$1</c:f>
              <c:strCache>
                <c:ptCount val="1"/>
                <c:pt idx="0">
                  <c:v>1%-10% (N = 576)</c:v>
                </c:pt>
              </c:strCache>
            </c:strRef>
          </c:tx>
          <c:spPr>
            <a:ln w="41275">
              <a:solidFill>
                <a:schemeClr val="bg1">
                  <a:lumMod val="50000"/>
                  <a:lumOff val="50000"/>
                </a:schemeClr>
              </a:solidFill>
            </a:ln>
          </c:spPr>
          <c:marker>
            <c:symbol val="none"/>
          </c:marker>
          <c:xVal>
            <c:numRef>
              <c:f>Sheet1!$A$2:$A$30</c:f>
              <c:numCache>
                <c:formatCode>General</c:formatCode>
                <c:ptCount val="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Sheet1!$E$2:$E$30</c:f>
              <c:numCache>
                <c:formatCode>General</c:formatCode>
                <c:ptCount val="29"/>
                <c:pt idx="0">
                  <c:v>100</c:v>
                </c:pt>
                <c:pt idx="1">
                  <c:v>94.614000000000004</c:v>
                </c:pt>
                <c:pt idx="2">
                  <c:v>93.742000000000004</c:v>
                </c:pt>
                <c:pt idx="3">
                  <c:v>92.855999999999995</c:v>
                </c:pt>
                <c:pt idx="4">
                  <c:v>91.793000000000006</c:v>
                </c:pt>
                <c:pt idx="5">
                  <c:v>91.084000000000003</c:v>
                </c:pt>
                <c:pt idx="6">
                  <c:v>89.489000000000004</c:v>
                </c:pt>
                <c:pt idx="7">
                  <c:v>88.957999999999998</c:v>
                </c:pt>
                <c:pt idx="8">
                  <c:v>88.426000000000002</c:v>
                </c:pt>
                <c:pt idx="9">
                  <c:v>87.891000000000005</c:v>
                </c:pt>
                <c:pt idx="10">
                  <c:v>87.176000000000002</c:v>
                </c:pt>
                <c:pt idx="11">
                  <c:v>85.923000000000002</c:v>
                </c:pt>
                <c:pt idx="12">
                  <c:v>84.84</c:v>
                </c:pt>
                <c:pt idx="13">
                  <c:v>74.052000000000007</c:v>
                </c:pt>
                <c:pt idx="14">
                  <c:v>65.369</c:v>
                </c:pt>
                <c:pt idx="15">
                  <c:v>59.79</c:v>
                </c:pt>
                <c:pt idx="16">
                  <c:v>54.494999999999997</c:v>
                </c:pt>
                <c:pt idx="17">
                  <c:v>48.738</c:v>
                </c:pt>
                <c:pt idx="18">
                  <c:v>45.08</c:v>
                </c:pt>
                <c:pt idx="19">
                  <c:v>44.658999999999999</c:v>
                </c:pt>
                <c:pt idx="20">
                  <c:v>41.997999999999998</c:v>
                </c:pt>
                <c:pt idx="21">
                  <c:v>39.470999999999997</c:v>
                </c:pt>
                <c:pt idx="22">
                  <c:v>37.936</c:v>
                </c:pt>
                <c:pt idx="23">
                  <c:v>36.103000000000002</c:v>
                </c:pt>
                <c:pt idx="24">
                  <c:v>30.731999999999999</c:v>
                </c:pt>
                <c:pt idx="25">
                  <c:v>30.731999999999999</c:v>
                </c:pt>
                <c:pt idx="26">
                  <c:v>27.728999999999999</c:v>
                </c:pt>
                <c:pt idx="27">
                  <c:v>27.728999999999999</c:v>
                </c:pt>
                <c:pt idx="28">
                  <c:v>27.728999999999999</c:v>
                </c:pt>
              </c:numCache>
            </c:numRef>
          </c:yVal>
          <c:smooth val="0"/>
        </c:ser>
        <c:ser>
          <c:idx val="4"/>
          <c:order val="4"/>
          <c:tx>
            <c:strRef>
              <c:f>Sheet1!$F$1</c:f>
              <c:strCache>
                <c:ptCount val="1"/>
                <c:pt idx="0">
                  <c:v>11%-20% (N = 233)</c:v>
                </c:pt>
              </c:strCache>
            </c:strRef>
          </c:tx>
          <c:spPr>
            <a:ln w="41275">
              <a:solidFill>
                <a:srgbClr val="FF9900"/>
              </a:solidFill>
            </a:ln>
          </c:spPr>
          <c:marker>
            <c:symbol val="none"/>
          </c:marker>
          <c:xVal>
            <c:numRef>
              <c:f>Sheet1!$A$2:$A$30</c:f>
              <c:numCache>
                <c:formatCode>General</c:formatCode>
                <c:ptCount val="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Sheet1!$F$2:$F$30</c:f>
              <c:numCache>
                <c:formatCode>General</c:formatCode>
                <c:ptCount val="29"/>
                <c:pt idx="0">
                  <c:v>100</c:v>
                </c:pt>
                <c:pt idx="1">
                  <c:v>92.623000000000005</c:v>
                </c:pt>
                <c:pt idx="2">
                  <c:v>90.426000000000002</c:v>
                </c:pt>
                <c:pt idx="3">
                  <c:v>89.09</c:v>
                </c:pt>
                <c:pt idx="4">
                  <c:v>88.194000000000003</c:v>
                </c:pt>
                <c:pt idx="5">
                  <c:v>86.850999999999999</c:v>
                </c:pt>
                <c:pt idx="6">
                  <c:v>85.953999999999994</c:v>
                </c:pt>
                <c:pt idx="7">
                  <c:v>85.953999999999994</c:v>
                </c:pt>
                <c:pt idx="8">
                  <c:v>85.043999999999997</c:v>
                </c:pt>
                <c:pt idx="9">
                  <c:v>84.587000000000003</c:v>
                </c:pt>
                <c:pt idx="10">
                  <c:v>82.75</c:v>
                </c:pt>
                <c:pt idx="11">
                  <c:v>81.364000000000004</c:v>
                </c:pt>
                <c:pt idx="12">
                  <c:v>81.364000000000004</c:v>
                </c:pt>
                <c:pt idx="13">
                  <c:v>71.543999999999997</c:v>
                </c:pt>
                <c:pt idx="14">
                  <c:v>63.131999999999998</c:v>
                </c:pt>
                <c:pt idx="15">
                  <c:v>56.219000000000001</c:v>
                </c:pt>
                <c:pt idx="16">
                  <c:v>50.615000000000002</c:v>
                </c:pt>
                <c:pt idx="17">
                  <c:v>46.384999999999998</c:v>
                </c:pt>
                <c:pt idx="18">
                  <c:v>41.591999999999999</c:v>
                </c:pt>
                <c:pt idx="19">
                  <c:v>36.264000000000003</c:v>
                </c:pt>
                <c:pt idx="20">
                  <c:v>34.052999999999997</c:v>
                </c:pt>
                <c:pt idx="21">
                  <c:v>34.052999999999997</c:v>
                </c:pt>
                <c:pt idx="22">
                  <c:v>32.432000000000002</c:v>
                </c:pt>
                <c:pt idx="23">
                  <c:v>28.378</c:v>
                </c:pt>
                <c:pt idx="24">
                  <c:v>#N/A</c:v>
                </c:pt>
                <c:pt idx="25">
                  <c:v>#N/A</c:v>
                </c:pt>
                <c:pt idx="26">
                  <c:v>#N/A</c:v>
                </c:pt>
                <c:pt idx="27">
                  <c:v>#N/A</c:v>
                </c:pt>
                <c:pt idx="28">
                  <c:v>#N/A</c:v>
                </c:pt>
              </c:numCache>
            </c:numRef>
          </c:yVal>
          <c:smooth val="0"/>
        </c:ser>
        <c:ser>
          <c:idx val="5"/>
          <c:order val="5"/>
          <c:tx>
            <c:strRef>
              <c:f>Sheet1!$G$1</c:f>
              <c:strCache>
                <c:ptCount val="1"/>
                <c:pt idx="0">
                  <c:v>&gt;20% (N = 98)</c:v>
                </c:pt>
              </c:strCache>
            </c:strRef>
          </c:tx>
          <c:spPr>
            <a:ln w="47625">
              <a:solidFill>
                <a:srgbClr val="CC00FF"/>
              </a:solidFill>
            </a:ln>
          </c:spPr>
          <c:marker>
            <c:symbol val="none"/>
          </c:marker>
          <c:xVal>
            <c:numRef>
              <c:f>Sheet1!$A$2:$A$30</c:f>
              <c:numCache>
                <c:formatCode>General</c:formatCode>
                <c:ptCount val="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Sheet1!$G$2:$G$30</c:f>
              <c:numCache>
                <c:formatCode>General</c:formatCode>
                <c:ptCount val="29"/>
                <c:pt idx="0">
                  <c:v>100</c:v>
                </c:pt>
                <c:pt idx="1">
                  <c:v>90.587000000000003</c:v>
                </c:pt>
                <c:pt idx="2">
                  <c:v>85.32</c:v>
                </c:pt>
                <c:pt idx="3">
                  <c:v>82.16</c:v>
                </c:pt>
                <c:pt idx="4">
                  <c:v>81.106999999999999</c:v>
                </c:pt>
                <c:pt idx="5">
                  <c:v>81.106999999999999</c:v>
                </c:pt>
                <c:pt idx="6">
                  <c:v>81.106999999999999</c:v>
                </c:pt>
                <c:pt idx="7">
                  <c:v>80.054000000000002</c:v>
                </c:pt>
                <c:pt idx="8">
                  <c:v>77.947000000000003</c:v>
                </c:pt>
                <c:pt idx="9">
                  <c:v>76.879000000000005</c:v>
                </c:pt>
                <c:pt idx="10">
                  <c:v>75.811999999999998</c:v>
                </c:pt>
                <c:pt idx="11">
                  <c:v>75.811999999999998</c:v>
                </c:pt>
                <c:pt idx="12">
                  <c:v>75.811999999999998</c:v>
                </c:pt>
                <c:pt idx="13">
                  <c:v>70.078999999999994</c:v>
                </c:pt>
                <c:pt idx="14">
                  <c:v>66.180999999999997</c:v>
                </c:pt>
                <c:pt idx="15">
                  <c:v>59.905999999999999</c:v>
                </c:pt>
                <c:pt idx="16">
                  <c:v>58.09</c:v>
                </c:pt>
                <c:pt idx="17">
                  <c:v>56.216999999999999</c:v>
                </c:pt>
                <c:pt idx="18">
                  <c:v>51.621000000000002</c:v>
                </c:pt>
                <c:pt idx="19">
                  <c:v>51.621000000000002</c:v>
                </c:pt>
                <c:pt idx="20">
                  <c:v>48.905000000000001</c:v>
                </c:pt>
                <c:pt idx="21">
                  <c:v>48.905000000000001</c:v>
                </c:pt>
                <c:pt idx="22">
                  <c:v>45.643999999999998</c:v>
                </c:pt>
                <c:pt idx="23">
                  <c:v>45.643999999999998</c:v>
                </c:pt>
                <c:pt idx="24">
                  <c:v>#N/A</c:v>
                </c:pt>
                <c:pt idx="25">
                  <c:v>#N/A</c:v>
                </c:pt>
                <c:pt idx="26">
                  <c:v>#N/A</c:v>
                </c:pt>
                <c:pt idx="27">
                  <c:v>#N/A</c:v>
                </c:pt>
                <c:pt idx="28">
                  <c:v>#N/A</c:v>
                </c:pt>
              </c:numCache>
            </c:numRef>
          </c:yVal>
          <c:smooth val="0"/>
        </c:ser>
        <c:dLbls>
          <c:showLegendKey val="0"/>
          <c:showVal val="0"/>
          <c:showCatName val="0"/>
          <c:showSerName val="0"/>
          <c:showPercent val="0"/>
          <c:showBubbleSize val="0"/>
        </c:dLbls>
        <c:axId val="499282576"/>
        <c:axId val="667435728"/>
      </c:scatterChart>
      <c:valAx>
        <c:axId val="499282576"/>
        <c:scaling>
          <c:orientation val="minMax"/>
          <c:max val="1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67435728"/>
        <c:crosses val="autoZero"/>
        <c:crossBetween val="midCat"/>
        <c:majorUnit val="1"/>
      </c:valAx>
      <c:valAx>
        <c:axId val="66743572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99282576"/>
        <c:crosses val="autoZero"/>
        <c:crossBetween val="midCat"/>
        <c:majorUnit val="25"/>
      </c:valAx>
      <c:spPr>
        <a:solidFill>
          <a:schemeClr val="bg2"/>
        </a:solidFill>
        <a:ln>
          <a:solidFill>
            <a:schemeClr val="tx1"/>
          </a:solidFill>
        </a:ln>
      </c:spPr>
    </c:plotArea>
    <c:legend>
      <c:legendPos val="r"/>
      <c:layout>
        <c:manualLayout>
          <c:xMode val="edge"/>
          <c:yMode val="edge"/>
          <c:x val="0.10868975936831424"/>
          <c:y val="0.55625445450840894"/>
          <c:w val="0.30208065903526765"/>
          <c:h val="0.2787436541012324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588972276902883"/>
        </c:manualLayout>
      </c:layout>
      <c:scatterChart>
        <c:scatterStyle val="lineMarker"/>
        <c:varyColors val="0"/>
        <c:ser>
          <c:idx val="0"/>
          <c:order val="0"/>
          <c:tx>
            <c:strRef>
              <c:f>Sheet1!$B$1</c:f>
              <c:strCache>
                <c:ptCount val="1"/>
                <c:pt idx="0">
                  <c:v>&lt;=-20% (N = 22)</c:v>
                </c:pt>
              </c:strCache>
            </c:strRef>
          </c:tx>
          <c:spPr>
            <a:ln w="41275">
              <a:solidFill>
                <a:srgbClr val="00FF00"/>
              </a:solidFill>
            </a:ln>
          </c:spPr>
          <c:marker>
            <c:symbol val="none"/>
          </c:marker>
          <c:xVal>
            <c:numRef>
              <c:f>Sheet1!$A$2:$A$19</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numCache>
            </c:numRef>
          </c:xVal>
          <c:yVal>
            <c:numRef>
              <c:f>Sheet1!$B$2:$B$19</c:f>
              <c:numCache>
                <c:formatCode>General</c:formatCode>
                <c:ptCount val="18"/>
                <c:pt idx="0">
                  <c:v>100</c:v>
                </c:pt>
                <c:pt idx="1">
                  <c:v>100</c:v>
                </c:pt>
                <c:pt idx="2">
                  <c:v>90.909000000000006</c:v>
                </c:pt>
                <c:pt idx="3">
                  <c:v>72.727000000000004</c:v>
                </c:pt>
                <c:pt idx="4">
                  <c:v>67.879000000000005</c:v>
                </c:pt>
                <c:pt idx="5">
                  <c:v>62.656999999999996</c:v>
                </c:pt>
                <c:pt idx="6">
                  <c:v>62.656999999999996</c:v>
                </c:pt>
                <c:pt idx="7">
                  <c:v>62.656999999999996</c:v>
                </c:pt>
                <c:pt idx="8">
                  <c:v>#N/A</c:v>
                </c:pt>
                <c:pt idx="9">
                  <c:v>#N/A</c:v>
                </c:pt>
                <c:pt idx="10">
                  <c:v>#N/A</c:v>
                </c:pt>
                <c:pt idx="11">
                  <c:v>#N/A</c:v>
                </c:pt>
                <c:pt idx="12">
                  <c:v>#N/A</c:v>
                </c:pt>
                <c:pt idx="13">
                  <c:v>#N/A</c:v>
                </c:pt>
                <c:pt idx="14">
                  <c:v>#N/A</c:v>
                </c:pt>
                <c:pt idx="15">
                  <c:v>#N/A</c:v>
                </c:pt>
                <c:pt idx="16">
                  <c:v>#N/A</c:v>
                </c:pt>
                <c:pt idx="17">
                  <c:v>#N/A</c:v>
                </c:pt>
              </c:numCache>
            </c:numRef>
          </c:yVal>
          <c:smooth val="0"/>
        </c:ser>
        <c:ser>
          <c:idx val="1"/>
          <c:order val="1"/>
          <c:tx>
            <c:strRef>
              <c:f>Sheet1!$C$1</c:f>
              <c:strCache>
                <c:ptCount val="1"/>
                <c:pt idx="0">
                  <c:v>-19% --10% (N = 89)</c:v>
                </c:pt>
              </c:strCache>
            </c:strRef>
          </c:tx>
          <c:spPr>
            <a:ln w="41275">
              <a:solidFill>
                <a:srgbClr val="FF0000"/>
              </a:solidFill>
              <a:prstDash val="solid"/>
            </a:ln>
          </c:spPr>
          <c:marker>
            <c:symbol val="none"/>
          </c:marker>
          <c:xVal>
            <c:numRef>
              <c:f>Sheet1!$A$2:$A$19</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numCache>
            </c:numRef>
          </c:xVal>
          <c:yVal>
            <c:numRef>
              <c:f>Sheet1!$C$2:$C$19</c:f>
              <c:numCache>
                <c:formatCode>General</c:formatCode>
                <c:ptCount val="18"/>
                <c:pt idx="0">
                  <c:v>100</c:v>
                </c:pt>
                <c:pt idx="1">
                  <c:v>100</c:v>
                </c:pt>
                <c:pt idx="2">
                  <c:v>86.302999999999997</c:v>
                </c:pt>
                <c:pt idx="3">
                  <c:v>79.054000000000002</c:v>
                </c:pt>
                <c:pt idx="4">
                  <c:v>70.396000000000001</c:v>
                </c:pt>
                <c:pt idx="5">
                  <c:v>60.993000000000002</c:v>
                </c:pt>
                <c:pt idx="6">
                  <c:v>53.6</c:v>
                </c:pt>
                <c:pt idx="7">
                  <c:v>45.658999999999999</c:v>
                </c:pt>
                <c:pt idx="8">
                  <c:v>41.093000000000004</c:v>
                </c:pt>
                <c:pt idx="9">
                  <c:v>38.524999999999999</c:v>
                </c:pt>
                <c:pt idx="10">
                  <c:v>#N/A</c:v>
                </c:pt>
                <c:pt idx="11">
                  <c:v>#N/A</c:v>
                </c:pt>
                <c:pt idx="12">
                  <c:v>#N/A</c:v>
                </c:pt>
                <c:pt idx="13">
                  <c:v>#N/A</c:v>
                </c:pt>
                <c:pt idx="14">
                  <c:v>#N/A</c:v>
                </c:pt>
                <c:pt idx="15">
                  <c:v>#N/A</c:v>
                </c:pt>
                <c:pt idx="16">
                  <c:v>#N/A</c:v>
                </c:pt>
                <c:pt idx="17">
                  <c:v>#N/A</c:v>
                </c:pt>
              </c:numCache>
            </c:numRef>
          </c:yVal>
          <c:smooth val="0"/>
        </c:ser>
        <c:ser>
          <c:idx val="2"/>
          <c:order val="2"/>
          <c:tx>
            <c:strRef>
              <c:f>Sheet1!$D$1</c:f>
              <c:strCache>
                <c:ptCount val="1"/>
                <c:pt idx="0">
                  <c:v>-9%-0% (N = 335)</c:v>
                </c:pt>
              </c:strCache>
            </c:strRef>
          </c:tx>
          <c:spPr>
            <a:ln w="41275">
              <a:solidFill>
                <a:srgbClr val="FFFF00"/>
              </a:solidFill>
            </a:ln>
          </c:spPr>
          <c:marker>
            <c:symbol val="none"/>
          </c:marker>
          <c:xVal>
            <c:numRef>
              <c:f>Sheet1!$A$2:$A$19</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numCache>
            </c:numRef>
          </c:xVal>
          <c:yVal>
            <c:numRef>
              <c:f>Sheet1!$D$2:$D$19</c:f>
              <c:numCache>
                <c:formatCode>General</c:formatCode>
                <c:ptCount val="18"/>
                <c:pt idx="0">
                  <c:v>100</c:v>
                </c:pt>
                <c:pt idx="1">
                  <c:v>100</c:v>
                </c:pt>
                <c:pt idx="2">
                  <c:v>87.963999999999999</c:v>
                </c:pt>
                <c:pt idx="3">
                  <c:v>75.992000000000004</c:v>
                </c:pt>
                <c:pt idx="4">
                  <c:v>67.549000000000007</c:v>
                </c:pt>
                <c:pt idx="5">
                  <c:v>61.886000000000003</c:v>
                </c:pt>
                <c:pt idx="6">
                  <c:v>58.033999999999999</c:v>
                </c:pt>
                <c:pt idx="7">
                  <c:v>52.94</c:v>
                </c:pt>
                <c:pt idx="8">
                  <c:v>49.533000000000001</c:v>
                </c:pt>
                <c:pt idx="9">
                  <c:v>47.268999999999998</c:v>
                </c:pt>
                <c:pt idx="10">
                  <c:v>43.951999999999998</c:v>
                </c:pt>
                <c:pt idx="11">
                  <c:v>40.960999999999999</c:v>
                </c:pt>
                <c:pt idx="12">
                  <c:v>39.548999999999999</c:v>
                </c:pt>
                <c:pt idx="13">
                  <c:v>36.506</c:v>
                </c:pt>
                <c:pt idx="14">
                  <c:v>36.506</c:v>
                </c:pt>
                <c:pt idx="15">
                  <c:v>34.478000000000002</c:v>
                </c:pt>
                <c:pt idx="16">
                  <c:v>32.323</c:v>
                </c:pt>
                <c:pt idx="17">
                  <c:v>32.323</c:v>
                </c:pt>
              </c:numCache>
            </c:numRef>
          </c:yVal>
          <c:smooth val="0"/>
        </c:ser>
        <c:ser>
          <c:idx val="3"/>
          <c:order val="3"/>
          <c:tx>
            <c:strRef>
              <c:f>Sheet1!$E$1</c:f>
              <c:strCache>
                <c:ptCount val="1"/>
                <c:pt idx="0">
                  <c:v>1%-10% (N = 466)</c:v>
                </c:pt>
              </c:strCache>
            </c:strRef>
          </c:tx>
          <c:spPr>
            <a:ln w="41275">
              <a:solidFill>
                <a:schemeClr val="bg1">
                  <a:lumMod val="50000"/>
                  <a:lumOff val="50000"/>
                </a:schemeClr>
              </a:solidFill>
            </a:ln>
          </c:spPr>
          <c:marker>
            <c:symbol val="none"/>
          </c:marker>
          <c:xVal>
            <c:numRef>
              <c:f>Sheet1!$A$2:$A$19</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numCache>
            </c:numRef>
          </c:xVal>
          <c:yVal>
            <c:numRef>
              <c:f>Sheet1!$E$2:$E$19</c:f>
              <c:numCache>
                <c:formatCode>General</c:formatCode>
                <c:ptCount val="18"/>
                <c:pt idx="0">
                  <c:v>100</c:v>
                </c:pt>
                <c:pt idx="1">
                  <c:v>100</c:v>
                </c:pt>
                <c:pt idx="2">
                  <c:v>87.284000000000006</c:v>
                </c:pt>
                <c:pt idx="3">
                  <c:v>77.049000000000007</c:v>
                </c:pt>
                <c:pt idx="4">
                  <c:v>70.472999999999999</c:v>
                </c:pt>
                <c:pt idx="5">
                  <c:v>64.231999999999999</c:v>
                </c:pt>
                <c:pt idx="6">
                  <c:v>57.447000000000003</c:v>
                </c:pt>
                <c:pt idx="7">
                  <c:v>53.134999999999998</c:v>
                </c:pt>
                <c:pt idx="8">
                  <c:v>52.637999999999998</c:v>
                </c:pt>
                <c:pt idx="9">
                  <c:v>49.503</c:v>
                </c:pt>
                <c:pt idx="10">
                  <c:v>46.524000000000001</c:v>
                </c:pt>
                <c:pt idx="11">
                  <c:v>44.713999999999999</c:v>
                </c:pt>
                <c:pt idx="12">
                  <c:v>42.555</c:v>
                </c:pt>
                <c:pt idx="13">
                  <c:v>36.223999999999997</c:v>
                </c:pt>
                <c:pt idx="14">
                  <c:v>36.223999999999997</c:v>
                </c:pt>
                <c:pt idx="15">
                  <c:v>32.683</c:v>
                </c:pt>
                <c:pt idx="16">
                  <c:v>32.683</c:v>
                </c:pt>
                <c:pt idx="17">
                  <c:v>32.683</c:v>
                </c:pt>
              </c:numCache>
            </c:numRef>
          </c:yVal>
          <c:smooth val="0"/>
        </c:ser>
        <c:ser>
          <c:idx val="4"/>
          <c:order val="4"/>
          <c:tx>
            <c:strRef>
              <c:f>Sheet1!$F$1</c:f>
              <c:strCache>
                <c:ptCount val="1"/>
                <c:pt idx="0">
                  <c:v>11%-20% (N = 174)</c:v>
                </c:pt>
              </c:strCache>
            </c:strRef>
          </c:tx>
          <c:spPr>
            <a:ln w="41275">
              <a:solidFill>
                <a:srgbClr val="FF9900"/>
              </a:solidFill>
            </a:ln>
          </c:spPr>
          <c:marker>
            <c:symbol val="none"/>
          </c:marker>
          <c:xVal>
            <c:numRef>
              <c:f>Sheet1!$A$2:$A$19</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numCache>
            </c:numRef>
          </c:xVal>
          <c:yVal>
            <c:numRef>
              <c:f>Sheet1!$F$2:$F$19</c:f>
              <c:numCache>
                <c:formatCode>General</c:formatCode>
                <c:ptCount val="18"/>
                <c:pt idx="0">
                  <c:v>100</c:v>
                </c:pt>
                <c:pt idx="1">
                  <c:v>100</c:v>
                </c:pt>
                <c:pt idx="2">
                  <c:v>87.930999999999997</c:v>
                </c:pt>
                <c:pt idx="3">
                  <c:v>77.591999999999999</c:v>
                </c:pt>
                <c:pt idx="4">
                  <c:v>69.096000000000004</c:v>
                </c:pt>
                <c:pt idx="5">
                  <c:v>62.209000000000003</c:v>
                </c:pt>
                <c:pt idx="6">
                  <c:v>57.009</c:v>
                </c:pt>
                <c:pt idx="7">
                  <c:v>51.119</c:v>
                </c:pt>
                <c:pt idx="8">
                  <c:v>44.57</c:v>
                </c:pt>
                <c:pt idx="9">
                  <c:v>41.853000000000002</c:v>
                </c:pt>
                <c:pt idx="10">
                  <c:v>41.853000000000002</c:v>
                </c:pt>
                <c:pt idx="11">
                  <c:v>39.86</c:v>
                </c:pt>
                <c:pt idx="12">
                  <c:v>34.878</c:v>
                </c:pt>
                <c:pt idx="13">
                  <c:v>#N/A</c:v>
                </c:pt>
                <c:pt idx="14">
                  <c:v>#N/A</c:v>
                </c:pt>
                <c:pt idx="15">
                  <c:v>#N/A</c:v>
                </c:pt>
                <c:pt idx="16">
                  <c:v>#N/A</c:v>
                </c:pt>
                <c:pt idx="17">
                  <c:v>#N/A</c:v>
                </c:pt>
              </c:numCache>
            </c:numRef>
          </c:yVal>
          <c:smooth val="0"/>
        </c:ser>
        <c:ser>
          <c:idx val="5"/>
          <c:order val="5"/>
          <c:tx>
            <c:strRef>
              <c:f>Sheet1!$G$1</c:f>
              <c:strCache>
                <c:ptCount val="1"/>
                <c:pt idx="0">
                  <c:v>&gt;20% (N = 70)</c:v>
                </c:pt>
              </c:strCache>
            </c:strRef>
          </c:tx>
          <c:spPr>
            <a:ln w="47625">
              <a:solidFill>
                <a:srgbClr val="CC00FF"/>
              </a:solidFill>
            </a:ln>
          </c:spPr>
          <c:marker>
            <c:symbol val="none"/>
          </c:marker>
          <c:xVal>
            <c:numRef>
              <c:f>Sheet1!$A$2:$A$19</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numCache>
            </c:numRef>
          </c:xVal>
          <c:yVal>
            <c:numRef>
              <c:f>Sheet1!$G$2:$G$19</c:f>
              <c:numCache>
                <c:formatCode>General</c:formatCode>
                <c:ptCount val="18"/>
                <c:pt idx="0">
                  <c:v>100</c:v>
                </c:pt>
                <c:pt idx="1">
                  <c:v>100</c:v>
                </c:pt>
                <c:pt idx="2">
                  <c:v>92.438999999999993</c:v>
                </c:pt>
                <c:pt idx="3">
                  <c:v>87.296000000000006</c:v>
                </c:pt>
                <c:pt idx="4">
                  <c:v>79.019000000000005</c:v>
                </c:pt>
                <c:pt idx="5">
                  <c:v>76.625</c:v>
                </c:pt>
                <c:pt idx="6">
                  <c:v>74.153000000000006</c:v>
                </c:pt>
                <c:pt idx="7">
                  <c:v>68.091999999999999</c:v>
                </c:pt>
                <c:pt idx="8">
                  <c:v>68.091999999999999</c:v>
                </c:pt>
                <c:pt idx="9">
                  <c:v>64.507999999999996</c:v>
                </c:pt>
                <c:pt idx="10">
                  <c:v>64.507999999999996</c:v>
                </c:pt>
                <c:pt idx="11">
                  <c:v>60.207000000000001</c:v>
                </c:pt>
                <c:pt idx="12">
                  <c:v>60.207000000000001</c:v>
                </c:pt>
                <c:pt idx="13">
                  <c:v>#N/A</c:v>
                </c:pt>
                <c:pt idx="14">
                  <c:v>#N/A</c:v>
                </c:pt>
                <c:pt idx="15">
                  <c:v>#N/A</c:v>
                </c:pt>
                <c:pt idx="16">
                  <c:v>#N/A</c:v>
                </c:pt>
                <c:pt idx="17">
                  <c:v>#N/A</c:v>
                </c:pt>
              </c:numCache>
            </c:numRef>
          </c:yVal>
          <c:smooth val="0"/>
        </c:ser>
        <c:dLbls>
          <c:showLegendKey val="0"/>
          <c:showVal val="0"/>
          <c:showCatName val="0"/>
          <c:showSerName val="0"/>
          <c:showPercent val="0"/>
          <c:showBubbleSize val="0"/>
        </c:dLbls>
        <c:axId val="667436120"/>
        <c:axId val="667436512"/>
      </c:scatterChart>
      <c:valAx>
        <c:axId val="667436120"/>
        <c:scaling>
          <c:orientation val="minMax"/>
          <c:max val="1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67436512"/>
        <c:crosses val="autoZero"/>
        <c:crossBetween val="midCat"/>
        <c:majorUnit val="1"/>
      </c:valAx>
      <c:valAx>
        <c:axId val="66743651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67436120"/>
        <c:crosses val="autoZero"/>
        <c:crossBetween val="midCat"/>
        <c:majorUnit val="25"/>
      </c:valAx>
      <c:spPr>
        <a:solidFill>
          <a:schemeClr val="bg2"/>
        </a:solidFill>
        <a:ln>
          <a:solidFill>
            <a:schemeClr val="tx1"/>
          </a:solidFill>
        </a:ln>
      </c:spPr>
    </c:plotArea>
    <c:legend>
      <c:legendPos val="r"/>
      <c:layout>
        <c:manualLayout>
          <c:xMode val="edge"/>
          <c:yMode val="edge"/>
          <c:x val="0.10868975936831424"/>
          <c:y val="0.55625445450840894"/>
          <c:w val="0.30208065903526765"/>
          <c:h val="0.2787436541012324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588972276902883"/>
        </c:manualLayout>
      </c:layout>
      <c:scatterChart>
        <c:scatterStyle val="lineMarker"/>
        <c:varyColors val="0"/>
        <c:ser>
          <c:idx val="0"/>
          <c:order val="0"/>
          <c:tx>
            <c:strRef>
              <c:f>Sheet1!$B$1</c:f>
              <c:strCache>
                <c:ptCount val="1"/>
                <c:pt idx="0">
                  <c:v>&lt;=-10 (N = 203)</c:v>
                </c:pt>
              </c:strCache>
            </c:strRef>
          </c:tx>
          <c:spPr>
            <a:ln w="41275">
              <a:solidFill>
                <a:srgbClr val="00FF00"/>
              </a:solidFill>
            </a:ln>
          </c:spPr>
          <c:marker>
            <c:symbol val="none"/>
          </c:marker>
          <c:xVal>
            <c:numRef>
              <c:f>Sheet1!$A$2:$A$30</c:f>
              <c:numCache>
                <c:formatCode>General</c:formatCode>
                <c:ptCount val="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Sheet1!$B$2:$B$30</c:f>
              <c:numCache>
                <c:formatCode>General</c:formatCode>
                <c:ptCount val="29"/>
                <c:pt idx="0">
                  <c:v>100</c:v>
                </c:pt>
                <c:pt idx="1">
                  <c:v>90.116</c:v>
                </c:pt>
                <c:pt idx="2">
                  <c:v>87.075000000000003</c:v>
                </c:pt>
                <c:pt idx="3">
                  <c:v>86.566000000000003</c:v>
                </c:pt>
                <c:pt idx="4">
                  <c:v>85.546999999999997</c:v>
                </c:pt>
                <c:pt idx="5">
                  <c:v>84.528999999999996</c:v>
                </c:pt>
                <c:pt idx="6">
                  <c:v>83.51</c:v>
                </c:pt>
                <c:pt idx="7">
                  <c:v>81.983000000000004</c:v>
                </c:pt>
                <c:pt idx="8">
                  <c:v>80.963999999999999</c:v>
                </c:pt>
                <c:pt idx="9">
                  <c:v>80.454999999999998</c:v>
                </c:pt>
                <c:pt idx="10">
                  <c:v>80.454999999999998</c:v>
                </c:pt>
                <c:pt idx="11">
                  <c:v>79.430000000000007</c:v>
                </c:pt>
                <c:pt idx="12">
                  <c:v>78.914000000000001</c:v>
                </c:pt>
                <c:pt idx="13">
                  <c:v>69.801000000000002</c:v>
                </c:pt>
                <c:pt idx="14">
                  <c:v>62.417000000000002</c:v>
                </c:pt>
                <c:pt idx="15">
                  <c:v>56.694000000000003</c:v>
                </c:pt>
                <c:pt idx="16">
                  <c:v>49.802999999999997</c:v>
                </c:pt>
                <c:pt idx="17">
                  <c:v>46.015000000000001</c:v>
                </c:pt>
                <c:pt idx="18">
                  <c:v>40.262999999999998</c:v>
                </c:pt>
                <c:pt idx="19">
                  <c:v>37.362000000000002</c:v>
                </c:pt>
                <c:pt idx="20">
                  <c:v>35.055</c:v>
                </c:pt>
                <c:pt idx="21">
                  <c:v>31.04</c:v>
                </c:pt>
                <c:pt idx="22">
                  <c:v>29.488</c:v>
                </c:pt>
                <c:pt idx="23">
                  <c:v>26.018999999999998</c:v>
                </c:pt>
                <c:pt idx="24">
                  <c:v>26.018999999999998</c:v>
                </c:pt>
              </c:numCache>
            </c:numRef>
          </c:yVal>
          <c:smooth val="0"/>
        </c:ser>
        <c:ser>
          <c:idx val="1"/>
          <c:order val="1"/>
          <c:tx>
            <c:strRef>
              <c:f>Sheet1!$C$1</c:f>
              <c:strCache>
                <c:ptCount val="1"/>
                <c:pt idx="0">
                  <c:v>-9 --5 (N = 155)</c:v>
                </c:pt>
              </c:strCache>
            </c:strRef>
          </c:tx>
          <c:spPr>
            <a:ln w="41275">
              <a:solidFill>
                <a:srgbClr val="FF0000"/>
              </a:solidFill>
              <a:prstDash val="solid"/>
            </a:ln>
          </c:spPr>
          <c:marker>
            <c:symbol val="none"/>
          </c:marker>
          <c:xVal>
            <c:numRef>
              <c:f>Sheet1!$A$2:$A$30</c:f>
              <c:numCache>
                <c:formatCode>General</c:formatCode>
                <c:ptCount val="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Sheet1!$C$2:$C$30</c:f>
              <c:numCache>
                <c:formatCode>General</c:formatCode>
                <c:ptCount val="29"/>
                <c:pt idx="0">
                  <c:v>100</c:v>
                </c:pt>
                <c:pt idx="1">
                  <c:v>91.594999999999999</c:v>
                </c:pt>
                <c:pt idx="2">
                  <c:v>90.272000000000006</c:v>
                </c:pt>
                <c:pt idx="3">
                  <c:v>88.23</c:v>
                </c:pt>
                <c:pt idx="4">
                  <c:v>86.861999999999995</c:v>
                </c:pt>
                <c:pt idx="5">
                  <c:v>85.483999999999995</c:v>
                </c:pt>
                <c:pt idx="6">
                  <c:v>84.793999999999997</c:v>
                </c:pt>
                <c:pt idx="7">
                  <c:v>84.105000000000004</c:v>
                </c:pt>
                <c:pt idx="8">
                  <c:v>83.41</c:v>
                </c:pt>
                <c:pt idx="9">
                  <c:v>82.715000000000003</c:v>
                </c:pt>
                <c:pt idx="10">
                  <c:v>81.325000000000003</c:v>
                </c:pt>
                <c:pt idx="11">
                  <c:v>81.325000000000003</c:v>
                </c:pt>
                <c:pt idx="12">
                  <c:v>79.921999999999997</c:v>
                </c:pt>
                <c:pt idx="13">
                  <c:v>74.162000000000006</c:v>
                </c:pt>
                <c:pt idx="14">
                  <c:v>63.997999999999998</c:v>
                </c:pt>
                <c:pt idx="15">
                  <c:v>57.15</c:v>
                </c:pt>
                <c:pt idx="16">
                  <c:v>52.598999999999997</c:v>
                </c:pt>
                <c:pt idx="17">
                  <c:v>51.546999999999997</c:v>
                </c:pt>
                <c:pt idx="18">
                  <c:v>46.716999999999999</c:v>
                </c:pt>
                <c:pt idx="19">
                  <c:v>45.301000000000002</c:v>
                </c:pt>
                <c:pt idx="20">
                  <c:v>42.372</c:v>
                </c:pt>
                <c:pt idx="21">
                  <c:v>39.045000000000002</c:v>
                </c:pt>
                <c:pt idx="22">
                  <c:v>39.045000000000002</c:v>
                </c:pt>
                <c:pt idx="23">
                  <c:v>39.045000000000002</c:v>
                </c:pt>
              </c:numCache>
            </c:numRef>
          </c:yVal>
          <c:smooth val="0"/>
        </c:ser>
        <c:ser>
          <c:idx val="2"/>
          <c:order val="2"/>
          <c:tx>
            <c:strRef>
              <c:f>Sheet1!$D$1</c:f>
              <c:strCache>
                <c:ptCount val="1"/>
                <c:pt idx="0">
                  <c:v>-4 - 0 (N = 233)</c:v>
                </c:pt>
              </c:strCache>
            </c:strRef>
          </c:tx>
          <c:spPr>
            <a:ln w="41275">
              <a:solidFill>
                <a:srgbClr val="FFFF00"/>
              </a:solidFill>
            </a:ln>
          </c:spPr>
          <c:marker>
            <c:symbol val="none"/>
          </c:marker>
          <c:xVal>
            <c:numRef>
              <c:f>Sheet1!$A$2:$A$30</c:f>
              <c:numCache>
                <c:formatCode>General</c:formatCode>
                <c:ptCount val="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Sheet1!$D$2:$D$30</c:f>
              <c:numCache>
                <c:formatCode>General</c:formatCode>
                <c:ptCount val="29"/>
                <c:pt idx="0">
                  <c:v>100</c:v>
                </c:pt>
                <c:pt idx="1">
                  <c:v>93.977999999999994</c:v>
                </c:pt>
                <c:pt idx="2">
                  <c:v>90.486000000000004</c:v>
                </c:pt>
                <c:pt idx="3">
                  <c:v>88.72</c:v>
                </c:pt>
                <c:pt idx="4">
                  <c:v>88.72</c:v>
                </c:pt>
                <c:pt idx="5">
                  <c:v>88.278999999999996</c:v>
                </c:pt>
                <c:pt idx="6">
                  <c:v>86.504999999999995</c:v>
                </c:pt>
                <c:pt idx="7">
                  <c:v>86.504999999999995</c:v>
                </c:pt>
                <c:pt idx="8">
                  <c:v>86.061000000000007</c:v>
                </c:pt>
                <c:pt idx="9">
                  <c:v>85.168999999999997</c:v>
                </c:pt>
                <c:pt idx="10">
                  <c:v>82.494</c:v>
                </c:pt>
                <c:pt idx="11">
                  <c:v>81.156000000000006</c:v>
                </c:pt>
                <c:pt idx="12">
                  <c:v>79.816000000000003</c:v>
                </c:pt>
                <c:pt idx="13">
                  <c:v>66.831999999999994</c:v>
                </c:pt>
                <c:pt idx="14">
                  <c:v>57.45</c:v>
                </c:pt>
                <c:pt idx="15">
                  <c:v>50.128</c:v>
                </c:pt>
                <c:pt idx="16">
                  <c:v>46.265000000000001</c:v>
                </c:pt>
                <c:pt idx="17">
                  <c:v>41.427999999999997</c:v>
                </c:pt>
                <c:pt idx="18">
                  <c:v>39.478000000000002</c:v>
                </c:pt>
                <c:pt idx="19">
                  <c:v>34.771000000000001</c:v>
                </c:pt>
                <c:pt idx="20">
                  <c:v>34.771000000000001</c:v>
                </c:pt>
                <c:pt idx="21">
                  <c:v>31.873000000000001</c:v>
                </c:pt>
                <c:pt idx="22">
                  <c:v>28.669</c:v>
                </c:pt>
                <c:pt idx="23">
                  <c:v>26.463999999999999</c:v>
                </c:pt>
                <c:pt idx="24">
                  <c:v>24.257999999999999</c:v>
                </c:pt>
              </c:numCache>
            </c:numRef>
          </c:yVal>
          <c:smooth val="0"/>
        </c:ser>
        <c:ser>
          <c:idx val="3"/>
          <c:order val="3"/>
          <c:tx>
            <c:strRef>
              <c:f>Sheet1!$E$1</c:f>
              <c:strCache>
                <c:ptCount val="1"/>
                <c:pt idx="0">
                  <c:v>1 - 5 (N = 235)</c:v>
                </c:pt>
              </c:strCache>
            </c:strRef>
          </c:tx>
          <c:spPr>
            <a:ln w="41275">
              <a:solidFill>
                <a:schemeClr val="bg1">
                  <a:lumMod val="50000"/>
                  <a:lumOff val="50000"/>
                </a:schemeClr>
              </a:solidFill>
            </a:ln>
          </c:spPr>
          <c:marker>
            <c:symbol val="none"/>
          </c:marker>
          <c:xVal>
            <c:numRef>
              <c:f>Sheet1!$A$2:$A$30</c:f>
              <c:numCache>
                <c:formatCode>General</c:formatCode>
                <c:ptCount val="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Sheet1!$E$2:$E$30</c:f>
              <c:numCache>
                <c:formatCode>General</c:formatCode>
                <c:ptCount val="29"/>
                <c:pt idx="0">
                  <c:v>100</c:v>
                </c:pt>
                <c:pt idx="1">
                  <c:v>94.894000000000005</c:v>
                </c:pt>
                <c:pt idx="2">
                  <c:v>94.468000000000004</c:v>
                </c:pt>
                <c:pt idx="3">
                  <c:v>94.031000000000006</c:v>
                </c:pt>
                <c:pt idx="4">
                  <c:v>92.718999999999994</c:v>
                </c:pt>
                <c:pt idx="5">
                  <c:v>92.281000000000006</c:v>
                </c:pt>
                <c:pt idx="6">
                  <c:v>90.968999999999994</c:v>
                </c:pt>
                <c:pt idx="7">
                  <c:v>90.094999999999999</c:v>
                </c:pt>
                <c:pt idx="8">
                  <c:v>89.656999999999996</c:v>
                </c:pt>
                <c:pt idx="9">
                  <c:v>88.781999999999996</c:v>
                </c:pt>
                <c:pt idx="10">
                  <c:v>88.344999999999999</c:v>
                </c:pt>
                <c:pt idx="11">
                  <c:v>87.027000000000001</c:v>
                </c:pt>
                <c:pt idx="12">
                  <c:v>85.257000000000005</c:v>
                </c:pt>
                <c:pt idx="13">
                  <c:v>76.451999999999998</c:v>
                </c:pt>
                <c:pt idx="14">
                  <c:v>69.608999999999995</c:v>
                </c:pt>
                <c:pt idx="15">
                  <c:v>65.856999999999999</c:v>
                </c:pt>
                <c:pt idx="16">
                  <c:v>60.259</c:v>
                </c:pt>
                <c:pt idx="17">
                  <c:v>55.91</c:v>
                </c:pt>
                <c:pt idx="18">
                  <c:v>53.231999999999999</c:v>
                </c:pt>
                <c:pt idx="19">
                  <c:v>52.188000000000002</c:v>
                </c:pt>
                <c:pt idx="20">
                  <c:v>47.231000000000002</c:v>
                </c:pt>
                <c:pt idx="21">
                  <c:v>41.18</c:v>
                </c:pt>
                <c:pt idx="22">
                  <c:v>39.308</c:v>
                </c:pt>
                <c:pt idx="23">
                  <c:v>37.124000000000002</c:v>
                </c:pt>
                <c:pt idx="24">
                  <c:v>27.486000000000001</c:v>
                </c:pt>
                <c:pt idx="25">
                  <c:v>27.486000000000001</c:v>
                </c:pt>
              </c:numCache>
            </c:numRef>
          </c:yVal>
          <c:smooth val="0"/>
        </c:ser>
        <c:ser>
          <c:idx val="4"/>
          <c:order val="4"/>
          <c:tx>
            <c:strRef>
              <c:f>Sheet1!$F$1</c:f>
              <c:strCache>
                <c:ptCount val="1"/>
                <c:pt idx="0">
                  <c:v>6 - 10 (N = 200)</c:v>
                </c:pt>
              </c:strCache>
            </c:strRef>
          </c:tx>
          <c:spPr>
            <a:ln w="41275">
              <a:solidFill>
                <a:srgbClr val="FF9900"/>
              </a:solidFill>
            </a:ln>
          </c:spPr>
          <c:marker>
            <c:symbol val="none"/>
          </c:marker>
          <c:xVal>
            <c:numRef>
              <c:f>Sheet1!$A$2:$A$30</c:f>
              <c:numCache>
                <c:formatCode>General</c:formatCode>
                <c:ptCount val="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Sheet1!$F$2:$F$30</c:f>
              <c:numCache>
                <c:formatCode>General</c:formatCode>
                <c:ptCount val="29"/>
                <c:pt idx="0">
                  <c:v>100</c:v>
                </c:pt>
                <c:pt idx="1">
                  <c:v>95.5</c:v>
                </c:pt>
                <c:pt idx="2">
                  <c:v>93.989000000000004</c:v>
                </c:pt>
                <c:pt idx="3">
                  <c:v>92.968000000000004</c:v>
                </c:pt>
                <c:pt idx="4">
                  <c:v>92.456999999999994</c:v>
                </c:pt>
                <c:pt idx="5">
                  <c:v>91.435000000000002</c:v>
                </c:pt>
                <c:pt idx="6">
                  <c:v>88.881</c:v>
                </c:pt>
                <c:pt idx="7">
                  <c:v>88.37</c:v>
                </c:pt>
                <c:pt idx="8">
                  <c:v>88.37</c:v>
                </c:pt>
                <c:pt idx="9">
                  <c:v>87.853999999999999</c:v>
                </c:pt>
                <c:pt idx="10">
                  <c:v>86.293999999999997</c:v>
                </c:pt>
                <c:pt idx="11">
                  <c:v>83.694999999999993</c:v>
                </c:pt>
                <c:pt idx="12">
                  <c:v>83.694999999999993</c:v>
                </c:pt>
                <c:pt idx="13">
                  <c:v>69.662000000000006</c:v>
                </c:pt>
                <c:pt idx="14">
                  <c:v>63.783999999999999</c:v>
                </c:pt>
                <c:pt idx="15">
                  <c:v>57.040999999999997</c:v>
                </c:pt>
                <c:pt idx="16">
                  <c:v>49.298999999999999</c:v>
                </c:pt>
                <c:pt idx="17">
                  <c:v>41.14</c:v>
                </c:pt>
                <c:pt idx="18">
                  <c:v>39.075000000000003</c:v>
                </c:pt>
                <c:pt idx="19">
                  <c:v>36.808</c:v>
                </c:pt>
                <c:pt idx="20">
                  <c:v>36.808</c:v>
                </c:pt>
                <c:pt idx="21">
                  <c:v>36.808</c:v>
                </c:pt>
                <c:pt idx="22">
                  <c:v>36.808</c:v>
                </c:pt>
                <c:pt idx="23">
                  <c:v>36.808</c:v>
                </c:pt>
              </c:numCache>
            </c:numRef>
          </c:yVal>
          <c:smooth val="0"/>
        </c:ser>
        <c:ser>
          <c:idx val="5"/>
          <c:order val="5"/>
          <c:tx>
            <c:strRef>
              <c:f>Sheet1!$G$1</c:f>
              <c:strCache>
                <c:ptCount val="1"/>
                <c:pt idx="0">
                  <c:v>&gt;10 (N = 475)</c:v>
                </c:pt>
              </c:strCache>
            </c:strRef>
          </c:tx>
          <c:spPr>
            <a:ln w="47625">
              <a:solidFill>
                <a:srgbClr val="CC00FF"/>
              </a:solidFill>
            </a:ln>
          </c:spPr>
          <c:marker>
            <c:symbol val="none"/>
          </c:marker>
          <c:xVal>
            <c:numRef>
              <c:f>Sheet1!$A$2:$A$30</c:f>
              <c:numCache>
                <c:formatCode>General</c:formatCode>
                <c:ptCount val="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Sheet1!$G$2:$G$30</c:f>
              <c:numCache>
                <c:formatCode>General</c:formatCode>
                <c:ptCount val="29"/>
                <c:pt idx="0">
                  <c:v>100</c:v>
                </c:pt>
                <c:pt idx="1">
                  <c:v>92.340999999999994</c:v>
                </c:pt>
                <c:pt idx="2">
                  <c:v>89.978999999999999</c:v>
                </c:pt>
                <c:pt idx="3">
                  <c:v>88.248000000000005</c:v>
                </c:pt>
                <c:pt idx="4">
                  <c:v>87.164000000000001</c:v>
                </c:pt>
                <c:pt idx="5">
                  <c:v>86.296999999999997</c:v>
                </c:pt>
                <c:pt idx="6">
                  <c:v>85.644999999999996</c:v>
                </c:pt>
                <c:pt idx="7">
                  <c:v>85.426000000000002</c:v>
                </c:pt>
                <c:pt idx="8">
                  <c:v>84.114999999999995</c:v>
                </c:pt>
                <c:pt idx="9">
                  <c:v>83.674000000000007</c:v>
                </c:pt>
                <c:pt idx="10">
                  <c:v>82.570999999999998</c:v>
                </c:pt>
                <c:pt idx="11">
                  <c:v>82.128</c:v>
                </c:pt>
                <c:pt idx="12">
                  <c:v>81.680999999999997</c:v>
                </c:pt>
                <c:pt idx="13">
                  <c:v>72.872</c:v>
                </c:pt>
                <c:pt idx="14">
                  <c:v>62.816000000000003</c:v>
                </c:pt>
                <c:pt idx="15">
                  <c:v>56.015000000000001</c:v>
                </c:pt>
                <c:pt idx="16">
                  <c:v>52.420999999999999</c:v>
                </c:pt>
                <c:pt idx="17">
                  <c:v>48.457999999999998</c:v>
                </c:pt>
                <c:pt idx="18">
                  <c:v>42.881</c:v>
                </c:pt>
                <c:pt idx="19">
                  <c:v>40.886000000000003</c:v>
                </c:pt>
                <c:pt idx="20">
                  <c:v>38.545999999999999</c:v>
                </c:pt>
                <c:pt idx="21">
                  <c:v>38.545999999999999</c:v>
                </c:pt>
                <c:pt idx="22">
                  <c:v>36.262999999999998</c:v>
                </c:pt>
                <c:pt idx="23">
                  <c:v>33.4</c:v>
                </c:pt>
                <c:pt idx="24">
                  <c:v>32.247999999999998</c:v>
                </c:pt>
                <c:pt idx="25">
                  <c:v>32.247999999999998</c:v>
                </c:pt>
                <c:pt idx="26">
                  <c:v>30.456</c:v>
                </c:pt>
                <c:pt idx="27">
                  <c:v>30.456</c:v>
                </c:pt>
              </c:numCache>
            </c:numRef>
          </c:yVal>
          <c:smooth val="0"/>
        </c:ser>
        <c:dLbls>
          <c:showLegendKey val="0"/>
          <c:showVal val="0"/>
          <c:showCatName val="0"/>
          <c:showSerName val="0"/>
          <c:showPercent val="0"/>
          <c:showBubbleSize val="0"/>
        </c:dLbls>
        <c:axId val="667437296"/>
        <c:axId val="499732760"/>
      </c:scatterChart>
      <c:valAx>
        <c:axId val="667437296"/>
        <c:scaling>
          <c:orientation val="minMax"/>
          <c:max val="1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99732760"/>
        <c:crosses val="autoZero"/>
        <c:crossBetween val="midCat"/>
        <c:majorUnit val="1"/>
      </c:valAx>
      <c:valAx>
        <c:axId val="49973276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67437296"/>
        <c:crosses val="autoZero"/>
        <c:crossBetween val="midCat"/>
        <c:majorUnit val="25"/>
      </c:valAx>
      <c:spPr>
        <a:solidFill>
          <a:schemeClr val="bg2"/>
        </a:solidFill>
        <a:ln>
          <a:solidFill>
            <a:schemeClr val="tx1"/>
          </a:solidFill>
        </a:ln>
      </c:spPr>
    </c:plotArea>
    <c:legend>
      <c:legendPos val="r"/>
      <c:layout>
        <c:manualLayout>
          <c:xMode val="edge"/>
          <c:yMode val="edge"/>
          <c:x val="0.10868975936831424"/>
          <c:y val="0.55625445450840894"/>
          <c:w val="0.30208065903526765"/>
          <c:h val="0.2787436541012324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2420969502706"/>
          <c:y val="3.6626238252476601E-2"/>
          <c:w val="0.87785160151443342"/>
          <c:h val="0.7702108204216408"/>
        </c:manualLayout>
      </c:layout>
      <c:barChart>
        <c:barDir val="col"/>
        <c:grouping val="stacked"/>
        <c:varyColors val="0"/>
        <c:ser>
          <c:idx val="0"/>
          <c:order val="0"/>
          <c:tx>
            <c:strRef>
              <c:f>Sheet1!$B$1</c:f>
              <c:strCache>
                <c:ptCount val="1"/>
                <c:pt idx="0">
                  <c:v>Number of Retransplants</c:v>
                </c:pt>
              </c:strCache>
            </c:strRef>
          </c:tx>
          <c:spPr>
            <a:gradFill flip="none" rotWithShape="1">
              <a:gsLst>
                <a:gs pos="0">
                  <a:srgbClr val="208C03"/>
                </a:gs>
                <a:gs pos="50000">
                  <a:srgbClr val="20F703"/>
                </a:gs>
                <a:gs pos="100000">
                  <a:srgbClr val="208C03"/>
                </a:gs>
              </a:gsLst>
              <a:lin ang="10800000" scaled="1"/>
              <a:tileRect/>
            </a:gradFill>
          </c:spPr>
          <c:invertIfNegative val="0"/>
          <c:cat>
            <c:strRef>
              <c:f>Sheet1!$A$2:$A$6</c:f>
              <c:strCache>
                <c:ptCount val="5"/>
                <c:pt idx="0">
                  <c:v>0-&lt;1 month</c:v>
                </c:pt>
                <c:pt idx="1">
                  <c:v>1-&lt;12 months</c:v>
                </c:pt>
                <c:pt idx="2">
                  <c:v>12-&lt;36 months</c:v>
                </c:pt>
                <c:pt idx="3">
                  <c:v>36+ months</c:v>
                </c:pt>
                <c:pt idx="4">
                  <c:v>Not reported</c:v>
                </c:pt>
              </c:strCache>
            </c:strRef>
          </c:cat>
          <c:val>
            <c:numRef>
              <c:f>Sheet1!$B$2:$B$6</c:f>
              <c:numCache>
                <c:formatCode>General</c:formatCode>
                <c:ptCount val="5"/>
                <c:pt idx="0">
                  <c:v>7</c:v>
                </c:pt>
                <c:pt idx="1">
                  <c:v>8</c:v>
                </c:pt>
                <c:pt idx="2">
                  <c:v>31</c:v>
                </c:pt>
                <c:pt idx="3">
                  <c:v>37</c:v>
                </c:pt>
                <c:pt idx="4">
                  <c:v>18</c:v>
                </c:pt>
              </c:numCache>
            </c:numRef>
          </c:val>
        </c:ser>
        <c:dLbls>
          <c:showLegendKey val="0"/>
          <c:showVal val="0"/>
          <c:showCatName val="0"/>
          <c:showSerName val="0"/>
          <c:showPercent val="0"/>
          <c:showBubbleSize val="0"/>
        </c:dLbls>
        <c:gapWidth val="35"/>
        <c:overlap val="100"/>
        <c:axId val="530169536"/>
        <c:axId val="530169928"/>
      </c:barChart>
      <c:catAx>
        <c:axId val="530169536"/>
        <c:scaling>
          <c:orientation val="minMax"/>
        </c:scaling>
        <c:delete val="0"/>
        <c:axPos val="b"/>
        <c:title>
          <c:tx>
            <c:rich>
              <a:bodyPr/>
              <a:lstStyle/>
              <a:p>
                <a:pPr>
                  <a:defRPr sz="1700"/>
                </a:pPr>
                <a:r>
                  <a:rPr lang="en-US" sz="1700" dirty="0" smtClean="0"/>
                  <a:t>Time Between Previous and Current Transplant</a:t>
                </a:r>
                <a:endParaRPr lang="en-US" sz="1700" dirty="0"/>
              </a:p>
            </c:rich>
          </c:tx>
          <c:layout>
            <c:manualLayout>
              <c:xMode val="edge"/>
              <c:yMode val="edge"/>
              <c:x val="0.28350416927972499"/>
              <c:y val="0.92185685443165755"/>
            </c:manualLayout>
          </c:layout>
          <c:overlay val="0"/>
        </c:title>
        <c:numFmt formatCode="General" sourceLinked="1"/>
        <c:majorTickMark val="out"/>
        <c:minorTickMark val="none"/>
        <c:tickLblPos val="nextTo"/>
        <c:txPr>
          <a:bodyPr rot="0"/>
          <a:lstStyle/>
          <a:p>
            <a:pPr>
              <a:defRPr sz="1500" b="1"/>
            </a:pPr>
            <a:endParaRPr lang="en-US"/>
          </a:p>
        </c:txPr>
        <c:crossAx val="530169928"/>
        <c:crosses val="autoZero"/>
        <c:auto val="1"/>
        <c:lblAlgn val="ctr"/>
        <c:lblOffset val="100"/>
        <c:tickLblSkip val="1"/>
        <c:noMultiLvlLbl val="0"/>
      </c:catAx>
      <c:valAx>
        <c:axId val="530169928"/>
        <c:scaling>
          <c:orientation val="minMax"/>
        </c:scaling>
        <c:delete val="0"/>
        <c:axPos val="l"/>
        <c:majorGridlines>
          <c:spPr>
            <a:ln>
              <a:prstDash val="sysDash"/>
            </a:ln>
          </c:spPr>
        </c:majorGridlines>
        <c:title>
          <c:tx>
            <c:rich>
              <a:bodyPr rot="-5400000" vert="horz"/>
              <a:lstStyle/>
              <a:p>
                <a:pPr>
                  <a:defRPr sz="1700"/>
                </a:pPr>
                <a:r>
                  <a:rPr lang="en-US" sz="1700" dirty="0" smtClean="0"/>
                  <a:t>Number of Retransplants</a:t>
                </a:r>
                <a:endParaRPr lang="en-US" sz="1700" dirty="0"/>
              </a:p>
            </c:rich>
          </c:tx>
          <c:layout>
            <c:manualLayout>
              <c:xMode val="edge"/>
              <c:yMode val="edge"/>
              <c:x val="1.4277286135693184E-2"/>
              <c:y val="0.14421340601655591"/>
            </c:manualLayout>
          </c:layout>
          <c:overlay val="0"/>
        </c:title>
        <c:numFmt formatCode="General" sourceLinked="1"/>
        <c:majorTickMark val="out"/>
        <c:minorTickMark val="none"/>
        <c:tickLblPos val="nextTo"/>
        <c:txPr>
          <a:bodyPr/>
          <a:lstStyle/>
          <a:p>
            <a:pPr>
              <a:defRPr sz="1500" b="1"/>
            </a:pPr>
            <a:endParaRPr lang="en-US"/>
          </a:p>
        </c:txPr>
        <c:crossAx val="530169536"/>
        <c:crosses val="autoZero"/>
        <c:crossBetween val="between"/>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57317724664524"/>
          <c:y val="3.6626238252476614E-2"/>
          <c:w val="0.85720263396279062"/>
          <c:h val="0.72182372364744729"/>
        </c:manualLayout>
      </c:layout>
      <c:barChart>
        <c:barDir val="col"/>
        <c:grouping val="stacked"/>
        <c:varyColors val="0"/>
        <c:ser>
          <c:idx val="0"/>
          <c:order val="0"/>
          <c:tx>
            <c:strRef>
              <c:f>Sheet1!$B$1</c:f>
              <c:strCache>
                <c:ptCount val="1"/>
                <c:pt idx="0">
                  <c:v>Deceased</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Sheet1!$A$2:$A$16</c:f>
              <c:strCache>
                <c:ptCount val="15"/>
                <c:pt idx="0">
                  <c:v>&lt;1</c:v>
                </c:pt>
                <c:pt idx="1">
                  <c:v>1-5</c:v>
                </c:pt>
                <c:pt idx="2">
                  <c:v>6-10</c:v>
                </c:pt>
                <c:pt idx="3">
                  <c:v>11-17</c:v>
                </c:pt>
                <c:pt idx="4">
                  <c:v> </c:v>
                </c:pt>
                <c:pt idx="5">
                  <c:v>&lt;1</c:v>
                </c:pt>
                <c:pt idx="6">
                  <c:v>1-5</c:v>
                </c:pt>
                <c:pt idx="7">
                  <c:v>6-10</c:v>
                </c:pt>
                <c:pt idx="8">
                  <c:v>11-17</c:v>
                </c:pt>
                <c:pt idx="9">
                  <c:v> </c:v>
                </c:pt>
                <c:pt idx="10">
                  <c:v>&lt;1</c:v>
                </c:pt>
                <c:pt idx="11">
                  <c:v>1-5</c:v>
                </c:pt>
                <c:pt idx="12">
                  <c:v>6-10</c:v>
                </c:pt>
                <c:pt idx="13">
                  <c:v>11-17</c:v>
                </c:pt>
                <c:pt idx="14">
                  <c:v> </c:v>
                </c:pt>
              </c:strCache>
            </c:strRef>
          </c:cat>
          <c:val>
            <c:numRef>
              <c:f>Sheet1!$B$2:$B$16</c:f>
              <c:numCache>
                <c:formatCode>General</c:formatCode>
                <c:ptCount val="15"/>
                <c:pt idx="0">
                  <c:v>46</c:v>
                </c:pt>
                <c:pt idx="1">
                  <c:v>54</c:v>
                </c:pt>
                <c:pt idx="2">
                  <c:v>106</c:v>
                </c:pt>
                <c:pt idx="3">
                  <c:v>401</c:v>
                </c:pt>
                <c:pt idx="4">
                  <c:v>0</c:v>
                </c:pt>
                <c:pt idx="5">
                  <c:v>28</c:v>
                </c:pt>
                <c:pt idx="6">
                  <c:v>46</c:v>
                </c:pt>
                <c:pt idx="7">
                  <c:v>85</c:v>
                </c:pt>
                <c:pt idx="8">
                  <c:v>499</c:v>
                </c:pt>
                <c:pt idx="9">
                  <c:v>0</c:v>
                </c:pt>
                <c:pt idx="10">
                  <c:v>33</c:v>
                </c:pt>
                <c:pt idx="11">
                  <c:v>67</c:v>
                </c:pt>
                <c:pt idx="12">
                  <c:v>145</c:v>
                </c:pt>
                <c:pt idx="13">
                  <c:v>704</c:v>
                </c:pt>
                <c:pt idx="14">
                  <c:v>0</c:v>
                </c:pt>
              </c:numCache>
            </c:numRef>
          </c:val>
        </c:ser>
        <c:ser>
          <c:idx val="1"/>
          <c:order val="1"/>
          <c:tx>
            <c:strRef>
              <c:f>Sheet1!$C$1</c:f>
              <c:strCache>
                <c:ptCount val="1"/>
                <c:pt idx="0">
                  <c:v>Living</c:v>
                </c:pt>
              </c:strCache>
            </c:strRef>
          </c:tx>
          <c:spPr>
            <a:gradFill flip="none" rotWithShape="1">
              <a:gsLst>
                <a:gs pos="0">
                  <a:srgbClr val="6600CC"/>
                </a:gs>
                <a:gs pos="50000">
                  <a:srgbClr val="9933FF"/>
                </a:gs>
                <a:gs pos="100000">
                  <a:srgbClr val="6600CC"/>
                </a:gs>
              </a:gsLst>
              <a:lin ang="10800000" scaled="1"/>
              <a:tileRect/>
            </a:gradFill>
            <a:ln>
              <a:solidFill>
                <a:srgbClr val="000000"/>
              </a:solidFill>
            </a:ln>
          </c:spPr>
          <c:invertIfNegative val="0"/>
          <c:cat>
            <c:strRef>
              <c:f>Sheet1!$A$2:$A$16</c:f>
              <c:strCache>
                <c:ptCount val="15"/>
                <c:pt idx="0">
                  <c:v>&lt;1</c:v>
                </c:pt>
                <c:pt idx="1">
                  <c:v>1-5</c:v>
                </c:pt>
                <c:pt idx="2">
                  <c:v>6-10</c:v>
                </c:pt>
                <c:pt idx="3">
                  <c:v>11-17</c:v>
                </c:pt>
                <c:pt idx="4">
                  <c:v> </c:v>
                </c:pt>
                <c:pt idx="5">
                  <c:v>&lt;1</c:v>
                </c:pt>
                <c:pt idx="6">
                  <c:v>1-5</c:v>
                </c:pt>
                <c:pt idx="7">
                  <c:v>6-10</c:v>
                </c:pt>
                <c:pt idx="8">
                  <c:v>11-17</c:v>
                </c:pt>
                <c:pt idx="9">
                  <c:v> </c:v>
                </c:pt>
                <c:pt idx="10">
                  <c:v>&lt;1</c:v>
                </c:pt>
                <c:pt idx="11">
                  <c:v>1-5</c:v>
                </c:pt>
                <c:pt idx="12">
                  <c:v>6-10</c:v>
                </c:pt>
                <c:pt idx="13">
                  <c:v>11-17</c:v>
                </c:pt>
                <c:pt idx="14">
                  <c:v> </c:v>
                </c:pt>
              </c:strCache>
            </c:strRef>
          </c:cat>
          <c:val>
            <c:numRef>
              <c:f>Sheet1!$C$2:$C$16</c:f>
              <c:numCache>
                <c:formatCode>General</c:formatCode>
                <c:ptCount val="15"/>
                <c:pt idx="0">
                  <c:v>0</c:v>
                </c:pt>
                <c:pt idx="1">
                  <c:v>2</c:v>
                </c:pt>
                <c:pt idx="2">
                  <c:v>11</c:v>
                </c:pt>
                <c:pt idx="3">
                  <c:v>49</c:v>
                </c:pt>
                <c:pt idx="4">
                  <c:v>0</c:v>
                </c:pt>
                <c:pt idx="5">
                  <c:v>0</c:v>
                </c:pt>
                <c:pt idx="6">
                  <c:v>0</c:v>
                </c:pt>
                <c:pt idx="7">
                  <c:v>5</c:v>
                </c:pt>
                <c:pt idx="8">
                  <c:v>33</c:v>
                </c:pt>
                <c:pt idx="9">
                  <c:v>0</c:v>
                </c:pt>
                <c:pt idx="10">
                  <c:v>0</c:v>
                </c:pt>
                <c:pt idx="11">
                  <c:v>0</c:v>
                </c:pt>
                <c:pt idx="12">
                  <c:v>7</c:v>
                </c:pt>
                <c:pt idx="13">
                  <c:v>5</c:v>
                </c:pt>
                <c:pt idx="14">
                  <c:v>0</c:v>
                </c:pt>
              </c:numCache>
            </c:numRef>
          </c:val>
        </c:ser>
        <c:dLbls>
          <c:showLegendKey val="0"/>
          <c:showVal val="0"/>
          <c:showCatName val="0"/>
          <c:showSerName val="0"/>
          <c:showPercent val="0"/>
          <c:showBubbleSize val="0"/>
        </c:dLbls>
        <c:gapWidth val="35"/>
        <c:overlap val="100"/>
        <c:axId val="491937960"/>
        <c:axId val="491938352"/>
      </c:barChart>
      <c:catAx>
        <c:axId val="491937960"/>
        <c:scaling>
          <c:orientation val="minMax"/>
        </c:scaling>
        <c:delete val="0"/>
        <c:axPos val="b"/>
        <c:title>
          <c:tx>
            <c:rich>
              <a:bodyPr/>
              <a:lstStyle/>
              <a:p>
                <a:pPr>
                  <a:defRPr sz="1700"/>
                </a:pPr>
                <a:r>
                  <a:rPr lang="en-US" sz="1700" dirty="0" smtClean="0"/>
                  <a:t>Recipient  Age (Years)</a:t>
                </a:r>
                <a:endParaRPr lang="en-US" sz="1700" dirty="0"/>
              </a:p>
            </c:rich>
          </c:tx>
          <c:layout>
            <c:manualLayout>
              <c:xMode val="edge"/>
              <c:yMode val="edge"/>
              <c:x val="0.42512211397304156"/>
              <c:y val="0.93669354838709673"/>
            </c:manualLayout>
          </c:layout>
          <c:overlay val="0"/>
        </c:title>
        <c:numFmt formatCode="General" sourceLinked="1"/>
        <c:majorTickMark val="out"/>
        <c:minorTickMark val="none"/>
        <c:tickLblPos val="nextTo"/>
        <c:txPr>
          <a:bodyPr rot="0"/>
          <a:lstStyle/>
          <a:p>
            <a:pPr>
              <a:defRPr sz="1500" b="1"/>
            </a:pPr>
            <a:endParaRPr lang="en-US"/>
          </a:p>
        </c:txPr>
        <c:crossAx val="491938352"/>
        <c:crosses val="autoZero"/>
        <c:auto val="1"/>
        <c:lblAlgn val="ctr"/>
        <c:lblOffset val="100"/>
        <c:tickLblSkip val="1"/>
        <c:noMultiLvlLbl val="0"/>
      </c:catAx>
      <c:valAx>
        <c:axId val="491938352"/>
        <c:scaling>
          <c:orientation val="minMax"/>
        </c:scaling>
        <c:delete val="0"/>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manualLayout>
              <c:xMode val="edge"/>
              <c:yMode val="edge"/>
              <c:x val="1.8848198932030043E-2"/>
              <c:y val="0.11374100414867497"/>
            </c:manualLayout>
          </c:layout>
          <c:overlay val="0"/>
        </c:title>
        <c:numFmt formatCode="#,##0" sourceLinked="0"/>
        <c:majorTickMark val="out"/>
        <c:minorTickMark val="none"/>
        <c:tickLblPos val="nextTo"/>
        <c:txPr>
          <a:bodyPr/>
          <a:lstStyle/>
          <a:p>
            <a:pPr>
              <a:defRPr sz="1500" b="1"/>
            </a:pPr>
            <a:endParaRPr lang="en-US"/>
          </a:p>
        </c:txPr>
        <c:crossAx val="491937960"/>
        <c:crosses val="autoZero"/>
        <c:crossBetween val="between"/>
      </c:valAx>
      <c:spPr>
        <a:solidFill>
          <a:schemeClr val="bg2"/>
        </a:solidFill>
        <a:ln>
          <a:solidFill>
            <a:schemeClr val="tx1"/>
          </a:solidFill>
        </a:ln>
      </c:spPr>
    </c:plotArea>
    <c:legend>
      <c:legendPos val="l"/>
      <c:layout>
        <c:manualLayout>
          <c:xMode val="edge"/>
          <c:yMode val="edge"/>
          <c:x val="0.14263034387650697"/>
          <c:y val="6.2518838371010077E-2"/>
          <c:w val="0.14915034956913609"/>
          <c:h val="0.13211861675185338"/>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1367195577825491"/>
        </c:manualLayout>
      </c:layout>
      <c:scatterChart>
        <c:scatterStyle val="lineMarker"/>
        <c:varyColors val="0"/>
        <c:ser>
          <c:idx val="0"/>
          <c:order val="0"/>
          <c:tx>
            <c:strRef>
              <c:f>Sheet1!$B$1</c:f>
              <c:strCache>
                <c:ptCount val="1"/>
                <c:pt idx="0">
                  <c:v>Primary (N=1,426)</c:v>
                </c:pt>
              </c:strCache>
            </c:strRef>
          </c:tx>
          <c:spPr>
            <a:ln w="41275">
              <a:solidFill>
                <a:srgbClr val="00FF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94.305000000000007</c:v>
                </c:pt>
                <c:pt idx="2">
                  <c:v>92.238</c:v>
                </c:pt>
                <c:pt idx="3">
                  <c:v>90.866</c:v>
                </c:pt>
                <c:pt idx="4">
                  <c:v>90.215000000000003</c:v>
                </c:pt>
                <c:pt idx="5">
                  <c:v>89.271000000000001</c:v>
                </c:pt>
                <c:pt idx="6">
                  <c:v>88.471000000000004</c:v>
                </c:pt>
                <c:pt idx="7">
                  <c:v>88.033000000000001</c:v>
                </c:pt>
                <c:pt idx="8">
                  <c:v>87.447999999999993</c:v>
                </c:pt>
                <c:pt idx="9">
                  <c:v>86.861000000000004</c:v>
                </c:pt>
                <c:pt idx="10">
                  <c:v>85.759</c:v>
                </c:pt>
                <c:pt idx="11">
                  <c:v>84.653999999999996</c:v>
                </c:pt>
                <c:pt idx="12">
                  <c:v>83.838999999999999</c:v>
                </c:pt>
                <c:pt idx="13">
                  <c:v>83.234999999999999</c:v>
                </c:pt>
                <c:pt idx="14">
                  <c:v>82.700999999999993</c:v>
                </c:pt>
                <c:pt idx="15">
                  <c:v>82.009</c:v>
                </c:pt>
                <c:pt idx="16">
                  <c:v>80.774000000000001</c:v>
                </c:pt>
                <c:pt idx="17">
                  <c:v>79.613</c:v>
                </c:pt>
                <c:pt idx="18">
                  <c:v>78.683000000000007</c:v>
                </c:pt>
                <c:pt idx="19">
                  <c:v>78.215000000000003</c:v>
                </c:pt>
                <c:pt idx="20">
                  <c:v>77.356999999999999</c:v>
                </c:pt>
                <c:pt idx="21">
                  <c:v>76.808999999999997</c:v>
                </c:pt>
                <c:pt idx="22">
                  <c:v>76.260000000000005</c:v>
                </c:pt>
                <c:pt idx="23">
                  <c:v>75.236999999999995</c:v>
                </c:pt>
                <c:pt idx="24">
                  <c:v>74.602000000000004</c:v>
                </c:pt>
                <c:pt idx="25">
                  <c:v>74.028999999999996</c:v>
                </c:pt>
                <c:pt idx="26">
                  <c:v>73.614000000000004</c:v>
                </c:pt>
                <c:pt idx="27">
                  <c:v>72.945999999999998</c:v>
                </c:pt>
                <c:pt idx="28">
                  <c:v>72.188000000000002</c:v>
                </c:pt>
                <c:pt idx="29">
                  <c:v>71.171000000000006</c:v>
                </c:pt>
                <c:pt idx="30">
                  <c:v>70.06</c:v>
                </c:pt>
                <c:pt idx="31">
                  <c:v>69.543000000000006</c:v>
                </c:pt>
                <c:pt idx="32">
                  <c:v>69.37</c:v>
                </c:pt>
                <c:pt idx="33">
                  <c:v>68.762</c:v>
                </c:pt>
                <c:pt idx="34">
                  <c:v>67.884</c:v>
                </c:pt>
                <c:pt idx="35">
                  <c:v>67.352000000000004</c:v>
                </c:pt>
                <c:pt idx="36">
                  <c:v>66.81</c:v>
                </c:pt>
                <c:pt idx="37">
                  <c:v>66.245000000000005</c:v>
                </c:pt>
                <c:pt idx="38">
                  <c:v>65.671000000000006</c:v>
                </c:pt>
                <c:pt idx="39">
                  <c:v>65.382000000000005</c:v>
                </c:pt>
                <c:pt idx="40">
                  <c:v>65.09</c:v>
                </c:pt>
                <c:pt idx="41">
                  <c:v>64.406000000000006</c:v>
                </c:pt>
                <c:pt idx="42">
                  <c:v>64.013999999999996</c:v>
                </c:pt>
                <c:pt idx="43">
                  <c:v>62.921999999999997</c:v>
                </c:pt>
                <c:pt idx="44">
                  <c:v>62.722000000000001</c:v>
                </c:pt>
                <c:pt idx="45">
                  <c:v>62.420999999999999</c:v>
                </c:pt>
                <c:pt idx="46">
                  <c:v>61.814</c:v>
                </c:pt>
                <c:pt idx="47">
                  <c:v>61.198999999999998</c:v>
                </c:pt>
                <c:pt idx="48">
                  <c:v>60.68</c:v>
                </c:pt>
                <c:pt idx="49">
                  <c:v>60.36</c:v>
                </c:pt>
                <c:pt idx="50">
                  <c:v>59.923999999999999</c:v>
                </c:pt>
                <c:pt idx="51">
                  <c:v>59.482999999999997</c:v>
                </c:pt>
                <c:pt idx="52">
                  <c:v>59.482999999999997</c:v>
                </c:pt>
                <c:pt idx="53">
                  <c:v>58.59</c:v>
                </c:pt>
                <c:pt idx="54">
                  <c:v>58.365000000000002</c:v>
                </c:pt>
                <c:pt idx="55">
                  <c:v>57.911999999999999</c:v>
                </c:pt>
                <c:pt idx="56">
                  <c:v>57.798000000000002</c:v>
                </c:pt>
                <c:pt idx="57">
                  <c:v>56.985999999999997</c:v>
                </c:pt>
                <c:pt idx="58">
                  <c:v>56.517000000000003</c:v>
                </c:pt>
                <c:pt idx="59">
                  <c:v>56.040999999999997</c:v>
                </c:pt>
                <c:pt idx="60">
                  <c:v>55.798999999999999</c:v>
                </c:pt>
                <c:pt idx="61">
                  <c:v>55.798999999999999</c:v>
                </c:pt>
                <c:pt idx="62">
                  <c:v>55.295000000000002</c:v>
                </c:pt>
                <c:pt idx="63">
                  <c:v>54.912999999999997</c:v>
                </c:pt>
                <c:pt idx="64">
                  <c:v>54.783999999999999</c:v>
                </c:pt>
                <c:pt idx="65">
                  <c:v>54.387999999999998</c:v>
                </c:pt>
                <c:pt idx="66">
                  <c:v>53.856999999999999</c:v>
                </c:pt>
                <c:pt idx="67">
                  <c:v>53.454999999999998</c:v>
                </c:pt>
                <c:pt idx="68">
                  <c:v>52.780999999999999</c:v>
                </c:pt>
                <c:pt idx="69">
                  <c:v>52.509</c:v>
                </c:pt>
                <c:pt idx="70">
                  <c:v>51.822000000000003</c:v>
                </c:pt>
                <c:pt idx="71">
                  <c:v>51.543999999999997</c:v>
                </c:pt>
                <c:pt idx="72">
                  <c:v>51.543999999999997</c:v>
                </c:pt>
                <c:pt idx="73">
                  <c:v>51.395000000000003</c:v>
                </c:pt>
                <c:pt idx="74">
                  <c:v>50.926000000000002</c:v>
                </c:pt>
                <c:pt idx="75">
                  <c:v>50.926000000000002</c:v>
                </c:pt>
                <c:pt idx="76">
                  <c:v>50.607999999999997</c:v>
                </c:pt>
                <c:pt idx="77">
                  <c:v>50.447000000000003</c:v>
                </c:pt>
                <c:pt idx="78">
                  <c:v>50.121000000000002</c:v>
                </c:pt>
                <c:pt idx="79">
                  <c:v>49.628</c:v>
                </c:pt>
                <c:pt idx="80">
                  <c:v>49.128</c:v>
                </c:pt>
                <c:pt idx="81">
                  <c:v>48.959000000000003</c:v>
                </c:pt>
                <c:pt idx="82">
                  <c:v>48.959000000000003</c:v>
                </c:pt>
                <c:pt idx="83">
                  <c:v>48.613</c:v>
                </c:pt>
                <c:pt idx="84">
                  <c:v>48.433</c:v>
                </c:pt>
                <c:pt idx="85">
                  <c:v>47.877000000000002</c:v>
                </c:pt>
                <c:pt idx="86">
                  <c:v>47.877000000000002</c:v>
                </c:pt>
                <c:pt idx="87">
                  <c:v>47.877000000000002</c:v>
                </c:pt>
                <c:pt idx="88">
                  <c:v>47.293999999999997</c:v>
                </c:pt>
                <c:pt idx="89">
                  <c:v>47.097999999999999</c:v>
                </c:pt>
                <c:pt idx="90">
                  <c:v>47.097999999999999</c:v>
                </c:pt>
                <c:pt idx="91">
                  <c:v>46.694000000000003</c:v>
                </c:pt>
                <c:pt idx="92">
                  <c:v>46.488</c:v>
                </c:pt>
                <c:pt idx="93">
                  <c:v>46.488</c:v>
                </c:pt>
                <c:pt idx="94">
                  <c:v>46.488</c:v>
                </c:pt>
                <c:pt idx="95">
                  <c:v>46.277000000000001</c:v>
                </c:pt>
                <c:pt idx="96">
                  <c:v>46.054000000000002</c:v>
                </c:pt>
                <c:pt idx="97">
                  <c:v>45.335999999999999</c:v>
                </c:pt>
                <c:pt idx="98">
                  <c:v>45.335999999999999</c:v>
                </c:pt>
                <c:pt idx="99">
                  <c:v>45.085999999999999</c:v>
                </c:pt>
                <c:pt idx="100">
                  <c:v>45.085999999999999</c:v>
                </c:pt>
                <c:pt idx="101">
                  <c:v>45.085999999999999</c:v>
                </c:pt>
                <c:pt idx="102">
                  <c:v>44.832999999999998</c:v>
                </c:pt>
                <c:pt idx="103">
                  <c:v>44.575000000000003</c:v>
                </c:pt>
                <c:pt idx="104">
                  <c:v>43.787999999999997</c:v>
                </c:pt>
                <c:pt idx="105">
                  <c:v>43.523000000000003</c:v>
                </c:pt>
                <c:pt idx="106">
                  <c:v>42.722000000000001</c:v>
                </c:pt>
                <c:pt idx="107">
                  <c:v>42.448</c:v>
                </c:pt>
                <c:pt idx="108">
                  <c:v>42.448</c:v>
                </c:pt>
                <c:pt idx="109">
                  <c:v>41.866</c:v>
                </c:pt>
                <c:pt idx="110">
                  <c:v>41.265999999999998</c:v>
                </c:pt>
                <c:pt idx="111">
                  <c:v>40.356000000000002</c:v>
                </c:pt>
                <c:pt idx="112">
                  <c:v>40.356000000000002</c:v>
                </c:pt>
                <c:pt idx="113">
                  <c:v>39.729999999999997</c:v>
                </c:pt>
                <c:pt idx="114">
                  <c:v>39.729999999999997</c:v>
                </c:pt>
                <c:pt idx="115">
                  <c:v>39.411999999999999</c:v>
                </c:pt>
                <c:pt idx="116">
                  <c:v>39.411999999999999</c:v>
                </c:pt>
                <c:pt idx="117">
                  <c:v>39.091999999999999</c:v>
                </c:pt>
                <c:pt idx="118">
                  <c:v>39.091999999999999</c:v>
                </c:pt>
                <c:pt idx="119">
                  <c:v>39.091999999999999</c:v>
                </c:pt>
                <c:pt idx="120">
                  <c:v>39.091999999999999</c:v>
                </c:pt>
              </c:numCache>
            </c:numRef>
          </c:yVal>
          <c:smooth val="0"/>
        </c:ser>
        <c:ser>
          <c:idx val="1"/>
          <c:order val="1"/>
          <c:tx>
            <c:strRef>
              <c:f>Sheet1!$C$1</c:f>
              <c:strCache>
                <c:ptCount val="1"/>
                <c:pt idx="0">
                  <c:v>Retransplant (N=91)</c:v>
                </c:pt>
              </c:strCache>
            </c:strRef>
          </c:tx>
          <c:spPr>
            <a:ln w="41275">
              <a:solidFill>
                <a:srgbClr val="FFC0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85.635000000000005</c:v>
                </c:pt>
                <c:pt idx="2">
                  <c:v>83.350999999999999</c:v>
                </c:pt>
                <c:pt idx="3">
                  <c:v>83.350999999999999</c:v>
                </c:pt>
                <c:pt idx="4">
                  <c:v>81.067999999999998</c:v>
                </c:pt>
                <c:pt idx="5">
                  <c:v>79.926000000000002</c:v>
                </c:pt>
                <c:pt idx="6">
                  <c:v>77.608999999999995</c:v>
                </c:pt>
                <c:pt idx="7">
                  <c:v>77.608999999999995</c:v>
                </c:pt>
                <c:pt idx="8">
                  <c:v>77.608999999999995</c:v>
                </c:pt>
                <c:pt idx="9">
                  <c:v>76.450999999999993</c:v>
                </c:pt>
                <c:pt idx="10">
                  <c:v>71.816999999999993</c:v>
                </c:pt>
                <c:pt idx="11">
                  <c:v>71.816999999999993</c:v>
                </c:pt>
                <c:pt idx="12">
                  <c:v>70.659000000000006</c:v>
                </c:pt>
                <c:pt idx="13">
                  <c:v>65.888000000000005</c:v>
                </c:pt>
                <c:pt idx="14">
                  <c:v>64.69</c:v>
                </c:pt>
                <c:pt idx="15">
                  <c:v>64.69</c:v>
                </c:pt>
                <c:pt idx="16">
                  <c:v>63.445999999999998</c:v>
                </c:pt>
                <c:pt idx="17">
                  <c:v>63.445999999999998</c:v>
                </c:pt>
                <c:pt idx="18">
                  <c:v>63.445999999999998</c:v>
                </c:pt>
                <c:pt idx="19">
                  <c:v>60.856000000000002</c:v>
                </c:pt>
                <c:pt idx="20">
                  <c:v>58.238</c:v>
                </c:pt>
                <c:pt idx="21">
                  <c:v>55.59</c:v>
                </c:pt>
                <c:pt idx="22">
                  <c:v>55.59</c:v>
                </c:pt>
                <c:pt idx="23">
                  <c:v>55.59</c:v>
                </c:pt>
                <c:pt idx="24">
                  <c:v>54.234999999999999</c:v>
                </c:pt>
                <c:pt idx="25">
                  <c:v>54.234999999999999</c:v>
                </c:pt>
                <c:pt idx="26">
                  <c:v>54.234999999999999</c:v>
                </c:pt>
                <c:pt idx="27">
                  <c:v>52.728000000000002</c:v>
                </c:pt>
                <c:pt idx="28">
                  <c:v>52.728000000000002</c:v>
                </c:pt>
                <c:pt idx="29">
                  <c:v>52.728000000000002</c:v>
                </c:pt>
                <c:pt idx="30">
                  <c:v>52.728000000000002</c:v>
                </c:pt>
                <c:pt idx="31">
                  <c:v>52.728000000000002</c:v>
                </c:pt>
                <c:pt idx="32">
                  <c:v>52.728000000000002</c:v>
                </c:pt>
                <c:pt idx="33">
                  <c:v>51.177</c:v>
                </c:pt>
                <c:pt idx="34">
                  <c:v>51.177</c:v>
                </c:pt>
                <c:pt idx="35">
                  <c:v>51.177</c:v>
                </c:pt>
                <c:pt idx="36">
                  <c:v>51.177</c:v>
                </c:pt>
                <c:pt idx="37">
                  <c:v>51.177</c:v>
                </c:pt>
                <c:pt idx="38">
                  <c:v>51.177</c:v>
                </c:pt>
                <c:pt idx="39">
                  <c:v>51.177</c:v>
                </c:pt>
                <c:pt idx="40">
                  <c:v>51.177</c:v>
                </c:pt>
                <c:pt idx="41">
                  <c:v>51.177</c:v>
                </c:pt>
                <c:pt idx="42">
                  <c:v>51.177</c:v>
                </c:pt>
                <c:pt idx="43">
                  <c:v>51.177</c:v>
                </c:pt>
                <c:pt idx="44">
                  <c:v>51.177</c:v>
                </c:pt>
                <c:pt idx="45">
                  <c:v>49.470999999999997</c:v>
                </c:pt>
                <c:pt idx="46">
                  <c:v>47.765000000000001</c:v>
                </c:pt>
                <c:pt idx="47">
                  <c:v>47.765000000000001</c:v>
                </c:pt>
                <c:pt idx="48">
                  <c:v>47.765000000000001</c:v>
                </c:pt>
                <c:pt idx="49">
                  <c:v>47.765000000000001</c:v>
                </c:pt>
                <c:pt idx="50">
                  <c:v>47.765000000000001</c:v>
                </c:pt>
                <c:pt idx="51">
                  <c:v>47.765000000000001</c:v>
                </c:pt>
                <c:pt idx="52">
                  <c:v>47.765000000000001</c:v>
                </c:pt>
                <c:pt idx="53">
                  <c:v>45.927999999999997</c:v>
                </c:pt>
                <c:pt idx="54">
                  <c:v>45.927999999999997</c:v>
                </c:pt>
                <c:pt idx="55">
                  <c:v>44.091000000000001</c:v>
                </c:pt>
                <c:pt idx="56">
                  <c:v>44.091000000000001</c:v>
                </c:pt>
                <c:pt idx="57">
                  <c:v>42.087000000000003</c:v>
                </c:pt>
                <c:pt idx="58">
                  <c:v>42.087000000000003</c:v>
                </c:pt>
                <c:pt idx="59">
                  <c:v>42.087000000000003</c:v>
                </c:pt>
                <c:pt idx="60">
                  <c:v>42.087000000000003</c:v>
                </c:pt>
                <c:pt idx="61">
                  <c:v>42.087000000000003</c:v>
                </c:pt>
                <c:pt idx="62">
                  <c:v>42.087000000000003</c:v>
                </c:pt>
                <c:pt idx="63">
                  <c:v>39.872</c:v>
                </c:pt>
                <c:pt idx="64">
                  <c:v>37.656999999999996</c:v>
                </c:pt>
                <c:pt idx="65">
                  <c:v>37.656999999999996</c:v>
                </c:pt>
                <c:pt idx="66">
                  <c:v>37.656999999999996</c:v>
                </c:pt>
                <c:pt idx="67">
                  <c:v>37.656999999999996</c:v>
                </c:pt>
                <c:pt idx="68">
                  <c:v>37.656999999999996</c:v>
                </c:pt>
                <c:pt idx="69">
                  <c:v>37.656999999999996</c:v>
                </c:pt>
                <c:pt idx="70">
                  <c:v>37.656999999999996</c:v>
                </c:pt>
                <c:pt idx="71">
                  <c:v>37.656999999999996</c:v>
                </c:pt>
                <c:pt idx="72">
                  <c:v>37.656999999999996</c:v>
                </c:pt>
                <c:pt idx="73">
                  <c:v>37.656999999999996</c:v>
                </c:pt>
                <c:pt idx="74">
                  <c:v>37.656999999999996</c:v>
                </c:pt>
                <c:pt idx="75">
                  <c:v>37.656999999999996</c:v>
                </c:pt>
                <c:pt idx="76">
                  <c:v>37.656999999999996</c:v>
                </c:pt>
                <c:pt idx="77">
                  <c:v>37.656999999999996</c:v>
                </c:pt>
                <c:pt idx="78">
                  <c:v>37.656999999999996</c:v>
                </c:pt>
                <c:pt idx="79">
                  <c:v>37.656999999999996</c:v>
                </c:pt>
                <c:pt idx="80">
                  <c:v>37.656999999999996</c:v>
                </c:pt>
                <c:pt idx="81">
                  <c:v>37.656999999999996</c:v>
                </c:pt>
                <c:pt idx="82">
                  <c:v>37.656999999999996</c:v>
                </c:pt>
                <c:pt idx="83">
                  <c:v>37.656999999999996</c:v>
                </c:pt>
                <c:pt idx="84">
                  <c:v>35.302999999999997</c:v>
                </c:pt>
                <c:pt idx="85">
                  <c:v>35.302999999999997</c:v>
                </c:pt>
                <c:pt idx="86">
                  <c:v>35.302999999999997</c:v>
                </c:pt>
                <c:pt idx="87">
                  <c:v>35.302999999999997</c:v>
                </c:pt>
                <c:pt idx="88">
                  <c:v>35.302999999999997</c:v>
                </c:pt>
                <c:pt idx="89">
                  <c:v>35.302999999999997</c:v>
                </c:pt>
                <c:pt idx="90">
                  <c:v>35.302999999999997</c:v>
                </c:pt>
                <c:pt idx="91">
                  <c:v>35.302999999999997</c:v>
                </c:pt>
                <c:pt idx="92">
                  <c:v>35.302999999999997</c:v>
                </c:pt>
                <c:pt idx="93">
                  <c:v>35.302999999999997</c:v>
                </c:pt>
                <c:pt idx="94">
                  <c:v>35.302999999999997</c:v>
                </c:pt>
                <c:pt idx="95">
                  <c:v>35.302999999999997</c:v>
                </c:pt>
                <c:pt idx="96">
                  <c:v>35.302999999999997</c:v>
                </c:pt>
                <c:pt idx="97">
                  <c:v>35.302999999999997</c:v>
                </c:pt>
                <c:pt idx="98">
                  <c:v>35.302999999999997</c:v>
                </c:pt>
                <c:pt idx="99">
                  <c:v>35.302999999999997</c:v>
                </c:pt>
                <c:pt idx="100">
                  <c:v>35.302999999999997</c:v>
                </c:pt>
                <c:pt idx="101">
                  <c:v>35.302999999999997</c:v>
                </c:pt>
                <c:pt idx="102">
                  <c:v>35.302999999999997</c:v>
                </c:pt>
                <c:pt idx="103">
                  <c:v>35.302999999999997</c:v>
                </c:pt>
                <c:pt idx="104">
                  <c:v>35.302999999999997</c:v>
                </c:pt>
                <c:pt idx="105">
                  <c:v>35.302999999999997</c:v>
                </c:pt>
                <c:pt idx="106">
                  <c:v>35.302999999999997</c:v>
                </c:pt>
                <c:pt idx="107">
                  <c:v>35.302999999999997</c:v>
                </c:pt>
                <c:pt idx="108">
                  <c:v>35.302999999999997</c:v>
                </c:pt>
                <c:pt idx="109">
                  <c:v>#N/A</c:v>
                </c:pt>
                <c:pt idx="110">
                  <c:v>#N/A</c:v>
                </c:pt>
                <c:pt idx="111">
                  <c:v>#N/A</c:v>
                </c:pt>
                <c:pt idx="112">
                  <c:v>#N/A</c:v>
                </c:pt>
                <c:pt idx="113">
                  <c:v>#N/A</c:v>
                </c:pt>
                <c:pt idx="114">
                  <c:v>#N/A</c:v>
                </c:pt>
                <c:pt idx="115">
                  <c:v>#N/A</c:v>
                </c:pt>
                <c:pt idx="116">
                  <c:v>#N/A</c:v>
                </c:pt>
                <c:pt idx="117">
                  <c:v>#N/A</c:v>
                </c:pt>
                <c:pt idx="118">
                  <c:v>#N/A</c:v>
                </c:pt>
                <c:pt idx="119">
                  <c:v>#N/A</c:v>
                </c:pt>
                <c:pt idx="120">
                  <c:v>#N/A</c:v>
                </c:pt>
              </c:numCache>
            </c:numRef>
          </c:yVal>
          <c:smooth val="0"/>
        </c:ser>
        <c:dLbls>
          <c:showLegendKey val="0"/>
          <c:showVal val="0"/>
          <c:showCatName val="0"/>
          <c:showSerName val="0"/>
          <c:showPercent val="0"/>
          <c:showBubbleSize val="0"/>
        </c:dLbls>
        <c:axId val="530170712"/>
        <c:axId val="418151840"/>
      </c:scatterChart>
      <c:valAx>
        <c:axId val="530170712"/>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18151840"/>
        <c:crosses val="autoZero"/>
        <c:crossBetween val="midCat"/>
        <c:majorUnit val="1"/>
      </c:valAx>
      <c:valAx>
        <c:axId val="41815184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30170712"/>
        <c:crosses val="autoZero"/>
        <c:crossBetween val="midCat"/>
        <c:majorUnit val="25"/>
      </c:valAx>
      <c:spPr>
        <a:solidFill>
          <a:schemeClr val="bg2"/>
        </a:solidFill>
        <a:ln>
          <a:solidFill>
            <a:schemeClr val="tx1"/>
          </a:solidFill>
        </a:ln>
      </c:spPr>
    </c:plotArea>
    <c:legend>
      <c:legendPos val="r"/>
      <c:layout>
        <c:manualLayout>
          <c:xMode val="edge"/>
          <c:yMode val="edge"/>
          <c:x val="0.62676247880519353"/>
          <c:y val="6.1646385110952037E-2"/>
          <c:w val="0.32896023505911504"/>
          <c:h val="0.11074648757140652"/>
        </c:manualLayout>
      </c:layout>
      <c:overlay val="0"/>
      <c:spPr>
        <a:solidFill>
          <a:schemeClr val="bg2"/>
        </a:solidFill>
        <a:ln>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46616455551751E-2"/>
          <c:y val="3.6402717805435608E-2"/>
          <c:w val="0.80162227547643494"/>
          <c:h val="0.83361231055795437"/>
        </c:manualLayout>
      </c:layout>
      <c:barChart>
        <c:barDir val="col"/>
        <c:grouping val="percentStacked"/>
        <c:varyColors val="0"/>
        <c:ser>
          <c:idx val="0"/>
          <c:order val="0"/>
          <c:tx>
            <c:strRef>
              <c:f>Sheet1!$A$2</c:f>
              <c:strCache>
                <c:ptCount val="1"/>
                <c:pt idx="0">
                  <c:v>100%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Sheet1!$B$1:$E$1</c:f>
              <c:strCache>
                <c:ptCount val="4"/>
                <c:pt idx="0">
                  <c:v>1 Year (N = 367)</c:v>
                </c:pt>
                <c:pt idx="1">
                  <c:v>2 Year (N = 332)</c:v>
                </c:pt>
                <c:pt idx="2">
                  <c:v>3 Year (N = 270)</c:v>
                </c:pt>
                <c:pt idx="3">
                  <c:v>.</c:v>
                </c:pt>
              </c:strCache>
            </c:strRef>
          </c:cat>
          <c:val>
            <c:numRef>
              <c:f>Sheet1!$B$2:$D$2</c:f>
              <c:numCache>
                <c:formatCode>General</c:formatCode>
                <c:ptCount val="3"/>
                <c:pt idx="0">
                  <c:v>205</c:v>
                </c:pt>
                <c:pt idx="1">
                  <c:v>180</c:v>
                </c:pt>
                <c:pt idx="2">
                  <c:v>165</c:v>
                </c:pt>
              </c:numCache>
            </c:numRef>
          </c:val>
        </c:ser>
        <c:ser>
          <c:idx val="1"/>
          <c:order val="1"/>
          <c:tx>
            <c:strRef>
              <c:f>Sheet1!$A$3</c:f>
              <c:strCache>
                <c:ptCount val="1"/>
                <c:pt idx="0">
                  <c:v>90%</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Sheet1!$B$1:$E$1</c:f>
              <c:strCache>
                <c:ptCount val="4"/>
                <c:pt idx="0">
                  <c:v>1 Year (N = 367)</c:v>
                </c:pt>
                <c:pt idx="1">
                  <c:v>2 Year (N = 332)</c:v>
                </c:pt>
                <c:pt idx="2">
                  <c:v>3 Year (N = 270)</c:v>
                </c:pt>
                <c:pt idx="3">
                  <c:v>.</c:v>
                </c:pt>
              </c:strCache>
            </c:strRef>
          </c:cat>
          <c:val>
            <c:numRef>
              <c:f>Sheet1!$B$3:$D$3</c:f>
              <c:numCache>
                <c:formatCode>General</c:formatCode>
                <c:ptCount val="3"/>
                <c:pt idx="0">
                  <c:v>67</c:v>
                </c:pt>
                <c:pt idx="1">
                  <c:v>57</c:v>
                </c:pt>
                <c:pt idx="2">
                  <c:v>42</c:v>
                </c:pt>
              </c:numCache>
            </c:numRef>
          </c:val>
        </c:ser>
        <c:ser>
          <c:idx val="2"/>
          <c:order val="2"/>
          <c:tx>
            <c:strRef>
              <c:f>Sheet1!$A$4</c:f>
              <c:strCache>
                <c:ptCount val="1"/>
                <c:pt idx="0">
                  <c:v>80%</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Sheet1!$B$1:$E$1</c:f>
              <c:strCache>
                <c:ptCount val="4"/>
                <c:pt idx="0">
                  <c:v>1 Year (N = 367)</c:v>
                </c:pt>
                <c:pt idx="1">
                  <c:v>2 Year (N = 332)</c:v>
                </c:pt>
                <c:pt idx="2">
                  <c:v>3 Year (N = 270)</c:v>
                </c:pt>
                <c:pt idx="3">
                  <c:v>.</c:v>
                </c:pt>
              </c:strCache>
            </c:strRef>
          </c:cat>
          <c:val>
            <c:numRef>
              <c:f>Sheet1!$B$4:$D$4</c:f>
              <c:numCache>
                <c:formatCode>General</c:formatCode>
                <c:ptCount val="3"/>
                <c:pt idx="0">
                  <c:v>29</c:v>
                </c:pt>
                <c:pt idx="1">
                  <c:v>33</c:v>
                </c:pt>
                <c:pt idx="2">
                  <c:v>22</c:v>
                </c:pt>
              </c:numCache>
            </c:numRef>
          </c:val>
        </c:ser>
        <c:ser>
          <c:idx val="3"/>
          <c:order val="3"/>
          <c:tx>
            <c:strRef>
              <c:f>Sheet1!$A$5</c:f>
              <c:strCache>
                <c:ptCount val="1"/>
                <c:pt idx="0">
                  <c:v>70%</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Sheet1!$B$1:$E$1</c:f>
              <c:strCache>
                <c:ptCount val="4"/>
                <c:pt idx="0">
                  <c:v>1 Year (N = 367)</c:v>
                </c:pt>
                <c:pt idx="1">
                  <c:v>2 Year (N = 332)</c:v>
                </c:pt>
                <c:pt idx="2">
                  <c:v>3 Year (N = 270)</c:v>
                </c:pt>
                <c:pt idx="3">
                  <c:v>.</c:v>
                </c:pt>
              </c:strCache>
            </c:strRef>
          </c:cat>
          <c:val>
            <c:numRef>
              <c:f>Sheet1!$B$5:$D$5</c:f>
              <c:numCache>
                <c:formatCode>General</c:formatCode>
                <c:ptCount val="3"/>
                <c:pt idx="0">
                  <c:v>16</c:v>
                </c:pt>
                <c:pt idx="1">
                  <c:v>18</c:v>
                </c:pt>
                <c:pt idx="2">
                  <c:v>9</c:v>
                </c:pt>
              </c:numCache>
            </c:numRef>
          </c:val>
        </c:ser>
        <c:ser>
          <c:idx val="4"/>
          <c:order val="4"/>
          <c:tx>
            <c:strRef>
              <c:f>Sheet1!$A$6</c:f>
              <c:strCache>
                <c:ptCount val="1"/>
                <c:pt idx="0">
                  <c:v>60%</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invertIfNegative val="0"/>
          <c:cat>
            <c:strRef>
              <c:f>Sheet1!$B$1:$E$1</c:f>
              <c:strCache>
                <c:ptCount val="4"/>
                <c:pt idx="0">
                  <c:v>1 Year (N = 367)</c:v>
                </c:pt>
                <c:pt idx="1">
                  <c:v>2 Year (N = 332)</c:v>
                </c:pt>
                <c:pt idx="2">
                  <c:v>3 Year (N = 270)</c:v>
                </c:pt>
                <c:pt idx="3">
                  <c:v>.</c:v>
                </c:pt>
              </c:strCache>
            </c:strRef>
          </c:cat>
          <c:val>
            <c:numRef>
              <c:f>Sheet1!$B$6:$D$6</c:f>
              <c:numCache>
                <c:formatCode>General</c:formatCode>
                <c:ptCount val="3"/>
                <c:pt idx="0">
                  <c:v>18</c:v>
                </c:pt>
                <c:pt idx="1">
                  <c:v>9</c:v>
                </c:pt>
                <c:pt idx="2">
                  <c:v>7</c:v>
                </c:pt>
              </c:numCache>
            </c:numRef>
          </c:val>
        </c:ser>
        <c:ser>
          <c:idx val="5"/>
          <c:order val="5"/>
          <c:tx>
            <c:strRef>
              <c:f>Sheet1!$A$7</c:f>
              <c:strCache>
                <c:ptCount val="1"/>
                <c:pt idx="0">
                  <c:v>50%</c:v>
                </c:pt>
              </c:strCache>
            </c:strRef>
          </c:tx>
          <c:spPr>
            <a:gradFill>
              <a:gsLst>
                <a:gs pos="0">
                  <a:srgbClr val="A7722D">
                    <a:lumMod val="50000"/>
                  </a:srgbClr>
                </a:gs>
                <a:gs pos="50000">
                  <a:srgbClr val="A7722D">
                    <a:lumMod val="60000"/>
                    <a:lumOff val="40000"/>
                  </a:srgbClr>
                </a:gs>
                <a:gs pos="100000">
                  <a:schemeClr val="accent6">
                    <a:lumMod val="50000"/>
                  </a:schemeClr>
                </a:gs>
              </a:gsLst>
              <a:lin ang="10800000" scaled="1"/>
            </a:gradFill>
            <a:ln>
              <a:solidFill>
                <a:srgbClr val="000000"/>
              </a:solidFill>
            </a:ln>
          </c:spPr>
          <c:invertIfNegative val="0"/>
          <c:cat>
            <c:strRef>
              <c:f>Sheet1!$B$1:$E$1</c:f>
              <c:strCache>
                <c:ptCount val="4"/>
                <c:pt idx="0">
                  <c:v>1 Year (N = 367)</c:v>
                </c:pt>
                <c:pt idx="1">
                  <c:v>2 Year (N = 332)</c:v>
                </c:pt>
                <c:pt idx="2">
                  <c:v>3 Year (N = 270)</c:v>
                </c:pt>
                <c:pt idx="3">
                  <c:v>.</c:v>
                </c:pt>
              </c:strCache>
            </c:strRef>
          </c:cat>
          <c:val>
            <c:numRef>
              <c:f>Sheet1!$B$7:$D$7</c:f>
              <c:numCache>
                <c:formatCode>General</c:formatCode>
                <c:ptCount val="3"/>
                <c:pt idx="0">
                  <c:v>11</c:v>
                </c:pt>
                <c:pt idx="1">
                  <c:v>9</c:v>
                </c:pt>
                <c:pt idx="2">
                  <c:v>6</c:v>
                </c:pt>
              </c:numCache>
            </c:numRef>
          </c:val>
        </c:ser>
        <c:ser>
          <c:idx val="6"/>
          <c:order val="6"/>
          <c:tx>
            <c:strRef>
              <c:f>Sheet1!$A$8</c:f>
              <c:strCache>
                <c:ptCount val="1"/>
                <c:pt idx="0">
                  <c:v>40%</c:v>
                </c:pt>
              </c:strCache>
            </c:strRef>
          </c:tx>
          <c:spPr>
            <a:gradFill flip="none" rotWithShape="1">
              <a:gsLst>
                <a:gs pos="0">
                  <a:srgbClr val="0070C0"/>
                </a:gs>
                <a:gs pos="50000">
                  <a:srgbClr val="00B0F0"/>
                </a:gs>
                <a:gs pos="100000">
                  <a:srgbClr val="0070C0"/>
                </a:gs>
              </a:gsLst>
              <a:lin ang="10800000" scaled="1"/>
              <a:tileRect/>
            </a:gradFill>
            <a:ln>
              <a:solidFill>
                <a:srgbClr val="000000"/>
              </a:solidFill>
            </a:ln>
          </c:spPr>
          <c:invertIfNegative val="0"/>
          <c:cat>
            <c:strRef>
              <c:f>Sheet1!$B$1:$E$1</c:f>
              <c:strCache>
                <c:ptCount val="4"/>
                <c:pt idx="0">
                  <c:v>1 Year (N = 367)</c:v>
                </c:pt>
                <c:pt idx="1">
                  <c:v>2 Year (N = 332)</c:v>
                </c:pt>
                <c:pt idx="2">
                  <c:v>3 Year (N = 270)</c:v>
                </c:pt>
                <c:pt idx="3">
                  <c:v>.</c:v>
                </c:pt>
              </c:strCache>
            </c:strRef>
          </c:cat>
          <c:val>
            <c:numRef>
              <c:f>Sheet1!$B$8:$D$8</c:f>
              <c:numCache>
                <c:formatCode>General</c:formatCode>
                <c:ptCount val="3"/>
                <c:pt idx="0">
                  <c:v>3</c:v>
                </c:pt>
                <c:pt idx="1">
                  <c:v>4</c:v>
                </c:pt>
                <c:pt idx="2">
                  <c:v>6</c:v>
                </c:pt>
              </c:numCache>
            </c:numRef>
          </c:val>
        </c:ser>
        <c:ser>
          <c:idx val="7"/>
          <c:order val="7"/>
          <c:tx>
            <c:strRef>
              <c:f>Sheet1!$A$9</c:f>
              <c:strCache>
                <c:ptCount val="1"/>
                <c:pt idx="0">
                  <c:v>30%</c:v>
                </c:pt>
              </c:strCache>
            </c:strRef>
          </c:tx>
          <c:spPr>
            <a:gradFill flip="none" rotWithShape="1">
              <a:gsLst>
                <a:gs pos="0">
                  <a:srgbClr val="9999FF"/>
                </a:gs>
                <a:gs pos="50000">
                  <a:srgbClr val="CCCCFF"/>
                </a:gs>
                <a:gs pos="100000">
                  <a:srgbClr val="9999FF"/>
                </a:gs>
              </a:gsLst>
              <a:lin ang="10800000" scaled="1"/>
              <a:tileRect/>
            </a:gradFill>
            <a:ln>
              <a:solidFill>
                <a:srgbClr val="000000"/>
              </a:solidFill>
            </a:ln>
          </c:spPr>
          <c:invertIfNegative val="0"/>
          <c:cat>
            <c:strRef>
              <c:f>Sheet1!$B$1:$E$1</c:f>
              <c:strCache>
                <c:ptCount val="4"/>
                <c:pt idx="0">
                  <c:v>1 Year (N = 367)</c:v>
                </c:pt>
                <c:pt idx="1">
                  <c:v>2 Year (N = 332)</c:v>
                </c:pt>
                <c:pt idx="2">
                  <c:v>3 Year (N = 270)</c:v>
                </c:pt>
                <c:pt idx="3">
                  <c:v>.</c:v>
                </c:pt>
              </c:strCache>
            </c:strRef>
          </c:cat>
          <c:val>
            <c:numRef>
              <c:f>Sheet1!$B$9:$D$9</c:f>
              <c:numCache>
                <c:formatCode>General</c:formatCode>
                <c:ptCount val="3"/>
                <c:pt idx="0">
                  <c:v>7</c:v>
                </c:pt>
                <c:pt idx="1">
                  <c:v>2</c:v>
                </c:pt>
                <c:pt idx="2">
                  <c:v>1</c:v>
                </c:pt>
              </c:numCache>
            </c:numRef>
          </c:val>
        </c:ser>
        <c:ser>
          <c:idx val="8"/>
          <c:order val="8"/>
          <c:tx>
            <c:strRef>
              <c:f>Sheet1!$A$10</c:f>
              <c:strCache>
                <c:ptCount val="1"/>
                <c:pt idx="0">
                  <c:v>20%</c:v>
                </c:pt>
              </c:strCache>
            </c:strRef>
          </c:tx>
          <c:spPr>
            <a:gradFill>
              <a:gsLst>
                <a:gs pos="0">
                  <a:srgbClr val="CC6600"/>
                </a:gs>
                <a:gs pos="50000">
                  <a:srgbClr val="FF9933"/>
                </a:gs>
                <a:gs pos="100000">
                  <a:srgbClr val="CC6600"/>
                </a:gs>
              </a:gsLst>
              <a:lin ang="10800000" scaled="1"/>
            </a:gradFill>
            <a:ln>
              <a:solidFill>
                <a:srgbClr val="000000"/>
              </a:solidFill>
            </a:ln>
          </c:spPr>
          <c:invertIfNegative val="0"/>
          <c:cat>
            <c:strRef>
              <c:f>Sheet1!$B$1:$E$1</c:f>
              <c:strCache>
                <c:ptCount val="4"/>
                <c:pt idx="0">
                  <c:v>1 Year (N = 367)</c:v>
                </c:pt>
                <c:pt idx="1">
                  <c:v>2 Year (N = 332)</c:v>
                </c:pt>
                <c:pt idx="2">
                  <c:v>3 Year (N = 270)</c:v>
                </c:pt>
                <c:pt idx="3">
                  <c:v>.</c:v>
                </c:pt>
              </c:strCache>
            </c:strRef>
          </c:cat>
          <c:val>
            <c:numRef>
              <c:f>Sheet1!$B$10:$D$10</c:f>
              <c:numCache>
                <c:formatCode>General</c:formatCode>
                <c:ptCount val="3"/>
                <c:pt idx="0">
                  <c:v>2</c:v>
                </c:pt>
                <c:pt idx="1">
                  <c:v>9</c:v>
                </c:pt>
                <c:pt idx="2">
                  <c:v>8</c:v>
                </c:pt>
              </c:numCache>
            </c:numRef>
          </c:val>
        </c:ser>
        <c:ser>
          <c:idx val="9"/>
          <c:order val="9"/>
          <c:tx>
            <c:strRef>
              <c:f>Sheet1!$A$11</c:f>
              <c:strCache>
                <c:ptCount val="1"/>
                <c:pt idx="0">
                  <c:v>10%</c:v>
                </c:pt>
              </c:strCache>
            </c:strRef>
          </c:tx>
          <c:spPr>
            <a:gradFill flip="none" rotWithShape="1">
              <a:gsLst>
                <a:gs pos="0">
                  <a:srgbClr val="33CCCC"/>
                </a:gs>
                <a:gs pos="50000">
                  <a:srgbClr val="00FFFF"/>
                </a:gs>
                <a:gs pos="100000">
                  <a:srgbClr val="33CCCC"/>
                </a:gs>
              </a:gsLst>
              <a:lin ang="10800000" scaled="1"/>
              <a:tileRect/>
            </a:gradFill>
            <a:ln>
              <a:solidFill>
                <a:srgbClr val="000000"/>
              </a:solidFill>
            </a:ln>
          </c:spPr>
          <c:invertIfNegative val="0"/>
          <c:cat>
            <c:strRef>
              <c:f>Sheet1!$B$1:$E$1</c:f>
              <c:strCache>
                <c:ptCount val="4"/>
                <c:pt idx="0">
                  <c:v>1 Year (N = 367)</c:v>
                </c:pt>
                <c:pt idx="1">
                  <c:v>2 Year (N = 332)</c:v>
                </c:pt>
                <c:pt idx="2">
                  <c:v>3 Year (N = 270)</c:v>
                </c:pt>
                <c:pt idx="3">
                  <c:v>.</c:v>
                </c:pt>
              </c:strCache>
            </c:strRef>
          </c:cat>
          <c:val>
            <c:numRef>
              <c:f>Sheet1!$B$11:$D$11</c:f>
              <c:numCache>
                <c:formatCode>General</c:formatCode>
                <c:ptCount val="3"/>
                <c:pt idx="0">
                  <c:v>9</c:v>
                </c:pt>
                <c:pt idx="1">
                  <c:v>11</c:v>
                </c:pt>
                <c:pt idx="2">
                  <c:v>4</c:v>
                </c:pt>
              </c:numCache>
            </c:numRef>
          </c:val>
        </c:ser>
        <c:dLbls>
          <c:showLegendKey val="0"/>
          <c:showVal val="0"/>
          <c:showCatName val="0"/>
          <c:showSerName val="0"/>
          <c:showPercent val="0"/>
          <c:showBubbleSize val="0"/>
        </c:dLbls>
        <c:gapWidth val="100"/>
        <c:overlap val="100"/>
        <c:axId val="418152232"/>
        <c:axId val="418152624"/>
      </c:barChart>
      <c:catAx>
        <c:axId val="418152232"/>
        <c:scaling>
          <c:orientation val="minMax"/>
        </c:scaling>
        <c:delete val="0"/>
        <c:axPos val="b"/>
        <c:numFmt formatCode="General" sourceLinked="0"/>
        <c:majorTickMark val="out"/>
        <c:minorTickMark val="none"/>
        <c:tickLblPos val="nextTo"/>
        <c:txPr>
          <a:bodyPr/>
          <a:lstStyle/>
          <a:p>
            <a:pPr>
              <a:defRPr sz="1500" b="1"/>
            </a:pPr>
            <a:endParaRPr lang="en-US"/>
          </a:p>
        </c:txPr>
        <c:crossAx val="418152624"/>
        <c:crosses val="autoZero"/>
        <c:auto val="1"/>
        <c:lblAlgn val="ctr"/>
        <c:lblOffset val="100"/>
        <c:noMultiLvlLbl val="0"/>
      </c:catAx>
      <c:valAx>
        <c:axId val="418152624"/>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418152232"/>
        <c:crosses val="autoZero"/>
        <c:crossBetween val="between"/>
        <c:majorUnit val="0.2"/>
      </c:valAx>
      <c:spPr>
        <a:solidFill>
          <a:srgbClr val="000000"/>
        </a:solidFill>
        <a:ln>
          <a:solidFill>
            <a:srgbClr val="FFFFFF"/>
          </a:solidFill>
        </a:ln>
      </c:spPr>
    </c:plotArea>
    <c:legend>
      <c:legendPos val="r"/>
      <c:layout>
        <c:manualLayout>
          <c:xMode val="edge"/>
          <c:yMode val="edge"/>
          <c:x val="0.84220130092434109"/>
          <c:y val="5.0486410972821943E-2"/>
          <c:w val="0.12156681501768812"/>
          <c:h val="0.80794809922953181"/>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366836498378883E-2"/>
          <c:y val="3.6402642466303557E-2"/>
          <c:w val="0.8990919517413265"/>
          <c:h val="0.82283051343777558"/>
        </c:manualLayout>
      </c:layout>
      <c:barChart>
        <c:barDir val="col"/>
        <c:grouping val="percentStacked"/>
        <c:varyColors val="0"/>
        <c:ser>
          <c:idx val="0"/>
          <c:order val="0"/>
          <c:tx>
            <c:strRef>
              <c:f>Sheet1!$A$2</c:f>
              <c:strCache>
                <c:ptCount val="1"/>
                <c:pt idx="0">
                  <c:v>No Hospitalization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Up to 1 Year (N=414)</c:v>
                </c:pt>
                <c:pt idx="1">
                  <c:v>Between 2 and 3 Years (N=299)</c:v>
                </c:pt>
                <c:pt idx="2">
                  <c:v>Between 4 and 5 Years (N=221)</c:v>
                </c:pt>
              </c:strCache>
            </c:strRef>
          </c:cat>
          <c:val>
            <c:numRef>
              <c:f>Sheet1!$B$2:$D$2</c:f>
              <c:numCache>
                <c:formatCode>General</c:formatCode>
                <c:ptCount val="3"/>
                <c:pt idx="0">
                  <c:v>174</c:v>
                </c:pt>
                <c:pt idx="1">
                  <c:v>163</c:v>
                </c:pt>
                <c:pt idx="2">
                  <c:v>130</c:v>
                </c:pt>
              </c:numCache>
            </c:numRef>
          </c:val>
        </c:ser>
        <c:ser>
          <c:idx val="1"/>
          <c:order val="1"/>
          <c:tx>
            <c:strRef>
              <c:f>Sheet1!$A$3</c:f>
              <c:strCache>
                <c:ptCount val="1"/>
                <c:pt idx="0">
                  <c:v>Hospitalized, Not Rejection/Not Infection</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Sheet1!$B$1:$D$1</c:f>
              <c:strCache>
                <c:ptCount val="3"/>
                <c:pt idx="0">
                  <c:v>Up to 1 Year (N=414)</c:v>
                </c:pt>
                <c:pt idx="1">
                  <c:v>Between 2 and 3 Years (N=299)</c:v>
                </c:pt>
                <c:pt idx="2">
                  <c:v>Between 4 and 5 Years (N=221)</c:v>
                </c:pt>
              </c:strCache>
            </c:strRef>
          </c:cat>
          <c:val>
            <c:numRef>
              <c:f>Sheet1!$B$3:$D$3</c:f>
              <c:numCache>
                <c:formatCode>General</c:formatCode>
                <c:ptCount val="3"/>
                <c:pt idx="0">
                  <c:v>64</c:v>
                </c:pt>
                <c:pt idx="1">
                  <c:v>36</c:v>
                </c:pt>
                <c:pt idx="2">
                  <c:v>25</c:v>
                </c:pt>
              </c:numCache>
            </c:numRef>
          </c:val>
        </c:ser>
        <c:ser>
          <c:idx val="2"/>
          <c:order val="2"/>
          <c:tx>
            <c:strRef>
              <c:f>Sheet1!$A$4</c:f>
              <c:strCache>
                <c:ptCount val="1"/>
                <c:pt idx="0">
                  <c:v>Hospitalized, Rejection Only</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Up to 1 Year (N=414)</c:v>
                </c:pt>
                <c:pt idx="1">
                  <c:v>Between 2 and 3 Years (N=299)</c:v>
                </c:pt>
                <c:pt idx="2">
                  <c:v>Between 4 and 5 Years (N=221)</c:v>
                </c:pt>
              </c:strCache>
            </c:strRef>
          </c:cat>
          <c:val>
            <c:numRef>
              <c:f>Sheet1!$B$4:$D$4</c:f>
              <c:numCache>
                <c:formatCode>General</c:formatCode>
                <c:ptCount val="3"/>
                <c:pt idx="0">
                  <c:v>27</c:v>
                </c:pt>
                <c:pt idx="1">
                  <c:v>11</c:v>
                </c:pt>
                <c:pt idx="2">
                  <c:v>18</c:v>
                </c:pt>
              </c:numCache>
            </c:numRef>
          </c:val>
        </c:ser>
        <c:ser>
          <c:idx val="3"/>
          <c:order val="3"/>
          <c:tx>
            <c:strRef>
              <c:f>Sheet1!$A$5</c:f>
              <c:strCache>
                <c:ptCount val="1"/>
                <c:pt idx="0">
                  <c:v>Hospitalized, Infection Only</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Sheet1!$B$1:$D$1</c:f>
              <c:strCache>
                <c:ptCount val="3"/>
                <c:pt idx="0">
                  <c:v>Up to 1 Year (N=414)</c:v>
                </c:pt>
                <c:pt idx="1">
                  <c:v>Between 2 and 3 Years (N=299)</c:v>
                </c:pt>
                <c:pt idx="2">
                  <c:v>Between 4 and 5 Years (N=221)</c:v>
                </c:pt>
              </c:strCache>
            </c:strRef>
          </c:cat>
          <c:val>
            <c:numRef>
              <c:f>Sheet1!$B$5:$D$5</c:f>
              <c:numCache>
                <c:formatCode>General</c:formatCode>
                <c:ptCount val="3"/>
                <c:pt idx="0">
                  <c:v>102</c:v>
                </c:pt>
                <c:pt idx="1">
                  <c:v>65</c:v>
                </c:pt>
                <c:pt idx="2">
                  <c:v>32</c:v>
                </c:pt>
              </c:numCache>
            </c:numRef>
          </c:val>
        </c:ser>
        <c:ser>
          <c:idx val="4"/>
          <c:order val="4"/>
          <c:tx>
            <c:strRef>
              <c:f>Sheet1!$A$6</c:f>
              <c:strCache>
                <c:ptCount val="1"/>
                <c:pt idx="0">
                  <c:v>Hospitalized, Rejection + Infection</c:v>
                </c:pt>
              </c:strCache>
            </c:strRef>
          </c:tx>
          <c:spPr>
            <a:gradFill flip="none" rotWithShape="1">
              <a:gsLst>
                <a:gs pos="0">
                  <a:srgbClr val="000077"/>
                </a:gs>
                <a:gs pos="50000">
                  <a:srgbClr val="2626FF"/>
                </a:gs>
                <a:gs pos="100000">
                  <a:srgbClr val="000077"/>
                </a:gs>
              </a:gsLst>
              <a:lin ang="10800000" scaled="1"/>
              <a:tileRect/>
            </a:gradFill>
            <a:ln>
              <a:solidFill>
                <a:schemeClr val="bg2"/>
              </a:solidFill>
            </a:ln>
          </c:spPr>
          <c:invertIfNegative val="0"/>
          <c:cat>
            <c:strRef>
              <c:f>Sheet1!$B$1:$D$1</c:f>
              <c:strCache>
                <c:ptCount val="3"/>
                <c:pt idx="0">
                  <c:v>Up to 1 Year (N=414)</c:v>
                </c:pt>
                <c:pt idx="1">
                  <c:v>Between 2 and 3 Years (N=299)</c:v>
                </c:pt>
                <c:pt idx="2">
                  <c:v>Between 4 and 5 Years (N=221)</c:v>
                </c:pt>
              </c:strCache>
            </c:strRef>
          </c:cat>
          <c:val>
            <c:numRef>
              <c:f>Sheet1!$B$6:$D$6</c:f>
              <c:numCache>
                <c:formatCode>General</c:formatCode>
                <c:ptCount val="3"/>
                <c:pt idx="0">
                  <c:v>47</c:v>
                </c:pt>
                <c:pt idx="1">
                  <c:v>24</c:v>
                </c:pt>
                <c:pt idx="2">
                  <c:v>16</c:v>
                </c:pt>
              </c:numCache>
            </c:numRef>
          </c:val>
        </c:ser>
        <c:dLbls>
          <c:showLegendKey val="0"/>
          <c:showVal val="0"/>
          <c:showCatName val="0"/>
          <c:showSerName val="0"/>
          <c:showPercent val="0"/>
          <c:showBubbleSize val="0"/>
        </c:dLbls>
        <c:gapWidth val="100"/>
        <c:overlap val="100"/>
        <c:axId val="418153408"/>
        <c:axId val="501025416"/>
      </c:barChart>
      <c:catAx>
        <c:axId val="418153408"/>
        <c:scaling>
          <c:orientation val="minMax"/>
        </c:scaling>
        <c:delete val="0"/>
        <c:axPos val="b"/>
        <c:numFmt formatCode="General" sourceLinked="0"/>
        <c:majorTickMark val="out"/>
        <c:minorTickMark val="none"/>
        <c:tickLblPos val="nextTo"/>
        <c:txPr>
          <a:bodyPr/>
          <a:lstStyle/>
          <a:p>
            <a:pPr>
              <a:defRPr sz="1500" b="1"/>
            </a:pPr>
            <a:endParaRPr lang="en-US"/>
          </a:p>
        </c:txPr>
        <c:crossAx val="501025416"/>
        <c:crosses val="autoZero"/>
        <c:auto val="1"/>
        <c:lblAlgn val="ctr"/>
        <c:lblOffset val="100"/>
        <c:noMultiLvlLbl val="0"/>
      </c:catAx>
      <c:valAx>
        <c:axId val="501025416"/>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418153408"/>
        <c:crosses val="autoZero"/>
        <c:crossBetween val="between"/>
        <c:majorUnit val="0.2"/>
      </c:valAx>
      <c:spPr>
        <a:solidFill>
          <a:srgbClr val="000000"/>
        </a:solidFill>
        <a:ln>
          <a:solidFill>
            <a:srgbClr val="FFFFFF"/>
          </a:solidFill>
        </a:ln>
      </c:spPr>
    </c:plotArea>
    <c:legend>
      <c:legendPos val="b"/>
      <c:layout>
        <c:manualLayout>
          <c:xMode val="edge"/>
          <c:yMode val="edge"/>
          <c:x val="0.115937272546814"/>
          <c:y val="0.61841646038129028"/>
          <c:w val="0.8516963320761376"/>
          <c:h val="0.18323270182200779"/>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3585E-2"/>
          <c:w val="0.89292662330252193"/>
          <c:h val="0.82823590907068823"/>
        </c:manualLayout>
      </c:layout>
      <c:barChart>
        <c:barDir val="col"/>
        <c:grouping val="percentStacked"/>
        <c:varyColors val="0"/>
        <c:ser>
          <c:idx val="0"/>
          <c:order val="0"/>
          <c:tx>
            <c:strRef>
              <c:f>Sheet1!$A$2</c:f>
              <c:strCache>
                <c:ptCount val="1"/>
                <c:pt idx="0">
                  <c:v>No Hospitalization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Up to 1 Year (N=414)</c:v>
                </c:pt>
                <c:pt idx="1">
                  <c:v>Between 1 and 3 Years (N=283)</c:v>
                </c:pt>
                <c:pt idx="2">
                  <c:v>Between 3 and 5 Years (N=203)</c:v>
                </c:pt>
              </c:strCache>
            </c:strRef>
          </c:cat>
          <c:val>
            <c:numRef>
              <c:f>Sheet1!$B$2:$D$2</c:f>
              <c:numCache>
                <c:formatCode>General</c:formatCode>
                <c:ptCount val="3"/>
                <c:pt idx="0">
                  <c:v>174</c:v>
                </c:pt>
                <c:pt idx="1">
                  <c:v>91</c:v>
                </c:pt>
                <c:pt idx="2">
                  <c:v>79</c:v>
                </c:pt>
              </c:numCache>
            </c:numRef>
          </c:val>
        </c:ser>
        <c:ser>
          <c:idx val="1"/>
          <c:order val="1"/>
          <c:tx>
            <c:strRef>
              <c:f>Sheet1!$A$3</c:f>
              <c:strCache>
                <c:ptCount val="1"/>
                <c:pt idx="0">
                  <c:v>Hospitalized, Not Rejection/Not Infection</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Sheet1!$B$1:$D$1</c:f>
              <c:strCache>
                <c:ptCount val="3"/>
                <c:pt idx="0">
                  <c:v>Up to 1 Year (N=414)</c:v>
                </c:pt>
                <c:pt idx="1">
                  <c:v>Between 1 and 3 Years (N=283)</c:v>
                </c:pt>
                <c:pt idx="2">
                  <c:v>Between 3 and 5 Years (N=203)</c:v>
                </c:pt>
              </c:strCache>
            </c:strRef>
          </c:cat>
          <c:val>
            <c:numRef>
              <c:f>Sheet1!$B$3:$D$3</c:f>
              <c:numCache>
                <c:formatCode>General</c:formatCode>
                <c:ptCount val="3"/>
                <c:pt idx="0">
                  <c:v>64</c:v>
                </c:pt>
                <c:pt idx="1">
                  <c:v>49</c:v>
                </c:pt>
                <c:pt idx="2">
                  <c:v>27</c:v>
                </c:pt>
              </c:numCache>
            </c:numRef>
          </c:val>
        </c:ser>
        <c:ser>
          <c:idx val="2"/>
          <c:order val="2"/>
          <c:tx>
            <c:strRef>
              <c:f>Sheet1!$A$4</c:f>
              <c:strCache>
                <c:ptCount val="1"/>
                <c:pt idx="0">
                  <c:v>Hospitalized, Rejection Only</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Up to 1 Year (N=414)</c:v>
                </c:pt>
                <c:pt idx="1">
                  <c:v>Between 1 and 3 Years (N=283)</c:v>
                </c:pt>
                <c:pt idx="2">
                  <c:v>Between 3 and 5 Years (N=203)</c:v>
                </c:pt>
              </c:strCache>
            </c:strRef>
          </c:cat>
          <c:val>
            <c:numRef>
              <c:f>Sheet1!$B$4:$D$4</c:f>
              <c:numCache>
                <c:formatCode>General</c:formatCode>
                <c:ptCount val="3"/>
                <c:pt idx="0">
                  <c:v>27</c:v>
                </c:pt>
                <c:pt idx="1">
                  <c:v>15</c:v>
                </c:pt>
                <c:pt idx="2">
                  <c:v>21</c:v>
                </c:pt>
              </c:numCache>
            </c:numRef>
          </c:val>
        </c:ser>
        <c:ser>
          <c:idx val="3"/>
          <c:order val="3"/>
          <c:tx>
            <c:strRef>
              <c:f>Sheet1!$A$5</c:f>
              <c:strCache>
                <c:ptCount val="1"/>
                <c:pt idx="0">
                  <c:v>Hospitalized, Infection Only</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Sheet1!$B$1:$D$1</c:f>
              <c:strCache>
                <c:ptCount val="3"/>
                <c:pt idx="0">
                  <c:v>Up to 1 Year (N=414)</c:v>
                </c:pt>
                <c:pt idx="1">
                  <c:v>Between 1 and 3 Years (N=283)</c:v>
                </c:pt>
                <c:pt idx="2">
                  <c:v>Between 3 and 5 Years (N=203)</c:v>
                </c:pt>
              </c:strCache>
            </c:strRef>
          </c:cat>
          <c:val>
            <c:numRef>
              <c:f>Sheet1!$B$5:$D$5</c:f>
              <c:numCache>
                <c:formatCode>General</c:formatCode>
                <c:ptCount val="3"/>
                <c:pt idx="0">
                  <c:v>102</c:v>
                </c:pt>
                <c:pt idx="1">
                  <c:v>87</c:v>
                </c:pt>
                <c:pt idx="2">
                  <c:v>50</c:v>
                </c:pt>
              </c:numCache>
            </c:numRef>
          </c:val>
        </c:ser>
        <c:ser>
          <c:idx val="4"/>
          <c:order val="4"/>
          <c:tx>
            <c:strRef>
              <c:f>Sheet1!$A$6</c:f>
              <c:strCache>
                <c:ptCount val="1"/>
                <c:pt idx="0">
                  <c:v>Hospitalized, Rejection + Infection</c:v>
                </c:pt>
              </c:strCache>
            </c:strRef>
          </c:tx>
          <c:spPr>
            <a:gradFill flip="none" rotWithShape="1">
              <a:gsLst>
                <a:gs pos="0">
                  <a:srgbClr val="000077"/>
                </a:gs>
                <a:gs pos="50000">
                  <a:srgbClr val="2626FF"/>
                </a:gs>
                <a:gs pos="100000">
                  <a:srgbClr val="000077"/>
                </a:gs>
              </a:gsLst>
              <a:lin ang="10800000" scaled="1"/>
              <a:tileRect/>
            </a:gradFill>
          </c:spPr>
          <c:invertIfNegative val="0"/>
          <c:cat>
            <c:strRef>
              <c:f>Sheet1!$B$1:$D$1</c:f>
              <c:strCache>
                <c:ptCount val="3"/>
                <c:pt idx="0">
                  <c:v>Up to 1 Year (N=414)</c:v>
                </c:pt>
                <c:pt idx="1">
                  <c:v>Between 1 and 3 Years (N=283)</c:v>
                </c:pt>
                <c:pt idx="2">
                  <c:v>Between 3 and 5 Years (N=203)</c:v>
                </c:pt>
              </c:strCache>
            </c:strRef>
          </c:cat>
          <c:val>
            <c:numRef>
              <c:f>Sheet1!$B$6:$D$6</c:f>
              <c:numCache>
                <c:formatCode>General</c:formatCode>
                <c:ptCount val="3"/>
                <c:pt idx="0">
                  <c:v>47</c:v>
                </c:pt>
                <c:pt idx="1">
                  <c:v>41</c:v>
                </c:pt>
                <c:pt idx="2">
                  <c:v>26</c:v>
                </c:pt>
              </c:numCache>
            </c:numRef>
          </c:val>
        </c:ser>
        <c:dLbls>
          <c:showLegendKey val="0"/>
          <c:showVal val="0"/>
          <c:showCatName val="0"/>
          <c:showSerName val="0"/>
          <c:showPercent val="0"/>
          <c:showBubbleSize val="0"/>
        </c:dLbls>
        <c:gapWidth val="100"/>
        <c:overlap val="100"/>
        <c:axId val="501026200"/>
        <c:axId val="501026592"/>
      </c:barChart>
      <c:catAx>
        <c:axId val="501026200"/>
        <c:scaling>
          <c:orientation val="minMax"/>
        </c:scaling>
        <c:delete val="0"/>
        <c:axPos val="b"/>
        <c:numFmt formatCode="General" sourceLinked="0"/>
        <c:majorTickMark val="out"/>
        <c:minorTickMark val="none"/>
        <c:tickLblPos val="nextTo"/>
        <c:txPr>
          <a:bodyPr/>
          <a:lstStyle/>
          <a:p>
            <a:pPr>
              <a:defRPr sz="1500" b="1"/>
            </a:pPr>
            <a:endParaRPr lang="en-US"/>
          </a:p>
        </c:txPr>
        <c:crossAx val="501026592"/>
        <c:crosses val="autoZero"/>
        <c:auto val="1"/>
        <c:lblAlgn val="ctr"/>
        <c:lblOffset val="100"/>
        <c:noMultiLvlLbl val="0"/>
      </c:catAx>
      <c:valAx>
        <c:axId val="501026592"/>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501026200"/>
        <c:crosses val="autoZero"/>
        <c:crossBetween val="between"/>
        <c:majorUnit val="0.2"/>
      </c:valAx>
      <c:spPr>
        <a:solidFill>
          <a:srgbClr val="000000"/>
        </a:solidFill>
        <a:ln>
          <a:solidFill>
            <a:srgbClr val="FFFFFF"/>
          </a:solidFill>
        </a:ln>
      </c:spPr>
    </c:plotArea>
    <c:legend>
      <c:legendPos val="b"/>
      <c:layout>
        <c:manualLayout>
          <c:xMode val="edge"/>
          <c:yMode val="edge"/>
          <c:x val="0.115937272546814"/>
          <c:y val="0.6643624845498779"/>
          <c:w val="0.8516963320761376"/>
          <c:h val="0.18323270182200779"/>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707406139449959E-2"/>
          <c:y val="2.8954382462755602E-2"/>
          <c:w val="0.88744356955380577"/>
          <c:h val="0.68312355841883465"/>
        </c:manualLayout>
      </c:layout>
      <c:barChart>
        <c:barDir val="col"/>
        <c:grouping val="stacked"/>
        <c:varyColors val="0"/>
        <c:ser>
          <c:idx val="0"/>
          <c:order val="0"/>
          <c:tx>
            <c:strRef>
              <c:f>Sheet1!$B$1</c:f>
              <c:strCache>
                <c:ptCount val="1"/>
                <c:pt idx="0">
                  <c:v>Rejection</c:v>
                </c:pt>
              </c:strCache>
            </c:strRef>
          </c:tx>
          <c:spPr>
            <a:gradFill flip="none" rotWithShape="1">
              <a:gsLst>
                <a:gs pos="0">
                  <a:srgbClr val="008000"/>
                </a:gs>
                <a:gs pos="50000">
                  <a:srgbClr val="00FF00"/>
                </a:gs>
                <a:gs pos="100000">
                  <a:srgbClr val="008000"/>
                </a:gs>
              </a:gsLst>
              <a:lin ang="0" scaled="1"/>
              <a:tileRect/>
            </a:gradFill>
            <a:ln>
              <a:solidFill>
                <a:schemeClr val="bg2"/>
              </a:solidFill>
            </a:ln>
          </c:spPr>
          <c:invertIfNegative val="0"/>
          <c:cat>
            <c:strRef>
              <c:f>Sheet1!$A$2:$A$10</c:f>
              <c:strCache>
                <c:ptCount val="9"/>
                <c:pt idx="0">
                  <c:v>Overall (N=531)</c:v>
                </c:pt>
                <c:pt idx="1">
                  <c:v> </c:v>
                </c:pt>
                <c:pt idx="2">
                  <c:v>&lt;1 (N=34)</c:v>
                </c:pt>
                <c:pt idx="3">
                  <c:v>1-5 (N=46)</c:v>
                </c:pt>
                <c:pt idx="4">
                  <c:v>6-10 (N=84)</c:v>
                </c:pt>
                <c:pt idx="5">
                  <c:v>11-17 (N=367)</c:v>
                </c:pt>
                <c:pt idx="6">
                  <c:v> </c:v>
                </c:pt>
                <c:pt idx="7">
                  <c:v>Female (N=307)</c:v>
                </c:pt>
                <c:pt idx="8">
                  <c:v>Male (N=224)</c:v>
                </c:pt>
              </c:strCache>
            </c:strRef>
          </c:cat>
          <c:val>
            <c:numRef>
              <c:f>Sheet1!$B$2:$B$10</c:f>
              <c:numCache>
                <c:formatCode>General</c:formatCode>
                <c:ptCount val="9"/>
                <c:pt idx="0">
                  <c:v>26.553699999999999</c:v>
                </c:pt>
                <c:pt idx="1">
                  <c:v>0</c:v>
                </c:pt>
                <c:pt idx="2">
                  <c:v>2.9411999999999998</c:v>
                </c:pt>
                <c:pt idx="3">
                  <c:v>13.0435</c:v>
                </c:pt>
                <c:pt idx="4">
                  <c:v>15.4762</c:v>
                </c:pt>
                <c:pt idx="5">
                  <c:v>32.97</c:v>
                </c:pt>
                <c:pt idx="6">
                  <c:v>0</c:v>
                </c:pt>
                <c:pt idx="7">
                  <c:v>30.293199999999999</c:v>
                </c:pt>
                <c:pt idx="8">
                  <c:v>21.428599999999999</c:v>
                </c:pt>
              </c:numCache>
            </c:numRef>
          </c:val>
        </c:ser>
        <c:dLbls>
          <c:showLegendKey val="0"/>
          <c:showVal val="0"/>
          <c:showCatName val="0"/>
          <c:showSerName val="0"/>
          <c:showPercent val="0"/>
          <c:showBubbleSize val="0"/>
        </c:dLbls>
        <c:gapWidth val="10"/>
        <c:overlap val="100"/>
        <c:axId val="520537856"/>
        <c:axId val="520538248"/>
      </c:barChart>
      <c:catAx>
        <c:axId val="520537856"/>
        <c:scaling>
          <c:orientation val="minMax"/>
        </c:scaling>
        <c:delete val="0"/>
        <c:axPos val="b"/>
        <c:numFmt formatCode="General" sourceLinked="1"/>
        <c:majorTickMark val="out"/>
        <c:minorTickMark val="none"/>
        <c:tickLblPos val="nextTo"/>
        <c:txPr>
          <a:bodyPr rot="0"/>
          <a:lstStyle/>
          <a:p>
            <a:pPr>
              <a:defRPr sz="1200" b="1"/>
            </a:pPr>
            <a:endParaRPr lang="en-US"/>
          </a:p>
        </c:txPr>
        <c:crossAx val="520538248"/>
        <c:crosses val="autoZero"/>
        <c:auto val="1"/>
        <c:lblAlgn val="ctr"/>
        <c:lblOffset val="100"/>
        <c:tickLblSkip val="1"/>
        <c:noMultiLvlLbl val="0"/>
      </c:catAx>
      <c:valAx>
        <c:axId val="520538248"/>
        <c:scaling>
          <c:orientation val="minMax"/>
          <c:max val="5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520537856"/>
        <c:crosses val="autoZero"/>
        <c:crossBetween val="between"/>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707406139449959E-2"/>
          <c:y val="2.8954382462755602E-2"/>
          <c:w val="0.88744356955380577"/>
          <c:h val="0.68312355841883465"/>
        </c:manualLayout>
      </c:layout>
      <c:barChart>
        <c:barDir val="col"/>
        <c:grouping val="stacked"/>
        <c:varyColors val="0"/>
        <c:ser>
          <c:idx val="0"/>
          <c:order val="0"/>
          <c:tx>
            <c:strRef>
              <c:f>Sheet1!$B$1</c:f>
              <c:strCache>
                <c:ptCount val="1"/>
                <c:pt idx="0">
                  <c:v>Rejection</c:v>
                </c:pt>
              </c:strCache>
            </c:strRef>
          </c:tx>
          <c:spPr>
            <a:gradFill flip="none" rotWithShape="1">
              <a:gsLst>
                <a:gs pos="0">
                  <a:srgbClr val="008000"/>
                </a:gs>
                <a:gs pos="50000">
                  <a:srgbClr val="00FF00"/>
                </a:gs>
                <a:gs pos="100000">
                  <a:srgbClr val="008000"/>
                </a:gs>
              </a:gsLst>
              <a:lin ang="0" scaled="1"/>
              <a:tileRect/>
            </a:gradFill>
            <a:ln>
              <a:solidFill>
                <a:schemeClr val="bg2"/>
              </a:solidFill>
            </a:ln>
          </c:spPr>
          <c:invertIfNegative val="0"/>
          <c:cat>
            <c:strRef>
              <c:f>Sheet1!$A$2:$A$10</c:f>
              <c:strCache>
                <c:ptCount val="9"/>
                <c:pt idx="0">
                  <c:v>Overall (N=531)</c:v>
                </c:pt>
                <c:pt idx="1">
                  <c:v> </c:v>
                </c:pt>
                <c:pt idx="2">
                  <c:v>&lt;1 (N=34)</c:v>
                </c:pt>
                <c:pt idx="3">
                  <c:v>1-5 (N=46)</c:v>
                </c:pt>
                <c:pt idx="4">
                  <c:v>6-10 (N=84)</c:v>
                </c:pt>
                <c:pt idx="5">
                  <c:v>11-17 (N=367)</c:v>
                </c:pt>
                <c:pt idx="6">
                  <c:v> </c:v>
                </c:pt>
                <c:pt idx="7">
                  <c:v>Female (N=307)</c:v>
                </c:pt>
                <c:pt idx="8">
                  <c:v>Male (N=224)</c:v>
                </c:pt>
              </c:strCache>
            </c:strRef>
          </c:cat>
          <c:val>
            <c:numRef>
              <c:f>Sheet1!$B$2:$B$10</c:f>
              <c:numCache>
                <c:formatCode>General</c:formatCode>
                <c:ptCount val="9"/>
                <c:pt idx="0">
                  <c:v>29.190200000000001</c:v>
                </c:pt>
                <c:pt idx="1">
                  <c:v>0</c:v>
                </c:pt>
                <c:pt idx="2">
                  <c:v>2.9411999999999998</c:v>
                </c:pt>
                <c:pt idx="3">
                  <c:v>17.391300000000001</c:v>
                </c:pt>
                <c:pt idx="4">
                  <c:v>16.666699999999999</c:v>
                </c:pt>
                <c:pt idx="5">
                  <c:v>35.967300000000002</c:v>
                </c:pt>
                <c:pt idx="6">
                  <c:v>0</c:v>
                </c:pt>
                <c:pt idx="7">
                  <c:v>33.224800000000002</c:v>
                </c:pt>
                <c:pt idx="8">
                  <c:v>23.660699999999999</c:v>
                </c:pt>
              </c:numCache>
            </c:numRef>
          </c:val>
        </c:ser>
        <c:dLbls>
          <c:showLegendKey val="0"/>
          <c:showVal val="0"/>
          <c:showCatName val="0"/>
          <c:showSerName val="0"/>
          <c:showPercent val="0"/>
          <c:showBubbleSize val="0"/>
        </c:dLbls>
        <c:gapWidth val="10"/>
        <c:overlap val="100"/>
        <c:axId val="423127024"/>
        <c:axId val="423127416"/>
      </c:barChart>
      <c:catAx>
        <c:axId val="423127024"/>
        <c:scaling>
          <c:orientation val="minMax"/>
        </c:scaling>
        <c:delete val="0"/>
        <c:axPos val="b"/>
        <c:numFmt formatCode="General" sourceLinked="1"/>
        <c:majorTickMark val="out"/>
        <c:minorTickMark val="none"/>
        <c:tickLblPos val="nextTo"/>
        <c:txPr>
          <a:bodyPr rot="0"/>
          <a:lstStyle/>
          <a:p>
            <a:pPr>
              <a:defRPr sz="1200" b="1"/>
            </a:pPr>
            <a:endParaRPr lang="en-US"/>
          </a:p>
        </c:txPr>
        <c:crossAx val="423127416"/>
        <c:crosses val="autoZero"/>
        <c:auto val="1"/>
        <c:lblAlgn val="ctr"/>
        <c:lblOffset val="100"/>
        <c:tickLblSkip val="1"/>
        <c:noMultiLvlLbl val="0"/>
      </c:catAx>
      <c:valAx>
        <c:axId val="423127416"/>
        <c:scaling>
          <c:orientation val="minMax"/>
          <c:max val="5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423127024"/>
        <c:crosses val="autoZero"/>
        <c:crossBetween val="between"/>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4144138232720911"/>
        </c:manualLayout>
      </c:layout>
      <c:scatterChart>
        <c:scatterStyle val="lineMarker"/>
        <c:varyColors val="0"/>
        <c:ser>
          <c:idx val="0"/>
          <c:order val="0"/>
          <c:tx>
            <c:strRef>
              <c:f>Sheet1!$B$1</c:f>
              <c:strCache>
                <c:ptCount val="1"/>
                <c:pt idx="0">
                  <c:v>D(-)/R(-) (N=225)</c:v>
                </c:pt>
              </c:strCache>
            </c:strRef>
          </c:tx>
          <c:spPr>
            <a:ln w="41275">
              <a:solidFill>
                <a:srgbClr val="00FFFF"/>
              </a:solidFill>
            </a:ln>
          </c:spPr>
          <c:marker>
            <c:symbol val="none"/>
          </c:marker>
          <c:xVal>
            <c:numRef>
              <c:f>Sheet1!$A$2:$A$27</c:f>
              <c:numCache>
                <c:formatCode>General</c:formatCode>
                <c:ptCount val="2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2</c:v>
                </c:pt>
                <c:pt idx="17">
                  <c:v>3</c:v>
                </c:pt>
                <c:pt idx="18">
                  <c:v>4</c:v>
                </c:pt>
                <c:pt idx="19">
                  <c:v>5</c:v>
                </c:pt>
                <c:pt idx="20">
                  <c:v>6</c:v>
                </c:pt>
                <c:pt idx="21">
                  <c:v>7</c:v>
                </c:pt>
                <c:pt idx="22">
                  <c:v>8</c:v>
                </c:pt>
                <c:pt idx="23">
                  <c:v>9</c:v>
                </c:pt>
                <c:pt idx="24">
                  <c:v>10</c:v>
                </c:pt>
                <c:pt idx="25">
                  <c:v>11</c:v>
                </c:pt>
              </c:numCache>
            </c:numRef>
          </c:xVal>
          <c:yVal>
            <c:numRef>
              <c:f>Sheet1!$B$2:$B$27</c:f>
              <c:numCache>
                <c:formatCode>General</c:formatCode>
                <c:ptCount val="26"/>
                <c:pt idx="0">
                  <c:v>100</c:v>
                </c:pt>
                <c:pt idx="1">
                  <c:v>95.986000000000004</c:v>
                </c:pt>
                <c:pt idx="2">
                  <c:v>95.087000000000003</c:v>
                </c:pt>
                <c:pt idx="3">
                  <c:v>92.822999999999993</c:v>
                </c:pt>
                <c:pt idx="4">
                  <c:v>91.463999999999999</c:v>
                </c:pt>
                <c:pt idx="5">
                  <c:v>90.558999999999997</c:v>
                </c:pt>
                <c:pt idx="6">
                  <c:v>89.649000000000001</c:v>
                </c:pt>
                <c:pt idx="7">
                  <c:v>89.649000000000001</c:v>
                </c:pt>
                <c:pt idx="8">
                  <c:v>89.649000000000001</c:v>
                </c:pt>
                <c:pt idx="9">
                  <c:v>89.194000000000003</c:v>
                </c:pt>
                <c:pt idx="10">
                  <c:v>88.283000000000001</c:v>
                </c:pt>
                <c:pt idx="11">
                  <c:v>87.373000000000005</c:v>
                </c:pt>
                <c:pt idx="12">
                  <c:v>85.995999999999995</c:v>
                </c:pt>
                <c:pt idx="13">
                  <c:v>85.066000000000003</c:v>
                </c:pt>
                <c:pt idx="14">
                  <c:v>84.129000000000005</c:v>
                </c:pt>
                <c:pt idx="15">
                  <c:v>83.188999999999993</c:v>
                </c:pt>
                <c:pt idx="16">
                  <c:v>74.617000000000004</c:v>
                </c:pt>
                <c:pt idx="17">
                  <c:v>64.034999999999997</c:v>
                </c:pt>
                <c:pt idx="18">
                  <c:v>58.476999999999997</c:v>
                </c:pt>
                <c:pt idx="19">
                  <c:v>55.066000000000003</c:v>
                </c:pt>
                <c:pt idx="20">
                  <c:v>50.881</c:v>
                </c:pt>
                <c:pt idx="21">
                  <c:v>46.058999999999997</c:v>
                </c:pt>
                <c:pt idx="22">
                  <c:v>46.058999999999997</c:v>
                </c:pt>
                <c:pt idx="23">
                  <c:v>39.963000000000001</c:v>
                </c:pt>
                <c:pt idx="24">
                  <c:v>36.695999999999998</c:v>
                </c:pt>
                <c:pt idx="25">
                  <c:v>31.614999999999998</c:v>
                </c:pt>
              </c:numCache>
            </c:numRef>
          </c:yVal>
          <c:smooth val="0"/>
        </c:ser>
        <c:ser>
          <c:idx val="1"/>
          <c:order val="1"/>
          <c:tx>
            <c:strRef>
              <c:f>Sheet1!$C$1</c:f>
              <c:strCache>
                <c:ptCount val="1"/>
                <c:pt idx="0">
                  <c:v>D(-)/R(+) (N=100)</c:v>
                </c:pt>
              </c:strCache>
            </c:strRef>
          </c:tx>
          <c:spPr>
            <a:ln w="41275">
              <a:solidFill>
                <a:srgbClr val="00FF00"/>
              </a:solidFill>
              <a:prstDash val="solid"/>
            </a:ln>
          </c:spPr>
          <c:marker>
            <c:symbol val="none"/>
          </c:marker>
          <c:xVal>
            <c:numRef>
              <c:f>Sheet1!$A$2:$A$27</c:f>
              <c:numCache>
                <c:formatCode>General</c:formatCode>
                <c:ptCount val="2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2</c:v>
                </c:pt>
                <c:pt idx="17">
                  <c:v>3</c:v>
                </c:pt>
                <c:pt idx="18">
                  <c:v>4</c:v>
                </c:pt>
                <c:pt idx="19">
                  <c:v>5</c:v>
                </c:pt>
                <c:pt idx="20">
                  <c:v>6</c:v>
                </c:pt>
                <c:pt idx="21">
                  <c:v>7</c:v>
                </c:pt>
                <c:pt idx="22">
                  <c:v>8</c:v>
                </c:pt>
                <c:pt idx="23">
                  <c:v>9</c:v>
                </c:pt>
                <c:pt idx="24">
                  <c:v>10</c:v>
                </c:pt>
                <c:pt idx="25">
                  <c:v>11</c:v>
                </c:pt>
              </c:numCache>
            </c:numRef>
          </c:xVal>
          <c:yVal>
            <c:numRef>
              <c:f>Sheet1!$C$2:$C$27</c:f>
              <c:numCache>
                <c:formatCode>General</c:formatCode>
                <c:ptCount val="26"/>
                <c:pt idx="0">
                  <c:v>100</c:v>
                </c:pt>
                <c:pt idx="1">
                  <c:v>95.99</c:v>
                </c:pt>
                <c:pt idx="2">
                  <c:v>93.947000000000003</c:v>
                </c:pt>
                <c:pt idx="3">
                  <c:v>93.947000000000003</c:v>
                </c:pt>
                <c:pt idx="4">
                  <c:v>92.915000000000006</c:v>
                </c:pt>
                <c:pt idx="5">
                  <c:v>90.85</c:v>
                </c:pt>
                <c:pt idx="6">
                  <c:v>89.805999999999997</c:v>
                </c:pt>
                <c:pt idx="7">
                  <c:v>89.805999999999997</c:v>
                </c:pt>
                <c:pt idx="8">
                  <c:v>89.805999999999997</c:v>
                </c:pt>
                <c:pt idx="9">
                  <c:v>88.762</c:v>
                </c:pt>
                <c:pt idx="10">
                  <c:v>86.673000000000002</c:v>
                </c:pt>
                <c:pt idx="11">
                  <c:v>85.629000000000005</c:v>
                </c:pt>
                <c:pt idx="12">
                  <c:v>85.629000000000005</c:v>
                </c:pt>
                <c:pt idx="13">
                  <c:v>84.558000000000007</c:v>
                </c:pt>
                <c:pt idx="14">
                  <c:v>84.558000000000007</c:v>
                </c:pt>
                <c:pt idx="15">
                  <c:v>84.558000000000007</c:v>
                </c:pt>
                <c:pt idx="16">
                  <c:v>77.066000000000003</c:v>
                </c:pt>
                <c:pt idx="17">
                  <c:v>62.198</c:v>
                </c:pt>
                <c:pt idx="18">
                  <c:v>54.356000000000002</c:v>
                </c:pt>
                <c:pt idx="19">
                  <c:v>50.204000000000001</c:v>
                </c:pt>
                <c:pt idx="20">
                  <c:v>50.204000000000001</c:v>
                </c:pt>
                <c:pt idx="21">
                  <c:v>42.48</c:v>
                </c:pt>
                <c:pt idx="22">
                  <c:v>42.48</c:v>
                </c:pt>
                <c:pt idx="23">
                  <c:v>42.48</c:v>
                </c:pt>
                <c:pt idx="24">
                  <c:v>39.648000000000003</c:v>
                </c:pt>
              </c:numCache>
            </c:numRef>
          </c:yVal>
          <c:smooth val="0"/>
        </c:ser>
        <c:ser>
          <c:idx val="2"/>
          <c:order val="2"/>
          <c:tx>
            <c:strRef>
              <c:f>Sheet1!$D$1</c:f>
              <c:strCache>
                <c:ptCount val="1"/>
                <c:pt idx="0">
                  <c:v>D(+)/R(-) (N=241)</c:v>
                </c:pt>
              </c:strCache>
            </c:strRef>
          </c:tx>
          <c:spPr>
            <a:ln w="41275">
              <a:solidFill>
                <a:srgbClr val="FF0000"/>
              </a:solidFill>
            </a:ln>
          </c:spPr>
          <c:marker>
            <c:symbol val="none"/>
          </c:marker>
          <c:xVal>
            <c:numRef>
              <c:f>Sheet1!$A$2:$A$27</c:f>
              <c:numCache>
                <c:formatCode>General</c:formatCode>
                <c:ptCount val="2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2</c:v>
                </c:pt>
                <c:pt idx="17">
                  <c:v>3</c:v>
                </c:pt>
                <c:pt idx="18">
                  <c:v>4</c:v>
                </c:pt>
                <c:pt idx="19">
                  <c:v>5</c:v>
                </c:pt>
                <c:pt idx="20">
                  <c:v>6</c:v>
                </c:pt>
                <c:pt idx="21">
                  <c:v>7</c:v>
                </c:pt>
                <c:pt idx="22">
                  <c:v>8</c:v>
                </c:pt>
                <c:pt idx="23">
                  <c:v>9</c:v>
                </c:pt>
                <c:pt idx="24">
                  <c:v>10</c:v>
                </c:pt>
                <c:pt idx="25">
                  <c:v>11</c:v>
                </c:pt>
              </c:numCache>
            </c:numRef>
          </c:xVal>
          <c:yVal>
            <c:numRef>
              <c:f>Sheet1!$D$2:$D$27</c:f>
              <c:numCache>
                <c:formatCode>General</c:formatCode>
                <c:ptCount val="26"/>
                <c:pt idx="0">
                  <c:v>100</c:v>
                </c:pt>
                <c:pt idx="1">
                  <c:v>93.748999999999995</c:v>
                </c:pt>
                <c:pt idx="2">
                  <c:v>91.238</c:v>
                </c:pt>
                <c:pt idx="3">
                  <c:v>90.397000000000006</c:v>
                </c:pt>
                <c:pt idx="4">
                  <c:v>89.977000000000004</c:v>
                </c:pt>
                <c:pt idx="5">
                  <c:v>89.555999999999997</c:v>
                </c:pt>
                <c:pt idx="6">
                  <c:v>87.873999999999995</c:v>
                </c:pt>
                <c:pt idx="7">
                  <c:v>87.033000000000001</c:v>
                </c:pt>
                <c:pt idx="8">
                  <c:v>86.608999999999995</c:v>
                </c:pt>
                <c:pt idx="9">
                  <c:v>85.76</c:v>
                </c:pt>
                <c:pt idx="10">
                  <c:v>83.631</c:v>
                </c:pt>
                <c:pt idx="11">
                  <c:v>81.915000000000006</c:v>
                </c:pt>
                <c:pt idx="12">
                  <c:v>80.191000000000003</c:v>
                </c:pt>
                <c:pt idx="13">
                  <c:v>79.319000000000003</c:v>
                </c:pt>
                <c:pt idx="14">
                  <c:v>78.878</c:v>
                </c:pt>
                <c:pt idx="15">
                  <c:v>77.997</c:v>
                </c:pt>
                <c:pt idx="16">
                  <c:v>69.563000000000002</c:v>
                </c:pt>
                <c:pt idx="17">
                  <c:v>61.506</c:v>
                </c:pt>
                <c:pt idx="18">
                  <c:v>57.664999999999999</c:v>
                </c:pt>
                <c:pt idx="19">
                  <c:v>51.575000000000003</c:v>
                </c:pt>
                <c:pt idx="20">
                  <c:v>46.78</c:v>
                </c:pt>
                <c:pt idx="21">
                  <c:v>46.78</c:v>
                </c:pt>
                <c:pt idx="22">
                  <c:v>43.738</c:v>
                </c:pt>
                <c:pt idx="23">
                  <c:v>36.216999999999999</c:v>
                </c:pt>
                <c:pt idx="24">
                  <c:v>33.430999999999997</c:v>
                </c:pt>
                <c:pt idx="25">
                  <c:v>31.672000000000001</c:v>
                </c:pt>
              </c:numCache>
            </c:numRef>
          </c:yVal>
          <c:smooth val="0"/>
        </c:ser>
        <c:ser>
          <c:idx val="3"/>
          <c:order val="3"/>
          <c:tx>
            <c:strRef>
              <c:f>Sheet1!$E$1</c:f>
              <c:strCache>
                <c:ptCount val="1"/>
                <c:pt idx="0">
                  <c:v>D(+)/R(+) (N=136)</c:v>
                </c:pt>
              </c:strCache>
            </c:strRef>
          </c:tx>
          <c:spPr>
            <a:ln w="41275">
              <a:solidFill>
                <a:srgbClr val="FFFF00"/>
              </a:solidFill>
            </a:ln>
          </c:spPr>
          <c:marker>
            <c:symbol val="none"/>
          </c:marker>
          <c:xVal>
            <c:numRef>
              <c:f>Sheet1!$A$2:$A$27</c:f>
              <c:numCache>
                <c:formatCode>General</c:formatCode>
                <c:ptCount val="2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2</c:v>
                </c:pt>
                <c:pt idx="17">
                  <c:v>3</c:v>
                </c:pt>
                <c:pt idx="18">
                  <c:v>4</c:v>
                </c:pt>
                <c:pt idx="19">
                  <c:v>5</c:v>
                </c:pt>
                <c:pt idx="20">
                  <c:v>6</c:v>
                </c:pt>
                <c:pt idx="21">
                  <c:v>7</c:v>
                </c:pt>
                <c:pt idx="22">
                  <c:v>8</c:v>
                </c:pt>
                <c:pt idx="23">
                  <c:v>9</c:v>
                </c:pt>
                <c:pt idx="24">
                  <c:v>10</c:v>
                </c:pt>
                <c:pt idx="25">
                  <c:v>11</c:v>
                </c:pt>
              </c:numCache>
            </c:numRef>
          </c:xVal>
          <c:yVal>
            <c:numRef>
              <c:f>Sheet1!$E$2:$E$27</c:f>
              <c:numCache>
                <c:formatCode>General</c:formatCode>
                <c:ptCount val="26"/>
                <c:pt idx="0">
                  <c:v>100</c:v>
                </c:pt>
                <c:pt idx="1">
                  <c:v>97.793999999999997</c:v>
                </c:pt>
                <c:pt idx="2">
                  <c:v>97.793999999999997</c:v>
                </c:pt>
                <c:pt idx="3">
                  <c:v>96.311999999999998</c:v>
                </c:pt>
                <c:pt idx="4">
                  <c:v>95.570999999999998</c:v>
                </c:pt>
                <c:pt idx="5">
                  <c:v>95.570999999999998</c:v>
                </c:pt>
                <c:pt idx="6">
                  <c:v>94.831000000000003</c:v>
                </c:pt>
                <c:pt idx="7">
                  <c:v>94.831000000000003</c:v>
                </c:pt>
                <c:pt idx="8">
                  <c:v>94.084000000000003</c:v>
                </c:pt>
                <c:pt idx="9">
                  <c:v>93.337000000000003</c:v>
                </c:pt>
                <c:pt idx="10">
                  <c:v>91.843999999999994</c:v>
                </c:pt>
                <c:pt idx="11">
                  <c:v>90.35</c:v>
                </c:pt>
                <c:pt idx="12">
                  <c:v>90.35</c:v>
                </c:pt>
                <c:pt idx="13">
                  <c:v>88.805999999999997</c:v>
                </c:pt>
                <c:pt idx="14">
                  <c:v>88.034000000000006</c:v>
                </c:pt>
                <c:pt idx="15">
                  <c:v>85.697000000000003</c:v>
                </c:pt>
                <c:pt idx="16">
                  <c:v>76.861999999999995</c:v>
                </c:pt>
                <c:pt idx="17">
                  <c:v>68.066000000000003</c:v>
                </c:pt>
                <c:pt idx="18">
                  <c:v>53.96</c:v>
                </c:pt>
                <c:pt idx="19">
                  <c:v>48.786999999999999</c:v>
                </c:pt>
                <c:pt idx="20">
                  <c:v>41.164000000000001</c:v>
                </c:pt>
                <c:pt idx="21">
                  <c:v>34.005000000000003</c:v>
                </c:pt>
                <c:pt idx="22">
                  <c:v>31.88</c:v>
                </c:pt>
              </c:numCache>
            </c:numRef>
          </c:yVal>
          <c:smooth val="0"/>
        </c:ser>
        <c:dLbls>
          <c:showLegendKey val="0"/>
          <c:showVal val="0"/>
          <c:showCatName val="0"/>
          <c:showSerName val="0"/>
          <c:showPercent val="0"/>
          <c:showBubbleSize val="0"/>
        </c:dLbls>
        <c:axId val="423128200"/>
        <c:axId val="577478472"/>
      </c:scatterChart>
      <c:valAx>
        <c:axId val="423128200"/>
        <c:scaling>
          <c:orientation val="minMax"/>
          <c:max val="11"/>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77478472"/>
        <c:crosses val="autoZero"/>
        <c:crossBetween val="midCat"/>
        <c:majorUnit val="1"/>
      </c:valAx>
      <c:valAx>
        <c:axId val="57747847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23128200"/>
        <c:crosses val="autoZero"/>
        <c:crossBetween val="midCat"/>
        <c:majorUnit val="25"/>
      </c:valAx>
      <c:spPr>
        <a:solidFill>
          <a:schemeClr val="bg2"/>
        </a:solidFill>
        <a:ln>
          <a:solidFill>
            <a:schemeClr val="tx1"/>
          </a:solidFill>
        </a:ln>
      </c:spPr>
    </c:plotArea>
    <c:legend>
      <c:legendPos val="r"/>
      <c:layout>
        <c:manualLayout>
          <c:xMode val="edge"/>
          <c:yMode val="edge"/>
          <c:x val="0.47623150535386616"/>
          <c:y val="5.024384048768097E-2"/>
          <c:w val="0.47994843564908363"/>
          <c:h val="0.158426043518753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632774164099049E-2"/>
          <c:y val="2.2896174863387977E-2"/>
          <c:w val="0.88828026931416193"/>
          <c:h val="0.84898240178993956"/>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0"/>
            <c:invertIfNegative val="0"/>
            <c:bubble3D val="0"/>
            <c:spPr>
              <a:gradFill flip="none" rotWithShape="1">
                <a:gsLst>
                  <a:gs pos="0">
                    <a:srgbClr val="CCCC00"/>
                  </a:gs>
                  <a:gs pos="50000">
                    <a:srgbClr val="FFFF00"/>
                  </a:gs>
                  <a:gs pos="100000">
                    <a:srgbClr val="CCCC00"/>
                  </a:gs>
                </a:gsLst>
                <a:lin ang="10800000" scaled="1"/>
                <a:tileRect/>
              </a:gradFill>
              <a:ln>
                <a:solidFill>
                  <a:schemeClr val="bg2"/>
                </a:solidFill>
              </a:ln>
            </c:spPr>
          </c:dPt>
          <c:cat>
            <c:strRef>
              <c:f>Sheet1!$A$2:$A$4</c:f>
              <c:strCache>
                <c:ptCount val="3"/>
                <c:pt idx="0">
                  <c:v>Any Induction (N=290)</c:v>
                </c:pt>
                <c:pt idx="1">
                  <c:v>Polyclonal ALG/ATG (N=76)</c:v>
                </c:pt>
                <c:pt idx="2">
                  <c:v>IL-2R Antagonist (N=215)</c:v>
                </c:pt>
              </c:strCache>
            </c:strRef>
          </c:cat>
          <c:val>
            <c:numRef>
              <c:f>Sheet1!$B$2:$B$4</c:f>
              <c:numCache>
                <c:formatCode>General</c:formatCode>
                <c:ptCount val="3"/>
                <c:pt idx="0">
                  <c:v>67.285399999999996</c:v>
                </c:pt>
                <c:pt idx="1">
                  <c:v>17.633400000000002</c:v>
                </c:pt>
                <c:pt idx="2">
                  <c:v>49.884</c:v>
                </c:pt>
              </c:numCache>
            </c:numRef>
          </c:val>
        </c:ser>
        <c:dLbls>
          <c:showLegendKey val="0"/>
          <c:showVal val="0"/>
          <c:showCatName val="0"/>
          <c:showSerName val="0"/>
          <c:showPercent val="0"/>
          <c:showBubbleSize val="0"/>
        </c:dLbls>
        <c:gapWidth val="40"/>
        <c:overlap val="-80"/>
        <c:axId val="577479256"/>
        <c:axId val="577479648"/>
      </c:barChart>
      <c:catAx>
        <c:axId val="577479256"/>
        <c:scaling>
          <c:orientation val="minMax"/>
        </c:scaling>
        <c:delete val="0"/>
        <c:axPos val="b"/>
        <c:numFmt formatCode="General" sourceLinked="0"/>
        <c:majorTickMark val="out"/>
        <c:minorTickMark val="none"/>
        <c:tickLblPos val="nextTo"/>
        <c:txPr>
          <a:bodyPr/>
          <a:lstStyle/>
          <a:p>
            <a:pPr>
              <a:defRPr sz="1500" b="1"/>
            </a:pPr>
            <a:endParaRPr lang="en-US"/>
          </a:p>
        </c:txPr>
        <c:crossAx val="577479648"/>
        <c:crosses val="autoZero"/>
        <c:auto val="1"/>
        <c:lblAlgn val="ctr"/>
        <c:lblOffset val="100"/>
        <c:noMultiLvlLbl val="0"/>
      </c:catAx>
      <c:valAx>
        <c:axId val="577479648"/>
        <c:scaling>
          <c:orientation val="minMax"/>
          <c:max val="9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577479256"/>
        <c:crosses val="autoZero"/>
        <c:crossBetween val="between"/>
      </c:valAx>
      <c:spPr>
        <a:solidFill>
          <a:srgbClr val="000000"/>
        </a:solidFill>
        <a:ln>
          <a:solidFill>
            <a:srgbClr val="FFFFFF"/>
          </a:solidFill>
        </a:ln>
      </c:spPr>
    </c:plotArea>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5.8029239186009531E-2"/>
          <c:w val="0.89292662330252193"/>
          <c:h val="0.79773717938620781"/>
        </c:manualLayout>
      </c:layout>
      <c:barChart>
        <c:barDir val="col"/>
        <c:grouping val="stacked"/>
        <c:varyColors val="0"/>
        <c:ser>
          <c:idx val="0"/>
          <c:order val="0"/>
          <c:tx>
            <c:strRef>
              <c:f>Sheet1!$B$1</c:f>
              <c:strCache>
                <c:ptCount val="1"/>
                <c:pt idx="0">
                  <c:v>Any Induction</c:v>
                </c:pt>
              </c:strCache>
            </c:strRef>
          </c:tx>
          <c:spPr>
            <a:gradFill flip="none" rotWithShape="1">
              <a:gsLst>
                <a:gs pos="0">
                  <a:srgbClr val="00B050"/>
                </a:gs>
                <a:gs pos="50000">
                  <a:srgbClr val="66FF33"/>
                </a:gs>
                <a:gs pos="100000">
                  <a:srgbClr val="00B050"/>
                </a:gs>
              </a:gsLst>
              <a:lin ang="10800000" scaled="1"/>
              <a:tileRect/>
            </a:gradFill>
            <a:ln>
              <a:solidFill>
                <a:schemeClr val="bg2"/>
              </a:solidFill>
            </a:ln>
          </c:spPr>
          <c:invertIfNegative val="0"/>
          <c:cat>
            <c:strRef>
              <c:f>Sheet1!$A$2:$A$51</c:f>
              <c:strCache>
                <c:ptCount val="5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1/16-6/16</c:v>
                </c:pt>
                <c:pt idx="16">
                  <c:v> </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pt idx="32">
                  <c:v>1/16-6/16</c:v>
                </c:pt>
                <c:pt idx="33">
                  <c:v> </c:v>
                </c:pt>
                <c:pt idx="34">
                  <c:v>2001</c:v>
                </c:pt>
                <c:pt idx="35">
                  <c:v>2002</c:v>
                </c:pt>
                <c:pt idx="36">
                  <c:v>2003</c:v>
                </c:pt>
                <c:pt idx="37">
                  <c:v>2004</c:v>
                </c:pt>
                <c:pt idx="38">
                  <c:v>2005</c:v>
                </c:pt>
                <c:pt idx="39">
                  <c:v>2006</c:v>
                </c:pt>
                <c:pt idx="40">
                  <c:v>2007</c:v>
                </c:pt>
                <c:pt idx="41">
                  <c:v>2008</c:v>
                </c:pt>
                <c:pt idx="42">
                  <c:v>2009</c:v>
                </c:pt>
                <c:pt idx="43">
                  <c:v>2010</c:v>
                </c:pt>
                <c:pt idx="44">
                  <c:v>2011</c:v>
                </c:pt>
                <c:pt idx="45">
                  <c:v>2012</c:v>
                </c:pt>
                <c:pt idx="46">
                  <c:v>2013</c:v>
                </c:pt>
                <c:pt idx="47">
                  <c:v>2014</c:v>
                </c:pt>
                <c:pt idx="48">
                  <c:v>2015</c:v>
                </c:pt>
                <c:pt idx="49">
                  <c:v>1/16-6/16</c:v>
                </c:pt>
              </c:strCache>
            </c:strRef>
          </c:cat>
          <c:val>
            <c:numRef>
              <c:f>Sheet1!$B$2:$B$51</c:f>
              <c:numCache>
                <c:formatCode>General</c:formatCode>
                <c:ptCount val="50"/>
                <c:pt idx="0">
                  <c:v>50</c:v>
                </c:pt>
                <c:pt idx="1">
                  <c:v>61.904800000000002</c:v>
                </c:pt>
                <c:pt idx="2">
                  <c:v>52.173900000000003</c:v>
                </c:pt>
                <c:pt idx="3">
                  <c:v>51.020400000000002</c:v>
                </c:pt>
                <c:pt idx="4">
                  <c:v>55</c:v>
                </c:pt>
                <c:pt idx="5">
                  <c:v>62.963000000000001</c:v>
                </c:pt>
                <c:pt idx="6">
                  <c:v>54</c:v>
                </c:pt>
                <c:pt idx="7">
                  <c:v>50</c:v>
                </c:pt>
                <c:pt idx="8">
                  <c:v>73.529399999999995</c:v>
                </c:pt>
                <c:pt idx="9">
                  <c:v>70.3125</c:v>
                </c:pt>
                <c:pt idx="10">
                  <c:v>72.7273</c:v>
                </c:pt>
                <c:pt idx="11">
                  <c:v>64.7059</c:v>
                </c:pt>
                <c:pt idx="12">
                  <c:v>56.521700000000003</c:v>
                </c:pt>
                <c:pt idx="13">
                  <c:v>81.818200000000004</c:v>
                </c:pt>
                <c:pt idx="14">
                  <c:v>69.047600000000003</c:v>
                </c:pt>
                <c:pt idx="15">
                  <c:v>72.222200000000001</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val>
        </c:ser>
        <c:ser>
          <c:idx val="1"/>
          <c:order val="1"/>
          <c:tx>
            <c:strRef>
              <c:f>Sheet1!$C$1</c:f>
              <c:strCache>
                <c:ptCount val="1"/>
                <c:pt idx="0">
                  <c:v>Polyclonal ALG/ATG</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Sheet1!$A$2:$A$51</c:f>
              <c:strCache>
                <c:ptCount val="5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1/16-6/16</c:v>
                </c:pt>
                <c:pt idx="16">
                  <c:v> </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pt idx="32">
                  <c:v>1/16-6/16</c:v>
                </c:pt>
                <c:pt idx="33">
                  <c:v> </c:v>
                </c:pt>
                <c:pt idx="34">
                  <c:v>2001</c:v>
                </c:pt>
                <c:pt idx="35">
                  <c:v>2002</c:v>
                </c:pt>
                <c:pt idx="36">
                  <c:v>2003</c:v>
                </c:pt>
                <c:pt idx="37">
                  <c:v>2004</c:v>
                </c:pt>
                <c:pt idx="38">
                  <c:v>2005</c:v>
                </c:pt>
                <c:pt idx="39">
                  <c:v>2006</c:v>
                </c:pt>
                <c:pt idx="40">
                  <c:v>2007</c:v>
                </c:pt>
                <c:pt idx="41">
                  <c:v>2008</c:v>
                </c:pt>
                <c:pt idx="42">
                  <c:v>2009</c:v>
                </c:pt>
                <c:pt idx="43">
                  <c:v>2010</c:v>
                </c:pt>
                <c:pt idx="44">
                  <c:v>2011</c:v>
                </c:pt>
                <c:pt idx="45">
                  <c:v>2012</c:v>
                </c:pt>
                <c:pt idx="46">
                  <c:v>2013</c:v>
                </c:pt>
                <c:pt idx="47">
                  <c:v>2014</c:v>
                </c:pt>
                <c:pt idx="48">
                  <c:v>2015</c:v>
                </c:pt>
                <c:pt idx="49">
                  <c:v>1/16-6/16</c:v>
                </c:pt>
              </c:strCache>
            </c:strRef>
          </c:cat>
          <c:val>
            <c:numRef>
              <c:f>Sheet1!$C$2:$C$51</c:f>
              <c:numCache>
                <c:formatCode>General</c:formatCode>
                <c:ptCount val="5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15.384600000000001</c:v>
                </c:pt>
                <c:pt idx="18">
                  <c:v>21.428599999999999</c:v>
                </c:pt>
                <c:pt idx="19">
                  <c:v>8.6957000000000004</c:v>
                </c:pt>
                <c:pt idx="20">
                  <c:v>16.326499999999999</c:v>
                </c:pt>
                <c:pt idx="21">
                  <c:v>8.3332999999999995</c:v>
                </c:pt>
                <c:pt idx="22">
                  <c:v>18.5185</c:v>
                </c:pt>
                <c:pt idx="23">
                  <c:v>6</c:v>
                </c:pt>
                <c:pt idx="24">
                  <c:v>8.3332999999999995</c:v>
                </c:pt>
                <c:pt idx="25">
                  <c:v>13.235300000000001</c:v>
                </c:pt>
                <c:pt idx="26">
                  <c:v>15.625</c:v>
                </c:pt>
                <c:pt idx="27">
                  <c:v>4.5454999999999997</c:v>
                </c:pt>
                <c:pt idx="28">
                  <c:v>17.647099999999998</c:v>
                </c:pt>
                <c:pt idx="29">
                  <c:v>15.942</c:v>
                </c:pt>
                <c:pt idx="30">
                  <c:v>29.545500000000001</c:v>
                </c:pt>
                <c:pt idx="31">
                  <c:v>28.571400000000001</c:v>
                </c:pt>
                <c:pt idx="32">
                  <c:v>50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val>
        </c:ser>
        <c:ser>
          <c:idx val="2"/>
          <c:order val="2"/>
          <c:tx>
            <c:strRef>
              <c:f>Sheet1!$D$1</c:f>
              <c:strCache>
                <c:ptCount val="1"/>
                <c:pt idx="0">
                  <c:v>IL-2R Antagonist</c:v>
                </c:pt>
              </c:strCache>
            </c:strRef>
          </c:tx>
          <c:spPr>
            <a:gradFill flip="none" rotWithShape="1">
              <a:gsLst>
                <a:gs pos="0">
                  <a:srgbClr val="7030A0"/>
                </a:gs>
                <a:gs pos="50000">
                  <a:srgbClr val="CC66FF"/>
                </a:gs>
                <a:gs pos="100000">
                  <a:srgbClr val="9900FF"/>
                </a:gs>
              </a:gsLst>
              <a:lin ang="10800000" scaled="1"/>
              <a:tileRect/>
            </a:gradFill>
            <a:ln>
              <a:solidFill>
                <a:srgbClr val="000000"/>
              </a:solidFill>
            </a:ln>
          </c:spPr>
          <c:invertIfNegative val="0"/>
          <c:cat>
            <c:strRef>
              <c:f>Sheet1!$A$2:$A$51</c:f>
              <c:strCache>
                <c:ptCount val="5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1/16-6/16</c:v>
                </c:pt>
                <c:pt idx="16">
                  <c:v> </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pt idx="32">
                  <c:v>1/16-6/16</c:v>
                </c:pt>
                <c:pt idx="33">
                  <c:v> </c:v>
                </c:pt>
                <c:pt idx="34">
                  <c:v>2001</c:v>
                </c:pt>
                <c:pt idx="35">
                  <c:v>2002</c:v>
                </c:pt>
                <c:pt idx="36">
                  <c:v>2003</c:v>
                </c:pt>
                <c:pt idx="37">
                  <c:v>2004</c:v>
                </c:pt>
                <c:pt idx="38">
                  <c:v>2005</c:v>
                </c:pt>
                <c:pt idx="39">
                  <c:v>2006</c:v>
                </c:pt>
                <c:pt idx="40">
                  <c:v>2007</c:v>
                </c:pt>
                <c:pt idx="41">
                  <c:v>2008</c:v>
                </c:pt>
                <c:pt idx="42">
                  <c:v>2009</c:v>
                </c:pt>
                <c:pt idx="43">
                  <c:v>2010</c:v>
                </c:pt>
                <c:pt idx="44">
                  <c:v>2011</c:v>
                </c:pt>
                <c:pt idx="45">
                  <c:v>2012</c:v>
                </c:pt>
                <c:pt idx="46">
                  <c:v>2013</c:v>
                </c:pt>
                <c:pt idx="47">
                  <c:v>2014</c:v>
                </c:pt>
                <c:pt idx="48">
                  <c:v>2015</c:v>
                </c:pt>
                <c:pt idx="49">
                  <c:v>1/16-6/16</c:v>
                </c:pt>
              </c:strCache>
            </c:strRef>
          </c:cat>
          <c:val>
            <c:numRef>
              <c:f>Sheet1!$D$2:$D$51</c:f>
              <c:numCache>
                <c:formatCode>General</c:formatCode>
                <c:ptCount val="5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34.615400000000001</c:v>
                </c:pt>
                <c:pt idx="35">
                  <c:v>42.857100000000003</c:v>
                </c:pt>
                <c:pt idx="36">
                  <c:v>43.478299999999997</c:v>
                </c:pt>
                <c:pt idx="37">
                  <c:v>36.734699999999997</c:v>
                </c:pt>
                <c:pt idx="38">
                  <c:v>40</c:v>
                </c:pt>
                <c:pt idx="39">
                  <c:v>42.592599999999997</c:v>
                </c:pt>
                <c:pt idx="40">
                  <c:v>46</c:v>
                </c:pt>
                <c:pt idx="41">
                  <c:v>41.666699999999999</c:v>
                </c:pt>
                <c:pt idx="42">
                  <c:v>60.2941</c:v>
                </c:pt>
                <c:pt idx="43">
                  <c:v>53.125</c:v>
                </c:pt>
                <c:pt idx="44">
                  <c:v>68.181799999999996</c:v>
                </c:pt>
                <c:pt idx="45">
                  <c:v>47.058799999999998</c:v>
                </c:pt>
                <c:pt idx="46">
                  <c:v>39.130400000000002</c:v>
                </c:pt>
                <c:pt idx="47">
                  <c:v>59.090899999999998</c:v>
                </c:pt>
                <c:pt idx="48">
                  <c:v>42.857100000000003</c:v>
                </c:pt>
                <c:pt idx="49">
                  <c:v>16.666699999999999</c:v>
                </c:pt>
              </c:numCache>
            </c:numRef>
          </c:val>
        </c:ser>
        <c:dLbls>
          <c:showLegendKey val="0"/>
          <c:showVal val="0"/>
          <c:showCatName val="0"/>
          <c:showSerName val="0"/>
          <c:showPercent val="0"/>
          <c:showBubbleSize val="0"/>
        </c:dLbls>
        <c:gapWidth val="0"/>
        <c:overlap val="100"/>
        <c:axId val="568398680"/>
        <c:axId val="568399072"/>
      </c:barChart>
      <c:catAx>
        <c:axId val="568398680"/>
        <c:scaling>
          <c:orientation val="minMax"/>
        </c:scaling>
        <c:delete val="0"/>
        <c:axPos val="b"/>
        <c:numFmt formatCode="General" sourceLinked="0"/>
        <c:majorTickMark val="out"/>
        <c:minorTickMark val="none"/>
        <c:tickLblPos val="nextTo"/>
        <c:txPr>
          <a:bodyPr rot="-2700000"/>
          <a:lstStyle/>
          <a:p>
            <a:pPr>
              <a:defRPr sz="1200" b="1"/>
            </a:pPr>
            <a:endParaRPr lang="en-US"/>
          </a:p>
        </c:txPr>
        <c:crossAx val="568399072"/>
        <c:crosses val="autoZero"/>
        <c:auto val="1"/>
        <c:lblAlgn val="ctr"/>
        <c:lblOffset val="100"/>
        <c:tickLblSkip val="1"/>
        <c:noMultiLvlLbl val="0"/>
      </c:catAx>
      <c:valAx>
        <c:axId val="568399072"/>
        <c:scaling>
          <c:orientation val="minMax"/>
        </c:scaling>
        <c:delete val="0"/>
        <c:axPos val="l"/>
        <c:majorGridlines>
          <c:spPr>
            <a:ln w="6350">
              <a:solidFill>
                <a:schemeClr val="tx1"/>
              </a:solidFill>
              <a:prstDash val="sysDash"/>
            </a:ln>
          </c:spPr>
        </c:majorGridlines>
        <c:title>
          <c:tx>
            <c:rich>
              <a:bodyPr/>
              <a:lstStyle/>
              <a:p>
                <a:pPr>
                  <a:defRPr sz="1700"/>
                </a:pPr>
                <a:r>
                  <a:rPr lang="en-US" sz="1700" b="1" i="0" baseline="0" dirty="0" smtClean="0">
                    <a:effectLst/>
                  </a:rPr>
                  <a:t>% of patients</a:t>
                </a:r>
                <a:endParaRPr lang="en-US" sz="1700" dirty="0">
                  <a:effectLst/>
                </a:endParaRPr>
              </a:p>
            </c:rich>
          </c:tx>
          <c:layout/>
          <c:overlay val="0"/>
        </c:title>
        <c:numFmt formatCode="General" sourceLinked="1"/>
        <c:majorTickMark val="out"/>
        <c:minorTickMark val="none"/>
        <c:tickLblPos val="nextTo"/>
        <c:txPr>
          <a:bodyPr/>
          <a:lstStyle/>
          <a:p>
            <a:pPr>
              <a:defRPr sz="1500" b="1"/>
            </a:pPr>
            <a:endParaRPr lang="en-US"/>
          </a:p>
        </c:txPr>
        <c:crossAx val="568398680"/>
        <c:crosses val="autoZero"/>
        <c:crossBetween val="between"/>
      </c:valAx>
      <c:spPr>
        <a:solidFill>
          <a:srgbClr val="000000"/>
        </a:solidFill>
        <a:ln>
          <a:solidFill>
            <a:srgbClr val="FFFFFF"/>
          </a:solidFill>
        </a:ln>
      </c:spPr>
    </c:plotArea>
    <c:legend>
      <c:legendPos val="t"/>
      <c:layout>
        <c:manualLayout>
          <c:xMode val="edge"/>
          <c:yMode val="edge"/>
          <c:x val="0.13486979344973182"/>
          <c:y val="2.3204203031880772E-2"/>
          <c:w val="0.77382585872418119"/>
          <c:h val="7.4590533471890458E-2"/>
        </c:manualLayout>
      </c:layout>
      <c:overlay val="0"/>
      <c:spPr>
        <a:solidFill>
          <a:srgbClr val="000000"/>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3.3590508847684365E-2"/>
          <c:w val="0.87737962511323264"/>
          <c:h val="0.82181779696892732"/>
        </c:manualLayout>
      </c:layout>
      <c:scatterChart>
        <c:scatterStyle val="lineMarker"/>
        <c:varyColors val="0"/>
        <c:ser>
          <c:idx val="0"/>
          <c:order val="0"/>
          <c:tx>
            <c:strRef>
              <c:f>Sheet1!$B$1</c:f>
              <c:strCache>
                <c:ptCount val="1"/>
                <c:pt idx="0">
                  <c:v>Induction  (N = 262)</c:v>
                </c:pt>
              </c:strCache>
            </c:strRef>
          </c:tx>
          <c:spPr>
            <a:ln w="41275">
              <a:solidFill>
                <a:srgbClr val="00FF00"/>
              </a:solidFill>
            </a:ln>
          </c:spPr>
          <c:marker>
            <c:symbol val="none"/>
          </c:marker>
          <c:xVal>
            <c:numRef>
              <c:f>Sheet1!$A$2:$A$20</c:f>
              <c:numCache>
                <c:formatCode>General</c:formatCode>
                <c:ptCount val="1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numCache>
            </c:numRef>
          </c:xVal>
          <c:yVal>
            <c:numRef>
              <c:f>Sheet1!$B$2:$B$20</c:f>
              <c:numCache>
                <c:formatCode>General</c:formatCode>
                <c:ptCount val="19"/>
                <c:pt idx="0">
                  <c:v>100</c:v>
                </c:pt>
                <c:pt idx="1">
                  <c:v>100</c:v>
                </c:pt>
                <c:pt idx="2">
                  <c:v>100</c:v>
                </c:pt>
                <c:pt idx="3">
                  <c:v>98.433999999999997</c:v>
                </c:pt>
                <c:pt idx="4">
                  <c:v>97.257999999999996</c:v>
                </c:pt>
                <c:pt idx="5">
                  <c:v>96.474000000000004</c:v>
                </c:pt>
                <c:pt idx="6">
                  <c:v>94.893000000000001</c:v>
                </c:pt>
                <c:pt idx="7">
                  <c:v>94.099000000000004</c:v>
                </c:pt>
                <c:pt idx="8">
                  <c:v>93.700999999999993</c:v>
                </c:pt>
                <c:pt idx="9">
                  <c:v>92.504999999999995</c:v>
                </c:pt>
                <c:pt idx="10">
                  <c:v>91.308000000000007</c:v>
                </c:pt>
                <c:pt idx="11">
                  <c:v>89.712999999999994</c:v>
                </c:pt>
                <c:pt idx="12">
                  <c:v>88.905000000000001</c:v>
                </c:pt>
                <c:pt idx="13">
                  <c:v>77.605999999999995</c:v>
                </c:pt>
                <c:pt idx="14">
                  <c:v>66.260000000000005</c:v>
                </c:pt>
                <c:pt idx="15">
                  <c:v>59.314999999999998</c:v>
                </c:pt>
                <c:pt idx="16">
                  <c:v>55.298000000000002</c:v>
                </c:pt>
                <c:pt idx="17">
                  <c:v>50.862000000000002</c:v>
                </c:pt>
                <c:pt idx="18">
                  <c:v>46.792999999999999</c:v>
                </c:pt>
              </c:numCache>
            </c:numRef>
          </c:yVal>
          <c:smooth val="0"/>
        </c:ser>
        <c:ser>
          <c:idx val="1"/>
          <c:order val="1"/>
          <c:tx>
            <c:strRef>
              <c:f>Sheet1!$C$1</c:f>
              <c:strCache>
                <c:ptCount val="1"/>
                <c:pt idx="0">
                  <c:v>No Induction  (N = 131)</c:v>
                </c:pt>
              </c:strCache>
            </c:strRef>
          </c:tx>
          <c:spPr>
            <a:ln w="41275">
              <a:solidFill>
                <a:srgbClr val="9933FF"/>
              </a:solidFill>
              <a:prstDash val="solid"/>
            </a:ln>
          </c:spPr>
          <c:marker>
            <c:symbol val="none"/>
          </c:marker>
          <c:xVal>
            <c:numRef>
              <c:f>Sheet1!$A$2:$A$20</c:f>
              <c:numCache>
                <c:formatCode>General</c:formatCode>
                <c:ptCount val="1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numCache>
            </c:numRef>
          </c:xVal>
          <c:yVal>
            <c:numRef>
              <c:f>Sheet1!$C$2:$C$20</c:f>
              <c:numCache>
                <c:formatCode>General</c:formatCode>
                <c:ptCount val="19"/>
                <c:pt idx="0">
                  <c:v>100</c:v>
                </c:pt>
                <c:pt idx="1">
                  <c:v>99.230999999999995</c:v>
                </c:pt>
                <c:pt idx="2">
                  <c:v>99.230999999999995</c:v>
                </c:pt>
                <c:pt idx="3">
                  <c:v>99.230999999999995</c:v>
                </c:pt>
                <c:pt idx="4">
                  <c:v>99.230999999999995</c:v>
                </c:pt>
                <c:pt idx="5">
                  <c:v>97.643000000000001</c:v>
                </c:pt>
                <c:pt idx="6">
                  <c:v>95.262</c:v>
                </c:pt>
                <c:pt idx="7">
                  <c:v>95.262</c:v>
                </c:pt>
                <c:pt idx="8">
                  <c:v>93.674000000000007</c:v>
                </c:pt>
                <c:pt idx="9">
                  <c:v>92.88</c:v>
                </c:pt>
                <c:pt idx="10">
                  <c:v>92.085999999999999</c:v>
                </c:pt>
                <c:pt idx="11">
                  <c:v>91.292000000000002</c:v>
                </c:pt>
                <c:pt idx="12">
                  <c:v>89.704999999999998</c:v>
                </c:pt>
                <c:pt idx="13">
                  <c:v>77.832999999999998</c:v>
                </c:pt>
                <c:pt idx="14">
                  <c:v>69.061999999999998</c:v>
                </c:pt>
                <c:pt idx="15">
                  <c:v>62.603999999999999</c:v>
                </c:pt>
                <c:pt idx="16">
                  <c:v>57.472999999999999</c:v>
                </c:pt>
                <c:pt idx="17">
                  <c:v>53.011000000000003</c:v>
                </c:pt>
                <c:pt idx="18">
                  <c:v>49.698</c:v>
                </c:pt>
              </c:numCache>
            </c:numRef>
          </c:yVal>
          <c:smooth val="0"/>
        </c:ser>
        <c:dLbls>
          <c:showLegendKey val="0"/>
          <c:showVal val="0"/>
          <c:showCatName val="0"/>
          <c:showSerName val="0"/>
          <c:showPercent val="0"/>
          <c:showBubbleSize val="0"/>
        </c:dLbls>
        <c:axId val="502064944"/>
        <c:axId val="502065336"/>
      </c:scatterChart>
      <c:valAx>
        <c:axId val="502064944"/>
        <c:scaling>
          <c:orientation val="minMax"/>
          <c:max val="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02065336"/>
        <c:crosses val="autoZero"/>
        <c:crossBetween val="midCat"/>
        <c:majorUnit val="1"/>
      </c:valAx>
      <c:valAx>
        <c:axId val="50206533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02064944"/>
        <c:crosses val="autoZero"/>
        <c:crossBetween val="midCat"/>
        <c:majorUnit val="25"/>
      </c:valAx>
      <c:spPr>
        <a:solidFill>
          <a:schemeClr val="bg2"/>
        </a:solidFill>
        <a:ln>
          <a:solidFill>
            <a:schemeClr val="tx1"/>
          </a:solidFill>
        </a:ln>
      </c:spPr>
    </c:plotArea>
    <c:legend>
      <c:legendPos val="r"/>
      <c:layout>
        <c:manualLayout>
          <c:xMode val="edge"/>
          <c:yMode val="edge"/>
          <c:x val="0.12372413072259776"/>
          <c:y val="0.67688489543645747"/>
          <c:w val="0.26276554479362629"/>
          <c:h val="0.145073236813140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70687392524211"/>
          <c:y val="2.2460834973753292E-2"/>
          <c:w val="0.72393689474160561"/>
          <c:h val="0.85342478674540678"/>
        </c:manualLayout>
      </c:layout>
      <c:barChart>
        <c:barDir val="col"/>
        <c:grouping val="percentStacked"/>
        <c:varyColors val="0"/>
        <c:ser>
          <c:idx val="0"/>
          <c:order val="0"/>
          <c:tx>
            <c:strRef>
              <c:f>Sheet1!$A$2</c:f>
              <c:strCache>
                <c:ptCount val="1"/>
                <c:pt idx="0">
                  <c:v>0 - 10</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dLbls>
            <c:spPr>
              <a:noFill/>
              <a:ln>
                <a:noFill/>
              </a:ln>
              <a:effectLst/>
            </c:spPr>
            <c:txPr>
              <a:bodyPr/>
              <a:lstStyle/>
              <a:p>
                <a:pPr>
                  <a:defRPr sz="1500" b="1">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1988-1999 (N=573)</c:v>
                </c:pt>
                <c:pt idx="1">
                  <c:v>2000-2007 (N=657)</c:v>
                </c:pt>
                <c:pt idx="2">
                  <c:v>2008-6/2016 (N=941)</c:v>
                </c:pt>
              </c:strCache>
            </c:strRef>
          </c:cat>
          <c:val>
            <c:numRef>
              <c:f>Sheet1!$B$2:$D$2</c:f>
              <c:numCache>
                <c:formatCode>General</c:formatCode>
                <c:ptCount val="3"/>
                <c:pt idx="0">
                  <c:v>280</c:v>
                </c:pt>
                <c:pt idx="1">
                  <c:v>229</c:v>
                </c:pt>
                <c:pt idx="2">
                  <c:v>292</c:v>
                </c:pt>
              </c:numCache>
            </c:numRef>
          </c:val>
        </c:ser>
        <c:ser>
          <c:idx val="1"/>
          <c:order val="1"/>
          <c:tx>
            <c:strRef>
              <c:f>Sheet1!$A$3</c:f>
              <c:strCache>
                <c:ptCount val="1"/>
                <c:pt idx="0">
                  <c:v>11 - 17</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spPr>
              <a:noFill/>
              <a:ln>
                <a:noFill/>
              </a:ln>
              <a:effectLst/>
            </c:spPr>
            <c:txPr>
              <a:bodyPr/>
              <a:lstStyle/>
              <a:p>
                <a:pPr>
                  <a:defRPr sz="15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1988-1999 (N=573)</c:v>
                </c:pt>
                <c:pt idx="1">
                  <c:v>2000-2007 (N=657)</c:v>
                </c:pt>
                <c:pt idx="2">
                  <c:v>2008-6/2016 (N=941)</c:v>
                </c:pt>
              </c:strCache>
            </c:strRef>
          </c:cat>
          <c:val>
            <c:numRef>
              <c:f>Sheet1!$B$3:$D$3</c:f>
              <c:numCache>
                <c:formatCode>General</c:formatCode>
                <c:ptCount val="3"/>
                <c:pt idx="0">
                  <c:v>122</c:v>
                </c:pt>
                <c:pt idx="1">
                  <c:v>176</c:v>
                </c:pt>
                <c:pt idx="2">
                  <c:v>250</c:v>
                </c:pt>
              </c:numCache>
            </c:numRef>
          </c:val>
        </c:ser>
        <c:ser>
          <c:idx val="2"/>
          <c:order val="2"/>
          <c:tx>
            <c:strRef>
              <c:f>Sheet1!$A$4</c:f>
              <c:strCache>
                <c:ptCount val="1"/>
                <c:pt idx="0">
                  <c:v>18 - 34</c:v>
                </c:pt>
              </c:strCache>
            </c:strRef>
          </c:tx>
          <c:spPr>
            <a:gradFill flip="none" rotWithShape="1">
              <a:gsLst>
                <a:gs pos="0">
                  <a:srgbClr val="A6A200"/>
                </a:gs>
                <a:gs pos="50000">
                  <a:srgbClr val="FFFF00"/>
                </a:gs>
                <a:gs pos="100000">
                  <a:srgbClr val="A6A200"/>
                </a:gs>
              </a:gsLst>
              <a:lin ang="10800000" scaled="1"/>
              <a:tileRect/>
            </a:gradFill>
            <a:ln>
              <a:solidFill>
                <a:srgbClr val="000000"/>
              </a:solidFill>
            </a:ln>
          </c:spPr>
          <c:invertIfNegative val="0"/>
          <c:dLbls>
            <c:spPr>
              <a:noFill/>
              <a:ln>
                <a:noFill/>
              </a:ln>
              <a:effectLst/>
            </c:spPr>
            <c:txPr>
              <a:bodyPr/>
              <a:lstStyle/>
              <a:p>
                <a:pPr>
                  <a:defRPr sz="1500" b="1">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1988-1999 (N=573)</c:v>
                </c:pt>
                <c:pt idx="1">
                  <c:v>2000-2007 (N=657)</c:v>
                </c:pt>
                <c:pt idx="2">
                  <c:v>2008-6/2016 (N=941)</c:v>
                </c:pt>
              </c:strCache>
            </c:strRef>
          </c:cat>
          <c:val>
            <c:numRef>
              <c:f>Sheet1!$B$4:$D$4</c:f>
              <c:numCache>
                <c:formatCode>General</c:formatCode>
                <c:ptCount val="3"/>
                <c:pt idx="0">
                  <c:v>98</c:v>
                </c:pt>
                <c:pt idx="1">
                  <c:v>119</c:v>
                </c:pt>
                <c:pt idx="2">
                  <c:v>154</c:v>
                </c:pt>
              </c:numCache>
            </c:numRef>
          </c:val>
        </c:ser>
        <c:ser>
          <c:idx val="3"/>
          <c:order val="3"/>
          <c:tx>
            <c:strRef>
              <c:f>Sheet1!$A$5</c:f>
              <c:strCache>
                <c:ptCount val="1"/>
                <c:pt idx="0">
                  <c:v>35 - 49</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0" scaled="1"/>
              <a:tileRect/>
            </a:gradFill>
            <a:ln>
              <a:solidFill>
                <a:srgbClr val="000000"/>
              </a:solidFill>
            </a:ln>
          </c:spPr>
          <c:invertIfNegative val="0"/>
          <c:dPt>
            <c:idx val="0"/>
            <c:invertIfNegative val="0"/>
            <c:bubble3D val="0"/>
            <c:spPr>
              <a:gradFill flip="none" rotWithShape="1">
                <a:gsLst>
                  <a:gs pos="0">
                    <a:srgbClr val="000077"/>
                  </a:gs>
                  <a:gs pos="50000">
                    <a:srgbClr val="2626FF"/>
                  </a:gs>
                  <a:gs pos="100000">
                    <a:srgbClr val="000077"/>
                  </a:gs>
                </a:gsLst>
                <a:lin ang="0" scaled="1"/>
                <a:tileRect/>
              </a:gradFill>
              <a:ln>
                <a:solidFill>
                  <a:srgbClr val="000000"/>
                </a:solidFill>
              </a:ln>
            </c:spPr>
          </c:dPt>
          <c:dLbls>
            <c:spPr>
              <a:noFill/>
              <a:ln>
                <a:noFill/>
              </a:ln>
              <a:effectLst/>
            </c:spPr>
            <c:txPr>
              <a:bodyPr/>
              <a:lstStyle/>
              <a:p>
                <a:pPr>
                  <a:defRPr sz="15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1988-1999 (N=573)</c:v>
                </c:pt>
                <c:pt idx="1">
                  <c:v>2000-2007 (N=657)</c:v>
                </c:pt>
                <c:pt idx="2">
                  <c:v>2008-6/2016 (N=941)</c:v>
                </c:pt>
              </c:strCache>
            </c:strRef>
          </c:cat>
          <c:val>
            <c:numRef>
              <c:f>Sheet1!$B$5:$D$5</c:f>
              <c:numCache>
                <c:formatCode>General</c:formatCode>
                <c:ptCount val="3"/>
                <c:pt idx="0">
                  <c:v>59</c:v>
                </c:pt>
                <c:pt idx="1">
                  <c:v>86</c:v>
                </c:pt>
                <c:pt idx="2">
                  <c:v>159</c:v>
                </c:pt>
              </c:numCache>
            </c:numRef>
          </c:val>
        </c:ser>
        <c:ser>
          <c:idx val="4"/>
          <c:order val="4"/>
          <c:tx>
            <c:strRef>
              <c:f>Sheet1!$A$6</c:f>
              <c:strCache>
                <c:ptCount val="1"/>
                <c:pt idx="0">
                  <c:v>50 - 59</c:v>
                </c:pt>
              </c:strCache>
            </c:strRef>
          </c:tx>
          <c:spPr>
            <a:gradFill flip="none" rotWithShape="1">
              <a:gsLst>
                <a:gs pos="0">
                  <a:srgbClr val="CC6600"/>
                </a:gs>
                <a:gs pos="50000">
                  <a:srgbClr val="FF9900"/>
                </a:gs>
                <a:gs pos="100000">
                  <a:srgbClr val="CC6600"/>
                </a:gs>
              </a:gsLst>
              <a:lin ang="10800000" scaled="1"/>
              <a:tileRect/>
            </a:gradFill>
            <a:ln>
              <a:solidFill>
                <a:srgbClr val="000000"/>
              </a:solidFill>
            </a:ln>
          </c:spPr>
          <c:invertIfNegative val="0"/>
          <c:dLbls>
            <c:spPr>
              <a:noFill/>
              <a:ln>
                <a:noFill/>
              </a:ln>
              <a:effectLst/>
            </c:spPr>
            <c:txPr>
              <a:bodyPr/>
              <a:lstStyle/>
              <a:p>
                <a:pPr>
                  <a:defRPr sz="1500" b="1">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1988-1999 (N=573)</c:v>
                </c:pt>
                <c:pt idx="1">
                  <c:v>2000-2007 (N=657)</c:v>
                </c:pt>
                <c:pt idx="2">
                  <c:v>2008-6/2016 (N=941)</c:v>
                </c:pt>
              </c:strCache>
            </c:strRef>
          </c:cat>
          <c:val>
            <c:numRef>
              <c:f>Sheet1!$B$6:$D$6</c:f>
              <c:numCache>
                <c:formatCode>General</c:formatCode>
                <c:ptCount val="3"/>
                <c:pt idx="0">
                  <c:v>13</c:v>
                </c:pt>
                <c:pt idx="1">
                  <c:v>43</c:v>
                </c:pt>
                <c:pt idx="2">
                  <c:v>70</c:v>
                </c:pt>
              </c:numCache>
            </c:numRef>
          </c:val>
        </c:ser>
        <c:ser>
          <c:idx val="5"/>
          <c:order val="5"/>
          <c:tx>
            <c:strRef>
              <c:f>Sheet1!$A$7</c:f>
              <c:strCache>
                <c:ptCount val="1"/>
                <c:pt idx="0">
                  <c:v>60+</c:v>
                </c:pt>
              </c:strCache>
            </c:strRef>
          </c:tx>
          <c:spPr>
            <a:gradFill>
              <a:gsLst>
                <a:gs pos="0">
                  <a:srgbClr val="6600CC"/>
                </a:gs>
                <a:gs pos="50000">
                  <a:srgbClr val="9933FF"/>
                </a:gs>
                <a:gs pos="100000">
                  <a:srgbClr val="6600CC"/>
                </a:gs>
              </a:gsLst>
              <a:lin ang="10800000" scaled="1"/>
            </a:gradFill>
            <a:ln>
              <a:solidFill>
                <a:schemeClr val="bg2"/>
              </a:solidFill>
            </a:ln>
          </c:spPr>
          <c:invertIfNegative val="0"/>
          <c:dLbls>
            <c:dLbl>
              <c:idx val="0"/>
              <c:layout>
                <c:manualLayout>
                  <c:x val="-9.3390804597701146E-2"/>
                  <c:y val="4.9202210089144056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1988-1999 (N=573)</c:v>
                </c:pt>
                <c:pt idx="1">
                  <c:v>2000-2007 (N=657)</c:v>
                </c:pt>
                <c:pt idx="2">
                  <c:v>2008-6/2016 (N=941)</c:v>
                </c:pt>
              </c:strCache>
            </c:strRef>
          </c:cat>
          <c:val>
            <c:numRef>
              <c:f>Sheet1!$B$7:$D$7</c:f>
              <c:numCache>
                <c:formatCode>General</c:formatCode>
                <c:ptCount val="3"/>
                <c:pt idx="0">
                  <c:v>1</c:v>
                </c:pt>
                <c:pt idx="1">
                  <c:v>4</c:v>
                </c:pt>
                <c:pt idx="2">
                  <c:v>16</c:v>
                </c:pt>
              </c:numCache>
            </c:numRef>
          </c:val>
        </c:ser>
        <c:dLbls>
          <c:showLegendKey val="0"/>
          <c:showVal val="1"/>
          <c:showCatName val="0"/>
          <c:showSerName val="0"/>
          <c:showPercent val="0"/>
          <c:showBubbleSize val="0"/>
        </c:dLbls>
        <c:gapWidth val="50"/>
        <c:overlap val="100"/>
        <c:axId val="491939136"/>
        <c:axId val="491939528"/>
      </c:barChart>
      <c:catAx>
        <c:axId val="491939136"/>
        <c:scaling>
          <c:orientation val="minMax"/>
        </c:scaling>
        <c:delete val="0"/>
        <c:axPos val="b"/>
        <c:numFmt formatCode="General" sourceLinked="0"/>
        <c:majorTickMark val="out"/>
        <c:minorTickMark val="none"/>
        <c:tickLblPos val="nextTo"/>
        <c:txPr>
          <a:bodyPr/>
          <a:lstStyle/>
          <a:p>
            <a:pPr>
              <a:defRPr sz="1500" b="1"/>
            </a:pPr>
            <a:endParaRPr lang="en-US"/>
          </a:p>
        </c:txPr>
        <c:crossAx val="491939528"/>
        <c:crosses val="autoZero"/>
        <c:auto val="1"/>
        <c:lblAlgn val="ctr"/>
        <c:lblOffset val="100"/>
        <c:noMultiLvlLbl val="0"/>
      </c:catAx>
      <c:valAx>
        <c:axId val="491939528"/>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1.6471739523938825E-2"/>
              <c:y val="0.26488660597112984"/>
            </c:manualLayout>
          </c:layout>
          <c:overlay val="0"/>
        </c:title>
        <c:numFmt formatCode="0%" sourceLinked="1"/>
        <c:majorTickMark val="out"/>
        <c:minorTickMark val="none"/>
        <c:tickLblPos val="nextTo"/>
        <c:txPr>
          <a:bodyPr/>
          <a:lstStyle/>
          <a:p>
            <a:pPr>
              <a:defRPr sz="1500" b="1"/>
            </a:pPr>
            <a:endParaRPr lang="en-US"/>
          </a:p>
        </c:txPr>
        <c:crossAx val="491939136"/>
        <c:crosses val="autoZero"/>
        <c:crossBetween val="between"/>
      </c:valAx>
      <c:spPr>
        <a:solidFill>
          <a:srgbClr val="000000"/>
        </a:solidFill>
        <a:ln w="12700">
          <a:solidFill>
            <a:srgbClr val="FFFFFF"/>
          </a:solidFill>
        </a:ln>
      </c:spPr>
    </c:plotArea>
    <c:legend>
      <c:legendPos val="l"/>
      <c:layout>
        <c:manualLayout>
          <c:xMode val="edge"/>
          <c:yMode val="edge"/>
          <c:x val="0.82614942528735635"/>
          <c:y val="9.4832417209611677E-2"/>
          <c:w val="0.17079894108064209"/>
          <c:h val="0.71958279373897427"/>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2424344392846"/>
          <c:y val="3.3938066209465753E-2"/>
          <c:w val="0.87785160151443375"/>
          <c:h val="0.83741512149690966"/>
        </c:manualLayout>
      </c:layout>
      <c:barChart>
        <c:barDir val="col"/>
        <c:grouping val="clustered"/>
        <c:varyColors val="0"/>
        <c:ser>
          <c:idx val="0"/>
          <c:order val="0"/>
          <c:tx>
            <c:strRef>
              <c:f>Sheet1!$B$1</c:f>
              <c:strCache>
                <c:ptCount val="1"/>
                <c:pt idx="0">
                  <c:v>1 Year</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1.9283999999999999</c:v>
                </c:pt>
                <c:pt idx="1">
                  <c:v>96.694199999999995</c:v>
                </c:pt>
                <c:pt idx="2">
                  <c:v>3.8567</c:v>
                </c:pt>
                <c:pt idx="3">
                  <c:v>83.195599999999999</c:v>
                </c:pt>
                <c:pt idx="4">
                  <c:v>9.9174000000000007</c:v>
                </c:pt>
                <c:pt idx="5">
                  <c:v>95.041300000000007</c:v>
                </c:pt>
              </c:numCache>
            </c:numRef>
          </c:val>
        </c:ser>
        <c:dLbls>
          <c:showLegendKey val="0"/>
          <c:showVal val="0"/>
          <c:showCatName val="0"/>
          <c:showSerName val="0"/>
          <c:showPercent val="0"/>
          <c:showBubbleSize val="0"/>
        </c:dLbls>
        <c:gapWidth val="35"/>
        <c:axId val="502066120"/>
        <c:axId val="671718760"/>
      </c:barChart>
      <c:catAx>
        <c:axId val="502066120"/>
        <c:scaling>
          <c:orientation val="minMax"/>
        </c:scaling>
        <c:delete val="0"/>
        <c:axPos val="b"/>
        <c:numFmt formatCode="General" sourceLinked="1"/>
        <c:majorTickMark val="out"/>
        <c:minorTickMark val="none"/>
        <c:tickLblPos val="nextTo"/>
        <c:txPr>
          <a:bodyPr rot="0"/>
          <a:lstStyle/>
          <a:p>
            <a:pPr>
              <a:defRPr sz="1500" b="1"/>
            </a:pPr>
            <a:endParaRPr lang="en-US"/>
          </a:p>
        </c:txPr>
        <c:crossAx val="671718760"/>
        <c:crosses val="autoZero"/>
        <c:auto val="1"/>
        <c:lblAlgn val="ctr"/>
        <c:lblOffset val="100"/>
        <c:tickLblSkip val="1"/>
        <c:noMultiLvlLbl val="0"/>
      </c:catAx>
      <c:valAx>
        <c:axId val="671718760"/>
        <c:scaling>
          <c:orientation val="minMax"/>
          <c:max val="10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4277286135692929E-2"/>
              <c:y val="0.21671132842265844"/>
            </c:manualLayout>
          </c:layout>
          <c:overlay val="0"/>
        </c:title>
        <c:numFmt formatCode="General" sourceLinked="1"/>
        <c:majorTickMark val="out"/>
        <c:minorTickMark val="none"/>
        <c:tickLblPos val="nextTo"/>
        <c:txPr>
          <a:bodyPr/>
          <a:lstStyle/>
          <a:p>
            <a:pPr>
              <a:defRPr sz="1500" b="1"/>
            </a:pPr>
            <a:endParaRPr lang="en-US"/>
          </a:p>
        </c:txPr>
        <c:crossAx val="502066120"/>
        <c:crosses val="autoZero"/>
        <c:crossBetween val="between"/>
        <c:majorUnit val="2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2420969502706"/>
          <c:y val="3.6626238252476601E-2"/>
          <c:w val="0.87785160151443409"/>
          <c:h val="0.81859791719583441"/>
        </c:manualLayout>
      </c:layout>
      <c:barChart>
        <c:barDir val="col"/>
        <c:grouping val="stacked"/>
        <c:varyColors val="0"/>
        <c:ser>
          <c:idx val="0"/>
          <c:order val="0"/>
          <c:tx>
            <c:strRef>
              <c:f>Sheet1!$B$1</c:f>
              <c:strCache>
                <c:ptCount val="1"/>
                <c:pt idx="0">
                  <c:v>Group 1</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dPt>
            <c:idx val="6"/>
            <c:invertIfNegative val="0"/>
            <c:bubble3D val="0"/>
            <c:spPr>
              <a:gradFill>
                <a:gsLst>
                  <a:gs pos="0">
                    <a:srgbClr val="6600CC"/>
                  </a:gs>
                  <a:gs pos="50000">
                    <a:srgbClr val="9933FF"/>
                  </a:gs>
                  <a:gs pos="100000">
                    <a:srgbClr val="6600CC"/>
                  </a:gs>
                </a:gsLst>
                <a:lin ang="10800000" scaled="1"/>
              </a:gradFill>
              <a:ln>
                <a:solidFill>
                  <a:schemeClr val="bg2"/>
                </a:solidFill>
              </a:ln>
            </c:spPr>
          </c:dPt>
          <c:cat>
            <c:strRef>
              <c:f>Sheet1!$A$2:$A$8</c:f>
              <c:strCache>
                <c:ptCount val="3"/>
                <c:pt idx="0">
                  <c:v>Calcineurin Inhibitor</c:v>
                </c:pt>
                <c:pt idx="1">
                  <c:v>CellCycle</c:v>
                </c:pt>
                <c:pt idx="2">
                  <c:v>Prednisone</c:v>
                </c:pt>
              </c:strCache>
            </c:strRef>
          </c:cat>
          <c:val>
            <c:numRef>
              <c:f>Sheet1!$B$2:$B$4</c:f>
              <c:numCache>
                <c:formatCode>General</c:formatCode>
                <c:ptCount val="3"/>
                <c:pt idx="0">
                  <c:v>1.9283999999999999</c:v>
                </c:pt>
                <c:pt idx="1">
                  <c:v>9.6418999999999997</c:v>
                </c:pt>
                <c:pt idx="2">
                  <c:v>95.041300000000007</c:v>
                </c:pt>
              </c:numCache>
            </c:numRef>
          </c:val>
        </c:ser>
        <c:ser>
          <c:idx val="1"/>
          <c:order val="1"/>
          <c:tx>
            <c:strRef>
              <c:f>Sheet1!$C$1</c:f>
              <c:strCache>
                <c:ptCount val="1"/>
                <c:pt idx="0">
                  <c:v>Group2</c:v>
                </c:pt>
              </c:strCache>
            </c:strRef>
          </c:tx>
          <c:spPr>
            <a:gradFill>
              <a:gsLst>
                <a:gs pos="0">
                  <a:srgbClr val="00B050"/>
                </a:gs>
                <a:gs pos="50000">
                  <a:srgbClr val="00FF00"/>
                </a:gs>
                <a:gs pos="100000">
                  <a:srgbClr val="00B050"/>
                </a:gs>
              </a:gsLst>
              <a:lin ang="10800000" scaled="1"/>
            </a:gradFill>
            <a:ln>
              <a:solidFill>
                <a:schemeClr val="bg2"/>
              </a:solidFill>
            </a:ln>
          </c:spPr>
          <c:invertIfNegative val="0"/>
          <c:dPt>
            <c:idx val="1"/>
            <c:invertIfNegative val="0"/>
            <c:bubble3D val="0"/>
            <c:spPr>
              <a:gradFill>
                <a:gsLst>
                  <a:gs pos="0">
                    <a:srgbClr val="CCCC00"/>
                  </a:gs>
                  <a:gs pos="50000">
                    <a:srgbClr val="FFFF00"/>
                  </a:gs>
                  <a:gs pos="100000">
                    <a:srgbClr val="CCCC00"/>
                  </a:gs>
                </a:gsLst>
                <a:lin ang="10800000" scaled="1"/>
              </a:gradFill>
              <a:ln>
                <a:solidFill>
                  <a:schemeClr val="bg2"/>
                </a:solidFill>
              </a:ln>
            </c:spPr>
          </c:dPt>
          <c:dPt>
            <c:idx val="5"/>
            <c:invertIfNegative val="0"/>
            <c:bubble3D val="0"/>
            <c:spPr>
              <a:gradFill>
                <a:gsLst>
                  <a:gs pos="0">
                    <a:srgbClr val="CCCC00"/>
                  </a:gs>
                  <a:gs pos="50000">
                    <a:srgbClr val="FFFF00"/>
                  </a:gs>
                  <a:gs pos="100000">
                    <a:srgbClr val="CCCC00"/>
                  </a:gs>
                </a:gsLst>
                <a:lin ang="10800000" scaled="1"/>
              </a:gradFill>
              <a:ln>
                <a:solidFill>
                  <a:schemeClr val="bg2"/>
                </a:solidFill>
              </a:ln>
            </c:spPr>
          </c:dPt>
          <c:cat>
            <c:strRef>
              <c:f>Sheet1!$A$2:$A$8</c:f>
              <c:strCache>
                <c:ptCount val="3"/>
                <c:pt idx="0">
                  <c:v>Calcineurin Inhibitor</c:v>
                </c:pt>
                <c:pt idx="1">
                  <c:v>CellCycle</c:v>
                </c:pt>
                <c:pt idx="2">
                  <c:v>Prednisone</c:v>
                </c:pt>
              </c:strCache>
            </c:strRef>
          </c:cat>
          <c:val>
            <c:numRef>
              <c:f>Sheet1!$C$2:$C$4</c:f>
              <c:numCache>
                <c:formatCode>General</c:formatCode>
                <c:ptCount val="3"/>
                <c:pt idx="0">
                  <c:v>96.694199999999995</c:v>
                </c:pt>
                <c:pt idx="1">
                  <c:v>82.920100000000005</c:v>
                </c:pt>
                <c:pt idx="2">
                  <c:v>#N/A</c:v>
                </c:pt>
              </c:numCache>
            </c:numRef>
          </c:val>
        </c:ser>
        <c:dLbls>
          <c:showLegendKey val="0"/>
          <c:showVal val="0"/>
          <c:showCatName val="0"/>
          <c:showSerName val="0"/>
          <c:showPercent val="0"/>
          <c:showBubbleSize val="0"/>
        </c:dLbls>
        <c:gapWidth val="35"/>
        <c:overlap val="100"/>
        <c:axId val="671719544"/>
        <c:axId val="671719936"/>
      </c:barChart>
      <c:catAx>
        <c:axId val="671719544"/>
        <c:scaling>
          <c:orientation val="minMax"/>
        </c:scaling>
        <c:delete val="0"/>
        <c:axPos val="b"/>
        <c:numFmt formatCode="General" sourceLinked="1"/>
        <c:majorTickMark val="out"/>
        <c:minorTickMark val="none"/>
        <c:tickLblPos val="nextTo"/>
        <c:txPr>
          <a:bodyPr rot="0"/>
          <a:lstStyle/>
          <a:p>
            <a:pPr>
              <a:defRPr sz="1500" b="1"/>
            </a:pPr>
            <a:endParaRPr lang="en-US"/>
          </a:p>
        </c:txPr>
        <c:crossAx val="671719936"/>
        <c:crosses val="autoZero"/>
        <c:auto val="1"/>
        <c:lblAlgn val="ctr"/>
        <c:lblOffset val="100"/>
        <c:tickLblSkip val="1"/>
        <c:noMultiLvlLbl val="0"/>
      </c:catAx>
      <c:valAx>
        <c:axId val="671719936"/>
        <c:scaling>
          <c:orientation val="minMax"/>
          <c:max val="10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4277286135692922E-2"/>
              <c:y val="0.21671132842265844"/>
            </c:manualLayout>
          </c:layout>
          <c:overlay val="0"/>
        </c:title>
        <c:numFmt formatCode="General" sourceLinked="1"/>
        <c:majorTickMark val="out"/>
        <c:minorTickMark val="none"/>
        <c:tickLblPos val="nextTo"/>
        <c:txPr>
          <a:bodyPr/>
          <a:lstStyle/>
          <a:p>
            <a:pPr>
              <a:defRPr sz="1500" b="1"/>
            </a:pPr>
            <a:endParaRPr lang="en-US"/>
          </a:p>
        </c:txPr>
        <c:crossAx val="671719544"/>
        <c:crosses val="autoZero"/>
        <c:crossBetween val="between"/>
        <c:majorUnit val="2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68355585986536"/>
          <c:y val="3.6402642466303418E-2"/>
          <c:w val="0.60017300011411612"/>
          <c:h val="0.86495907291249596"/>
        </c:manualLayout>
      </c:layout>
      <c:barChart>
        <c:barDir val="col"/>
        <c:grouping val="percentStacked"/>
        <c:varyColors val="0"/>
        <c:ser>
          <c:idx val="0"/>
          <c:order val="0"/>
          <c:tx>
            <c:strRef>
              <c:f>Sheet1!$A$2</c:f>
              <c:strCache>
                <c:ptCount val="1"/>
                <c:pt idx="0">
                  <c:v>Cyclosporine + AZA</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layout>
                <c:manualLayout>
                  <c:x val="0"/>
                  <c:y val="0.2312920948440815"/>
                </c:manualLayout>
              </c:layout>
              <c:dLblPos val="ctr"/>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Year 1 (N = 363)</c:v>
                </c:pt>
              </c:strCache>
            </c:strRef>
          </c:cat>
          <c:val>
            <c:numRef>
              <c:f>Sheet1!$B$2</c:f>
              <c:numCache>
                <c:formatCode>General</c:formatCode>
                <c:ptCount val="1"/>
                <c:pt idx="0">
                  <c:v>1</c:v>
                </c:pt>
              </c:numCache>
            </c:numRef>
          </c:val>
        </c:ser>
        <c:ser>
          <c:idx val="1"/>
          <c:order val="1"/>
          <c:tx>
            <c:strRef>
              <c:f>Sheet1!$A$3</c:f>
              <c:strCache>
                <c:ptCount val="1"/>
                <c:pt idx="0">
                  <c:v>Cyclosporine + MMF/MPA</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c:f>
              <c:strCache>
                <c:ptCount val="1"/>
                <c:pt idx="0">
                  <c:v>Year 1 (N = 363)</c:v>
                </c:pt>
              </c:strCache>
            </c:strRef>
          </c:cat>
          <c:val>
            <c:numRef>
              <c:f>Sheet1!$B$3</c:f>
              <c:numCache>
                <c:formatCode>General</c:formatCode>
                <c:ptCount val="1"/>
                <c:pt idx="0">
                  <c:v>4</c:v>
                </c:pt>
              </c:numCache>
            </c:numRef>
          </c:val>
        </c:ser>
        <c:ser>
          <c:idx val="2"/>
          <c:order val="2"/>
          <c:tx>
            <c:strRef>
              <c:f>Sheet1!$A$4</c:f>
              <c:strCache>
                <c:ptCount val="1"/>
                <c:pt idx="0">
                  <c:v>Tacrolimus + AZA</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c:f>
              <c:strCache>
                <c:ptCount val="1"/>
                <c:pt idx="0">
                  <c:v>Year 1 (N = 363)</c:v>
                </c:pt>
              </c:strCache>
            </c:strRef>
          </c:cat>
          <c:val>
            <c:numRef>
              <c:f>Sheet1!$B$4</c:f>
              <c:numCache>
                <c:formatCode>General</c:formatCode>
                <c:ptCount val="1"/>
                <c:pt idx="0">
                  <c:v>33</c:v>
                </c:pt>
              </c:numCache>
            </c:numRef>
          </c:val>
        </c:ser>
        <c:ser>
          <c:idx val="3"/>
          <c:order val="3"/>
          <c:tx>
            <c:strRef>
              <c:f>Sheet1!$A$5</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invertIfNegative val="0"/>
          <c:cat>
            <c:strRef>
              <c:f>Sheet1!$B$1</c:f>
              <c:strCache>
                <c:ptCount val="1"/>
                <c:pt idx="0">
                  <c:v>Year 1 (N = 363)</c:v>
                </c:pt>
              </c:strCache>
            </c:strRef>
          </c:cat>
          <c:val>
            <c:numRef>
              <c:f>Sheet1!$B$5</c:f>
              <c:numCache>
                <c:formatCode>General</c:formatCode>
                <c:ptCount val="1"/>
                <c:pt idx="0">
                  <c:v>288</c:v>
                </c:pt>
              </c:numCache>
            </c:numRef>
          </c:val>
        </c:ser>
        <c:ser>
          <c:idx val="4"/>
          <c:order val="4"/>
          <c:tx>
            <c:strRef>
              <c:f>Sheet1!$A$6</c:f>
              <c:strCache>
                <c:ptCount val="1"/>
                <c:pt idx="0">
                  <c:v>Tacrolimus</c:v>
                </c:pt>
              </c:strCache>
            </c:strRef>
          </c:tx>
          <c:spPr>
            <a:gradFill flip="none" rotWithShape="1">
              <a:gsLst>
                <a:gs pos="0">
                  <a:srgbClr val="CC6600"/>
                </a:gs>
                <a:gs pos="50000">
                  <a:srgbClr val="FFC000"/>
                </a:gs>
                <a:gs pos="100000">
                  <a:srgbClr val="CC6600"/>
                </a:gs>
              </a:gsLst>
              <a:lin ang="10800000" scaled="1"/>
              <a:tileRect/>
            </a:gradFill>
            <a:ln>
              <a:solidFill>
                <a:srgbClr val="000000"/>
              </a:solidFill>
            </a:ln>
          </c:spPr>
          <c:invertIfNegative val="0"/>
          <c:cat>
            <c:strRef>
              <c:f>Sheet1!$B$1</c:f>
              <c:strCache>
                <c:ptCount val="1"/>
                <c:pt idx="0">
                  <c:v>Year 1 (N = 363)</c:v>
                </c:pt>
              </c:strCache>
            </c:strRef>
          </c:cat>
          <c:val>
            <c:numRef>
              <c:f>Sheet1!$B$6</c:f>
              <c:numCache>
                <c:formatCode>General</c:formatCode>
                <c:ptCount val="1"/>
                <c:pt idx="0">
                  <c:v>19</c:v>
                </c:pt>
              </c:numCache>
            </c:numRef>
          </c:val>
        </c:ser>
        <c:ser>
          <c:idx val="5"/>
          <c:order val="5"/>
          <c:tx>
            <c:strRef>
              <c:f>Sheet1!$A$7</c:f>
              <c:strCache>
                <c:ptCount val="1"/>
                <c:pt idx="0">
                  <c:v>Tacrolimus + Sirolimus/Everolimus</c:v>
                </c:pt>
              </c:strCache>
            </c:strRef>
          </c:tx>
          <c:spPr>
            <a:gradFill flip="none" rotWithShape="1">
              <a:gsLst>
                <a:gs pos="0">
                  <a:srgbClr val="009999"/>
                </a:gs>
                <a:gs pos="50000">
                  <a:srgbClr val="66FFFF"/>
                </a:gs>
                <a:gs pos="100000">
                  <a:srgbClr val="009999"/>
                </a:gs>
              </a:gsLst>
              <a:lin ang="10800000" scaled="1"/>
              <a:tileRect/>
            </a:gradFill>
            <a:ln>
              <a:solidFill>
                <a:srgbClr val="000000"/>
              </a:solidFill>
            </a:ln>
          </c:spPr>
          <c:invertIfNegative val="0"/>
          <c:cat>
            <c:strRef>
              <c:f>Sheet1!$B$1</c:f>
              <c:strCache>
                <c:ptCount val="1"/>
                <c:pt idx="0">
                  <c:v>Year 1 (N = 363)</c:v>
                </c:pt>
              </c:strCache>
            </c:strRef>
          </c:cat>
          <c:val>
            <c:numRef>
              <c:f>Sheet1!$B$7</c:f>
              <c:numCache>
                <c:formatCode>General</c:formatCode>
                <c:ptCount val="1"/>
                <c:pt idx="0">
                  <c:v>4</c:v>
                </c:pt>
              </c:numCache>
            </c:numRef>
          </c:val>
        </c:ser>
        <c:ser>
          <c:idx val="6"/>
          <c:order val="6"/>
          <c:tx>
            <c:strRef>
              <c:f>Sheet1!$A$8</c:f>
              <c:strCache>
                <c:ptCount val="1"/>
                <c:pt idx="0">
                  <c:v>Other</c:v>
                </c:pt>
              </c:strCache>
            </c:strRef>
          </c:tx>
          <c:spPr>
            <a:gradFill>
              <a:gsLst>
                <a:gs pos="0">
                  <a:srgbClr val="6600CC"/>
                </a:gs>
                <a:gs pos="50000">
                  <a:srgbClr val="9933FF"/>
                </a:gs>
                <a:gs pos="100000">
                  <a:srgbClr val="6600CC"/>
                </a:gs>
              </a:gsLst>
              <a:lin ang="10800000" scaled="1"/>
            </a:gradFill>
            <a:ln>
              <a:solidFill>
                <a:schemeClr val="bg2"/>
              </a:solidFill>
            </a:ln>
          </c:spPr>
          <c:invertIfNegative val="0"/>
          <c:cat>
            <c:strRef>
              <c:f>Sheet1!$B$1</c:f>
              <c:strCache>
                <c:ptCount val="1"/>
                <c:pt idx="0">
                  <c:v>Year 1 (N = 363)</c:v>
                </c:pt>
              </c:strCache>
            </c:strRef>
          </c:cat>
          <c:val>
            <c:numRef>
              <c:f>Sheet1!$B$8</c:f>
              <c:numCache>
                <c:formatCode>General</c:formatCode>
                <c:ptCount val="1"/>
                <c:pt idx="0">
                  <c:v>14</c:v>
                </c:pt>
              </c:numCache>
            </c:numRef>
          </c:val>
        </c:ser>
        <c:dLbls>
          <c:showLegendKey val="0"/>
          <c:showVal val="0"/>
          <c:showCatName val="0"/>
          <c:showSerName val="0"/>
          <c:showPercent val="0"/>
          <c:showBubbleSize val="0"/>
        </c:dLbls>
        <c:gapWidth val="62"/>
        <c:overlap val="100"/>
        <c:axId val="568762000"/>
        <c:axId val="568762392"/>
      </c:barChart>
      <c:catAx>
        <c:axId val="568762000"/>
        <c:scaling>
          <c:orientation val="minMax"/>
        </c:scaling>
        <c:delete val="0"/>
        <c:axPos val="b"/>
        <c:numFmt formatCode="General" sourceLinked="0"/>
        <c:majorTickMark val="out"/>
        <c:minorTickMark val="none"/>
        <c:tickLblPos val="nextTo"/>
        <c:txPr>
          <a:bodyPr/>
          <a:lstStyle/>
          <a:p>
            <a:pPr>
              <a:defRPr sz="1600" b="1"/>
            </a:pPr>
            <a:endParaRPr lang="en-US"/>
          </a:p>
        </c:txPr>
        <c:crossAx val="568762392"/>
        <c:crosses val="autoZero"/>
        <c:auto val="1"/>
        <c:lblAlgn val="ctr"/>
        <c:lblOffset val="100"/>
        <c:noMultiLvlLbl val="0"/>
      </c:catAx>
      <c:valAx>
        <c:axId val="568762392"/>
        <c:scaling>
          <c:orientation val="minMax"/>
          <c:min val="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Patients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568762000"/>
        <c:crosses val="autoZero"/>
        <c:crossBetween val="between"/>
        <c:majorUnit val="0.2"/>
      </c:valAx>
      <c:spPr>
        <a:solidFill>
          <a:srgbClr val="000000"/>
        </a:solidFill>
        <a:ln>
          <a:solidFill>
            <a:srgbClr val="FFFFFF"/>
          </a:solidFill>
        </a:ln>
      </c:spPr>
    </c:plotArea>
    <c:legend>
      <c:legendPos val="r"/>
      <c:layout>
        <c:manualLayout>
          <c:xMode val="edge"/>
          <c:yMode val="edge"/>
          <c:x val="0.60741869222868883"/>
          <c:y val="8.089127630232662E-2"/>
          <c:w val="0.38194362661189085"/>
          <c:h val="0.76167645357889591"/>
        </c:manualLayout>
      </c:layout>
      <c:overlay val="0"/>
      <c:spPr>
        <a:solidFill>
          <a:schemeClr val="bg2"/>
        </a:solidFill>
        <a:ln w="12700">
          <a:solidFill>
            <a:srgbClr val="FFFFFF"/>
          </a:solidFill>
        </a:ln>
      </c:spPr>
      <c:txPr>
        <a:bodyPr/>
        <a:lstStyle/>
        <a:p>
          <a:pPr>
            <a:defRPr sz="13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2767317128831E-2"/>
          <c:y val="5.0081106664945557E-2"/>
          <c:w val="0.87907657195024547"/>
          <c:h val="0.82576579850595599"/>
        </c:manualLayout>
      </c:layout>
      <c:barChart>
        <c:barDir val="col"/>
        <c:grouping val="clustered"/>
        <c:varyColors val="0"/>
        <c:ser>
          <c:idx val="0"/>
          <c:order val="0"/>
          <c:tx>
            <c:strRef>
              <c:f>Sheet1!$B$1</c:f>
              <c:strCache>
                <c:ptCount val="1"/>
                <c:pt idx="0">
                  <c:v>No Induction (N=170)</c:v>
                </c:pt>
              </c:strCache>
            </c:strRef>
          </c:tx>
          <c:spPr>
            <a:gradFill>
              <a:gsLst>
                <a:gs pos="0">
                  <a:srgbClr val="008000"/>
                </a:gs>
                <a:gs pos="50000">
                  <a:srgbClr val="00FF00"/>
                </a:gs>
                <a:gs pos="100000">
                  <a:srgbClr val="008000"/>
                </a:gs>
              </a:gsLst>
              <a:lin ang="0" scaled="1"/>
            </a:gradFill>
            <a:ln>
              <a:solidFill>
                <a:schemeClr val="bg2"/>
              </a:solidFill>
            </a:ln>
          </c:spPr>
          <c:invertIfNegative val="0"/>
          <c:cat>
            <c:strRef>
              <c:f>Sheet1!$A$2</c:f>
              <c:strCache>
                <c:ptCount val="1"/>
                <c:pt idx="0">
                  <c:v>Overall</c:v>
                </c:pt>
              </c:strCache>
            </c:strRef>
          </c:cat>
          <c:val>
            <c:numRef>
              <c:f>Sheet1!$B$2</c:f>
              <c:numCache>
                <c:formatCode>General</c:formatCode>
                <c:ptCount val="1"/>
                <c:pt idx="0">
                  <c:v>29.411799999999999</c:v>
                </c:pt>
              </c:numCache>
            </c:numRef>
          </c:val>
        </c:ser>
        <c:ser>
          <c:idx val="1"/>
          <c:order val="1"/>
          <c:tx>
            <c:strRef>
              <c:f>Sheet1!$C$1</c:f>
              <c:strCache>
                <c:ptCount val="1"/>
                <c:pt idx="0">
                  <c:v>Polyclonal (N=84)</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c:f>
              <c:strCache>
                <c:ptCount val="1"/>
                <c:pt idx="0">
                  <c:v>Overall</c:v>
                </c:pt>
              </c:strCache>
            </c:strRef>
          </c:cat>
          <c:val>
            <c:numRef>
              <c:f>Sheet1!$C$2</c:f>
              <c:numCache>
                <c:formatCode>General</c:formatCode>
                <c:ptCount val="1"/>
                <c:pt idx="0">
                  <c:v>21.428599999999999</c:v>
                </c:pt>
              </c:numCache>
            </c:numRef>
          </c:val>
        </c:ser>
        <c:ser>
          <c:idx val="2"/>
          <c:order val="2"/>
          <c:tx>
            <c:strRef>
              <c:f>Sheet1!$D$1</c:f>
              <c:strCache>
                <c:ptCount val="1"/>
                <c:pt idx="0">
                  <c:v>IL-2R Antagonist (N=269)</c:v>
                </c:pt>
              </c:strCache>
            </c:strRef>
          </c:tx>
          <c:spPr>
            <a:gradFill flip="none" rotWithShape="1">
              <a:gsLst>
                <a:gs pos="0">
                  <a:srgbClr val="CCCC00"/>
                </a:gs>
                <a:gs pos="50000">
                  <a:srgbClr val="FFFF00"/>
                </a:gs>
                <a:gs pos="97000">
                  <a:srgbClr val="CCCC00"/>
                </a:gs>
              </a:gsLst>
              <a:lin ang="0" scaled="0"/>
              <a:tileRect/>
            </a:gradFill>
            <a:ln>
              <a:solidFill>
                <a:schemeClr val="bg2"/>
              </a:solidFill>
            </a:ln>
          </c:spPr>
          <c:invertIfNegative val="0"/>
          <c:cat>
            <c:strRef>
              <c:f>Sheet1!$A$2</c:f>
              <c:strCache>
                <c:ptCount val="1"/>
                <c:pt idx="0">
                  <c:v>Overall</c:v>
                </c:pt>
              </c:strCache>
            </c:strRef>
          </c:cat>
          <c:val>
            <c:numRef>
              <c:f>Sheet1!$D$2</c:f>
              <c:numCache>
                <c:formatCode>General</c:formatCode>
                <c:ptCount val="1"/>
                <c:pt idx="0">
                  <c:v>26.394100000000002</c:v>
                </c:pt>
              </c:numCache>
            </c:numRef>
          </c:val>
        </c:ser>
        <c:dLbls>
          <c:showLegendKey val="0"/>
          <c:showVal val="0"/>
          <c:showCatName val="0"/>
          <c:showSerName val="0"/>
          <c:showPercent val="0"/>
          <c:showBubbleSize val="0"/>
        </c:dLbls>
        <c:gapWidth val="50"/>
        <c:overlap val="-30"/>
        <c:axId val="571215128"/>
        <c:axId val="571215520"/>
      </c:barChart>
      <c:catAx>
        <c:axId val="571215128"/>
        <c:scaling>
          <c:orientation val="minMax"/>
        </c:scaling>
        <c:delete val="1"/>
        <c:axPos val="b"/>
        <c:numFmt formatCode="General" sourceLinked="1"/>
        <c:majorTickMark val="out"/>
        <c:minorTickMark val="none"/>
        <c:tickLblPos val="none"/>
        <c:crossAx val="571215520"/>
        <c:crosses val="autoZero"/>
        <c:auto val="1"/>
        <c:lblAlgn val="ctr"/>
        <c:lblOffset val="100"/>
        <c:tickLblSkip val="1"/>
        <c:noMultiLvlLbl val="0"/>
      </c:catAx>
      <c:valAx>
        <c:axId val="571215520"/>
        <c:scaling>
          <c:orientation val="minMax"/>
          <c:max val="6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571215128"/>
        <c:crosses val="autoZero"/>
        <c:crossBetween val="between"/>
        <c:majorUnit val="10"/>
      </c:valAx>
      <c:spPr>
        <a:solidFill>
          <a:schemeClr val="bg2"/>
        </a:solidFill>
        <a:ln>
          <a:solidFill>
            <a:schemeClr val="tx1"/>
          </a:solidFill>
        </a:ln>
      </c:spPr>
    </c:plotArea>
    <c:legend>
      <c:legendPos val="t"/>
      <c:layout>
        <c:manualLayout>
          <c:xMode val="edge"/>
          <c:yMode val="edge"/>
          <c:x val="0.20786032180760014"/>
          <c:y val="6.6666666666666666E-2"/>
          <c:w val="0.62630834189204609"/>
          <c:h val="0.10632626690894408"/>
        </c:manualLayout>
      </c:layout>
      <c:overlay val="0"/>
      <c:spPr>
        <a:solidFill>
          <a:schemeClr val="bg2"/>
        </a:solidFill>
        <a:ln>
          <a:solidFill>
            <a:schemeClr val="tx1">
              <a:tint val="75000"/>
              <a:shade val="95000"/>
              <a:satMod val="105000"/>
            </a:schemeClr>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2767317128831E-2"/>
          <c:y val="5.0081106664945557E-2"/>
          <c:w val="0.87907657195024547"/>
          <c:h val="0.82576579850595599"/>
        </c:manualLayout>
      </c:layout>
      <c:barChart>
        <c:barDir val="col"/>
        <c:grouping val="clustered"/>
        <c:varyColors val="0"/>
        <c:ser>
          <c:idx val="0"/>
          <c:order val="0"/>
          <c:tx>
            <c:strRef>
              <c:f>Sheet1!$B$1</c:f>
              <c:strCache>
                <c:ptCount val="1"/>
                <c:pt idx="0">
                  <c:v>No Induction (N=170)</c:v>
                </c:pt>
              </c:strCache>
            </c:strRef>
          </c:tx>
          <c:spPr>
            <a:gradFill>
              <a:gsLst>
                <a:gs pos="0">
                  <a:srgbClr val="008000"/>
                </a:gs>
                <a:gs pos="50000">
                  <a:srgbClr val="00FF00"/>
                </a:gs>
                <a:gs pos="100000">
                  <a:srgbClr val="008000"/>
                </a:gs>
              </a:gsLst>
              <a:lin ang="0" scaled="1"/>
            </a:gradFill>
            <a:ln>
              <a:solidFill>
                <a:schemeClr val="bg2"/>
              </a:solidFill>
            </a:ln>
          </c:spPr>
          <c:invertIfNegative val="0"/>
          <c:cat>
            <c:strRef>
              <c:f>Sheet1!$A$2</c:f>
              <c:strCache>
                <c:ptCount val="1"/>
                <c:pt idx="0">
                  <c:v>Overall</c:v>
                </c:pt>
              </c:strCache>
            </c:strRef>
          </c:cat>
          <c:val>
            <c:numRef>
              <c:f>Sheet1!$B$2</c:f>
              <c:numCache>
                <c:formatCode>General</c:formatCode>
                <c:ptCount val="1"/>
                <c:pt idx="0">
                  <c:v>31.764700000000001</c:v>
                </c:pt>
              </c:numCache>
            </c:numRef>
          </c:val>
        </c:ser>
        <c:ser>
          <c:idx val="1"/>
          <c:order val="1"/>
          <c:tx>
            <c:strRef>
              <c:f>Sheet1!$C$1</c:f>
              <c:strCache>
                <c:ptCount val="1"/>
                <c:pt idx="0">
                  <c:v>Polyclonal (N=84)</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c:f>
              <c:strCache>
                <c:ptCount val="1"/>
                <c:pt idx="0">
                  <c:v>Overall</c:v>
                </c:pt>
              </c:strCache>
            </c:strRef>
          </c:cat>
          <c:val>
            <c:numRef>
              <c:f>Sheet1!$C$2</c:f>
              <c:numCache>
                <c:formatCode>General</c:formatCode>
                <c:ptCount val="1"/>
                <c:pt idx="0">
                  <c:v>26.1905</c:v>
                </c:pt>
              </c:numCache>
            </c:numRef>
          </c:val>
        </c:ser>
        <c:ser>
          <c:idx val="2"/>
          <c:order val="2"/>
          <c:tx>
            <c:strRef>
              <c:f>Sheet1!$D$1</c:f>
              <c:strCache>
                <c:ptCount val="1"/>
                <c:pt idx="0">
                  <c:v>IL-2R Antagonist (N=269)</c:v>
                </c:pt>
              </c:strCache>
            </c:strRef>
          </c:tx>
          <c:spPr>
            <a:gradFill flip="none" rotWithShape="1">
              <a:gsLst>
                <a:gs pos="0">
                  <a:srgbClr val="CCCC00"/>
                </a:gs>
                <a:gs pos="50000">
                  <a:srgbClr val="FFFF00"/>
                </a:gs>
                <a:gs pos="97000">
                  <a:srgbClr val="CCCC00"/>
                </a:gs>
              </a:gsLst>
              <a:lin ang="0" scaled="0"/>
              <a:tileRect/>
            </a:gradFill>
            <a:ln>
              <a:solidFill>
                <a:schemeClr val="bg2"/>
              </a:solidFill>
            </a:ln>
          </c:spPr>
          <c:invertIfNegative val="0"/>
          <c:cat>
            <c:strRef>
              <c:f>Sheet1!$A$2</c:f>
              <c:strCache>
                <c:ptCount val="1"/>
                <c:pt idx="0">
                  <c:v>Overall</c:v>
                </c:pt>
              </c:strCache>
            </c:strRef>
          </c:cat>
          <c:val>
            <c:numRef>
              <c:f>Sheet1!$D$2</c:f>
              <c:numCache>
                <c:formatCode>General</c:formatCode>
                <c:ptCount val="1"/>
                <c:pt idx="0">
                  <c:v>28.252800000000001</c:v>
                </c:pt>
              </c:numCache>
            </c:numRef>
          </c:val>
        </c:ser>
        <c:dLbls>
          <c:showLegendKey val="0"/>
          <c:showVal val="0"/>
          <c:showCatName val="0"/>
          <c:showSerName val="0"/>
          <c:showPercent val="0"/>
          <c:showBubbleSize val="0"/>
        </c:dLbls>
        <c:gapWidth val="50"/>
        <c:overlap val="-30"/>
        <c:axId val="500146032"/>
        <c:axId val="500146424"/>
      </c:barChart>
      <c:catAx>
        <c:axId val="500146032"/>
        <c:scaling>
          <c:orientation val="minMax"/>
        </c:scaling>
        <c:delete val="1"/>
        <c:axPos val="b"/>
        <c:numFmt formatCode="General" sourceLinked="1"/>
        <c:majorTickMark val="out"/>
        <c:minorTickMark val="none"/>
        <c:tickLblPos val="none"/>
        <c:crossAx val="500146424"/>
        <c:crosses val="autoZero"/>
        <c:auto val="1"/>
        <c:lblAlgn val="ctr"/>
        <c:lblOffset val="100"/>
        <c:tickLblSkip val="1"/>
        <c:noMultiLvlLbl val="0"/>
      </c:catAx>
      <c:valAx>
        <c:axId val="500146424"/>
        <c:scaling>
          <c:orientation val="minMax"/>
          <c:max val="6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500146032"/>
        <c:crosses val="autoZero"/>
        <c:crossBetween val="between"/>
        <c:majorUnit val="10"/>
      </c:valAx>
      <c:spPr>
        <a:solidFill>
          <a:schemeClr val="bg2"/>
        </a:solidFill>
        <a:ln>
          <a:solidFill>
            <a:schemeClr val="tx1"/>
          </a:solidFill>
        </a:ln>
      </c:spPr>
    </c:plotArea>
    <c:legend>
      <c:legendPos val="t"/>
      <c:layout>
        <c:manualLayout>
          <c:xMode val="edge"/>
          <c:yMode val="edge"/>
          <c:x val="0.20786032180760014"/>
          <c:y val="6.6666666666666666E-2"/>
          <c:w val="0.62630834189204609"/>
          <c:h val="0.10632626690894408"/>
        </c:manualLayout>
      </c:layout>
      <c:overlay val="0"/>
      <c:spPr>
        <a:solidFill>
          <a:schemeClr val="bg2"/>
        </a:solidFill>
        <a:ln>
          <a:solidFill>
            <a:schemeClr val="tx1">
              <a:tint val="75000"/>
              <a:shade val="95000"/>
              <a:satMod val="105000"/>
            </a:schemeClr>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292"/>
          <c:h val="0.83794682922699193"/>
        </c:manualLayout>
      </c:layout>
      <c:scatterChart>
        <c:scatterStyle val="lineMarker"/>
        <c:varyColors val="0"/>
        <c:ser>
          <c:idx val="0"/>
          <c:order val="0"/>
          <c:tx>
            <c:strRef>
              <c:f>Sheet1!$B$1</c:f>
              <c:strCache>
                <c:ptCount val="1"/>
                <c:pt idx="0">
                  <c:v>OB-free survival (N=812)</c:v>
                </c:pt>
              </c:strCache>
            </c:strRef>
          </c:tx>
          <c:spPr>
            <a:ln w="47625">
              <a:solidFill>
                <a:srgbClr val="00FF00"/>
              </a:solidFill>
            </a:ln>
          </c:spPr>
          <c:marker>
            <c:symbol val="none"/>
          </c:marker>
          <c:xVal>
            <c:numRef>
              <c:f>Sheet1!$A$2:$A$138</c:f>
              <c:numCache>
                <c:formatCode>General</c:formatCode>
                <c:ptCount val="1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numCache>
            </c:numRef>
          </c:xVal>
          <c:yVal>
            <c:numRef>
              <c:f>Sheet1!$B$2:$B$138</c:f>
              <c:numCache>
                <c:formatCode>General</c:formatCode>
                <c:ptCount val="137"/>
                <c:pt idx="0">
                  <c:v>100</c:v>
                </c:pt>
                <c:pt idx="1">
                  <c:v>100</c:v>
                </c:pt>
                <c:pt idx="2">
                  <c:v>99.63</c:v>
                </c:pt>
                <c:pt idx="3">
                  <c:v>99.384</c:v>
                </c:pt>
                <c:pt idx="4">
                  <c:v>99.137</c:v>
                </c:pt>
                <c:pt idx="5">
                  <c:v>97.525999999999996</c:v>
                </c:pt>
                <c:pt idx="6">
                  <c:v>94.283000000000001</c:v>
                </c:pt>
                <c:pt idx="7">
                  <c:v>89.406000000000006</c:v>
                </c:pt>
                <c:pt idx="8">
                  <c:v>88.525000000000006</c:v>
                </c:pt>
                <c:pt idx="9">
                  <c:v>88.272000000000006</c:v>
                </c:pt>
                <c:pt idx="10">
                  <c:v>88.272000000000006</c:v>
                </c:pt>
                <c:pt idx="11">
                  <c:v>88.272000000000006</c:v>
                </c:pt>
                <c:pt idx="12">
                  <c:v>88.14</c:v>
                </c:pt>
                <c:pt idx="13">
                  <c:v>88.14</c:v>
                </c:pt>
                <c:pt idx="14">
                  <c:v>87.986999999999995</c:v>
                </c:pt>
                <c:pt idx="15">
                  <c:v>87.524000000000001</c:v>
                </c:pt>
                <c:pt idx="16">
                  <c:v>86.287999999999997</c:v>
                </c:pt>
                <c:pt idx="17">
                  <c:v>85.204999999999998</c:v>
                </c:pt>
                <c:pt idx="18">
                  <c:v>80.847999999999999</c:v>
                </c:pt>
                <c:pt idx="19">
                  <c:v>75.363</c:v>
                </c:pt>
                <c:pt idx="20">
                  <c:v>74.103999999999999</c:v>
                </c:pt>
                <c:pt idx="21">
                  <c:v>73.787999999999997</c:v>
                </c:pt>
                <c:pt idx="22">
                  <c:v>73.47</c:v>
                </c:pt>
                <c:pt idx="23">
                  <c:v>73.47</c:v>
                </c:pt>
                <c:pt idx="24">
                  <c:v>73.308999999999997</c:v>
                </c:pt>
                <c:pt idx="25">
                  <c:v>73.308999999999997</c:v>
                </c:pt>
                <c:pt idx="26">
                  <c:v>72.944000000000003</c:v>
                </c:pt>
                <c:pt idx="27">
                  <c:v>72.944000000000003</c:v>
                </c:pt>
                <c:pt idx="28">
                  <c:v>72.759</c:v>
                </c:pt>
                <c:pt idx="29">
                  <c:v>71.093999999999994</c:v>
                </c:pt>
                <c:pt idx="30">
                  <c:v>67.572000000000003</c:v>
                </c:pt>
                <c:pt idx="31">
                  <c:v>63.857999999999997</c:v>
                </c:pt>
                <c:pt idx="32">
                  <c:v>63.110999999999997</c:v>
                </c:pt>
                <c:pt idx="33">
                  <c:v>62.737000000000002</c:v>
                </c:pt>
                <c:pt idx="34">
                  <c:v>62.546999999999997</c:v>
                </c:pt>
                <c:pt idx="35">
                  <c:v>62.546999999999997</c:v>
                </c:pt>
                <c:pt idx="36">
                  <c:v>62.546999999999997</c:v>
                </c:pt>
                <c:pt idx="37">
                  <c:v>62.546999999999997</c:v>
                </c:pt>
                <c:pt idx="38">
                  <c:v>62.319000000000003</c:v>
                </c:pt>
                <c:pt idx="39">
                  <c:v>62.091000000000001</c:v>
                </c:pt>
                <c:pt idx="40">
                  <c:v>61.862000000000002</c:v>
                </c:pt>
                <c:pt idx="41">
                  <c:v>60.029000000000003</c:v>
                </c:pt>
                <c:pt idx="42">
                  <c:v>57.960999999999999</c:v>
                </c:pt>
                <c:pt idx="43">
                  <c:v>54.719000000000001</c:v>
                </c:pt>
                <c:pt idx="44">
                  <c:v>54.247</c:v>
                </c:pt>
                <c:pt idx="45">
                  <c:v>54.006</c:v>
                </c:pt>
                <c:pt idx="46">
                  <c:v>54.006</c:v>
                </c:pt>
                <c:pt idx="47">
                  <c:v>54.006</c:v>
                </c:pt>
                <c:pt idx="48">
                  <c:v>54.006</c:v>
                </c:pt>
                <c:pt idx="49">
                  <c:v>54.006</c:v>
                </c:pt>
                <c:pt idx="50">
                  <c:v>53.453000000000003</c:v>
                </c:pt>
                <c:pt idx="51">
                  <c:v>53.171999999999997</c:v>
                </c:pt>
                <c:pt idx="52">
                  <c:v>52.889000000000003</c:v>
                </c:pt>
                <c:pt idx="53">
                  <c:v>51.189</c:v>
                </c:pt>
                <c:pt idx="54">
                  <c:v>47.491999999999997</c:v>
                </c:pt>
                <c:pt idx="55">
                  <c:v>44.921999999999997</c:v>
                </c:pt>
                <c:pt idx="56">
                  <c:v>44.631999999999998</c:v>
                </c:pt>
                <c:pt idx="57">
                  <c:v>44.631999999999998</c:v>
                </c:pt>
                <c:pt idx="58">
                  <c:v>44.631999999999998</c:v>
                </c:pt>
                <c:pt idx="59">
                  <c:v>44.631999999999998</c:v>
                </c:pt>
                <c:pt idx="60">
                  <c:v>44.631999999999998</c:v>
                </c:pt>
                <c:pt idx="61">
                  <c:v>44.298999999999999</c:v>
                </c:pt>
                <c:pt idx="62">
                  <c:v>43.947000000000003</c:v>
                </c:pt>
                <c:pt idx="63">
                  <c:v>43.593000000000004</c:v>
                </c:pt>
                <c:pt idx="64">
                  <c:v>42.884</c:v>
                </c:pt>
                <c:pt idx="65">
                  <c:v>42.174999999999997</c:v>
                </c:pt>
                <c:pt idx="66">
                  <c:v>38.985999999999997</c:v>
                </c:pt>
                <c:pt idx="67">
                  <c:v>37.921999999999997</c:v>
                </c:pt>
                <c:pt idx="68">
                  <c:v>37.207000000000001</c:v>
                </c:pt>
                <c:pt idx="69">
                  <c:v>37.207000000000001</c:v>
                </c:pt>
                <c:pt idx="70">
                  <c:v>36.845999999999997</c:v>
                </c:pt>
                <c:pt idx="71">
                  <c:v>36.845999999999997</c:v>
                </c:pt>
                <c:pt idx="72">
                  <c:v>36.845999999999997</c:v>
                </c:pt>
                <c:pt idx="73">
                  <c:v>36.845999999999997</c:v>
                </c:pt>
                <c:pt idx="74">
                  <c:v>36.845999999999997</c:v>
                </c:pt>
                <c:pt idx="75">
                  <c:v>36.432000000000002</c:v>
                </c:pt>
                <c:pt idx="76">
                  <c:v>36.012999999999998</c:v>
                </c:pt>
                <c:pt idx="77">
                  <c:v>35.174999999999997</c:v>
                </c:pt>
                <c:pt idx="78">
                  <c:v>35.174999999999997</c:v>
                </c:pt>
                <c:pt idx="79">
                  <c:v>34.328000000000003</c:v>
                </c:pt>
                <c:pt idx="80">
                  <c:v>33.899000000000001</c:v>
                </c:pt>
                <c:pt idx="81">
                  <c:v>33.899000000000001</c:v>
                </c:pt>
                <c:pt idx="82">
                  <c:v>33.899000000000001</c:v>
                </c:pt>
                <c:pt idx="83">
                  <c:v>33.899000000000001</c:v>
                </c:pt>
                <c:pt idx="84">
                  <c:v>33.899000000000001</c:v>
                </c:pt>
                <c:pt idx="85">
                  <c:v>33.899000000000001</c:v>
                </c:pt>
                <c:pt idx="86">
                  <c:v>33.899000000000001</c:v>
                </c:pt>
                <c:pt idx="87">
                  <c:v>33.899000000000001</c:v>
                </c:pt>
                <c:pt idx="88">
                  <c:v>33.899000000000001</c:v>
                </c:pt>
                <c:pt idx="89">
                  <c:v>32.768999999999998</c:v>
                </c:pt>
                <c:pt idx="90">
                  <c:v>31.074000000000002</c:v>
                </c:pt>
                <c:pt idx="91">
                  <c:v>28.814</c:v>
                </c:pt>
                <c:pt idx="92">
                  <c:v>28.814</c:v>
                </c:pt>
                <c:pt idx="93">
                  <c:v>28.814</c:v>
                </c:pt>
                <c:pt idx="94">
                  <c:v>28.814</c:v>
                </c:pt>
                <c:pt idx="95">
                  <c:v>28.814</c:v>
                </c:pt>
                <c:pt idx="96">
                  <c:v>28.814</c:v>
                </c:pt>
                <c:pt idx="97">
                  <c:v>28.143999999999998</c:v>
                </c:pt>
                <c:pt idx="98">
                  <c:v>28.143999999999998</c:v>
                </c:pt>
                <c:pt idx="99">
                  <c:v>27.402999999999999</c:v>
                </c:pt>
                <c:pt idx="100">
                  <c:v>26.661999999999999</c:v>
                </c:pt>
                <c:pt idx="101">
                  <c:v>26.661999999999999</c:v>
                </c:pt>
                <c:pt idx="102">
                  <c:v>25.138999999999999</c:v>
                </c:pt>
                <c:pt idx="103">
                  <c:v>25.138999999999999</c:v>
                </c:pt>
                <c:pt idx="104">
                  <c:v>25.138999999999999</c:v>
                </c:pt>
                <c:pt idx="105">
                  <c:v>25.138999999999999</c:v>
                </c:pt>
                <c:pt idx="106">
                  <c:v>25.138999999999999</c:v>
                </c:pt>
                <c:pt idx="107">
                  <c:v>25.138999999999999</c:v>
                </c:pt>
                <c:pt idx="108">
                  <c:v>25.138999999999999</c:v>
                </c:pt>
                <c:pt idx="109">
                  <c:v>25.138999999999999</c:v>
                </c:pt>
                <c:pt idx="110">
                  <c:v>25.138999999999999</c:v>
                </c:pt>
                <c:pt idx="111">
                  <c:v>25.138999999999999</c:v>
                </c:pt>
                <c:pt idx="112">
                  <c:v>25.138999999999999</c:v>
                </c:pt>
                <c:pt idx="113">
                  <c:v>24.241</c:v>
                </c:pt>
                <c:pt idx="114">
                  <c:v>23.343</c:v>
                </c:pt>
                <c:pt idx="115">
                  <c:v>23.343</c:v>
                </c:pt>
                <c:pt idx="116">
                  <c:v>23.343</c:v>
                </c:pt>
                <c:pt idx="117">
                  <c:v>23.343</c:v>
                </c:pt>
                <c:pt idx="118">
                  <c:v>23.343</c:v>
                </c:pt>
                <c:pt idx="119">
                  <c:v>23.343</c:v>
                </c:pt>
                <c:pt idx="120">
                  <c:v>23.343</c:v>
                </c:pt>
                <c:pt idx="121">
                  <c:v>23.343</c:v>
                </c:pt>
                <c:pt idx="122">
                  <c:v>23.343</c:v>
                </c:pt>
                <c:pt idx="123">
                  <c:v>23.343</c:v>
                </c:pt>
                <c:pt idx="124">
                  <c:v>23.343</c:v>
                </c:pt>
                <c:pt idx="125">
                  <c:v>23.343</c:v>
                </c:pt>
                <c:pt idx="126">
                  <c:v>23.343</c:v>
                </c:pt>
                <c:pt idx="127">
                  <c:v>23.343</c:v>
                </c:pt>
                <c:pt idx="128">
                  <c:v>23.343</c:v>
                </c:pt>
                <c:pt idx="129">
                  <c:v>23.343</c:v>
                </c:pt>
                <c:pt idx="130">
                  <c:v>23.343</c:v>
                </c:pt>
                <c:pt idx="131">
                  <c:v>23.343</c:v>
                </c:pt>
                <c:pt idx="132">
                  <c:v>23.343</c:v>
                </c:pt>
                <c:pt idx="133">
                  <c:v>23.343</c:v>
                </c:pt>
                <c:pt idx="134">
                  <c:v>23.343</c:v>
                </c:pt>
                <c:pt idx="135">
                  <c:v>23.343</c:v>
                </c:pt>
                <c:pt idx="136">
                  <c:v>21.221</c:v>
                </c:pt>
              </c:numCache>
            </c:numRef>
          </c:yVal>
          <c:smooth val="0"/>
        </c:ser>
        <c:dLbls>
          <c:showLegendKey val="0"/>
          <c:showVal val="0"/>
          <c:showCatName val="0"/>
          <c:showSerName val="0"/>
          <c:showPercent val="0"/>
          <c:showBubbleSize val="0"/>
        </c:dLbls>
        <c:axId val="499281400"/>
        <c:axId val="499281008"/>
      </c:scatterChart>
      <c:valAx>
        <c:axId val="499281400"/>
        <c:scaling>
          <c:orientation val="minMax"/>
          <c:max val="11"/>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99281008"/>
        <c:crosses val="autoZero"/>
        <c:crossBetween val="midCat"/>
        <c:majorUnit val="1"/>
      </c:valAx>
      <c:valAx>
        <c:axId val="499281008"/>
        <c:scaling>
          <c:orientation val="minMax"/>
          <c:max val="100"/>
          <c:min val="0"/>
        </c:scaling>
        <c:delete val="0"/>
        <c:axPos val="l"/>
        <c:majorGridlines>
          <c:spPr>
            <a:ln>
              <a:prstDash val="sysDash"/>
            </a:ln>
          </c:spPr>
        </c:majorGridlines>
        <c:title>
          <c:tx>
            <c:rich>
              <a:bodyPr rot="-5400000" vert="horz"/>
              <a:lstStyle/>
              <a:p>
                <a:pPr>
                  <a:defRPr sz="1700"/>
                </a:pPr>
                <a:r>
                  <a:rPr lang="en-US" sz="1700" b="1" i="0" u="none" strike="noStrike" baseline="0" dirty="0" smtClean="0">
                    <a:effectLst/>
                  </a:rPr>
                  <a:t>Freedom from </a:t>
                </a:r>
                <a:r>
                  <a:rPr lang="en-US" sz="1700" b="1" i="0" baseline="0" dirty="0" smtClean="0">
                    <a:solidFill>
                      <a:schemeClr val="tx1"/>
                    </a:solidFill>
                  </a:rPr>
                  <a:t>Bronchiolitis Obliterans Syndrome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99281400"/>
        <c:crosses val="autoZero"/>
        <c:crossBetween val="midCat"/>
        <c:majorUnit val="2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292"/>
          <c:h val="0.83794682922699193"/>
        </c:manualLayout>
      </c:layout>
      <c:scatterChart>
        <c:scatterStyle val="lineMarker"/>
        <c:varyColors val="0"/>
        <c:ser>
          <c:idx val="0"/>
          <c:order val="0"/>
          <c:tx>
            <c:strRef>
              <c:f>Sheet1!$B$1</c:f>
              <c:strCache>
                <c:ptCount val="1"/>
                <c:pt idx="0">
                  <c:v>1994-2003 (N=315)</c:v>
                </c:pt>
              </c:strCache>
            </c:strRef>
          </c:tx>
          <c:spPr>
            <a:ln w="47625">
              <a:solidFill>
                <a:srgbClr val="00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100</c:v>
                </c:pt>
                <c:pt idx="2">
                  <c:v>99.682000000000002</c:v>
                </c:pt>
                <c:pt idx="3">
                  <c:v>99.364999999999995</c:v>
                </c:pt>
                <c:pt idx="4">
                  <c:v>98.727000000000004</c:v>
                </c:pt>
                <c:pt idx="5">
                  <c:v>96.477000000000004</c:v>
                </c:pt>
                <c:pt idx="6">
                  <c:v>92.606999999999999</c:v>
                </c:pt>
                <c:pt idx="7">
                  <c:v>86.775000000000006</c:v>
                </c:pt>
                <c:pt idx="8">
                  <c:v>85.138999999999996</c:v>
                </c:pt>
                <c:pt idx="9">
                  <c:v>84.808999999999997</c:v>
                </c:pt>
                <c:pt idx="10">
                  <c:v>84.808999999999997</c:v>
                </c:pt>
                <c:pt idx="11">
                  <c:v>84.808999999999997</c:v>
                </c:pt>
                <c:pt idx="12">
                  <c:v>84.808999999999997</c:v>
                </c:pt>
                <c:pt idx="13">
                  <c:v>84.808999999999997</c:v>
                </c:pt>
                <c:pt idx="14">
                  <c:v>84.808999999999997</c:v>
                </c:pt>
                <c:pt idx="15">
                  <c:v>84.409000000000006</c:v>
                </c:pt>
                <c:pt idx="16">
                  <c:v>83.209000000000003</c:v>
                </c:pt>
                <c:pt idx="17">
                  <c:v>82.004999999999995</c:v>
                </c:pt>
                <c:pt idx="18">
                  <c:v>78.372</c:v>
                </c:pt>
                <c:pt idx="19">
                  <c:v>72.281000000000006</c:v>
                </c:pt>
                <c:pt idx="20">
                  <c:v>70.656999999999996</c:v>
                </c:pt>
                <c:pt idx="21">
                  <c:v>70.248999999999995</c:v>
                </c:pt>
                <c:pt idx="22">
                  <c:v>69.834999999999994</c:v>
                </c:pt>
                <c:pt idx="23">
                  <c:v>69.834999999999994</c:v>
                </c:pt>
                <c:pt idx="24">
                  <c:v>69.415000000000006</c:v>
                </c:pt>
                <c:pt idx="25">
                  <c:v>69.415000000000006</c:v>
                </c:pt>
                <c:pt idx="26">
                  <c:v>68.495000000000005</c:v>
                </c:pt>
                <c:pt idx="27">
                  <c:v>68.495000000000005</c:v>
                </c:pt>
                <c:pt idx="28">
                  <c:v>68.495000000000005</c:v>
                </c:pt>
                <c:pt idx="29">
                  <c:v>67.566999999999993</c:v>
                </c:pt>
                <c:pt idx="30">
                  <c:v>64.766999999999996</c:v>
                </c:pt>
                <c:pt idx="31">
                  <c:v>60.54</c:v>
                </c:pt>
                <c:pt idx="32">
                  <c:v>59.11</c:v>
                </c:pt>
                <c:pt idx="33">
                  <c:v>58.628999999999998</c:v>
                </c:pt>
                <c:pt idx="34">
                  <c:v>58.628999999999998</c:v>
                </c:pt>
                <c:pt idx="35">
                  <c:v>58.628999999999998</c:v>
                </c:pt>
                <c:pt idx="36">
                  <c:v>58.628999999999998</c:v>
                </c:pt>
                <c:pt idx="37">
                  <c:v>58.628999999999998</c:v>
                </c:pt>
                <c:pt idx="38">
                  <c:v>58.628999999999998</c:v>
                </c:pt>
                <c:pt idx="39">
                  <c:v>58.081000000000003</c:v>
                </c:pt>
                <c:pt idx="40">
                  <c:v>58.081000000000003</c:v>
                </c:pt>
                <c:pt idx="41">
                  <c:v>56.984999999999999</c:v>
                </c:pt>
                <c:pt idx="42">
                  <c:v>55.341000000000001</c:v>
                </c:pt>
                <c:pt idx="43">
                  <c:v>52.054000000000002</c:v>
                </c:pt>
                <c:pt idx="44">
                  <c:v>51.494</c:v>
                </c:pt>
                <c:pt idx="45">
                  <c:v>51.494</c:v>
                </c:pt>
                <c:pt idx="46">
                  <c:v>51.494</c:v>
                </c:pt>
                <c:pt idx="47">
                  <c:v>51.494</c:v>
                </c:pt>
                <c:pt idx="48">
                  <c:v>51.494</c:v>
                </c:pt>
                <c:pt idx="49">
                  <c:v>51.494</c:v>
                </c:pt>
                <c:pt idx="50">
                  <c:v>50.866</c:v>
                </c:pt>
                <c:pt idx="51">
                  <c:v>50.866</c:v>
                </c:pt>
                <c:pt idx="52">
                  <c:v>50.222000000000001</c:v>
                </c:pt>
                <c:pt idx="53">
                  <c:v>48.935000000000002</c:v>
                </c:pt>
                <c:pt idx="54">
                  <c:v>47.003</c:v>
                </c:pt>
                <c:pt idx="55">
                  <c:v>43.756</c:v>
                </c:pt>
                <c:pt idx="56">
                  <c:v>43.093000000000004</c:v>
                </c:pt>
                <c:pt idx="57">
                  <c:v>43.093000000000004</c:v>
                </c:pt>
                <c:pt idx="58">
                  <c:v>43.093000000000004</c:v>
                </c:pt>
                <c:pt idx="59">
                  <c:v>43.093000000000004</c:v>
                </c:pt>
                <c:pt idx="60">
                  <c:v>43.093000000000004</c:v>
                </c:pt>
                <c:pt idx="61">
                  <c:v>42.387</c:v>
                </c:pt>
                <c:pt idx="62">
                  <c:v>41.63</c:v>
                </c:pt>
                <c:pt idx="63">
                  <c:v>41.63</c:v>
                </c:pt>
                <c:pt idx="64">
                  <c:v>40.872999999999998</c:v>
                </c:pt>
                <c:pt idx="65">
                  <c:v>40.116</c:v>
                </c:pt>
                <c:pt idx="66">
                  <c:v>37.088000000000001</c:v>
                </c:pt>
                <c:pt idx="67">
                  <c:v>37.088000000000001</c:v>
                </c:pt>
                <c:pt idx="68">
                  <c:v>35.573999999999998</c:v>
                </c:pt>
                <c:pt idx="69">
                  <c:v>35.573999999999998</c:v>
                </c:pt>
                <c:pt idx="70">
                  <c:v>34.817999999999998</c:v>
                </c:pt>
                <c:pt idx="71">
                  <c:v>34.817999999999998</c:v>
                </c:pt>
                <c:pt idx="72">
                  <c:v>34.817999999999998</c:v>
                </c:pt>
                <c:pt idx="73">
                  <c:v>34.817999999999998</c:v>
                </c:pt>
                <c:pt idx="74">
                  <c:v>34.817999999999998</c:v>
                </c:pt>
                <c:pt idx="75">
                  <c:v>33.968000000000004</c:v>
                </c:pt>
                <c:pt idx="76">
                  <c:v>33.097000000000001</c:v>
                </c:pt>
                <c:pt idx="77">
                  <c:v>31.355</c:v>
                </c:pt>
                <c:pt idx="78">
                  <c:v>31.355</c:v>
                </c:pt>
                <c:pt idx="79">
                  <c:v>29.613</c:v>
                </c:pt>
                <c:pt idx="80">
                  <c:v>29.613</c:v>
                </c:pt>
                <c:pt idx="81">
                  <c:v>29.613</c:v>
                </c:pt>
                <c:pt idx="82">
                  <c:v>29.613</c:v>
                </c:pt>
                <c:pt idx="83">
                  <c:v>29.613</c:v>
                </c:pt>
                <c:pt idx="84">
                  <c:v>29.613</c:v>
                </c:pt>
                <c:pt idx="85">
                  <c:v>29.613</c:v>
                </c:pt>
                <c:pt idx="86">
                  <c:v>29.613</c:v>
                </c:pt>
                <c:pt idx="87">
                  <c:v>29.613</c:v>
                </c:pt>
                <c:pt idx="88">
                  <c:v>29.613</c:v>
                </c:pt>
                <c:pt idx="89">
                  <c:v>27.335000000000001</c:v>
                </c:pt>
                <c:pt idx="90">
                  <c:v>26.196000000000002</c:v>
                </c:pt>
                <c:pt idx="91">
                  <c:v>23.919</c:v>
                </c:pt>
                <c:pt idx="92">
                  <c:v>23.919</c:v>
                </c:pt>
                <c:pt idx="93">
                  <c:v>23.919</c:v>
                </c:pt>
                <c:pt idx="94">
                  <c:v>23.919</c:v>
                </c:pt>
                <c:pt idx="95">
                  <c:v>23.919</c:v>
                </c:pt>
                <c:pt idx="96">
                  <c:v>23.919</c:v>
                </c:pt>
                <c:pt idx="97">
                  <c:v>22.722999999999999</c:v>
                </c:pt>
                <c:pt idx="98">
                  <c:v>22.722999999999999</c:v>
                </c:pt>
                <c:pt idx="99">
                  <c:v>21.385999999999999</c:v>
                </c:pt>
                <c:pt idx="100">
                  <c:v>21.385999999999999</c:v>
                </c:pt>
                <c:pt idx="101">
                  <c:v>21.385999999999999</c:v>
                </c:pt>
                <c:pt idx="102">
                  <c:v>21.385999999999999</c:v>
                </c:pt>
                <c:pt idx="103">
                  <c:v>21.385999999999999</c:v>
                </c:pt>
                <c:pt idx="104">
                  <c:v>21.385999999999999</c:v>
                </c:pt>
                <c:pt idx="105">
                  <c:v>21.385999999999999</c:v>
                </c:pt>
                <c:pt idx="106">
                  <c:v>21.385999999999999</c:v>
                </c:pt>
                <c:pt idx="107">
                  <c:v>21.385999999999999</c:v>
                </c:pt>
                <c:pt idx="108">
                  <c:v>21.385999999999999</c:v>
                </c:pt>
                <c:pt idx="109">
                  <c:v>21.385999999999999</c:v>
                </c:pt>
                <c:pt idx="110">
                  <c:v>21.385999999999999</c:v>
                </c:pt>
                <c:pt idx="111">
                  <c:v>21.385999999999999</c:v>
                </c:pt>
                <c:pt idx="112">
                  <c:v>21.385999999999999</c:v>
                </c:pt>
                <c:pt idx="113">
                  <c:v>19.741</c:v>
                </c:pt>
                <c:pt idx="114">
                  <c:v>19.741</c:v>
                </c:pt>
                <c:pt idx="115">
                  <c:v>19.741</c:v>
                </c:pt>
                <c:pt idx="116">
                  <c:v>19.741</c:v>
                </c:pt>
                <c:pt idx="117">
                  <c:v>19.741</c:v>
                </c:pt>
                <c:pt idx="118">
                  <c:v>19.741</c:v>
                </c:pt>
                <c:pt idx="119">
                  <c:v>19.741</c:v>
                </c:pt>
                <c:pt idx="120">
                  <c:v>19.741</c:v>
                </c:pt>
              </c:numCache>
            </c:numRef>
          </c:yVal>
          <c:smooth val="0"/>
        </c:ser>
        <c:ser>
          <c:idx val="1"/>
          <c:order val="1"/>
          <c:tx>
            <c:strRef>
              <c:f>Sheet1!$C$1</c:f>
              <c:strCache>
                <c:ptCount val="1"/>
                <c:pt idx="0">
                  <c:v>2004-6/2015 (N=497)</c:v>
                </c:pt>
              </c:strCache>
            </c:strRef>
          </c:tx>
          <c:spPr>
            <a:ln w="47625">
              <a:solidFill>
                <a:srgbClr val="00FF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100</c:v>
                </c:pt>
                <c:pt idx="2">
                  <c:v>99.597999999999999</c:v>
                </c:pt>
                <c:pt idx="3">
                  <c:v>99.396000000000001</c:v>
                </c:pt>
                <c:pt idx="4">
                  <c:v>99.396000000000001</c:v>
                </c:pt>
                <c:pt idx="5">
                  <c:v>98.186000000000007</c:v>
                </c:pt>
                <c:pt idx="6">
                  <c:v>95.338999999999999</c:v>
                </c:pt>
                <c:pt idx="7">
                  <c:v>91.06</c:v>
                </c:pt>
                <c:pt idx="8">
                  <c:v>90.652000000000001</c:v>
                </c:pt>
                <c:pt idx="9">
                  <c:v>90.447000000000003</c:v>
                </c:pt>
                <c:pt idx="10">
                  <c:v>90.447000000000003</c:v>
                </c:pt>
                <c:pt idx="11">
                  <c:v>90.447000000000003</c:v>
                </c:pt>
                <c:pt idx="12">
                  <c:v>90.231999999999999</c:v>
                </c:pt>
                <c:pt idx="13">
                  <c:v>90.231999999999999</c:v>
                </c:pt>
                <c:pt idx="14">
                  <c:v>89.98</c:v>
                </c:pt>
                <c:pt idx="15">
                  <c:v>89.477999999999994</c:v>
                </c:pt>
                <c:pt idx="16">
                  <c:v>88.22</c:v>
                </c:pt>
                <c:pt idx="17">
                  <c:v>87.212000000000003</c:v>
                </c:pt>
                <c:pt idx="18">
                  <c:v>82.397000000000006</c:v>
                </c:pt>
                <c:pt idx="19">
                  <c:v>77.295000000000002</c:v>
                </c:pt>
                <c:pt idx="20">
                  <c:v>76.268000000000001</c:v>
                </c:pt>
                <c:pt idx="21">
                  <c:v>76.010000000000005</c:v>
                </c:pt>
                <c:pt idx="22">
                  <c:v>75.751999999999995</c:v>
                </c:pt>
                <c:pt idx="23">
                  <c:v>75.751999999999995</c:v>
                </c:pt>
                <c:pt idx="24">
                  <c:v>75.751999999999995</c:v>
                </c:pt>
                <c:pt idx="25">
                  <c:v>75.751999999999995</c:v>
                </c:pt>
                <c:pt idx="26">
                  <c:v>75.751999999999995</c:v>
                </c:pt>
                <c:pt idx="27">
                  <c:v>75.751999999999995</c:v>
                </c:pt>
                <c:pt idx="28">
                  <c:v>75.444999999999993</c:v>
                </c:pt>
                <c:pt idx="29">
                  <c:v>73.298000000000002</c:v>
                </c:pt>
                <c:pt idx="30">
                  <c:v>69.311999999999998</c:v>
                </c:pt>
                <c:pt idx="31">
                  <c:v>65.938000000000002</c:v>
                </c:pt>
                <c:pt idx="32">
                  <c:v>65.631</c:v>
                </c:pt>
                <c:pt idx="33">
                  <c:v>65.325000000000003</c:v>
                </c:pt>
                <c:pt idx="34">
                  <c:v>65.013000000000005</c:v>
                </c:pt>
                <c:pt idx="35">
                  <c:v>65.013000000000005</c:v>
                </c:pt>
                <c:pt idx="36">
                  <c:v>65.013000000000005</c:v>
                </c:pt>
                <c:pt idx="37">
                  <c:v>65.013000000000005</c:v>
                </c:pt>
                <c:pt idx="38">
                  <c:v>64.623999999999995</c:v>
                </c:pt>
                <c:pt idx="39">
                  <c:v>64.623999999999995</c:v>
                </c:pt>
                <c:pt idx="40">
                  <c:v>64.233000000000004</c:v>
                </c:pt>
                <c:pt idx="41">
                  <c:v>61.883000000000003</c:v>
                </c:pt>
                <c:pt idx="42">
                  <c:v>59.518000000000001</c:v>
                </c:pt>
                <c:pt idx="43">
                  <c:v>56.323</c:v>
                </c:pt>
                <c:pt idx="44">
                  <c:v>55.917999999999999</c:v>
                </c:pt>
                <c:pt idx="45">
                  <c:v>55.503999999999998</c:v>
                </c:pt>
                <c:pt idx="46">
                  <c:v>55.503999999999998</c:v>
                </c:pt>
                <c:pt idx="47">
                  <c:v>55.503999999999998</c:v>
                </c:pt>
                <c:pt idx="48">
                  <c:v>55.503999999999998</c:v>
                </c:pt>
                <c:pt idx="49">
                  <c:v>55.503999999999998</c:v>
                </c:pt>
                <c:pt idx="50">
                  <c:v>55.012999999999998</c:v>
                </c:pt>
                <c:pt idx="51">
                  <c:v>54.512999999999998</c:v>
                </c:pt>
                <c:pt idx="52">
                  <c:v>54.512999999999998</c:v>
                </c:pt>
                <c:pt idx="53">
                  <c:v>52.506999999999998</c:v>
                </c:pt>
                <c:pt idx="54">
                  <c:v>47.457999999999998</c:v>
                </c:pt>
                <c:pt idx="55">
                  <c:v>45.433</c:v>
                </c:pt>
                <c:pt idx="56">
                  <c:v>45.433</c:v>
                </c:pt>
                <c:pt idx="57">
                  <c:v>45.433</c:v>
                </c:pt>
                <c:pt idx="58">
                  <c:v>45.433</c:v>
                </c:pt>
                <c:pt idx="59">
                  <c:v>45.433</c:v>
                </c:pt>
                <c:pt idx="60">
                  <c:v>45.433</c:v>
                </c:pt>
                <c:pt idx="61">
                  <c:v>45.433</c:v>
                </c:pt>
                <c:pt idx="62">
                  <c:v>45.433</c:v>
                </c:pt>
                <c:pt idx="63">
                  <c:v>44.774999999999999</c:v>
                </c:pt>
                <c:pt idx="64">
                  <c:v>44.116</c:v>
                </c:pt>
                <c:pt idx="65">
                  <c:v>43.457999999999998</c:v>
                </c:pt>
                <c:pt idx="66">
                  <c:v>40.165999999999997</c:v>
                </c:pt>
                <c:pt idx="67">
                  <c:v>38.19</c:v>
                </c:pt>
                <c:pt idx="68">
                  <c:v>38.19</c:v>
                </c:pt>
                <c:pt idx="69">
                  <c:v>38.19</c:v>
                </c:pt>
                <c:pt idx="70">
                  <c:v>38.19</c:v>
                </c:pt>
                <c:pt idx="71">
                  <c:v>38.19</c:v>
                </c:pt>
                <c:pt idx="72">
                  <c:v>38.19</c:v>
                </c:pt>
                <c:pt idx="73">
                  <c:v>38.19</c:v>
                </c:pt>
                <c:pt idx="74">
                  <c:v>38.19</c:v>
                </c:pt>
                <c:pt idx="75">
                  <c:v>38.19</c:v>
                </c:pt>
                <c:pt idx="76">
                  <c:v>38.19</c:v>
                </c:pt>
                <c:pt idx="77">
                  <c:v>38.19</c:v>
                </c:pt>
                <c:pt idx="78">
                  <c:v>38.19</c:v>
                </c:pt>
                <c:pt idx="79">
                  <c:v>38.19</c:v>
                </c:pt>
                <c:pt idx="80">
                  <c:v>37.378</c:v>
                </c:pt>
                <c:pt idx="81">
                  <c:v>37.378</c:v>
                </c:pt>
                <c:pt idx="82">
                  <c:v>37.378</c:v>
                </c:pt>
                <c:pt idx="83">
                  <c:v>37.378</c:v>
                </c:pt>
                <c:pt idx="84">
                  <c:v>37.378</c:v>
                </c:pt>
                <c:pt idx="85">
                  <c:v>37.378</c:v>
                </c:pt>
                <c:pt idx="86">
                  <c:v>37.378</c:v>
                </c:pt>
                <c:pt idx="87">
                  <c:v>37.378</c:v>
                </c:pt>
                <c:pt idx="88">
                  <c:v>37.378</c:v>
                </c:pt>
                <c:pt idx="89">
                  <c:v>37.378</c:v>
                </c:pt>
                <c:pt idx="90">
                  <c:v>35.179000000000002</c:v>
                </c:pt>
                <c:pt idx="91">
                  <c:v>32.979999999999997</c:v>
                </c:pt>
                <c:pt idx="92">
                  <c:v>32.979999999999997</c:v>
                </c:pt>
                <c:pt idx="93">
                  <c:v>32.979999999999997</c:v>
                </c:pt>
                <c:pt idx="94">
                  <c:v>32.979999999999997</c:v>
                </c:pt>
                <c:pt idx="95">
                  <c:v>32.979999999999997</c:v>
                </c:pt>
                <c:pt idx="96">
                  <c:v>32.979999999999997</c:v>
                </c:pt>
                <c:pt idx="97">
                  <c:v>32.979999999999997</c:v>
                </c:pt>
                <c:pt idx="98">
                  <c:v>32.979999999999997</c:v>
                </c:pt>
                <c:pt idx="99">
                  <c:v>32.979999999999997</c:v>
                </c:pt>
                <c:pt idx="100">
                  <c:v>31.41</c:v>
                </c:pt>
                <c:pt idx="101">
                  <c:v>31.41</c:v>
                </c:pt>
                <c:pt idx="102">
                  <c:v>28.103999999999999</c:v>
                </c:pt>
                <c:pt idx="103">
                  <c:v>28.103999999999999</c:v>
                </c:pt>
                <c:pt idx="104">
                  <c:v>28.103999999999999</c:v>
                </c:pt>
                <c:pt idx="105">
                  <c:v>28.103999999999999</c:v>
                </c:pt>
                <c:pt idx="106">
                  <c:v>28.103999999999999</c:v>
                </c:pt>
                <c:pt idx="107">
                  <c:v>28.103999999999999</c:v>
                </c:pt>
                <c:pt idx="108">
                  <c:v>28.103999999999999</c:v>
                </c:pt>
                <c:pt idx="109">
                  <c:v>28.103999999999999</c:v>
                </c:pt>
                <c:pt idx="110">
                  <c:v>28.103999999999999</c:v>
                </c:pt>
                <c:pt idx="111">
                  <c:v>28.103999999999999</c:v>
                </c:pt>
                <c:pt idx="112">
                  <c:v>28.103999999999999</c:v>
                </c:pt>
                <c:pt idx="113">
                  <c:v>28.103999999999999</c:v>
                </c:pt>
                <c:pt idx="114">
                  <c:v>26.23</c:v>
                </c:pt>
                <c:pt idx="115">
                  <c:v>26.23</c:v>
                </c:pt>
                <c:pt idx="116">
                  <c:v>26.23</c:v>
                </c:pt>
                <c:pt idx="117">
                  <c:v>26.23</c:v>
                </c:pt>
                <c:pt idx="118">
                  <c:v>26.23</c:v>
                </c:pt>
                <c:pt idx="119">
                  <c:v>26.23</c:v>
                </c:pt>
                <c:pt idx="120">
                  <c:v>26.23</c:v>
                </c:pt>
              </c:numCache>
            </c:numRef>
          </c:yVal>
          <c:smooth val="0"/>
        </c:ser>
        <c:dLbls>
          <c:showLegendKey val="0"/>
          <c:showVal val="0"/>
          <c:showCatName val="0"/>
          <c:showSerName val="0"/>
          <c:showPercent val="0"/>
          <c:showBubbleSize val="0"/>
        </c:dLbls>
        <c:axId val="500146816"/>
        <c:axId val="500147208"/>
      </c:scatterChart>
      <c:valAx>
        <c:axId val="500146816"/>
        <c:scaling>
          <c:orientation val="minMax"/>
          <c:max val="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00147208"/>
        <c:crosses val="autoZero"/>
        <c:crossBetween val="midCat"/>
        <c:majorUnit val="1"/>
      </c:valAx>
      <c:valAx>
        <c:axId val="500147208"/>
        <c:scaling>
          <c:orientation val="minMax"/>
          <c:max val="100"/>
          <c:min val="0"/>
        </c:scaling>
        <c:delete val="0"/>
        <c:axPos val="l"/>
        <c:majorGridlines>
          <c:spPr>
            <a:ln>
              <a:prstDash val="sysDash"/>
            </a:ln>
          </c:spPr>
        </c:majorGridlines>
        <c:title>
          <c:tx>
            <c:rich>
              <a:bodyPr rot="-5400000" vert="horz"/>
              <a:lstStyle/>
              <a:p>
                <a:pPr>
                  <a:defRPr sz="1700"/>
                </a:pPr>
                <a:r>
                  <a:rPr lang="en-US" sz="1700" b="1" i="0" u="none" strike="noStrike" baseline="0" dirty="0" smtClean="0">
                    <a:effectLst/>
                  </a:rPr>
                  <a:t>Freedom from </a:t>
                </a:r>
                <a:r>
                  <a:rPr lang="en-US" sz="1700" b="1" i="0" baseline="0" dirty="0" smtClean="0">
                    <a:solidFill>
                      <a:schemeClr val="tx1"/>
                    </a:solidFill>
                  </a:rPr>
                  <a:t>Bronchiolitis Obliterans Syndrome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00146816"/>
        <c:crosses val="autoZero"/>
        <c:crossBetween val="midCat"/>
        <c:majorUnit val="25"/>
      </c:valAx>
      <c:spPr>
        <a:solidFill>
          <a:schemeClr val="bg2"/>
        </a:solidFill>
        <a:ln>
          <a:solidFill>
            <a:schemeClr val="tx1"/>
          </a:solidFill>
        </a:ln>
      </c:spPr>
    </c:plotArea>
    <c:legend>
      <c:legendPos val="r"/>
      <c:layout>
        <c:manualLayout>
          <c:xMode val="edge"/>
          <c:yMode val="edge"/>
          <c:x val="0.16432591578226638"/>
          <c:y val="0.68013519143440404"/>
          <c:w val="0.250710487276047"/>
          <c:h val="0.11953589134691497"/>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315"/>
          <c:h val="0.83794682922699193"/>
        </c:manualLayout>
      </c:layout>
      <c:scatterChart>
        <c:scatterStyle val="lineMarker"/>
        <c:varyColors val="0"/>
        <c:ser>
          <c:idx val="0"/>
          <c:order val="0"/>
          <c:tx>
            <c:strRef>
              <c:f>Sheet1!$B$1</c:f>
              <c:strCache>
                <c:ptCount val="1"/>
                <c:pt idx="0">
                  <c:v>&lt;1 (N=68)</c:v>
                </c:pt>
              </c:strCache>
            </c:strRef>
          </c:tx>
          <c:spPr>
            <a:ln w="41275">
              <a:solidFill>
                <a:srgbClr val="9933FF"/>
              </a:solidFill>
            </a:ln>
          </c:spPr>
          <c:marker>
            <c:symbol val="none"/>
          </c:marker>
          <c:xVal>
            <c:numRef>
              <c:f>Sheet1!$A$2:$A$123</c:f>
              <c:numCache>
                <c:formatCode>General</c:formatCode>
                <c:ptCount val="1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numCache>
            </c:numRef>
          </c:xVal>
          <c:yVal>
            <c:numRef>
              <c:f>Sheet1!$B$2:$B$123</c:f>
              <c:numCache>
                <c:formatCode>General</c:formatCode>
                <c:ptCount val="122"/>
                <c:pt idx="0">
                  <c:v>100</c:v>
                </c:pt>
                <c:pt idx="1">
                  <c:v>100</c:v>
                </c:pt>
                <c:pt idx="2">
                  <c:v>98.528999999999996</c:v>
                </c:pt>
                <c:pt idx="3">
                  <c:v>98.528999999999996</c:v>
                </c:pt>
                <c:pt idx="4">
                  <c:v>98.528999999999996</c:v>
                </c:pt>
                <c:pt idx="5">
                  <c:v>98.528999999999996</c:v>
                </c:pt>
                <c:pt idx="6">
                  <c:v>95.543999999999997</c:v>
                </c:pt>
                <c:pt idx="7">
                  <c:v>94.051000000000002</c:v>
                </c:pt>
                <c:pt idx="8">
                  <c:v>92.558000000000007</c:v>
                </c:pt>
                <c:pt idx="9">
                  <c:v>92.558000000000007</c:v>
                </c:pt>
                <c:pt idx="10">
                  <c:v>92.558000000000007</c:v>
                </c:pt>
                <c:pt idx="11">
                  <c:v>92.558000000000007</c:v>
                </c:pt>
                <c:pt idx="12">
                  <c:v>92.558000000000007</c:v>
                </c:pt>
                <c:pt idx="13">
                  <c:v>92.558000000000007</c:v>
                </c:pt>
                <c:pt idx="14">
                  <c:v>92.558000000000007</c:v>
                </c:pt>
                <c:pt idx="15">
                  <c:v>92.558000000000007</c:v>
                </c:pt>
                <c:pt idx="16">
                  <c:v>92.558000000000007</c:v>
                </c:pt>
                <c:pt idx="17">
                  <c:v>92.558000000000007</c:v>
                </c:pt>
                <c:pt idx="18">
                  <c:v>88.78</c:v>
                </c:pt>
                <c:pt idx="19">
                  <c:v>85.001999999999995</c:v>
                </c:pt>
                <c:pt idx="20">
                  <c:v>85.001999999999995</c:v>
                </c:pt>
                <c:pt idx="21">
                  <c:v>85.001999999999995</c:v>
                </c:pt>
                <c:pt idx="22">
                  <c:v>85.001999999999995</c:v>
                </c:pt>
                <c:pt idx="23">
                  <c:v>85.001999999999995</c:v>
                </c:pt>
                <c:pt idx="24">
                  <c:v>85.001999999999995</c:v>
                </c:pt>
                <c:pt idx="25">
                  <c:v>85.001999999999995</c:v>
                </c:pt>
                <c:pt idx="26">
                  <c:v>85.001999999999995</c:v>
                </c:pt>
                <c:pt idx="27">
                  <c:v>85.001999999999995</c:v>
                </c:pt>
                <c:pt idx="28">
                  <c:v>85.001999999999995</c:v>
                </c:pt>
                <c:pt idx="29">
                  <c:v>85.001999999999995</c:v>
                </c:pt>
                <c:pt idx="30">
                  <c:v>78.463999999999999</c:v>
                </c:pt>
                <c:pt idx="31">
                  <c:v>78.463999999999999</c:v>
                </c:pt>
                <c:pt idx="32">
                  <c:v>73.98</c:v>
                </c:pt>
                <c:pt idx="33">
                  <c:v>73.98</c:v>
                </c:pt>
                <c:pt idx="34">
                  <c:v>73.98</c:v>
                </c:pt>
                <c:pt idx="35">
                  <c:v>73.98</c:v>
                </c:pt>
                <c:pt idx="36">
                  <c:v>73.98</c:v>
                </c:pt>
                <c:pt idx="37">
                  <c:v>73.98</c:v>
                </c:pt>
                <c:pt idx="38">
                  <c:v>73.98</c:v>
                </c:pt>
                <c:pt idx="39">
                  <c:v>73.98</c:v>
                </c:pt>
                <c:pt idx="40">
                  <c:v>73.98</c:v>
                </c:pt>
                <c:pt idx="41">
                  <c:v>73.98</c:v>
                </c:pt>
                <c:pt idx="42">
                  <c:v>68.5</c:v>
                </c:pt>
                <c:pt idx="43">
                  <c:v>65.646000000000001</c:v>
                </c:pt>
                <c:pt idx="44">
                  <c:v>65.646000000000001</c:v>
                </c:pt>
                <c:pt idx="45">
                  <c:v>65.646000000000001</c:v>
                </c:pt>
                <c:pt idx="46">
                  <c:v>65.646000000000001</c:v>
                </c:pt>
                <c:pt idx="47">
                  <c:v>65.646000000000001</c:v>
                </c:pt>
                <c:pt idx="48">
                  <c:v>65.646000000000001</c:v>
                </c:pt>
                <c:pt idx="49">
                  <c:v>65.646000000000001</c:v>
                </c:pt>
                <c:pt idx="50">
                  <c:v>65.646000000000001</c:v>
                </c:pt>
                <c:pt idx="51">
                  <c:v>65.646000000000001</c:v>
                </c:pt>
                <c:pt idx="52">
                  <c:v>65.646000000000001</c:v>
                </c:pt>
                <c:pt idx="53">
                  <c:v>65.646000000000001</c:v>
                </c:pt>
                <c:pt idx="54">
                  <c:v>59.081000000000003</c:v>
                </c:pt>
                <c:pt idx="55">
                  <c:v>59.081000000000003</c:v>
                </c:pt>
                <c:pt idx="56">
                  <c:v>55.798999999999999</c:v>
                </c:pt>
                <c:pt idx="57">
                  <c:v>55.798999999999999</c:v>
                </c:pt>
                <c:pt idx="58">
                  <c:v>55.798999999999999</c:v>
                </c:pt>
                <c:pt idx="59">
                  <c:v>55.798999999999999</c:v>
                </c:pt>
                <c:pt idx="60">
                  <c:v>55.798999999999999</c:v>
                </c:pt>
                <c:pt idx="61">
                  <c:v>55.798999999999999</c:v>
                </c:pt>
                <c:pt idx="62">
                  <c:v>51.813000000000002</c:v>
                </c:pt>
                <c:pt idx="63">
                  <c:v>51.813000000000002</c:v>
                </c:pt>
                <c:pt idx="64">
                  <c:v>51.813000000000002</c:v>
                </c:pt>
                <c:pt idx="65">
                  <c:v>51.813000000000002</c:v>
                </c:pt>
                <c:pt idx="66">
                  <c:v>47.828000000000003</c:v>
                </c:pt>
                <c:pt idx="67">
                  <c:v>43.841999999999999</c:v>
                </c:pt>
                <c:pt idx="68">
                  <c:v>43.841999999999999</c:v>
                </c:pt>
                <c:pt idx="69">
                  <c:v>43.841999999999999</c:v>
                </c:pt>
                <c:pt idx="70">
                  <c:v>39.856000000000002</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numCache>
            </c:numRef>
          </c:yVal>
          <c:smooth val="0"/>
        </c:ser>
        <c:ser>
          <c:idx val="1"/>
          <c:order val="1"/>
          <c:tx>
            <c:strRef>
              <c:f>Sheet1!$C$1</c:f>
              <c:strCache>
                <c:ptCount val="1"/>
                <c:pt idx="0">
                  <c:v>1-5 (N=81)</c:v>
                </c:pt>
              </c:strCache>
            </c:strRef>
          </c:tx>
          <c:spPr>
            <a:ln w="41275">
              <a:solidFill>
                <a:srgbClr val="FFFF00"/>
              </a:solidFill>
            </a:ln>
          </c:spPr>
          <c:marker>
            <c:symbol val="none"/>
          </c:marker>
          <c:xVal>
            <c:numRef>
              <c:f>Sheet1!$A$2:$A$123</c:f>
              <c:numCache>
                <c:formatCode>General</c:formatCode>
                <c:ptCount val="1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numCache>
            </c:numRef>
          </c:xVal>
          <c:yVal>
            <c:numRef>
              <c:f>Sheet1!$C$2:$C$123</c:f>
              <c:numCache>
                <c:formatCode>General</c:formatCode>
                <c:ptCount val="122"/>
                <c:pt idx="0">
                  <c:v>100</c:v>
                </c:pt>
                <c:pt idx="1">
                  <c:v>100</c:v>
                </c:pt>
                <c:pt idx="2">
                  <c:v>100</c:v>
                </c:pt>
                <c:pt idx="3">
                  <c:v>100</c:v>
                </c:pt>
                <c:pt idx="4">
                  <c:v>100</c:v>
                </c:pt>
                <c:pt idx="5">
                  <c:v>97.531000000000006</c:v>
                </c:pt>
                <c:pt idx="6">
                  <c:v>96.296000000000006</c:v>
                </c:pt>
                <c:pt idx="7">
                  <c:v>91.358000000000004</c:v>
                </c:pt>
                <c:pt idx="8">
                  <c:v>90.106999999999999</c:v>
                </c:pt>
                <c:pt idx="9">
                  <c:v>90.106999999999999</c:v>
                </c:pt>
                <c:pt idx="10">
                  <c:v>90.106999999999999</c:v>
                </c:pt>
                <c:pt idx="11">
                  <c:v>90.106999999999999</c:v>
                </c:pt>
                <c:pt idx="12">
                  <c:v>90.106999999999999</c:v>
                </c:pt>
                <c:pt idx="13">
                  <c:v>90.106999999999999</c:v>
                </c:pt>
                <c:pt idx="14">
                  <c:v>90.106999999999999</c:v>
                </c:pt>
                <c:pt idx="15">
                  <c:v>90.106999999999999</c:v>
                </c:pt>
                <c:pt idx="16">
                  <c:v>90.106999999999999</c:v>
                </c:pt>
                <c:pt idx="17">
                  <c:v>88.552999999999997</c:v>
                </c:pt>
                <c:pt idx="18">
                  <c:v>83.891999999999996</c:v>
                </c:pt>
                <c:pt idx="19">
                  <c:v>80.784999999999997</c:v>
                </c:pt>
                <c:pt idx="20">
                  <c:v>80.784999999999997</c:v>
                </c:pt>
                <c:pt idx="21">
                  <c:v>80.784999999999997</c:v>
                </c:pt>
                <c:pt idx="22">
                  <c:v>80.784999999999997</c:v>
                </c:pt>
                <c:pt idx="23">
                  <c:v>80.784999999999997</c:v>
                </c:pt>
                <c:pt idx="24">
                  <c:v>80.784999999999997</c:v>
                </c:pt>
                <c:pt idx="25">
                  <c:v>80.784999999999997</c:v>
                </c:pt>
                <c:pt idx="26">
                  <c:v>80.784999999999997</c:v>
                </c:pt>
                <c:pt idx="27">
                  <c:v>80.784999999999997</c:v>
                </c:pt>
                <c:pt idx="28">
                  <c:v>80.784999999999997</c:v>
                </c:pt>
                <c:pt idx="29">
                  <c:v>80.784999999999997</c:v>
                </c:pt>
                <c:pt idx="30">
                  <c:v>75.516999999999996</c:v>
                </c:pt>
                <c:pt idx="31">
                  <c:v>73.760000000000005</c:v>
                </c:pt>
                <c:pt idx="32">
                  <c:v>73.760000000000005</c:v>
                </c:pt>
                <c:pt idx="33">
                  <c:v>73.760000000000005</c:v>
                </c:pt>
                <c:pt idx="34">
                  <c:v>73.760000000000005</c:v>
                </c:pt>
                <c:pt idx="35">
                  <c:v>73.760000000000005</c:v>
                </c:pt>
                <c:pt idx="36">
                  <c:v>73.760000000000005</c:v>
                </c:pt>
                <c:pt idx="37">
                  <c:v>73.760000000000005</c:v>
                </c:pt>
                <c:pt idx="38">
                  <c:v>71.590999999999994</c:v>
                </c:pt>
                <c:pt idx="39">
                  <c:v>71.590999999999994</c:v>
                </c:pt>
                <c:pt idx="40">
                  <c:v>71.590999999999994</c:v>
                </c:pt>
                <c:pt idx="41">
                  <c:v>71.590999999999994</c:v>
                </c:pt>
                <c:pt idx="42">
                  <c:v>69.353999999999999</c:v>
                </c:pt>
                <c:pt idx="43">
                  <c:v>62.642000000000003</c:v>
                </c:pt>
                <c:pt idx="44">
                  <c:v>60.322000000000003</c:v>
                </c:pt>
                <c:pt idx="45">
                  <c:v>60.322000000000003</c:v>
                </c:pt>
                <c:pt idx="46">
                  <c:v>60.322000000000003</c:v>
                </c:pt>
                <c:pt idx="47">
                  <c:v>60.322000000000003</c:v>
                </c:pt>
                <c:pt idx="48">
                  <c:v>60.322000000000003</c:v>
                </c:pt>
                <c:pt idx="49">
                  <c:v>60.322000000000003</c:v>
                </c:pt>
                <c:pt idx="50">
                  <c:v>60.322000000000003</c:v>
                </c:pt>
                <c:pt idx="51">
                  <c:v>60.322000000000003</c:v>
                </c:pt>
                <c:pt idx="52">
                  <c:v>60.322000000000003</c:v>
                </c:pt>
                <c:pt idx="53">
                  <c:v>60.322000000000003</c:v>
                </c:pt>
                <c:pt idx="54">
                  <c:v>57.58</c:v>
                </c:pt>
                <c:pt idx="55">
                  <c:v>54.838000000000001</c:v>
                </c:pt>
                <c:pt idx="56">
                  <c:v>54.838000000000001</c:v>
                </c:pt>
                <c:pt idx="57">
                  <c:v>54.838000000000001</c:v>
                </c:pt>
                <c:pt idx="58">
                  <c:v>54.838000000000001</c:v>
                </c:pt>
                <c:pt idx="59">
                  <c:v>54.838000000000001</c:v>
                </c:pt>
                <c:pt idx="60">
                  <c:v>54.838000000000001</c:v>
                </c:pt>
                <c:pt idx="61">
                  <c:v>51.951999999999998</c:v>
                </c:pt>
                <c:pt idx="62">
                  <c:v>51.951999999999998</c:v>
                </c:pt>
                <c:pt idx="63">
                  <c:v>51.951999999999998</c:v>
                </c:pt>
                <c:pt idx="64">
                  <c:v>48.488</c:v>
                </c:pt>
                <c:pt idx="65">
                  <c:v>48.488</c:v>
                </c:pt>
                <c:pt idx="66">
                  <c:v>48.488</c:v>
                </c:pt>
                <c:pt idx="67">
                  <c:v>48.488</c:v>
                </c:pt>
                <c:pt idx="68">
                  <c:v>44.759</c:v>
                </c:pt>
                <c:pt idx="69">
                  <c:v>44.759</c:v>
                </c:pt>
                <c:pt idx="70">
                  <c:v>44.759</c:v>
                </c:pt>
                <c:pt idx="71">
                  <c:v>44.759</c:v>
                </c:pt>
                <c:pt idx="72">
                  <c:v>44.759</c:v>
                </c:pt>
                <c:pt idx="73">
                  <c:v>44.759</c:v>
                </c:pt>
                <c:pt idx="74">
                  <c:v>44.759</c:v>
                </c:pt>
                <c:pt idx="75">
                  <c:v>44.759</c:v>
                </c:pt>
                <c:pt idx="76">
                  <c:v>44.759</c:v>
                </c:pt>
                <c:pt idx="77">
                  <c:v>44.759</c:v>
                </c:pt>
                <c:pt idx="78">
                  <c:v>44.759</c:v>
                </c:pt>
                <c:pt idx="79">
                  <c:v>44.759</c:v>
                </c:pt>
                <c:pt idx="80">
                  <c:v>44.759</c:v>
                </c:pt>
                <c:pt idx="81">
                  <c:v>44.759</c:v>
                </c:pt>
                <c:pt idx="82">
                  <c:v>44.759</c:v>
                </c:pt>
                <c:pt idx="83">
                  <c:v>44.759</c:v>
                </c:pt>
                <c:pt idx="84">
                  <c:v>44.759</c:v>
                </c:pt>
                <c:pt idx="85">
                  <c:v>44.759</c:v>
                </c:pt>
                <c:pt idx="86">
                  <c:v>44.759</c:v>
                </c:pt>
                <c:pt idx="87">
                  <c:v>44.759</c:v>
                </c:pt>
                <c:pt idx="88">
                  <c:v>44.759</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numCache>
            </c:numRef>
          </c:yVal>
          <c:smooth val="0"/>
        </c:ser>
        <c:ser>
          <c:idx val="2"/>
          <c:order val="2"/>
          <c:tx>
            <c:strRef>
              <c:f>Sheet1!$D$1</c:f>
              <c:strCache>
                <c:ptCount val="1"/>
                <c:pt idx="0">
                  <c:v>6-10 (N=136)</c:v>
                </c:pt>
              </c:strCache>
            </c:strRef>
          </c:tx>
          <c:spPr>
            <a:ln w="41275">
              <a:solidFill>
                <a:srgbClr val="FF0000"/>
              </a:solidFill>
            </a:ln>
          </c:spPr>
          <c:marker>
            <c:symbol val="none"/>
          </c:marker>
          <c:xVal>
            <c:numRef>
              <c:f>Sheet1!$A$2:$A$123</c:f>
              <c:numCache>
                <c:formatCode>General</c:formatCode>
                <c:ptCount val="1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numCache>
            </c:numRef>
          </c:xVal>
          <c:yVal>
            <c:numRef>
              <c:f>Sheet1!$D$2:$D$123</c:f>
              <c:numCache>
                <c:formatCode>General</c:formatCode>
                <c:ptCount val="122"/>
                <c:pt idx="0">
                  <c:v>100</c:v>
                </c:pt>
                <c:pt idx="1">
                  <c:v>100</c:v>
                </c:pt>
                <c:pt idx="2">
                  <c:v>100</c:v>
                </c:pt>
                <c:pt idx="3">
                  <c:v>100</c:v>
                </c:pt>
                <c:pt idx="4">
                  <c:v>99.259</c:v>
                </c:pt>
                <c:pt idx="5">
                  <c:v>98.507000000000005</c:v>
                </c:pt>
                <c:pt idx="6">
                  <c:v>93.995000000000005</c:v>
                </c:pt>
                <c:pt idx="7">
                  <c:v>88.731999999999999</c:v>
                </c:pt>
                <c:pt idx="8">
                  <c:v>87.98</c:v>
                </c:pt>
                <c:pt idx="9">
                  <c:v>87.221000000000004</c:v>
                </c:pt>
                <c:pt idx="10">
                  <c:v>87.221000000000004</c:v>
                </c:pt>
                <c:pt idx="11">
                  <c:v>87.221000000000004</c:v>
                </c:pt>
                <c:pt idx="12">
                  <c:v>87.221000000000004</c:v>
                </c:pt>
                <c:pt idx="13">
                  <c:v>87.221000000000004</c:v>
                </c:pt>
                <c:pt idx="14">
                  <c:v>87.221000000000004</c:v>
                </c:pt>
                <c:pt idx="15">
                  <c:v>86.322000000000003</c:v>
                </c:pt>
                <c:pt idx="16">
                  <c:v>86.322000000000003</c:v>
                </c:pt>
                <c:pt idx="17">
                  <c:v>85.423000000000002</c:v>
                </c:pt>
                <c:pt idx="18">
                  <c:v>81.807000000000002</c:v>
                </c:pt>
                <c:pt idx="19">
                  <c:v>76.352999999999994</c:v>
                </c:pt>
                <c:pt idx="20">
                  <c:v>74.534999999999997</c:v>
                </c:pt>
                <c:pt idx="21">
                  <c:v>72.716999999999999</c:v>
                </c:pt>
                <c:pt idx="22">
                  <c:v>72.716999999999999</c:v>
                </c:pt>
                <c:pt idx="23">
                  <c:v>72.716999999999999</c:v>
                </c:pt>
                <c:pt idx="24">
                  <c:v>72.716999999999999</c:v>
                </c:pt>
                <c:pt idx="25">
                  <c:v>72.716999999999999</c:v>
                </c:pt>
                <c:pt idx="26">
                  <c:v>71.706999999999994</c:v>
                </c:pt>
                <c:pt idx="27">
                  <c:v>71.706999999999994</c:v>
                </c:pt>
                <c:pt idx="28">
                  <c:v>71.706999999999994</c:v>
                </c:pt>
                <c:pt idx="29">
                  <c:v>68.634</c:v>
                </c:pt>
                <c:pt idx="30">
                  <c:v>64.536000000000001</c:v>
                </c:pt>
                <c:pt idx="31">
                  <c:v>59.414000000000001</c:v>
                </c:pt>
                <c:pt idx="32">
                  <c:v>59.414000000000001</c:v>
                </c:pt>
                <c:pt idx="33">
                  <c:v>58.39</c:v>
                </c:pt>
                <c:pt idx="34">
                  <c:v>57.328000000000003</c:v>
                </c:pt>
                <c:pt idx="35">
                  <c:v>57.328000000000003</c:v>
                </c:pt>
                <c:pt idx="36">
                  <c:v>57.328000000000003</c:v>
                </c:pt>
                <c:pt idx="37">
                  <c:v>57.328000000000003</c:v>
                </c:pt>
                <c:pt idx="38">
                  <c:v>57.328000000000003</c:v>
                </c:pt>
                <c:pt idx="39">
                  <c:v>57.328000000000003</c:v>
                </c:pt>
                <c:pt idx="40">
                  <c:v>57.328000000000003</c:v>
                </c:pt>
                <c:pt idx="41">
                  <c:v>57.328000000000003</c:v>
                </c:pt>
                <c:pt idx="42">
                  <c:v>57.328000000000003</c:v>
                </c:pt>
                <c:pt idx="43">
                  <c:v>53.357999999999997</c:v>
                </c:pt>
                <c:pt idx="44">
                  <c:v>52.024000000000001</c:v>
                </c:pt>
                <c:pt idx="45">
                  <c:v>52.024000000000001</c:v>
                </c:pt>
                <c:pt idx="46">
                  <c:v>52.024000000000001</c:v>
                </c:pt>
                <c:pt idx="47">
                  <c:v>52.024000000000001</c:v>
                </c:pt>
                <c:pt idx="48">
                  <c:v>52.024000000000001</c:v>
                </c:pt>
                <c:pt idx="49">
                  <c:v>52.024000000000001</c:v>
                </c:pt>
                <c:pt idx="50">
                  <c:v>50.579000000000001</c:v>
                </c:pt>
                <c:pt idx="51">
                  <c:v>50.579000000000001</c:v>
                </c:pt>
                <c:pt idx="52">
                  <c:v>50.579000000000001</c:v>
                </c:pt>
                <c:pt idx="53">
                  <c:v>49.091000000000001</c:v>
                </c:pt>
                <c:pt idx="54">
                  <c:v>47.603000000000002</c:v>
                </c:pt>
                <c:pt idx="55">
                  <c:v>46.067999999999998</c:v>
                </c:pt>
                <c:pt idx="56">
                  <c:v>46.067999999999998</c:v>
                </c:pt>
                <c:pt idx="57">
                  <c:v>46.067999999999998</c:v>
                </c:pt>
                <c:pt idx="58">
                  <c:v>46.067999999999998</c:v>
                </c:pt>
                <c:pt idx="59">
                  <c:v>46.067999999999998</c:v>
                </c:pt>
                <c:pt idx="60">
                  <c:v>46.067999999999998</c:v>
                </c:pt>
                <c:pt idx="61">
                  <c:v>46.067999999999998</c:v>
                </c:pt>
                <c:pt idx="62">
                  <c:v>46.067999999999998</c:v>
                </c:pt>
                <c:pt idx="63">
                  <c:v>46.067999999999998</c:v>
                </c:pt>
                <c:pt idx="64">
                  <c:v>43.973999999999997</c:v>
                </c:pt>
                <c:pt idx="65">
                  <c:v>43.973999999999997</c:v>
                </c:pt>
                <c:pt idx="66">
                  <c:v>41.88</c:v>
                </c:pt>
                <c:pt idx="67">
                  <c:v>41.88</c:v>
                </c:pt>
                <c:pt idx="68">
                  <c:v>39.786000000000001</c:v>
                </c:pt>
                <c:pt idx="69">
                  <c:v>39.786000000000001</c:v>
                </c:pt>
                <c:pt idx="70">
                  <c:v>39.786000000000001</c:v>
                </c:pt>
                <c:pt idx="71">
                  <c:v>39.786000000000001</c:v>
                </c:pt>
                <c:pt idx="72">
                  <c:v>39.786000000000001</c:v>
                </c:pt>
                <c:pt idx="73">
                  <c:v>39.786000000000001</c:v>
                </c:pt>
                <c:pt idx="74">
                  <c:v>39.786000000000001</c:v>
                </c:pt>
                <c:pt idx="75">
                  <c:v>39.786000000000001</c:v>
                </c:pt>
                <c:pt idx="76">
                  <c:v>39.786000000000001</c:v>
                </c:pt>
                <c:pt idx="77">
                  <c:v>37.298999999999999</c:v>
                </c:pt>
                <c:pt idx="78">
                  <c:v>37.298999999999999</c:v>
                </c:pt>
                <c:pt idx="79">
                  <c:v>37.298999999999999</c:v>
                </c:pt>
                <c:pt idx="80">
                  <c:v>37.298999999999999</c:v>
                </c:pt>
                <c:pt idx="81">
                  <c:v>37.298999999999999</c:v>
                </c:pt>
                <c:pt idx="82">
                  <c:v>37.298999999999999</c:v>
                </c:pt>
                <c:pt idx="83">
                  <c:v>37.298999999999999</c:v>
                </c:pt>
                <c:pt idx="84">
                  <c:v>37.298999999999999</c:v>
                </c:pt>
                <c:pt idx="85">
                  <c:v>37.298999999999999</c:v>
                </c:pt>
                <c:pt idx="86">
                  <c:v>37.298999999999999</c:v>
                </c:pt>
                <c:pt idx="87">
                  <c:v>37.298999999999999</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numCache>
            </c:numRef>
          </c:yVal>
          <c:smooth val="0"/>
        </c:ser>
        <c:ser>
          <c:idx val="3"/>
          <c:order val="3"/>
          <c:tx>
            <c:strRef>
              <c:f>Sheet1!$E$1</c:f>
              <c:strCache>
                <c:ptCount val="1"/>
                <c:pt idx="0">
                  <c:v>11-17 (N=527)</c:v>
                </c:pt>
              </c:strCache>
            </c:strRef>
          </c:tx>
          <c:spPr>
            <a:ln w="41275">
              <a:solidFill>
                <a:srgbClr val="00FF00"/>
              </a:solidFill>
            </a:ln>
          </c:spPr>
          <c:marker>
            <c:symbol val="none"/>
          </c:marker>
          <c:xVal>
            <c:numRef>
              <c:f>Sheet1!$A$2:$A$123</c:f>
              <c:numCache>
                <c:formatCode>General</c:formatCode>
                <c:ptCount val="1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numCache>
            </c:numRef>
          </c:xVal>
          <c:yVal>
            <c:numRef>
              <c:f>Sheet1!$E$2:$E$123</c:f>
              <c:numCache>
                <c:formatCode>General</c:formatCode>
                <c:ptCount val="122"/>
                <c:pt idx="0">
                  <c:v>100</c:v>
                </c:pt>
                <c:pt idx="1">
                  <c:v>100</c:v>
                </c:pt>
                <c:pt idx="2">
                  <c:v>99.62</c:v>
                </c:pt>
                <c:pt idx="3">
                  <c:v>99.241</c:v>
                </c:pt>
                <c:pt idx="4">
                  <c:v>99.051000000000002</c:v>
                </c:pt>
                <c:pt idx="5">
                  <c:v>97.144999999999996</c:v>
                </c:pt>
                <c:pt idx="6">
                  <c:v>93.878</c:v>
                </c:pt>
                <c:pt idx="7">
                  <c:v>88.671999999999997</c:v>
                </c:pt>
                <c:pt idx="8">
                  <c:v>87.894999999999996</c:v>
                </c:pt>
                <c:pt idx="9">
                  <c:v>87.700999999999993</c:v>
                </c:pt>
                <c:pt idx="10">
                  <c:v>87.700999999999993</c:v>
                </c:pt>
                <c:pt idx="11">
                  <c:v>87.700999999999993</c:v>
                </c:pt>
                <c:pt idx="12">
                  <c:v>87.498000000000005</c:v>
                </c:pt>
                <c:pt idx="13">
                  <c:v>87.498000000000005</c:v>
                </c:pt>
                <c:pt idx="14">
                  <c:v>87.26</c:v>
                </c:pt>
                <c:pt idx="15">
                  <c:v>86.781000000000006</c:v>
                </c:pt>
                <c:pt idx="16">
                  <c:v>84.869</c:v>
                </c:pt>
                <c:pt idx="17">
                  <c:v>83.671999999999997</c:v>
                </c:pt>
                <c:pt idx="18">
                  <c:v>79.093999999999994</c:v>
                </c:pt>
                <c:pt idx="19">
                  <c:v>73.012</c:v>
                </c:pt>
                <c:pt idx="20">
                  <c:v>71.542000000000002</c:v>
                </c:pt>
                <c:pt idx="21">
                  <c:v>71.542000000000002</c:v>
                </c:pt>
                <c:pt idx="22">
                  <c:v>71.045000000000002</c:v>
                </c:pt>
                <c:pt idx="23">
                  <c:v>71.045000000000002</c:v>
                </c:pt>
                <c:pt idx="24">
                  <c:v>70.792000000000002</c:v>
                </c:pt>
                <c:pt idx="25">
                  <c:v>70.792000000000002</c:v>
                </c:pt>
                <c:pt idx="26">
                  <c:v>70.498999999999995</c:v>
                </c:pt>
                <c:pt idx="27">
                  <c:v>70.498999999999995</c:v>
                </c:pt>
                <c:pt idx="28">
                  <c:v>70.203999999999994</c:v>
                </c:pt>
                <c:pt idx="29">
                  <c:v>68.435000000000002</c:v>
                </c:pt>
                <c:pt idx="30">
                  <c:v>65.772999999999996</c:v>
                </c:pt>
                <c:pt idx="31">
                  <c:v>61.625</c:v>
                </c:pt>
                <c:pt idx="32">
                  <c:v>61.030999999999999</c:v>
                </c:pt>
                <c:pt idx="33">
                  <c:v>60.734000000000002</c:v>
                </c:pt>
                <c:pt idx="34">
                  <c:v>60.734000000000002</c:v>
                </c:pt>
                <c:pt idx="35">
                  <c:v>60.734000000000002</c:v>
                </c:pt>
                <c:pt idx="36">
                  <c:v>60.734000000000002</c:v>
                </c:pt>
                <c:pt idx="37">
                  <c:v>60.734000000000002</c:v>
                </c:pt>
                <c:pt idx="38">
                  <c:v>60.734000000000002</c:v>
                </c:pt>
                <c:pt idx="39">
                  <c:v>60.374000000000002</c:v>
                </c:pt>
                <c:pt idx="40">
                  <c:v>60.012999999999998</c:v>
                </c:pt>
                <c:pt idx="41">
                  <c:v>57.121000000000002</c:v>
                </c:pt>
                <c:pt idx="42">
                  <c:v>54.951000000000001</c:v>
                </c:pt>
                <c:pt idx="43">
                  <c:v>52.412999999999997</c:v>
                </c:pt>
                <c:pt idx="44">
                  <c:v>52.412999999999997</c:v>
                </c:pt>
                <c:pt idx="45">
                  <c:v>52.036000000000001</c:v>
                </c:pt>
                <c:pt idx="46">
                  <c:v>52.036000000000001</c:v>
                </c:pt>
                <c:pt idx="47">
                  <c:v>52.036000000000001</c:v>
                </c:pt>
                <c:pt idx="48">
                  <c:v>52.036000000000001</c:v>
                </c:pt>
                <c:pt idx="49">
                  <c:v>52.036000000000001</c:v>
                </c:pt>
                <c:pt idx="50">
                  <c:v>51.591000000000001</c:v>
                </c:pt>
                <c:pt idx="51">
                  <c:v>51.139000000000003</c:v>
                </c:pt>
                <c:pt idx="52">
                  <c:v>50.682000000000002</c:v>
                </c:pt>
                <c:pt idx="53">
                  <c:v>48.390999999999998</c:v>
                </c:pt>
                <c:pt idx="54">
                  <c:v>44.243000000000002</c:v>
                </c:pt>
                <c:pt idx="55">
                  <c:v>41.012</c:v>
                </c:pt>
                <c:pt idx="56">
                  <c:v>41.012</c:v>
                </c:pt>
                <c:pt idx="57">
                  <c:v>41.012</c:v>
                </c:pt>
                <c:pt idx="58">
                  <c:v>41.012</c:v>
                </c:pt>
                <c:pt idx="59">
                  <c:v>41.012</c:v>
                </c:pt>
                <c:pt idx="60">
                  <c:v>41.012</c:v>
                </c:pt>
                <c:pt idx="61">
                  <c:v>41.012</c:v>
                </c:pt>
                <c:pt idx="62">
                  <c:v>41.012</c:v>
                </c:pt>
                <c:pt idx="63">
                  <c:v>40.457999999999998</c:v>
                </c:pt>
                <c:pt idx="64">
                  <c:v>40.457999999999998</c:v>
                </c:pt>
                <c:pt idx="65">
                  <c:v>39.348999999999997</c:v>
                </c:pt>
                <c:pt idx="66">
                  <c:v>35.47</c:v>
                </c:pt>
                <c:pt idx="67">
                  <c:v>34.360999999999997</c:v>
                </c:pt>
                <c:pt idx="68">
                  <c:v>34.360999999999997</c:v>
                </c:pt>
                <c:pt idx="69">
                  <c:v>34.360999999999997</c:v>
                </c:pt>
                <c:pt idx="70">
                  <c:v>34.360999999999997</c:v>
                </c:pt>
                <c:pt idx="71">
                  <c:v>34.360999999999997</c:v>
                </c:pt>
                <c:pt idx="72">
                  <c:v>34.360999999999997</c:v>
                </c:pt>
                <c:pt idx="73">
                  <c:v>34.360999999999997</c:v>
                </c:pt>
                <c:pt idx="74">
                  <c:v>34.360999999999997</c:v>
                </c:pt>
                <c:pt idx="75">
                  <c:v>33.713000000000001</c:v>
                </c:pt>
                <c:pt idx="76">
                  <c:v>33.052</c:v>
                </c:pt>
                <c:pt idx="77">
                  <c:v>32.390999999999998</c:v>
                </c:pt>
                <c:pt idx="78">
                  <c:v>32.390999999999998</c:v>
                </c:pt>
                <c:pt idx="79">
                  <c:v>31.041</c:v>
                </c:pt>
                <c:pt idx="80">
                  <c:v>30.350999999999999</c:v>
                </c:pt>
                <c:pt idx="81">
                  <c:v>30.350999999999999</c:v>
                </c:pt>
                <c:pt idx="82">
                  <c:v>30.350999999999999</c:v>
                </c:pt>
                <c:pt idx="83">
                  <c:v>30.350999999999999</c:v>
                </c:pt>
                <c:pt idx="84">
                  <c:v>30.350999999999999</c:v>
                </c:pt>
                <c:pt idx="85">
                  <c:v>30.350999999999999</c:v>
                </c:pt>
                <c:pt idx="86">
                  <c:v>30.350999999999999</c:v>
                </c:pt>
                <c:pt idx="87">
                  <c:v>30.350999999999999</c:v>
                </c:pt>
                <c:pt idx="88">
                  <c:v>30.350999999999999</c:v>
                </c:pt>
                <c:pt idx="89">
                  <c:v>29.484000000000002</c:v>
                </c:pt>
                <c:pt idx="90">
                  <c:v>27.75</c:v>
                </c:pt>
                <c:pt idx="91">
                  <c:v>26.882999999999999</c:v>
                </c:pt>
                <c:pt idx="92">
                  <c:v>26.882999999999999</c:v>
                </c:pt>
                <c:pt idx="93">
                  <c:v>26.882999999999999</c:v>
                </c:pt>
                <c:pt idx="94">
                  <c:v>26.882999999999999</c:v>
                </c:pt>
                <c:pt idx="95">
                  <c:v>26.882999999999999</c:v>
                </c:pt>
                <c:pt idx="96">
                  <c:v>26.882999999999999</c:v>
                </c:pt>
                <c:pt idx="97">
                  <c:v>25.806999999999999</c:v>
                </c:pt>
                <c:pt idx="98">
                  <c:v>25.806999999999999</c:v>
                </c:pt>
                <c:pt idx="99">
                  <c:v>25.806999999999999</c:v>
                </c:pt>
                <c:pt idx="100">
                  <c:v>24.577999999999999</c:v>
                </c:pt>
                <c:pt idx="101">
                  <c:v>24.577999999999999</c:v>
                </c:pt>
                <c:pt idx="102">
                  <c:v>23.285</c:v>
                </c:pt>
                <c:pt idx="103">
                  <c:v>23.285</c:v>
                </c:pt>
                <c:pt idx="104">
                  <c:v>23.285</c:v>
                </c:pt>
                <c:pt idx="105">
                  <c:v>23.285</c:v>
                </c:pt>
                <c:pt idx="106">
                  <c:v>23.285</c:v>
                </c:pt>
                <c:pt idx="107">
                  <c:v>23.285</c:v>
                </c:pt>
                <c:pt idx="108">
                  <c:v>23.285</c:v>
                </c:pt>
                <c:pt idx="109">
                  <c:v>23.285</c:v>
                </c:pt>
                <c:pt idx="110">
                  <c:v>23.285</c:v>
                </c:pt>
                <c:pt idx="111">
                  <c:v>23.285</c:v>
                </c:pt>
                <c:pt idx="112">
                  <c:v>23.285</c:v>
                </c:pt>
                <c:pt idx="113">
                  <c:v>23.285</c:v>
                </c:pt>
                <c:pt idx="114">
                  <c:v>21.494</c:v>
                </c:pt>
                <c:pt idx="115">
                  <c:v>21.494</c:v>
                </c:pt>
                <c:pt idx="116">
                  <c:v>21.494</c:v>
                </c:pt>
                <c:pt idx="117">
                  <c:v>21.494</c:v>
                </c:pt>
                <c:pt idx="118">
                  <c:v>21.494</c:v>
                </c:pt>
                <c:pt idx="119">
                  <c:v>21.494</c:v>
                </c:pt>
                <c:pt idx="120">
                  <c:v>21.494</c:v>
                </c:pt>
                <c:pt idx="121">
                  <c:v>21.494</c:v>
                </c:pt>
              </c:numCache>
            </c:numRef>
          </c:yVal>
          <c:smooth val="0"/>
        </c:ser>
        <c:dLbls>
          <c:showLegendKey val="0"/>
          <c:showVal val="0"/>
          <c:showCatName val="0"/>
          <c:showSerName val="0"/>
          <c:showPercent val="0"/>
          <c:showBubbleSize val="0"/>
        </c:dLbls>
        <c:axId val="498810016"/>
        <c:axId val="525549736"/>
      </c:scatterChart>
      <c:valAx>
        <c:axId val="498810016"/>
        <c:scaling>
          <c:orientation val="minMax"/>
          <c:max val="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25549736"/>
        <c:crosses val="autoZero"/>
        <c:crossBetween val="midCat"/>
        <c:majorUnit val="1"/>
      </c:valAx>
      <c:valAx>
        <c:axId val="525549736"/>
        <c:scaling>
          <c:orientation val="minMax"/>
          <c:max val="100"/>
          <c:min val="0"/>
        </c:scaling>
        <c:delete val="0"/>
        <c:axPos val="l"/>
        <c:majorGridlines>
          <c:spPr>
            <a:ln>
              <a:prstDash val="sysDash"/>
            </a:ln>
          </c:spPr>
        </c:majorGridlines>
        <c:title>
          <c:tx>
            <c:rich>
              <a:bodyPr rot="-5400000" vert="horz"/>
              <a:lstStyle/>
              <a:p>
                <a:pPr>
                  <a:defRPr sz="1700"/>
                </a:pPr>
                <a:r>
                  <a:rPr lang="en-US" sz="1700" b="1" i="0" u="none" strike="noStrike" baseline="0" dirty="0" smtClean="0">
                    <a:effectLst/>
                  </a:rPr>
                  <a:t>Freedom from </a:t>
                </a:r>
                <a:r>
                  <a:rPr lang="en-US" sz="1700" b="1" i="0" baseline="0" dirty="0" smtClean="0">
                    <a:solidFill>
                      <a:schemeClr val="tx1"/>
                    </a:solidFill>
                  </a:rPr>
                  <a:t>Bronchiolitis Obliterans Syndrome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98810016"/>
        <c:crosses val="autoZero"/>
        <c:crossBetween val="midCat"/>
        <c:majorUnit val="25"/>
      </c:valAx>
      <c:spPr>
        <a:solidFill>
          <a:schemeClr val="bg2"/>
        </a:solidFill>
        <a:ln>
          <a:solidFill>
            <a:schemeClr val="tx1"/>
          </a:solidFill>
        </a:ln>
      </c:spPr>
    </c:plotArea>
    <c:legend>
      <c:legendPos val="r"/>
      <c:layout>
        <c:manualLayout>
          <c:xMode val="edge"/>
          <c:yMode val="edge"/>
          <c:x val="0.14069321533923304"/>
          <c:y val="0.57832423164846325"/>
          <c:w val="0.25104719764011779"/>
          <c:h val="0.24292777918889191"/>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4.6611302493438318E-2"/>
          <c:w val="0.85968051006900348"/>
          <c:h val="0.80568876471086259"/>
        </c:manualLayout>
      </c:layout>
      <c:scatterChart>
        <c:scatterStyle val="lineMarker"/>
        <c:varyColors val="0"/>
        <c:ser>
          <c:idx val="0"/>
          <c:order val="0"/>
          <c:tx>
            <c:strRef>
              <c:f>Sheet1!$B$1</c:f>
              <c:strCache>
                <c:ptCount val="1"/>
                <c:pt idx="0">
                  <c:v>CF (N=432)</c:v>
                </c:pt>
              </c:strCache>
            </c:strRef>
          </c:tx>
          <c:spPr>
            <a:ln w="41275">
              <a:solidFill>
                <a:srgbClr val="00FF00"/>
              </a:solidFill>
            </a:ln>
          </c:spPr>
          <c:marker>
            <c:symbol val="none"/>
          </c:marker>
          <c:xVal>
            <c:numRef>
              <c:f>Sheet1!$A$2:$A$101</c:f>
              <c:numCache>
                <c:formatCode>General</c:formatCode>
                <c:ptCount val="100"/>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pt idx="91">
                  <c:v>7.5833300000000001</c:v>
                </c:pt>
                <c:pt idx="92">
                  <c:v>7.6666699999999999</c:v>
                </c:pt>
                <c:pt idx="93">
                  <c:v>7.75</c:v>
                </c:pt>
                <c:pt idx="94">
                  <c:v>7.8333300000000001</c:v>
                </c:pt>
                <c:pt idx="95">
                  <c:v>7.9166699999999999</c:v>
                </c:pt>
                <c:pt idx="96">
                  <c:v>8</c:v>
                </c:pt>
                <c:pt idx="97">
                  <c:v>8.0833300000000001</c:v>
                </c:pt>
                <c:pt idx="98">
                  <c:v>8.1666699999999999</c:v>
                </c:pt>
                <c:pt idx="99">
                  <c:v>8.25</c:v>
                </c:pt>
              </c:numCache>
            </c:numRef>
          </c:xVal>
          <c:yVal>
            <c:numRef>
              <c:f>Sheet1!$B$2:$B$101</c:f>
              <c:numCache>
                <c:formatCode>General</c:formatCode>
                <c:ptCount val="100"/>
                <c:pt idx="0">
                  <c:v>100</c:v>
                </c:pt>
                <c:pt idx="1">
                  <c:v>100</c:v>
                </c:pt>
                <c:pt idx="2">
                  <c:v>100</c:v>
                </c:pt>
                <c:pt idx="3">
                  <c:v>99.537000000000006</c:v>
                </c:pt>
                <c:pt idx="4">
                  <c:v>99.072000000000003</c:v>
                </c:pt>
                <c:pt idx="5">
                  <c:v>97.442999999999998</c:v>
                </c:pt>
                <c:pt idx="6">
                  <c:v>94.634</c:v>
                </c:pt>
                <c:pt idx="7">
                  <c:v>89.465999999999994</c:v>
                </c:pt>
                <c:pt idx="8">
                  <c:v>88.519000000000005</c:v>
                </c:pt>
                <c:pt idx="9">
                  <c:v>88.043999999999997</c:v>
                </c:pt>
                <c:pt idx="10">
                  <c:v>88.043999999999997</c:v>
                </c:pt>
                <c:pt idx="11">
                  <c:v>88.043999999999997</c:v>
                </c:pt>
                <c:pt idx="12">
                  <c:v>87.795000000000002</c:v>
                </c:pt>
                <c:pt idx="13">
                  <c:v>87.795000000000002</c:v>
                </c:pt>
                <c:pt idx="14">
                  <c:v>87.795000000000002</c:v>
                </c:pt>
                <c:pt idx="15">
                  <c:v>87.501999999999995</c:v>
                </c:pt>
                <c:pt idx="16">
                  <c:v>85.453000000000003</c:v>
                </c:pt>
                <c:pt idx="17">
                  <c:v>83.697999999999993</c:v>
                </c:pt>
                <c:pt idx="18">
                  <c:v>78.691999999999993</c:v>
                </c:pt>
                <c:pt idx="19">
                  <c:v>73.337999999999994</c:v>
                </c:pt>
                <c:pt idx="20">
                  <c:v>71.841999999999999</c:v>
                </c:pt>
                <c:pt idx="21">
                  <c:v>71.238</c:v>
                </c:pt>
                <c:pt idx="22">
                  <c:v>70.935000000000002</c:v>
                </c:pt>
                <c:pt idx="23">
                  <c:v>70.935000000000002</c:v>
                </c:pt>
                <c:pt idx="24">
                  <c:v>70.935000000000002</c:v>
                </c:pt>
                <c:pt idx="25">
                  <c:v>70.935000000000002</c:v>
                </c:pt>
                <c:pt idx="26">
                  <c:v>70.578000000000003</c:v>
                </c:pt>
                <c:pt idx="27">
                  <c:v>70.578000000000003</c:v>
                </c:pt>
                <c:pt idx="28">
                  <c:v>70.578000000000003</c:v>
                </c:pt>
                <c:pt idx="29">
                  <c:v>69.131</c:v>
                </c:pt>
                <c:pt idx="30">
                  <c:v>67.679000000000002</c:v>
                </c:pt>
                <c:pt idx="31">
                  <c:v>64.040000000000006</c:v>
                </c:pt>
                <c:pt idx="32">
                  <c:v>63.31</c:v>
                </c:pt>
                <c:pt idx="33">
                  <c:v>62.579000000000001</c:v>
                </c:pt>
                <c:pt idx="34">
                  <c:v>62.207999999999998</c:v>
                </c:pt>
                <c:pt idx="35">
                  <c:v>62.207999999999998</c:v>
                </c:pt>
                <c:pt idx="36">
                  <c:v>62.207999999999998</c:v>
                </c:pt>
                <c:pt idx="37">
                  <c:v>62.207999999999998</c:v>
                </c:pt>
                <c:pt idx="38">
                  <c:v>62.207999999999998</c:v>
                </c:pt>
                <c:pt idx="39">
                  <c:v>61.761000000000003</c:v>
                </c:pt>
                <c:pt idx="40">
                  <c:v>61.31</c:v>
                </c:pt>
                <c:pt idx="41">
                  <c:v>59.055999999999997</c:v>
                </c:pt>
                <c:pt idx="42">
                  <c:v>57.703000000000003</c:v>
                </c:pt>
                <c:pt idx="43">
                  <c:v>55.893000000000001</c:v>
                </c:pt>
                <c:pt idx="44">
                  <c:v>55.427</c:v>
                </c:pt>
                <c:pt idx="45">
                  <c:v>55.427</c:v>
                </c:pt>
                <c:pt idx="46">
                  <c:v>55.427</c:v>
                </c:pt>
                <c:pt idx="47">
                  <c:v>55.427</c:v>
                </c:pt>
                <c:pt idx="48">
                  <c:v>55.427</c:v>
                </c:pt>
                <c:pt idx="49">
                  <c:v>55.427</c:v>
                </c:pt>
                <c:pt idx="50">
                  <c:v>54.265999999999998</c:v>
                </c:pt>
                <c:pt idx="51">
                  <c:v>53.676000000000002</c:v>
                </c:pt>
                <c:pt idx="52">
                  <c:v>53.676000000000002</c:v>
                </c:pt>
                <c:pt idx="53">
                  <c:v>51.906999999999996</c:v>
                </c:pt>
                <c:pt idx="54">
                  <c:v>47.188000000000002</c:v>
                </c:pt>
                <c:pt idx="55">
                  <c:v>44.222999999999999</c:v>
                </c:pt>
                <c:pt idx="56">
                  <c:v>44.222999999999999</c:v>
                </c:pt>
                <c:pt idx="57">
                  <c:v>44.222999999999999</c:v>
                </c:pt>
                <c:pt idx="58">
                  <c:v>44.222999999999999</c:v>
                </c:pt>
                <c:pt idx="59">
                  <c:v>44.222999999999999</c:v>
                </c:pt>
                <c:pt idx="60">
                  <c:v>44.222999999999999</c:v>
                </c:pt>
                <c:pt idx="61">
                  <c:v>44.222999999999999</c:v>
                </c:pt>
                <c:pt idx="62">
                  <c:v>44.222999999999999</c:v>
                </c:pt>
                <c:pt idx="63">
                  <c:v>44.222999999999999</c:v>
                </c:pt>
                <c:pt idx="64">
                  <c:v>44.222999999999999</c:v>
                </c:pt>
                <c:pt idx="65">
                  <c:v>42.749000000000002</c:v>
                </c:pt>
                <c:pt idx="66">
                  <c:v>39.064</c:v>
                </c:pt>
                <c:pt idx="67">
                  <c:v>37.590000000000003</c:v>
                </c:pt>
                <c:pt idx="68">
                  <c:v>36.853000000000002</c:v>
                </c:pt>
                <c:pt idx="69">
                  <c:v>36.853000000000002</c:v>
                </c:pt>
                <c:pt idx="70">
                  <c:v>36.853000000000002</c:v>
                </c:pt>
                <c:pt idx="71">
                  <c:v>36.853000000000002</c:v>
                </c:pt>
                <c:pt idx="72">
                  <c:v>36.853000000000002</c:v>
                </c:pt>
                <c:pt idx="73">
                  <c:v>36.853000000000002</c:v>
                </c:pt>
                <c:pt idx="74">
                  <c:v>36.853000000000002</c:v>
                </c:pt>
                <c:pt idx="75">
                  <c:v>35.975000000000001</c:v>
                </c:pt>
                <c:pt idx="76">
                  <c:v>35.076000000000001</c:v>
                </c:pt>
                <c:pt idx="77">
                  <c:v>33.277000000000001</c:v>
                </c:pt>
                <c:pt idx="78">
                  <c:v>33.277000000000001</c:v>
                </c:pt>
                <c:pt idx="79">
                  <c:v>31.428000000000001</c:v>
                </c:pt>
                <c:pt idx="80">
                  <c:v>30.475999999999999</c:v>
                </c:pt>
                <c:pt idx="81">
                  <c:v>30.475999999999999</c:v>
                </c:pt>
                <c:pt idx="82">
                  <c:v>30.475999999999999</c:v>
                </c:pt>
                <c:pt idx="83">
                  <c:v>30.475999999999999</c:v>
                </c:pt>
                <c:pt idx="84">
                  <c:v>30.475999999999999</c:v>
                </c:pt>
                <c:pt idx="85">
                  <c:v>30.475999999999999</c:v>
                </c:pt>
                <c:pt idx="86">
                  <c:v>30.475999999999999</c:v>
                </c:pt>
                <c:pt idx="87">
                  <c:v>30.475999999999999</c:v>
                </c:pt>
                <c:pt idx="88">
                  <c:v>30.475999999999999</c:v>
                </c:pt>
                <c:pt idx="89">
                  <c:v>29.151</c:v>
                </c:pt>
                <c:pt idx="90">
                  <c:v>26.501000000000001</c:v>
                </c:pt>
                <c:pt idx="91">
                  <c:v>22.526</c:v>
                </c:pt>
                <c:pt idx="92">
                  <c:v>22.526</c:v>
                </c:pt>
                <c:pt idx="93">
                  <c:v>22.526</c:v>
                </c:pt>
                <c:pt idx="94">
                  <c:v>22.526</c:v>
                </c:pt>
                <c:pt idx="95">
                  <c:v>22.526</c:v>
                </c:pt>
                <c:pt idx="96">
                  <c:v>22.526</c:v>
                </c:pt>
                <c:pt idx="97">
                  <c:v>20.792999999999999</c:v>
                </c:pt>
                <c:pt idx="98">
                  <c:v>20.792999999999999</c:v>
                </c:pt>
                <c:pt idx="99">
                  <c:v>20.792999999999999</c:v>
                </c:pt>
              </c:numCache>
            </c:numRef>
          </c:yVal>
          <c:smooth val="0"/>
        </c:ser>
        <c:ser>
          <c:idx val="1"/>
          <c:order val="1"/>
          <c:tx>
            <c:strRef>
              <c:f>Sheet1!$C$1</c:f>
              <c:strCache>
                <c:ptCount val="1"/>
                <c:pt idx="0">
                  <c:v>ILD Other (N=57)</c:v>
                </c:pt>
              </c:strCache>
            </c:strRef>
          </c:tx>
          <c:spPr>
            <a:ln w="41275">
              <a:solidFill>
                <a:srgbClr val="FF6600"/>
              </a:solidFill>
            </a:ln>
          </c:spPr>
          <c:marker>
            <c:symbol val="none"/>
          </c:marker>
          <c:xVal>
            <c:numRef>
              <c:f>Sheet1!$A$2:$A$101</c:f>
              <c:numCache>
                <c:formatCode>General</c:formatCode>
                <c:ptCount val="100"/>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pt idx="91">
                  <c:v>7.5833300000000001</c:v>
                </c:pt>
                <c:pt idx="92">
                  <c:v>7.6666699999999999</c:v>
                </c:pt>
                <c:pt idx="93">
                  <c:v>7.75</c:v>
                </c:pt>
                <c:pt idx="94">
                  <c:v>7.8333300000000001</c:v>
                </c:pt>
                <c:pt idx="95">
                  <c:v>7.9166699999999999</c:v>
                </c:pt>
                <c:pt idx="96">
                  <c:v>8</c:v>
                </c:pt>
                <c:pt idx="97">
                  <c:v>8.0833300000000001</c:v>
                </c:pt>
                <c:pt idx="98">
                  <c:v>8.1666699999999999</c:v>
                </c:pt>
                <c:pt idx="99">
                  <c:v>8.25</c:v>
                </c:pt>
              </c:numCache>
            </c:numRef>
          </c:xVal>
          <c:yVal>
            <c:numRef>
              <c:f>Sheet1!$C$2:$C$101</c:f>
              <c:numCache>
                <c:formatCode>General</c:formatCode>
                <c:ptCount val="100"/>
                <c:pt idx="0">
                  <c:v>100</c:v>
                </c:pt>
                <c:pt idx="1">
                  <c:v>100</c:v>
                </c:pt>
                <c:pt idx="2">
                  <c:v>98.245999999999995</c:v>
                </c:pt>
                <c:pt idx="3">
                  <c:v>98.245999999999995</c:v>
                </c:pt>
                <c:pt idx="4">
                  <c:v>98.245999999999995</c:v>
                </c:pt>
                <c:pt idx="5">
                  <c:v>98.245999999999995</c:v>
                </c:pt>
                <c:pt idx="6">
                  <c:v>96.459000000000003</c:v>
                </c:pt>
                <c:pt idx="7">
                  <c:v>92.887</c:v>
                </c:pt>
                <c:pt idx="8">
                  <c:v>91.064999999999998</c:v>
                </c:pt>
                <c:pt idx="9">
                  <c:v>91.064999999999998</c:v>
                </c:pt>
                <c:pt idx="10">
                  <c:v>91.064999999999998</c:v>
                </c:pt>
                <c:pt idx="11">
                  <c:v>91.064999999999998</c:v>
                </c:pt>
                <c:pt idx="12">
                  <c:v>91.064999999999998</c:v>
                </c:pt>
                <c:pt idx="13">
                  <c:v>91.064999999999998</c:v>
                </c:pt>
                <c:pt idx="14">
                  <c:v>91.064999999999998</c:v>
                </c:pt>
                <c:pt idx="15">
                  <c:v>91.064999999999998</c:v>
                </c:pt>
                <c:pt idx="16">
                  <c:v>91.064999999999998</c:v>
                </c:pt>
                <c:pt idx="17">
                  <c:v>91.064999999999998</c:v>
                </c:pt>
                <c:pt idx="18">
                  <c:v>89.128</c:v>
                </c:pt>
                <c:pt idx="19">
                  <c:v>79.44</c:v>
                </c:pt>
                <c:pt idx="20">
                  <c:v>77.503</c:v>
                </c:pt>
                <c:pt idx="21">
                  <c:v>77.503</c:v>
                </c:pt>
                <c:pt idx="22">
                  <c:v>75.515000000000001</c:v>
                </c:pt>
                <c:pt idx="23">
                  <c:v>75.515000000000001</c:v>
                </c:pt>
                <c:pt idx="24">
                  <c:v>75.515000000000001</c:v>
                </c:pt>
                <c:pt idx="25">
                  <c:v>75.515000000000001</c:v>
                </c:pt>
                <c:pt idx="26">
                  <c:v>75.515000000000001</c:v>
                </c:pt>
                <c:pt idx="27">
                  <c:v>75.515000000000001</c:v>
                </c:pt>
                <c:pt idx="28">
                  <c:v>75.515000000000001</c:v>
                </c:pt>
                <c:pt idx="29">
                  <c:v>70.938999999999993</c:v>
                </c:pt>
                <c:pt idx="30">
                  <c:v>68.650000000000006</c:v>
                </c:pt>
                <c:pt idx="31">
                  <c:v>64.073999999999998</c:v>
                </c:pt>
                <c:pt idx="32">
                  <c:v>64.073999999999998</c:v>
                </c:pt>
                <c:pt idx="33">
                  <c:v>64.073999999999998</c:v>
                </c:pt>
                <c:pt idx="34">
                  <c:v>64.073999999999998</c:v>
                </c:pt>
                <c:pt idx="35">
                  <c:v>64.073999999999998</c:v>
                </c:pt>
                <c:pt idx="36">
                  <c:v>64.073999999999998</c:v>
                </c:pt>
                <c:pt idx="37">
                  <c:v>64.073999999999998</c:v>
                </c:pt>
                <c:pt idx="38">
                  <c:v>64.073999999999998</c:v>
                </c:pt>
                <c:pt idx="39">
                  <c:v>64.073999999999998</c:v>
                </c:pt>
                <c:pt idx="40">
                  <c:v>64.073999999999998</c:v>
                </c:pt>
                <c:pt idx="41">
                  <c:v>64.073999999999998</c:v>
                </c:pt>
                <c:pt idx="42">
                  <c:v>64.073999999999998</c:v>
                </c:pt>
                <c:pt idx="43">
                  <c:v>57.329000000000001</c:v>
                </c:pt>
                <c:pt idx="44">
                  <c:v>57.329000000000001</c:v>
                </c:pt>
                <c:pt idx="45">
                  <c:v>57.329000000000001</c:v>
                </c:pt>
                <c:pt idx="46">
                  <c:v>57.329000000000001</c:v>
                </c:pt>
                <c:pt idx="47">
                  <c:v>57.329000000000001</c:v>
                </c:pt>
                <c:pt idx="48">
                  <c:v>57.329000000000001</c:v>
                </c:pt>
                <c:pt idx="49">
                  <c:v>57.329000000000001</c:v>
                </c:pt>
                <c:pt idx="50">
                  <c:v>57.329000000000001</c:v>
                </c:pt>
                <c:pt idx="51">
                  <c:v>57.329000000000001</c:v>
                </c:pt>
                <c:pt idx="52">
                  <c:v>57.329000000000001</c:v>
                </c:pt>
                <c:pt idx="53">
                  <c:v>53.234000000000002</c:v>
                </c:pt>
                <c:pt idx="54">
                  <c:v>45.043999999999997</c:v>
                </c:pt>
                <c:pt idx="55">
                  <c:v>45.043999999999997</c:v>
                </c:pt>
                <c:pt idx="56">
                  <c:v>45.043999999999997</c:v>
                </c:pt>
                <c:pt idx="57">
                  <c:v>45.043999999999997</c:v>
                </c:pt>
                <c:pt idx="58">
                  <c:v>45.043999999999997</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numCache>
            </c:numRef>
          </c:yVal>
          <c:smooth val="0"/>
        </c:ser>
        <c:ser>
          <c:idx val="2"/>
          <c:order val="2"/>
          <c:tx>
            <c:strRef>
              <c:f>Sheet1!$D$1</c:f>
              <c:strCache>
                <c:ptCount val="1"/>
                <c:pt idx="0">
                  <c:v>PH/PAH (N=75)</c:v>
                </c:pt>
              </c:strCache>
            </c:strRef>
          </c:tx>
          <c:spPr>
            <a:ln w="41275">
              <a:solidFill>
                <a:srgbClr val="FFFF00"/>
              </a:solidFill>
            </a:ln>
          </c:spPr>
          <c:marker>
            <c:symbol val="none"/>
          </c:marker>
          <c:xVal>
            <c:numRef>
              <c:f>Sheet1!$A$2:$A$101</c:f>
              <c:numCache>
                <c:formatCode>General</c:formatCode>
                <c:ptCount val="100"/>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pt idx="91">
                  <c:v>7.5833300000000001</c:v>
                </c:pt>
                <c:pt idx="92">
                  <c:v>7.6666699999999999</c:v>
                </c:pt>
                <c:pt idx="93">
                  <c:v>7.75</c:v>
                </c:pt>
                <c:pt idx="94">
                  <c:v>7.8333300000000001</c:v>
                </c:pt>
                <c:pt idx="95">
                  <c:v>7.9166699999999999</c:v>
                </c:pt>
                <c:pt idx="96">
                  <c:v>8</c:v>
                </c:pt>
                <c:pt idx="97">
                  <c:v>8.0833300000000001</c:v>
                </c:pt>
                <c:pt idx="98">
                  <c:v>8.1666699999999999</c:v>
                </c:pt>
                <c:pt idx="99">
                  <c:v>8.25</c:v>
                </c:pt>
              </c:numCache>
            </c:numRef>
          </c:xVal>
          <c:yVal>
            <c:numRef>
              <c:f>Sheet1!$D$2:$D$101</c:f>
              <c:numCache>
                <c:formatCode>General</c:formatCode>
                <c:ptCount val="100"/>
                <c:pt idx="0">
                  <c:v>100</c:v>
                </c:pt>
                <c:pt idx="1">
                  <c:v>100</c:v>
                </c:pt>
                <c:pt idx="2">
                  <c:v>98.667000000000002</c:v>
                </c:pt>
                <c:pt idx="3">
                  <c:v>98.667000000000002</c:v>
                </c:pt>
                <c:pt idx="4">
                  <c:v>98.667000000000002</c:v>
                </c:pt>
                <c:pt idx="5">
                  <c:v>94.667000000000002</c:v>
                </c:pt>
                <c:pt idx="6">
                  <c:v>94.667000000000002</c:v>
                </c:pt>
                <c:pt idx="7">
                  <c:v>90.667000000000002</c:v>
                </c:pt>
                <c:pt idx="8">
                  <c:v>89.332999999999998</c:v>
                </c:pt>
                <c:pt idx="9">
                  <c:v>89.332999999999998</c:v>
                </c:pt>
                <c:pt idx="10">
                  <c:v>89.332999999999998</c:v>
                </c:pt>
                <c:pt idx="11">
                  <c:v>89.332999999999998</c:v>
                </c:pt>
                <c:pt idx="12">
                  <c:v>89.332999999999998</c:v>
                </c:pt>
                <c:pt idx="13">
                  <c:v>89.332999999999998</c:v>
                </c:pt>
                <c:pt idx="14">
                  <c:v>89.332999999999998</c:v>
                </c:pt>
                <c:pt idx="15">
                  <c:v>89.332999999999998</c:v>
                </c:pt>
                <c:pt idx="16">
                  <c:v>89.332999999999998</c:v>
                </c:pt>
                <c:pt idx="17">
                  <c:v>89.332999999999998</c:v>
                </c:pt>
                <c:pt idx="18">
                  <c:v>86.253</c:v>
                </c:pt>
                <c:pt idx="19">
                  <c:v>81.632000000000005</c:v>
                </c:pt>
                <c:pt idx="20">
                  <c:v>81.632000000000005</c:v>
                </c:pt>
                <c:pt idx="21">
                  <c:v>81.632000000000005</c:v>
                </c:pt>
                <c:pt idx="22">
                  <c:v>81.632000000000005</c:v>
                </c:pt>
                <c:pt idx="23">
                  <c:v>81.632000000000005</c:v>
                </c:pt>
                <c:pt idx="24">
                  <c:v>80.091999999999999</c:v>
                </c:pt>
                <c:pt idx="25">
                  <c:v>80.091999999999999</c:v>
                </c:pt>
                <c:pt idx="26">
                  <c:v>80.091999999999999</c:v>
                </c:pt>
                <c:pt idx="27">
                  <c:v>80.091999999999999</c:v>
                </c:pt>
                <c:pt idx="28">
                  <c:v>78.423000000000002</c:v>
                </c:pt>
                <c:pt idx="29">
                  <c:v>76.754999999999995</c:v>
                </c:pt>
                <c:pt idx="30">
                  <c:v>71.748999999999995</c:v>
                </c:pt>
                <c:pt idx="31">
                  <c:v>68.412000000000006</c:v>
                </c:pt>
                <c:pt idx="32">
                  <c:v>68.412000000000006</c:v>
                </c:pt>
                <c:pt idx="33">
                  <c:v>68.412000000000006</c:v>
                </c:pt>
                <c:pt idx="34">
                  <c:v>68.412000000000006</c:v>
                </c:pt>
                <c:pt idx="35">
                  <c:v>68.412000000000006</c:v>
                </c:pt>
                <c:pt idx="36">
                  <c:v>68.412000000000006</c:v>
                </c:pt>
                <c:pt idx="37">
                  <c:v>68.412000000000006</c:v>
                </c:pt>
                <c:pt idx="38">
                  <c:v>66.338999999999999</c:v>
                </c:pt>
                <c:pt idx="39">
                  <c:v>66.338999999999999</c:v>
                </c:pt>
                <c:pt idx="40">
                  <c:v>66.338999999999999</c:v>
                </c:pt>
                <c:pt idx="41">
                  <c:v>66.338999999999999</c:v>
                </c:pt>
                <c:pt idx="42">
                  <c:v>64.266000000000005</c:v>
                </c:pt>
                <c:pt idx="43">
                  <c:v>62.192999999999998</c:v>
                </c:pt>
                <c:pt idx="44">
                  <c:v>62.192999999999998</c:v>
                </c:pt>
                <c:pt idx="45">
                  <c:v>60.12</c:v>
                </c:pt>
                <c:pt idx="46">
                  <c:v>60.12</c:v>
                </c:pt>
                <c:pt idx="47">
                  <c:v>60.12</c:v>
                </c:pt>
                <c:pt idx="48">
                  <c:v>60.12</c:v>
                </c:pt>
                <c:pt idx="49">
                  <c:v>60.12</c:v>
                </c:pt>
                <c:pt idx="50">
                  <c:v>60.12</c:v>
                </c:pt>
                <c:pt idx="51">
                  <c:v>60.12</c:v>
                </c:pt>
                <c:pt idx="52">
                  <c:v>60.12</c:v>
                </c:pt>
                <c:pt idx="53">
                  <c:v>57.615000000000002</c:v>
                </c:pt>
                <c:pt idx="54">
                  <c:v>55.11</c:v>
                </c:pt>
                <c:pt idx="55">
                  <c:v>52.484999999999999</c:v>
                </c:pt>
                <c:pt idx="56">
                  <c:v>52.484999999999999</c:v>
                </c:pt>
                <c:pt idx="57">
                  <c:v>52.484999999999999</c:v>
                </c:pt>
                <c:pt idx="58">
                  <c:v>52.484999999999999</c:v>
                </c:pt>
                <c:pt idx="59">
                  <c:v>52.484999999999999</c:v>
                </c:pt>
                <c:pt idx="60">
                  <c:v>52.484999999999999</c:v>
                </c:pt>
                <c:pt idx="61">
                  <c:v>52.484999999999999</c:v>
                </c:pt>
                <c:pt idx="62">
                  <c:v>52.484999999999999</c:v>
                </c:pt>
                <c:pt idx="63">
                  <c:v>49.722999999999999</c:v>
                </c:pt>
                <c:pt idx="64">
                  <c:v>46.960999999999999</c:v>
                </c:pt>
                <c:pt idx="65">
                  <c:v>46.960999999999999</c:v>
                </c:pt>
                <c:pt idx="66">
                  <c:v>41.436</c:v>
                </c:pt>
                <c:pt idx="67">
                  <c:v>41.436</c:v>
                </c:pt>
                <c:pt idx="68">
                  <c:v>41.436</c:v>
                </c:pt>
                <c:pt idx="69">
                  <c:v>41.436</c:v>
                </c:pt>
                <c:pt idx="70">
                  <c:v>41.436</c:v>
                </c:pt>
                <c:pt idx="71">
                  <c:v>41.436</c:v>
                </c:pt>
                <c:pt idx="72">
                  <c:v>41.436</c:v>
                </c:pt>
                <c:pt idx="73">
                  <c:v>41.436</c:v>
                </c:pt>
                <c:pt idx="74">
                  <c:v>41.436</c:v>
                </c:pt>
                <c:pt idx="75">
                  <c:v>41.436</c:v>
                </c:pt>
                <c:pt idx="76">
                  <c:v>41.436</c:v>
                </c:pt>
                <c:pt idx="77">
                  <c:v>41.436</c:v>
                </c:pt>
                <c:pt idx="78">
                  <c:v>41.436</c:v>
                </c:pt>
                <c:pt idx="79">
                  <c:v>41.436</c:v>
                </c:pt>
                <c:pt idx="80">
                  <c:v>41.436</c:v>
                </c:pt>
                <c:pt idx="81">
                  <c:v>41.436</c:v>
                </c:pt>
                <c:pt idx="82">
                  <c:v>41.436</c:v>
                </c:pt>
                <c:pt idx="83">
                  <c:v>41.436</c:v>
                </c:pt>
                <c:pt idx="84">
                  <c:v>41.436</c:v>
                </c:pt>
                <c:pt idx="85">
                  <c:v>41.436</c:v>
                </c:pt>
                <c:pt idx="86">
                  <c:v>41.436</c:v>
                </c:pt>
                <c:pt idx="87">
                  <c:v>41.436</c:v>
                </c:pt>
                <c:pt idx="88">
                  <c:v>41.436</c:v>
                </c:pt>
                <c:pt idx="89">
                  <c:v>41.436</c:v>
                </c:pt>
                <c:pt idx="90">
                  <c:v>#N/A</c:v>
                </c:pt>
                <c:pt idx="91">
                  <c:v>#N/A</c:v>
                </c:pt>
                <c:pt idx="92">
                  <c:v>#N/A</c:v>
                </c:pt>
                <c:pt idx="93">
                  <c:v>#N/A</c:v>
                </c:pt>
                <c:pt idx="94">
                  <c:v>#N/A</c:v>
                </c:pt>
                <c:pt idx="95">
                  <c:v>#N/A</c:v>
                </c:pt>
                <c:pt idx="96">
                  <c:v>#N/A</c:v>
                </c:pt>
                <c:pt idx="97">
                  <c:v>#N/A</c:v>
                </c:pt>
                <c:pt idx="98">
                  <c:v>#N/A</c:v>
                </c:pt>
                <c:pt idx="99">
                  <c:v>#N/A</c:v>
                </c:pt>
              </c:numCache>
            </c:numRef>
          </c:yVal>
          <c:smooth val="0"/>
        </c:ser>
        <c:ser>
          <c:idx val="3"/>
          <c:order val="3"/>
          <c:tx>
            <c:strRef>
              <c:f>Sheet1!$E$1</c:f>
              <c:strCache>
                <c:ptCount val="1"/>
                <c:pt idx="0">
                  <c:v>PHT Other (N=46)</c:v>
                </c:pt>
              </c:strCache>
            </c:strRef>
          </c:tx>
          <c:spPr>
            <a:ln w="41275">
              <a:solidFill>
                <a:srgbClr val="00FFFF"/>
              </a:solidFill>
            </a:ln>
          </c:spPr>
          <c:marker>
            <c:symbol val="none"/>
          </c:marker>
          <c:xVal>
            <c:numRef>
              <c:f>Sheet1!$A$2:$A$101</c:f>
              <c:numCache>
                <c:formatCode>General</c:formatCode>
                <c:ptCount val="100"/>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pt idx="91">
                  <c:v>7.5833300000000001</c:v>
                </c:pt>
                <c:pt idx="92">
                  <c:v>7.6666699999999999</c:v>
                </c:pt>
                <c:pt idx="93">
                  <c:v>7.75</c:v>
                </c:pt>
                <c:pt idx="94">
                  <c:v>7.8333300000000001</c:v>
                </c:pt>
                <c:pt idx="95">
                  <c:v>7.9166699999999999</c:v>
                </c:pt>
                <c:pt idx="96">
                  <c:v>8</c:v>
                </c:pt>
                <c:pt idx="97">
                  <c:v>8.0833300000000001</c:v>
                </c:pt>
                <c:pt idx="98">
                  <c:v>8.1666699999999999</c:v>
                </c:pt>
                <c:pt idx="99">
                  <c:v>8.25</c:v>
                </c:pt>
              </c:numCache>
            </c:numRef>
          </c:xVal>
          <c:yVal>
            <c:numRef>
              <c:f>Sheet1!$E$2:$E$101</c:f>
              <c:numCache>
                <c:formatCode>General</c:formatCode>
                <c:ptCount val="100"/>
                <c:pt idx="0">
                  <c:v>100</c:v>
                </c:pt>
                <c:pt idx="1">
                  <c:v>100</c:v>
                </c:pt>
                <c:pt idx="2">
                  <c:v>100</c:v>
                </c:pt>
                <c:pt idx="3">
                  <c:v>100</c:v>
                </c:pt>
                <c:pt idx="4">
                  <c:v>100</c:v>
                </c:pt>
                <c:pt idx="5">
                  <c:v>97.778000000000006</c:v>
                </c:pt>
                <c:pt idx="6">
                  <c:v>91.111000000000004</c:v>
                </c:pt>
                <c:pt idx="7">
                  <c:v>86.667000000000002</c:v>
                </c:pt>
                <c:pt idx="8">
                  <c:v>86.667000000000002</c:v>
                </c:pt>
                <c:pt idx="9">
                  <c:v>86.667000000000002</c:v>
                </c:pt>
                <c:pt idx="10">
                  <c:v>86.667000000000002</c:v>
                </c:pt>
                <c:pt idx="11">
                  <c:v>86.667000000000002</c:v>
                </c:pt>
                <c:pt idx="12">
                  <c:v>86.667000000000002</c:v>
                </c:pt>
                <c:pt idx="13">
                  <c:v>86.667000000000002</c:v>
                </c:pt>
                <c:pt idx="14">
                  <c:v>86.667000000000002</c:v>
                </c:pt>
                <c:pt idx="15">
                  <c:v>83.957999999999998</c:v>
                </c:pt>
                <c:pt idx="16">
                  <c:v>83.957999999999998</c:v>
                </c:pt>
                <c:pt idx="17">
                  <c:v>83.957999999999998</c:v>
                </c:pt>
                <c:pt idx="18">
                  <c:v>81.25</c:v>
                </c:pt>
                <c:pt idx="19">
                  <c:v>70.417000000000002</c:v>
                </c:pt>
                <c:pt idx="20">
                  <c:v>70.417000000000002</c:v>
                </c:pt>
                <c:pt idx="21">
                  <c:v>70.417000000000002</c:v>
                </c:pt>
                <c:pt idx="22">
                  <c:v>70.417000000000002</c:v>
                </c:pt>
                <c:pt idx="23">
                  <c:v>70.417000000000002</c:v>
                </c:pt>
                <c:pt idx="24">
                  <c:v>70.417000000000002</c:v>
                </c:pt>
                <c:pt idx="25">
                  <c:v>70.417000000000002</c:v>
                </c:pt>
                <c:pt idx="26">
                  <c:v>70.417000000000002</c:v>
                </c:pt>
                <c:pt idx="27">
                  <c:v>70.417000000000002</c:v>
                </c:pt>
                <c:pt idx="28">
                  <c:v>70.417000000000002</c:v>
                </c:pt>
                <c:pt idx="29">
                  <c:v>66.896000000000001</c:v>
                </c:pt>
                <c:pt idx="30">
                  <c:v>56.332999999999998</c:v>
                </c:pt>
                <c:pt idx="31">
                  <c:v>52.811999999999998</c:v>
                </c:pt>
                <c:pt idx="32">
                  <c:v>52.811999999999998</c:v>
                </c:pt>
                <c:pt idx="33">
                  <c:v>52.811999999999998</c:v>
                </c:pt>
                <c:pt idx="34">
                  <c:v>52.811999999999998</c:v>
                </c:pt>
                <c:pt idx="35">
                  <c:v>52.811999999999998</c:v>
                </c:pt>
                <c:pt idx="36">
                  <c:v>52.811999999999998</c:v>
                </c:pt>
                <c:pt idx="37">
                  <c:v>52.811999999999998</c:v>
                </c:pt>
                <c:pt idx="38">
                  <c:v>52.811999999999998</c:v>
                </c:pt>
                <c:pt idx="39">
                  <c:v>52.811999999999998</c:v>
                </c:pt>
                <c:pt idx="40">
                  <c:v>52.811999999999998</c:v>
                </c:pt>
                <c:pt idx="41">
                  <c:v>52.811999999999998</c:v>
                </c:pt>
                <c:pt idx="42">
                  <c:v>52.811999999999998</c:v>
                </c:pt>
                <c:pt idx="43">
                  <c:v>52.811999999999998</c:v>
                </c:pt>
                <c:pt idx="44">
                  <c:v>52.811999999999998</c:v>
                </c:pt>
                <c:pt idx="45">
                  <c:v>52.811999999999998</c:v>
                </c:pt>
                <c:pt idx="46">
                  <c:v>52.811999999999998</c:v>
                </c:pt>
                <c:pt idx="47">
                  <c:v>52.811999999999998</c:v>
                </c:pt>
                <c:pt idx="48">
                  <c:v>52.811999999999998</c:v>
                </c:pt>
                <c:pt idx="49">
                  <c:v>52.811999999999998</c:v>
                </c:pt>
                <c:pt idx="50">
                  <c:v>52.811999999999998</c:v>
                </c:pt>
                <c:pt idx="51">
                  <c:v>52.811999999999998</c:v>
                </c:pt>
                <c:pt idx="52">
                  <c:v>52.811999999999998</c:v>
                </c:pt>
                <c:pt idx="53">
                  <c:v>52.811999999999998</c:v>
                </c:pt>
                <c:pt idx="54">
                  <c:v>52.811999999999998</c:v>
                </c:pt>
                <c:pt idx="55">
                  <c:v>52.811999999999998</c:v>
                </c:pt>
                <c:pt idx="56">
                  <c:v>52.811999999999998</c:v>
                </c:pt>
                <c:pt idx="57">
                  <c:v>52.811999999999998</c:v>
                </c:pt>
                <c:pt idx="58">
                  <c:v>52.811999999999998</c:v>
                </c:pt>
                <c:pt idx="59">
                  <c:v>52.811999999999998</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numCache>
            </c:numRef>
          </c:yVal>
          <c:smooth val="0"/>
        </c:ser>
        <c:dLbls>
          <c:showLegendKey val="0"/>
          <c:showVal val="0"/>
          <c:showCatName val="0"/>
          <c:showSerName val="0"/>
          <c:showPercent val="0"/>
          <c:showBubbleSize val="0"/>
        </c:dLbls>
        <c:axId val="525550520"/>
        <c:axId val="525550912"/>
      </c:scatterChart>
      <c:valAx>
        <c:axId val="525550520"/>
        <c:scaling>
          <c:orientation val="minMax"/>
          <c:max val="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25550912"/>
        <c:crosses val="autoZero"/>
        <c:crossBetween val="midCat"/>
        <c:majorUnit val="1"/>
      </c:valAx>
      <c:valAx>
        <c:axId val="525550912"/>
        <c:scaling>
          <c:orientation val="minMax"/>
          <c:max val="100"/>
          <c:min val="0"/>
        </c:scaling>
        <c:delete val="0"/>
        <c:axPos val="l"/>
        <c:majorGridlines>
          <c:spPr>
            <a:ln>
              <a:prstDash val="sysDash"/>
            </a:ln>
          </c:spPr>
        </c:majorGridlines>
        <c:title>
          <c:tx>
            <c:rich>
              <a:bodyPr rot="-5400000" vert="horz"/>
              <a:lstStyle/>
              <a:p>
                <a:pPr>
                  <a:defRPr sz="1700"/>
                </a:pPr>
                <a:r>
                  <a:rPr lang="en-US" sz="1700" b="1" i="0" u="none" strike="noStrike" baseline="0" dirty="0" smtClean="0">
                    <a:effectLst/>
                  </a:rPr>
                  <a:t>Freedom from </a:t>
                </a:r>
                <a:r>
                  <a:rPr lang="en-US" sz="1700" b="1" i="0" baseline="0" dirty="0" smtClean="0">
                    <a:solidFill>
                      <a:schemeClr val="tx1"/>
                    </a:solidFill>
                  </a:rPr>
                  <a:t>Bronchiolitis Obliterans Syndrome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25550520"/>
        <c:crosses val="autoZero"/>
        <c:crossBetween val="midCat"/>
        <c:majorUnit val="25"/>
      </c:valAx>
      <c:spPr>
        <a:solidFill>
          <a:schemeClr val="bg2"/>
        </a:solidFill>
        <a:ln>
          <a:solidFill>
            <a:schemeClr val="tx1"/>
          </a:solidFill>
        </a:ln>
      </c:spPr>
    </c:plotArea>
    <c:legend>
      <c:legendPos val="r"/>
      <c:layout>
        <c:manualLayout>
          <c:xMode val="edge"/>
          <c:yMode val="edge"/>
          <c:x val="0.14216814159292035"/>
          <c:y val="0.59873749179790026"/>
          <c:w val="0.25014098901354143"/>
          <c:h val="0.23533628608923884"/>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381"/>
          <c:h val="0.83794682922699193"/>
        </c:manualLayout>
      </c:layout>
      <c:scatterChart>
        <c:scatterStyle val="lineMarker"/>
        <c:varyColors val="0"/>
        <c:ser>
          <c:idx val="0"/>
          <c:order val="0"/>
          <c:tx>
            <c:strRef>
              <c:f>Sheet1!$B$1</c:f>
              <c:strCache>
                <c:ptCount val="1"/>
                <c:pt idx="0">
                  <c:v>Induction (N=418)</c:v>
                </c:pt>
              </c:strCache>
            </c:strRef>
          </c:tx>
          <c:spPr>
            <a:ln w="41275">
              <a:solidFill>
                <a:srgbClr val="00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100</c:v>
                </c:pt>
                <c:pt idx="2">
                  <c:v>99.521000000000001</c:v>
                </c:pt>
                <c:pt idx="3">
                  <c:v>99.281999999999996</c:v>
                </c:pt>
                <c:pt idx="4">
                  <c:v>99.281999999999996</c:v>
                </c:pt>
                <c:pt idx="5">
                  <c:v>97.84</c:v>
                </c:pt>
                <c:pt idx="6">
                  <c:v>95.42</c:v>
                </c:pt>
                <c:pt idx="7">
                  <c:v>89.591999999999999</c:v>
                </c:pt>
                <c:pt idx="8">
                  <c:v>89.347999999999999</c:v>
                </c:pt>
                <c:pt idx="9">
                  <c:v>89.347999999999999</c:v>
                </c:pt>
                <c:pt idx="10">
                  <c:v>89.347999999999999</c:v>
                </c:pt>
                <c:pt idx="11">
                  <c:v>89.347999999999999</c:v>
                </c:pt>
                <c:pt idx="12">
                  <c:v>89.347999999999999</c:v>
                </c:pt>
                <c:pt idx="13">
                  <c:v>89.347999999999999</c:v>
                </c:pt>
                <c:pt idx="14">
                  <c:v>89.347999999999999</c:v>
                </c:pt>
                <c:pt idx="15">
                  <c:v>88.744</c:v>
                </c:pt>
                <c:pt idx="16">
                  <c:v>87.534000000000006</c:v>
                </c:pt>
                <c:pt idx="17">
                  <c:v>86.322999999999993</c:v>
                </c:pt>
                <c:pt idx="18">
                  <c:v>82.38</c:v>
                </c:pt>
                <c:pt idx="19">
                  <c:v>76.56</c:v>
                </c:pt>
                <c:pt idx="20">
                  <c:v>76.251999999999995</c:v>
                </c:pt>
                <c:pt idx="21">
                  <c:v>75.942999999999998</c:v>
                </c:pt>
                <c:pt idx="22">
                  <c:v>75.942999999999998</c:v>
                </c:pt>
                <c:pt idx="23">
                  <c:v>75.942999999999998</c:v>
                </c:pt>
                <c:pt idx="24">
                  <c:v>75.942999999999998</c:v>
                </c:pt>
                <c:pt idx="25">
                  <c:v>75.942999999999998</c:v>
                </c:pt>
                <c:pt idx="26">
                  <c:v>75.573999999999998</c:v>
                </c:pt>
                <c:pt idx="27">
                  <c:v>75.573999999999998</c:v>
                </c:pt>
                <c:pt idx="28">
                  <c:v>75.206000000000003</c:v>
                </c:pt>
                <c:pt idx="29">
                  <c:v>72.256</c:v>
                </c:pt>
                <c:pt idx="30">
                  <c:v>68.200999999999993</c:v>
                </c:pt>
                <c:pt idx="31">
                  <c:v>63.04</c:v>
                </c:pt>
                <c:pt idx="32">
                  <c:v>62.670999999999999</c:v>
                </c:pt>
                <c:pt idx="33">
                  <c:v>62.670999999999999</c:v>
                </c:pt>
                <c:pt idx="34">
                  <c:v>62.670999999999999</c:v>
                </c:pt>
                <c:pt idx="35">
                  <c:v>62.670999999999999</c:v>
                </c:pt>
                <c:pt idx="36">
                  <c:v>62.670999999999999</c:v>
                </c:pt>
                <c:pt idx="37">
                  <c:v>62.670999999999999</c:v>
                </c:pt>
                <c:pt idx="38">
                  <c:v>62.670999999999999</c:v>
                </c:pt>
                <c:pt idx="39">
                  <c:v>62.670999999999999</c:v>
                </c:pt>
                <c:pt idx="40">
                  <c:v>62.216999999999999</c:v>
                </c:pt>
                <c:pt idx="41">
                  <c:v>60.401000000000003</c:v>
                </c:pt>
                <c:pt idx="42">
                  <c:v>59.037999999999997</c:v>
                </c:pt>
                <c:pt idx="43">
                  <c:v>55.372</c:v>
                </c:pt>
                <c:pt idx="44">
                  <c:v>54.906999999999996</c:v>
                </c:pt>
                <c:pt idx="45">
                  <c:v>54.906999999999996</c:v>
                </c:pt>
                <c:pt idx="46">
                  <c:v>54.906999999999996</c:v>
                </c:pt>
                <c:pt idx="47">
                  <c:v>54.906999999999996</c:v>
                </c:pt>
                <c:pt idx="48">
                  <c:v>54.906999999999996</c:v>
                </c:pt>
                <c:pt idx="49">
                  <c:v>54.906999999999996</c:v>
                </c:pt>
                <c:pt idx="50">
                  <c:v>54.363</c:v>
                </c:pt>
                <c:pt idx="51">
                  <c:v>53.808</c:v>
                </c:pt>
                <c:pt idx="52">
                  <c:v>53.808</c:v>
                </c:pt>
                <c:pt idx="53">
                  <c:v>52.143999999999998</c:v>
                </c:pt>
                <c:pt idx="54">
                  <c:v>48.78</c:v>
                </c:pt>
                <c:pt idx="55">
                  <c:v>45.948999999999998</c:v>
                </c:pt>
                <c:pt idx="56">
                  <c:v>45.368000000000002</c:v>
                </c:pt>
                <c:pt idx="57">
                  <c:v>45.368000000000002</c:v>
                </c:pt>
                <c:pt idx="58">
                  <c:v>45.368000000000002</c:v>
                </c:pt>
                <c:pt idx="59">
                  <c:v>45.368000000000002</c:v>
                </c:pt>
                <c:pt idx="60">
                  <c:v>45.368000000000002</c:v>
                </c:pt>
                <c:pt idx="61">
                  <c:v>45.368000000000002</c:v>
                </c:pt>
                <c:pt idx="62">
                  <c:v>45.368000000000002</c:v>
                </c:pt>
                <c:pt idx="63">
                  <c:v>45.368000000000002</c:v>
                </c:pt>
                <c:pt idx="64">
                  <c:v>45.368000000000002</c:v>
                </c:pt>
                <c:pt idx="65">
                  <c:v>43.95</c:v>
                </c:pt>
                <c:pt idx="66">
                  <c:v>42.531999999999996</c:v>
                </c:pt>
                <c:pt idx="67">
                  <c:v>40.405000000000001</c:v>
                </c:pt>
                <c:pt idx="68">
                  <c:v>39.683999999999997</c:v>
                </c:pt>
                <c:pt idx="69">
                  <c:v>39.683999999999997</c:v>
                </c:pt>
                <c:pt idx="70">
                  <c:v>39.683999999999997</c:v>
                </c:pt>
                <c:pt idx="71">
                  <c:v>39.683999999999997</c:v>
                </c:pt>
                <c:pt idx="72">
                  <c:v>39.683999999999997</c:v>
                </c:pt>
                <c:pt idx="73">
                  <c:v>39.683999999999997</c:v>
                </c:pt>
                <c:pt idx="74">
                  <c:v>39.683999999999997</c:v>
                </c:pt>
                <c:pt idx="75">
                  <c:v>39.683999999999997</c:v>
                </c:pt>
                <c:pt idx="76">
                  <c:v>38.856999999999999</c:v>
                </c:pt>
                <c:pt idx="77">
                  <c:v>37.204000000000001</c:v>
                </c:pt>
                <c:pt idx="78">
                  <c:v>37.204000000000001</c:v>
                </c:pt>
                <c:pt idx="79">
                  <c:v>35.549999999999997</c:v>
                </c:pt>
                <c:pt idx="80">
                  <c:v>34.722999999999999</c:v>
                </c:pt>
                <c:pt idx="81">
                  <c:v>34.722999999999999</c:v>
                </c:pt>
                <c:pt idx="82">
                  <c:v>34.722999999999999</c:v>
                </c:pt>
                <c:pt idx="83">
                  <c:v>34.722999999999999</c:v>
                </c:pt>
                <c:pt idx="84">
                  <c:v>34.722999999999999</c:v>
                </c:pt>
                <c:pt idx="85">
                  <c:v>34.722999999999999</c:v>
                </c:pt>
                <c:pt idx="86">
                  <c:v>34.722999999999999</c:v>
                </c:pt>
                <c:pt idx="87">
                  <c:v>34.722999999999999</c:v>
                </c:pt>
                <c:pt idx="88">
                  <c:v>34.722999999999999</c:v>
                </c:pt>
                <c:pt idx="89">
                  <c:v>34.722999999999999</c:v>
                </c:pt>
                <c:pt idx="90">
                  <c:v>32.243000000000002</c:v>
                </c:pt>
                <c:pt idx="91">
                  <c:v>29.763000000000002</c:v>
                </c:pt>
                <c:pt idx="92">
                  <c:v>29.763000000000002</c:v>
                </c:pt>
                <c:pt idx="93">
                  <c:v>29.763000000000002</c:v>
                </c:pt>
                <c:pt idx="94">
                  <c:v>29.763000000000002</c:v>
                </c:pt>
                <c:pt idx="95">
                  <c:v>29.763000000000002</c:v>
                </c:pt>
                <c:pt idx="96">
                  <c:v>29.763000000000002</c:v>
                </c:pt>
                <c:pt idx="97">
                  <c:v>29.763000000000002</c:v>
                </c:pt>
                <c:pt idx="98">
                  <c:v>29.763000000000002</c:v>
                </c:pt>
                <c:pt idx="99">
                  <c:v>29.763000000000002</c:v>
                </c:pt>
                <c:pt idx="100">
                  <c:v>29.763000000000002</c:v>
                </c:pt>
                <c:pt idx="101">
                  <c:v>29.763000000000002</c:v>
                </c:pt>
                <c:pt idx="102">
                  <c:v>26.456</c:v>
                </c:pt>
                <c:pt idx="103">
                  <c:v>26.456</c:v>
                </c:pt>
                <c:pt idx="104">
                  <c:v>26.456</c:v>
                </c:pt>
                <c:pt idx="105">
                  <c:v>26.456</c:v>
                </c:pt>
                <c:pt idx="106">
                  <c:v>26.456</c:v>
                </c:pt>
                <c:pt idx="107">
                  <c:v>26.456</c:v>
                </c:pt>
                <c:pt idx="108">
                  <c:v>26.456</c:v>
                </c:pt>
                <c:pt idx="109">
                  <c:v>26.456</c:v>
                </c:pt>
                <c:pt idx="110">
                  <c:v>26.456</c:v>
                </c:pt>
                <c:pt idx="111">
                  <c:v>26.456</c:v>
                </c:pt>
                <c:pt idx="112">
                  <c:v>26.456</c:v>
                </c:pt>
                <c:pt idx="113">
                  <c:v>26.456</c:v>
                </c:pt>
                <c:pt idx="114">
                  <c:v>24.420999999999999</c:v>
                </c:pt>
                <c:pt idx="115">
                  <c:v>24.420999999999999</c:v>
                </c:pt>
                <c:pt idx="116">
                  <c:v>24.420999999999999</c:v>
                </c:pt>
                <c:pt idx="117">
                  <c:v>24.420999999999999</c:v>
                </c:pt>
                <c:pt idx="118">
                  <c:v>24.420999999999999</c:v>
                </c:pt>
                <c:pt idx="119">
                  <c:v>24.420999999999999</c:v>
                </c:pt>
                <c:pt idx="120">
                  <c:v>#N/A</c:v>
                </c:pt>
              </c:numCache>
            </c:numRef>
          </c:yVal>
          <c:smooth val="0"/>
        </c:ser>
        <c:ser>
          <c:idx val="1"/>
          <c:order val="1"/>
          <c:tx>
            <c:strRef>
              <c:f>Sheet1!$C$1</c:f>
              <c:strCache>
                <c:ptCount val="1"/>
                <c:pt idx="0">
                  <c:v>No Induction (N=371)</c:v>
                </c:pt>
              </c:strCache>
            </c:strRef>
          </c:tx>
          <c:spPr>
            <a:ln w="41275">
              <a:solidFill>
                <a:srgbClr val="9933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100</c:v>
                </c:pt>
                <c:pt idx="2">
                  <c:v>99.73</c:v>
                </c:pt>
                <c:pt idx="3">
                  <c:v>99.460999999999999</c:v>
                </c:pt>
                <c:pt idx="4">
                  <c:v>98.92</c:v>
                </c:pt>
                <c:pt idx="5">
                  <c:v>97.013000000000005</c:v>
                </c:pt>
                <c:pt idx="6">
                  <c:v>92.641000000000005</c:v>
                </c:pt>
                <c:pt idx="7">
                  <c:v>88.804000000000002</c:v>
                </c:pt>
                <c:pt idx="8">
                  <c:v>87.703000000000003</c:v>
                </c:pt>
                <c:pt idx="9">
                  <c:v>87.703000000000003</c:v>
                </c:pt>
                <c:pt idx="10">
                  <c:v>87.703000000000003</c:v>
                </c:pt>
                <c:pt idx="11">
                  <c:v>87.703000000000003</c:v>
                </c:pt>
                <c:pt idx="12">
                  <c:v>87.415999999999997</c:v>
                </c:pt>
                <c:pt idx="13">
                  <c:v>87.415999999999997</c:v>
                </c:pt>
                <c:pt idx="14">
                  <c:v>87.084000000000003</c:v>
                </c:pt>
                <c:pt idx="15">
                  <c:v>86.751999999999995</c:v>
                </c:pt>
                <c:pt idx="16">
                  <c:v>85.421999999999997</c:v>
                </c:pt>
                <c:pt idx="17">
                  <c:v>84.424999999999997</c:v>
                </c:pt>
                <c:pt idx="18">
                  <c:v>79.733999999999995</c:v>
                </c:pt>
                <c:pt idx="19">
                  <c:v>74.688000000000002</c:v>
                </c:pt>
                <c:pt idx="20">
                  <c:v>72.668999999999997</c:v>
                </c:pt>
                <c:pt idx="21">
                  <c:v>72.328000000000003</c:v>
                </c:pt>
                <c:pt idx="22">
                  <c:v>71.643000000000001</c:v>
                </c:pt>
                <c:pt idx="23">
                  <c:v>71.643000000000001</c:v>
                </c:pt>
                <c:pt idx="24">
                  <c:v>71.298000000000002</c:v>
                </c:pt>
                <c:pt idx="25">
                  <c:v>71.298000000000002</c:v>
                </c:pt>
                <c:pt idx="26">
                  <c:v>70.917000000000002</c:v>
                </c:pt>
                <c:pt idx="27">
                  <c:v>70.917000000000002</c:v>
                </c:pt>
                <c:pt idx="28">
                  <c:v>70.917000000000002</c:v>
                </c:pt>
                <c:pt idx="29">
                  <c:v>70.528999999999996</c:v>
                </c:pt>
                <c:pt idx="30">
                  <c:v>67.403000000000006</c:v>
                </c:pt>
                <c:pt idx="31">
                  <c:v>65.05</c:v>
                </c:pt>
                <c:pt idx="32">
                  <c:v>63.86</c:v>
                </c:pt>
                <c:pt idx="33">
                  <c:v>63.061</c:v>
                </c:pt>
                <c:pt idx="34">
                  <c:v>62.66</c:v>
                </c:pt>
                <c:pt idx="35">
                  <c:v>62.66</c:v>
                </c:pt>
                <c:pt idx="36">
                  <c:v>62.66</c:v>
                </c:pt>
                <c:pt idx="37">
                  <c:v>62.66</c:v>
                </c:pt>
                <c:pt idx="38">
                  <c:v>62.180999999999997</c:v>
                </c:pt>
                <c:pt idx="39">
                  <c:v>61.703000000000003</c:v>
                </c:pt>
                <c:pt idx="40">
                  <c:v>61.703000000000003</c:v>
                </c:pt>
                <c:pt idx="41">
                  <c:v>59.774999999999999</c:v>
                </c:pt>
                <c:pt idx="42">
                  <c:v>56.863</c:v>
                </c:pt>
                <c:pt idx="43">
                  <c:v>54.427999999999997</c:v>
                </c:pt>
                <c:pt idx="44">
                  <c:v>53.933999999999997</c:v>
                </c:pt>
                <c:pt idx="45">
                  <c:v>53.433999999999997</c:v>
                </c:pt>
                <c:pt idx="46">
                  <c:v>53.433999999999997</c:v>
                </c:pt>
                <c:pt idx="47">
                  <c:v>53.433999999999997</c:v>
                </c:pt>
                <c:pt idx="48">
                  <c:v>53.433999999999997</c:v>
                </c:pt>
                <c:pt idx="49">
                  <c:v>53.433999999999997</c:v>
                </c:pt>
                <c:pt idx="50">
                  <c:v>52.853000000000002</c:v>
                </c:pt>
                <c:pt idx="51">
                  <c:v>52.853000000000002</c:v>
                </c:pt>
                <c:pt idx="52">
                  <c:v>52.253</c:v>
                </c:pt>
                <c:pt idx="53">
                  <c:v>50.451000000000001</c:v>
                </c:pt>
                <c:pt idx="54">
                  <c:v>46.847000000000001</c:v>
                </c:pt>
                <c:pt idx="55">
                  <c:v>44.445</c:v>
                </c:pt>
                <c:pt idx="56">
                  <c:v>44.445</c:v>
                </c:pt>
                <c:pt idx="57">
                  <c:v>44.445</c:v>
                </c:pt>
                <c:pt idx="58">
                  <c:v>44.445</c:v>
                </c:pt>
                <c:pt idx="59">
                  <c:v>44.445</c:v>
                </c:pt>
                <c:pt idx="60">
                  <c:v>44.445</c:v>
                </c:pt>
                <c:pt idx="61">
                  <c:v>43.761000000000003</c:v>
                </c:pt>
                <c:pt idx="62">
                  <c:v>43.031999999999996</c:v>
                </c:pt>
                <c:pt idx="63">
                  <c:v>42.29</c:v>
                </c:pt>
                <c:pt idx="64">
                  <c:v>40.805999999999997</c:v>
                </c:pt>
                <c:pt idx="65">
                  <c:v>40.805999999999997</c:v>
                </c:pt>
                <c:pt idx="66">
                  <c:v>35.613</c:v>
                </c:pt>
                <c:pt idx="67">
                  <c:v>35.613</c:v>
                </c:pt>
                <c:pt idx="68">
                  <c:v>34.871000000000002</c:v>
                </c:pt>
                <c:pt idx="69">
                  <c:v>34.871000000000002</c:v>
                </c:pt>
                <c:pt idx="70">
                  <c:v>34.128999999999998</c:v>
                </c:pt>
                <c:pt idx="71">
                  <c:v>34.128999999999998</c:v>
                </c:pt>
                <c:pt idx="72">
                  <c:v>34.128999999999998</c:v>
                </c:pt>
                <c:pt idx="73">
                  <c:v>34.128999999999998</c:v>
                </c:pt>
                <c:pt idx="74">
                  <c:v>34.128999999999998</c:v>
                </c:pt>
                <c:pt idx="75">
                  <c:v>33.274999999999999</c:v>
                </c:pt>
                <c:pt idx="76">
                  <c:v>33.274999999999999</c:v>
                </c:pt>
                <c:pt idx="77">
                  <c:v>33.274999999999999</c:v>
                </c:pt>
                <c:pt idx="78">
                  <c:v>33.274999999999999</c:v>
                </c:pt>
                <c:pt idx="79">
                  <c:v>33.274999999999999</c:v>
                </c:pt>
                <c:pt idx="80">
                  <c:v>33.274999999999999</c:v>
                </c:pt>
                <c:pt idx="81">
                  <c:v>33.274999999999999</c:v>
                </c:pt>
                <c:pt idx="82">
                  <c:v>33.274999999999999</c:v>
                </c:pt>
                <c:pt idx="83">
                  <c:v>33.274999999999999</c:v>
                </c:pt>
                <c:pt idx="84">
                  <c:v>33.274999999999999</c:v>
                </c:pt>
                <c:pt idx="85">
                  <c:v>33.274999999999999</c:v>
                </c:pt>
                <c:pt idx="86">
                  <c:v>33.274999999999999</c:v>
                </c:pt>
                <c:pt idx="87">
                  <c:v>33.274999999999999</c:v>
                </c:pt>
                <c:pt idx="88">
                  <c:v>33.274999999999999</c:v>
                </c:pt>
                <c:pt idx="89">
                  <c:v>31.196000000000002</c:v>
                </c:pt>
                <c:pt idx="90">
                  <c:v>30.155999999999999</c:v>
                </c:pt>
                <c:pt idx="91">
                  <c:v>28.076000000000001</c:v>
                </c:pt>
                <c:pt idx="92">
                  <c:v>28.076000000000001</c:v>
                </c:pt>
                <c:pt idx="93">
                  <c:v>28.076000000000001</c:v>
                </c:pt>
                <c:pt idx="94">
                  <c:v>28.076000000000001</c:v>
                </c:pt>
                <c:pt idx="95">
                  <c:v>28.076000000000001</c:v>
                </c:pt>
                <c:pt idx="96">
                  <c:v>28.076000000000001</c:v>
                </c:pt>
                <c:pt idx="97">
                  <c:v>26.8</c:v>
                </c:pt>
                <c:pt idx="98">
                  <c:v>26.8</c:v>
                </c:pt>
                <c:pt idx="99">
                  <c:v>25.388999999999999</c:v>
                </c:pt>
                <c:pt idx="100">
                  <c:v>23.978999999999999</c:v>
                </c:pt>
                <c:pt idx="101">
                  <c:v>23.978999999999999</c:v>
                </c:pt>
                <c:pt idx="102">
                  <c:v>23.978999999999999</c:v>
                </c:pt>
                <c:pt idx="103">
                  <c:v>23.978999999999999</c:v>
                </c:pt>
                <c:pt idx="104">
                  <c:v>23.978999999999999</c:v>
                </c:pt>
                <c:pt idx="105">
                  <c:v>23.978999999999999</c:v>
                </c:pt>
                <c:pt idx="106">
                  <c:v>23.978999999999999</c:v>
                </c:pt>
                <c:pt idx="107">
                  <c:v>23.978999999999999</c:v>
                </c:pt>
                <c:pt idx="108">
                  <c:v>23.978999999999999</c:v>
                </c:pt>
                <c:pt idx="109">
                  <c:v>23.978999999999999</c:v>
                </c:pt>
                <c:pt idx="110">
                  <c:v>23.978999999999999</c:v>
                </c:pt>
                <c:pt idx="111">
                  <c:v>23.978999999999999</c:v>
                </c:pt>
                <c:pt idx="112">
                  <c:v>23.978999999999999</c:v>
                </c:pt>
                <c:pt idx="113">
                  <c:v>22.38</c:v>
                </c:pt>
                <c:pt idx="114">
                  <c:v>22.38</c:v>
                </c:pt>
                <c:pt idx="115">
                  <c:v>22.38</c:v>
                </c:pt>
                <c:pt idx="116">
                  <c:v>22.38</c:v>
                </c:pt>
                <c:pt idx="117">
                  <c:v>22.38</c:v>
                </c:pt>
                <c:pt idx="118">
                  <c:v>22.38</c:v>
                </c:pt>
                <c:pt idx="119">
                  <c:v>22.38</c:v>
                </c:pt>
                <c:pt idx="120">
                  <c:v>22.38</c:v>
                </c:pt>
              </c:numCache>
            </c:numRef>
          </c:yVal>
          <c:smooth val="0"/>
        </c:ser>
        <c:dLbls>
          <c:showLegendKey val="0"/>
          <c:showVal val="0"/>
          <c:showCatName val="0"/>
          <c:showSerName val="0"/>
          <c:showPercent val="0"/>
          <c:showBubbleSize val="0"/>
        </c:dLbls>
        <c:axId val="525551696"/>
        <c:axId val="525552088"/>
      </c:scatterChart>
      <c:valAx>
        <c:axId val="525551696"/>
        <c:scaling>
          <c:orientation val="minMax"/>
          <c:max val="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25552088"/>
        <c:crosses val="autoZero"/>
        <c:crossBetween val="midCat"/>
        <c:majorUnit val="1"/>
      </c:valAx>
      <c:valAx>
        <c:axId val="525552088"/>
        <c:scaling>
          <c:orientation val="minMax"/>
          <c:max val="100"/>
          <c:min val="0"/>
        </c:scaling>
        <c:delete val="0"/>
        <c:axPos val="l"/>
        <c:majorGridlines>
          <c:spPr>
            <a:ln>
              <a:prstDash val="sysDash"/>
            </a:ln>
          </c:spPr>
        </c:majorGridlines>
        <c:title>
          <c:tx>
            <c:rich>
              <a:bodyPr rot="-5400000" vert="horz"/>
              <a:lstStyle/>
              <a:p>
                <a:pPr>
                  <a:defRPr sz="1700"/>
                </a:pPr>
                <a:r>
                  <a:rPr lang="en-US" sz="1700" b="1" i="0" u="none" strike="noStrike" baseline="0" dirty="0" smtClean="0">
                    <a:effectLst/>
                  </a:rPr>
                  <a:t>Freedom from </a:t>
                </a:r>
                <a:r>
                  <a:rPr lang="en-US" sz="1700" b="1" i="0" baseline="0" dirty="0" smtClean="0">
                    <a:solidFill>
                      <a:schemeClr val="tx1"/>
                    </a:solidFill>
                  </a:rPr>
                  <a:t>Bronchiolitis Obliterans Syndrome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25551696"/>
        <c:crosses val="autoZero"/>
        <c:crossBetween val="midCat"/>
        <c:majorUnit val="25"/>
      </c:valAx>
      <c:spPr>
        <a:solidFill>
          <a:schemeClr val="bg2"/>
        </a:solidFill>
        <a:ln>
          <a:solidFill>
            <a:schemeClr val="tx1"/>
          </a:solidFill>
        </a:ln>
      </c:spPr>
    </c:plotArea>
    <c:legend>
      <c:legendPos val="r"/>
      <c:layout>
        <c:manualLayout>
          <c:xMode val="edge"/>
          <c:yMode val="edge"/>
          <c:x val="0.13921828908554573"/>
          <c:y val="0.67509842519685037"/>
          <c:w val="0.30789828815646136"/>
          <c:h val="0.14834561002455338"/>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1921063971481177"/>
          <c:w val="0.86362491052258861"/>
          <c:h val="0.71435460492811564"/>
        </c:manualLayout>
      </c:layout>
      <c:barChart>
        <c:barDir val="col"/>
        <c:grouping val="percentStacked"/>
        <c:varyColors val="0"/>
        <c:ser>
          <c:idx val="0"/>
          <c:order val="0"/>
          <c:tx>
            <c:strRef>
              <c:f>Sheet1!$A$2</c:f>
              <c:strCache>
                <c:ptCount val="1"/>
                <c:pt idx="0">
                  <c:v>0 - 10</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strRef>
              <c:f>Sheet1!$B$1:$E$1</c:f>
              <c:strCache>
                <c:ptCount val="4"/>
                <c:pt idx="0">
                  <c:v>&lt;1</c:v>
                </c:pt>
                <c:pt idx="1">
                  <c:v>1-5</c:v>
                </c:pt>
                <c:pt idx="2">
                  <c:v>6-10</c:v>
                </c:pt>
                <c:pt idx="3">
                  <c:v>11-17</c:v>
                </c:pt>
              </c:strCache>
            </c:strRef>
          </c:cat>
          <c:val>
            <c:numRef>
              <c:f>Sheet1!$B$2:$E$2</c:f>
              <c:numCache>
                <c:formatCode>General</c:formatCode>
                <c:ptCount val="4"/>
                <c:pt idx="0">
                  <c:v>32</c:v>
                </c:pt>
                <c:pt idx="1">
                  <c:v>67</c:v>
                </c:pt>
                <c:pt idx="2">
                  <c:v>110</c:v>
                </c:pt>
                <c:pt idx="3">
                  <c:v>83</c:v>
                </c:pt>
              </c:numCache>
            </c:numRef>
          </c:val>
        </c:ser>
        <c:ser>
          <c:idx val="1"/>
          <c:order val="1"/>
          <c:tx>
            <c:strRef>
              <c:f>Sheet1!$A$3</c:f>
              <c:strCache>
                <c:ptCount val="1"/>
                <c:pt idx="0">
                  <c:v>11 - 17</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Sheet1!$B$1:$E$1</c:f>
              <c:strCache>
                <c:ptCount val="4"/>
                <c:pt idx="0">
                  <c:v>&lt;1</c:v>
                </c:pt>
                <c:pt idx="1">
                  <c:v>1-5</c:v>
                </c:pt>
                <c:pt idx="2">
                  <c:v>6-10</c:v>
                </c:pt>
                <c:pt idx="3">
                  <c:v>11-17</c:v>
                </c:pt>
              </c:strCache>
            </c:strRef>
          </c:cat>
          <c:val>
            <c:numRef>
              <c:f>Sheet1!$B$3:$E$3</c:f>
              <c:numCache>
                <c:formatCode>General</c:formatCode>
                <c:ptCount val="4"/>
                <c:pt idx="0">
                  <c:v>1</c:v>
                </c:pt>
                <c:pt idx="1">
                  <c:v>0</c:v>
                </c:pt>
                <c:pt idx="2">
                  <c:v>9</c:v>
                </c:pt>
                <c:pt idx="3">
                  <c:v>240</c:v>
                </c:pt>
              </c:numCache>
            </c:numRef>
          </c:val>
        </c:ser>
        <c:ser>
          <c:idx val="2"/>
          <c:order val="2"/>
          <c:tx>
            <c:strRef>
              <c:f>Sheet1!$A$4</c:f>
              <c:strCache>
                <c:ptCount val="1"/>
                <c:pt idx="0">
                  <c:v>18 - 34</c:v>
                </c:pt>
              </c:strCache>
            </c:strRef>
          </c:tx>
          <c:spPr>
            <a:gradFill flip="none" rotWithShape="1">
              <a:gsLst>
                <a:gs pos="0">
                  <a:srgbClr val="A6A200"/>
                </a:gs>
                <a:gs pos="50000">
                  <a:srgbClr val="FFFF00"/>
                </a:gs>
                <a:gs pos="100000">
                  <a:srgbClr val="A6A200"/>
                </a:gs>
              </a:gsLst>
              <a:lin ang="10800000" scaled="1"/>
              <a:tileRect/>
            </a:gradFill>
            <a:ln>
              <a:solidFill>
                <a:srgbClr val="000000"/>
              </a:solidFill>
            </a:ln>
          </c:spPr>
          <c:invertIfNegative val="0"/>
          <c:cat>
            <c:strRef>
              <c:f>Sheet1!$B$1:$E$1</c:f>
              <c:strCache>
                <c:ptCount val="4"/>
                <c:pt idx="0">
                  <c:v>&lt;1</c:v>
                </c:pt>
                <c:pt idx="1">
                  <c:v>1-5</c:v>
                </c:pt>
                <c:pt idx="2">
                  <c:v>6-10</c:v>
                </c:pt>
                <c:pt idx="3">
                  <c:v>11-17</c:v>
                </c:pt>
              </c:strCache>
            </c:strRef>
          </c:cat>
          <c:val>
            <c:numRef>
              <c:f>Sheet1!$B$4:$E$4</c:f>
              <c:numCache>
                <c:formatCode>General</c:formatCode>
                <c:ptCount val="4"/>
                <c:pt idx="0">
                  <c:v>0</c:v>
                </c:pt>
                <c:pt idx="1">
                  <c:v>0</c:v>
                </c:pt>
                <c:pt idx="2">
                  <c:v>9</c:v>
                </c:pt>
                <c:pt idx="3">
                  <c:v>145</c:v>
                </c:pt>
              </c:numCache>
            </c:numRef>
          </c:val>
        </c:ser>
        <c:ser>
          <c:idx val="3"/>
          <c:order val="3"/>
          <c:tx>
            <c:strRef>
              <c:f>Sheet1!$A$5</c:f>
              <c:strCache>
                <c:ptCount val="1"/>
                <c:pt idx="0">
                  <c:v>35 - 49</c:v>
                </c:pt>
              </c:strCache>
            </c:strRef>
          </c:tx>
          <c:spPr>
            <a:gradFill flip="none" rotWithShape="1">
              <a:gsLst>
                <a:gs pos="0">
                  <a:srgbClr val="000077"/>
                </a:gs>
                <a:gs pos="50000">
                  <a:srgbClr val="2626FF"/>
                </a:gs>
                <a:gs pos="100000">
                  <a:srgbClr val="000077"/>
                </a:gs>
              </a:gsLst>
              <a:lin ang="0" scaled="1"/>
              <a:tileRect/>
            </a:gradFill>
            <a:ln>
              <a:solidFill>
                <a:srgbClr val="000000"/>
              </a:solidFill>
            </a:ln>
          </c:spPr>
          <c:invertIfNegative val="0"/>
          <c:cat>
            <c:strRef>
              <c:f>Sheet1!$B$1:$E$1</c:f>
              <c:strCache>
                <c:ptCount val="4"/>
                <c:pt idx="0">
                  <c:v>&lt;1</c:v>
                </c:pt>
                <c:pt idx="1">
                  <c:v>1-5</c:v>
                </c:pt>
                <c:pt idx="2">
                  <c:v>6-10</c:v>
                </c:pt>
                <c:pt idx="3">
                  <c:v>11-17</c:v>
                </c:pt>
              </c:strCache>
            </c:strRef>
          </c:cat>
          <c:val>
            <c:numRef>
              <c:f>Sheet1!$B$5:$E$5</c:f>
              <c:numCache>
                <c:formatCode>General</c:formatCode>
                <c:ptCount val="4"/>
                <c:pt idx="0">
                  <c:v>0</c:v>
                </c:pt>
                <c:pt idx="1">
                  <c:v>0</c:v>
                </c:pt>
                <c:pt idx="2">
                  <c:v>12</c:v>
                </c:pt>
                <c:pt idx="3">
                  <c:v>147</c:v>
                </c:pt>
              </c:numCache>
            </c:numRef>
          </c:val>
        </c:ser>
        <c:ser>
          <c:idx val="4"/>
          <c:order val="4"/>
          <c:tx>
            <c:strRef>
              <c:f>Sheet1!$A$6</c:f>
              <c:strCache>
                <c:ptCount val="1"/>
                <c:pt idx="0">
                  <c:v>50 - 59</c:v>
                </c:pt>
              </c:strCache>
            </c:strRef>
          </c:tx>
          <c:spPr>
            <a:gradFill>
              <a:gsLst>
                <a:gs pos="0">
                  <a:srgbClr val="CC6600"/>
                </a:gs>
                <a:gs pos="50000">
                  <a:srgbClr val="FF9900"/>
                </a:gs>
                <a:gs pos="100000">
                  <a:srgbClr val="CC6600"/>
                </a:gs>
              </a:gsLst>
              <a:lin ang="10800000" scaled="1"/>
            </a:gradFill>
          </c:spPr>
          <c:invertIfNegative val="0"/>
          <c:cat>
            <c:strRef>
              <c:f>Sheet1!$B$1:$E$1</c:f>
              <c:strCache>
                <c:ptCount val="4"/>
                <c:pt idx="0">
                  <c:v>&lt;1</c:v>
                </c:pt>
                <c:pt idx="1">
                  <c:v>1-5</c:v>
                </c:pt>
                <c:pt idx="2">
                  <c:v>6-10</c:v>
                </c:pt>
                <c:pt idx="3">
                  <c:v>11-17</c:v>
                </c:pt>
              </c:strCache>
            </c:strRef>
          </c:cat>
          <c:val>
            <c:numRef>
              <c:f>Sheet1!$B$6:$E$6</c:f>
              <c:numCache>
                <c:formatCode>General</c:formatCode>
                <c:ptCount val="4"/>
                <c:pt idx="0">
                  <c:v>0</c:v>
                </c:pt>
                <c:pt idx="1">
                  <c:v>0</c:v>
                </c:pt>
                <c:pt idx="2">
                  <c:v>3</c:v>
                </c:pt>
                <c:pt idx="3">
                  <c:v>67</c:v>
                </c:pt>
              </c:numCache>
            </c:numRef>
          </c:val>
        </c:ser>
        <c:ser>
          <c:idx val="5"/>
          <c:order val="5"/>
          <c:tx>
            <c:strRef>
              <c:f>Sheet1!$A$7</c:f>
              <c:strCache>
                <c:ptCount val="1"/>
                <c:pt idx="0">
                  <c:v>60+</c:v>
                </c:pt>
              </c:strCache>
            </c:strRef>
          </c:tx>
          <c:spPr>
            <a:gradFill>
              <a:gsLst>
                <a:gs pos="0">
                  <a:srgbClr val="7030A0"/>
                </a:gs>
                <a:gs pos="50000">
                  <a:srgbClr val="9966FF"/>
                </a:gs>
                <a:gs pos="100000">
                  <a:srgbClr val="7030A0"/>
                </a:gs>
              </a:gsLst>
              <a:lin ang="10800000" scaled="1"/>
            </a:gradFill>
          </c:spPr>
          <c:invertIfNegative val="0"/>
          <c:cat>
            <c:strRef>
              <c:f>Sheet1!$B$1:$E$1</c:f>
              <c:strCache>
                <c:ptCount val="4"/>
                <c:pt idx="0">
                  <c:v>&lt;1</c:v>
                </c:pt>
                <c:pt idx="1">
                  <c:v>1-5</c:v>
                </c:pt>
                <c:pt idx="2">
                  <c:v>6-10</c:v>
                </c:pt>
                <c:pt idx="3">
                  <c:v>11-17</c:v>
                </c:pt>
              </c:strCache>
            </c:strRef>
          </c:cat>
          <c:val>
            <c:numRef>
              <c:f>Sheet1!$B$7:$E$7</c:f>
              <c:numCache>
                <c:formatCode>General</c:formatCode>
                <c:ptCount val="4"/>
                <c:pt idx="0">
                  <c:v>0</c:v>
                </c:pt>
                <c:pt idx="1">
                  <c:v>0</c:v>
                </c:pt>
                <c:pt idx="2">
                  <c:v>1</c:v>
                </c:pt>
                <c:pt idx="3">
                  <c:v>15</c:v>
                </c:pt>
              </c:numCache>
            </c:numRef>
          </c:val>
        </c:ser>
        <c:dLbls>
          <c:showLegendKey val="0"/>
          <c:showVal val="0"/>
          <c:showCatName val="0"/>
          <c:showSerName val="0"/>
          <c:showPercent val="0"/>
          <c:showBubbleSize val="0"/>
        </c:dLbls>
        <c:gapWidth val="40"/>
        <c:overlap val="100"/>
        <c:axId val="241928232"/>
        <c:axId val="241928624"/>
      </c:barChart>
      <c:catAx>
        <c:axId val="241928232"/>
        <c:scaling>
          <c:orientation val="minMax"/>
        </c:scaling>
        <c:delete val="0"/>
        <c:axPos val="b"/>
        <c:title>
          <c:tx>
            <c:rich>
              <a:bodyPr/>
              <a:lstStyle/>
              <a:p>
                <a:pPr>
                  <a:defRPr sz="1700"/>
                </a:pPr>
                <a:r>
                  <a:rPr lang="en-US" sz="1700" dirty="0" smtClean="0"/>
                  <a:t>Recipient  Age (Years)</a:t>
                </a:r>
                <a:endParaRPr lang="en-US" sz="1700" dirty="0"/>
              </a:p>
            </c:rich>
          </c:tx>
          <c:layout>
            <c:manualLayout>
              <c:xMode val="edge"/>
              <c:yMode val="edge"/>
              <c:x val="0.45892852995145522"/>
              <c:y val="0.90596956164061582"/>
            </c:manualLayout>
          </c:layout>
          <c:overlay val="0"/>
        </c:title>
        <c:numFmt formatCode="General" sourceLinked="0"/>
        <c:majorTickMark val="out"/>
        <c:minorTickMark val="none"/>
        <c:tickLblPos val="nextTo"/>
        <c:txPr>
          <a:bodyPr/>
          <a:lstStyle/>
          <a:p>
            <a:pPr>
              <a:defRPr sz="1500" b="1"/>
            </a:pPr>
            <a:endParaRPr lang="en-US"/>
          </a:p>
        </c:txPr>
        <c:crossAx val="241928624"/>
        <c:crosses val="autoZero"/>
        <c:auto val="1"/>
        <c:lblAlgn val="ctr"/>
        <c:lblOffset val="100"/>
        <c:noMultiLvlLbl val="0"/>
      </c:catAx>
      <c:valAx>
        <c:axId val="241928624"/>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241928232"/>
        <c:crosses val="autoZero"/>
        <c:crossBetween val="between"/>
        <c:majorUnit val="0.2"/>
      </c:valAx>
      <c:spPr>
        <a:solidFill>
          <a:srgbClr val="000000"/>
        </a:solidFill>
        <a:ln w="12700">
          <a:solidFill>
            <a:srgbClr val="FFFFFF"/>
          </a:solidFill>
        </a:ln>
      </c:spPr>
    </c:plotArea>
    <c:legend>
      <c:legendPos val="t"/>
      <c:layout>
        <c:manualLayout>
          <c:xMode val="edge"/>
          <c:yMode val="edge"/>
          <c:x val="0.14903955589622095"/>
          <c:y val="3.0161789477807809E-2"/>
          <c:w val="0.83178640280584382"/>
          <c:h val="7.3342343401104709E-2"/>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1975239820686"/>
          <c:y val="3.3590508847684365E-2"/>
          <c:w val="0.8419813950247369"/>
          <c:h val="0.80568876471086259"/>
        </c:manualLayout>
      </c:layout>
      <c:scatterChart>
        <c:scatterStyle val="lineMarker"/>
        <c:varyColors val="0"/>
        <c:ser>
          <c:idx val="0"/>
          <c:order val="0"/>
          <c:tx>
            <c:strRef>
              <c:f>Sheet1!$B$1</c:f>
              <c:strCache>
                <c:ptCount val="1"/>
                <c:pt idx="0">
                  <c:v>Severe RD-free survival (N=818)</c:v>
                </c:pt>
              </c:strCache>
            </c:strRef>
          </c:tx>
          <c:spPr>
            <a:ln w="41275">
              <a:solidFill>
                <a:srgbClr val="00FF00"/>
              </a:solidFill>
            </a:ln>
          </c:spPr>
          <c:marker>
            <c:symbol val="none"/>
          </c:marker>
          <c:xVal>
            <c:numRef>
              <c:f>Sheet1!$A$2:$A$205</c:f>
              <c:numCache>
                <c:formatCode>General</c:formatCode>
                <c:ptCount val="20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numCache>
            </c:numRef>
          </c:xVal>
          <c:yVal>
            <c:numRef>
              <c:f>Sheet1!$B$2:$B$205</c:f>
              <c:numCache>
                <c:formatCode>General</c:formatCode>
                <c:ptCount val="204"/>
                <c:pt idx="0">
                  <c:v>100</c:v>
                </c:pt>
                <c:pt idx="1">
                  <c:v>100</c:v>
                </c:pt>
                <c:pt idx="2">
                  <c:v>99.754999999999995</c:v>
                </c:pt>
                <c:pt idx="3">
                  <c:v>99.632999999999996</c:v>
                </c:pt>
                <c:pt idx="4">
                  <c:v>99.266000000000005</c:v>
                </c:pt>
                <c:pt idx="5">
                  <c:v>98.772000000000006</c:v>
                </c:pt>
                <c:pt idx="6">
                  <c:v>98.152000000000001</c:v>
                </c:pt>
                <c:pt idx="7">
                  <c:v>97.03</c:v>
                </c:pt>
                <c:pt idx="8">
                  <c:v>97.03</c:v>
                </c:pt>
                <c:pt idx="9">
                  <c:v>97.03</c:v>
                </c:pt>
                <c:pt idx="10">
                  <c:v>96.771000000000001</c:v>
                </c:pt>
                <c:pt idx="11">
                  <c:v>96.771000000000001</c:v>
                </c:pt>
                <c:pt idx="12">
                  <c:v>96.771000000000001</c:v>
                </c:pt>
                <c:pt idx="13">
                  <c:v>96.771000000000001</c:v>
                </c:pt>
                <c:pt idx="14">
                  <c:v>96.771000000000001</c:v>
                </c:pt>
                <c:pt idx="15">
                  <c:v>96.448999999999998</c:v>
                </c:pt>
                <c:pt idx="16">
                  <c:v>96.448999999999998</c:v>
                </c:pt>
                <c:pt idx="17">
                  <c:v>96.287999999999997</c:v>
                </c:pt>
                <c:pt idx="18">
                  <c:v>96.126999999999995</c:v>
                </c:pt>
                <c:pt idx="19">
                  <c:v>95.478999999999999</c:v>
                </c:pt>
                <c:pt idx="20">
                  <c:v>95.478999999999999</c:v>
                </c:pt>
                <c:pt idx="21">
                  <c:v>95.478999999999999</c:v>
                </c:pt>
                <c:pt idx="22">
                  <c:v>95.478999999999999</c:v>
                </c:pt>
                <c:pt idx="23">
                  <c:v>95.478999999999999</c:v>
                </c:pt>
                <c:pt idx="24">
                  <c:v>95.305999999999997</c:v>
                </c:pt>
                <c:pt idx="25">
                  <c:v>95.305999999999997</c:v>
                </c:pt>
                <c:pt idx="26">
                  <c:v>95.305999999999997</c:v>
                </c:pt>
                <c:pt idx="27">
                  <c:v>95.305999999999997</c:v>
                </c:pt>
                <c:pt idx="28">
                  <c:v>95.305999999999997</c:v>
                </c:pt>
                <c:pt idx="29">
                  <c:v>95.305999999999997</c:v>
                </c:pt>
                <c:pt idx="30">
                  <c:v>94.697999999999993</c:v>
                </c:pt>
                <c:pt idx="31">
                  <c:v>94.697999999999993</c:v>
                </c:pt>
                <c:pt idx="32">
                  <c:v>94.284999999999997</c:v>
                </c:pt>
                <c:pt idx="33">
                  <c:v>94.284999999999997</c:v>
                </c:pt>
                <c:pt idx="34">
                  <c:v>94.284999999999997</c:v>
                </c:pt>
                <c:pt idx="35">
                  <c:v>94.284999999999997</c:v>
                </c:pt>
                <c:pt idx="36">
                  <c:v>94.284999999999997</c:v>
                </c:pt>
                <c:pt idx="37">
                  <c:v>94.284999999999997</c:v>
                </c:pt>
                <c:pt idx="38">
                  <c:v>94.284999999999997</c:v>
                </c:pt>
                <c:pt idx="39">
                  <c:v>94.284999999999997</c:v>
                </c:pt>
                <c:pt idx="40">
                  <c:v>94.284999999999997</c:v>
                </c:pt>
                <c:pt idx="41">
                  <c:v>94.025999999999996</c:v>
                </c:pt>
                <c:pt idx="42">
                  <c:v>93.247</c:v>
                </c:pt>
                <c:pt idx="43">
                  <c:v>92.983000000000004</c:v>
                </c:pt>
                <c:pt idx="44">
                  <c:v>92.983000000000004</c:v>
                </c:pt>
                <c:pt idx="45">
                  <c:v>92.983000000000004</c:v>
                </c:pt>
                <c:pt idx="46">
                  <c:v>92.983000000000004</c:v>
                </c:pt>
                <c:pt idx="47">
                  <c:v>92.983000000000004</c:v>
                </c:pt>
                <c:pt idx="48">
                  <c:v>92.983000000000004</c:v>
                </c:pt>
                <c:pt idx="49">
                  <c:v>92.983000000000004</c:v>
                </c:pt>
                <c:pt idx="50">
                  <c:v>92.983000000000004</c:v>
                </c:pt>
                <c:pt idx="51">
                  <c:v>92.650999999999996</c:v>
                </c:pt>
                <c:pt idx="52">
                  <c:v>92.650999999999996</c:v>
                </c:pt>
                <c:pt idx="53">
                  <c:v>92.311999999999998</c:v>
                </c:pt>
                <c:pt idx="54">
                  <c:v>91.296000000000006</c:v>
                </c:pt>
                <c:pt idx="55">
                  <c:v>90.954999999999998</c:v>
                </c:pt>
                <c:pt idx="56">
                  <c:v>90.954999999999998</c:v>
                </c:pt>
                <c:pt idx="57">
                  <c:v>90.954999999999998</c:v>
                </c:pt>
                <c:pt idx="58">
                  <c:v>90.954999999999998</c:v>
                </c:pt>
                <c:pt idx="59">
                  <c:v>90.954999999999998</c:v>
                </c:pt>
                <c:pt idx="60">
                  <c:v>90.954999999999998</c:v>
                </c:pt>
                <c:pt idx="61">
                  <c:v>90.954999999999998</c:v>
                </c:pt>
                <c:pt idx="62">
                  <c:v>90.954999999999998</c:v>
                </c:pt>
                <c:pt idx="63">
                  <c:v>90.954999999999998</c:v>
                </c:pt>
                <c:pt idx="64">
                  <c:v>90.954999999999998</c:v>
                </c:pt>
                <c:pt idx="65">
                  <c:v>90.528000000000006</c:v>
                </c:pt>
                <c:pt idx="66">
                  <c:v>89.674000000000007</c:v>
                </c:pt>
                <c:pt idx="67">
                  <c:v>89.245000000000005</c:v>
                </c:pt>
                <c:pt idx="68">
                  <c:v>88.816000000000003</c:v>
                </c:pt>
                <c:pt idx="69">
                  <c:v>88.816000000000003</c:v>
                </c:pt>
                <c:pt idx="70">
                  <c:v>88.816000000000003</c:v>
                </c:pt>
                <c:pt idx="71">
                  <c:v>88.816000000000003</c:v>
                </c:pt>
                <c:pt idx="72">
                  <c:v>88.350999999999999</c:v>
                </c:pt>
                <c:pt idx="73">
                  <c:v>88.350999999999999</c:v>
                </c:pt>
                <c:pt idx="74">
                  <c:v>88.350999999999999</c:v>
                </c:pt>
                <c:pt idx="75">
                  <c:v>87.799000000000007</c:v>
                </c:pt>
                <c:pt idx="76">
                  <c:v>87.242999999999995</c:v>
                </c:pt>
                <c:pt idx="77">
                  <c:v>86.102000000000004</c:v>
                </c:pt>
                <c:pt idx="78">
                  <c:v>86.102000000000004</c:v>
                </c:pt>
                <c:pt idx="79">
                  <c:v>85.528000000000006</c:v>
                </c:pt>
                <c:pt idx="80">
                  <c:v>84.950999999999993</c:v>
                </c:pt>
                <c:pt idx="81">
                  <c:v>84.950999999999993</c:v>
                </c:pt>
                <c:pt idx="82">
                  <c:v>84.950999999999993</c:v>
                </c:pt>
                <c:pt idx="83">
                  <c:v>84.950999999999993</c:v>
                </c:pt>
                <c:pt idx="84">
                  <c:v>84.950999999999993</c:v>
                </c:pt>
                <c:pt idx="85">
                  <c:v>84.950999999999993</c:v>
                </c:pt>
                <c:pt idx="86">
                  <c:v>84.950999999999993</c:v>
                </c:pt>
                <c:pt idx="87">
                  <c:v>84.950999999999993</c:v>
                </c:pt>
                <c:pt idx="88">
                  <c:v>84.950999999999993</c:v>
                </c:pt>
                <c:pt idx="89">
                  <c:v>84.950999999999993</c:v>
                </c:pt>
                <c:pt idx="90">
                  <c:v>84.950999999999993</c:v>
                </c:pt>
                <c:pt idx="91">
                  <c:v>84.265000000000001</c:v>
                </c:pt>
                <c:pt idx="92">
                  <c:v>84.265000000000001</c:v>
                </c:pt>
                <c:pt idx="93">
                  <c:v>84.265000000000001</c:v>
                </c:pt>
                <c:pt idx="94">
                  <c:v>84.265000000000001</c:v>
                </c:pt>
                <c:pt idx="95">
                  <c:v>84.265000000000001</c:v>
                </c:pt>
                <c:pt idx="96">
                  <c:v>84.265000000000001</c:v>
                </c:pt>
                <c:pt idx="97">
                  <c:v>84.265000000000001</c:v>
                </c:pt>
                <c:pt idx="98">
                  <c:v>84.265000000000001</c:v>
                </c:pt>
                <c:pt idx="99">
                  <c:v>84.265000000000001</c:v>
                </c:pt>
                <c:pt idx="100">
                  <c:v>83.349000000000004</c:v>
                </c:pt>
                <c:pt idx="101">
                  <c:v>81.475999999999999</c:v>
                </c:pt>
                <c:pt idx="102">
                  <c:v>79.591999999999999</c:v>
                </c:pt>
                <c:pt idx="103">
                  <c:v>77.674000000000007</c:v>
                </c:pt>
                <c:pt idx="104">
                  <c:v>77.674000000000007</c:v>
                </c:pt>
                <c:pt idx="105">
                  <c:v>77.674000000000007</c:v>
                </c:pt>
                <c:pt idx="106">
                  <c:v>77.674000000000007</c:v>
                </c:pt>
                <c:pt idx="107">
                  <c:v>77.674000000000007</c:v>
                </c:pt>
                <c:pt idx="108">
                  <c:v>77.674000000000007</c:v>
                </c:pt>
                <c:pt idx="109">
                  <c:v>77.674000000000007</c:v>
                </c:pt>
                <c:pt idx="110">
                  <c:v>76.38</c:v>
                </c:pt>
                <c:pt idx="111">
                  <c:v>76.38</c:v>
                </c:pt>
                <c:pt idx="112">
                  <c:v>76.38</c:v>
                </c:pt>
                <c:pt idx="113">
                  <c:v>76.38</c:v>
                </c:pt>
                <c:pt idx="114">
                  <c:v>75.063000000000002</c:v>
                </c:pt>
                <c:pt idx="115">
                  <c:v>75.063000000000002</c:v>
                </c:pt>
                <c:pt idx="116">
                  <c:v>75.063000000000002</c:v>
                </c:pt>
                <c:pt idx="117">
                  <c:v>75.063000000000002</c:v>
                </c:pt>
                <c:pt idx="118">
                  <c:v>75.063000000000002</c:v>
                </c:pt>
                <c:pt idx="119">
                  <c:v>75.063000000000002</c:v>
                </c:pt>
                <c:pt idx="120">
                  <c:v>75.063000000000002</c:v>
                </c:pt>
                <c:pt idx="121">
                  <c:v>75.063000000000002</c:v>
                </c:pt>
                <c:pt idx="122">
                  <c:v>75.063000000000002</c:v>
                </c:pt>
                <c:pt idx="123">
                  <c:v>75.063000000000002</c:v>
                </c:pt>
                <c:pt idx="124">
                  <c:v>73.186000000000007</c:v>
                </c:pt>
                <c:pt idx="125">
                  <c:v>73.186000000000007</c:v>
                </c:pt>
                <c:pt idx="126">
                  <c:v>73.186000000000007</c:v>
                </c:pt>
                <c:pt idx="127">
                  <c:v>73.186000000000007</c:v>
                </c:pt>
                <c:pt idx="128">
                  <c:v>73.186000000000007</c:v>
                </c:pt>
                <c:pt idx="129">
                  <c:v>73.186000000000007</c:v>
                </c:pt>
                <c:pt idx="130">
                  <c:v>73.186000000000007</c:v>
                </c:pt>
                <c:pt idx="131">
                  <c:v>73.186000000000007</c:v>
                </c:pt>
                <c:pt idx="132">
                  <c:v>73.186000000000007</c:v>
                </c:pt>
                <c:pt idx="133">
                  <c:v>73.186000000000007</c:v>
                </c:pt>
                <c:pt idx="134">
                  <c:v>73.186000000000007</c:v>
                </c:pt>
                <c:pt idx="135">
                  <c:v>70.899000000000001</c:v>
                </c:pt>
                <c:pt idx="136">
                  <c:v>70.899000000000001</c:v>
                </c:pt>
                <c:pt idx="137">
                  <c:v>70.899000000000001</c:v>
                </c:pt>
                <c:pt idx="138">
                  <c:v>70.899000000000001</c:v>
                </c:pt>
                <c:pt idx="139">
                  <c:v>70.899000000000001</c:v>
                </c:pt>
                <c:pt idx="140">
                  <c:v>70.899000000000001</c:v>
                </c:pt>
                <c:pt idx="141">
                  <c:v>70.899000000000001</c:v>
                </c:pt>
                <c:pt idx="142">
                  <c:v>70.899000000000001</c:v>
                </c:pt>
                <c:pt idx="143">
                  <c:v>70.899000000000001</c:v>
                </c:pt>
                <c:pt idx="144">
                  <c:v>70.899000000000001</c:v>
                </c:pt>
                <c:pt idx="145">
                  <c:v>70.899000000000001</c:v>
                </c:pt>
                <c:pt idx="146">
                  <c:v>70.899000000000001</c:v>
                </c:pt>
                <c:pt idx="147">
                  <c:v>70.899000000000001</c:v>
                </c:pt>
                <c:pt idx="148">
                  <c:v>70.899000000000001</c:v>
                </c:pt>
                <c:pt idx="149">
                  <c:v>70.899000000000001</c:v>
                </c:pt>
                <c:pt idx="150">
                  <c:v>70.899000000000001</c:v>
                </c:pt>
                <c:pt idx="151">
                  <c:v>70.899000000000001</c:v>
                </c:pt>
                <c:pt idx="152">
                  <c:v>70.899000000000001</c:v>
                </c:pt>
                <c:pt idx="153">
                  <c:v>70.899000000000001</c:v>
                </c:pt>
                <c:pt idx="154">
                  <c:v>70.899000000000001</c:v>
                </c:pt>
                <c:pt idx="155">
                  <c:v>70.899000000000001</c:v>
                </c:pt>
                <c:pt idx="156">
                  <c:v>70.899000000000001</c:v>
                </c:pt>
                <c:pt idx="157">
                  <c:v>70.899000000000001</c:v>
                </c:pt>
                <c:pt idx="158">
                  <c:v>70.899000000000001</c:v>
                </c:pt>
                <c:pt idx="159">
                  <c:v>70.899000000000001</c:v>
                </c:pt>
                <c:pt idx="160">
                  <c:v>70.899000000000001</c:v>
                </c:pt>
                <c:pt idx="161">
                  <c:v>70.899000000000001</c:v>
                </c:pt>
                <c:pt idx="162">
                  <c:v>70.899000000000001</c:v>
                </c:pt>
                <c:pt idx="163">
                  <c:v>70.899000000000001</c:v>
                </c:pt>
                <c:pt idx="164">
                  <c:v>70.899000000000001</c:v>
                </c:pt>
                <c:pt idx="165">
                  <c:v>70.899000000000001</c:v>
                </c:pt>
                <c:pt idx="166">
                  <c:v>70.899000000000001</c:v>
                </c:pt>
                <c:pt idx="167">
                  <c:v>70.899000000000001</c:v>
                </c:pt>
                <c:pt idx="168">
                  <c:v>70.899000000000001</c:v>
                </c:pt>
                <c:pt idx="169">
                  <c:v>70.899000000000001</c:v>
                </c:pt>
                <c:pt idx="170">
                  <c:v>70.899000000000001</c:v>
                </c:pt>
                <c:pt idx="171">
                  <c:v>70.899000000000001</c:v>
                </c:pt>
                <c:pt idx="172">
                  <c:v>70.899000000000001</c:v>
                </c:pt>
                <c:pt idx="173">
                  <c:v>70.899000000000001</c:v>
                </c:pt>
                <c:pt idx="174">
                  <c:v>70.899000000000001</c:v>
                </c:pt>
                <c:pt idx="175">
                  <c:v>70.899000000000001</c:v>
                </c:pt>
                <c:pt idx="176">
                  <c:v>70.899000000000001</c:v>
                </c:pt>
                <c:pt idx="177">
                  <c:v>70.899000000000001</c:v>
                </c:pt>
                <c:pt idx="178">
                  <c:v>70.899000000000001</c:v>
                </c:pt>
                <c:pt idx="179">
                  <c:v>70.899000000000001</c:v>
                </c:pt>
                <c:pt idx="180">
                  <c:v>70.899000000000001</c:v>
                </c:pt>
                <c:pt idx="181">
                  <c:v>70.899000000000001</c:v>
                </c:pt>
                <c:pt idx="182">
                  <c:v>70.899000000000001</c:v>
                </c:pt>
                <c:pt idx="183">
                  <c:v>70.899000000000001</c:v>
                </c:pt>
                <c:pt idx="184">
                  <c:v>70.899000000000001</c:v>
                </c:pt>
                <c:pt idx="185">
                  <c:v>70.899000000000001</c:v>
                </c:pt>
                <c:pt idx="186">
                  <c:v>70.899000000000001</c:v>
                </c:pt>
                <c:pt idx="187">
                  <c:v>70.899000000000001</c:v>
                </c:pt>
                <c:pt idx="188">
                  <c:v>70.899000000000001</c:v>
                </c:pt>
                <c:pt idx="189">
                  <c:v>70.899000000000001</c:v>
                </c:pt>
                <c:pt idx="190">
                  <c:v>70.899000000000001</c:v>
                </c:pt>
                <c:pt idx="191">
                  <c:v>70.899000000000001</c:v>
                </c:pt>
                <c:pt idx="192">
                  <c:v>70.899000000000001</c:v>
                </c:pt>
                <c:pt idx="193">
                  <c:v>70.899000000000001</c:v>
                </c:pt>
                <c:pt idx="194">
                  <c:v>70.899000000000001</c:v>
                </c:pt>
                <c:pt idx="195">
                  <c:v>70.899000000000001</c:v>
                </c:pt>
                <c:pt idx="196">
                  <c:v>70.899000000000001</c:v>
                </c:pt>
                <c:pt idx="197">
                  <c:v>70.899000000000001</c:v>
                </c:pt>
                <c:pt idx="198">
                  <c:v>70.899000000000001</c:v>
                </c:pt>
                <c:pt idx="199">
                  <c:v>70.899000000000001</c:v>
                </c:pt>
                <c:pt idx="200">
                  <c:v>70.899000000000001</c:v>
                </c:pt>
                <c:pt idx="201">
                  <c:v>70.899000000000001</c:v>
                </c:pt>
                <c:pt idx="202">
                  <c:v>70.899000000000001</c:v>
                </c:pt>
                <c:pt idx="203">
                  <c:v>70.899000000000001</c:v>
                </c:pt>
              </c:numCache>
            </c:numRef>
          </c:yVal>
          <c:smooth val="0"/>
        </c:ser>
        <c:dLbls>
          <c:showLegendKey val="0"/>
          <c:showVal val="0"/>
          <c:showCatName val="0"/>
          <c:showSerName val="0"/>
          <c:showPercent val="0"/>
          <c:showBubbleSize val="0"/>
        </c:dLbls>
        <c:axId val="525552872"/>
        <c:axId val="525553264"/>
      </c:scatterChart>
      <c:valAx>
        <c:axId val="525552872"/>
        <c:scaling>
          <c:orientation val="minMax"/>
          <c:max val="1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25553264"/>
        <c:crosses val="autoZero"/>
        <c:crossBetween val="midCat"/>
        <c:majorUnit val="1"/>
      </c:valAx>
      <c:valAx>
        <c:axId val="525553264"/>
        <c:scaling>
          <c:orientation val="minMax"/>
          <c:max val="100"/>
          <c:min val="0"/>
        </c:scaling>
        <c:delete val="0"/>
        <c:axPos val="l"/>
        <c:majorGridlines>
          <c:spPr>
            <a:ln>
              <a:prstDash val="sysDash"/>
            </a:ln>
          </c:spPr>
        </c:majorGridlines>
        <c:numFmt formatCode="General" sourceLinked="1"/>
        <c:majorTickMark val="out"/>
        <c:minorTickMark val="none"/>
        <c:tickLblPos val="nextTo"/>
        <c:txPr>
          <a:bodyPr/>
          <a:lstStyle/>
          <a:p>
            <a:pPr>
              <a:defRPr sz="1500" b="1"/>
            </a:pPr>
            <a:endParaRPr lang="en-US"/>
          </a:p>
        </c:txPr>
        <c:crossAx val="525552872"/>
        <c:crosses val="autoZero"/>
        <c:crossBetween val="midCat"/>
        <c:majorUnit val="2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04708150419251"/>
          <c:y val="3.3590508847684365E-2"/>
          <c:w val="0.83313183750261299"/>
          <c:h val="0.80568876471086259"/>
        </c:manualLayout>
      </c:layout>
      <c:scatterChart>
        <c:scatterStyle val="lineMarker"/>
        <c:varyColors val="0"/>
        <c:ser>
          <c:idx val="0"/>
          <c:order val="0"/>
          <c:tx>
            <c:strRef>
              <c:f>Sheet1!$B$1</c:f>
              <c:strCache>
                <c:ptCount val="1"/>
                <c:pt idx="0">
                  <c:v>1994-2003 (N=340)</c:v>
                </c:pt>
              </c:strCache>
            </c:strRef>
          </c:tx>
          <c:spPr>
            <a:ln w="41275">
              <a:solidFill>
                <a:srgbClr val="00FF00"/>
              </a:solidFill>
            </a:ln>
          </c:spPr>
          <c:marker>
            <c:symbol val="none"/>
          </c:marker>
          <c:xVal>
            <c:numRef>
              <c:f>Sheet1!$A$2:$A$205</c:f>
              <c:numCache>
                <c:formatCode>General</c:formatCode>
                <c:ptCount val="20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numCache>
            </c:numRef>
          </c:xVal>
          <c:yVal>
            <c:numRef>
              <c:f>Sheet1!$B$2:$B$205</c:f>
              <c:numCache>
                <c:formatCode>General</c:formatCode>
                <c:ptCount val="204"/>
                <c:pt idx="0">
                  <c:v>100</c:v>
                </c:pt>
                <c:pt idx="1">
                  <c:v>100</c:v>
                </c:pt>
                <c:pt idx="2">
                  <c:v>99.412000000000006</c:v>
                </c:pt>
                <c:pt idx="3">
                  <c:v>99.117999999999995</c:v>
                </c:pt>
                <c:pt idx="4">
                  <c:v>98.525999999999996</c:v>
                </c:pt>
                <c:pt idx="5">
                  <c:v>98.525999999999996</c:v>
                </c:pt>
                <c:pt idx="6">
                  <c:v>97.929000000000002</c:v>
                </c:pt>
                <c:pt idx="7">
                  <c:v>96.727999999999994</c:v>
                </c:pt>
                <c:pt idx="8">
                  <c:v>96.727999999999994</c:v>
                </c:pt>
                <c:pt idx="9">
                  <c:v>96.727999999999994</c:v>
                </c:pt>
                <c:pt idx="10">
                  <c:v>96.103999999999999</c:v>
                </c:pt>
                <c:pt idx="11">
                  <c:v>96.103999999999999</c:v>
                </c:pt>
                <c:pt idx="12">
                  <c:v>96.103999999999999</c:v>
                </c:pt>
                <c:pt idx="13">
                  <c:v>96.103999999999999</c:v>
                </c:pt>
                <c:pt idx="14">
                  <c:v>96.103999999999999</c:v>
                </c:pt>
                <c:pt idx="15">
                  <c:v>96.103999999999999</c:v>
                </c:pt>
                <c:pt idx="16">
                  <c:v>96.103999999999999</c:v>
                </c:pt>
                <c:pt idx="17">
                  <c:v>96.103999999999999</c:v>
                </c:pt>
                <c:pt idx="18">
                  <c:v>95.739000000000004</c:v>
                </c:pt>
                <c:pt idx="19">
                  <c:v>95.004999999999995</c:v>
                </c:pt>
                <c:pt idx="20">
                  <c:v>95.004999999999995</c:v>
                </c:pt>
                <c:pt idx="21">
                  <c:v>95.004999999999995</c:v>
                </c:pt>
                <c:pt idx="22">
                  <c:v>95.004999999999995</c:v>
                </c:pt>
                <c:pt idx="23">
                  <c:v>95.004999999999995</c:v>
                </c:pt>
                <c:pt idx="24">
                  <c:v>94.617000000000004</c:v>
                </c:pt>
                <c:pt idx="25">
                  <c:v>94.617000000000004</c:v>
                </c:pt>
                <c:pt idx="26">
                  <c:v>94.617000000000004</c:v>
                </c:pt>
                <c:pt idx="27">
                  <c:v>94.617000000000004</c:v>
                </c:pt>
                <c:pt idx="28">
                  <c:v>94.617000000000004</c:v>
                </c:pt>
                <c:pt idx="29">
                  <c:v>94.617000000000004</c:v>
                </c:pt>
                <c:pt idx="30">
                  <c:v>93.308999999999997</c:v>
                </c:pt>
                <c:pt idx="31">
                  <c:v>93.308999999999997</c:v>
                </c:pt>
                <c:pt idx="32">
                  <c:v>92.415999999999997</c:v>
                </c:pt>
                <c:pt idx="33">
                  <c:v>92.415999999999997</c:v>
                </c:pt>
                <c:pt idx="34">
                  <c:v>92.415999999999997</c:v>
                </c:pt>
                <c:pt idx="35">
                  <c:v>92.415999999999997</c:v>
                </c:pt>
                <c:pt idx="36">
                  <c:v>92.415999999999997</c:v>
                </c:pt>
                <c:pt idx="37">
                  <c:v>92.415999999999997</c:v>
                </c:pt>
                <c:pt idx="38">
                  <c:v>92.415999999999997</c:v>
                </c:pt>
                <c:pt idx="39">
                  <c:v>92.415999999999997</c:v>
                </c:pt>
                <c:pt idx="40">
                  <c:v>92.415999999999997</c:v>
                </c:pt>
                <c:pt idx="41">
                  <c:v>92.415999999999997</c:v>
                </c:pt>
                <c:pt idx="42">
                  <c:v>91.882000000000005</c:v>
                </c:pt>
                <c:pt idx="43">
                  <c:v>91.334999999999994</c:v>
                </c:pt>
                <c:pt idx="44">
                  <c:v>91.334999999999994</c:v>
                </c:pt>
                <c:pt idx="45">
                  <c:v>91.334999999999994</c:v>
                </c:pt>
                <c:pt idx="46">
                  <c:v>91.334999999999994</c:v>
                </c:pt>
                <c:pt idx="47">
                  <c:v>91.334999999999994</c:v>
                </c:pt>
                <c:pt idx="48">
                  <c:v>91.334999999999994</c:v>
                </c:pt>
                <c:pt idx="49">
                  <c:v>91.334999999999994</c:v>
                </c:pt>
                <c:pt idx="50">
                  <c:v>91.334999999999994</c:v>
                </c:pt>
                <c:pt idx="51">
                  <c:v>90.704999999999998</c:v>
                </c:pt>
                <c:pt idx="52">
                  <c:v>90.704999999999998</c:v>
                </c:pt>
                <c:pt idx="53">
                  <c:v>90.066000000000003</c:v>
                </c:pt>
                <c:pt idx="54">
                  <c:v>88.141000000000005</c:v>
                </c:pt>
                <c:pt idx="55">
                  <c:v>87.497</c:v>
                </c:pt>
                <c:pt idx="56">
                  <c:v>87.497</c:v>
                </c:pt>
                <c:pt idx="57">
                  <c:v>87.497</c:v>
                </c:pt>
                <c:pt idx="58">
                  <c:v>87.497</c:v>
                </c:pt>
                <c:pt idx="59">
                  <c:v>87.497</c:v>
                </c:pt>
                <c:pt idx="60">
                  <c:v>87.497</c:v>
                </c:pt>
                <c:pt idx="61">
                  <c:v>87.497</c:v>
                </c:pt>
                <c:pt idx="62">
                  <c:v>87.497</c:v>
                </c:pt>
                <c:pt idx="63">
                  <c:v>87.497</c:v>
                </c:pt>
                <c:pt idx="64">
                  <c:v>87.497</c:v>
                </c:pt>
                <c:pt idx="65">
                  <c:v>87.497</c:v>
                </c:pt>
                <c:pt idx="66">
                  <c:v>86.742999999999995</c:v>
                </c:pt>
                <c:pt idx="67">
                  <c:v>85.981999999999999</c:v>
                </c:pt>
                <c:pt idx="68">
                  <c:v>85.221000000000004</c:v>
                </c:pt>
                <c:pt idx="69">
                  <c:v>85.221000000000004</c:v>
                </c:pt>
                <c:pt idx="70">
                  <c:v>85.221000000000004</c:v>
                </c:pt>
                <c:pt idx="71">
                  <c:v>85.221000000000004</c:v>
                </c:pt>
                <c:pt idx="72">
                  <c:v>85.221000000000004</c:v>
                </c:pt>
                <c:pt idx="73">
                  <c:v>85.221000000000004</c:v>
                </c:pt>
                <c:pt idx="74">
                  <c:v>85.221000000000004</c:v>
                </c:pt>
                <c:pt idx="75">
                  <c:v>84.352000000000004</c:v>
                </c:pt>
                <c:pt idx="76">
                  <c:v>83.472999999999999</c:v>
                </c:pt>
                <c:pt idx="77">
                  <c:v>82.566000000000003</c:v>
                </c:pt>
                <c:pt idx="78">
                  <c:v>82.566000000000003</c:v>
                </c:pt>
                <c:pt idx="79">
                  <c:v>81.658000000000001</c:v>
                </c:pt>
                <c:pt idx="80">
                  <c:v>80.741</c:v>
                </c:pt>
                <c:pt idx="81">
                  <c:v>80.741</c:v>
                </c:pt>
                <c:pt idx="82">
                  <c:v>80.741</c:v>
                </c:pt>
                <c:pt idx="83">
                  <c:v>80.741</c:v>
                </c:pt>
                <c:pt idx="84">
                  <c:v>80.741</c:v>
                </c:pt>
                <c:pt idx="85">
                  <c:v>80.741</c:v>
                </c:pt>
                <c:pt idx="86">
                  <c:v>80.741</c:v>
                </c:pt>
                <c:pt idx="87">
                  <c:v>80.741</c:v>
                </c:pt>
                <c:pt idx="88">
                  <c:v>80.741</c:v>
                </c:pt>
                <c:pt idx="89">
                  <c:v>80.741</c:v>
                </c:pt>
                <c:pt idx="90">
                  <c:v>80.741</c:v>
                </c:pt>
                <c:pt idx="91">
                  <c:v>79.691999999999993</c:v>
                </c:pt>
                <c:pt idx="92">
                  <c:v>79.691999999999993</c:v>
                </c:pt>
                <c:pt idx="93">
                  <c:v>79.691999999999993</c:v>
                </c:pt>
                <c:pt idx="94">
                  <c:v>79.691999999999993</c:v>
                </c:pt>
                <c:pt idx="95">
                  <c:v>79.691999999999993</c:v>
                </c:pt>
                <c:pt idx="96">
                  <c:v>79.691999999999993</c:v>
                </c:pt>
                <c:pt idx="97">
                  <c:v>79.691999999999993</c:v>
                </c:pt>
                <c:pt idx="98">
                  <c:v>79.691999999999993</c:v>
                </c:pt>
                <c:pt idx="99">
                  <c:v>79.691999999999993</c:v>
                </c:pt>
                <c:pt idx="100">
                  <c:v>78.447000000000003</c:v>
                </c:pt>
                <c:pt idx="101">
                  <c:v>75.956999999999994</c:v>
                </c:pt>
                <c:pt idx="102">
                  <c:v>73.465999999999994</c:v>
                </c:pt>
                <c:pt idx="103">
                  <c:v>72.2</c:v>
                </c:pt>
                <c:pt idx="104">
                  <c:v>72.2</c:v>
                </c:pt>
                <c:pt idx="105">
                  <c:v>72.2</c:v>
                </c:pt>
                <c:pt idx="106">
                  <c:v>72.2</c:v>
                </c:pt>
                <c:pt idx="107">
                  <c:v>72.2</c:v>
                </c:pt>
                <c:pt idx="108">
                  <c:v>72.2</c:v>
                </c:pt>
                <c:pt idx="109">
                  <c:v>72.2</c:v>
                </c:pt>
                <c:pt idx="110">
                  <c:v>70.664000000000001</c:v>
                </c:pt>
                <c:pt idx="111">
                  <c:v>70.664000000000001</c:v>
                </c:pt>
                <c:pt idx="112">
                  <c:v>70.664000000000001</c:v>
                </c:pt>
                <c:pt idx="113">
                  <c:v>70.664000000000001</c:v>
                </c:pt>
                <c:pt idx="114">
                  <c:v>70.664000000000001</c:v>
                </c:pt>
                <c:pt idx="115">
                  <c:v>70.664000000000001</c:v>
                </c:pt>
                <c:pt idx="116">
                  <c:v>70.664000000000001</c:v>
                </c:pt>
                <c:pt idx="117">
                  <c:v>70.664000000000001</c:v>
                </c:pt>
                <c:pt idx="118">
                  <c:v>70.664000000000001</c:v>
                </c:pt>
                <c:pt idx="119">
                  <c:v>70.664000000000001</c:v>
                </c:pt>
                <c:pt idx="120">
                  <c:v>70.664000000000001</c:v>
                </c:pt>
                <c:pt idx="121">
                  <c:v>70.664000000000001</c:v>
                </c:pt>
                <c:pt idx="122">
                  <c:v>70.664000000000001</c:v>
                </c:pt>
                <c:pt idx="123">
                  <c:v>70.664000000000001</c:v>
                </c:pt>
                <c:pt idx="124">
                  <c:v>68.852000000000004</c:v>
                </c:pt>
                <c:pt idx="125">
                  <c:v>68.852000000000004</c:v>
                </c:pt>
                <c:pt idx="126">
                  <c:v>68.852000000000004</c:v>
                </c:pt>
                <c:pt idx="127">
                  <c:v>68.852000000000004</c:v>
                </c:pt>
                <c:pt idx="128">
                  <c:v>68.852000000000004</c:v>
                </c:pt>
                <c:pt idx="129">
                  <c:v>68.852000000000004</c:v>
                </c:pt>
                <c:pt idx="130">
                  <c:v>68.852000000000004</c:v>
                </c:pt>
                <c:pt idx="131">
                  <c:v>68.852000000000004</c:v>
                </c:pt>
                <c:pt idx="132">
                  <c:v>68.852000000000004</c:v>
                </c:pt>
                <c:pt idx="133">
                  <c:v>68.852000000000004</c:v>
                </c:pt>
                <c:pt idx="134">
                  <c:v>68.852000000000004</c:v>
                </c:pt>
                <c:pt idx="135">
                  <c:v>66.7</c:v>
                </c:pt>
                <c:pt idx="136">
                  <c:v>66.7</c:v>
                </c:pt>
                <c:pt idx="137">
                  <c:v>66.7</c:v>
                </c:pt>
                <c:pt idx="138">
                  <c:v>66.7</c:v>
                </c:pt>
                <c:pt idx="139">
                  <c:v>66.7</c:v>
                </c:pt>
                <c:pt idx="140">
                  <c:v>66.7</c:v>
                </c:pt>
                <c:pt idx="141">
                  <c:v>66.7</c:v>
                </c:pt>
                <c:pt idx="142">
                  <c:v>66.7</c:v>
                </c:pt>
                <c:pt idx="143">
                  <c:v>66.7</c:v>
                </c:pt>
                <c:pt idx="144">
                  <c:v>66.7</c:v>
                </c:pt>
                <c:pt idx="145">
                  <c:v>66.7</c:v>
                </c:pt>
                <c:pt idx="146">
                  <c:v>66.7</c:v>
                </c:pt>
                <c:pt idx="147">
                  <c:v>66.7</c:v>
                </c:pt>
                <c:pt idx="148">
                  <c:v>66.7</c:v>
                </c:pt>
                <c:pt idx="149">
                  <c:v>66.7</c:v>
                </c:pt>
                <c:pt idx="150">
                  <c:v>66.7</c:v>
                </c:pt>
                <c:pt idx="151">
                  <c:v>66.7</c:v>
                </c:pt>
                <c:pt idx="152">
                  <c:v>66.7</c:v>
                </c:pt>
                <c:pt idx="153">
                  <c:v>66.7</c:v>
                </c:pt>
                <c:pt idx="154">
                  <c:v>66.7</c:v>
                </c:pt>
                <c:pt idx="155">
                  <c:v>66.7</c:v>
                </c:pt>
                <c:pt idx="156">
                  <c:v>66.7</c:v>
                </c:pt>
                <c:pt idx="157">
                  <c:v>66.7</c:v>
                </c:pt>
                <c:pt idx="158">
                  <c:v>66.7</c:v>
                </c:pt>
                <c:pt idx="159">
                  <c:v>66.7</c:v>
                </c:pt>
                <c:pt idx="160">
                  <c:v>66.7</c:v>
                </c:pt>
                <c:pt idx="161">
                  <c:v>66.7</c:v>
                </c:pt>
                <c:pt idx="162">
                  <c:v>66.7</c:v>
                </c:pt>
                <c:pt idx="163">
                  <c:v>66.7</c:v>
                </c:pt>
                <c:pt idx="164">
                  <c:v>66.7</c:v>
                </c:pt>
                <c:pt idx="165">
                  <c:v>66.7</c:v>
                </c:pt>
                <c:pt idx="166">
                  <c:v>66.7</c:v>
                </c:pt>
                <c:pt idx="167">
                  <c:v>66.7</c:v>
                </c:pt>
                <c:pt idx="168">
                  <c:v>66.7</c:v>
                </c:pt>
                <c:pt idx="169">
                  <c:v>66.7</c:v>
                </c:pt>
                <c:pt idx="170">
                  <c:v>66.7</c:v>
                </c:pt>
                <c:pt idx="171">
                  <c:v>66.7</c:v>
                </c:pt>
                <c:pt idx="172">
                  <c:v>66.7</c:v>
                </c:pt>
                <c:pt idx="173">
                  <c:v>66.7</c:v>
                </c:pt>
                <c:pt idx="174">
                  <c:v>66.7</c:v>
                </c:pt>
                <c:pt idx="175">
                  <c:v>66.7</c:v>
                </c:pt>
                <c:pt idx="176">
                  <c:v>66.7</c:v>
                </c:pt>
                <c:pt idx="177">
                  <c:v>66.7</c:v>
                </c:pt>
                <c:pt idx="178">
                  <c:v>66.7</c:v>
                </c:pt>
                <c:pt idx="179">
                  <c:v>66.7</c:v>
                </c:pt>
                <c:pt idx="180">
                  <c:v>66.7</c:v>
                </c:pt>
                <c:pt idx="181">
                  <c:v>66.7</c:v>
                </c:pt>
                <c:pt idx="182">
                  <c:v>66.7</c:v>
                </c:pt>
                <c:pt idx="183">
                  <c:v>66.7</c:v>
                </c:pt>
                <c:pt idx="184">
                  <c:v>66.7</c:v>
                </c:pt>
                <c:pt idx="185">
                  <c:v>66.7</c:v>
                </c:pt>
                <c:pt idx="186">
                  <c:v>66.7</c:v>
                </c:pt>
                <c:pt idx="187">
                  <c:v>66.7</c:v>
                </c:pt>
                <c:pt idx="188">
                  <c:v>66.7</c:v>
                </c:pt>
                <c:pt idx="189">
                  <c:v>66.7</c:v>
                </c:pt>
                <c:pt idx="190">
                  <c:v>66.7</c:v>
                </c:pt>
                <c:pt idx="191">
                  <c:v>66.7</c:v>
                </c:pt>
                <c:pt idx="192">
                  <c:v>66.7</c:v>
                </c:pt>
                <c:pt idx="193">
                  <c:v>66.7</c:v>
                </c:pt>
                <c:pt idx="194">
                  <c:v>66.7</c:v>
                </c:pt>
                <c:pt idx="195">
                  <c:v>66.7</c:v>
                </c:pt>
                <c:pt idx="196">
                  <c:v>66.7</c:v>
                </c:pt>
                <c:pt idx="197">
                  <c:v>66.7</c:v>
                </c:pt>
                <c:pt idx="198">
                  <c:v>66.7</c:v>
                </c:pt>
                <c:pt idx="199">
                  <c:v>66.7</c:v>
                </c:pt>
                <c:pt idx="200">
                  <c:v>66.7</c:v>
                </c:pt>
                <c:pt idx="201">
                  <c:v>66.7</c:v>
                </c:pt>
                <c:pt idx="202">
                  <c:v>66.7</c:v>
                </c:pt>
                <c:pt idx="203">
                  <c:v>66.7</c:v>
                </c:pt>
              </c:numCache>
            </c:numRef>
          </c:yVal>
          <c:smooth val="0"/>
        </c:ser>
        <c:ser>
          <c:idx val="1"/>
          <c:order val="1"/>
          <c:tx>
            <c:strRef>
              <c:f>Sheet1!$C$1</c:f>
              <c:strCache>
                <c:ptCount val="1"/>
                <c:pt idx="0">
                  <c:v>2004-6/2015 (N=478)</c:v>
                </c:pt>
              </c:strCache>
            </c:strRef>
          </c:tx>
          <c:spPr>
            <a:ln w="47625">
              <a:solidFill>
                <a:srgbClr val="00FFFF"/>
              </a:solidFill>
            </a:ln>
          </c:spPr>
          <c:marker>
            <c:symbol val="none"/>
          </c:marker>
          <c:xVal>
            <c:numRef>
              <c:f>Sheet1!$A$2:$A$205</c:f>
              <c:numCache>
                <c:formatCode>General</c:formatCode>
                <c:ptCount val="20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numCache>
            </c:numRef>
          </c:xVal>
          <c:yVal>
            <c:numRef>
              <c:f>Sheet1!$C$2:$C$205</c:f>
              <c:numCache>
                <c:formatCode>General</c:formatCode>
                <c:ptCount val="204"/>
                <c:pt idx="0">
                  <c:v>100</c:v>
                </c:pt>
                <c:pt idx="1">
                  <c:v>100</c:v>
                </c:pt>
                <c:pt idx="2">
                  <c:v>100</c:v>
                </c:pt>
                <c:pt idx="3">
                  <c:v>100</c:v>
                </c:pt>
                <c:pt idx="4">
                  <c:v>99.790999999999997</c:v>
                </c:pt>
                <c:pt idx="5">
                  <c:v>98.945999999999998</c:v>
                </c:pt>
                <c:pt idx="6">
                  <c:v>98.308000000000007</c:v>
                </c:pt>
                <c:pt idx="7">
                  <c:v>97.242000000000004</c:v>
                </c:pt>
                <c:pt idx="8">
                  <c:v>97.242000000000004</c:v>
                </c:pt>
                <c:pt idx="9">
                  <c:v>97.242000000000004</c:v>
                </c:pt>
                <c:pt idx="10">
                  <c:v>97.242000000000004</c:v>
                </c:pt>
                <c:pt idx="11">
                  <c:v>97.242000000000004</c:v>
                </c:pt>
                <c:pt idx="12">
                  <c:v>97.242000000000004</c:v>
                </c:pt>
                <c:pt idx="13">
                  <c:v>97.242000000000004</c:v>
                </c:pt>
                <c:pt idx="14">
                  <c:v>97.242000000000004</c:v>
                </c:pt>
                <c:pt idx="15">
                  <c:v>96.665000000000006</c:v>
                </c:pt>
                <c:pt idx="16">
                  <c:v>96.665000000000006</c:v>
                </c:pt>
                <c:pt idx="17">
                  <c:v>96.376999999999995</c:v>
                </c:pt>
                <c:pt idx="18">
                  <c:v>96.376999999999995</c:v>
                </c:pt>
                <c:pt idx="19">
                  <c:v>95.796999999999997</c:v>
                </c:pt>
                <c:pt idx="20">
                  <c:v>95.796999999999997</c:v>
                </c:pt>
                <c:pt idx="21">
                  <c:v>95.796999999999997</c:v>
                </c:pt>
                <c:pt idx="22">
                  <c:v>95.796999999999997</c:v>
                </c:pt>
                <c:pt idx="23">
                  <c:v>95.796999999999997</c:v>
                </c:pt>
                <c:pt idx="24">
                  <c:v>95.796999999999997</c:v>
                </c:pt>
                <c:pt idx="25">
                  <c:v>95.796999999999997</c:v>
                </c:pt>
                <c:pt idx="26">
                  <c:v>95.796999999999997</c:v>
                </c:pt>
                <c:pt idx="27">
                  <c:v>95.796999999999997</c:v>
                </c:pt>
                <c:pt idx="28">
                  <c:v>95.796999999999997</c:v>
                </c:pt>
                <c:pt idx="29">
                  <c:v>95.796999999999997</c:v>
                </c:pt>
                <c:pt idx="30">
                  <c:v>95.796999999999997</c:v>
                </c:pt>
                <c:pt idx="31">
                  <c:v>95.796999999999997</c:v>
                </c:pt>
                <c:pt idx="32">
                  <c:v>95.796999999999997</c:v>
                </c:pt>
                <c:pt idx="33">
                  <c:v>95.796999999999997</c:v>
                </c:pt>
                <c:pt idx="34">
                  <c:v>95.796999999999997</c:v>
                </c:pt>
                <c:pt idx="35">
                  <c:v>95.796999999999997</c:v>
                </c:pt>
                <c:pt idx="36">
                  <c:v>95.796999999999997</c:v>
                </c:pt>
                <c:pt idx="37">
                  <c:v>95.796999999999997</c:v>
                </c:pt>
                <c:pt idx="38">
                  <c:v>95.796999999999997</c:v>
                </c:pt>
                <c:pt idx="39">
                  <c:v>95.796999999999997</c:v>
                </c:pt>
                <c:pt idx="40">
                  <c:v>95.796999999999997</c:v>
                </c:pt>
                <c:pt idx="41">
                  <c:v>95.295000000000002</c:v>
                </c:pt>
                <c:pt idx="42">
                  <c:v>94.287000000000006</c:v>
                </c:pt>
                <c:pt idx="43">
                  <c:v>94.287000000000006</c:v>
                </c:pt>
                <c:pt idx="44">
                  <c:v>94.287000000000006</c:v>
                </c:pt>
                <c:pt idx="45">
                  <c:v>94.287000000000006</c:v>
                </c:pt>
                <c:pt idx="46">
                  <c:v>94.287000000000006</c:v>
                </c:pt>
                <c:pt idx="47">
                  <c:v>94.287000000000006</c:v>
                </c:pt>
                <c:pt idx="48">
                  <c:v>94.287000000000006</c:v>
                </c:pt>
                <c:pt idx="49">
                  <c:v>94.287000000000006</c:v>
                </c:pt>
                <c:pt idx="50">
                  <c:v>94.287000000000006</c:v>
                </c:pt>
                <c:pt idx="51">
                  <c:v>94.287000000000006</c:v>
                </c:pt>
                <c:pt idx="52">
                  <c:v>94.287000000000006</c:v>
                </c:pt>
                <c:pt idx="53">
                  <c:v>94.287000000000006</c:v>
                </c:pt>
                <c:pt idx="54">
                  <c:v>94.287000000000006</c:v>
                </c:pt>
                <c:pt idx="55">
                  <c:v>94.287000000000006</c:v>
                </c:pt>
                <c:pt idx="56">
                  <c:v>94.287000000000006</c:v>
                </c:pt>
                <c:pt idx="57">
                  <c:v>94.287000000000006</c:v>
                </c:pt>
                <c:pt idx="58">
                  <c:v>94.287000000000006</c:v>
                </c:pt>
                <c:pt idx="59">
                  <c:v>94.287000000000006</c:v>
                </c:pt>
                <c:pt idx="60">
                  <c:v>94.287000000000006</c:v>
                </c:pt>
                <c:pt idx="61">
                  <c:v>94.287000000000006</c:v>
                </c:pt>
                <c:pt idx="62">
                  <c:v>94.287000000000006</c:v>
                </c:pt>
                <c:pt idx="63">
                  <c:v>94.287000000000006</c:v>
                </c:pt>
                <c:pt idx="64">
                  <c:v>94.287000000000006</c:v>
                </c:pt>
                <c:pt idx="65">
                  <c:v>93.314999999999998</c:v>
                </c:pt>
                <c:pt idx="66">
                  <c:v>92.343000000000004</c:v>
                </c:pt>
                <c:pt idx="67">
                  <c:v>92.343000000000004</c:v>
                </c:pt>
                <c:pt idx="68">
                  <c:v>92.343000000000004</c:v>
                </c:pt>
                <c:pt idx="69">
                  <c:v>92.343000000000004</c:v>
                </c:pt>
                <c:pt idx="70">
                  <c:v>92.343000000000004</c:v>
                </c:pt>
                <c:pt idx="71">
                  <c:v>92.343000000000004</c:v>
                </c:pt>
                <c:pt idx="72">
                  <c:v>91.244</c:v>
                </c:pt>
                <c:pt idx="73">
                  <c:v>91.244</c:v>
                </c:pt>
                <c:pt idx="74">
                  <c:v>91.244</c:v>
                </c:pt>
                <c:pt idx="75">
                  <c:v>91.244</c:v>
                </c:pt>
                <c:pt idx="76">
                  <c:v>91.244</c:v>
                </c:pt>
                <c:pt idx="77">
                  <c:v>89.748000000000005</c:v>
                </c:pt>
                <c:pt idx="78">
                  <c:v>89.748000000000005</c:v>
                </c:pt>
                <c:pt idx="79">
                  <c:v>89.748000000000005</c:v>
                </c:pt>
                <c:pt idx="80">
                  <c:v>89.748000000000005</c:v>
                </c:pt>
                <c:pt idx="81">
                  <c:v>89.748000000000005</c:v>
                </c:pt>
                <c:pt idx="82">
                  <c:v>89.748000000000005</c:v>
                </c:pt>
                <c:pt idx="83">
                  <c:v>89.748000000000005</c:v>
                </c:pt>
                <c:pt idx="84">
                  <c:v>89.748000000000005</c:v>
                </c:pt>
                <c:pt idx="85">
                  <c:v>89.748000000000005</c:v>
                </c:pt>
                <c:pt idx="86">
                  <c:v>89.748000000000005</c:v>
                </c:pt>
                <c:pt idx="87">
                  <c:v>89.748000000000005</c:v>
                </c:pt>
                <c:pt idx="88">
                  <c:v>89.748000000000005</c:v>
                </c:pt>
                <c:pt idx="89">
                  <c:v>89.748000000000005</c:v>
                </c:pt>
                <c:pt idx="90">
                  <c:v>89.748000000000005</c:v>
                </c:pt>
                <c:pt idx="91">
                  <c:v>89.748000000000005</c:v>
                </c:pt>
                <c:pt idx="92">
                  <c:v>89.748000000000005</c:v>
                </c:pt>
                <c:pt idx="93">
                  <c:v>89.748000000000005</c:v>
                </c:pt>
                <c:pt idx="94">
                  <c:v>89.748000000000005</c:v>
                </c:pt>
                <c:pt idx="95">
                  <c:v>89.748000000000005</c:v>
                </c:pt>
                <c:pt idx="96">
                  <c:v>89.748000000000005</c:v>
                </c:pt>
                <c:pt idx="97">
                  <c:v>89.748000000000005</c:v>
                </c:pt>
                <c:pt idx="98">
                  <c:v>89.748000000000005</c:v>
                </c:pt>
                <c:pt idx="99">
                  <c:v>89.748000000000005</c:v>
                </c:pt>
                <c:pt idx="100">
                  <c:v>89.748000000000005</c:v>
                </c:pt>
                <c:pt idx="101">
                  <c:v>89.748000000000005</c:v>
                </c:pt>
                <c:pt idx="102">
                  <c:v>89.748000000000005</c:v>
                </c:pt>
                <c:pt idx="103">
                  <c:v>86.158000000000001</c:v>
                </c:pt>
                <c:pt idx="104">
                  <c:v>86.158000000000001</c:v>
                </c:pt>
                <c:pt idx="105">
                  <c:v>86.158000000000001</c:v>
                </c:pt>
                <c:pt idx="106">
                  <c:v>86.158000000000001</c:v>
                </c:pt>
                <c:pt idx="107">
                  <c:v>86.158000000000001</c:v>
                </c:pt>
                <c:pt idx="108">
                  <c:v>86.158000000000001</c:v>
                </c:pt>
                <c:pt idx="109">
                  <c:v>86.158000000000001</c:v>
                </c:pt>
                <c:pt idx="110">
                  <c:v>86.158000000000001</c:v>
                </c:pt>
                <c:pt idx="111">
                  <c:v>86.158000000000001</c:v>
                </c:pt>
                <c:pt idx="112">
                  <c:v>86.158000000000001</c:v>
                </c:pt>
                <c:pt idx="113">
                  <c:v>86.158000000000001</c:v>
                </c:pt>
                <c:pt idx="114">
                  <c:v>78.977999999999994</c:v>
                </c:pt>
                <c:pt idx="115">
                  <c:v>78.977999999999994</c:v>
                </c:pt>
                <c:pt idx="116">
                  <c:v>78.977999999999994</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numCache>
            </c:numRef>
          </c:yVal>
          <c:smooth val="0"/>
        </c:ser>
        <c:dLbls>
          <c:showLegendKey val="0"/>
          <c:showVal val="0"/>
          <c:showCatName val="0"/>
          <c:showSerName val="0"/>
          <c:showPercent val="0"/>
          <c:showBubbleSize val="0"/>
        </c:dLbls>
        <c:axId val="243599384"/>
        <c:axId val="243599776"/>
      </c:scatterChart>
      <c:valAx>
        <c:axId val="243599384"/>
        <c:scaling>
          <c:orientation val="minMax"/>
          <c:max val="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243599776"/>
        <c:crosses val="autoZero"/>
        <c:crossBetween val="midCat"/>
        <c:majorUnit val="1"/>
      </c:valAx>
      <c:valAx>
        <c:axId val="243599776"/>
        <c:scaling>
          <c:orientation val="minMax"/>
          <c:max val="100"/>
          <c:min val="0"/>
        </c:scaling>
        <c:delete val="0"/>
        <c:axPos val="l"/>
        <c:majorGridlines>
          <c:spPr>
            <a:ln>
              <a:prstDash val="sysDash"/>
            </a:ln>
          </c:spPr>
        </c:majorGridlines>
        <c:numFmt formatCode="General" sourceLinked="1"/>
        <c:majorTickMark val="out"/>
        <c:minorTickMark val="none"/>
        <c:tickLblPos val="nextTo"/>
        <c:txPr>
          <a:bodyPr/>
          <a:lstStyle/>
          <a:p>
            <a:pPr>
              <a:defRPr sz="1500" b="1"/>
            </a:pPr>
            <a:endParaRPr lang="en-US"/>
          </a:p>
        </c:txPr>
        <c:crossAx val="243599384"/>
        <c:crosses val="autoZero"/>
        <c:crossBetween val="midCat"/>
        <c:majorUnit val="25"/>
      </c:valAx>
      <c:spPr>
        <a:solidFill>
          <a:schemeClr val="bg2"/>
        </a:solidFill>
        <a:ln>
          <a:solidFill>
            <a:schemeClr val="tx1"/>
          </a:solidFill>
        </a:ln>
      </c:spPr>
    </c:plotArea>
    <c:legend>
      <c:legendPos val="r"/>
      <c:layout>
        <c:manualLayout>
          <c:xMode val="edge"/>
          <c:yMode val="edge"/>
          <c:x val="0.1451104452651383"/>
          <c:y val="0.6070080790682415"/>
          <c:w val="0.29792070239007734"/>
          <c:h val="0.17495980971128608"/>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73486327029636E-2"/>
          <c:y val="2.1487179487179486E-2"/>
          <c:w val="0.85968051006900348"/>
          <c:h val="0.82715283666465278"/>
        </c:manualLayout>
      </c:layout>
      <c:scatterChart>
        <c:scatterStyle val="lineMarker"/>
        <c:varyColors val="0"/>
        <c:ser>
          <c:idx val="0"/>
          <c:order val="0"/>
          <c:tx>
            <c:strRef>
              <c:f>Sheet1!$B$1</c:f>
              <c:strCache>
                <c:ptCount val="1"/>
                <c:pt idx="0">
                  <c:v>All malignancy</c:v>
                </c:pt>
              </c:strCache>
            </c:strRef>
          </c:tx>
          <c:spPr>
            <a:ln w="41275">
              <a:solidFill>
                <a:srgbClr val="FF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100</c:v>
                </c:pt>
                <c:pt idx="2">
                  <c:v>99.77</c:v>
                </c:pt>
                <c:pt idx="3">
                  <c:v>98.965999999999994</c:v>
                </c:pt>
                <c:pt idx="4">
                  <c:v>98.504000000000005</c:v>
                </c:pt>
                <c:pt idx="5">
                  <c:v>98.388000000000005</c:v>
                </c:pt>
                <c:pt idx="6">
                  <c:v>98.153000000000006</c:v>
                </c:pt>
                <c:pt idx="7">
                  <c:v>96.741</c:v>
                </c:pt>
                <c:pt idx="8">
                  <c:v>96.265000000000001</c:v>
                </c:pt>
                <c:pt idx="9">
                  <c:v>95.543999999999997</c:v>
                </c:pt>
                <c:pt idx="10">
                  <c:v>95.298000000000002</c:v>
                </c:pt>
                <c:pt idx="11">
                  <c:v>95.173000000000002</c:v>
                </c:pt>
                <c:pt idx="12">
                  <c:v>94.79</c:v>
                </c:pt>
                <c:pt idx="13">
                  <c:v>94.394000000000005</c:v>
                </c:pt>
                <c:pt idx="14">
                  <c:v>94.257999999999996</c:v>
                </c:pt>
                <c:pt idx="15">
                  <c:v>94.12</c:v>
                </c:pt>
                <c:pt idx="16">
                  <c:v>94.12</c:v>
                </c:pt>
                <c:pt idx="17">
                  <c:v>94.12</c:v>
                </c:pt>
                <c:pt idx="18">
                  <c:v>94.12</c:v>
                </c:pt>
                <c:pt idx="19">
                  <c:v>93.974999999999994</c:v>
                </c:pt>
                <c:pt idx="20">
                  <c:v>93.974999999999994</c:v>
                </c:pt>
                <c:pt idx="21">
                  <c:v>93.974999999999994</c:v>
                </c:pt>
                <c:pt idx="22">
                  <c:v>93.974999999999994</c:v>
                </c:pt>
                <c:pt idx="23">
                  <c:v>93.974999999999994</c:v>
                </c:pt>
                <c:pt idx="24">
                  <c:v>93.974999999999994</c:v>
                </c:pt>
                <c:pt idx="25">
                  <c:v>93.811999999999998</c:v>
                </c:pt>
                <c:pt idx="26">
                  <c:v>93.811999999999998</c:v>
                </c:pt>
                <c:pt idx="27">
                  <c:v>93.641000000000005</c:v>
                </c:pt>
                <c:pt idx="28">
                  <c:v>93.465999999999994</c:v>
                </c:pt>
                <c:pt idx="29">
                  <c:v>93.111999999999995</c:v>
                </c:pt>
                <c:pt idx="30">
                  <c:v>92.932000000000002</c:v>
                </c:pt>
                <c:pt idx="31">
                  <c:v>92.748000000000005</c:v>
                </c:pt>
                <c:pt idx="32">
                  <c:v>92.561999999999998</c:v>
                </c:pt>
                <c:pt idx="33">
                  <c:v>92.561999999999998</c:v>
                </c:pt>
                <c:pt idx="34">
                  <c:v>92.561999999999998</c:v>
                </c:pt>
                <c:pt idx="35">
                  <c:v>92.561999999999998</c:v>
                </c:pt>
                <c:pt idx="36">
                  <c:v>92.561999999999998</c:v>
                </c:pt>
                <c:pt idx="37">
                  <c:v>92.346999999999994</c:v>
                </c:pt>
                <c:pt idx="38">
                  <c:v>92.122</c:v>
                </c:pt>
                <c:pt idx="39">
                  <c:v>91.897000000000006</c:v>
                </c:pt>
                <c:pt idx="40">
                  <c:v>91.897000000000006</c:v>
                </c:pt>
                <c:pt idx="41">
                  <c:v>91.897000000000006</c:v>
                </c:pt>
                <c:pt idx="42">
                  <c:v>91.897000000000006</c:v>
                </c:pt>
                <c:pt idx="43">
                  <c:v>91.897000000000006</c:v>
                </c:pt>
                <c:pt idx="44">
                  <c:v>91.417000000000002</c:v>
                </c:pt>
                <c:pt idx="45">
                  <c:v>91.417000000000002</c:v>
                </c:pt>
                <c:pt idx="46">
                  <c:v>91.417000000000002</c:v>
                </c:pt>
                <c:pt idx="47">
                  <c:v>91.417000000000002</c:v>
                </c:pt>
                <c:pt idx="48">
                  <c:v>91.417000000000002</c:v>
                </c:pt>
                <c:pt idx="49">
                  <c:v>90.875</c:v>
                </c:pt>
                <c:pt idx="50">
                  <c:v>90.875</c:v>
                </c:pt>
                <c:pt idx="51">
                  <c:v>90.875</c:v>
                </c:pt>
                <c:pt idx="52">
                  <c:v>90.307000000000002</c:v>
                </c:pt>
                <c:pt idx="53">
                  <c:v>90.307000000000002</c:v>
                </c:pt>
                <c:pt idx="54">
                  <c:v>89.724000000000004</c:v>
                </c:pt>
                <c:pt idx="55">
                  <c:v>89.724000000000004</c:v>
                </c:pt>
                <c:pt idx="56">
                  <c:v>89.724000000000004</c:v>
                </c:pt>
                <c:pt idx="57">
                  <c:v>89.724000000000004</c:v>
                </c:pt>
                <c:pt idx="58">
                  <c:v>89.105999999999995</c:v>
                </c:pt>
                <c:pt idx="59">
                  <c:v>89.105999999999995</c:v>
                </c:pt>
                <c:pt idx="60">
                  <c:v>89.105999999999995</c:v>
                </c:pt>
                <c:pt idx="61">
                  <c:v>89.105999999999995</c:v>
                </c:pt>
                <c:pt idx="62">
                  <c:v>89.105999999999995</c:v>
                </c:pt>
                <c:pt idx="63">
                  <c:v>89.105999999999995</c:v>
                </c:pt>
                <c:pt idx="64">
                  <c:v>89.105999999999995</c:v>
                </c:pt>
                <c:pt idx="65">
                  <c:v>89.105999999999995</c:v>
                </c:pt>
                <c:pt idx="66">
                  <c:v>89.105999999999995</c:v>
                </c:pt>
                <c:pt idx="67">
                  <c:v>88.734999999999999</c:v>
                </c:pt>
                <c:pt idx="68">
                  <c:v>88.734999999999999</c:v>
                </c:pt>
                <c:pt idx="69">
                  <c:v>88.352000000000004</c:v>
                </c:pt>
                <c:pt idx="70">
                  <c:v>88.352000000000004</c:v>
                </c:pt>
                <c:pt idx="71">
                  <c:v>88.352000000000004</c:v>
                </c:pt>
                <c:pt idx="72">
                  <c:v>88.352000000000004</c:v>
                </c:pt>
                <c:pt idx="73">
                  <c:v>88.352000000000004</c:v>
                </c:pt>
                <c:pt idx="74">
                  <c:v>87.909000000000006</c:v>
                </c:pt>
                <c:pt idx="75">
                  <c:v>87.909000000000006</c:v>
                </c:pt>
                <c:pt idx="76">
                  <c:v>87.909000000000006</c:v>
                </c:pt>
                <c:pt idx="77">
                  <c:v>87.909000000000006</c:v>
                </c:pt>
                <c:pt idx="78">
                  <c:v>87.909000000000006</c:v>
                </c:pt>
                <c:pt idx="79">
                  <c:v>87.909000000000006</c:v>
                </c:pt>
                <c:pt idx="80">
                  <c:v>87.909000000000006</c:v>
                </c:pt>
                <c:pt idx="81">
                  <c:v>87.909000000000006</c:v>
                </c:pt>
                <c:pt idx="82">
                  <c:v>87.909000000000006</c:v>
                </c:pt>
                <c:pt idx="83">
                  <c:v>87.909000000000006</c:v>
                </c:pt>
                <c:pt idx="84">
                  <c:v>87.909000000000006</c:v>
                </c:pt>
                <c:pt idx="85">
                  <c:v>87.909000000000006</c:v>
                </c:pt>
                <c:pt idx="86">
                  <c:v>87.909000000000006</c:v>
                </c:pt>
                <c:pt idx="87">
                  <c:v>87.909000000000006</c:v>
                </c:pt>
                <c:pt idx="88">
                  <c:v>87.909000000000006</c:v>
                </c:pt>
                <c:pt idx="89">
                  <c:v>87.909000000000006</c:v>
                </c:pt>
                <c:pt idx="90">
                  <c:v>87.909000000000006</c:v>
                </c:pt>
                <c:pt idx="91">
                  <c:v>87.909000000000006</c:v>
                </c:pt>
                <c:pt idx="92">
                  <c:v>87.909000000000006</c:v>
                </c:pt>
                <c:pt idx="93">
                  <c:v>87.262</c:v>
                </c:pt>
                <c:pt idx="94">
                  <c:v>85.302999999999997</c:v>
                </c:pt>
                <c:pt idx="95">
                  <c:v>83.965000000000003</c:v>
                </c:pt>
                <c:pt idx="96">
                  <c:v>83.965000000000003</c:v>
                </c:pt>
                <c:pt idx="97">
                  <c:v>82.53</c:v>
                </c:pt>
                <c:pt idx="98">
                  <c:v>82.53</c:v>
                </c:pt>
                <c:pt idx="99">
                  <c:v>82.53</c:v>
                </c:pt>
                <c:pt idx="100">
                  <c:v>82.53</c:v>
                </c:pt>
                <c:pt idx="101">
                  <c:v>82.53</c:v>
                </c:pt>
                <c:pt idx="102">
                  <c:v>82.53</c:v>
                </c:pt>
                <c:pt idx="103">
                  <c:v>81.751000000000005</c:v>
                </c:pt>
                <c:pt idx="104">
                  <c:v>81.751000000000005</c:v>
                </c:pt>
                <c:pt idx="105">
                  <c:v>81.751000000000005</c:v>
                </c:pt>
                <c:pt idx="106">
                  <c:v>81.751000000000005</c:v>
                </c:pt>
                <c:pt idx="107">
                  <c:v>81.751000000000005</c:v>
                </c:pt>
                <c:pt idx="108">
                  <c:v>81.751000000000005</c:v>
                </c:pt>
                <c:pt idx="109">
                  <c:v>81.751000000000005</c:v>
                </c:pt>
                <c:pt idx="110">
                  <c:v>81.751000000000005</c:v>
                </c:pt>
                <c:pt idx="111">
                  <c:v>81.751000000000005</c:v>
                </c:pt>
                <c:pt idx="112">
                  <c:v>81.751000000000005</c:v>
                </c:pt>
                <c:pt idx="113">
                  <c:v>81.751000000000005</c:v>
                </c:pt>
                <c:pt idx="114">
                  <c:v>81.751000000000005</c:v>
                </c:pt>
                <c:pt idx="115">
                  <c:v>81.751000000000005</c:v>
                </c:pt>
                <c:pt idx="116">
                  <c:v>81.751000000000005</c:v>
                </c:pt>
                <c:pt idx="117">
                  <c:v>81.751000000000005</c:v>
                </c:pt>
                <c:pt idx="118">
                  <c:v>81.751000000000005</c:v>
                </c:pt>
                <c:pt idx="119">
                  <c:v>81.751000000000005</c:v>
                </c:pt>
                <c:pt idx="120">
                  <c:v>80.688999999999993</c:v>
                </c:pt>
              </c:numCache>
            </c:numRef>
          </c:yVal>
          <c:smooth val="0"/>
        </c:ser>
        <c:ser>
          <c:idx val="1"/>
          <c:order val="1"/>
          <c:tx>
            <c:strRef>
              <c:f>Sheet1!$C$1</c:f>
              <c:strCache>
                <c:ptCount val="1"/>
                <c:pt idx="0">
                  <c:v>Lymphoma</c:v>
                </c:pt>
              </c:strCache>
            </c:strRef>
          </c:tx>
          <c:spPr>
            <a:ln w="41275">
              <a:solidFill>
                <a:srgbClr val="00FF00"/>
              </a:solidFill>
              <a:prstDash val="solid"/>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100</c:v>
                </c:pt>
                <c:pt idx="2">
                  <c:v>99.77</c:v>
                </c:pt>
                <c:pt idx="3">
                  <c:v>98.965999999999994</c:v>
                </c:pt>
                <c:pt idx="4">
                  <c:v>98.504000000000005</c:v>
                </c:pt>
                <c:pt idx="5">
                  <c:v>98.388000000000005</c:v>
                </c:pt>
                <c:pt idx="6">
                  <c:v>98.153000000000006</c:v>
                </c:pt>
                <c:pt idx="7">
                  <c:v>96.741</c:v>
                </c:pt>
                <c:pt idx="8">
                  <c:v>96.265000000000001</c:v>
                </c:pt>
                <c:pt idx="9">
                  <c:v>95.543999999999997</c:v>
                </c:pt>
                <c:pt idx="10">
                  <c:v>95.298000000000002</c:v>
                </c:pt>
                <c:pt idx="11">
                  <c:v>95.173000000000002</c:v>
                </c:pt>
                <c:pt idx="12">
                  <c:v>94.92</c:v>
                </c:pt>
                <c:pt idx="13">
                  <c:v>94.656999999999996</c:v>
                </c:pt>
                <c:pt idx="14">
                  <c:v>94.521000000000001</c:v>
                </c:pt>
                <c:pt idx="15">
                  <c:v>94.382999999999996</c:v>
                </c:pt>
                <c:pt idx="16">
                  <c:v>94.382999999999996</c:v>
                </c:pt>
                <c:pt idx="17">
                  <c:v>94.382999999999996</c:v>
                </c:pt>
                <c:pt idx="18">
                  <c:v>94.382999999999996</c:v>
                </c:pt>
                <c:pt idx="19">
                  <c:v>94.236999999999995</c:v>
                </c:pt>
                <c:pt idx="20">
                  <c:v>94.236999999999995</c:v>
                </c:pt>
                <c:pt idx="21">
                  <c:v>94.236999999999995</c:v>
                </c:pt>
                <c:pt idx="22">
                  <c:v>94.236999999999995</c:v>
                </c:pt>
                <c:pt idx="23">
                  <c:v>94.236999999999995</c:v>
                </c:pt>
                <c:pt idx="24">
                  <c:v>94.236999999999995</c:v>
                </c:pt>
                <c:pt idx="25">
                  <c:v>94.075000000000003</c:v>
                </c:pt>
                <c:pt idx="26">
                  <c:v>94.075000000000003</c:v>
                </c:pt>
                <c:pt idx="27">
                  <c:v>93.903000000000006</c:v>
                </c:pt>
                <c:pt idx="28">
                  <c:v>93.727000000000004</c:v>
                </c:pt>
                <c:pt idx="29">
                  <c:v>93.373000000000005</c:v>
                </c:pt>
                <c:pt idx="30">
                  <c:v>93.191999999999993</c:v>
                </c:pt>
                <c:pt idx="31">
                  <c:v>93.007999999999996</c:v>
                </c:pt>
                <c:pt idx="32">
                  <c:v>92.820999999999998</c:v>
                </c:pt>
                <c:pt idx="33">
                  <c:v>92.820999999999998</c:v>
                </c:pt>
                <c:pt idx="34">
                  <c:v>92.820999999999998</c:v>
                </c:pt>
                <c:pt idx="35">
                  <c:v>92.820999999999998</c:v>
                </c:pt>
                <c:pt idx="36">
                  <c:v>92.820999999999998</c:v>
                </c:pt>
                <c:pt idx="37">
                  <c:v>92.820999999999998</c:v>
                </c:pt>
                <c:pt idx="38">
                  <c:v>92.596000000000004</c:v>
                </c:pt>
                <c:pt idx="39">
                  <c:v>92.37</c:v>
                </c:pt>
                <c:pt idx="40">
                  <c:v>92.37</c:v>
                </c:pt>
                <c:pt idx="41">
                  <c:v>92.37</c:v>
                </c:pt>
                <c:pt idx="42">
                  <c:v>92.37</c:v>
                </c:pt>
                <c:pt idx="43">
                  <c:v>92.37</c:v>
                </c:pt>
                <c:pt idx="44">
                  <c:v>92.129000000000005</c:v>
                </c:pt>
                <c:pt idx="45">
                  <c:v>92.129000000000005</c:v>
                </c:pt>
                <c:pt idx="46">
                  <c:v>92.129000000000005</c:v>
                </c:pt>
                <c:pt idx="47">
                  <c:v>92.129000000000005</c:v>
                </c:pt>
                <c:pt idx="48">
                  <c:v>92.129000000000005</c:v>
                </c:pt>
                <c:pt idx="49">
                  <c:v>91.31</c:v>
                </c:pt>
                <c:pt idx="50">
                  <c:v>91.31</c:v>
                </c:pt>
                <c:pt idx="51">
                  <c:v>91.31</c:v>
                </c:pt>
                <c:pt idx="52">
                  <c:v>91.024000000000001</c:v>
                </c:pt>
                <c:pt idx="53">
                  <c:v>91.024000000000001</c:v>
                </c:pt>
                <c:pt idx="54">
                  <c:v>90.438000000000002</c:v>
                </c:pt>
                <c:pt idx="55">
                  <c:v>90.438000000000002</c:v>
                </c:pt>
                <c:pt idx="56">
                  <c:v>90.438000000000002</c:v>
                </c:pt>
                <c:pt idx="57">
                  <c:v>90.438000000000002</c:v>
                </c:pt>
                <c:pt idx="58">
                  <c:v>89.817999999999998</c:v>
                </c:pt>
                <c:pt idx="59">
                  <c:v>89.817999999999998</c:v>
                </c:pt>
                <c:pt idx="60">
                  <c:v>89.817999999999998</c:v>
                </c:pt>
                <c:pt idx="61">
                  <c:v>89.817999999999998</c:v>
                </c:pt>
                <c:pt idx="62">
                  <c:v>89.817999999999998</c:v>
                </c:pt>
                <c:pt idx="63">
                  <c:v>89.817999999999998</c:v>
                </c:pt>
                <c:pt idx="64">
                  <c:v>89.817999999999998</c:v>
                </c:pt>
                <c:pt idx="65">
                  <c:v>89.817999999999998</c:v>
                </c:pt>
                <c:pt idx="66">
                  <c:v>89.817999999999998</c:v>
                </c:pt>
                <c:pt idx="67">
                  <c:v>89.444999999999993</c:v>
                </c:pt>
                <c:pt idx="68">
                  <c:v>89.444999999999993</c:v>
                </c:pt>
                <c:pt idx="69">
                  <c:v>89.061000000000007</c:v>
                </c:pt>
                <c:pt idx="70">
                  <c:v>89.061000000000007</c:v>
                </c:pt>
                <c:pt idx="71">
                  <c:v>89.061000000000007</c:v>
                </c:pt>
                <c:pt idx="72">
                  <c:v>89.061000000000007</c:v>
                </c:pt>
                <c:pt idx="73">
                  <c:v>89.061000000000007</c:v>
                </c:pt>
                <c:pt idx="74">
                  <c:v>88.616</c:v>
                </c:pt>
                <c:pt idx="75">
                  <c:v>88.616</c:v>
                </c:pt>
                <c:pt idx="76">
                  <c:v>88.616</c:v>
                </c:pt>
                <c:pt idx="77">
                  <c:v>88.616</c:v>
                </c:pt>
                <c:pt idx="78">
                  <c:v>88.616</c:v>
                </c:pt>
                <c:pt idx="79">
                  <c:v>88.616</c:v>
                </c:pt>
                <c:pt idx="80">
                  <c:v>88.616</c:v>
                </c:pt>
                <c:pt idx="81">
                  <c:v>88.616</c:v>
                </c:pt>
                <c:pt idx="82">
                  <c:v>88.616</c:v>
                </c:pt>
                <c:pt idx="83">
                  <c:v>88.616</c:v>
                </c:pt>
                <c:pt idx="84">
                  <c:v>88.616</c:v>
                </c:pt>
                <c:pt idx="85">
                  <c:v>88.616</c:v>
                </c:pt>
                <c:pt idx="86">
                  <c:v>88.616</c:v>
                </c:pt>
                <c:pt idx="87">
                  <c:v>88.616</c:v>
                </c:pt>
                <c:pt idx="88">
                  <c:v>88.616</c:v>
                </c:pt>
                <c:pt idx="89">
                  <c:v>88.616</c:v>
                </c:pt>
                <c:pt idx="90">
                  <c:v>88.616</c:v>
                </c:pt>
                <c:pt idx="91">
                  <c:v>88.616</c:v>
                </c:pt>
                <c:pt idx="92">
                  <c:v>88.616</c:v>
                </c:pt>
                <c:pt idx="93">
                  <c:v>87.968999999999994</c:v>
                </c:pt>
                <c:pt idx="94">
                  <c:v>86.009</c:v>
                </c:pt>
                <c:pt idx="95">
                  <c:v>85.326999999999998</c:v>
                </c:pt>
                <c:pt idx="96">
                  <c:v>85.326999999999998</c:v>
                </c:pt>
                <c:pt idx="97">
                  <c:v>83.867999999999995</c:v>
                </c:pt>
                <c:pt idx="98">
                  <c:v>83.867999999999995</c:v>
                </c:pt>
                <c:pt idx="99">
                  <c:v>83.867999999999995</c:v>
                </c:pt>
                <c:pt idx="100">
                  <c:v>83.867999999999995</c:v>
                </c:pt>
                <c:pt idx="101">
                  <c:v>83.867999999999995</c:v>
                </c:pt>
                <c:pt idx="102">
                  <c:v>83.867999999999995</c:v>
                </c:pt>
                <c:pt idx="103">
                  <c:v>83.867999999999995</c:v>
                </c:pt>
                <c:pt idx="104">
                  <c:v>83.867999999999995</c:v>
                </c:pt>
                <c:pt idx="105">
                  <c:v>83.867999999999995</c:v>
                </c:pt>
                <c:pt idx="106">
                  <c:v>83.867999999999995</c:v>
                </c:pt>
                <c:pt idx="107">
                  <c:v>83.867999999999995</c:v>
                </c:pt>
                <c:pt idx="108">
                  <c:v>83.867999999999995</c:v>
                </c:pt>
                <c:pt idx="109">
                  <c:v>83.867999999999995</c:v>
                </c:pt>
                <c:pt idx="110">
                  <c:v>83.867999999999995</c:v>
                </c:pt>
                <c:pt idx="111">
                  <c:v>83.867999999999995</c:v>
                </c:pt>
                <c:pt idx="112">
                  <c:v>83.867999999999995</c:v>
                </c:pt>
                <c:pt idx="113">
                  <c:v>83.867999999999995</c:v>
                </c:pt>
                <c:pt idx="114">
                  <c:v>83.867999999999995</c:v>
                </c:pt>
                <c:pt idx="115">
                  <c:v>83.867999999999995</c:v>
                </c:pt>
                <c:pt idx="116">
                  <c:v>83.867999999999995</c:v>
                </c:pt>
                <c:pt idx="117">
                  <c:v>83.867999999999995</c:v>
                </c:pt>
                <c:pt idx="118">
                  <c:v>83.867999999999995</c:v>
                </c:pt>
                <c:pt idx="119">
                  <c:v>83.867999999999995</c:v>
                </c:pt>
                <c:pt idx="120">
                  <c:v>82.778999999999996</c:v>
                </c:pt>
              </c:numCache>
            </c:numRef>
          </c:yVal>
          <c:smooth val="0"/>
        </c:ser>
        <c:ser>
          <c:idx val="2"/>
          <c:order val="2"/>
          <c:tx>
            <c:strRef>
              <c:f>Sheet1!$D$1</c:f>
              <c:strCache>
                <c:ptCount val="1"/>
                <c:pt idx="0">
                  <c:v>Skin</c:v>
                </c:pt>
              </c:strCache>
            </c:strRef>
          </c:tx>
          <c:spPr>
            <a:ln w="41275">
              <a:solidFill>
                <a:srgbClr val="4DEAF1"/>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Sheet1!$D$2:$D$122</c:f>
              <c:numCache>
                <c:formatCode>General</c:formatCode>
                <c:ptCount val="121"/>
                <c:pt idx="0">
                  <c:v>100</c:v>
                </c:pt>
                <c:pt idx="1">
                  <c:v>100</c:v>
                </c:pt>
                <c:pt idx="2">
                  <c:v>100</c:v>
                </c:pt>
                <c:pt idx="3">
                  <c:v>100</c:v>
                </c:pt>
                <c:pt idx="4">
                  <c:v>100</c:v>
                </c:pt>
                <c:pt idx="5">
                  <c:v>100</c:v>
                </c:pt>
                <c:pt idx="6">
                  <c:v>100</c:v>
                </c:pt>
                <c:pt idx="7">
                  <c:v>100</c:v>
                </c:pt>
                <c:pt idx="8">
                  <c:v>100</c:v>
                </c:pt>
                <c:pt idx="9">
                  <c:v>100</c:v>
                </c:pt>
                <c:pt idx="10">
                  <c:v>100</c:v>
                </c:pt>
                <c:pt idx="11">
                  <c:v>100</c:v>
                </c:pt>
                <c:pt idx="12">
                  <c:v>99.867999999999995</c:v>
                </c:pt>
                <c:pt idx="13">
                  <c:v>99.867999999999995</c:v>
                </c:pt>
                <c:pt idx="14">
                  <c:v>99.867999999999995</c:v>
                </c:pt>
                <c:pt idx="15">
                  <c:v>99.867999999999995</c:v>
                </c:pt>
                <c:pt idx="16">
                  <c:v>99.867999999999995</c:v>
                </c:pt>
                <c:pt idx="17">
                  <c:v>99.867999999999995</c:v>
                </c:pt>
                <c:pt idx="18">
                  <c:v>99.867999999999995</c:v>
                </c:pt>
                <c:pt idx="19">
                  <c:v>99.867999999999995</c:v>
                </c:pt>
                <c:pt idx="20">
                  <c:v>99.867999999999995</c:v>
                </c:pt>
                <c:pt idx="21">
                  <c:v>99.867999999999995</c:v>
                </c:pt>
                <c:pt idx="22">
                  <c:v>99.867999999999995</c:v>
                </c:pt>
                <c:pt idx="23">
                  <c:v>99.867999999999995</c:v>
                </c:pt>
                <c:pt idx="24">
                  <c:v>99.867999999999995</c:v>
                </c:pt>
                <c:pt idx="25">
                  <c:v>99.867999999999995</c:v>
                </c:pt>
                <c:pt idx="26">
                  <c:v>99.867999999999995</c:v>
                </c:pt>
                <c:pt idx="27">
                  <c:v>99.867999999999995</c:v>
                </c:pt>
                <c:pt idx="28">
                  <c:v>99.867999999999995</c:v>
                </c:pt>
                <c:pt idx="29">
                  <c:v>99.867999999999995</c:v>
                </c:pt>
                <c:pt idx="30">
                  <c:v>99.867999999999995</c:v>
                </c:pt>
                <c:pt idx="31">
                  <c:v>99.867999999999995</c:v>
                </c:pt>
                <c:pt idx="32">
                  <c:v>99.867999999999995</c:v>
                </c:pt>
                <c:pt idx="33">
                  <c:v>99.867999999999995</c:v>
                </c:pt>
                <c:pt idx="34">
                  <c:v>99.867999999999995</c:v>
                </c:pt>
                <c:pt idx="35">
                  <c:v>99.867999999999995</c:v>
                </c:pt>
                <c:pt idx="36">
                  <c:v>99.867999999999995</c:v>
                </c:pt>
                <c:pt idx="37">
                  <c:v>99.867999999999995</c:v>
                </c:pt>
                <c:pt idx="38">
                  <c:v>99.867999999999995</c:v>
                </c:pt>
                <c:pt idx="39">
                  <c:v>99.867999999999995</c:v>
                </c:pt>
                <c:pt idx="40">
                  <c:v>99.867999999999995</c:v>
                </c:pt>
                <c:pt idx="41">
                  <c:v>99.867999999999995</c:v>
                </c:pt>
                <c:pt idx="42">
                  <c:v>99.867999999999995</c:v>
                </c:pt>
                <c:pt idx="43">
                  <c:v>99.867999999999995</c:v>
                </c:pt>
                <c:pt idx="44">
                  <c:v>99.62</c:v>
                </c:pt>
                <c:pt idx="45">
                  <c:v>99.62</c:v>
                </c:pt>
                <c:pt idx="46">
                  <c:v>99.62</c:v>
                </c:pt>
                <c:pt idx="47">
                  <c:v>99.62</c:v>
                </c:pt>
                <c:pt idx="48">
                  <c:v>99.62</c:v>
                </c:pt>
                <c:pt idx="49">
                  <c:v>99.62</c:v>
                </c:pt>
                <c:pt idx="50">
                  <c:v>99.62</c:v>
                </c:pt>
                <c:pt idx="51">
                  <c:v>99.62</c:v>
                </c:pt>
                <c:pt idx="52">
                  <c:v>99.62</c:v>
                </c:pt>
                <c:pt idx="53">
                  <c:v>99.62</c:v>
                </c:pt>
                <c:pt idx="54">
                  <c:v>99.62</c:v>
                </c:pt>
                <c:pt idx="55">
                  <c:v>99.62</c:v>
                </c:pt>
                <c:pt idx="56">
                  <c:v>99.62</c:v>
                </c:pt>
                <c:pt idx="57">
                  <c:v>99.62</c:v>
                </c:pt>
                <c:pt idx="58">
                  <c:v>99.62</c:v>
                </c:pt>
                <c:pt idx="59">
                  <c:v>99.62</c:v>
                </c:pt>
                <c:pt idx="60">
                  <c:v>99.62</c:v>
                </c:pt>
                <c:pt idx="61">
                  <c:v>99.62</c:v>
                </c:pt>
                <c:pt idx="62">
                  <c:v>99.62</c:v>
                </c:pt>
                <c:pt idx="63">
                  <c:v>99.62</c:v>
                </c:pt>
                <c:pt idx="64">
                  <c:v>99.62</c:v>
                </c:pt>
                <c:pt idx="65">
                  <c:v>99.62</c:v>
                </c:pt>
                <c:pt idx="66">
                  <c:v>99.62</c:v>
                </c:pt>
                <c:pt idx="67">
                  <c:v>99.62</c:v>
                </c:pt>
                <c:pt idx="68">
                  <c:v>99.62</c:v>
                </c:pt>
                <c:pt idx="69">
                  <c:v>99.62</c:v>
                </c:pt>
                <c:pt idx="70">
                  <c:v>99.62</c:v>
                </c:pt>
                <c:pt idx="71">
                  <c:v>99.62</c:v>
                </c:pt>
                <c:pt idx="72">
                  <c:v>99.62</c:v>
                </c:pt>
                <c:pt idx="73">
                  <c:v>99.62</c:v>
                </c:pt>
                <c:pt idx="74">
                  <c:v>99.62</c:v>
                </c:pt>
                <c:pt idx="75">
                  <c:v>99.62</c:v>
                </c:pt>
                <c:pt idx="76">
                  <c:v>99.62</c:v>
                </c:pt>
                <c:pt idx="77">
                  <c:v>99.62</c:v>
                </c:pt>
                <c:pt idx="78">
                  <c:v>99.62</c:v>
                </c:pt>
                <c:pt idx="79">
                  <c:v>99.62</c:v>
                </c:pt>
                <c:pt idx="80">
                  <c:v>99.62</c:v>
                </c:pt>
                <c:pt idx="81">
                  <c:v>99.62</c:v>
                </c:pt>
                <c:pt idx="82">
                  <c:v>99.62</c:v>
                </c:pt>
                <c:pt idx="83">
                  <c:v>99.62</c:v>
                </c:pt>
                <c:pt idx="84">
                  <c:v>99.62</c:v>
                </c:pt>
                <c:pt idx="85">
                  <c:v>99.62</c:v>
                </c:pt>
                <c:pt idx="86">
                  <c:v>99.62</c:v>
                </c:pt>
                <c:pt idx="87">
                  <c:v>99.62</c:v>
                </c:pt>
                <c:pt idx="88">
                  <c:v>99.62</c:v>
                </c:pt>
                <c:pt idx="89">
                  <c:v>99.62</c:v>
                </c:pt>
                <c:pt idx="90">
                  <c:v>99.62</c:v>
                </c:pt>
                <c:pt idx="91">
                  <c:v>99.62</c:v>
                </c:pt>
                <c:pt idx="92">
                  <c:v>99.62</c:v>
                </c:pt>
                <c:pt idx="93">
                  <c:v>99.62</c:v>
                </c:pt>
                <c:pt idx="94">
                  <c:v>99.62</c:v>
                </c:pt>
                <c:pt idx="95">
                  <c:v>99.62</c:v>
                </c:pt>
                <c:pt idx="96">
                  <c:v>99.62</c:v>
                </c:pt>
                <c:pt idx="97">
                  <c:v>99.62</c:v>
                </c:pt>
                <c:pt idx="98">
                  <c:v>99.62</c:v>
                </c:pt>
                <c:pt idx="99">
                  <c:v>99.62</c:v>
                </c:pt>
                <c:pt idx="100">
                  <c:v>99.62</c:v>
                </c:pt>
                <c:pt idx="101">
                  <c:v>99.62</c:v>
                </c:pt>
                <c:pt idx="102">
                  <c:v>99.62</c:v>
                </c:pt>
                <c:pt idx="103">
                  <c:v>98.775999999999996</c:v>
                </c:pt>
                <c:pt idx="104">
                  <c:v>98.775999999999996</c:v>
                </c:pt>
                <c:pt idx="105">
                  <c:v>98.775999999999996</c:v>
                </c:pt>
                <c:pt idx="106">
                  <c:v>98.775999999999996</c:v>
                </c:pt>
                <c:pt idx="107">
                  <c:v>98.775999999999996</c:v>
                </c:pt>
                <c:pt idx="108">
                  <c:v>98.775999999999996</c:v>
                </c:pt>
                <c:pt idx="109">
                  <c:v>98.775999999999996</c:v>
                </c:pt>
                <c:pt idx="110">
                  <c:v>98.775999999999996</c:v>
                </c:pt>
                <c:pt idx="111">
                  <c:v>98.775999999999996</c:v>
                </c:pt>
                <c:pt idx="112">
                  <c:v>98.775999999999996</c:v>
                </c:pt>
                <c:pt idx="113">
                  <c:v>98.775999999999996</c:v>
                </c:pt>
                <c:pt idx="114">
                  <c:v>98.775999999999996</c:v>
                </c:pt>
                <c:pt idx="115">
                  <c:v>98.775999999999996</c:v>
                </c:pt>
                <c:pt idx="116">
                  <c:v>98.775999999999996</c:v>
                </c:pt>
                <c:pt idx="117">
                  <c:v>98.775999999999996</c:v>
                </c:pt>
                <c:pt idx="118">
                  <c:v>98.775999999999996</c:v>
                </c:pt>
                <c:pt idx="119">
                  <c:v>98.775999999999996</c:v>
                </c:pt>
                <c:pt idx="120">
                  <c:v>98.775999999999996</c:v>
                </c:pt>
              </c:numCache>
            </c:numRef>
          </c:yVal>
          <c:smooth val="0"/>
        </c:ser>
        <c:ser>
          <c:idx val="3"/>
          <c:order val="3"/>
          <c:tx>
            <c:strRef>
              <c:f>Sheet1!$E$1</c:f>
              <c:strCache>
                <c:ptCount val="1"/>
                <c:pt idx="0">
                  <c:v>Other</c:v>
                </c:pt>
              </c:strCache>
            </c:strRef>
          </c:tx>
          <c:spPr>
            <a:ln w="41275">
              <a:solidFill>
                <a:srgbClr val="9933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Sheet1!$E$2:$E$122</c:f>
              <c:numCache>
                <c:formatCode>General</c:formatCode>
                <c:ptCount val="12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99.727999999999994</c:v>
                </c:pt>
                <c:pt idx="14">
                  <c:v>99.727999999999994</c:v>
                </c:pt>
                <c:pt idx="15">
                  <c:v>99.727999999999994</c:v>
                </c:pt>
                <c:pt idx="16">
                  <c:v>99.727999999999994</c:v>
                </c:pt>
                <c:pt idx="17">
                  <c:v>99.727999999999994</c:v>
                </c:pt>
                <c:pt idx="18">
                  <c:v>99.727999999999994</c:v>
                </c:pt>
                <c:pt idx="19">
                  <c:v>99.727999999999994</c:v>
                </c:pt>
                <c:pt idx="20">
                  <c:v>99.727999999999994</c:v>
                </c:pt>
                <c:pt idx="21">
                  <c:v>99.727999999999994</c:v>
                </c:pt>
                <c:pt idx="22">
                  <c:v>99.727999999999994</c:v>
                </c:pt>
                <c:pt idx="23">
                  <c:v>99.727999999999994</c:v>
                </c:pt>
                <c:pt idx="24">
                  <c:v>99.727999999999994</c:v>
                </c:pt>
                <c:pt idx="25">
                  <c:v>99.727999999999994</c:v>
                </c:pt>
                <c:pt idx="26">
                  <c:v>99.727999999999994</c:v>
                </c:pt>
                <c:pt idx="27">
                  <c:v>99.727999999999994</c:v>
                </c:pt>
                <c:pt idx="28">
                  <c:v>99.727999999999994</c:v>
                </c:pt>
                <c:pt idx="29">
                  <c:v>99.727999999999994</c:v>
                </c:pt>
                <c:pt idx="30">
                  <c:v>99.727999999999994</c:v>
                </c:pt>
                <c:pt idx="31">
                  <c:v>99.727999999999994</c:v>
                </c:pt>
                <c:pt idx="32">
                  <c:v>99.727999999999994</c:v>
                </c:pt>
                <c:pt idx="33">
                  <c:v>99.727999999999994</c:v>
                </c:pt>
                <c:pt idx="34">
                  <c:v>99.727999999999994</c:v>
                </c:pt>
                <c:pt idx="35">
                  <c:v>99.727999999999994</c:v>
                </c:pt>
                <c:pt idx="36">
                  <c:v>99.727999999999994</c:v>
                </c:pt>
                <c:pt idx="37">
                  <c:v>99.507999999999996</c:v>
                </c:pt>
                <c:pt idx="38">
                  <c:v>99.507999999999996</c:v>
                </c:pt>
                <c:pt idx="39">
                  <c:v>99.507999999999996</c:v>
                </c:pt>
                <c:pt idx="40">
                  <c:v>99.507999999999996</c:v>
                </c:pt>
                <c:pt idx="41">
                  <c:v>99.507999999999996</c:v>
                </c:pt>
                <c:pt idx="42">
                  <c:v>99.507999999999996</c:v>
                </c:pt>
                <c:pt idx="43">
                  <c:v>99.507999999999996</c:v>
                </c:pt>
                <c:pt idx="44">
                  <c:v>99.507999999999996</c:v>
                </c:pt>
                <c:pt idx="45">
                  <c:v>99.507999999999996</c:v>
                </c:pt>
                <c:pt idx="46">
                  <c:v>99.507999999999996</c:v>
                </c:pt>
                <c:pt idx="47">
                  <c:v>99.507999999999996</c:v>
                </c:pt>
                <c:pt idx="48">
                  <c:v>99.507999999999996</c:v>
                </c:pt>
                <c:pt idx="49">
                  <c:v>99.507999999999996</c:v>
                </c:pt>
                <c:pt idx="50">
                  <c:v>99.507999999999996</c:v>
                </c:pt>
                <c:pt idx="51">
                  <c:v>99.507999999999996</c:v>
                </c:pt>
                <c:pt idx="52">
                  <c:v>99.507999999999996</c:v>
                </c:pt>
                <c:pt idx="53">
                  <c:v>99.507999999999996</c:v>
                </c:pt>
                <c:pt idx="54">
                  <c:v>99.507999999999996</c:v>
                </c:pt>
                <c:pt idx="55">
                  <c:v>99.507999999999996</c:v>
                </c:pt>
                <c:pt idx="56">
                  <c:v>99.507999999999996</c:v>
                </c:pt>
                <c:pt idx="57">
                  <c:v>99.507999999999996</c:v>
                </c:pt>
                <c:pt idx="58">
                  <c:v>99.507999999999996</c:v>
                </c:pt>
                <c:pt idx="59">
                  <c:v>99.507999999999996</c:v>
                </c:pt>
                <c:pt idx="60">
                  <c:v>99.507999999999996</c:v>
                </c:pt>
                <c:pt idx="61">
                  <c:v>99.507999999999996</c:v>
                </c:pt>
                <c:pt idx="62">
                  <c:v>99.507999999999996</c:v>
                </c:pt>
                <c:pt idx="63">
                  <c:v>99.507999999999996</c:v>
                </c:pt>
                <c:pt idx="64">
                  <c:v>99.507999999999996</c:v>
                </c:pt>
                <c:pt idx="65">
                  <c:v>99.507999999999996</c:v>
                </c:pt>
                <c:pt idx="66">
                  <c:v>99.507999999999996</c:v>
                </c:pt>
                <c:pt idx="67">
                  <c:v>99.507999999999996</c:v>
                </c:pt>
                <c:pt idx="68">
                  <c:v>99.507999999999996</c:v>
                </c:pt>
                <c:pt idx="69">
                  <c:v>99.507999999999996</c:v>
                </c:pt>
                <c:pt idx="70">
                  <c:v>99.507999999999996</c:v>
                </c:pt>
                <c:pt idx="71">
                  <c:v>99.507999999999996</c:v>
                </c:pt>
                <c:pt idx="72">
                  <c:v>99.507999999999996</c:v>
                </c:pt>
                <c:pt idx="73">
                  <c:v>99.507999999999996</c:v>
                </c:pt>
                <c:pt idx="74">
                  <c:v>99.507999999999996</c:v>
                </c:pt>
                <c:pt idx="75">
                  <c:v>99.507999999999996</c:v>
                </c:pt>
                <c:pt idx="76">
                  <c:v>99.507999999999996</c:v>
                </c:pt>
                <c:pt idx="77">
                  <c:v>99.507999999999996</c:v>
                </c:pt>
                <c:pt idx="78">
                  <c:v>99.507999999999996</c:v>
                </c:pt>
                <c:pt idx="79">
                  <c:v>99.507999999999996</c:v>
                </c:pt>
                <c:pt idx="80">
                  <c:v>99.507999999999996</c:v>
                </c:pt>
                <c:pt idx="81">
                  <c:v>99.507999999999996</c:v>
                </c:pt>
                <c:pt idx="82">
                  <c:v>99.507999999999996</c:v>
                </c:pt>
                <c:pt idx="83">
                  <c:v>99.507999999999996</c:v>
                </c:pt>
                <c:pt idx="84">
                  <c:v>99.507999999999996</c:v>
                </c:pt>
                <c:pt idx="85">
                  <c:v>99.507999999999996</c:v>
                </c:pt>
                <c:pt idx="86">
                  <c:v>99.507999999999996</c:v>
                </c:pt>
                <c:pt idx="87">
                  <c:v>99.507999999999996</c:v>
                </c:pt>
                <c:pt idx="88">
                  <c:v>99.507999999999996</c:v>
                </c:pt>
                <c:pt idx="89">
                  <c:v>99.507999999999996</c:v>
                </c:pt>
                <c:pt idx="90">
                  <c:v>99.507999999999996</c:v>
                </c:pt>
                <c:pt idx="91">
                  <c:v>99.507999999999996</c:v>
                </c:pt>
                <c:pt idx="92">
                  <c:v>99.507999999999996</c:v>
                </c:pt>
                <c:pt idx="93">
                  <c:v>99.507999999999996</c:v>
                </c:pt>
                <c:pt idx="94">
                  <c:v>99.507999999999996</c:v>
                </c:pt>
                <c:pt idx="95">
                  <c:v>98.090999999999994</c:v>
                </c:pt>
                <c:pt idx="96">
                  <c:v>98.090999999999994</c:v>
                </c:pt>
                <c:pt idx="97">
                  <c:v>98.090999999999994</c:v>
                </c:pt>
                <c:pt idx="98">
                  <c:v>98.090999999999994</c:v>
                </c:pt>
                <c:pt idx="99">
                  <c:v>98.090999999999994</c:v>
                </c:pt>
                <c:pt idx="100">
                  <c:v>98.090999999999994</c:v>
                </c:pt>
                <c:pt idx="101">
                  <c:v>98.090999999999994</c:v>
                </c:pt>
                <c:pt idx="102">
                  <c:v>98.090999999999994</c:v>
                </c:pt>
                <c:pt idx="103">
                  <c:v>98.090999999999994</c:v>
                </c:pt>
                <c:pt idx="104">
                  <c:v>98.090999999999994</c:v>
                </c:pt>
                <c:pt idx="105">
                  <c:v>98.090999999999994</c:v>
                </c:pt>
                <c:pt idx="106">
                  <c:v>98.090999999999994</c:v>
                </c:pt>
                <c:pt idx="107">
                  <c:v>98.090999999999994</c:v>
                </c:pt>
                <c:pt idx="108">
                  <c:v>98.090999999999994</c:v>
                </c:pt>
                <c:pt idx="109">
                  <c:v>98.090999999999994</c:v>
                </c:pt>
                <c:pt idx="110">
                  <c:v>98.090999999999994</c:v>
                </c:pt>
                <c:pt idx="111">
                  <c:v>98.090999999999994</c:v>
                </c:pt>
                <c:pt idx="112">
                  <c:v>98.090999999999994</c:v>
                </c:pt>
                <c:pt idx="113">
                  <c:v>98.090999999999994</c:v>
                </c:pt>
                <c:pt idx="114">
                  <c:v>98.090999999999994</c:v>
                </c:pt>
                <c:pt idx="115">
                  <c:v>98.090999999999994</c:v>
                </c:pt>
                <c:pt idx="116">
                  <c:v>98.090999999999994</c:v>
                </c:pt>
                <c:pt idx="117">
                  <c:v>98.090999999999994</c:v>
                </c:pt>
                <c:pt idx="118">
                  <c:v>98.090999999999994</c:v>
                </c:pt>
                <c:pt idx="119">
                  <c:v>98.090999999999994</c:v>
                </c:pt>
                <c:pt idx="120">
                  <c:v>98.090999999999994</c:v>
                </c:pt>
              </c:numCache>
            </c:numRef>
          </c:yVal>
          <c:smooth val="0"/>
        </c:ser>
        <c:dLbls>
          <c:showLegendKey val="0"/>
          <c:showVal val="0"/>
          <c:showCatName val="0"/>
          <c:showSerName val="0"/>
          <c:showPercent val="0"/>
          <c:showBubbleSize val="0"/>
        </c:dLbls>
        <c:axId val="748219368"/>
        <c:axId val="748219760"/>
      </c:scatterChart>
      <c:valAx>
        <c:axId val="748219368"/>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48219760"/>
        <c:crosses val="autoZero"/>
        <c:crossBetween val="midCat"/>
        <c:majorUnit val="1"/>
      </c:valAx>
      <c:valAx>
        <c:axId val="748219760"/>
        <c:scaling>
          <c:orientation val="minMax"/>
          <c:max val="100"/>
          <c:min val="50"/>
        </c:scaling>
        <c:delete val="0"/>
        <c:axPos val="l"/>
        <c:majorGridlines>
          <c:spPr>
            <a:ln>
              <a:prstDash val="sysDash"/>
            </a:ln>
          </c:spPr>
        </c:majorGridlines>
        <c:title>
          <c:tx>
            <c:rich>
              <a:bodyPr rot="-5400000" vert="horz"/>
              <a:lstStyle/>
              <a:p>
                <a:pPr>
                  <a:defRPr sz="1700"/>
                </a:pPr>
                <a:r>
                  <a:rPr lang="en-US" sz="1700" b="1" i="0" u="none" strike="noStrike" baseline="0" dirty="0" smtClean="0">
                    <a:effectLst/>
                  </a:rPr>
                  <a:t>Freedom from </a:t>
                </a:r>
                <a:r>
                  <a:rPr lang="en-US" sz="1700" b="1" i="0" baseline="0" dirty="0" smtClean="0">
                    <a:solidFill>
                      <a:schemeClr val="tx1"/>
                    </a:solidFill>
                  </a:rPr>
                  <a:t>Malignancy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48219368"/>
        <c:crosses val="autoZero"/>
        <c:crossBetween val="midCat"/>
        <c:majorUnit val="10"/>
      </c:valAx>
      <c:spPr>
        <a:solidFill>
          <a:schemeClr val="bg2"/>
        </a:solidFill>
        <a:ln>
          <a:solidFill>
            <a:schemeClr val="tx1"/>
          </a:solidFill>
        </a:ln>
      </c:spPr>
    </c:plotArea>
    <c:legend>
      <c:legendPos val="r"/>
      <c:layout>
        <c:manualLayout>
          <c:xMode val="edge"/>
          <c:yMode val="edge"/>
          <c:x val="0.14487729097965318"/>
          <c:y val="0.55186412275388652"/>
          <c:w val="0.21209439528023794"/>
          <c:h val="0.24854996971532636"/>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3794682922699193"/>
        </c:manualLayout>
      </c:layout>
      <c:scatterChart>
        <c:scatterStyle val="lineMarker"/>
        <c:varyColors val="0"/>
        <c:ser>
          <c:idx val="0"/>
          <c:order val="0"/>
          <c:tx>
            <c:strRef>
              <c:f>Sheet1!$B$1</c:f>
              <c:strCache>
                <c:ptCount val="1"/>
                <c:pt idx="0">
                  <c:v>&lt;1</c:v>
                </c:pt>
              </c:strCache>
            </c:strRef>
          </c:tx>
          <c:spPr>
            <a:ln w="41275">
              <a:solidFill>
                <a:srgbClr val="9933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98.076999999999998</c:v>
                </c:pt>
                <c:pt idx="33">
                  <c:v>98.076999999999998</c:v>
                </c:pt>
                <c:pt idx="34">
                  <c:v>98.076999999999998</c:v>
                </c:pt>
                <c:pt idx="35">
                  <c:v>98.076999999999998</c:v>
                </c:pt>
                <c:pt idx="36">
                  <c:v>98.076999999999998</c:v>
                </c:pt>
                <c:pt idx="37">
                  <c:v>98.076999999999998</c:v>
                </c:pt>
                <c:pt idx="38">
                  <c:v>98.076999999999998</c:v>
                </c:pt>
                <c:pt idx="39">
                  <c:v>98.076999999999998</c:v>
                </c:pt>
                <c:pt idx="40">
                  <c:v>98.076999999999998</c:v>
                </c:pt>
                <c:pt idx="41">
                  <c:v>98.076999999999998</c:v>
                </c:pt>
                <c:pt idx="42">
                  <c:v>98.076999999999998</c:v>
                </c:pt>
                <c:pt idx="43">
                  <c:v>98.076999999999998</c:v>
                </c:pt>
                <c:pt idx="44">
                  <c:v>98.076999999999998</c:v>
                </c:pt>
                <c:pt idx="45">
                  <c:v>98.076999999999998</c:v>
                </c:pt>
                <c:pt idx="46">
                  <c:v>98.076999999999998</c:v>
                </c:pt>
                <c:pt idx="47">
                  <c:v>98.076999999999998</c:v>
                </c:pt>
                <c:pt idx="48">
                  <c:v>98.076999999999998</c:v>
                </c:pt>
                <c:pt idx="49">
                  <c:v>98.076999999999998</c:v>
                </c:pt>
                <c:pt idx="50">
                  <c:v>98.076999999999998</c:v>
                </c:pt>
                <c:pt idx="51">
                  <c:v>98.076999999999998</c:v>
                </c:pt>
                <c:pt idx="52">
                  <c:v>98.076999999999998</c:v>
                </c:pt>
                <c:pt idx="53">
                  <c:v>98.076999999999998</c:v>
                </c:pt>
                <c:pt idx="54">
                  <c:v>92.628</c:v>
                </c:pt>
                <c:pt idx="55">
                  <c:v>92.628</c:v>
                </c:pt>
                <c:pt idx="56">
                  <c:v>92.628</c:v>
                </c:pt>
                <c:pt idx="57">
                  <c:v>92.628</c:v>
                </c:pt>
                <c:pt idx="58">
                  <c:v>89.820999999999998</c:v>
                </c:pt>
                <c:pt idx="59">
                  <c:v>89.820999999999998</c:v>
                </c:pt>
                <c:pt idx="60">
                  <c:v>89.820999999999998</c:v>
                </c:pt>
                <c:pt idx="61">
                  <c:v>89.820999999999998</c:v>
                </c:pt>
                <c:pt idx="62">
                  <c:v>89.820999999999998</c:v>
                </c:pt>
                <c:pt idx="63">
                  <c:v>89.820999999999998</c:v>
                </c:pt>
                <c:pt idx="64">
                  <c:v>89.820999999999998</c:v>
                </c:pt>
                <c:pt idx="65">
                  <c:v>89.820999999999998</c:v>
                </c:pt>
                <c:pt idx="66">
                  <c:v>89.820999999999998</c:v>
                </c:pt>
                <c:pt idx="67">
                  <c:v>89.820999999999998</c:v>
                </c:pt>
                <c:pt idx="68">
                  <c:v>89.820999999999998</c:v>
                </c:pt>
                <c:pt idx="69">
                  <c:v>89.820999999999998</c:v>
                </c:pt>
                <c:pt idx="70">
                  <c:v>89.820999999999998</c:v>
                </c:pt>
                <c:pt idx="71">
                  <c:v>89.820999999999998</c:v>
                </c:pt>
                <c:pt idx="72">
                  <c:v>89.820999999999998</c:v>
                </c:pt>
                <c:pt idx="73">
                  <c:v>89.820999999999998</c:v>
                </c:pt>
                <c:pt idx="74">
                  <c:v>89.820999999999998</c:v>
                </c:pt>
                <c:pt idx="75">
                  <c:v>89.820999999999998</c:v>
                </c:pt>
                <c:pt idx="76">
                  <c:v>89.820999999999998</c:v>
                </c:pt>
                <c:pt idx="77">
                  <c:v>89.820999999999998</c:v>
                </c:pt>
                <c:pt idx="78">
                  <c:v>89.820999999999998</c:v>
                </c:pt>
                <c:pt idx="79">
                  <c:v>89.820999999999998</c:v>
                </c:pt>
                <c:pt idx="80">
                  <c:v>89.820999999999998</c:v>
                </c:pt>
                <c:pt idx="81">
                  <c:v>89.820999999999998</c:v>
                </c:pt>
                <c:pt idx="82">
                  <c:v>89.820999999999998</c:v>
                </c:pt>
                <c:pt idx="83">
                  <c:v>89.820999999999998</c:v>
                </c:pt>
                <c:pt idx="84">
                  <c:v>89.820999999999998</c:v>
                </c:pt>
                <c:pt idx="85">
                  <c:v>89.820999999999998</c:v>
                </c:pt>
                <c:pt idx="86">
                  <c:v>89.820999999999998</c:v>
                </c:pt>
                <c:pt idx="87">
                  <c:v>89.820999999999998</c:v>
                </c:pt>
                <c:pt idx="88">
                  <c:v>89.820999999999998</c:v>
                </c:pt>
                <c:pt idx="89">
                  <c:v>89.820999999999998</c:v>
                </c:pt>
                <c:pt idx="90">
                  <c:v>89.820999999999998</c:v>
                </c:pt>
                <c:pt idx="91">
                  <c:v>89.820999999999998</c:v>
                </c:pt>
                <c:pt idx="92">
                  <c:v>89.820999999999998</c:v>
                </c:pt>
                <c:pt idx="93">
                  <c:v>85.093999999999994</c:v>
                </c:pt>
                <c:pt idx="94">
                  <c:v>85.093999999999994</c:v>
                </c:pt>
                <c:pt idx="95">
                  <c:v>85.093999999999994</c:v>
                </c:pt>
                <c:pt idx="96">
                  <c:v>85.093999999999994</c:v>
                </c:pt>
                <c:pt idx="97">
                  <c:v>79.775000000000006</c:v>
                </c:pt>
                <c:pt idx="98">
                  <c:v>79.775000000000006</c:v>
                </c:pt>
                <c:pt idx="99">
                  <c:v>79.775000000000006</c:v>
                </c:pt>
                <c:pt idx="100">
                  <c:v>79.775000000000006</c:v>
                </c:pt>
                <c:pt idx="101">
                  <c:v>79.775000000000006</c:v>
                </c:pt>
                <c:pt idx="102">
                  <c:v>79.775000000000006</c:v>
                </c:pt>
                <c:pt idx="103">
                  <c:v>79.775000000000006</c:v>
                </c:pt>
                <c:pt idx="104">
                  <c:v>79.775000000000006</c:v>
                </c:pt>
                <c:pt idx="105">
                  <c:v>79.775000000000006</c:v>
                </c:pt>
                <c:pt idx="106">
                  <c:v>79.775000000000006</c:v>
                </c:pt>
                <c:pt idx="107">
                  <c:v>79.775000000000006</c:v>
                </c:pt>
                <c:pt idx="108">
                  <c:v>79.775000000000006</c:v>
                </c:pt>
                <c:pt idx="109">
                  <c:v>79.775000000000006</c:v>
                </c:pt>
                <c:pt idx="110">
                  <c:v>79.775000000000006</c:v>
                </c:pt>
                <c:pt idx="111">
                  <c:v>79.775000000000006</c:v>
                </c:pt>
                <c:pt idx="112">
                  <c:v>79.775000000000006</c:v>
                </c:pt>
                <c:pt idx="113">
                  <c:v>79.775000000000006</c:v>
                </c:pt>
                <c:pt idx="114">
                  <c:v>79.775000000000006</c:v>
                </c:pt>
                <c:pt idx="115">
                  <c:v>79.775000000000006</c:v>
                </c:pt>
                <c:pt idx="116">
                  <c:v>79.775000000000006</c:v>
                </c:pt>
                <c:pt idx="117">
                  <c:v>79.775000000000006</c:v>
                </c:pt>
                <c:pt idx="118">
                  <c:v>79.775000000000006</c:v>
                </c:pt>
                <c:pt idx="119">
                  <c:v>79.775000000000006</c:v>
                </c:pt>
                <c:pt idx="120">
                  <c:v>79.775000000000006</c:v>
                </c:pt>
              </c:numCache>
            </c:numRef>
          </c:yVal>
          <c:smooth val="0"/>
        </c:ser>
        <c:ser>
          <c:idx val="1"/>
          <c:order val="1"/>
          <c:tx>
            <c:strRef>
              <c:f>Sheet1!$C$1</c:f>
              <c:strCache>
                <c:ptCount val="1"/>
                <c:pt idx="0">
                  <c:v>1-5</c:v>
                </c:pt>
              </c:strCache>
            </c:strRef>
          </c:tx>
          <c:spPr>
            <a:ln w="41275">
              <a:solidFill>
                <a:srgbClr val="FFFF00"/>
              </a:solidFill>
              <a:prstDash val="solid"/>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100</c:v>
                </c:pt>
                <c:pt idx="2">
                  <c:v>100</c:v>
                </c:pt>
                <c:pt idx="3">
                  <c:v>98.850999999999999</c:v>
                </c:pt>
                <c:pt idx="4">
                  <c:v>98.850999999999999</c:v>
                </c:pt>
                <c:pt idx="5">
                  <c:v>98.850999999999999</c:v>
                </c:pt>
                <c:pt idx="6">
                  <c:v>98.850999999999999</c:v>
                </c:pt>
                <c:pt idx="7">
                  <c:v>98.850999999999999</c:v>
                </c:pt>
                <c:pt idx="8">
                  <c:v>96.44</c:v>
                </c:pt>
                <c:pt idx="9">
                  <c:v>95.218999999999994</c:v>
                </c:pt>
                <c:pt idx="10">
                  <c:v>95.218999999999994</c:v>
                </c:pt>
                <c:pt idx="11">
                  <c:v>95.218999999999994</c:v>
                </c:pt>
                <c:pt idx="12">
                  <c:v>95.218999999999994</c:v>
                </c:pt>
                <c:pt idx="13">
                  <c:v>95.218999999999994</c:v>
                </c:pt>
                <c:pt idx="14">
                  <c:v>95.218999999999994</c:v>
                </c:pt>
                <c:pt idx="15">
                  <c:v>95.218999999999994</c:v>
                </c:pt>
                <c:pt idx="16">
                  <c:v>95.218999999999994</c:v>
                </c:pt>
                <c:pt idx="17">
                  <c:v>95.218999999999994</c:v>
                </c:pt>
                <c:pt idx="18">
                  <c:v>95.218999999999994</c:v>
                </c:pt>
                <c:pt idx="19">
                  <c:v>95.218999999999994</c:v>
                </c:pt>
                <c:pt idx="20">
                  <c:v>95.218999999999994</c:v>
                </c:pt>
                <c:pt idx="21">
                  <c:v>95.218999999999994</c:v>
                </c:pt>
                <c:pt idx="22">
                  <c:v>95.218999999999994</c:v>
                </c:pt>
                <c:pt idx="23">
                  <c:v>95.218999999999994</c:v>
                </c:pt>
                <c:pt idx="24">
                  <c:v>95.218999999999994</c:v>
                </c:pt>
                <c:pt idx="25">
                  <c:v>95.218999999999994</c:v>
                </c:pt>
                <c:pt idx="26">
                  <c:v>95.218999999999994</c:v>
                </c:pt>
                <c:pt idx="27">
                  <c:v>95.218999999999994</c:v>
                </c:pt>
                <c:pt idx="28">
                  <c:v>95.218999999999994</c:v>
                </c:pt>
                <c:pt idx="29">
                  <c:v>95.218999999999994</c:v>
                </c:pt>
                <c:pt idx="30">
                  <c:v>93.518000000000001</c:v>
                </c:pt>
                <c:pt idx="31">
                  <c:v>93.518000000000001</c:v>
                </c:pt>
                <c:pt idx="32">
                  <c:v>93.518000000000001</c:v>
                </c:pt>
                <c:pt idx="33">
                  <c:v>93.518000000000001</c:v>
                </c:pt>
                <c:pt idx="34">
                  <c:v>93.518000000000001</c:v>
                </c:pt>
                <c:pt idx="35">
                  <c:v>93.518000000000001</c:v>
                </c:pt>
                <c:pt idx="36">
                  <c:v>93.518000000000001</c:v>
                </c:pt>
                <c:pt idx="37">
                  <c:v>93.518000000000001</c:v>
                </c:pt>
                <c:pt idx="38">
                  <c:v>93.518000000000001</c:v>
                </c:pt>
                <c:pt idx="39">
                  <c:v>93.518000000000001</c:v>
                </c:pt>
                <c:pt idx="40">
                  <c:v>93.518000000000001</c:v>
                </c:pt>
                <c:pt idx="41">
                  <c:v>93.518000000000001</c:v>
                </c:pt>
                <c:pt idx="42">
                  <c:v>93.518000000000001</c:v>
                </c:pt>
                <c:pt idx="43">
                  <c:v>93.518000000000001</c:v>
                </c:pt>
                <c:pt idx="44">
                  <c:v>93.518000000000001</c:v>
                </c:pt>
                <c:pt idx="45">
                  <c:v>93.518000000000001</c:v>
                </c:pt>
                <c:pt idx="46">
                  <c:v>93.518000000000001</c:v>
                </c:pt>
                <c:pt idx="47">
                  <c:v>93.518000000000001</c:v>
                </c:pt>
                <c:pt idx="48">
                  <c:v>93.518000000000001</c:v>
                </c:pt>
                <c:pt idx="49">
                  <c:v>91.057000000000002</c:v>
                </c:pt>
                <c:pt idx="50">
                  <c:v>91.057000000000002</c:v>
                </c:pt>
                <c:pt idx="51">
                  <c:v>91.057000000000002</c:v>
                </c:pt>
                <c:pt idx="52">
                  <c:v>91.057000000000002</c:v>
                </c:pt>
                <c:pt idx="53">
                  <c:v>91.057000000000002</c:v>
                </c:pt>
                <c:pt idx="54">
                  <c:v>91.057000000000002</c:v>
                </c:pt>
                <c:pt idx="55">
                  <c:v>91.057000000000002</c:v>
                </c:pt>
                <c:pt idx="56">
                  <c:v>91.057000000000002</c:v>
                </c:pt>
                <c:pt idx="57">
                  <c:v>91.057000000000002</c:v>
                </c:pt>
                <c:pt idx="58">
                  <c:v>91.057000000000002</c:v>
                </c:pt>
                <c:pt idx="59">
                  <c:v>91.057000000000002</c:v>
                </c:pt>
                <c:pt idx="60">
                  <c:v>91.057000000000002</c:v>
                </c:pt>
                <c:pt idx="61">
                  <c:v>91.057000000000002</c:v>
                </c:pt>
                <c:pt idx="62">
                  <c:v>91.057000000000002</c:v>
                </c:pt>
                <c:pt idx="63">
                  <c:v>91.057000000000002</c:v>
                </c:pt>
                <c:pt idx="64">
                  <c:v>91.057000000000002</c:v>
                </c:pt>
                <c:pt idx="65">
                  <c:v>91.057000000000002</c:v>
                </c:pt>
                <c:pt idx="66">
                  <c:v>91.057000000000002</c:v>
                </c:pt>
                <c:pt idx="67">
                  <c:v>91.057000000000002</c:v>
                </c:pt>
                <c:pt idx="68">
                  <c:v>91.057000000000002</c:v>
                </c:pt>
                <c:pt idx="69">
                  <c:v>91.057000000000002</c:v>
                </c:pt>
                <c:pt idx="70">
                  <c:v>91.057000000000002</c:v>
                </c:pt>
                <c:pt idx="71">
                  <c:v>91.057000000000002</c:v>
                </c:pt>
                <c:pt idx="72">
                  <c:v>91.057000000000002</c:v>
                </c:pt>
                <c:pt idx="73">
                  <c:v>91.057000000000002</c:v>
                </c:pt>
                <c:pt idx="74">
                  <c:v>91.057000000000002</c:v>
                </c:pt>
                <c:pt idx="75">
                  <c:v>91.057000000000002</c:v>
                </c:pt>
                <c:pt idx="76">
                  <c:v>91.057000000000002</c:v>
                </c:pt>
                <c:pt idx="77">
                  <c:v>91.057000000000002</c:v>
                </c:pt>
                <c:pt idx="78">
                  <c:v>91.057000000000002</c:v>
                </c:pt>
                <c:pt idx="79">
                  <c:v>91.057000000000002</c:v>
                </c:pt>
                <c:pt idx="80">
                  <c:v>91.057000000000002</c:v>
                </c:pt>
                <c:pt idx="81">
                  <c:v>91.057000000000002</c:v>
                </c:pt>
                <c:pt idx="82">
                  <c:v>91.057000000000002</c:v>
                </c:pt>
                <c:pt idx="83">
                  <c:v>91.057000000000002</c:v>
                </c:pt>
                <c:pt idx="84">
                  <c:v>91.057000000000002</c:v>
                </c:pt>
                <c:pt idx="85">
                  <c:v>91.057000000000002</c:v>
                </c:pt>
                <c:pt idx="86">
                  <c:v>91.057000000000002</c:v>
                </c:pt>
                <c:pt idx="87">
                  <c:v>91.057000000000002</c:v>
                </c:pt>
                <c:pt idx="88">
                  <c:v>91.057000000000002</c:v>
                </c:pt>
                <c:pt idx="89">
                  <c:v>91.057000000000002</c:v>
                </c:pt>
                <c:pt idx="90">
                  <c:v>91.057000000000002</c:v>
                </c:pt>
                <c:pt idx="91">
                  <c:v>91.057000000000002</c:v>
                </c:pt>
                <c:pt idx="92">
                  <c:v>91.057000000000002</c:v>
                </c:pt>
                <c:pt idx="93">
                  <c:v>91.057000000000002</c:v>
                </c:pt>
                <c:pt idx="94">
                  <c:v>82.385000000000005</c:v>
                </c:pt>
                <c:pt idx="95">
                  <c:v>82.385000000000005</c:v>
                </c:pt>
                <c:pt idx="96">
                  <c:v>82.385000000000005</c:v>
                </c:pt>
                <c:pt idx="97">
                  <c:v>82.385000000000005</c:v>
                </c:pt>
                <c:pt idx="98">
                  <c:v>82.385000000000005</c:v>
                </c:pt>
                <c:pt idx="99">
                  <c:v>82.385000000000005</c:v>
                </c:pt>
                <c:pt idx="100">
                  <c:v>82.385000000000005</c:v>
                </c:pt>
                <c:pt idx="101">
                  <c:v>82.385000000000005</c:v>
                </c:pt>
                <c:pt idx="102">
                  <c:v>82.385000000000005</c:v>
                </c:pt>
                <c:pt idx="103">
                  <c:v>82.385000000000005</c:v>
                </c:pt>
                <c:pt idx="104">
                  <c:v>82.385000000000005</c:v>
                </c:pt>
                <c:pt idx="105">
                  <c:v>82.385000000000005</c:v>
                </c:pt>
                <c:pt idx="106">
                  <c:v>82.385000000000005</c:v>
                </c:pt>
                <c:pt idx="107">
                  <c:v>82.385000000000005</c:v>
                </c:pt>
                <c:pt idx="108">
                  <c:v>82.385000000000005</c:v>
                </c:pt>
                <c:pt idx="109">
                  <c:v>82.385000000000005</c:v>
                </c:pt>
                <c:pt idx="110">
                  <c:v>82.385000000000005</c:v>
                </c:pt>
                <c:pt idx="111">
                  <c:v>82.385000000000005</c:v>
                </c:pt>
                <c:pt idx="112">
                  <c:v>82.385000000000005</c:v>
                </c:pt>
                <c:pt idx="113">
                  <c:v>82.385000000000005</c:v>
                </c:pt>
                <c:pt idx="114">
                  <c:v>82.385000000000005</c:v>
                </c:pt>
                <c:pt idx="115">
                  <c:v>82.385000000000005</c:v>
                </c:pt>
                <c:pt idx="116">
                  <c:v>82.385000000000005</c:v>
                </c:pt>
                <c:pt idx="117">
                  <c:v>82.385000000000005</c:v>
                </c:pt>
                <c:pt idx="118">
                  <c:v>82.385000000000005</c:v>
                </c:pt>
                <c:pt idx="119">
                  <c:v>82.385000000000005</c:v>
                </c:pt>
                <c:pt idx="120">
                  <c:v>82.385000000000005</c:v>
                </c:pt>
              </c:numCache>
            </c:numRef>
          </c:yVal>
          <c:smooth val="0"/>
        </c:ser>
        <c:ser>
          <c:idx val="2"/>
          <c:order val="2"/>
          <c:tx>
            <c:strRef>
              <c:f>Sheet1!$D$1</c:f>
              <c:strCache>
                <c:ptCount val="1"/>
                <c:pt idx="0">
                  <c:v>6-10</c:v>
                </c:pt>
              </c:strCache>
            </c:strRef>
          </c:tx>
          <c:spPr>
            <a:ln w="41275">
              <a:solidFill>
                <a:srgbClr val="FF00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Sheet1!$D$2:$D$122</c:f>
              <c:numCache>
                <c:formatCode>General</c:formatCode>
                <c:ptCount val="121"/>
                <c:pt idx="0">
                  <c:v>100</c:v>
                </c:pt>
                <c:pt idx="1">
                  <c:v>100</c:v>
                </c:pt>
                <c:pt idx="2">
                  <c:v>100</c:v>
                </c:pt>
                <c:pt idx="3">
                  <c:v>99.31</c:v>
                </c:pt>
                <c:pt idx="4">
                  <c:v>98.620999999999995</c:v>
                </c:pt>
                <c:pt idx="5">
                  <c:v>98.620999999999995</c:v>
                </c:pt>
                <c:pt idx="6">
                  <c:v>98.620999999999995</c:v>
                </c:pt>
                <c:pt idx="7">
                  <c:v>95.783000000000001</c:v>
                </c:pt>
                <c:pt idx="8">
                  <c:v>95.783000000000001</c:v>
                </c:pt>
                <c:pt idx="9">
                  <c:v>95.783000000000001</c:v>
                </c:pt>
                <c:pt idx="10">
                  <c:v>95.783000000000001</c:v>
                </c:pt>
                <c:pt idx="11">
                  <c:v>95.783000000000001</c:v>
                </c:pt>
                <c:pt idx="12">
                  <c:v>95.783000000000001</c:v>
                </c:pt>
                <c:pt idx="13">
                  <c:v>94.998000000000005</c:v>
                </c:pt>
                <c:pt idx="14">
                  <c:v>94.192999999999998</c:v>
                </c:pt>
                <c:pt idx="15">
                  <c:v>94.192999999999998</c:v>
                </c:pt>
                <c:pt idx="16">
                  <c:v>94.192999999999998</c:v>
                </c:pt>
                <c:pt idx="17">
                  <c:v>94.192999999999998</c:v>
                </c:pt>
                <c:pt idx="18">
                  <c:v>94.192999999999998</c:v>
                </c:pt>
                <c:pt idx="19">
                  <c:v>94.192999999999998</c:v>
                </c:pt>
                <c:pt idx="20">
                  <c:v>94.192999999999998</c:v>
                </c:pt>
                <c:pt idx="21">
                  <c:v>94.192999999999998</c:v>
                </c:pt>
                <c:pt idx="22">
                  <c:v>94.192999999999998</c:v>
                </c:pt>
                <c:pt idx="23">
                  <c:v>94.192999999999998</c:v>
                </c:pt>
                <c:pt idx="24">
                  <c:v>94.192999999999998</c:v>
                </c:pt>
                <c:pt idx="25">
                  <c:v>93.269000000000005</c:v>
                </c:pt>
                <c:pt idx="26">
                  <c:v>93.269000000000005</c:v>
                </c:pt>
                <c:pt idx="27">
                  <c:v>93.269000000000005</c:v>
                </c:pt>
                <c:pt idx="28">
                  <c:v>93.269000000000005</c:v>
                </c:pt>
                <c:pt idx="29">
                  <c:v>92.277000000000001</c:v>
                </c:pt>
                <c:pt idx="30">
                  <c:v>92.277000000000001</c:v>
                </c:pt>
                <c:pt idx="31">
                  <c:v>92.277000000000001</c:v>
                </c:pt>
                <c:pt idx="32">
                  <c:v>92.277000000000001</c:v>
                </c:pt>
                <c:pt idx="33">
                  <c:v>92.277000000000001</c:v>
                </c:pt>
                <c:pt idx="34">
                  <c:v>92.277000000000001</c:v>
                </c:pt>
                <c:pt idx="35">
                  <c:v>92.277000000000001</c:v>
                </c:pt>
                <c:pt idx="36">
                  <c:v>92.277000000000001</c:v>
                </c:pt>
                <c:pt idx="37">
                  <c:v>91.093999999999994</c:v>
                </c:pt>
                <c:pt idx="38">
                  <c:v>89.879000000000005</c:v>
                </c:pt>
                <c:pt idx="39">
                  <c:v>89.879000000000005</c:v>
                </c:pt>
                <c:pt idx="40">
                  <c:v>89.879000000000005</c:v>
                </c:pt>
                <c:pt idx="41">
                  <c:v>89.879000000000005</c:v>
                </c:pt>
                <c:pt idx="42">
                  <c:v>89.879000000000005</c:v>
                </c:pt>
                <c:pt idx="43">
                  <c:v>89.879000000000005</c:v>
                </c:pt>
                <c:pt idx="44">
                  <c:v>89.879000000000005</c:v>
                </c:pt>
                <c:pt idx="45">
                  <c:v>89.879000000000005</c:v>
                </c:pt>
                <c:pt idx="46">
                  <c:v>89.879000000000005</c:v>
                </c:pt>
                <c:pt idx="47">
                  <c:v>89.879000000000005</c:v>
                </c:pt>
                <c:pt idx="48">
                  <c:v>89.879000000000005</c:v>
                </c:pt>
                <c:pt idx="49">
                  <c:v>89.879000000000005</c:v>
                </c:pt>
                <c:pt idx="50">
                  <c:v>89.879000000000005</c:v>
                </c:pt>
                <c:pt idx="51">
                  <c:v>89.879000000000005</c:v>
                </c:pt>
                <c:pt idx="52">
                  <c:v>86.906999999999996</c:v>
                </c:pt>
                <c:pt idx="53">
                  <c:v>86.906999999999996</c:v>
                </c:pt>
                <c:pt idx="54">
                  <c:v>86.906999999999996</c:v>
                </c:pt>
                <c:pt idx="55">
                  <c:v>86.906999999999996</c:v>
                </c:pt>
                <c:pt idx="56">
                  <c:v>86.906999999999996</c:v>
                </c:pt>
                <c:pt idx="57">
                  <c:v>86.906999999999996</c:v>
                </c:pt>
                <c:pt idx="58">
                  <c:v>86.906999999999996</c:v>
                </c:pt>
                <c:pt idx="59">
                  <c:v>86.906999999999996</c:v>
                </c:pt>
                <c:pt idx="60">
                  <c:v>86.906999999999996</c:v>
                </c:pt>
                <c:pt idx="61">
                  <c:v>86.906999999999996</c:v>
                </c:pt>
                <c:pt idx="62">
                  <c:v>86.906999999999996</c:v>
                </c:pt>
                <c:pt idx="63">
                  <c:v>86.906999999999996</c:v>
                </c:pt>
                <c:pt idx="64">
                  <c:v>86.906999999999996</c:v>
                </c:pt>
                <c:pt idx="65">
                  <c:v>86.906999999999996</c:v>
                </c:pt>
                <c:pt idx="66">
                  <c:v>86.906999999999996</c:v>
                </c:pt>
                <c:pt idx="67">
                  <c:v>86.906999999999996</c:v>
                </c:pt>
                <c:pt idx="68">
                  <c:v>86.906999999999996</c:v>
                </c:pt>
                <c:pt idx="69">
                  <c:v>84.885999999999996</c:v>
                </c:pt>
                <c:pt idx="70">
                  <c:v>84.885999999999996</c:v>
                </c:pt>
                <c:pt idx="71">
                  <c:v>84.885999999999996</c:v>
                </c:pt>
                <c:pt idx="72">
                  <c:v>84.885999999999996</c:v>
                </c:pt>
                <c:pt idx="73">
                  <c:v>84.885999999999996</c:v>
                </c:pt>
                <c:pt idx="74">
                  <c:v>84.885999999999996</c:v>
                </c:pt>
                <c:pt idx="75">
                  <c:v>84.885999999999996</c:v>
                </c:pt>
                <c:pt idx="76">
                  <c:v>84.885999999999996</c:v>
                </c:pt>
                <c:pt idx="77">
                  <c:v>84.885999999999996</c:v>
                </c:pt>
                <c:pt idx="78">
                  <c:v>84.885999999999996</c:v>
                </c:pt>
                <c:pt idx="79">
                  <c:v>84.885999999999996</c:v>
                </c:pt>
                <c:pt idx="80">
                  <c:v>84.885999999999996</c:v>
                </c:pt>
                <c:pt idx="81">
                  <c:v>84.885999999999996</c:v>
                </c:pt>
                <c:pt idx="82">
                  <c:v>84.885999999999996</c:v>
                </c:pt>
                <c:pt idx="83">
                  <c:v>84.885999999999996</c:v>
                </c:pt>
                <c:pt idx="84">
                  <c:v>84.885999999999996</c:v>
                </c:pt>
                <c:pt idx="85">
                  <c:v>84.885999999999996</c:v>
                </c:pt>
                <c:pt idx="86">
                  <c:v>84.885999999999996</c:v>
                </c:pt>
                <c:pt idx="87">
                  <c:v>84.885999999999996</c:v>
                </c:pt>
                <c:pt idx="88">
                  <c:v>84.885999999999996</c:v>
                </c:pt>
                <c:pt idx="89">
                  <c:v>84.885999999999996</c:v>
                </c:pt>
                <c:pt idx="90">
                  <c:v>84.885999999999996</c:v>
                </c:pt>
                <c:pt idx="91">
                  <c:v>84.885999999999996</c:v>
                </c:pt>
                <c:pt idx="92">
                  <c:v>84.885999999999996</c:v>
                </c:pt>
                <c:pt idx="93">
                  <c:v>84.885999999999996</c:v>
                </c:pt>
                <c:pt idx="94">
                  <c:v>84.885999999999996</c:v>
                </c:pt>
                <c:pt idx="95">
                  <c:v>84.885999999999996</c:v>
                </c:pt>
                <c:pt idx="96">
                  <c:v>84.885999999999996</c:v>
                </c:pt>
                <c:pt idx="97">
                  <c:v>84.885999999999996</c:v>
                </c:pt>
                <c:pt idx="98">
                  <c:v>84.885999999999996</c:v>
                </c:pt>
                <c:pt idx="99">
                  <c:v>84.885999999999996</c:v>
                </c:pt>
                <c:pt idx="100">
                  <c:v>84.885999999999996</c:v>
                </c:pt>
                <c:pt idx="101">
                  <c:v>84.885999999999996</c:v>
                </c:pt>
                <c:pt idx="102">
                  <c:v>84.885999999999996</c:v>
                </c:pt>
                <c:pt idx="103">
                  <c:v>84.885999999999996</c:v>
                </c:pt>
                <c:pt idx="104">
                  <c:v>84.885999999999996</c:v>
                </c:pt>
                <c:pt idx="105">
                  <c:v>84.885999999999996</c:v>
                </c:pt>
                <c:pt idx="106">
                  <c:v>84.885999999999996</c:v>
                </c:pt>
                <c:pt idx="107">
                  <c:v>84.885999999999996</c:v>
                </c:pt>
                <c:pt idx="108">
                  <c:v>84.885999999999996</c:v>
                </c:pt>
                <c:pt idx="109">
                  <c:v>84.885999999999996</c:v>
                </c:pt>
                <c:pt idx="110">
                  <c:v>84.885999999999996</c:v>
                </c:pt>
                <c:pt idx="111">
                  <c:v>84.885999999999996</c:v>
                </c:pt>
                <c:pt idx="112">
                  <c:v>84.885999999999996</c:v>
                </c:pt>
                <c:pt idx="113">
                  <c:v>84.885999999999996</c:v>
                </c:pt>
                <c:pt idx="114">
                  <c:v>84.885999999999996</c:v>
                </c:pt>
                <c:pt idx="115">
                  <c:v>84.885999999999996</c:v>
                </c:pt>
                <c:pt idx="116">
                  <c:v>84.885999999999996</c:v>
                </c:pt>
                <c:pt idx="117">
                  <c:v>84.885999999999996</c:v>
                </c:pt>
                <c:pt idx="118">
                  <c:v>84.885999999999996</c:v>
                </c:pt>
                <c:pt idx="119">
                  <c:v>84.885999999999996</c:v>
                </c:pt>
                <c:pt idx="120">
                  <c:v>79.893000000000001</c:v>
                </c:pt>
              </c:numCache>
            </c:numRef>
          </c:yVal>
          <c:smooth val="0"/>
        </c:ser>
        <c:ser>
          <c:idx val="3"/>
          <c:order val="3"/>
          <c:tx>
            <c:strRef>
              <c:f>Sheet1!$E$1</c:f>
              <c:strCache>
                <c:ptCount val="1"/>
                <c:pt idx="0">
                  <c:v>11-17</c:v>
                </c:pt>
              </c:strCache>
            </c:strRef>
          </c:tx>
          <c:spPr>
            <a:ln w="41275">
              <a:solidFill>
                <a:srgbClr val="20F703"/>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Sheet1!$E$2:$E$122</c:f>
              <c:numCache>
                <c:formatCode>General</c:formatCode>
                <c:ptCount val="121"/>
                <c:pt idx="0">
                  <c:v>100</c:v>
                </c:pt>
                <c:pt idx="1">
                  <c:v>100</c:v>
                </c:pt>
                <c:pt idx="2">
                  <c:v>99.647000000000006</c:v>
                </c:pt>
                <c:pt idx="3">
                  <c:v>98.765000000000001</c:v>
                </c:pt>
                <c:pt idx="4">
                  <c:v>98.234999999999999</c:v>
                </c:pt>
                <c:pt idx="5">
                  <c:v>98.057000000000002</c:v>
                </c:pt>
                <c:pt idx="6">
                  <c:v>97.694999999999993</c:v>
                </c:pt>
                <c:pt idx="7">
                  <c:v>96.247</c:v>
                </c:pt>
                <c:pt idx="8">
                  <c:v>95.881</c:v>
                </c:pt>
                <c:pt idx="9">
                  <c:v>94.960999999999999</c:v>
                </c:pt>
                <c:pt idx="10">
                  <c:v>94.581999999999994</c:v>
                </c:pt>
                <c:pt idx="11">
                  <c:v>94.39</c:v>
                </c:pt>
                <c:pt idx="12">
                  <c:v>93.799000000000007</c:v>
                </c:pt>
                <c:pt idx="13">
                  <c:v>93.388000000000005</c:v>
                </c:pt>
                <c:pt idx="14">
                  <c:v>93.388000000000005</c:v>
                </c:pt>
                <c:pt idx="15">
                  <c:v>93.173000000000002</c:v>
                </c:pt>
                <c:pt idx="16">
                  <c:v>93.173000000000002</c:v>
                </c:pt>
                <c:pt idx="17">
                  <c:v>93.173000000000002</c:v>
                </c:pt>
                <c:pt idx="18">
                  <c:v>93.173000000000002</c:v>
                </c:pt>
                <c:pt idx="19">
                  <c:v>92.944999999999993</c:v>
                </c:pt>
                <c:pt idx="20">
                  <c:v>92.944999999999993</c:v>
                </c:pt>
                <c:pt idx="21">
                  <c:v>92.944999999999993</c:v>
                </c:pt>
                <c:pt idx="22">
                  <c:v>92.944999999999993</c:v>
                </c:pt>
                <c:pt idx="23">
                  <c:v>92.944999999999993</c:v>
                </c:pt>
                <c:pt idx="24">
                  <c:v>92.944999999999993</c:v>
                </c:pt>
                <c:pt idx="25">
                  <c:v>92.944999999999993</c:v>
                </c:pt>
                <c:pt idx="26">
                  <c:v>92.944999999999993</c:v>
                </c:pt>
                <c:pt idx="27">
                  <c:v>92.67</c:v>
                </c:pt>
                <c:pt idx="28">
                  <c:v>92.391000000000005</c:v>
                </c:pt>
                <c:pt idx="29">
                  <c:v>92.105000000000004</c:v>
                </c:pt>
                <c:pt idx="30">
                  <c:v>92.105000000000004</c:v>
                </c:pt>
                <c:pt idx="31">
                  <c:v>91.805999999999997</c:v>
                </c:pt>
                <c:pt idx="32">
                  <c:v>91.805999999999997</c:v>
                </c:pt>
                <c:pt idx="33">
                  <c:v>91.805999999999997</c:v>
                </c:pt>
                <c:pt idx="34">
                  <c:v>91.805999999999997</c:v>
                </c:pt>
                <c:pt idx="35">
                  <c:v>91.805999999999997</c:v>
                </c:pt>
                <c:pt idx="36">
                  <c:v>91.805999999999997</c:v>
                </c:pt>
                <c:pt idx="37">
                  <c:v>91.805999999999997</c:v>
                </c:pt>
                <c:pt idx="38">
                  <c:v>91.805999999999997</c:v>
                </c:pt>
                <c:pt idx="39">
                  <c:v>91.432000000000002</c:v>
                </c:pt>
                <c:pt idx="40">
                  <c:v>91.432000000000002</c:v>
                </c:pt>
                <c:pt idx="41">
                  <c:v>91.432000000000002</c:v>
                </c:pt>
                <c:pt idx="42">
                  <c:v>91.432000000000002</c:v>
                </c:pt>
                <c:pt idx="43">
                  <c:v>91.432000000000002</c:v>
                </c:pt>
                <c:pt idx="44">
                  <c:v>90.647000000000006</c:v>
                </c:pt>
                <c:pt idx="45">
                  <c:v>90.647000000000006</c:v>
                </c:pt>
                <c:pt idx="46">
                  <c:v>90.647000000000006</c:v>
                </c:pt>
                <c:pt idx="47">
                  <c:v>90.647000000000006</c:v>
                </c:pt>
                <c:pt idx="48">
                  <c:v>90.647000000000006</c:v>
                </c:pt>
                <c:pt idx="49">
                  <c:v>90.195999999999998</c:v>
                </c:pt>
                <c:pt idx="50">
                  <c:v>90.195999999999998</c:v>
                </c:pt>
                <c:pt idx="51">
                  <c:v>90.195999999999998</c:v>
                </c:pt>
                <c:pt idx="52">
                  <c:v>90.195999999999998</c:v>
                </c:pt>
                <c:pt idx="53">
                  <c:v>90.195999999999998</c:v>
                </c:pt>
                <c:pt idx="54">
                  <c:v>90.195999999999998</c:v>
                </c:pt>
                <c:pt idx="55">
                  <c:v>90.195999999999998</c:v>
                </c:pt>
                <c:pt idx="56">
                  <c:v>90.195999999999998</c:v>
                </c:pt>
                <c:pt idx="57">
                  <c:v>90.195999999999998</c:v>
                </c:pt>
                <c:pt idx="58">
                  <c:v>89.659000000000006</c:v>
                </c:pt>
                <c:pt idx="59">
                  <c:v>89.659000000000006</c:v>
                </c:pt>
                <c:pt idx="60">
                  <c:v>89.659000000000006</c:v>
                </c:pt>
                <c:pt idx="61">
                  <c:v>89.659000000000006</c:v>
                </c:pt>
                <c:pt idx="62">
                  <c:v>89.659000000000006</c:v>
                </c:pt>
                <c:pt idx="63">
                  <c:v>89.659000000000006</c:v>
                </c:pt>
                <c:pt idx="64">
                  <c:v>89.659000000000006</c:v>
                </c:pt>
                <c:pt idx="65">
                  <c:v>89.659000000000006</c:v>
                </c:pt>
                <c:pt idx="66">
                  <c:v>89.659000000000006</c:v>
                </c:pt>
                <c:pt idx="67">
                  <c:v>89.004999999999995</c:v>
                </c:pt>
                <c:pt idx="68">
                  <c:v>89.004999999999995</c:v>
                </c:pt>
                <c:pt idx="69">
                  <c:v>89.004999999999995</c:v>
                </c:pt>
                <c:pt idx="70">
                  <c:v>89.004999999999995</c:v>
                </c:pt>
                <c:pt idx="71">
                  <c:v>89.004999999999995</c:v>
                </c:pt>
                <c:pt idx="72">
                  <c:v>89.004999999999995</c:v>
                </c:pt>
                <c:pt idx="73">
                  <c:v>89.004999999999995</c:v>
                </c:pt>
                <c:pt idx="74">
                  <c:v>88.21</c:v>
                </c:pt>
                <c:pt idx="75">
                  <c:v>88.21</c:v>
                </c:pt>
                <c:pt idx="76">
                  <c:v>88.21</c:v>
                </c:pt>
                <c:pt idx="77">
                  <c:v>88.21</c:v>
                </c:pt>
                <c:pt idx="78">
                  <c:v>88.21</c:v>
                </c:pt>
                <c:pt idx="79">
                  <c:v>88.21</c:v>
                </c:pt>
                <c:pt idx="80">
                  <c:v>88.21</c:v>
                </c:pt>
                <c:pt idx="81">
                  <c:v>88.21</c:v>
                </c:pt>
                <c:pt idx="82">
                  <c:v>88.21</c:v>
                </c:pt>
                <c:pt idx="83">
                  <c:v>88.21</c:v>
                </c:pt>
                <c:pt idx="84">
                  <c:v>88.21</c:v>
                </c:pt>
                <c:pt idx="85">
                  <c:v>88.21</c:v>
                </c:pt>
                <c:pt idx="86">
                  <c:v>88.21</c:v>
                </c:pt>
                <c:pt idx="87">
                  <c:v>88.21</c:v>
                </c:pt>
                <c:pt idx="88">
                  <c:v>88.21</c:v>
                </c:pt>
                <c:pt idx="89">
                  <c:v>88.21</c:v>
                </c:pt>
                <c:pt idx="90">
                  <c:v>88.21</c:v>
                </c:pt>
                <c:pt idx="91">
                  <c:v>88.21</c:v>
                </c:pt>
                <c:pt idx="92">
                  <c:v>88.21</c:v>
                </c:pt>
                <c:pt idx="93">
                  <c:v>88.21</c:v>
                </c:pt>
                <c:pt idx="94">
                  <c:v>86.95</c:v>
                </c:pt>
                <c:pt idx="95">
                  <c:v>84.352999999999994</c:v>
                </c:pt>
                <c:pt idx="96">
                  <c:v>84.352999999999994</c:v>
                </c:pt>
                <c:pt idx="97">
                  <c:v>82.899000000000001</c:v>
                </c:pt>
                <c:pt idx="98">
                  <c:v>82.899000000000001</c:v>
                </c:pt>
                <c:pt idx="99">
                  <c:v>82.899000000000001</c:v>
                </c:pt>
                <c:pt idx="100">
                  <c:v>82.899000000000001</c:v>
                </c:pt>
                <c:pt idx="101">
                  <c:v>82.899000000000001</c:v>
                </c:pt>
                <c:pt idx="102">
                  <c:v>82.899000000000001</c:v>
                </c:pt>
                <c:pt idx="103">
                  <c:v>81.305000000000007</c:v>
                </c:pt>
                <c:pt idx="104">
                  <c:v>81.305000000000007</c:v>
                </c:pt>
                <c:pt idx="105">
                  <c:v>81.305000000000007</c:v>
                </c:pt>
                <c:pt idx="106">
                  <c:v>81.305000000000007</c:v>
                </c:pt>
                <c:pt idx="107">
                  <c:v>81.305000000000007</c:v>
                </c:pt>
                <c:pt idx="108">
                  <c:v>81.305000000000007</c:v>
                </c:pt>
                <c:pt idx="109">
                  <c:v>81.305000000000007</c:v>
                </c:pt>
                <c:pt idx="110">
                  <c:v>81.305000000000007</c:v>
                </c:pt>
                <c:pt idx="111">
                  <c:v>81.305000000000007</c:v>
                </c:pt>
                <c:pt idx="112">
                  <c:v>81.305000000000007</c:v>
                </c:pt>
                <c:pt idx="113">
                  <c:v>81.305000000000007</c:v>
                </c:pt>
                <c:pt idx="114">
                  <c:v>81.305000000000007</c:v>
                </c:pt>
                <c:pt idx="115">
                  <c:v>81.305000000000007</c:v>
                </c:pt>
                <c:pt idx="116">
                  <c:v>81.305000000000007</c:v>
                </c:pt>
                <c:pt idx="117">
                  <c:v>81.305000000000007</c:v>
                </c:pt>
                <c:pt idx="118">
                  <c:v>81.305000000000007</c:v>
                </c:pt>
                <c:pt idx="119">
                  <c:v>81.305000000000007</c:v>
                </c:pt>
                <c:pt idx="120">
                  <c:v>81.305000000000007</c:v>
                </c:pt>
              </c:numCache>
            </c:numRef>
          </c:yVal>
          <c:smooth val="0"/>
        </c:ser>
        <c:dLbls>
          <c:showLegendKey val="0"/>
          <c:showVal val="0"/>
          <c:showCatName val="0"/>
          <c:showSerName val="0"/>
          <c:showPercent val="0"/>
          <c:showBubbleSize val="0"/>
        </c:dLbls>
        <c:axId val="532877680"/>
        <c:axId val="532878072"/>
      </c:scatterChart>
      <c:valAx>
        <c:axId val="532877680"/>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32878072"/>
        <c:crosses val="autoZero"/>
        <c:crossBetween val="midCat"/>
        <c:majorUnit val="1"/>
      </c:valAx>
      <c:valAx>
        <c:axId val="532878072"/>
        <c:scaling>
          <c:orientation val="minMax"/>
          <c:max val="100"/>
          <c:min val="50"/>
        </c:scaling>
        <c:delete val="0"/>
        <c:axPos val="l"/>
        <c:majorGridlines>
          <c:spPr>
            <a:ln>
              <a:prstDash val="sysDash"/>
            </a:ln>
          </c:spPr>
        </c:majorGridlines>
        <c:title>
          <c:tx>
            <c:rich>
              <a:bodyPr rot="-5400000" vert="horz"/>
              <a:lstStyle/>
              <a:p>
                <a:pPr>
                  <a:defRPr sz="1700"/>
                </a:pPr>
                <a:r>
                  <a:rPr lang="en-US" sz="1700" b="1" i="0" u="none" strike="noStrike" baseline="0" dirty="0" smtClean="0">
                    <a:effectLst/>
                  </a:rPr>
                  <a:t>Freedom from </a:t>
                </a:r>
                <a:r>
                  <a:rPr lang="en-US" sz="1800" b="1" i="0" baseline="0" dirty="0" smtClean="0"/>
                  <a:t>Malignancy (%)</a:t>
                </a:r>
                <a:endParaRPr lang="en-US" sz="1800" b="1" i="0" baseline="0" dirty="0"/>
              </a:p>
            </c:rich>
          </c:tx>
          <c:layout/>
          <c:overlay val="0"/>
        </c:title>
        <c:numFmt formatCode="General" sourceLinked="1"/>
        <c:majorTickMark val="out"/>
        <c:minorTickMark val="none"/>
        <c:tickLblPos val="nextTo"/>
        <c:txPr>
          <a:bodyPr/>
          <a:lstStyle/>
          <a:p>
            <a:pPr>
              <a:defRPr sz="1500" b="1"/>
            </a:pPr>
            <a:endParaRPr lang="en-US"/>
          </a:p>
        </c:txPr>
        <c:crossAx val="532877680"/>
        <c:crosses val="autoZero"/>
        <c:crossBetween val="midCat"/>
        <c:majorUnit val="10"/>
      </c:valAx>
      <c:spPr>
        <a:solidFill>
          <a:schemeClr val="bg2"/>
        </a:solidFill>
        <a:ln>
          <a:solidFill>
            <a:schemeClr val="tx1"/>
          </a:solidFill>
        </a:ln>
      </c:spPr>
    </c:plotArea>
    <c:legend>
      <c:legendPos val="r"/>
      <c:layout>
        <c:manualLayout>
          <c:xMode val="edge"/>
          <c:yMode val="edge"/>
          <c:x val="0.10791949497692101"/>
          <c:y val="0.72527199221065097"/>
          <c:w val="0.38304937098379938"/>
          <c:h val="0.11810346287359241"/>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403"/>
          <c:h val="0.83794682922699193"/>
        </c:manualLayout>
      </c:layout>
      <c:scatterChart>
        <c:scatterStyle val="lineMarker"/>
        <c:varyColors val="0"/>
        <c:ser>
          <c:idx val="0"/>
          <c:order val="0"/>
          <c:tx>
            <c:strRef>
              <c:f>Sheet1!$B$1</c:f>
              <c:strCache>
                <c:ptCount val="1"/>
                <c:pt idx="0">
                  <c:v>Induction</c:v>
                </c:pt>
              </c:strCache>
            </c:strRef>
          </c:tx>
          <c:spPr>
            <a:ln w="41275">
              <a:solidFill>
                <a:srgbClr val="00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100</c:v>
                </c:pt>
                <c:pt idx="2">
                  <c:v>99.763000000000005</c:v>
                </c:pt>
                <c:pt idx="3">
                  <c:v>99.289000000000001</c:v>
                </c:pt>
                <c:pt idx="4">
                  <c:v>99.052000000000007</c:v>
                </c:pt>
                <c:pt idx="5">
                  <c:v>98.813000000000002</c:v>
                </c:pt>
                <c:pt idx="6">
                  <c:v>98.570999999999998</c:v>
                </c:pt>
                <c:pt idx="7">
                  <c:v>97.602000000000004</c:v>
                </c:pt>
                <c:pt idx="8">
                  <c:v>97.113</c:v>
                </c:pt>
                <c:pt idx="9">
                  <c:v>96.623000000000005</c:v>
                </c:pt>
                <c:pt idx="10">
                  <c:v>96.369</c:v>
                </c:pt>
                <c:pt idx="11">
                  <c:v>96.369</c:v>
                </c:pt>
                <c:pt idx="12">
                  <c:v>95.572999999999993</c:v>
                </c:pt>
                <c:pt idx="13">
                  <c:v>95.025000000000006</c:v>
                </c:pt>
                <c:pt idx="14">
                  <c:v>94.739000000000004</c:v>
                </c:pt>
                <c:pt idx="15">
                  <c:v>94.447999999999993</c:v>
                </c:pt>
                <c:pt idx="16">
                  <c:v>94.447999999999993</c:v>
                </c:pt>
                <c:pt idx="17">
                  <c:v>94.447999999999993</c:v>
                </c:pt>
                <c:pt idx="18">
                  <c:v>94.447999999999993</c:v>
                </c:pt>
                <c:pt idx="19">
                  <c:v>94.447999999999993</c:v>
                </c:pt>
                <c:pt idx="20">
                  <c:v>94.447999999999993</c:v>
                </c:pt>
                <c:pt idx="21">
                  <c:v>94.447999999999993</c:v>
                </c:pt>
                <c:pt idx="22">
                  <c:v>94.447999999999993</c:v>
                </c:pt>
                <c:pt idx="23">
                  <c:v>94.447999999999993</c:v>
                </c:pt>
                <c:pt idx="24">
                  <c:v>94.447999999999993</c:v>
                </c:pt>
                <c:pt idx="25">
                  <c:v>94.097999999999999</c:v>
                </c:pt>
                <c:pt idx="26">
                  <c:v>94.097999999999999</c:v>
                </c:pt>
                <c:pt idx="27">
                  <c:v>93.725999999999999</c:v>
                </c:pt>
                <c:pt idx="28">
                  <c:v>93.347999999999999</c:v>
                </c:pt>
                <c:pt idx="29">
                  <c:v>93.347999999999999</c:v>
                </c:pt>
                <c:pt idx="30">
                  <c:v>93.347999999999999</c:v>
                </c:pt>
                <c:pt idx="31">
                  <c:v>93.347999999999999</c:v>
                </c:pt>
                <c:pt idx="32">
                  <c:v>93.347999999999999</c:v>
                </c:pt>
                <c:pt idx="33">
                  <c:v>93.347999999999999</c:v>
                </c:pt>
                <c:pt idx="34">
                  <c:v>93.347999999999999</c:v>
                </c:pt>
                <c:pt idx="35">
                  <c:v>93.347999999999999</c:v>
                </c:pt>
                <c:pt idx="36">
                  <c:v>93.347999999999999</c:v>
                </c:pt>
                <c:pt idx="37">
                  <c:v>93.347999999999999</c:v>
                </c:pt>
                <c:pt idx="38">
                  <c:v>92.834999999999994</c:v>
                </c:pt>
                <c:pt idx="39">
                  <c:v>92.322000000000003</c:v>
                </c:pt>
                <c:pt idx="40">
                  <c:v>92.322000000000003</c:v>
                </c:pt>
                <c:pt idx="41">
                  <c:v>92.322000000000003</c:v>
                </c:pt>
                <c:pt idx="42">
                  <c:v>92.322000000000003</c:v>
                </c:pt>
                <c:pt idx="43">
                  <c:v>92.322000000000003</c:v>
                </c:pt>
                <c:pt idx="44">
                  <c:v>91.786000000000001</c:v>
                </c:pt>
                <c:pt idx="45">
                  <c:v>91.786000000000001</c:v>
                </c:pt>
                <c:pt idx="46">
                  <c:v>91.786000000000001</c:v>
                </c:pt>
                <c:pt idx="47">
                  <c:v>91.786000000000001</c:v>
                </c:pt>
                <c:pt idx="48">
                  <c:v>91.786000000000001</c:v>
                </c:pt>
                <c:pt idx="49">
                  <c:v>91.786000000000001</c:v>
                </c:pt>
                <c:pt idx="50">
                  <c:v>91.786000000000001</c:v>
                </c:pt>
                <c:pt idx="51">
                  <c:v>91.786000000000001</c:v>
                </c:pt>
                <c:pt idx="52">
                  <c:v>91.144000000000005</c:v>
                </c:pt>
                <c:pt idx="53">
                  <c:v>91.144000000000005</c:v>
                </c:pt>
                <c:pt idx="54">
                  <c:v>91.144000000000005</c:v>
                </c:pt>
                <c:pt idx="55">
                  <c:v>91.144000000000005</c:v>
                </c:pt>
                <c:pt idx="56">
                  <c:v>91.144000000000005</c:v>
                </c:pt>
                <c:pt idx="57">
                  <c:v>91.144000000000005</c:v>
                </c:pt>
                <c:pt idx="58">
                  <c:v>89.741</c:v>
                </c:pt>
                <c:pt idx="59">
                  <c:v>89.741</c:v>
                </c:pt>
                <c:pt idx="60">
                  <c:v>89.741</c:v>
                </c:pt>
                <c:pt idx="61">
                  <c:v>89.741</c:v>
                </c:pt>
                <c:pt idx="62">
                  <c:v>89.741</c:v>
                </c:pt>
                <c:pt idx="63">
                  <c:v>89.741</c:v>
                </c:pt>
                <c:pt idx="64">
                  <c:v>89.741</c:v>
                </c:pt>
                <c:pt idx="65">
                  <c:v>89.741</c:v>
                </c:pt>
                <c:pt idx="66">
                  <c:v>89.741</c:v>
                </c:pt>
                <c:pt idx="67">
                  <c:v>88.861999999999995</c:v>
                </c:pt>
                <c:pt idx="68">
                  <c:v>88.861999999999995</c:v>
                </c:pt>
                <c:pt idx="69">
                  <c:v>88.861999999999995</c:v>
                </c:pt>
                <c:pt idx="70">
                  <c:v>88.861999999999995</c:v>
                </c:pt>
                <c:pt idx="71">
                  <c:v>88.861999999999995</c:v>
                </c:pt>
                <c:pt idx="72">
                  <c:v>88.861999999999995</c:v>
                </c:pt>
                <c:pt idx="73">
                  <c:v>88.861999999999995</c:v>
                </c:pt>
                <c:pt idx="74">
                  <c:v>88.861999999999995</c:v>
                </c:pt>
                <c:pt idx="75">
                  <c:v>88.861999999999995</c:v>
                </c:pt>
                <c:pt idx="76">
                  <c:v>88.861999999999995</c:v>
                </c:pt>
                <c:pt idx="77">
                  <c:v>88.861999999999995</c:v>
                </c:pt>
                <c:pt idx="78">
                  <c:v>88.861999999999995</c:v>
                </c:pt>
                <c:pt idx="79">
                  <c:v>88.861999999999995</c:v>
                </c:pt>
                <c:pt idx="80">
                  <c:v>88.861999999999995</c:v>
                </c:pt>
                <c:pt idx="81">
                  <c:v>88.861999999999995</c:v>
                </c:pt>
                <c:pt idx="82">
                  <c:v>88.861999999999995</c:v>
                </c:pt>
                <c:pt idx="83">
                  <c:v>88.861999999999995</c:v>
                </c:pt>
                <c:pt idx="84">
                  <c:v>88.861999999999995</c:v>
                </c:pt>
                <c:pt idx="85">
                  <c:v>88.861999999999995</c:v>
                </c:pt>
                <c:pt idx="86">
                  <c:v>88.861999999999995</c:v>
                </c:pt>
                <c:pt idx="87">
                  <c:v>88.861999999999995</c:v>
                </c:pt>
                <c:pt idx="88">
                  <c:v>88.861999999999995</c:v>
                </c:pt>
                <c:pt idx="89">
                  <c:v>88.861999999999995</c:v>
                </c:pt>
                <c:pt idx="90">
                  <c:v>88.861999999999995</c:v>
                </c:pt>
                <c:pt idx="91">
                  <c:v>88.861999999999995</c:v>
                </c:pt>
                <c:pt idx="92">
                  <c:v>88.861999999999995</c:v>
                </c:pt>
                <c:pt idx="93">
                  <c:v>88.861999999999995</c:v>
                </c:pt>
                <c:pt idx="94">
                  <c:v>85.376999999999995</c:v>
                </c:pt>
                <c:pt idx="95">
                  <c:v>81.819999999999993</c:v>
                </c:pt>
                <c:pt idx="96">
                  <c:v>81.819999999999993</c:v>
                </c:pt>
                <c:pt idx="97">
                  <c:v>81.819999999999993</c:v>
                </c:pt>
                <c:pt idx="98">
                  <c:v>81.819999999999993</c:v>
                </c:pt>
                <c:pt idx="99">
                  <c:v>81.819999999999993</c:v>
                </c:pt>
                <c:pt idx="100">
                  <c:v>81.819999999999993</c:v>
                </c:pt>
                <c:pt idx="101">
                  <c:v>81.819999999999993</c:v>
                </c:pt>
                <c:pt idx="102">
                  <c:v>81.819999999999993</c:v>
                </c:pt>
                <c:pt idx="103">
                  <c:v>79.870999999999995</c:v>
                </c:pt>
                <c:pt idx="104">
                  <c:v>79.870999999999995</c:v>
                </c:pt>
                <c:pt idx="105">
                  <c:v>79.870999999999995</c:v>
                </c:pt>
                <c:pt idx="106">
                  <c:v>79.870999999999995</c:v>
                </c:pt>
                <c:pt idx="107">
                  <c:v>79.870999999999995</c:v>
                </c:pt>
                <c:pt idx="108">
                  <c:v>79.870999999999995</c:v>
                </c:pt>
                <c:pt idx="109">
                  <c:v>79.870999999999995</c:v>
                </c:pt>
                <c:pt idx="110">
                  <c:v>79.870999999999995</c:v>
                </c:pt>
                <c:pt idx="111">
                  <c:v>79.870999999999995</c:v>
                </c:pt>
                <c:pt idx="112">
                  <c:v>79.870999999999995</c:v>
                </c:pt>
                <c:pt idx="113">
                  <c:v>79.870999999999995</c:v>
                </c:pt>
                <c:pt idx="114">
                  <c:v>79.870999999999995</c:v>
                </c:pt>
                <c:pt idx="115">
                  <c:v>79.870999999999995</c:v>
                </c:pt>
                <c:pt idx="116">
                  <c:v>79.870999999999995</c:v>
                </c:pt>
                <c:pt idx="117">
                  <c:v>79.870999999999995</c:v>
                </c:pt>
                <c:pt idx="118">
                  <c:v>79.870999999999995</c:v>
                </c:pt>
                <c:pt idx="119">
                  <c:v>79.870999999999995</c:v>
                </c:pt>
                <c:pt idx="120">
                  <c:v>79.870999999999995</c:v>
                </c:pt>
              </c:numCache>
            </c:numRef>
          </c:yVal>
          <c:smooth val="0"/>
        </c:ser>
        <c:ser>
          <c:idx val="1"/>
          <c:order val="1"/>
          <c:tx>
            <c:strRef>
              <c:f>Sheet1!$C$1</c:f>
              <c:strCache>
                <c:ptCount val="1"/>
                <c:pt idx="0">
                  <c:v>No induction</c:v>
                </c:pt>
              </c:strCache>
            </c:strRef>
          </c:tx>
          <c:spPr>
            <a:ln w="41275">
              <a:solidFill>
                <a:srgbClr val="9933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100</c:v>
                </c:pt>
                <c:pt idx="2">
                  <c:v>100</c:v>
                </c:pt>
                <c:pt idx="3">
                  <c:v>98.206000000000003</c:v>
                </c:pt>
                <c:pt idx="4">
                  <c:v>97.305000000000007</c:v>
                </c:pt>
                <c:pt idx="5">
                  <c:v>97.305000000000007</c:v>
                </c:pt>
                <c:pt idx="6">
                  <c:v>97.305000000000007</c:v>
                </c:pt>
                <c:pt idx="7">
                  <c:v>96.391999999999996</c:v>
                </c:pt>
                <c:pt idx="8">
                  <c:v>96.391999999999996</c:v>
                </c:pt>
                <c:pt idx="9">
                  <c:v>95.468999999999994</c:v>
                </c:pt>
                <c:pt idx="10">
                  <c:v>94.998999999999995</c:v>
                </c:pt>
                <c:pt idx="11">
                  <c:v>94.998999999999995</c:v>
                </c:pt>
                <c:pt idx="12">
                  <c:v>94.998999999999995</c:v>
                </c:pt>
                <c:pt idx="13">
                  <c:v>94.998999999999995</c:v>
                </c:pt>
                <c:pt idx="14">
                  <c:v>94.998999999999995</c:v>
                </c:pt>
                <c:pt idx="15">
                  <c:v>94.998999999999995</c:v>
                </c:pt>
                <c:pt idx="16">
                  <c:v>94.998999999999995</c:v>
                </c:pt>
                <c:pt idx="17">
                  <c:v>94.998999999999995</c:v>
                </c:pt>
                <c:pt idx="18">
                  <c:v>94.998999999999995</c:v>
                </c:pt>
                <c:pt idx="19">
                  <c:v>94.998999999999995</c:v>
                </c:pt>
                <c:pt idx="20">
                  <c:v>94.998999999999995</c:v>
                </c:pt>
                <c:pt idx="21">
                  <c:v>94.998999999999995</c:v>
                </c:pt>
                <c:pt idx="22">
                  <c:v>94.998999999999995</c:v>
                </c:pt>
                <c:pt idx="23">
                  <c:v>94.998999999999995</c:v>
                </c:pt>
                <c:pt idx="24">
                  <c:v>94.998999999999995</c:v>
                </c:pt>
                <c:pt idx="25">
                  <c:v>94.998999999999995</c:v>
                </c:pt>
                <c:pt idx="26">
                  <c:v>94.998999999999995</c:v>
                </c:pt>
                <c:pt idx="27">
                  <c:v>94.998999999999995</c:v>
                </c:pt>
                <c:pt idx="28">
                  <c:v>94.998999999999995</c:v>
                </c:pt>
                <c:pt idx="29">
                  <c:v>94.998999999999995</c:v>
                </c:pt>
                <c:pt idx="30">
                  <c:v>94.361000000000004</c:v>
                </c:pt>
                <c:pt idx="31">
                  <c:v>94.361000000000004</c:v>
                </c:pt>
                <c:pt idx="32">
                  <c:v>93.700999999999993</c:v>
                </c:pt>
                <c:pt idx="33">
                  <c:v>93.700999999999993</c:v>
                </c:pt>
                <c:pt idx="34">
                  <c:v>93.700999999999993</c:v>
                </c:pt>
                <c:pt idx="35">
                  <c:v>93.700999999999993</c:v>
                </c:pt>
                <c:pt idx="36">
                  <c:v>93.700999999999993</c:v>
                </c:pt>
                <c:pt idx="37">
                  <c:v>93.700999999999993</c:v>
                </c:pt>
                <c:pt idx="38">
                  <c:v>93.700999999999993</c:v>
                </c:pt>
                <c:pt idx="39">
                  <c:v>93.700999999999993</c:v>
                </c:pt>
                <c:pt idx="40">
                  <c:v>93.700999999999993</c:v>
                </c:pt>
                <c:pt idx="41">
                  <c:v>93.700999999999993</c:v>
                </c:pt>
                <c:pt idx="42">
                  <c:v>93.700999999999993</c:v>
                </c:pt>
                <c:pt idx="43">
                  <c:v>93.700999999999993</c:v>
                </c:pt>
                <c:pt idx="44">
                  <c:v>92.834000000000003</c:v>
                </c:pt>
                <c:pt idx="45">
                  <c:v>92.834000000000003</c:v>
                </c:pt>
                <c:pt idx="46">
                  <c:v>92.834000000000003</c:v>
                </c:pt>
                <c:pt idx="47">
                  <c:v>92.834000000000003</c:v>
                </c:pt>
                <c:pt idx="48">
                  <c:v>92.834000000000003</c:v>
                </c:pt>
                <c:pt idx="49">
                  <c:v>90.793999999999997</c:v>
                </c:pt>
                <c:pt idx="50">
                  <c:v>90.793999999999997</c:v>
                </c:pt>
                <c:pt idx="51">
                  <c:v>90.793999999999997</c:v>
                </c:pt>
                <c:pt idx="52">
                  <c:v>89.712999999999994</c:v>
                </c:pt>
                <c:pt idx="53">
                  <c:v>89.712999999999994</c:v>
                </c:pt>
                <c:pt idx="54">
                  <c:v>88.605000000000004</c:v>
                </c:pt>
                <c:pt idx="55">
                  <c:v>88.605000000000004</c:v>
                </c:pt>
                <c:pt idx="56">
                  <c:v>88.605000000000004</c:v>
                </c:pt>
                <c:pt idx="57">
                  <c:v>88.605000000000004</c:v>
                </c:pt>
                <c:pt idx="58">
                  <c:v>88.605000000000004</c:v>
                </c:pt>
                <c:pt idx="59">
                  <c:v>88.605000000000004</c:v>
                </c:pt>
                <c:pt idx="60">
                  <c:v>88.605000000000004</c:v>
                </c:pt>
                <c:pt idx="61">
                  <c:v>88.605000000000004</c:v>
                </c:pt>
                <c:pt idx="62">
                  <c:v>88.605000000000004</c:v>
                </c:pt>
                <c:pt idx="63">
                  <c:v>88.605000000000004</c:v>
                </c:pt>
                <c:pt idx="64">
                  <c:v>88.605000000000004</c:v>
                </c:pt>
                <c:pt idx="65">
                  <c:v>88.605000000000004</c:v>
                </c:pt>
                <c:pt idx="66">
                  <c:v>88.605000000000004</c:v>
                </c:pt>
                <c:pt idx="67">
                  <c:v>88.605000000000004</c:v>
                </c:pt>
                <c:pt idx="68">
                  <c:v>88.605000000000004</c:v>
                </c:pt>
                <c:pt idx="69">
                  <c:v>88.605000000000004</c:v>
                </c:pt>
                <c:pt idx="70">
                  <c:v>88.605000000000004</c:v>
                </c:pt>
                <c:pt idx="71">
                  <c:v>88.605000000000004</c:v>
                </c:pt>
                <c:pt idx="72">
                  <c:v>88.605000000000004</c:v>
                </c:pt>
                <c:pt idx="73">
                  <c:v>88.605000000000004</c:v>
                </c:pt>
                <c:pt idx="74">
                  <c:v>88.605000000000004</c:v>
                </c:pt>
                <c:pt idx="75">
                  <c:v>88.605000000000004</c:v>
                </c:pt>
                <c:pt idx="76">
                  <c:v>88.605000000000004</c:v>
                </c:pt>
                <c:pt idx="77">
                  <c:v>88.605000000000004</c:v>
                </c:pt>
                <c:pt idx="78">
                  <c:v>88.605000000000004</c:v>
                </c:pt>
                <c:pt idx="79">
                  <c:v>88.605000000000004</c:v>
                </c:pt>
                <c:pt idx="80">
                  <c:v>88.605000000000004</c:v>
                </c:pt>
                <c:pt idx="81">
                  <c:v>88.605000000000004</c:v>
                </c:pt>
                <c:pt idx="82">
                  <c:v>88.605000000000004</c:v>
                </c:pt>
                <c:pt idx="83">
                  <c:v>88.605000000000004</c:v>
                </c:pt>
                <c:pt idx="84">
                  <c:v>88.605000000000004</c:v>
                </c:pt>
                <c:pt idx="85">
                  <c:v>88.605000000000004</c:v>
                </c:pt>
                <c:pt idx="86">
                  <c:v>88.605000000000004</c:v>
                </c:pt>
                <c:pt idx="87">
                  <c:v>88.605000000000004</c:v>
                </c:pt>
                <c:pt idx="88">
                  <c:v>88.605000000000004</c:v>
                </c:pt>
                <c:pt idx="89">
                  <c:v>88.605000000000004</c:v>
                </c:pt>
                <c:pt idx="90">
                  <c:v>88.605000000000004</c:v>
                </c:pt>
                <c:pt idx="91">
                  <c:v>88.605000000000004</c:v>
                </c:pt>
                <c:pt idx="92">
                  <c:v>88.605000000000004</c:v>
                </c:pt>
                <c:pt idx="93">
                  <c:v>88.605000000000004</c:v>
                </c:pt>
                <c:pt idx="94">
                  <c:v>88.605000000000004</c:v>
                </c:pt>
                <c:pt idx="95">
                  <c:v>88.605000000000004</c:v>
                </c:pt>
                <c:pt idx="96">
                  <c:v>88.605000000000004</c:v>
                </c:pt>
                <c:pt idx="97">
                  <c:v>85.835999999999999</c:v>
                </c:pt>
                <c:pt idx="98">
                  <c:v>85.835999999999999</c:v>
                </c:pt>
                <c:pt idx="99">
                  <c:v>85.835999999999999</c:v>
                </c:pt>
                <c:pt idx="100">
                  <c:v>85.835999999999999</c:v>
                </c:pt>
                <c:pt idx="101">
                  <c:v>85.835999999999999</c:v>
                </c:pt>
                <c:pt idx="102">
                  <c:v>85.835999999999999</c:v>
                </c:pt>
                <c:pt idx="103">
                  <c:v>85.835999999999999</c:v>
                </c:pt>
                <c:pt idx="104">
                  <c:v>85.835999999999999</c:v>
                </c:pt>
                <c:pt idx="105">
                  <c:v>85.835999999999999</c:v>
                </c:pt>
                <c:pt idx="106">
                  <c:v>85.835999999999999</c:v>
                </c:pt>
                <c:pt idx="107">
                  <c:v>85.835999999999999</c:v>
                </c:pt>
                <c:pt idx="108">
                  <c:v>85.835999999999999</c:v>
                </c:pt>
                <c:pt idx="109">
                  <c:v>85.835999999999999</c:v>
                </c:pt>
                <c:pt idx="110">
                  <c:v>85.835999999999999</c:v>
                </c:pt>
                <c:pt idx="111">
                  <c:v>85.835999999999999</c:v>
                </c:pt>
                <c:pt idx="112">
                  <c:v>85.835999999999999</c:v>
                </c:pt>
                <c:pt idx="113">
                  <c:v>85.835999999999999</c:v>
                </c:pt>
                <c:pt idx="114">
                  <c:v>85.835999999999999</c:v>
                </c:pt>
                <c:pt idx="115">
                  <c:v>85.835999999999999</c:v>
                </c:pt>
                <c:pt idx="116">
                  <c:v>85.835999999999999</c:v>
                </c:pt>
                <c:pt idx="117">
                  <c:v>85.835999999999999</c:v>
                </c:pt>
                <c:pt idx="118">
                  <c:v>85.835999999999999</c:v>
                </c:pt>
                <c:pt idx="119">
                  <c:v>85.835999999999999</c:v>
                </c:pt>
                <c:pt idx="120">
                  <c:v>85.835999999999999</c:v>
                </c:pt>
              </c:numCache>
            </c:numRef>
          </c:yVal>
          <c:smooth val="0"/>
        </c:ser>
        <c:dLbls>
          <c:showLegendKey val="0"/>
          <c:showVal val="0"/>
          <c:showCatName val="0"/>
          <c:showSerName val="0"/>
          <c:showPercent val="0"/>
          <c:showBubbleSize val="0"/>
        </c:dLbls>
        <c:axId val="532878856"/>
        <c:axId val="532879248"/>
      </c:scatterChart>
      <c:valAx>
        <c:axId val="532878856"/>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32879248"/>
        <c:crosses val="autoZero"/>
        <c:crossBetween val="midCat"/>
        <c:majorUnit val="1"/>
      </c:valAx>
      <c:valAx>
        <c:axId val="532879248"/>
        <c:scaling>
          <c:orientation val="minMax"/>
          <c:max val="100"/>
          <c:min val="50"/>
        </c:scaling>
        <c:delete val="0"/>
        <c:axPos val="l"/>
        <c:majorGridlines>
          <c:spPr>
            <a:ln>
              <a:prstDash val="sysDash"/>
            </a:ln>
          </c:spPr>
        </c:majorGridlines>
        <c:title>
          <c:tx>
            <c:rich>
              <a:bodyPr rot="-5400000" vert="horz"/>
              <a:lstStyle/>
              <a:p>
                <a:pPr>
                  <a:defRPr sz="1700"/>
                </a:pPr>
                <a:r>
                  <a:rPr lang="en-US" sz="1700" b="1" i="0" u="none" strike="noStrike" baseline="0" dirty="0" smtClean="0">
                    <a:effectLst/>
                  </a:rPr>
                  <a:t>Freedom from </a:t>
                </a:r>
                <a:r>
                  <a:rPr lang="en-US" sz="1800" b="1" i="0" baseline="0" dirty="0" smtClean="0"/>
                  <a:t>Malignancy (%)</a:t>
                </a:r>
                <a:endParaRPr lang="en-US" sz="1800" b="1" i="0" baseline="0" dirty="0"/>
              </a:p>
            </c:rich>
          </c:tx>
          <c:layout/>
          <c:overlay val="0"/>
        </c:title>
        <c:numFmt formatCode="General" sourceLinked="1"/>
        <c:majorTickMark val="out"/>
        <c:minorTickMark val="none"/>
        <c:tickLblPos val="nextTo"/>
        <c:txPr>
          <a:bodyPr/>
          <a:lstStyle/>
          <a:p>
            <a:pPr>
              <a:defRPr sz="1500" b="1"/>
            </a:pPr>
            <a:endParaRPr lang="en-US"/>
          </a:p>
        </c:txPr>
        <c:crossAx val="532878856"/>
        <c:crosses val="autoZero"/>
        <c:crossBetween val="midCat"/>
        <c:majorUnit val="10"/>
      </c:valAx>
      <c:spPr>
        <a:solidFill>
          <a:schemeClr val="bg2"/>
        </a:solidFill>
        <a:ln>
          <a:solidFill>
            <a:schemeClr val="tx1"/>
          </a:solidFill>
        </a:ln>
      </c:spPr>
    </c:plotArea>
    <c:legend>
      <c:legendPos val="r"/>
      <c:layout>
        <c:manualLayout>
          <c:xMode val="edge"/>
          <c:yMode val="edge"/>
          <c:x val="0.12725643934338715"/>
          <c:y val="0.73961455422910849"/>
          <c:w val="0.41704283092931982"/>
          <c:h val="8.3829480992295424E-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2.3185378037422752E-2"/>
          <c:w val="0.86948443944506926"/>
          <c:h val="0.80031242062484131"/>
        </c:manualLayout>
      </c:layout>
      <c:lineChart>
        <c:grouping val="standard"/>
        <c:varyColors val="0"/>
        <c:ser>
          <c:idx val="0"/>
          <c:order val="0"/>
          <c:tx>
            <c:strRef>
              <c:f>Sheet1!$A$2</c:f>
              <c:strCache>
                <c:ptCount val="1"/>
                <c:pt idx="0">
                  <c:v>OB/BOS</c:v>
                </c:pt>
              </c:strCache>
            </c:strRef>
          </c:tx>
          <c:spPr>
            <a:ln w="41275">
              <a:solidFill>
                <a:srgbClr val="FF0000"/>
              </a:solidFill>
            </a:ln>
          </c:spPr>
          <c:marker>
            <c:symbol val="diamond"/>
            <c:size val="9"/>
            <c:spPr>
              <a:solidFill>
                <a:srgbClr val="FF0000"/>
              </a:solidFill>
              <a:ln>
                <a:solidFill>
                  <a:srgbClr val="FF0000"/>
                </a:solidFill>
              </a:ln>
            </c:spPr>
          </c:marker>
          <c:cat>
            <c:strRef>
              <c:f>Sheet1!$B$1:$F$1</c:f>
              <c:strCache>
                <c:ptCount val="5"/>
                <c:pt idx="0">
                  <c:v>0-30 Days
(N = 89)</c:v>
                </c:pt>
                <c:pt idx="1">
                  <c:v>31 Days - 1 Year (N  = 145)</c:v>
                </c:pt>
                <c:pt idx="2">
                  <c:v>&gt;1 Year - 3 Years (N = 222)</c:v>
                </c:pt>
                <c:pt idx="3">
                  <c:v>&gt;3 Years - 5 Years (N = 120)</c:v>
                </c:pt>
                <c:pt idx="4">
                  <c:v>&gt;5 Years
(N = 146)</c:v>
                </c:pt>
              </c:strCache>
            </c:strRef>
          </c:cat>
          <c:val>
            <c:numRef>
              <c:f>Sheet1!$B$2:$F$2</c:f>
              <c:numCache>
                <c:formatCode>General</c:formatCode>
                <c:ptCount val="5"/>
                <c:pt idx="0">
                  <c:v>0</c:v>
                </c:pt>
                <c:pt idx="1">
                  <c:v>10.3</c:v>
                </c:pt>
                <c:pt idx="2">
                  <c:v>32.9</c:v>
                </c:pt>
                <c:pt idx="3">
                  <c:v>40</c:v>
                </c:pt>
                <c:pt idx="4">
                  <c:v>44.5</c:v>
                </c:pt>
              </c:numCache>
            </c:numRef>
          </c:val>
          <c:smooth val="0"/>
        </c:ser>
        <c:ser>
          <c:idx val="1"/>
          <c:order val="1"/>
          <c:tx>
            <c:strRef>
              <c:f>Sheet1!$A$3</c:f>
              <c:strCache>
                <c:ptCount val="1"/>
                <c:pt idx="0">
                  <c:v>Infection (non-CMV)</c:v>
                </c:pt>
              </c:strCache>
            </c:strRef>
          </c:tx>
          <c:spPr>
            <a:ln w="41275">
              <a:solidFill>
                <a:srgbClr val="FFFF00"/>
              </a:solidFill>
              <a:prstDash val="solid"/>
            </a:ln>
          </c:spPr>
          <c:marker>
            <c:symbol val="diamond"/>
            <c:size val="9"/>
            <c:spPr>
              <a:solidFill>
                <a:srgbClr val="FFFF00"/>
              </a:solidFill>
              <a:ln>
                <a:solidFill>
                  <a:srgbClr val="FFFF00"/>
                </a:solidFill>
              </a:ln>
            </c:spPr>
          </c:marker>
          <c:cat>
            <c:strRef>
              <c:f>Sheet1!$B$1:$F$1</c:f>
              <c:strCache>
                <c:ptCount val="5"/>
                <c:pt idx="0">
                  <c:v>0-30 Days
(N = 89)</c:v>
                </c:pt>
                <c:pt idx="1">
                  <c:v>31 Days - 1 Year (N  = 145)</c:v>
                </c:pt>
                <c:pt idx="2">
                  <c:v>&gt;1 Year - 3 Years (N = 222)</c:v>
                </c:pt>
                <c:pt idx="3">
                  <c:v>&gt;3 Years - 5 Years (N = 120)</c:v>
                </c:pt>
                <c:pt idx="4">
                  <c:v>&gt;5 Years
(N = 146)</c:v>
                </c:pt>
              </c:strCache>
            </c:strRef>
          </c:cat>
          <c:val>
            <c:numRef>
              <c:f>Sheet1!$B$3:$F$3</c:f>
              <c:numCache>
                <c:formatCode>General</c:formatCode>
                <c:ptCount val="5"/>
                <c:pt idx="0">
                  <c:v>15.7</c:v>
                </c:pt>
                <c:pt idx="1">
                  <c:v>27.6</c:v>
                </c:pt>
                <c:pt idx="2">
                  <c:v>16.2</c:v>
                </c:pt>
                <c:pt idx="3">
                  <c:v>14.2</c:v>
                </c:pt>
                <c:pt idx="4">
                  <c:v>8.9</c:v>
                </c:pt>
              </c:numCache>
            </c:numRef>
          </c:val>
          <c:smooth val="0"/>
        </c:ser>
        <c:ser>
          <c:idx val="2"/>
          <c:order val="2"/>
          <c:tx>
            <c:strRef>
              <c:f>Sheet1!$A$4</c:f>
              <c:strCache>
                <c:ptCount val="1"/>
                <c:pt idx="0">
                  <c:v>Graft Failure</c:v>
                </c:pt>
              </c:strCache>
            </c:strRef>
          </c:tx>
          <c:spPr>
            <a:ln w="41275">
              <a:solidFill>
                <a:srgbClr val="00FF00"/>
              </a:solidFill>
            </a:ln>
          </c:spPr>
          <c:marker>
            <c:symbol val="diamond"/>
            <c:size val="9"/>
            <c:spPr>
              <a:solidFill>
                <a:srgbClr val="00FF00"/>
              </a:solidFill>
              <a:ln>
                <a:solidFill>
                  <a:srgbClr val="00FF00"/>
                </a:solidFill>
              </a:ln>
            </c:spPr>
          </c:marker>
          <c:cat>
            <c:strRef>
              <c:f>Sheet1!$B$1:$F$1</c:f>
              <c:strCache>
                <c:ptCount val="5"/>
                <c:pt idx="0">
                  <c:v>0-30 Days
(N = 89)</c:v>
                </c:pt>
                <c:pt idx="1">
                  <c:v>31 Days - 1 Year (N  = 145)</c:v>
                </c:pt>
                <c:pt idx="2">
                  <c:v>&gt;1 Year - 3 Years (N = 222)</c:v>
                </c:pt>
                <c:pt idx="3">
                  <c:v>&gt;3 Years - 5 Years (N = 120)</c:v>
                </c:pt>
                <c:pt idx="4">
                  <c:v>&gt;5 Years
(N = 146)</c:v>
                </c:pt>
              </c:strCache>
            </c:strRef>
          </c:cat>
          <c:val>
            <c:numRef>
              <c:f>Sheet1!$B$4:$F$4</c:f>
              <c:numCache>
                <c:formatCode>General</c:formatCode>
                <c:ptCount val="5"/>
                <c:pt idx="0">
                  <c:v>14.6</c:v>
                </c:pt>
                <c:pt idx="1">
                  <c:v>23.4</c:v>
                </c:pt>
                <c:pt idx="2">
                  <c:v>30.6</c:v>
                </c:pt>
                <c:pt idx="3">
                  <c:v>23.3</c:v>
                </c:pt>
                <c:pt idx="4">
                  <c:v>24</c:v>
                </c:pt>
              </c:numCache>
            </c:numRef>
          </c:val>
          <c:smooth val="0"/>
        </c:ser>
        <c:ser>
          <c:idx val="3"/>
          <c:order val="3"/>
          <c:tx>
            <c:strRef>
              <c:f>Sheet1!$A$5</c:f>
              <c:strCache>
                <c:ptCount val="1"/>
                <c:pt idx="0">
                  <c:v>Cardiovascular</c:v>
                </c:pt>
              </c:strCache>
            </c:strRef>
          </c:tx>
          <c:spPr>
            <a:ln w="41275">
              <a:solidFill>
                <a:srgbClr val="9933FF"/>
              </a:solidFill>
            </a:ln>
          </c:spPr>
          <c:marker>
            <c:symbol val="diamond"/>
            <c:size val="9"/>
            <c:spPr>
              <a:solidFill>
                <a:srgbClr val="9933FF"/>
              </a:solidFill>
              <a:ln>
                <a:solidFill>
                  <a:srgbClr val="9933FF"/>
                </a:solidFill>
              </a:ln>
            </c:spPr>
          </c:marker>
          <c:cat>
            <c:strRef>
              <c:f>Sheet1!$B$1:$F$1</c:f>
              <c:strCache>
                <c:ptCount val="5"/>
                <c:pt idx="0">
                  <c:v>0-30 Days
(N = 89)</c:v>
                </c:pt>
                <c:pt idx="1">
                  <c:v>31 Days - 1 Year (N  = 145)</c:v>
                </c:pt>
                <c:pt idx="2">
                  <c:v>&gt;1 Year - 3 Years (N = 222)</c:v>
                </c:pt>
                <c:pt idx="3">
                  <c:v>&gt;3 Years - 5 Years (N = 120)</c:v>
                </c:pt>
                <c:pt idx="4">
                  <c:v>&gt;5 Years
(N = 146)</c:v>
                </c:pt>
              </c:strCache>
            </c:strRef>
          </c:cat>
          <c:val>
            <c:numRef>
              <c:f>Sheet1!$B$5:$F$5</c:f>
              <c:numCache>
                <c:formatCode>General</c:formatCode>
                <c:ptCount val="5"/>
                <c:pt idx="0">
                  <c:v>15.7</c:v>
                </c:pt>
                <c:pt idx="1">
                  <c:v>4.8</c:v>
                </c:pt>
                <c:pt idx="2">
                  <c:v>1.4</c:v>
                </c:pt>
                <c:pt idx="3">
                  <c:v>0.8</c:v>
                </c:pt>
                <c:pt idx="4">
                  <c:v>0.7</c:v>
                </c:pt>
              </c:numCache>
            </c:numRef>
          </c:val>
          <c:smooth val="0"/>
        </c:ser>
        <c:ser>
          <c:idx val="4"/>
          <c:order val="4"/>
          <c:tx>
            <c:strRef>
              <c:f>Sheet1!$A$6</c:f>
              <c:strCache>
                <c:ptCount val="1"/>
                <c:pt idx="0">
                  <c:v>Multiple Organ Failure</c:v>
                </c:pt>
              </c:strCache>
            </c:strRef>
          </c:tx>
          <c:spPr>
            <a:ln w="41275">
              <a:solidFill>
                <a:srgbClr val="4DEAF1"/>
              </a:solidFill>
            </a:ln>
          </c:spPr>
          <c:marker>
            <c:symbol val="diamond"/>
            <c:size val="9"/>
            <c:spPr>
              <a:solidFill>
                <a:srgbClr val="4DEAF1"/>
              </a:solidFill>
              <a:ln>
                <a:solidFill>
                  <a:srgbClr val="4DEAF1"/>
                </a:solidFill>
              </a:ln>
            </c:spPr>
          </c:marker>
          <c:cat>
            <c:strRef>
              <c:f>Sheet1!$B$1:$F$1</c:f>
              <c:strCache>
                <c:ptCount val="5"/>
                <c:pt idx="0">
                  <c:v>0-30 Days
(N = 89)</c:v>
                </c:pt>
                <c:pt idx="1">
                  <c:v>31 Days - 1 Year (N  = 145)</c:v>
                </c:pt>
                <c:pt idx="2">
                  <c:v>&gt;1 Year - 3 Years (N = 222)</c:v>
                </c:pt>
                <c:pt idx="3">
                  <c:v>&gt;3 Years - 5 Years (N = 120)</c:v>
                </c:pt>
                <c:pt idx="4">
                  <c:v>&gt;5 Years
(N = 146)</c:v>
                </c:pt>
              </c:strCache>
            </c:strRef>
          </c:cat>
          <c:val>
            <c:numRef>
              <c:f>Sheet1!$B$6:$F$6</c:f>
              <c:numCache>
                <c:formatCode>General</c:formatCode>
                <c:ptCount val="5"/>
                <c:pt idx="0">
                  <c:v>19.100000000000001</c:v>
                </c:pt>
                <c:pt idx="1">
                  <c:v>15.9</c:v>
                </c:pt>
                <c:pt idx="2">
                  <c:v>6.3</c:v>
                </c:pt>
                <c:pt idx="3">
                  <c:v>4.2</c:v>
                </c:pt>
                <c:pt idx="4">
                  <c:v>5.5</c:v>
                </c:pt>
              </c:numCache>
            </c:numRef>
          </c:val>
          <c:smooth val="0"/>
        </c:ser>
        <c:dLbls>
          <c:showLegendKey val="0"/>
          <c:showVal val="0"/>
          <c:showCatName val="0"/>
          <c:showSerName val="0"/>
          <c:showPercent val="0"/>
          <c:showBubbleSize val="0"/>
        </c:dLbls>
        <c:marker val="1"/>
        <c:smooth val="0"/>
        <c:axId val="532880424"/>
        <c:axId val="532880816"/>
      </c:lineChart>
      <c:catAx>
        <c:axId val="532880424"/>
        <c:scaling>
          <c:orientation val="minMax"/>
        </c:scaling>
        <c:delete val="0"/>
        <c:axPos val="b"/>
        <c:numFmt formatCode="General" sourceLinked="1"/>
        <c:majorTickMark val="out"/>
        <c:minorTickMark val="none"/>
        <c:tickLblPos val="nextTo"/>
        <c:txPr>
          <a:bodyPr rot="0"/>
          <a:lstStyle/>
          <a:p>
            <a:pPr>
              <a:defRPr sz="1400" b="1"/>
            </a:pPr>
            <a:endParaRPr lang="en-US"/>
          </a:p>
        </c:txPr>
        <c:crossAx val="532880816"/>
        <c:crosses val="autoZero"/>
        <c:auto val="1"/>
        <c:lblAlgn val="ctr"/>
        <c:lblOffset val="100"/>
        <c:noMultiLvlLbl val="0"/>
      </c:catAx>
      <c:valAx>
        <c:axId val="532880816"/>
        <c:scaling>
          <c:orientation val="minMax"/>
          <c:max val="5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of Deaths</a:t>
                </a:r>
                <a:endParaRPr lang="en-US" sz="1700" b="1" i="0" baseline="0" dirty="0">
                  <a:solidFill>
                    <a:schemeClr val="tx1"/>
                  </a:solidFill>
                </a:endParaRPr>
              </a:p>
            </c:rich>
          </c:tx>
          <c:layout>
            <c:manualLayout>
              <c:xMode val="edge"/>
              <c:yMode val="edge"/>
              <c:x val="1.5476854110050425E-2"/>
              <c:y val="0.32582317331302857"/>
            </c:manualLayout>
          </c:layout>
          <c:overlay val="0"/>
        </c:title>
        <c:numFmt formatCode="General" sourceLinked="1"/>
        <c:majorTickMark val="out"/>
        <c:minorTickMark val="none"/>
        <c:tickLblPos val="nextTo"/>
        <c:txPr>
          <a:bodyPr/>
          <a:lstStyle/>
          <a:p>
            <a:pPr>
              <a:defRPr sz="1500" b="1"/>
            </a:pPr>
            <a:endParaRPr lang="en-US"/>
          </a:p>
        </c:txPr>
        <c:crossAx val="532880424"/>
        <c:crosses val="autoZero"/>
        <c:crossBetween val="between"/>
        <c:majorUnit val="10"/>
      </c:valAx>
      <c:spPr>
        <a:solidFill>
          <a:schemeClr val="bg2"/>
        </a:solidFill>
        <a:ln>
          <a:solidFill>
            <a:schemeClr val="tx1"/>
          </a:solidFill>
        </a:ln>
      </c:spPr>
    </c:plotArea>
    <c:legend>
      <c:legendPos val="r"/>
      <c:layout>
        <c:manualLayout>
          <c:xMode val="edge"/>
          <c:yMode val="edge"/>
          <c:x val="0.12237463126843665"/>
          <c:y val="4.6311065955465296E-2"/>
          <c:w val="0.2998967551622424"/>
          <c:h val="0.2606489712979426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0.67671297022094601</c:v>
                </c:pt>
                <c:pt idx="1">
                  <c:v>0.67857081963451504</c:v>
                </c:pt>
                <c:pt idx="2">
                  <c:v>0.68043376959232604</c:v>
                </c:pt>
                <c:pt idx="3">
                  <c:v>0.68230183409742595</c:v>
                </c:pt>
                <c:pt idx="4">
                  <c:v>0.68417502719130296</c:v>
                </c:pt>
                <c:pt idx="5">
                  <c:v>0.68605336295399899</c:v>
                </c:pt>
                <c:pt idx="6">
                  <c:v>0.68793685550420902</c:v>
                </c:pt>
                <c:pt idx="7">
                  <c:v>0.68982551899938904</c:v>
                </c:pt>
                <c:pt idx="8">
                  <c:v>0.69171936763586495</c:v>
                </c:pt>
                <c:pt idx="9">
                  <c:v>0.69361841564893501</c:v>
                </c:pt>
                <c:pt idx="10">
                  <c:v>0.69552267731298201</c:v>
                </c:pt>
                <c:pt idx="11">
                  <c:v>0.69743216694157295</c:v>
                </c:pt>
                <c:pt idx="12">
                  <c:v>0.69934689888757695</c:v>
                </c:pt>
                <c:pt idx="13">
                  <c:v>0.70126688754326305</c:v>
                </c:pt>
                <c:pt idx="14">
                  <c:v>0.70319214734041502</c:v>
                </c:pt>
                <c:pt idx="15">
                  <c:v>0.70512269275043804</c:v>
                </c:pt>
                <c:pt idx="16">
                  <c:v>0.70705853828446596</c:v>
                </c:pt>
                <c:pt idx="17">
                  <c:v>0.708999698493472</c:v>
                </c:pt>
                <c:pt idx="18">
                  <c:v>0.71094618796837805</c:v>
                </c:pt>
                <c:pt idx="19">
                  <c:v>0.712898021340162</c:v>
                </c:pt>
                <c:pt idx="20">
                  <c:v>0.71485521327997303</c:v>
                </c:pt>
                <c:pt idx="21">
                  <c:v>0.716817778499235</c:v>
                </c:pt>
                <c:pt idx="22">
                  <c:v>0.71878573174976301</c:v>
                </c:pt>
                <c:pt idx="23">
                  <c:v>0.72075908782387199</c:v>
                </c:pt>
                <c:pt idx="24">
                  <c:v>0.72273786155448505</c:v>
                </c:pt>
                <c:pt idx="25">
                  <c:v>0.72472206781524995</c:v>
                </c:pt>
                <c:pt idx="26">
                  <c:v>0.726711721520649</c:v>
                </c:pt>
                <c:pt idx="27">
                  <c:v>0.72870683762610899</c:v>
                </c:pt>
                <c:pt idx="28">
                  <c:v>0.73070743112811598</c:v>
                </c:pt>
                <c:pt idx="29">
                  <c:v>0.73271351706432697</c:v>
                </c:pt>
                <c:pt idx="30">
                  <c:v>0.73472511051368605</c:v>
                </c:pt>
                <c:pt idx="31">
                  <c:v>0.73674221775475901</c:v>
                </c:pt>
                <c:pt idx="32">
                  <c:v>0.73876480954634205</c:v>
                </c:pt>
                <c:pt idx="33">
                  <c:v>0.74079284731128103</c:v>
                </c:pt>
                <c:pt idx="34">
                  <c:v>0.74282629192604999</c:v>
                </c:pt>
                <c:pt idx="35">
                  <c:v>0.74486510371693704</c:v>
                </c:pt>
                <c:pt idx="36">
                  <c:v>0.74690924245624501</c:v>
                </c:pt>
                <c:pt idx="37">
                  <c:v>0.74895866735850403</c:v>
                </c:pt>
                <c:pt idx="38">
                  <c:v>0.75101333707671702</c:v>
                </c:pt>
                <c:pt idx="39">
                  <c:v>0.75307320969861202</c:v>
                </c:pt>
                <c:pt idx="40">
                  <c:v>0.75513824274292496</c:v>
                </c:pt>
                <c:pt idx="41">
                  <c:v>0.75720839315570299</c:v>
                </c:pt>
                <c:pt idx="42">
                  <c:v>0.75928361730662697</c:v>
                </c:pt>
                <c:pt idx="43">
                  <c:v>0.76136387098535896</c:v>
                </c:pt>
                <c:pt idx="44">
                  <c:v>0.76344910939791399</c:v>
                </c:pt>
                <c:pt idx="45">
                  <c:v>0.76553928716305797</c:v>
                </c:pt>
                <c:pt idx="46">
                  <c:v>0.76763435830872595</c:v>
                </c:pt>
                <c:pt idx="47">
                  <c:v>0.76973427626847302</c:v>
                </c:pt>
                <c:pt idx="48">
                  <c:v>0.77183899387794797</c:v>
                </c:pt>
                <c:pt idx="49">
                  <c:v>0.773948463371396</c:v>
                </c:pt>
                <c:pt idx="50">
                  <c:v>0.77606263637818795</c:v>
                </c:pt>
                <c:pt idx="51">
                  <c:v>0.77818146391937904</c:v>
                </c:pt>
                <c:pt idx="52">
                  <c:v>0.780304896404304</c:v>
                </c:pt>
                <c:pt idx="53">
                  <c:v>0.78243288362718999</c:v>
                </c:pt>
                <c:pt idx="54">
                  <c:v>0.78456537476381205</c:v>
                </c:pt>
                <c:pt idx="55">
                  <c:v>0.78670231836817694</c:v>
                </c:pt>
                <c:pt idx="56">
                  <c:v>0.78884366236923997</c:v>
                </c:pt>
                <c:pt idx="57">
                  <c:v>0.79098935406765403</c:v>
                </c:pt>
                <c:pt idx="58">
                  <c:v>0.79313934013255405</c:v>
                </c:pt>
                <c:pt idx="59">
                  <c:v>0.79529356659838202</c:v>
                </c:pt>
                <c:pt idx="60">
                  <c:v>0.79745197886173802</c:v>
                </c:pt>
                <c:pt idx="61">
                  <c:v>0.79961452167827896</c:v>
                </c:pt>
                <c:pt idx="62">
                  <c:v>0.80178113915964699</c:v>
                </c:pt>
                <c:pt idx="63">
                  <c:v>0.80395177477044</c:v>
                </c:pt>
                <c:pt idx="64">
                  <c:v>0.80612637132522402</c:v>
                </c:pt>
                <c:pt idx="65">
                  <c:v>0.80830487098558101</c:v>
                </c:pt>
                <c:pt idx="66">
                  <c:v>0.81048721525720202</c:v>
                </c:pt>
                <c:pt idx="67">
                  <c:v>0.81267334498701904</c:v>
                </c:pt>
                <c:pt idx="68">
                  <c:v>0.81486320036038395</c:v>
                </c:pt>
                <c:pt idx="69">
                  <c:v>0.81705672089828796</c:v>
                </c:pt>
                <c:pt idx="70">
                  <c:v>0.81925384545462598</c:v>
                </c:pt>
                <c:pt idx="71">
                  <c:v>0.82145451221350996</c:v>
                </c:pt>
                <c:pt idx="72">
                  <c:v>0.82365865868662302</c:v>
                </c:pt>
                <c:pt idx="73">
                  <c:v>0.82586622171062696</c:v>
                </c:pt>
                <c:pt idx="74">
                  <c:v>0.82807713744461398</c:v>
                </c:pt>
                <c:pt idx="75">
                  <c:v>0.83029134136760996</c:v>
                </c:pt>
                <c:pt idx="76">
                  <c:v>0.83250876827612696</c:v>
                </c:pt>
                <c:pt idx="77">
                  <c:v>0.83472935228176404</c:v>
                </c:pt>
                <c:pt idx="78">
                  <c:v>0.83695302680886696</c:v>
                </c:pt>
                <c:pt idx="79">
                  <c:v>0.839179724592234</c:v>
                </c:pt>
                <c:pt idx="80">
                  <c:v>0.841409377674879</c:v>
                </c:pt>
                <c:pt idx="81">
                  <c:v>0.84364191740584704</c:v>
                </c:pt>
                <c:pt idx="82">
                  <c:v>0.84587727443808802</c:v>
                </c:pt>
                <c:pt idx="83">
                  <c:v>0.84811537872638798</c:v>
                </c:pt>
                <c:pt idx="84">
                  <c:v>0.85035615952535204</c:v>
                </c:pt>
                <c:pt idx="85">
                  <c:v>0.85259954538745297</c:v>
                </c:pt>
                <c:pt idx="86">
                  <c:v>0.85484546416113405</c:v>
                </c:pt>
                <c:pt idx="87">
                  <c:v>0.85709384298897695</c:v>
                </c:pt>
                <c:pt idx="88">
                  <c:v>0.85934460830592696</c:v>
                </c:pt>
                <c:pt idx="89">
                  <c:v>0.861597685837583</c:v>
                </c:pt>
                <c:pt idx="90">
                  <c:v>0.86385300059854697</c:v>
                </c:pt>
                <c:pt idx="91">
                  <c:v>0.86611047689084797</c:v>
                </c:pt>
                <c:pt idx="92">
                  <c:v>0.86837003830241899</c:v>
                </c:pt>
                <c:pt idx="93">
                  <c:v>0.87063160770564396</c:v>
                </c:pt>
                <c:pt idx="94">
                  <c:v>0.87289510725598196</c:v>
                </c:pt>
                <c:pt idx="95">
                  <c:v>0.87516045839064105</c:v>
                </c:pt>
                <c:pt idx="96">
                  <c:v>0.87742758182734204</c:v>
                </c:pt>
                <c:pt idx="97">
                  <c:v>0.879696397563134</c:v>
                </c:pt>
                <c:pt idx="98">
                  <c:v>0.88196682487329303</c:v>
                </c:pt>
                <c:pt idx="99">
                  <c:v>0.88423878231028896</c:v>
                </c:pt>
                <c:pt idx="100">
                  <c:v>0.88651218770282803</c:v>
                </c:pt>
                <c:pt idx="101">
                  <c:v>0.888786958154963</c:v>
                </c:pt>
                <c:pt idx="102">
                  <c:v>0.89106301004528898</c:v>
                </c:pt>
                <c:pt idx="103">
                  <c:v>0.89334025902620495</c:v>
                </c:pt>
                <c:pt idx="104">
                  <c:v>0.89561862002325798</c:v>
                </c:pt>
                <c:pt idx="105">
                  <c:v>0.89789800723456803</c:v>
                </c:pt>
                <c:pt idx="106">
                  <c:v>0.900178334130328</c:v>
                </c:pt>
                <c:pt idx="107">
                  <c:v>0.90245951345238296</c:v>
                </c:pt>
                <c:pt idx="108">
                  <c:v>0.90474145721389398</c:v>
                </c:pt>
                <c:pt idx="109">
                  <c:v>0.90702407669908502</c:v>
                </c:pt>
                <c:pt idx="110">
                  <c:v>0.90930728246306702</c:v>
                </c:pt>
                <c:pt idx="111">
                  <c:v>0.911590984331756</c:v>
                </c:pt>
                <c:pt idx="112">
                  <c:v>0.91387509140186596</c:v>
                </c:pt>
                <c:pt idx="113">
                  <c:v>0.916159512040993</c:v>
                </c:pt>
                <c:pt idx="114">
                  <c:v>0.91844415388779299</c:v>
                </c:pt>
                <c:pt idx="115">
                  <c:v>0.92072892385223404</c:v>
                </c:pt>
                <c:pt idx="116">
                  <c:v>0.92301372811594695</c:v>
                </c:pt>
                <c:pt idx="117">
                  <c:v>0.92529847213267002</c:v>
                </c:pt>
                <c:pt idx="118">
                  <c:v>0.92758306062877105</c:v>
                </c:pt>
                <c:pt idx="119">
                  <c:v>0.92986739760387904</c:v>
                </c:pt>
                <c:pt idx="120">
                  <c:v>0.932151386331593</c:v>
                </c:pt>
                <c:pt idx="121">
                  <c:v>0.93443492936029704</c:v>
                </c:pt>
                <c:pt idx="122">
                  <c:v>0.93671792851406399</c:v>
                </c:pt>
                <c:pt idx="123">
                  <c:v>0.93900028489365805</c:v>
                </c:pt>
                <c:pt idx="124">
                  <c:v>0.94128189887763403</c:v>
                </c:pt>
                <c:pt idx="125">
                  <c:v>0.94356267012353501</c:v>
                </c:pt>
                <c:pt idx="126">
                  <c:v>0.94584249756918704</c:v>
                </c:pt>
                <c:pt idx="127">
                  <c:v>0.94812127943409896</c:v>
                </c:pt>
                <c:pt idx="128">
                  <c:v>0.95039891322095804</c:v>
                </c:pt>
                <c:pt idx="129">
                  <c:v>0.95267529571722798</c:v>
                </c:pt>
                <c:pt idx="130">
                  <c:v>0.954950322996857</c:v>
                </c:pt>
                <c:pt idx="131">
                  <c:v>0.957223890422081</c:v>
                </c:pt>
                <c:pt idx="132">
                  <c:v>0.95949589264533297</c:v>
                </c:pt>
                <c:pt idx="133">
                  <c:v>0.96176622361126696</c:v>
                </c:pt>
                <c:pt idx="134">
                  <c:v>0.96403477655887704</c:v>
                </c:pt>
                <c:pt idx="135">
                  <c:v>0.96630144402372997</c:v>
                </c:pt>
                <c:pt idx="136">
                  <c:v>0.96856611784030899</c:v>
                </c:pt>
                <c:pt idx="137">
                  <c:v>0.97082868914445997</c:v>
                </c:pt>
                <c:pt idx="138">
                  <c:v>0.973089048375955</c:v>
                </c:pt>
                <c:pt idx="139">
                  <c:v>0.97534708528115999</c:v>
                </c:pt>
                <c:pt idx="140">
                  <c:v>0.97760268891582702</c:v>
                </c:pt>
                <c:pt idx="141">
                  <c:v>0.979855747647981</c:v>
                </c:pt>
                <c:pt idx="142">
                  <c:v>0.98210614916093697</c:v>
                </c:pt>
                <c:pt idx="143">
                  <c:v>0.98435378045642596</c:v>
                </c:pt>
                <c:pt idx="144">
                  <c:v>0.98659852785783697</c:v>
                </c:pt>
                <c:pt idx="145">
                  <c:v>0.98884027701356902</c:v>
                </c:pt>
                <c:pt idx="146">
                  <c:v>0.99107891290051398</c:v>
                </c:pt>
                <c:pt idx="147">
                  <c:v>0.99331431982764895</c:v>
                </c:pt>
                <c:pt idx="148">
                  <c:v>0.99554638143974405</c:v>
                </c:pt>
                <c:pt idx="149">
                  <c:v>0.99777498072120097</c:v>
                </c:pt>
                <c:pt idx="150">
                  <c:v>1</c:v>
                </c:pt>
                <c:pt idx="151">
                  <c:v>1.0022213374900499</c:v>
                </c:pt>
                <c:pt idx="152">
                  <c:v>1.00443895720295</c:v>
                </c:pt>
                <c:pt idx="153">
                  <c:v>1.0066528398480901</c:v>
                </c:pt>
                <c:pt idx="154">
                  <c:v>1.00886296636831</c:v>
                </c:pt>
                <c:pt idx="155">
                  <c:v>1.0110693179404799</c:v>
                </c:pt>
                <c:pt idx="156">
                  <c:v>1.01327187597605</c:v>
                </c:pt>
                <c:pt idx="157">
                  <c:v>1.0154706221215699</c:v>
                </c:pt>
                <c:pt idx="158">
                  <c:v>1.0176655382592099</c:v>
                </c:pt>
                <c:pt idx="159">
                  <c:v>1.0198566065072801</c:v>
                </c:pt>
                <c:pt idx="160">
                  <c:v>1.0220438092207</c:v>
                </c:pt>
                <c:pt idx="161">
                  <c:v>1.0242271289915099</c:v>
                </c:pt>
                <c:pt idx="162">
                  <c:v>1.0264065486492999</c:v>
                </c:pt>
                <c:pt idx="163">
                  <c:v>1.0285820512616699</c:v>
                </c:pt>
                <c:pt idx="164">
                  <c:v>1.0307536201347001</c:v>
                </c:pt>
                <c:pt idx="165">
                  <c:v>1.03292123881332</c:v>
                </c:pt>
                <c:pt idx="166">
                  <c:v>1.0350848910817601</c:v>
                </c:pt>
                <c:pt idx="167">
                  <c:v>1.03724456096394</c:v>
                </c:pt>
                <c:pt idx="168">
                  <c:v>1.0394002327238401</c:v>
                </c:pt>
                <c:pt idx="169">
                  <c:v>1.0415518908658801</c:v>
                </c:pt>
                <c:pt idx="170">
                  <c:v>1.0436995201352799</c:v>
                </c:pt>
                <c:pt idx="171">
                  <c:v>1.0458431055183799</c:v>
                </c:pt>
                <c:pt idx="172">
                  <c:v>1.0479826322430199</c:v>
                </c:pt>
                <c:pt idx="173">
                  <c:v>1.0501180857787999</c:v>
                </c:pt>
                <c:pt idx="174">
                  <c:v>1.0522494518374199</c:v>
                </c:pt>
                <c:pt idx="175">
                  <c:v>1.05437671637298</c:v>
                </c:pt>
                <c:pt idx="176">
                  <c:v>1.0564998655822</c:v>
                </c:pt>
                <c:pt idx="177">
                  <c:v>1.0586188859047601</c:v>
                </c:pt>
                <c:pt idx="178">
                  <c:v>1.0607337640234999</c:v>
                </c:pt>
                <c:pt idx="179">
                  <c:v>1.06284448686468</c:v>
                </c:pt>
                <c:pt idx="180">
                  <c:v>1.06495104159822</c:v>
                </c:pt>
                <c:pt idx="181">
                  <c:v>1.0670534156378799</c:v>
                </c:pt>
                <c:pt idx="182">
                  <c:v>1.06915159664147</c:v>
                </c:pt>
                <c:pt idx="183">
                  <c:v>1.0712455725110901</c:v>
                </c:pt>
                <c:pt idx="184">
                  <c:v>1.0733353313932199</c:v>
                </c:pt>
                <c:pt idx="185">
                  <c:v>1.07542086167897</c:v>
                </c:pt>
                <c:pt idx="186">
                  <c:v>1.0775021520041499</c:v>
                </c:pt>
                <c:pt idx="187">
                  <c:v>1.0795791912495001</c:v>
                </c:pt>
                <c:pt idx="188">
                  <c:v>1.08165196854073</c:v>
                </c:pt>
                <c:pt idx="189">
                  <c:v>1.08372047324869</c:v>
                </c:pt>
                <c:pt idx="190">
                  <c:v>1.0857846949894501</c:v>
                </c:pt>
                <c:pt idx="191">
                  <c:v>1.0878446236244199</c:v>
                </c:pt>
                <c:pt idx="192">
                  <c:v>1.08990024926039</c:v>
                </c:pt>
                <c:pt idx="193">
                  <c:v>1.0919515622496201</c:v>
                </c:pt>
                <c:pt idx="194">
                  <c:v>1.0939985531898799</c:v>
                </c:pt>
                <c:pt idx="195">
                  <c:v>1.09604121292454</c:v>
                </c:pt>
                <c:pt idx="196">
                  <c:v>1.0980795325425201</c:v>
                </c:pt>
                <c:pt idx="197">
                  <c:v>1.10011350337841</c:v>
                </c:pt>
                <c:pt idx="198">
                  <c:v>1.1021431170123801</c:v>
                </c:pt>
                <c:pt idx="199">
                  <c:v>1.1041683652702601</c:v>
                </c:pt>
                <c:pt idx="200">
                  <c:v>1.1061892402234901</c:v>
                </c:pt>
                <c:pt idx="201">
                  <c:v>1.1082057341890801</c:v>
                </c:pt>
                <c:pt idx="202">
                  <c:v>1.1102178397296101</c:v>
                </c:pt>
                <c:pt idx="203">
                  <c:v>1.1122255496531701</c:v>
                </c:pt>
                <c:pt idx="204">
                  <c:v>1.1142288570132799</c:v>
                </c:pt>
                <c:pt idx="205">
                  <c:v>1.11622775510885</c:v>
                </c:pt>
                <c:pt idx="206">
                  <c:v>1.11822223748409</c:v>
                </c:pt>
                <c:pt idx="207">
                  <c:v>1.1202122979284299</c:v>
                </c:pt>
                <c:pt idx="208">
                  <c:v>1.12219793047639</c:v>
                </c:pt>
                <c:pt idx="209">
                  <c:v>1.1241791294075101</c:v>
                </c:pt>
                <c:pt idx="210">
                  <c:v>1.12615588924619</c:v>
                </c:pt>
                <c:pt idx="211">
                  <c:v>1.1281282047615899</c:v>
                </c:pt>
                <c:pt idx="212">
                  <c:v>1.1300960709674499</c:v>
                </c:pt>
                <c:pt idx="213">
                  <c:v>1.1320594831219699</c:v>
                </c:pt>
                <c:pt idx="214">
                  <c:v>1.13401843672765</c:v>
                </c:pt>
                <c:pt idx="215">
                  <c:v>1.1359729275310799</c:v>
                </c:pt>
                <c:pt idx="216">
                  <c:v>1.13792295152279</c:v>
                </c:pt>
                <c:pt idx="217">
                  <c:v>1.1398685049370501</c:v>
                </c:pt>
                <c:pt idx="218">
                  <c:v>1.14180958425167</c:v>
                </c:pt>
                <c:pt idx="219">
                  <c:v>1.14374618618775</c:v>
                </c:pt>
                <c:pt idx="220">
                  <c:v>1.14567830770954</c:v>
                </c:pt>
                <c:pt idx="221">
                  <c:v>1.1476059460241099</c:v>
                </c:pt>
                <c:pt idx="222">
                  <c:v>1.1495290985811999</c:v>
                </c:pt>
                <c:pt idx="223">
                  <c:v>1.1514477630729001</c:v>
                </c:pt>
                <c:pt idx="224">
                  <c:v>1.1533619374334301</c:v>
                </c:pt>
                <c:pt idx="225">
                  <c:v>1.15527161983886</c:v>
                </c:pt>
                <c:pt idx="226">
                  <c:v>1.1571768087068199</c:v>
                </c:pt>
                <c:pt idx="227">
                  <c:v>1.1590775026962501</c:v>
                </c:pt>
                <c:pt idx="228">
                  <c:v>1.16097370070706</c:v>
                </c:pt>
                <c:pt idx="229">
                  <c:v>1.1628654018798601</c:v>
                </c:pt>
                <c:pt idx="230">
                  <c:v>1.1647526055956201</c:v>
                </c:pt>
                <c:pt idx="231">
                  <c:v>1.16663531147537</c:v>
                </c:pt>
                <c:pt idx="232">
                  <c:v>1.1685135193798799</c:v>
                </c:pt>
                <c:pt idx="233">
                  <c:v>1.1703872294092601</c:v>
                </c:pt>
                <c:pt idx="234">
                  <c:v>1.1722564419027099</c:v>
                </c:pt>
                <c:pt idx="235">
                  <c:v>1.1741211574380701</c:v>
                </c:pt>
                <c:pt idx="236">
                  <c:v>1.1759813768315199</c:v>
                </c:pt>
                <c:pt idx="237">
                  <c:v>1.1778371011372</c:v>
                </c:pt>
                <c:pt idx="238">
                  <c:v>1.1796883316468101</c:v>
                </c:pt>
                <c:pt idx="239">
                  <c:v>1.18153506988922</c:v>
                </c:pt>
                <c:pt idx="240">
                  <c:v>1.1833773176301099</c:v>
                </c:pt>
                <c:pt idx="241">
                  <c:v>1.1852150768715499</c:v>
                </c:pt>
                <c:pt idx="242">
                  <c:v>1.18704834985158</c:v>
                </c:pt>
                <c:pt idx="243">
                  <c:v>1.18887713904379</c:v>
                </c:pt>
                <c:pt idx="244">
                  <c:v>1.1907014471569499</c:v>
                </c:pt>
                <c:pt idx="245">
                  <c:v>1.1925212771345</c:v>
                </c:pt>
                <c:pt idx="246">
                  <c:v>1.19433663215416</c:v>
                </c:pt>
                <c:pt idx="247">
                  <c:v>1.1961475156274699</c:v>
                </c:pt>
                <c:pt idx="248">
                  <c:v>1.1979539311993701</c:v>
                </c:pt>
                <c:pt idx="249">
                  <c:v>1.19975588274767</c:v>
                </c:pt>
                <c:pt idx="250">
                  <c:v>1.2015533743826601</c:v>
                </c:pt>
                <c:pt idx="251">
                  <c:v>1.2033464104466001</c:v>
                </c:pt>
                <c:pt idx="252">
                  <c:v>1.20513499551323</c:v>
                </c:pt>
                <c:pt idx="253">
                  <c:v>1.20691913438732</c:v>
                </c:pt>
                <c:pt idx="254">
                  <c:v>1.2086988321041501</c:v>
                </c:pt>
                <c:pt idx="255">
                  <c:v>1.2104740939290399</c:v>
                </c:pt>
                <c:pt idx="256">
                  <c:v>1.2122449253568</c:v>
                </c:pt>
                <c:pt idx="257">
                  <c:v>1.21401133211128</c:v>
                </c:pt>
                <c:pt idx="258">
                  <c:v>1.2157733201448</c:v>
                </c:pt>
                <c:pt idx="259">
                  <c:v>1.21753089563766</c:v>
                </c:pt>
                <c:pt idx="260">
                  <c:v>1.21928406499762</c:v>
                </c:pt>
                <c:pt idx="261">
                  <c:v>1.22103283485933</c:v>
                </c:pt>
                <c:pt idx="262">
                  <c:v>1.2227772120838301</c:v>
                </c:pt>
                <c:pt idx="263">
                  <c:v>1.2245172037579899</c:v>
                </c:pt>
                <c:pt idx="264">
                  <c:v>1.22625281719396</c:v>
                </c:pt>
                <c:pt idx="265">
                  <c:v>1.22798405992862</c:v>
                </c:pt>
                <c:pt idx="266">
                  <c:v>1.2297109397230199</c:v>
                </c:pt>
                <c:pt idx="267">
                  <c:v>1.2314334645618199</c:v>
                </c:pt>
                <c:pt idx="268">
                  <c:v>1.23315164265271</c:v>
                </c:pt>
                <c:pt idx="269">
                  <c:v>1.23486548242584</c:v>
                </c:pt>
                <c:pt idx="270">
                  <c:v>1.2365749925332801</c:v>
                </c:pt>
                <c:pt idx="271">
                  <c:v>1.23828018184835</c:v>
                </c:pt>
                <c:pt idx="272">
                  <c:v>1.2399810594651299</c:v>
                </c:pt>
                <c:pt idx="273">
                  <c:v>1.2416776346978</c:v>
                </c:pt>
                <c:pt idx="274">
                  <c:v>1.24336991708009</c:v>
                </c:pt>
                <c:pt idx="275">
                  <c:v>1.24505791636463</c:v>
                </c:pt>
                <c:pt idx="276">
                  <c:v>1.2467416425223901</c:v>
                </c:pt>
                <c:pt idx="277">
                  <c:v>1.24842110574208</c:v>
                </c:pt>
                <c:pt idx="278">
                  <c:v>1.2500963164294701</c:v>
                </c:pt>
                <c:pt idx="279">
                  <c:v>1.25176728520686</c:v>
                </c:pt>
                <c:pt idx="280">
                  <c:v>1.2534340229123899</c:v>
                </c:pt>
                <c:pt idx="281">
                  <c:v>1.2550965405994801</c:v>
                </c:pt>
                <c:pt idx="282">
                  <c:v>1.25675484953614</c:v>
                </c:pt>
                <c:pt idx="283">
                  <c:v>1.2584089612043901</c:v>
                </c:pt>
                <c:pt idx="284">
                  <c:v>1.2600588872996199</c:v>
                </c:pt>
                <c:pt idx="285">
                  <c:v>1.2617046397299301</c:v>
                </c:pt>
                <c:pt idx="286">
                  <c:v>1.2633462306154899</c:v>
                </c:pt>
                <c:pt idx="287">
                  <c:v>1.2649836722879599</c:v>
                </c:pt>
                <c:pt idx="288">
                  <c:v>1.26661697728975</c:v>
                </c:pt>
                <c:pt idx="289">
                  <c:v>1.2682461583734701</c:v>
                </c:pt>
                <c:pt idx="290">
                  <c:v>1.2698712285011799</c:v>
                </c:pt>
                <c:pt idx="291">
                  <c:v>1.2714922008438501</c:v>
                </c:pt>
                <c:pt idx="292">
                  <c:v>1.27310908878059</c:v>
                </c:pt>
                <c:pt idx="293">
                  <c:v>1.2747219058980801</c:v>
                </c:pt>
                <c:pt idx="294">
                  <c:v>1.2763306659898801</c:v>
                </c:pt>
                <c:pt idx="295">
                  <c:v>1.27793538305577</c:v>
                </c:pt>
                <c:pt idx="296">
                  <c:v>1.27953607130105</c:v>
                </c:pt>
                <c:pt idx="297">
                  <c:v>1.28113274513596</c:v>
                </c:pt>
                <c:pt idx="298">
                  <c:v>1.28272541917492</c:v>
                </c:pt>
                <c:pt idx="299">
                  <c:v>1.2843141082359399</c:v>
                </c:pt>
                <c:pt idx="300">
                  <c:v>1.2858988273398899</c:v>
                </c:pt>
                <c:pt idx="301">
                  <c:v>1.2874795917098401</c:v>
                </c:pt>
                <c:pt idx="302">
                  <c:v>1.2890564167704399</c:v>
                </c:pt>
                <c:pt idx="303">
                  <c:v>1.29062931814716</c:v>
                </c:pt>
                <c:pt idx="304">
                  <c:v>1.2921983116656801</c:v>
                </c:pt>
                <c:pt idx="305">
                  <c:v>1.2937634133511999</c:v>
                </c:pt>
                <c:pt idx="306">
                  <c:v>1.29532463942771</c:v>
                </c:pt>
                <c:pt idx="307">
                  <c:v>1.2968820063174</c:v>
                </c:pt>
                <c:pt idx="308">
                  <c:v>1.29843553063991</c:v>
                </c:pt>
                <c:pt idx="309">
                  <c:v>1.29998522921168</c:v>
                </c:pt>
                <c:pt idx="310">
                  <c:v>1.3015311190452601</c:v>
                </c:pt>
                <c:pt idx="311">
                  <c:v>1.3030732173486199</c:v>
                </c:pt>
                <c:pt idx="312">
                  <c:v>1.3046115415245001</c:v>
                </c:pt>
                <c:pt idx="313">
                  <c:v>1.30614610916969</c:v>
                </c:pt>
                <c:pt idx="314">
                  <c:v>1.30767693807437</c:v>
                </c:pt>
                <c:pt idx="315">
                  <c:v>1.3092040462214101</c:v>
                </c:pt>
                <c:pt idx="316">
                  <c:v>1.3107274517856999</c:v>
                </c:pt>
                <c:pt idx="317">
                  <c:v>1.3122471731334799</c:v>
                </c:pt>
                <c:pt idx="318">
                  <c:v>1.3137632288216201</c:v>
                </c:pt>
                <c:pt idx="319">
                  <c:v>1.3152756375969701</c:v>
                </c:pt>
                <c:pt idx="320">
                  <c:v>1.3167844183956701</c:v>
                </c:pt>
                <c:pt idx="321">
                  <c:v>1.3182895903424501</c:v>
                </c:pt>
                <c:pt idx="322">
                  <c:v>1.31979117274998</c:v>
                </c:pt>
                <c:pt idx="323">
                  <c:v>1.3212891851181701</c:v>
                </c:pt>
                <c:pt idx="324">
                  <c:v>1.32278364713348</c:v>
                </c:pt>
                <c:pt idx="325">
                  <c:v>1.3242745786682699</c:v>
                </c:pt>
                <c:pt idx="326">
                  <c:v>1.3257619997801</c:v>
                </c:pt>
                <c:pt idx="327">
                  <c:v>1.32724593071105</c:v>
                </c:pt>
                <c:pt idx="328">
                  <c:v>1.32872639188706</c:v>
                </c:pt>
                <c:pt idx="329">
                  <c:v>1.3302034039172499</c:v>
                </c:pt>
                <c:pt idx="330">
                  <c:v>1.3316769875932399</c:v>
                </c:pt>
                <c:pt idx="331">
                  <c:v>1.33314716388847</c:v>
                </c:pt>
                <c:pt idx="332">
                  <c:v>1.3346139539575601</c:v>
                </c:pt>
                <c:pt idx="333">
                  <c:v>1.33607737913561</c:v>
                </c:pt>
                <c:pt idx="334">
                  <c:v>1.3375374609375299</c:v>
                </c:pt>
                <c:pt idx="335">
                  <c:v>1.3389942210574</c:v>
                </c:pt>
                <c:pt idx="336">
                  <c:v>1.3404476813677799</c:v>
                </c:pt>
                <c:pt idx="337">
                  <c:v>1.3418978639190799</c:v>
                </c:pt>
                <c:pt idx="338">
                  <c:v>1.3433447909388601</c:v>
                </c:pt>
                <c:pt idx="339">
                  <c:v>1.34478848483119</c:v>
                </c:pt>
                <c:pt idx="340">
                  <c:v>1.34622896817601</c:v>
                </c:pt>
                <c:pt idx="341">
                  <c:v>1.34766626372842</c:v>
                </c:pt>
                <c:pt idx="342">
                  <c:v>1.3491003944181199</c:v>
                </c:pt>
                <c:pt idx="343">
                  <c:v>1.3505313833486601</c:v>
                </c:pt>
                <c:pt idx="344">
                  <c:v>1.3519592537968701</c:v>
                </c:pt>
                <c:pt idx="345">
                  <c:v>1.3533840292121899</c:v>
                </c:pt>
                <c:pt idx="346">
                  <c:v>1.354805733216</c:v>
                </c:pt>
                <c:pt idx="347">
                  <c:v>1.35622438960101</c:v>
                </c:pt>
                <c:pt idx="348">
                  <c:v>1.35764002233065</c:v>
                </c:pt>
                <c:pt idx="349">
                  <c:v>1.35905265553838</c:v>
                </c:pt>
                <c:pt idx="350">
                  <c:v>1.3604623135270799</c:v>
                </c:pt>
                <c:pt idx="351">
                  <c:v>1.3618690207684601</c:v>
                </c:pt>
                <c:pt idx="352">
                  <c:v>1.3632728019023701</c:v>
                </c:pt>
                <c:pt idx="353">
                  <c:v>1.3646736817362299</c:v>
                </c:pt>
                <c:pt idx="354">
                  <c:v>1.3660716852444199</c:v>
                </c:pt>
                <c:pt idx="355">
                  <c:v>1.36746683756761</c:v>
                </c:pt>
                <c:pt idx="356">
                  <c:v>1.3688591640122001</c:v>
                </c:pt>
                <c:pt idx="357">
                  <c:v>1.37024869004969</c:v>
                </c:pt>
                <c:pt idx="358">
                  <c:v>1.3716354413160901</c:v>
                </c:pt>
                <c:pt idx="359">
                  <c:v>1.3730194436113199</c:v>
                </c:pt>
                <c:pt idx="360">
                  <c:v>1.3744007228985899</c:v>
                </c:pt>
                <c:pt idx="361">
                  <c:v>1.3757793053038401</c:v>
                </c:pt>
                <c:pt idx="362">
                  <c:v>1.37715521711515</c:v>
                </c:pt>
                <c:pt idx="363">
                  <c:v>1.37852848478212</c:v>
                </c:pt>
                <c:pt idx="364">
                  <c:v>1.37989913491534</c:v>
                </c:pt>
                <c:pt idx="365">
                  <c:v>1.3812671942857799</c:v>
                </c:pt>
                <c:pt idx="366">
                  <c:v>1.38263268982423</c:v>
                </c:pt>
                <c:pt idx="367">
                  <c:v>1.3839956486207601</c:v>
                </c:pt>
                <c:pt idx="368">
                  <c:v>1.38535609792409</c:v>
                </c:pt>
                <c:pt idx="369">
                  <c:v>1.3867140651411201</c:v>
                </c:pt>
                <c:pt idx="370">
                  <c:v>1.3880695778362899</c:v>
                </c:pt>
                <c:pt idx="371">
                  <c:v>1.38942266373112</c:v>
                </c:pt>
                <c:pt idx="372">
                  <c:v>1.39077335070358</c:v>
                </c:pt>
                <c:pt idx="373">
                  <c:v>1.3921216667876299</c:v>
                </c:pt>
                <c:pt idx="374">
                  <c:v>1.39346764017263</c:v>
                </c:pt>
                <c:pt idx="375">
                  <c:v>1.3948112992028201</c:v>
                </c:pt>
                <c:pt idx="376">
                  <c:v>1.39615267237684</c:v>
                </c:pt>
                <c:pt idx="377">
                  <c:v>1.39749178834716</c:v>
                </c:pt>
                <c:pt idx="378">
                  <c:v>1.39882867591959</c:v>
                </c:pt>
                <c:pt idx="379">
                  <c:v>1.40016336405278</c:v>
                </c:pt>
                <c:pt idx="380">
                  <c:v>1.4014958818576899</c:v>
                </c:pt>
                <c:pt idx="381">
                  <c:v>1.4028262585971301</c:v>
                </c:pt>
                <c:pt idx="382">
                  <c:v>1.40415452368524</c:v>
                </c:pt>
                <c:pt idx="383">
                  <c:v>1.4054807066870201</c:v>
                </c:pt>
                <c:pt idx="384">
                  <c:v>1.4068048373178501</c:v>
                </c:pt>
                <c:pt idx="385">
                  <c:v>1.4081269454429901</c:v>
                </c:pt>
                <c:pt idx="386">
                  <c:v>1.4094470610771499</c:v>
                </c:pt>
                <c:pt idx="387">
                  <c:v>1.4107652143840099</c:v>
                </c:pt>
                <c:pt idx="388">
                  <c:v>1.41208143567577</c:v>
                </c:pt>
                <c:pt idx="389">
                  <c:v>1.4133957554126799</c:v>
                </c:pt>
                <c:pt idx="390">
                  <c:v>1.41470820420262</c:v>
                </c:pt>
                <c:pt idx="391">
                  <c:v>1.4160188128006399</c:v>
                </c:pt>
                <c:pt idx="392">
                  <c:v>1.4173276121085601</c:v>
                </c:pt>
                <c:pt idx="393">
                  <c:v>1.4186346331744999</c:v>
                </c:pt>
                <c:pt idx="394">
                  <c:v>1.4199399071925201</c:v>
                </c:pt>
                <c:pt idx="395">
                  <c:v>1.42124346550214</c:v>
                </c:pt>
                <c:pt idx="396">
                  <c:v>1.4225453395879899</c:v>
                </c:pt>
                <c:pt idx="397">
                  <c:v>1.4238455610793801</c:v>
                </c:pt>
                <c:pt idx="398">
                  <c:v>1.4251441617499201</c:v>
                </c:pt>
                <c:pt idx="399">
                  <c:v>1.4264411735171301</c:v>
                </c:pt>
                <c:pt idx="400">
                  <c:v>1.4277366284420601</c:v>
                </c:pt>
                <c:pt idx="401">
                  <c:v>1.42903055872892</c:v>
                </c:pt>
                <c:pt idx="402">
                  <c:v>1.43032299672472</c:v>
                </c:pt>
                <c:pt idx="403">
                  <c:v>1.4316139749188901</c:v>
                </c:pt>
                <c:pt idx="404">
                  <c:v>1.4329035259429601</c:v>
                </c:pt>
                <c:pt idx="405">
                  <c:v>1.4341916825702199</c:v>
                </c:pt>
                <c:pt idx="406">
                  <c:v>1.43547847771532</c:v>
                </c:pt>
                <c:pt idx="407">
                  <c:v>1.4367639444340301</c:v>
                </c:pt>
                <c:pt idx="408">
                  <c:v>1.43804811592284</c:v>
                </c:pt>
                <c:pt idx="409">
                  <c:v>1.43933102551871</c:v>
                </c:pt>
                <c:pt idx="410">
                  <c:v>1.44061270669872</c:v>
                </c:pt>
                <c:pt idx="411">
                  <c:v>1.44189319307977</c:v>
                </c:pt>
                <c:pt idx="412">
                  <c:v>1.4431725184183299</c:v>
                </c:pt>
                <c:pt idx="413">
                  <c:v>1.4444507166101099</c:v>
                </c:pt>
                <c:pt idx="414">
                  <c:v>1.4457278216898</c:v>
                </c:pt>
                <c:pt idx="415">
                  <c:v>1.4470038678308199</c:v>
                </c:pt>
                <c:pt idx="416">
                  <c:v>1.44827888934503</c:v>
                </c:pt>
                <c:pt idx="417">
                  <c:v>1.4495529206825</c:v>
                </c:pt>
                <c:pt idx="418">
                  <c:v>1.45082599643125</c:v>
                </c:pt>
                <c:pt idx="419">
                  <c:v>1.4520981513170199</c:v>
                </c:pt>
                <c:pt idx="420">
                  <c:v>1.4533694202030401</c:v>
                </c:pt>
                <c:pt idx="421">
                  <c:v>1.45463983808984</c:v>
                </c:pt>
                <c:pt idx="422">
                  <c:v>1.4559094401149699</c:v>
                </c:pt>
                <c:pt idx="423">
                  <c:v>1.4571782615528599</c:v>
                </c:pt>
                <c:pt idx="424">
                  <c:v>1.4584463378146</c:v>
                </c:pt>
                <c:pt idx="425">
                  <c:v>1.4597137044477499</c:v>
                </c:pt>
                <c:pt idx="426">
                  <c:v>1.4609803971361901</c:v>
                </c:pt>
                <c:pt idx="427">
                  <c:v>1.4622464516999101</c:v>
                </c:pt>
                <c:pt idx="428">
                  <c:v>1.4635119040948601</c:v>
                </c:pt>
                <c:pt idx="429">
                  <c:v>1.4647767904128399</c:v>
                </c:pt>
                <c:pt idx="430">
                  <c:v>1.4660411468812899</c:v>
                </c:pt>
                <c:pt idx="431">
                  <c:v>1.4673050098632201</c:v>
                </c:pt>
                <c:pt idx="432">
                  <c:v>1.46856841585704</c:v>
                </c:pt>
                <c:pt idx="433">
                  <c:v>1.46983140149646</c:v>
                </c:pt>
                <c:pt idx="434">
                  <c:v>1.4710940035503901</c:v>
                </c:pt>
                <c:pt idx="435">
                  <c:v>1.4723562589228201</c:v>
                </c:pt>
                <c:pt idx="436">
                  <c:v>1.4736182046527599</c:v>
                </c:pt>
                <c:pt idx="437">
                  <c:v>1.4748798779141401</c:v>
                </c:pt>
                <c:pt idx="438">
                  <c:v>1.4761413160157599</c:v>
                </c:pt>
                <c:pt idx="439">
                  <c:v>1.4774025564011899</c:v>
                </c:pt>
                <c:pt idx="440">
                  <c:v>1.47866363664877</c:v>
                </c:pt>
                <c:pt idx="441">
                  <c:v>1.47992459447153</c:v>
                </c:pt>
                <c:pt idx="442">
                  <c:v>1.4811854677171601</c:v>
                </c:pt>
                <c:pt idx="443">
                  <c:v>1.4824462943680301</c:v>
                </c:pt>
                <c:pt idx="444">
                  <c:v>1.4837071125411101</c:v>
                </c:pt>
                <c:pt idx="445">
                  <c:v>1.4849679604880199</c:v>
                </c:pt>
                <c:pt idx="446">
                  <c:v>1.48622887659502</c:v>
                </c:pt>
                <c:pt idx="447">
                  <c:v>1.4874898993830199</c:v>
                </c:pt>
                <c:pt idx="448">
                  <c:v>1.4887510675076101</c:v>
                </c:pt>
                <c:pt idx="449">
                  <c:v>1.4900124197591</c:v>
                </c:pt>
                <c:pt idx="450">
                  <c:v>1.49127399506258</c:v>
                </c:pt>
                <c:pt idx="451">
                  <c:v>1.4925358324779301</c:v>
                </c:pt>
                <c:pt idx="452">
                  <c:v>1.4937979711999401</c:v>
                </c:pt>
                <c:pt idx="453">
                  <c:v>1.49506045055837</c:v>
                </c:pt>
                <c:pt idx="454">
                  <c:v>1.49632331001802</c:v>
                </c:pt>
                <c:pt idx="455">
                  <c:v>1.49758658917885</c:v>
                </c:pt>
                <c:pt idx="456">
                  <c:v>1.4988503277760701</c:v>
                </c:pt>
                <c:pt idx="457">
                  <c:v>1.5001145656802899</c:v>
                </c:pt>
                <c:pt idx="458">
                  <c:v>1.5013793428975899</c:v>
                </c:pt>
                <c:pt idx="459">
                  <c:v>1.50264469956975</c:v>
                </c:pt>
                <c:pt idx="460">
                  <c:v>1.50391067597429</c:v>
                </c:pt>
                <c:pt idx="461">
                  <c:v>1.5051773125247401</c:v>
                </c:pt>
                <c:pt idx="462">
                  <c:v>1.50644464977075</c:v>
                </c:pt>
                <c:pt idx="463">
                  <c:v>1.5077127283982601</c:v>
                </c:pt>
                <c:pt idx="464">
                  <c:v>1.50898158922976</c:v>
                </c:pt>
                <c:pt idx="465">
                  <c:v>1.51025127322442</c:v>
                </c:pt>
                <c:pt idx="466">
                  <c:v>1.5115218214783701</c:v>
                </c:pt>
                <c:pt idx="467">
                  <c:v>1.51279327522489</c:v>
                </c:pt>
                <c:pt idx="468">
                  <c:v>1.51406567583466</c:v>
                </c:pt>
                <c:pt idx="469">
                  <c:v>1.5153390648159899</c:v>
                </c:pt>
                <c:pt idx="470">
                  <c:v>1.5166134838151399</c:v>
                </c:pt>
                <c:pt idx="471">
                  <c:v>1.51788896778534</c:v>
                </c:pt>
                <c:pt idx="472">
                  <c:v>1.51916552444768</c:v>
                </c:pt>
                <c:pt idx="473">
                  <c:v>1.5204431547043</c:v>
                </c:pt>
                <c:pt idx="474">
                  <c:v>1.5217218594580999</c:v>
                </c:pt>
                <c:pt idx="475">
                  <c:v>1.5230016396127299</c:v>
                </c:pt>
                <c:pt idx="476">
                  <c:v>1.52428249607264</c:v>
                </c:pt>
                <c:pt idx="477">
                  <c:v>1.52556442974298</c:v>
                </c:pt>
                <c:pt idx="478">
                  <c:v>1.52684744152971</c:v>
                </c:pt>
                <c:pt idx="479">
                  <c:v>1.5281315323395299</c:v>
                </c:pt>
                <c:pt idx="480">
                  <c:v>1.52941670307991</c:v>
                </c:pt>
                <c:pt idx="481">
                  <c:v>1.53070295465907</c:v>
                </c:pt>
                <c:pt idx="482">
                  <c:v>1.5319902879860201</c:v>
                </c:pt>
                <c:pt idx="483">
                  <c:v>1.5332787039705</c:v>
                </c:pt>
                <c:pt idx="484">
                  <c:v>1.5345682035230499</c:v>
                </c:pt>
                <c:pt idx="485">
                  <c:v>1.5358587875549501</c:v>
                </c:pt>
                <c:pt idx="486">
                  <c:v>1.5371504569782599</c:v>
                </c:pt>
                <c:pt idx="487">
                  <c:v>1.5384432127057901</c:v>
                </c:pt>
                <c:pt idx="488">
                  <c:v>1.53973705565115</c:v>
                </c:pt>
                <c:pt idx="489">
                  <c:v>1.5410319867286999</c:v>
                </c:pt>
                <c:pt idx="490">
                  <c:v>1.5423280068535501</c:v>
                </c:pt>
                <c:pt idx="491">
                  <c:v>1.5436251169416</c:v>
                </c:pt>
                <c:pt idx="492">
                  <c:v>1.5449233179095301</c:v>
                </c:pt>
                <c:pt idx="493">
                  <c:v>1.5462226106747701</c:v>
                </c:pt>
                <c:pt idx="494">
                  <c:v>1.5475229961555299</c:v>
                </c:pt>
                <c:pt idx="495">
                  <c:v>1.54882447527079</c:v>
                </c:pt>
                <c:pt idx="496">
                  <c:v>1.5501270489403201</c:v>
                </c:pt>
                <c:pt idx="497">
                  <c:v>1.5514307180846301</c:v>
                </c:pt>
                <c:pt idx="498">
                  <c:v>1.55273548362504</c:v>
                </c:pt>
                <c:pt idx="499">
                  <c:v>1.55404134648361</c:v>
                </c:pt>
                <c:pt idx="500">
                  <c:v>1.55534830758321</c:v>
                </c:pt>
                <c:pt idx="501">
                  <c:v>1.5566563678474601</c:v>
                </c:pt>
                <c:pt idx="502">
                  <c:v>1.5579655282007701</c:v>
                </c:pt>
                <c:pt idx="503">
                  <c:v>1.55927578956832</c:v>
                </c:pt>
                <c:pt idx="504">
                  <c:v>1.56058715287607</c:v>
                </c:pt>
                <c:pt idx="505">
                  <c:v>1.5618996190507699</c:v>
                </c:pt>
                <c:pt idx="506">
                  <c:v>1.5632131890199299</c:v>
                </c:pt>
                <c:pt idx="507">
                  <c:v>1.56452786371186</c:v>
                </c:pt>
                <c:pt idx="508">
                  <c:v>1.56584364405562</c:v>
                </c:pt>
                <c:pt idx="509">
                  <c:v>1.5671605309811001</c:v>
                </c:pt>
                <c:pt idx="510">
                  <c:v>1.56847852541893</c:v>
                </c:pt>
                <c:pt idx="511">
                  <c:v>1.5697976283005299</c:v>
                </c:pt>
                <c:pt idx="512">
                  <c:v>1.5711178405581201</c:v>
                </c:pt>
                <c:pt idx="513">
                  <c:v>1.5724391631246899</c:v>
                </c:pt>
                <c:pt idx="514">
                  <c:v>1.57376159693402</c:v>
                </c:pt>
                <c:pt idx="515">
                  <c:v>1.57508514292068</c:v>
                </c:pt>
                <c:pt idx="516">
                  <c:v>1.5764098020199999</c:v>
                </c:pt>
                <c:pt idx="517">
                  <c:v>1.5777355751681399</c:v>
                </c:pt>
                <c:pt idx="518">
                  <c:v>1.57906246330202</c:v>
                </c:pt>
                <c:pt idx="519">
                  <c:v>1.5803904673593301</c:v>
                </c:pt>
                <c:pt idx="520">
                  <c:v>1.5817195882785999</c:v>
                </c:pt>
                <c:pt idx="521">
                  <c:v>1.5830498269991</c:v>
                </c:pt>
                <c:pt idx="522">
                  <c:v>1.5843811844609199</c:v>
                </c:pt>
                <c:pt idx="523">
                  <c:v>1.5857136616049201</c:v>
                </c:pt>
                <c:pt idx="524">
                  <c:v>1.58704725937277</c:v>
                </c:pt>
                <c:pt idx="525">
                  <c:v>1.58838197870692</c:v>
                </c:pt>
                <c:pt idx="526">
                  <c:v>1.5897178205506199</c:v>
                </c:pt>
                <c:pt idx="527">
                  <c:v>1.59105478584791</c:v>
                </c:pt>
                <c:pt idx="528">
                  <c:v>1.5923928755436101</c:v>
                </c:pt>
                <c:pt idx="529">
                  <c:v>1.5937320905833701</c:v>
                </c:pt>
                <c:pt idx="530">
                  <c:v>1.59507243191359</c:v>
                </c:pt>
                <c:pt idx="531">
                  <c:v>1.5964139004815101</c:v>
                </c:pt>
                <c:pt idx="532">
                  <c:v>1.5977564972351399</c:v>
                </c:pt>
                <c:pt idx="533">
                  <c:v>1.59910022312328</c:v>
                </c:pt>
                <c:pt idx="534">
                  <c:v>1.60044507909555</c:v>
                </c:pt>
                <c:pt idx="535">
                  <c:v>1.60179106610237</c:v>
                </c:pt>
                <c:pt idx="536">
                  <c:v>1.60313818509493</c:v>
                </c:pt>
                <c:pt idx="537">
                  <c:v>1.6044864370252601</c:v>
                </c:pt>
                <c:pt idx="538">
                  <c:v>1.60583582284615</c:v>
                </c:pt>
                <c:pt idx="539">
                  <c:v>1.6071863435112199</c:v>
                </c:pt>
                <c:pt idx="540">
                  <c:v>1.6085379999748799</c:v>
                </c:pt>
                <c:pt idx="541">
                  <c:v>1.6098907931923501</c:v>
                </c:pt>
                <c:pt idx="542">
                  <c:v>1.6112447241196499</c:v>
                </c:pt>
                <c:pt idx="543">
                  <c:v>1.6125997937136001</c:v>
                </c:pt>
                <c:pt idx="544">
                  <c:v>1.6139560029318201</c:v>
                </c:pt>
                <c:pt idx="545">
                  <c:v>1.6153133527327601</c:v>
                </c:pt>
                <c:pt idx="546">
                  <c:v>1.61667184407564</c:v>
                </c:pt>
                <c:pt idx="547">
                  <c:v>1.61803147792052</c:v>
                </c:pt>
                <c:pt idx="548">
                  <c:v>1.61939225522825</c:v>
                </c:pt>
                <c:pt idx="549">
                  <c:v>1.6207541769604901</c:v>
                </c:pt>
                <c:pt idx="550">
                  <c:v>1.6221172440797</c:v>
                </c:pt>
                <c:pt idx="551">
                  <c:v>1.6234814575491801</c:v>
                </c:pt>
                <c:pt idx="552">
                  <c:v>1.62484681833301</c:v>
                </c:pt>
                <c:pt idx="553">
                  <c:v>1.6262133273960899</c:v>
                </c:pt>
                <c:pt idx="554">
                  <c:v>1.6275809857041299</c:v>
                </c:pt>
                <c:pt idx="555">
                  <c:v>1.6289497942236499</c:v>
                </c:pt>
                <c:pt idx="556">
                  <c:v>1.630319753922</c:v>
                </c:pt>
                <c:pt idx="557">
                  <c:v>1.6316908657673199</c:v>
                </c:pt>
                <c:pt idx="558">
                  <c:v>1.6330631307285799</c:v>
                </c:pt>
                <c:pt idx="559">
                  <c:v>1.63443654977555</c:v>
                </c:pt>
                <c:pt idx="560">
                  <c:v>1.63581112387884</c:v>
                </c:pt>
                <c:pt idx="561">
                  <c:v>1.63718685400986</c:v>
                </c:pt>
                <c:pt idx="562">
                  <c:v>1.63856374114082</c:v>
                </c:pt>
                <c:pt idx="563">
                  <c:v>1.63994178624479</c:v>
                </c:pt>
                <c:pt idx="564">
                  <c:v>1.6413209902956201</c:v>
                </c:pt>
                <c:pt idx="565">
                  <c:v>1.64270135426799</c:v>
                </c:pt>
                <c:pt idx="566">
                  <c:v>1.64408287913742</c:v>
                </c:pt>
                <c:pt idx="567">
                  <c:v>1.64546556588022</c:v>
                </c:pt>
                <c:pt idx="568">
                  <c:v>1.64684941547354</c:v>
                </c:pt>
                <c:pt idx="569">
                  <c:v>1.6482344288953501</c:v>
                </c:pt>
                <c:pt idx="570">
                  <c:v>1.6496206071244199</c:v>
                </c:pt>
                <c:pt idx="571">
                  <c:v>1.6510079511403899</c:v>
                </c:pt>
                <c:pt idx="572">
                  <c:v>1.6523964619236799</c:v>
                </c:pt>
                <c:pt idx="573">
                  <c:v>1.6537861404555501</c:v>
                </c:pt>
                <c:pt idx="574">
                  <c:v>1.65517698771809</c:v>
                </c:pt>
                <c:pt idx="575">
                  <c:v>1.6565690046942101</c:v>
                </c:pt>
                <c:pt idx="576">
                  <c:v>1.65796219236764</c:v>
                </c:pt>
                <c:pt idx="577">
                  <c:v>1.65935655172297</c:v>
                </c:pt>
                <c:pt idx="578">
                  <c:v>1.66075208374557</c:v>
                </c:pt>
                <c:pt idx="579">
                  <c:v>1.66214878942167</c:v>
                </c:pt>
                <c:pt idx="580">
                  <c:v>1.6635466697383301</c:v>
                </c:pt>
                <c:pt idx="581">
                  <c:v>1.6649457256834199</c:v>
                </c:pt>
                <c:pt idx="582">
                  <c:v>1.6663459582456499</c:v>
                </c:pt>
                <c:pt idx="583">
                  <c:v>1.66774736841458</c:v>
                </c:pt>
                <c:pt idx="584">
                  <c:v>1.6691499571805799</c:v>
                </c:pt>
                <c:pt idx="585">
                  <c:v>1.6705537255348599</c:v>
                </c:pt>
                <c:pt idx="586">
                  <c:v>1.6719586744694499</c:v>
                </c:pt>
                <c:pt idx="587">
                  <c:v>1.67336480497725</c:v>
                </c:pt>
                <c:pt idx="588">
                  <c:v>1.6747721180519499</c:v>
                </c:pt>
                <c:pt idx="589">
                  <c:v>1.67618061468812</c:v>
                </c:pt>
                <c:pt idx="590">
                  <c:v>1.67759029588113</c:v>
                </c:pt>
                <c:pt idx="591">
                  <c:v>1.6790011626272101</c:v>
                </c:pt>
                <c:pt idx="592">
                  <c:v>1.6804132159234</c:v>
                </c:pt>
                <c:pt idx="593">
                  <c:v>1.68182645676763</c:v>
                </c:pt>
                <c:pt idx="594">
                  <c:v>1.6832408861586099</c:v>
                </c:pt>
                <c:pt idx="595">
                  <c:v>1.6846565050959299</c:v>
                </c:pt>
                <c:pt idx="596">
                  <c:v>1.68607331458001</c:v>
                </c:pt>
                <c:pt idx="597">
                  <c:v>1.6874913156121001</c:v>
                </c:pt>
                <c:pt idx="598">
                  <c:v>1.68891050919431</c:v>
                </c:pt>
                <c:pt idx="599">
                  <c:v>1.69033089632957</c:v>
                </c:pt>
                <c:pt idx="600">
                  <c:v>1.6917524780216899</c:v>
                </c:pt>
                <c:pt idx="601">
                  <c:v>1.6931752552752799</c:v>
                </c:pt>
                <c:pt idx="602">
                  <c:v>1.6945992290958301</c:v>
                </c:pt>
                <c:pt idx="603">
                  <c:v>1.6960244004896601</c:v>
                </c:pt>
                <c:pt idx="604">
                  <c:v>1.6974507704639401</c:v>
                </c:pt>
                <c:pt idx="605">
                  <c:v>1.69887834002668</c:v>
                </c:pt>
                <c:pt idx="606">
                  <c:v>1.70030711018675</c:v>
                </c:pt>
                <c:pt idx="607">
                  <c:v>1.70173708195385</c:v>
                </c:pt>
                <c:pt idx="608">
                  <c:v>1.70316825633855</c:v>
                </c:pt>
                <c:pt idx="609">
                  <c:v>1.7046006343522699</c:v>
                </c:pt>
                <c:pt idx="610">
                  <c:v>1.70603421700725</c:v>
                </c:pt>
                <c:pt idx="611">
                  <c:v>1.7074690053166199</c:v>
                </c:pt>
                <c:pt idx="612">
                  <c:v>1.70890500029434</c:v>
                </c:pt>
                <c:pt idx="613">
                  <c:v>1.71034220295522</c:v>
                </c:pt>
                <c:pt idx="614">
                  <c:v>1.7117806143149501</c:v>
                </c:pt>
                <c:pt idx="615">
                  <c:v>1.7132202353900301</c:v>
                </c:pt>
                <c:pt idx="616">
                  <c:v>1.7146610671978699</c:v>
                </c:pt>
                <c:pt idx="617">
                  <c:v>1.71610311075668</c:v>
                </c:pt>
                <c:pt idx="618">
                  <c:v>1.71754636708556</c:v>
                </c:pt>
                <c:pt idx="619">
                  <c:v>1.71899083720446</c:v>
                </c:pt>
                <c:pt idx="620">
                  <c:v>1.72043652213419</c:v>
                </c:pt>
                <c:pt idx="621">
                  <c:v>1.7218834228964199</c:v>
                </c:pt>
                <c:pt idx="622">
                  <c:v>1.72333154051366</c:v>
                </c:pt>
                <c:pt idx="623">
                  <c:v>1.72478087600931</c:v>
                </c:pt>
                <c:pt idx="624">
                  <c:v>1.7262314304076001</c:v>
                </c:pt>
                <c:pt idx="625">
                  <c:v>1.7276832047336499</c:v>
                </c:pt>
                <c:pt idx="626">
                  <c:v>1.72913620001343</c:v>
                </c:pt>
                <c:pt idx="627">
                  <c:v>1.7305904172737601</c:v>
                </c:pt>
                <c:pt idx="628">
                  <c:v>1.7320458575423401</c:v>
                </c:pt>
                <c:pt idx="629">
                  <c:v>1.73350252184773</c:v>
                </c:pt>
                <c:pt idx="630">
                  <c:v>1.73496041121936</c:v>
                </c:pt>
                <c:pt idx="631">
                  <c:v>1.73641952668752</c:v>
                </c:pt>
                <c:pt idx="632">
                  <c:v>1.7378798692833499</c:v>
                </c:pt>
                <c:pt idx="633">
                  <c:v>1.7393414400389</c:v>
                </c:pt>
                <c:pt idx="634">
                  <c:v>1.74080423998704</c:v>
                </c:pt>
                <c:pt idx="635">
                  <c:v>1.74226827016154</c:v>
                </c:pt>
                <c:pt idx="636">
                  <c:v>1.7437335315970399</c:v>
                </c:pt>
                <c:pt idx="637">
                  <c:v>1.7452000253290201</c:v>
                </c:pt>
                <c:pt idx="638">
                  <c:v>1.7466677523938601</c:v>
                </c:pt>
                <c:pt idx="639">
                  <c:v>1.74813671382881</c:v>
                </c:pt>
                <c:pt idx="640">
                  <c:v>1.74960691067198</c:v>
                </c:pt>
                <c:pt idx="641">
                  <c:v>1.7510783439623601</c:v>
                </c:pt>
                <c:pt idx="642">
                  <c:v>1.7525510147398</c:v>
                </c:pt>
                <c:pt idx="643">
                  <c:v>1.7540249240450501</c:v>
                </c:pt>
                <c:pt idx="644">
                  <c:v>1.7555000729197201</c:v>
                </c:pt>
                <c:pt idx="645">
                  <c:v>1.75697646240629</c:v>
                </c:pt>
                <c:pt idx="646">
                  <c:v>1.7584540935481301</c:v>
                </c:pt>
                <c:pt idx="647">
                  <c:v>1.7599329673894799</c:v>
                </c:pt>
                <c:pt idx="648">
                  <c:v>1.7614130849754699</c:v>
                </c:pt>
                <c:pt idx="649">
                  <c:v>1.76289444735208</c:v>
                </c:pt>
                <c:pt idx="650">
                  <c:v>1.7643770555662099</c:v>
                </c:pt>
                <c:pt idx="651">
                  <c:v>1.7658609106656</c:v>
                </c:pt>
                <c:pt idx="652">
                  <c:v>1.7673460136989001</c:v>
                </c:pt>
                <c:pt idx="653">
                  <c:v>1.76883236571564</c:v>
                </c:pt>
                <c:pt idx="654">
                  <c:v>1.77031996776621</c:v>
                </c:pt>
                <c:pt idx="655">
                  <c:v>1.7718088209019001</c:v>
                </c:pt>
                <c:pt idx="656">
                  <c:v>1.7732989261748899</c:v>
                </c:pt>
                <c:pt idx="657">
                  <c:v>1.77479028463824</c:v>
                </c:pt>
                <c:pt idx="658">
                  <c:v>1.77628289734589</c:v>
                </c:pt>
                <c:pt idx="659">
                  <c:v>1.7777767653526599</c:v>
                </c:pt>
                <c:pt idx="660">
                  <c:v>1.7792718897142701</c:v>
                </c:pt>
                <c:pt idx="661">
                  <c:v>1.7807682714873301</c:v>
                </c:pt>
                <c:pt idx="662">
                  <c:v>1.78226591172934</c:v>
                </c:pt>
                <c:pt idx="663">
                  <c:v>1.7837648114986699</c:v>
                </c:pt>
                <c:pt idx="664">
                  <c:v>1.7852649718545901</c:v>
                </c:pt>
                <c:pt idx="665">
                  <c:v>1.78676639385727</c:v>
                </c:pt>
                <c:pt idx="666">
                  <c:v>1.78826907856777</c:v>
                </c:pt>
                <c:pt idx="667">
                  <c:v>1.7897730270480201</c:v>
                </c:pt>
                <c:pt idx="668">
                  <c:v>1.79127824036088</c:v>
                </c:pt>
                <c:pt idx="669">
                  <c:v>1.7927847195700799</c:v>
                </c:pt>
                <c:pt idx="670">
                  <c:v>1.7942924657402399</c:v>
                </c:pt>
                <c:pt idx="671">
                  <c:v>1.79580147993689</c:v>
                </c:pt>
                <c:pt idx="672">
                  <c:v>1.7973117632264499</c:v>
                </c:pt>
                <c:pt idx="673">
                  <c:v>1.79882331667623</c:v>
                </c:pt>
                <c:pt idx="674">
                  <c:v>1.8003361413544601</c:v>
                </c:pt>
                <c:pt idx="675">
                  <c:v>1.8018502383302399</c:v>
                </c:pt>
                <c:pt idx="676">
                  <c:v>1.8033656086735901</c:v>
                </c:pt>
                <c:pt idx="677">
                  <c:v>1.8048822534554101</c:v>
                </c:pt>
                <c:pt idx="678">
                  <c:v>1.8064001737475399</c:v>
                </c:pt>
                <c:pt idx="679">
                  <c:v>1.8079193706226599</c:v>
                </c:pt>
                <c:pt idx="680">
                  <c:v>1.80943984515441</c:v>
                </c:pt>
                <c:pt idx="681">
                  <c:v>1.8109615984173</c:v>
                </c:pt>
                <c:pt idx="682">
                  <c:v>1.81248463148676</c:v>
                </c:pt>
                <c:pt idx="683">
                  <c:v>1.81400894543911</c:v>
                </c:pt>
                <c:pt idx="684">
                  <c:v>1.81553454135158</c:v>
                </c:pt>
                <c:pt idx="685">
                  <c:v>1.8170614203023201</c:v>
                </c:pt>
                <c:pt idx="686">
                  <c:v>1.81858958337037</c:v>
                </c:pt>
                <c:pt idx="687">
                  <c:v>1.8201190316356799</c:v>
                </c:pt>
                <c:pt idx="688">
                  <c:v>1.82164976617911</c:v>
                </c:pt>
                <c:pt idx="689">
                  <c:v>1.8231817880824399</c:v>
                </c:pt>
                <c:pt idx="690">
                  <c:v>1.82471509842833</c:v>
                </c:pt>
                <c:pt idx="691">
                  <c:v>1.8262496983004</c:v>
                </c:pt>
                <c:pt idx="692">
                  <c:v>1.82778558878312</c:v>
                </c:pt>
                <c:pt idx="693">
                  <c:v>1.82932277096193</c:v>
                </c:pt>
                <c:pt idx="694">
                  <c:v>1.8308612459231499</c:v>
                </c:pt>
                <c:pt idx="695">
                  <c:v>1.832401014754</c:v>
                </c:pt>
                <c:pt idx="696">
                  <c:v>1.8339420785426599</c:v>
                </c:pt>
                <c:pt idx="697">
                  <c:v>1.8354844383782001</c:v>
                </c:pt>
                <c:pt idx="698">
                  <c:v>1.83702809535058</c:v>
                </c:pt>
                <c:pt idx="699">
                  <c:v>1.8385730505507301</c:v>
                </c:pt>
                <c:pt idx="700">
                  <c:v>1.8401193050704501</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0.36152132630129902</c:v>
                </c:pt>
                <c:pt idx="1">
                  <c:v>0.36419420416977599</c:v>
                </c:pt>
                <c:pt idx="2">
                  <c:v>0.36688683817927298</c:v>
                </c:pt>
                <c:pt idx="3">
                  <c:v>0.36959937418623201</c:v>
                </c:pt>
                <c:pt idx="4">
                  <c:v>0.37233195911787098</c:v>
                </c:pt>
                <c:pt idx="5">
                  <c:v>0.37508474097978101</c:v>
                </c:pt>
                <c:pt idx="6">
                  <c:v>0.37785786886357198</c:v>
                </c:pt>
                <c:pt idx="7">
                  <c:v>0.38065149295455603</c:v>
                </c:pt>
                <c:pt idx="8">
                  <c:v>0.38346576453946601</c:v>
                </c:pt>
                <c:pt idx="9">
                  <c:v>0.38630083601422299</c:v>
                </c:pt>
                <c:pt idx="10">
                  <c:v>0.38915686089173601</c:v>
                </c:pt>
                <c:pt idx="11">
                  <c:v>0.39203399380973403</c:v>
                </c:pt>
                <c:pt idx="12">
                  <c:v>0.39493239053864898</c:v>
                </c:pt>
                <c:pt idx="13">
                  <c:v>0.39785220798952098</c:v>
                </c:pt>
                <c:pt idx="14">
                  <c:v>0.40079360422194399</c:v>
                </c:pt>
                <c:pt idx="15">
                  <c:v>0.40375673845204502</c:v>
                </c:pt>
                <c:pt idx="16">
                  <c:v>0.40674177106049703</c:v>
                </c:pt>
                <c:pt idx="17">
                  <c:v>0.40974886360055801</c:v>
                </c:pt>
                <c:pt idx="18">
                  <c:v>0.41277817880613998</c:v>
                </c:pt>
                <c:pt idx="19">
                  <c:v>0.41582988059991499</c:v>
                </c:pt>
                <c:pt idx="20">
                  <c:v>0.41890413410143101</c:v>
                </c:pt>
                <c:pt idx="21">
                  <c:v>0.42200110563526799</c:v>
                </c:pt>
                <c:pt idx="22">
                  <c:v>0.42512096273920302</c:v>
                </c:pt>
                <c:pt idx="23">
                  <c:v>0.42826387417240303</c:v>
                </c:pt>
                <c:pt idx="24">
                  <c:v>0.43143000992363201</c:v>
                </c:pt>
                <c:pt idx="25">
                  <c:v>0.43461954121947199</c:v>
                </c:pt>
                <c:pt idx="26">
                  <c:v>0.43783264053255799</c:v>
                </c:pt>
                <c:pt idx="27">
                  <c:v>0.44106948158981701</c:v>
                </c:pt>
                <c:pt idx="28">
                  <c:v>0.44433023938071498</c:v>
                </c:pt>
                <c:pt idx="29">
                  <c:v>0.44761509016550899</c:v>
                </c:pt>
                <c:pt idx="30">
                  <c:v>0.45092421148348599</c:v>
                </c:pt>
                <c:pt idx="31">
                  <c:v>0.45425775918301797</c:v>
                </c:pt>
                <c:pt idx="32">
                  <c:v>0.457615797144513</c:v>
                </c:pt>
                <c:pt idx="33">
                  <c:v>0.46099836382671899</c:v>
                </c:pt>
                <c:pt idx="34">
                  <c:v>0.46440549484605798</c:v>
                </c:pt>
                <c:pt idx="35">
                  <c:v>0.46783722291129298</c:v>
                </c:pt>
                <c:pt idx="36">
                  <c:v>0.47129357775764602</c:v>
                </c:pt>
                <c:pt idx="37">
                  <c:v>0.47477458608038797</c:v>
                </c:pt>
                <c:pt idx="38">
                  <c:v>0.47828027146789798</c:v>
                </c:pt>
                <c:pt idx="39">
                  <c:v>0.48181065433422599</c:v>
                </c:pt>
                <c:pt idx="40">
                  <c:v>0.485365751851147</c:v>
                </c:pt>
                <c:pt idx="41">
                  <c:v>0.48894557787974102</c:v>
                </c:pt>
                <c:pt idx="42">
                  <c:v>0.49255014290149302</c:v>
                </c:pt>
                <c:pt idx="43">
                  <c:v>0.49617945394894702</c:v>
                </c:pt>
                <c:pt idx="44">
                  <c:v>0.49983351453591301</c:v>
                </c:pt>
                <c:pt idx="45">
                  <c:v>0.50351232458724404</c:v>
                </c:pt>
                <c:pt idx="46">
                  <c:v>0.50721588036821497</c:v>
                </c:pt>
                <c:pt idx="47">
                  <c:v>0.51094417441350004</c:v>
                </c:pt>
                <c:pt idx="48">
                  <c:v>0.51469719545577197</c:v>
                </c:pt>
                <c:pt idx="49">
                  <c:v>0.51847492835395104</c:v>
                </c:pt>
                <c:pt idx="50">
                  <c:v>0.52227735402110498</c:v>
                </c:pt>
                <c:pt idx="51">
                  <c:v>0.52610444935203904</c:v>
                </c:pt>
                <c:pt idx="52">
                  <c:v>0.52995618715057602</c:v>
                </c:pt>
                <c:pt idx="53">
                  <c:v>0.53383253605656</c:v>
                </c:pt>
                <c:pt idx="54">
                  <c:v>0.53773346047259996</c:v>
                </c:pt>
                <c:pt idx="55">
                  <c:v>0.54165892049057796</c:v>
                </c:pt>
                <c:pt idx="56">
                  <c:v>0.54560887181793605</c:v>
                </c:pt>
                <c:pt idx="57">
                  <c:v>0.54958326570378402</c:v>
                </c:pt>
                <c:pt idx="58">
                  <c:v>0.55358204886482099</c:v>
                </c:pt>
                <c:pt idx="59">
                  <c:v>0.55760516341113497</c:v>
                </c:pt>
                <c:pt idx="60">
                  <c:v>0.56165254677186305</c:v>
                </c:pt>
                <c:pt idx="61">
                  <c:v>0.56572413162077595</c:v>
                </c:pt>
                <c:pt idx="62">
                  <c:v>0.56981984580179001</c:v>
                </c:pt>
                <c:pt idx="63">
                  <c:v>0.57393961225444201</c:v>
                </c:pt>
                <c:pt idx="64">
                  <c:v>0.57808334893935198</c:v>
                </c:pt>
                <c:pt idx="65">
                  <c:v>0.58225096876371196</c:v>
                </c:pt>
                <c:pt idx="66">
                  <c:v>0.58644237950681799</c:v>
                </c:pt>
                <c:pt idx="67">
                  <c:v>0.59065748374568305</c:v>
                </c:pt>
                <c:pt idx="68">
                  <c:v>0.59489617878076095</c:v>
                </c:pt>
                <c:pt idx="69">
                  <c:v>0.59915835656180805</c:v>
                </c:pt>
                <c:pt idx="70">
                  <c:v>0.60344390361393196</c:v>
                </c:pt>
                <c:pt idx="71">
                  <c:v>0.60775270096383605</c:v>
                </c:pt>
                <c:pt idx="72">
                  <c:v>0.61208462406631103</c:v>
                </c:pt>
                <c:pt idx="73">
                  <c:v>0.61643954273100798</c:v>
                </c:pt>
                <c:pt idx="74">
                  <c:v>0.62081732104951903</c:v>
                </c:pt>
                <c:pt idx="75">
                  <c:v>0.62521781732281601</c:v>
                </c:pt>
                <c:pt idx="76">
                  <c:v>0.62964088398906504</c:v>
                </c:pt>
                <c:pt idx="77">
                  <c:v>0.63408636755187797</c:v>
                </c:pt>
                <c:pt idx="78">
                  <c:v>0.63855410850902194</c:v>
                </c:pt>
                <c:pt idx="79">
                  <c:v>0.643043941281633</c:v>
                </c:pt>
                <c:pt idx="80">
                  <c:v>0.64755569414397696</c:v>
                </c:pt>
                <c:pt idx="81">
                  <c:v>0.65208918915379599</c:v>
                </c:pt>
                <c:pt idx="82">
                  <c:v>0.65664424208327699</c:v>
                </c:pt>
                <c:pt idx="83">
                  <c:v>0.66122066235069699</c:v>
                </c:pt>
                <c:pt idx="84">
                  <c:v>0.66581825295278096</c:v>
                </c:pt>
                <c:pt idx="85">
                  <c:v>0.670436810397817</c:v>
                </c:pt>
                <c:pt idx="86">
                  <c:v>0.67507612463957001</c:v>
                </c:pt>
                <c:pt idx="87">
                  <c:v>0.67973597901205796</c:v>
                </c:pt>
                <c:pt idx="88">
                  <c:v>0.68441615016520496</c:v>
                </c:pt>
                <c:pt idx="89">
                  <c:v>0.68911640800145801</c:v>
                </c:pt>
                <c:pt idx="90">
                  <c:v>0.693836515613375</c:v>
                </c:pt>
                <c:pt idx="91">
                  <c:v>0.69857622922227103</c:v>
                </c:pt>
                <c:pt idx="92">
                  <c:v>0.70333529811794104</c:v>
                </c:pt>
                <c:pt idx="93">
                  <c:v>0.70811346459952995</c:v>
                </c:pt>
                <c:pt idx="94">
                  <c:v>0.71291046391758905</c:v>
                </c:pt>
                <c:pt idx="95">
                  <c:v>0.71772602421738396</c:v>
                </c:pt>
                <c:pt idx="96">
                  <c:v>0.72255986648348502</c:v>
                </c:pt>
                <c:pt idx="97">
                  <c:v>0.72741170448572401</c:v>
                </c:pt>
                <c:pt idx="98">
                  <c:v>0.732281244726534</c:v>
                </c:pt>
                <c:pt idx="99">
                  <c:v>0.737168186389766</c:v>
                </c:pt>
                <c:pt idx="100">
                  <c:v>0.74207222129100503</c:v>
                </c:pt>
                <c:pt idx="101">
                  <c:v>0.74699303382946203</c:v>
                </c:pt>
                <c:pt idx="102">
                  <c:v>0.75193030094149005</c:v>
                </c:pt>
                <c:pt idx="103">
                  <c:v>0.75688369205578498</c:v>
                </c:pt>
                <c:pt idx="104">
                  <c:v>0.76185286905032501</c:v>
                </c:pt>
                <c:pt idx="105">
                  <c:v>0.76683748621111303</c:v>
                </c:pt>
                <c:pt idx="106">
                  <c:v>0.77183719019277797</c:v>
                </c:pt>
                <c:pt idx="107">
                  <c:v>0.77685161998109498</c:v>
                </c:pt>
                <c:pt idx="108">
                  <c:v>0.78188040685748705</c:v>
                </c:pt>
                <c:pt idx="109">
                  <c:v>0.78692317436556802</c:v>
                </c:pt>
                <c:pt idx="110">
                  <c:v>0.79197953827978496</c:v>
                </c:pt>
                <c:pt idx="111">
                  <c:v>0.79704910657623396</c:v>
                </c:pt>
                <c:pt idx="112">
                  <c:v>0.80213147940569696</c:v>
                </c:pt>
                <c:pt idx="113">
                  <c:v>0.807226249068973</c:v>
                </c:pt>
                <c:pt idx="114">
                  <c:v>0.81233299999457098</c:v>
                </c:pt>
                <c:pt idx="115">
                  <c:v>0.817451308718813</c:v>
                </c:pt>
                <c:pt idx="116">
                  <c:v>0.82258074386843105</c:v>
                </c:pt>
                <c:pt idx="117">
                  <c:v>0.82772086614571605</c:v>
                </c:pt>
                <c:pt idx="118">
                  <c:v>0.83287122831627403</c:v>
                </c:pt>
                <c:pt idx="119">
                  <c:v>0.83803137519948401</c:v>
                </c:pt>
                <c:pt idx="120">
                  <c:v>0.84320084366168602</c:v>
                </c:pt>
                <c:pt idx="121">
                  <c:v>0.84837916261220903</c:v>
                </c:pt>
                <c:pt idx="122">
                  <c:v>0.85356585300226595</c:v>
                </c:pt>
                <c:pt idx="123">
                  <c:v>0.85876042782682105</c:v>
                </c:pt>
                <c:pt idx="124">
                  <c:v>0.86396239212946502</c:v>
                </c:pt>
                <c:pt idx="125">
                  <c:v>0.86917124301040005</c:v>
                </c:pt>
                <c:pt idx="126">
                  <c:v>0.87438646963756905</c:v>
                </c:pt>
                <c:pt idx="127">
                  <c:v>0.87960755326103701</c:v>
                </c:pt>
                <c:pt idx="128">
                  <c:v>0.88483396723065699</c:v>
                </c:pt>
                <c:pt idx="129">
                  <c:v>0.89006517701712495</c:v>
                </c:pt>
                <c:pt idx="130">
                  <c:v>0.89530064023647105</c:v>
                </c:pt>
                <c:pt idx="131">
                  <c:v>0.90053980667807199</c:v>
                </c:pt>
                <c:pt idx="132">
                  <c:v>0.905782118336248</c:v>
                </c:pt>
                <c:pt idx="133">
                  <c:v>0.91102700944552195</c:v>
                </c:pt>
                <c:pt idx="134">
                  <c:v>0.91627390651961704</c:v>
                </c:pt>
                <c:pt idx="135">
                  <c:v>0.92152222839425202</c:v>
                </c:pt>
                <c:pt idx="136">
                  <c:v>0.92677138627382505</c:v>
                </c:pt>
                <c:pt idx="137">
                  <c:v>0.93202078378204301</c:v>
                </c:pt>
                <c:pt idx="138">
                  <c:v>0.93726981701658296</c:v>
                </c:pt>
                <c:pt idx="139">
                  <c:v>0.94251787460785696</c:v>
                </c:pt>
                <c:pt idx="140">
                  <c:v>0.94776433778194902</c:v>
                </c:pt>
                <c:pt idx="141">
                  <c:v>0.95300858042781</c:v>
                </c:pt>
                <c:pt idx="142">
                  <c:v>0.95824996916877203</c:v>
                </c:pt>
                <c:pt idx="143">
                  <c:v>0.96348786343847803</c:v>
                </c:pt>
                <c:pt idx="144">
                  <c:v>0.968721615561282</c:v>
                </c:pt>
                <c:pt idx="145">
                  <c:v>0.97395057083721304</c:v>
                </c:pt>
                <c:pt idx="146">
                  <c:v>0.979174067631572</c:v>
                </c:pt>
                <c:pt idx="147">
                  <c:v>0.98439143746923896</c:v>
                </c:pt>
                <c:pt idx="148">
                  <c:v>0.98960200513378305</c:v>
                </c:pt>
                <c:pt idx="149">
                  <c:v>0.99480508877143203</c:v>
                </c:pt>
                <c:pt idx="150">
                  <c:v>1</c:v>
                </c:pt>
                <c:pt idx="151">
                  <c:v>0.99926530678302905</c:v>
                </c:pt>
                <c:pt idx="152">
                  <c:v>0.99854957746231099</c:v>
                </c:pt>
                <c:pt idx="153">
                  <c:v>0.99785269584692304</c:v>
                </c:pt>
                <c:pt idx="154">
                  <c:v>0.99717454684210405</c:v>
                </c:pt>
                <c:pt idx="155">
                  <c:v>0.99651501642922102</c:v>
                </c:pt>
                <c:pt idx="156">
                  <c:v>0.99587399164586399</c:v>
                </c:pt>
                <c:pt idx="157">
                  <c:v>0.99525136056607399</c:v>
                </c:pt>
                <c:pt idx="158">
                  <c:v>0.99464701228068597</c:v>
                </c:pt>
                <c:pt idx="159">
                  <c:v>0.994060836877799</c:v>
                </c:pt>
                <c:pt idx="160">
                  <c:v>0.99349272542335199</c:v>
                </c:pt>
                <c:pt idx="161">
                  <c:v>0.99294256994181596</c:v>
                </c:pt>
                <c:pt idx="162">
                  <c:v>0.99241026339699201</c:v>
                </c:pt>
                <c:pt idx="163">
                  <c:v>0.99189569967291003</c:v>
                </c:pt>
                <c:pt idx="164">
                  <c:v>0.99139877355482398</c:v>
                </c:pt>
                <c:pt idx="165">
                  <c:v>0.99091938071030405</c:v>
                </c:pt>
                <c:pt idx="166">
                  <c:v>0.99045741767041795</c:v>
                </c:pt>
                <c:pt idx="167">
                  <c:v>0.99001278181099694</c:v>
                </c:pt>
                <c:pt idx="168">
                  <c:v>0.98958537133398194</c:v>
                </c:pt>
                <c:pt idx="169">
                  <c:v>0.989175085248856</c:v>
                </c:pt>
                <c:pt idx="170">
                  <c:v>0.988781823354141</c:v>
                </c:pt>
                <c:pt idx="171">
                  <c:v>0.98840548621897195</c:v>
                </c:pt>
                <c:pt idx="172">
                  <c:v>0.98804597516472903</c:v>
                </c:pt>
                <c:pt idx="173">
                  <c:v>0.98770319224674497</c:v>
                </c:pt>
                <c:pt idx="174">
                  <c:v>0.98737704023605999</c:v>
                </c:pt>
                <c:pt idx="175">
                  <c:v>0.98706742260123403</c:v>
                </c:pt>
                <c:pt idx="176">
                  <c:v>0.98677424349021603</c:v>
                </c:pt>
                <c:pt idx="177">
                  <c:v>0.98649740771225403</c:v>
                </c:pt>
                <c:pt idx="178">
                  <c:v>0.98623682071985297</c:v>
                </c:pt>
                <c:pt idx="179">
                  <c:v>0.98599238859076699</c:v>
                </c:pt>
                <c:pt idx="180">
                  <c:v>0.98576401801004099</c:v>
                </c:pt>
                <c:pt idx="181">
                  <c:v>0.985551616252063</c:v>
                </c:pt>
                <c:pt idx="182">
                  <c:v>0.98535509116267395</c:v>
                </c:pt>
                <c:pt idx="183">
                  <c:v>0.98517435114127605</c:v>
                </c:pt>
                <c:pt idx="184">
                  <c:v>0.98500930512298102</c:v>
                </c:pt>
                <c:pt idx="185">
                  <c:v>0.98485986256076896</c:v>
                </c:pt>
                <c:pt idx="186">
                  <c:v>0.98472593340766401</c:v>
                </c:pt>
                <c:pt idx="187">
                  <c:v>0.98460742809892299</c:v>
                </c:pt>
                <c:pt idx="188">
                  <c:v>0.98450425753422799</c:v>
                </c:pt>
                <c:pt idx="189">
                  <c:v>0.98441633305988696</c:v>
                </c:pt>
                <c:pt idx="190">
                  <c:v>0.98434356645103604</c:v>
                </c:pt>
                <c:pt idx="191">
                  <c:v>0.98428586989383404</c:v>
                </c:pt>
                <c:pt idx="192">
                  <c:v>0.98424315596766099</c:v>
                </c:pt>
                <c:pt idx="193">
                  <c:v>0.98421533762729496</c:v>
                </c:pt>
                <c:pt idx="194">
                  <c:v>0.98420232818509001</c:v>
                </c:pt>
                <c:pt idx="195">
                  <c:v>0.984204041293125</c:v>
                </c:pt>
                <c:pt idx="196">
                  <c:v>0.98422039092534996</c:v>
                </c:pt>
                <c:pt idx="197">
                  <c:v>0.98425129135969203</c:v>
                </c:pt>
                <c:pt idx="198">
                  <c:v>0.98429665716015202</c:v>
                </c:pt>
                <c:pt idx="199">
                  <c:v>0.98435640315886097</c:v>
                </c:pt>
                <c:pt idx="200">
                  <c:v>0.98443044443811401</c:v>
                </c:pt>
                <c:pt idx="201">
                  <c:v>0.98451869631236699</c:v>
                </c:pt>
                <c:pt idx="202">
                  <c:v>0.98462107431018897</c:v>
                </c:pt>
                <c:pt idx="203">
                  <c:v>0.98473749415618606</c:v>
                </c:pt>
                <c:pt idx="204">
                  <c:v>0.98486787175287305</c:v>
                </c:pt>
                <c:pt idx="205">
                  <c:v>0.98501212316250097</c:v>
                </c:pt>
                <c:pt idx="206">
                  <c:v>0.98517016458883699</c:v>
                </c:pt>
                <c:pt idx="207">
                  <c:v>0.98534191235889301</c:v>
                </c:pt>
                <c:pt idx="208">
                  <c:v>0.98552728290459302</c:v>
                </c:pt>
                <c:pt idx="209">
                  <c:v>0.98572619274439499</c:v>
                </c:pt>
                <c:pt idx="210">
                  <c:v>0.98593855846483602</c:v>
                </c:pt>
                <c:pt idx="211">
                  <c:v>0.98616429670203698</c:v>
                </c:pt>
                <c:pt idx="212">
                  <c:v>0.98640332412311904</c:v>
                </c:pt>
                <c:pt idx="213">
                  <c:v>0.98665555740757105</c:v>
                </c:pt>
                <c:pt idx="214">
                  <c:v>0.98692091322853204</c:v>
                </c:pt>
                <c:pt idx="215">
                  <c:v>0.98719930823401703</c:v>
                </c:pt>
                <c:pt idx="216">
                  <c:v>0.987490659028055</c:v>
                </c:pt>
                <c:pt idx="217">
                  <c:v>0.98779488215175704</c:v>
                </c:pt>
                <c:pt idx="218">
                  <c:v>0.988111894064306</c:v>
                </c:pt>
                <c:pt idx="219">
                  <c:v>0.98844161112386297</c:v>
                </c:pt>
                <c:pt idx="220">
                  <c:v>0.98878394956839499</c:v>
                </c:pt>
                <c:pt idx="221">
                  <c:v>0.98913882549641297</c:v>
                </c:pt>
                <c:pt idx="222">
                  <c:v>0.98950615484763205</c:v>
                </c:pt>
                <c:pt idx="223">
                  <c:v>0.98988585338353297</c:v>
                </c:pt>
                <c:pt idx="224">
                  <c:v>0.99027783666785196</c:v>
                </c:pt>
                <c:pt idx="225">
                  <c:v>0.99068202004696004</c:v>
                </c:pt>
                <c:pt idx="226">
                  <c:v>0.99109831863016895</c:v>
                </c:pt>
                <c:pt idx="227">
                  <c:v>0.991526647269934</c:v>
                </c:pt>
                <c:pt idx="228">
                  <c:v>0.991966920541966</c:v>
                </c:pt>
                <c:pt idx="229">
                  <c:v>0.99241905272525599</c:v>
                </c:pt>
                <c:pt idx="230">
                  <c:v>0.99288295778199098</c:v>
                </c:pt>
                <c:pt idx="231">
                  <c:v>0.99335854933739198</c:v>
                </c:pt>
                <c:pt idx="232">
                  <c:v>0.99384574065944398</c:v>
                </c:pt>
                <c:pt idx="233">
                  <c:v>0.994344444638534</c:v>
                </c:pt>
                <c:pt idx="234">
                  <c:v>0.99485457376699904</c:v>
                </c:pt>
                <c:pt idx="235">
                  <c:v>0.99537604011856995</c:v>
                </c:pt>
                <c:pt idx="236">
                  <c:v>0.99590875532773004</c:v>
                </c:pt>
                <c:pt idx="237">
                  <c:v>0.99645263056897204</c:v>
                </c:pt>
                <c:pt idx="238">
                  <c:v>0.99700757653596705</c:v>
                </c:pt>
                <c:pt idx="239">
                  <c:v>0.99757350342064</c:v>
                </c:pt>
                <c:pt idx="240">
                  <c:v>0.99815032089215405</c:v>
                </c:pt>
                <c:pt idx="241">
                  <c:v>0.99873793807580902</c:v>
                </c:pt>
                <c:pt idx="242">
                  <c:v>0.99933626353185001</c:v>
                </c:pt>
                <c:pt idx="243">
                  <c:v>0.99994520523418995</c:v>
                </c:pt>
                <c:pt idx="244">
                  <c:v>1.0005646705490601</c:v>
                </c:pt>
                <c:pt idx="245">
                  <c:v>1.00119456621356</c:v>
                </c:pt>
                <c:pt idx="246">
                  <c:v>1.00183479831415</c:v>
                </c:pt>
                <c:pt idx="247">
                  <c:v>1.0024852722650801</c:v>
                </c:pt>
                <c:pt idx="248">
                  <c:v>1.0031458927867201</c:v>
                </c:pt>
                <c:pt idx="249">
                  <c:v>1.0038165638838199</c:v>
                </c:pt>
                <c:pt idx="250">
                  <c:v>1.0044971888237599</c:v>
                </c:pt>
                <c:pt idx="251">
                  <c:v>1.00518767011472</c:v>
                </c:pt>
                <c:pt idx="252">
                  <c:v>1.0058879094837301</c:v>
                </c:pt>
                <c:pt idx="253">
                  <c:v>1.0065978078548099</c:v>
                </c:pt>
                <c:pt idx="254">
                  <c:v>1.00731726532696</c:v>
                </c:pt>
                <c:pt idx="255">
                  <c:v>1.0080461811521599</c:v>
                </c:pt>
                <c:pt idx="256">
                  <c:v>1.0087844537133199</c:v>
                </c:pt>
                <c:pt idx="257">
                  <c:v>1.00953198050227</c:v>
                </c:pt>
                <c:pt idx="258">
                  <c:v>1.01028865809767</c:v>
                </c:pt>
                <c:pt idx="259">
                  <c:v>1.0110543821429401</c:v>
                </c:pt>
                <c:pt idx="260">
                  <c:v>1.0118290473242499</c:v>
                </c:pt>
                <c:pt idx="261">
                  <c:v>1.01261254734843</c:v>
                </c:pt>
                <c:pt idx="262">
                  <c:v>1.01340477492096</c:v>
                </c:pt>
                <c:pt idx="263">
                  <c:v>1.0142056217240401</c:v>
                </c:pt>
                <c:pt idx="264">
                  <c:v>1.0150149783946001</c:v>
                </c:pt>
                <c:pt idx="265">
                  <c:v>1.01583273450249</c:v>
                </c:pt>
                <c:pt idx="266">
                  <c:v>1.0166587785286201</c:v>
                </c:pt>
                <c:pt idx="267">
                  <c:v>1.01749299784331</c:v>
                </c:pt>
                <c:pt idx="268">
                  <c:v>1.01833527868463</c:v>
                </c:pt>
                <c:pt idx="269">
                  <c:v>1.0191855061369199</c:v>
                </c:pt>
                <c:pt idx="270">
                  <c:v>1.0200435641094201</c:v>
                </c:pt>
                <c:pt idx="271">
                  <c:v>1.02090933531502</c:v>
                </c:pt>
                <c:pt idx="272">
                  <c:v>1.02178270124923</c:v>
                </c:pt>
                <c:pt idx="273">
                  <c:v>1.02266354216927</c:v>
                </c:pt>
                <c:pt idx="274">
                  <c:v>1.02355173707336</c:v>
                </c:pt>
                <c:pt idx="275">
                  <c:v>1.0244471636802801</c:v>
                </c:pt>
                <c:pt idx="276">
                  <c:v>1.0253496984091</c:v>
                </c:pt>
                <c:pt idx="277">
                  <c:v>1.0262592163592099</c:v>
                </c:pt>
                <c:pt idx="278">
                  <c:v>1.02717559129057</c:v>
                </c:pt>
                <c:pt idx="279">
                  <c:v>1.0280986956043501</c:v>
                </c:pt>
                <c:pt idx="280">
                  <c:v>1.0290284003238199</c:v>
                </c:pt>
                <c:pt idx="281">
                  <c:v>1.0299645750755999</c:v>
                </c:pt>
                <c:pt idx="282">
                  <c:v>1.0309070880712801</c:v>
                </c:pt>
                <c:pt idx="283">
                  <c:v>1.03185580608946</c:v>
                </c:pt>
                <c:pt idx="284">
                  <c:v>1.03281059445821</c:v>
                </c:pt>
                <c:pt idx="285">
                  <c:v>1.0337713170379199</c:v>
                </c:pt>
                <c:pt idx="286">
                  <c:v>1.0347378362047399</c:v>
                </c:pt>
                <c:pt idx="287">
                  <c:v>1.0357100128344401</c:v>
                </c:pt>
                <c:pt idx="288">
                  <c:v>1.03668770628683</c:v>
                </c:pt>
                <c:pt idx="289">
                  <c:v>1.03767077439079</c:v>
                </c:pt>
                <c:pt idx="290">
                  <c:v>1.03865907342984</c:v>
                </c:pt>
                <c:pt idx="291">
                  <c:v>1.0396524581284201</c:v>
                </c:pt>
                <c:pt idx="292">
                  <c:v>1.0406507816388</c:v>
                </c:pt>
                <c:pt idx="293">
                  <c:v>1.04165389552869</c:v>
                </c:pt>
                <c:pt idx="294">
                  <c:v>1.0426616497696299</c:v>
                </c:pt>
                <c:pt idx="295">
                  <c:v>1.04367389272611</c:v>
                </c:pt>
                <c:pt idx="296">
                  <c:v>1.04469047114557</c:v>
                </c:pt>
                <c:pt idx="297">
                  <c:v>1.0457112301492599</c:v>
                </c:pt>
                <c:pt idx="298">
                  <c:v>1.0467360132238701</c:v>
                </c:pt>
                <c:pt idx="299">
                  <c:v>1.0477646622143399</c:v>
                </c:pt>
                <c:pt idx="300">
                  <c:v>1.0487970173173899</c:v>
                </c:pt>
                <c:pt idx="301">
                  <c:v>1.0498329170762699</c:v>
                </c:pt>
                <c:pt idx="302">
                  <c:v>1.0508721983764899</c:v>
                </c:pt>
                <c:pt idx="303">
                  <c:v>1.05191469644269</c:v>
                </c:pt>
                <c:pt idx="304">
                  <c:v>1.05296024483664</c:v>
                </c:pt>
                <c:pt idx="305">
                  <c:v>1.0540086754564699</c:v>
                </c:pt>
                <c:pt idx="306">
                  <c:v>1.05505981853715</c:v>
                </c:pt>
                <c:pt idx="307">
                  <c:v>1.0561135026522701</c:v>
                </c:pt>
                <c:pt idx="308">
                  <c:v>1.05716955471712</c:v>
                </c:pt>
                <c:pt idx="309">
                  <c:v>1.0582277999932199</c:v>
                </c:pt>
                <c:pt idx="310">
                  <c:v>1.0592880620942799</c:v>
                </c:pt>
                <c:pt idx="311">
                  <c:v>1.0603501629935701</c:v>
                </c:pt>
                <c:pt idx="312">
                  <c:v>1.06141392303298</c:v>
                </c:pt>
                <c:pt idx="313">
                  <c:v>1.06247916093351</c:v>
                </c:pt>
                <c:pt idx="314">
                  <c:v>1.0635456938074901</c:v>
                </c:pt>
                <c:pt idx="315">
                  <c:v>1.06461333717243</c:v>
                </c:pt>
                <c:pt idx="316">
                  <c:v>1.0656819049666699</c:v>
                </c:pt>
                <c:pt idx="317">
                  <c:v>1.06675120956672</c:v>
                </c:pt>
                <c:pt idx="318">
                  <c:v>1.0678210618064901</c:v>
                </c:pt>
                <c:pt idx="319">
                  <c:v>1.06889127099838</c:v>
                </c:pt>
                <c:pt idx="320">
                  <c:v>1.0699616449563201</c:v>
                </c:pt>
                <c:pt idx="321">
                  <c:v>1.07103199002066</c:v>
                </c:pt>
                <c:pt idx="322">
                  <c:v>1.07210211108527</c:v>
                </c:pt>
                <c:pt idx="323">
                  <c:v>1.0731718116265001</c:v>
                </c:pt>
                <c:pt idx="324">
                  <c:v>1.0742408937343499</c:v>
                </c:pt>
                <c:pt idx="325">
                  <c:v>1.0753091581457499</c:v>
                </c:pt>
                <c:pt idx="326">
                  <c:v>1.0763764042800299</c:v>
                </c:pt>
                <c:pt idx="327">
                  <c:v>1.0774424302765799</c:v>
                </c:pt>
                <c:pt idx="328">
                  <c:v>1.0785070330347899</c:v>
                </c:pt>
                <c:pt idx="329">
                  <c:v>1.0795700082562201</c:v>
                </c:pt>
                <c:pt idx="330">
                  <c:v>1.0806311504891899</c:v>
                </c:pt>
                <c:pt idx="331">
                  <c:v>1.0816902531756001</c:v>
                </c:pt>
                <c:pt idx="332">
                  <c:v>1.0827471087002101</c:v>
                </c:pt>
                <c:pt idx="333">
                  <c:v>1.0838015084422401</c:v>
                </c:pt>
                <c:pt idx="334">
                  <c:v>1.0848532428294599</c:v>
                </c:pt>
                <c:pt idx="335">
                  <c:v>1.0859021013946399</c:v>
                </c:pt>
                <c:pt idx="336">
                  <c:v>1.0869478728344799</c:v>
                </c:pt>
                <c:pt idx="337">
                  <c:v>1.08799034507102</c:v>
                </c:pt>
                <c:pt idx="338">
                  <c:v>1.0890293053154501</c:v>
                </c:pt>
                <c:pt idx="339">
                  <c:v>1.09006454013443</c:v>
                </c:pt>
                <c:pt idx="340">
                  <c:v>1.0910958355188101</c:v>
                </c:pt>
                <c:pt idx="341">
                  <c:v>1.0921229769548999</c:v>
                </c:pt>
                <c:pt idx="342">
                  <c:v>1.0931457494981101</c:v>
                </c:pt>
                <c:pt idx="343">
                  <c:v>1.09416393784898</c:v>
                </c:pt>
                <c:pt idx="344">
                  <c:v>1.0951773264317199</c:v>
                </c:pt>
                <c:pt idx="345">
                  <c:v>1.0961856994750401</c:v>
                </c:pt>
                <c:pt idx="346">
                  <c:v>1.0971888410953301</c:v>
                </c:pt>
                <c:pt idx="347">
                  <c:v>1.09818653538221</c:v>
                </c:pt>
                <c:pt idx="348">
                  <c:v>1.0991785664863001</c:v>
                </c:pt>
                <c:pt idx="349">
                  <c:v>1.1001647187091701</c:v>
                </c:pt>
                <c:pt idx="350">
                  <c:v>1.10114477659554</c:v>
                </c:pt>
                <c:pt idx="351">
                  <c:v>1.1021185250275201</c:v>
                </c:pt>
                <c:pt idx="352">
                  <c:v>1.1030857493208801</c:v>
                </c:pt>
                <c:pt idx="353">
                  <c:v>1.10404623532334</c:v>
                </c:pt>
                <c:pt idx="354">
                  <c:v>1.10499976951472</c:v>
                </c:pt>
                <c:pt idx="355">
                  <c:v>1.1059461391088501</c:v>
                </c:pt>
                <c:pt idx="356">
                  <c:v>1.1068851321572699</c:v>
                </c:pt>
                <c:pt idx="357">
                  <c:v>1.10781653765449</c:v>
                </c:pt>
                <c:pt idx="358">
                  <c:v>1.1087401456448001</c:v>
                </c:pt>
                <c:pt idx="359">
                  <c:v>1.10965574733045</c:v>
                </c:pt>
                <c:pt idx="360">
                  <c:v>1.11056313518118</c:v>
                </c:pt>
                <c:pt idx="361">
                  <c:v>1.1114621030448599</c:v>
                </c:pt>
                <c:pt idx="362">
                  <c:v>1.11235244625925</c:v>
                </c:pt>
                <c:pt idx="363">
                  <c:v>1.1132339617646101</c:v>
                </c:pt>
                <c:pt idx="364">
                  <c:v>1.1141064482171701</c:v>
                </c:pt>
                <c:pt idx="365">
                  <c:v>1.1149697061031401</c:v>
                </c:pt>
                <c:pt idx="366">
                  <c:v>1.1158235378533801</c:v>
                </c:pt>
                <c:pt idx="367">
                  <c:v>1.1166677479582501</c:v>
                </c:pt>
                <c:pt idx="368">
                  <c:v>1.1175021430827401</c:v>
                </c:pt>
                <c:pt idx="369">
                  <c:v>1.11832653218171</c:v>
                </c:pt>
                <c:pt idx="370">
                  <c:v>1.1191407266148199</c:v>
                </c:pt>
                <c:pt idx="371">
                  <c:v>1.1199445402614101</c:v>
                </c:pt>
                <c:pt idx="372">
                  <c:v>1.1207377896347199</c:v>
                </c:pt>
                <c:pt idx="373">
                  <c:v>1.1215202939956199</c:v>
                </c:pt>
                <c:pt idx="374">
                  <c:v>1.12229187546551</c:v>
                </c:pt>
                <c:pt idx="375">
                  <c:v>1.1230523591382799</c:v>
                </c:pt>
                <c:pt idx="376">
                  <c:v>1.12380157319105</c:v>
                </c:pt>
                <c:pt idx="377">
                  <c:v>1.1245393489937501</c:v>
                </c:pt>
                <c:pt idx="378">
                  <c:v>1.1252655212170599</c:v>
                </c:pt>
                <c:pt idx="379">
                  <c:v>1.1259799279388201</c:v>
                </c:pt>
                <c:pt idx="380">
                  <c:v>1.1266824107485001</c:v>
                </c:pt>
                <c:pt idx="381">
                  <c:v>1.1273728148498201</c:v>
                </c:pt>
                <c:pt idx="382">
                  <c:v>1.12805098916101</c:v>
                </c:pt>
                <c:pt idx="383">
                  <c:v>1.12871678641291</c:v>
                </c:pt>
                <c:pt idx="384">
                  <c:v>1.1293700632444901</c:v>
                </c:pt>
                <c:pt idx="385">
                  <c:v>1.1300106802957</c:v>
                </c:pt>
                <c:pt idx="386">
                  <c:v>1.13063850229755</c:v>
                </c:pt>
                <c:pt idx="387">
                  <c:v>1.1312533981592401</c:v>
                </c:pt>
                <c:pt idx="388">
                  <c:v>1.1318552410520899</c:v>
                </c:pt>
                <c:pt idx="389">
                  <c:v>1.1324439084903399</c:v>
                </c:pt>
                <c:pt idx="390">
                  <c:v>1.1330192824084799</c:v>
                </c:pt>
                <c:pt idx="391">
                  <c:v>1.1335812492350901</c:v>
                </c:pt>
                <c:pt idx="392">
                  <c:v>1.1341296999630901</c:v>
                </c:pt>
                <c:pt idx="393">
                  <c:v>1.13466453021617</c:v>
                </c:pt>
                <c:pt idx="394">
                  <c:v>1.1351856403114</c:v>
                </c:pt>
                <c:pt idx="395">
                  <c:v>1.1356929353179199</c:v>
                </c:pt>
                <c:pt idx="396">
                  <c:v>1.1361863251115401</c:v>
                </c:pt>
                <c:pt idx="397">
                  <c:v>1.1366657244252101</c:v>
                </c:pt>
                <c:pt idx="398">
                  <c:v>1.13713105289532</c:v>
                </c:pt>
                <c:pt idx="399">
                  <c:v>1.1375822351037499</c:v>
                </c:pt>
                <c:pt idx="400">
                  <c:v>1.1380192006155601</c:v>
                </c:pt>
                <c:pt idx="401">
                  <c:v>1.1384418840123001</c:v>
                </c:pt>
                <c:pt idx="402">
                  <c:v>1.1388502249210199</c:v>
                </c:pt>
                <c:pt idx="403">
                  <c:v>1.13924416803873</c:v>
                </c:pt>
                <c:pt idx="404">
                  <c:v>1.1396236631524601</c:v>
                </c:pt>
                <c:pt idx="405">
                  <c:v>1.13998866515491</c:v>
                </c:pt>
                <c:pt idx="406">
                  <c:v>1.14033913405556</c:v>
                </c:pt>
                <c:pt idx="407">
                  <c:v>1.1406750349874399</c:v>
                </c:pt>
                <c:pt idx="408">
                  <c:v>1.14099633820932</c:v>
                </c:pt>
                <c:pt idx="409">
                  <c:v>1.1413030191036799</c:v>
                </c:pt>
                <c:pt idx="410">
                  <c:v>1.1415950581702301</c:v>
                </c:pt>
                <c:pt idx="411">
                  <c:v>1.14187244101507</c:v>
                </c:pt>
                <c:pt idx="412">
                  <c:v>1.1421351583357</c:v>
                </c:pt>
                <c:pt idx="413">
                  <c:v>1.14238320590178</c:v>
                </c:pt>
                <c:pt idx="414">
                  <c:v>1.14261658453173</c:v>
                </c:pt>
                <c:pt idx="415">
                  <c:v>1.1428353000653599</c:v>
                </c:pt>
                <c:pt idx="416">
                  <c:v>1.14303936333245</c:v>
                </c:pt>
                <c:pt idx="417">
                  <c:v>1.14322879011756</c:v>
                </c:pt>
                <c:pt idx="418">
                  <c:v>1.143403601121</c:v>
                </c:pt>
                <c:pt idx="419">
                  <c:v>1.1435638219161099</c:v>
                </c:pt>
                <c:pt idx="420">
                  <c:v>1.14370948290311</c:v>
                </c:pt>
                <c:pt idx="421">
                  <c:v>1.14384061925933</c:v>
                </c:pt>
                <c:pt idx="422">
                  <c:v>1.14395727088629</c:v>
                </c:pt>
                <c:pt idx="423">
                  <c:v>1.14405948235349</c:v>
                </c:pt>
                <c:pt idx="424">
                  <c:v>1.14414730283915</c:v>
                </c:pt>
                <c:pt idx="425">
                  <c:v>1.14422078606804</c:v>
                </c:pt>
                <c:pt idx="426">
                  <c:v>1.14427999024648</c:v>
                </c:pt>
                <c:pt idx="427">
                  <c:v>1.1443249779947</c:v>
                </c:pt>
                <c:pt idx="428">
                  <c:v>1.14435581627673</c:v>
                </c:pt>
                <c:pt idx="429">
                  <c:v>1.1443725763277699</c:v>
                </c:pt>
                <c:pt idx="430">
                  <c:v>1.1443753335795199</c:v>
                </c:pt>
                <c:pt idx="431">
                  <c:v>1.1443641675832299</c:v>
                </c:pt>
                <c:pt idx="432">
                  <c:v>1.14433916193094</c:v>
                </c:pt>
                <c:pt idx="433">
                  <c:v>1.1443004041749001</c:v>
                </c:pt>
                <c:pt idx="434">
                  <c:v>1.1442479857452199</c:v>
                </c:pt>
                <c:pt idx="435">
                  <c:v>1.1441820018661799</c:v>
                </c:pt>
                <c:pt idx="436">
                  <c:v>1.1441025514710299</c:v>
                </c:pt>
                <c:pt idx="437">
                  <c:v>1.1440097371156399</c:v>
                </c:pt>
                <c:pt idx="438">
                  <c:v>1.1439036648909999</c:v>
                </c:pt>
                <c:pt idx="439">
                  <c:v>1.1437844443348499</c:v>
                </c:pt>
                <c:pt idx="440">
                  <c:v>1.1436521883424</c:v>
                </c:pt>
                <c:pt idx="441">
                  <c:v>1.1435070130764</c:v>
                </c:pt>
                <c:pt idx="442">
                  <c:v>1.1433490378767099</c:v>
                </c:pt>
                <c:pt idx="443">
                  <c:v>1.14317838516935</c:v>
                </c:pt>
                <c:pt idx="444">
                  <c:v>1.1429951803753</c:v>
                </c:pt>
                <c:pt idx="445">
                  <c:v>1.1427995518190901</c:v>
                </c:pt>
                <c:pt idx="446">
                  <c:v>1.14259163063736</c:v>
                </c:pt>
                <c:pt idx="447">
                  <c:v>1.1423715506873999</c:v>
                </c:pt>
                <c:pt idx="448">
                  <c:v>1.1421394484559</c:v>
                </c:pt>
                <c:pt idx="449">
                  <c:v>1.1418954629678899</c:v>
                </c:pt>
                <c:pt idx="450">
                  <c:v>1.1416397356961501</c:v>
                </c:pt>
                <c:pt idx="451">
                  <c:v>1.1413724104709499</c:v>
                </c:pt>
                <c:pt idx="452">
                  <c:v>1.1410936333903801</c:v>
                </c:pt>
                <c:pt idx="453">
                  <c:v>1.14080355273135</c:v>
                </c:pt>
                <c:pt idx="454">
                  <c:v>1.14050231886128</c:v>
                </c:pt>
                <c:pt idx="455">
                  <c:v>1.1401900841505399</c:v>
                </c:pt>
                <c:pt idx="456">
                  <c:v>1.13986700288587</c:v>
                </c:pt>
                <c:pt idx="457">
                  <c:v>1.1395332311846</c:v>
                </c:pt>
                <c:pt idx="458">
                  <c:v>1.1391889269100299</c:v>
                </c:pt>
                <c:pt idx="459">
                  <c:v>1.1388342495877299</c:v>
                </c:pt>
                <c:pt idx="460">
                  <c:v>1.1384693603231</c:v>
                </c:pt>
                <c:pt idx="461">
                  <c:v>1.1380944217200299</c:v>
                </c:pt>
                <c:pt idx="462">
                  <c:v>1.13770959780081</c:v>
                </c:pt>
                <c:pt idx="463">
                  <c:v>1.13731505392734</c:v>
                </c:pt>
                <c:pt idx="464">
                  <c:v>1.13691095672361</c:v>
                </c:pt>
                <c:pt idx="465">
                  <c:v>1.1364974739996101</c:v>
                </c:pt>
                <c:pt idx="466">
                  <c:v>1.13607477467659</c:v>
                </c:pt>
                <c:pt idx="467">
                  <c:v>1.1356430287136801</c:v>
                </c:pt>
                <c:pt idx="468">
                  <c:v>1.13520240703612</c:v>
                </c:pt>
                <c:pt idx="469">
                  <c:v>1.1347530814647899</c:v>
                </c:pt>
                <c:pt idx="470">
                  <c:v>1.1342952246473801</c:v>
                </c:pt>
                <c:pt idx="471">
                  <c:v>1.1338290010371901</c:v>
                </c:pt>
                <c:pt idx="472">
                  <c:v>1.1333545393388</c:v>
                </c:pt>
                <c:pt idx="473">
                  <c:v>1.1328719582323401</c:v>
                </c:pt>
                <c:pt idx="474">
                  <c:v>1.1323813751610401</c:v>
                </c:pt>
                <c:pt idx="475">
                  <c:v>1.13188290632579</c:v>
                </c:pt>
                <c:pt idx="476">
                  <c:v>1.1313766666807701</c:v>
                </c:pt>
                <c:pt idx="477">
                  <c:v>1.13086276992996</c:v>
                </c:pt>
                <c:pt idx="478">
                  <c:v>1.1303413285247099</c:v>
                </c:pt>
                <c:pt idx="479">
                  <c:v>1.1298124536621501</c:v>
                </c:pt>
                <c:pt idx="480">
                  <c:v>1.12927625528445</c:v>
                </c:pt>
                <c:pt idx="481">
                  <c:v>1.12873284207893</c:v>
                </c:pt>
                <c:pt idx="482">
                  <c:v>1.12818232147891</c:v>
                </c:pt>
                <c:pt idx="483">
                  <c:v>1.1276247996653499</c:v>
                </c:pt>
                <c:pt idx="484">
                  <c:v>1.12706038156919</c:v>
                </c:pt>
                <c:pt idx="485">
                  <c:v>1.1264891708742999</c:v>
                </c:pt>
                <c:pt idx="486">
                  <c:v>1.12591127002113</c:v>
                </c:pt>
                <c:pt idx="487">
                  <c:v>1.1253267802109499</c:v>
                </c:pt>
                <c:pt idx="488">
                  <c:v>1.1247358014106501</c:v>
                </c:pt>
                <c:pt idx="489">
                  <c:v>1.1241384323580701</c:v>
                </c:pt>
                <c:pt idx="490">
                  <c:v>1.12353477056784</c:v>
                </c:pt>
                <c:pt idx="491">
                  <c:v>1.1229249123377301</c:v>
                </c:pt>
                <c:pt idx="492">
                  <c:v>1.12230895275542</c:v>
                </c:pt>
                <c:pt idx="493">
                  <c:v>1.1216869857056699</c:v>
                </c:pt>
                <c:pt idx="494">
                  <c:v>1.12105910387797</c:v>
                </c:pt>
                <c:pt idx="495">
                  <c:v>1.1204253987744399</c:v>
                </c:pt>
                <c:pt idx="496">
                  <c:v>1.1197859607181999</c:v>
                </c:pt>
                <c:pt idx="497">
                  <c:v>1.1191408788620001</c:v>
                </c:pt>
                <c:pt idx="498">
                  <c:v>1.11849024119711</c:v>
                </c:pt>
                <c:pt idx="499">
                  <c:v>1.11783413456258</c:v>
                </c:pt>
                <c:pt idx="500">
                  <c:v>1.1171726446546899</c:v>
                </c:pt>
                <c:pt idx="501">
                  <c:v>1.1165058560366901</c:v>
                </c:pt>
                <c:pt idx="502">
                  <c:v>1.1158338521486699</c:v>
                </c:pt>
                <c:pt idx="503">
                  <c:v>1.11515671531776</c:v>
                </c:pt>
                <c:pt idx="504">
                  <c:v>1.11447452676837</c:v>
                </c:pt>
                <c:pt idx="505">
                  <c:v>1.1137873666327101</c:v>
                </c:pt>
                <c:pt idx="506">
                  <c:v>1.1130953139614099</c:v>
                </c:pt>
                <c:pt idx="507">
                  <c:v>1.11239844673424</c:v>
                </c:pt>
                <c:pt idx="508">
                  <c:v>1.11169684187106</c:v>
                </c:pt>
                <c:pt idx="509">
                  <c:v>1.1109905752427001</c:v>
                </c:pt>
                <c:pt idx="510">
                  <c:v>1.1102797216821301</c:v>
                </c:pt>
                <c:pt idx="511">
                  <c:v>1.1095643549955501</c:v>
                </c:pt>
                <c:pt idx="512">
                  <c:v>1.10884454797364</c:v>
                </c:pt>
                <c:pt idx="513">
                  <c:v>1.1081203724027899</c:v>
                </c:pt>
                <c:pt idx="514">
                  <c:v>1.10739189907646</c:v>
                </c:pt>
                <c:pt idx="515">
                  <c:v>1.1066591978065301</c:v>
                </c:pt>
                <c:pt idx="516">
                  <c:v>1.1059223374346301</c:v>
                </c:pt>
                <c:pt idx="517">
                  <c:v>1.10518138584357</c:v>
                </c:pt>
                <c:pt idx="518">
                  <c:v>1.1044364099687101</c:v>
                </c:pt>
                <c:pt idx="519">
                  <c:v>1.10368747580934</c:v>
                </c:pt>
                <c:pt idx="520">
                  <c:v>1.1029346484400999</c:v>
                </c:pt>
                <c:pt idx="521">
                  <c:v>1.1021779920222901</c:v>
                </c:pt>
                <c:pt idx="522">
                  <c:v>1.10141756981524</c:v>
                </c:pt>
                <c:pt idx="523">
                  <c:v>1.1006534441875899</c:v>
                </c:pt>
                <c:pt idx="524">
                  <c:v>1.0998856766285501</c:v>
                </c:pt>
                <c:pt idx="525">
                  <c:v>1.09911432775914</c:v>
                </c:pt>
                <c:pt idx="526">
                  <c:v>1.09833945734335</c:v>
                </c:pt>
                <c:pt idx="527">
                  <c:v>1.09756112429921</c:v>
                </c:pt>
                <c:pt idx="528">
                  <c:v>1.09677938670991</c:v>
                </c:pt>
                <c:pt idx="529">
                  <c:v>1.09599430183474</c:v>
                </c:pt>
                <c:pt idx="530">
                  <c:v>1.09520592612003</c:v>
                </c:pt>
                <c:pt idx="531">
                  <c:v>1.0944143152099699</c:v>
                </c:pt>
                <c:pt idx="532">
                  <c:v>1.09361952395741</c:v>
                </c:pt>
                <c:pt idx="533">
                  <c:v>1.09282160643453</c:v>
                </c:pt>
                <c:pt idx="534">
                  <c:v>1.09202061594343</c:v>
                </c:pt>
                <c:pt idx="535">
                  <c:v>1.09121660502669</c:v>
                </c:pt>
                <c:pt idx="536">
                  <c:v>1.09040962547774</c:v>
                </c:pt>
                <c:pt idx="537">
                  <c:v>1.08959972835126</c:v>
                </c:pt>
                <c:pt idx="538">
                  <c:v>1.08878696397338</c:v>
                </c:pt>
                <c:pt idx="539">
                  <c:v>1.0879713819518599</c:v>
                </c:pt>
                <c:pt idx="540">
                  <c:v>1.0871530311861</c:v>
                </c:pt>
                <c:pt idx="541">
                  <c:v>1.0863319598771399</c:v>
                </c:pt>
                <c:pt idx="542">
                  <c:v>1.08550821553748</c:v>
                </c:pt>
                <c:pt idx="543">
                  <c:v>1.08468184500083</c:v>
                </c:pt>
                <c:pt idx="544">
                  <c:v>1.08385289443176</c:v>
                </c:pt>
                <c:pt idx="545">
                  <c:v>1.0830214093352699</c:v>
                </c:pt>
                <c:pt idx="546">
                  <c:v>1.0821874345661699</c:v>
                </c:pt>
                <c:pt idx="547">
                  <c:v>1.0813510143384599</c:v>
                </c:pt>
                <c:pt idx="548">
                  <c:v>1.08051219223451</c:v>
                </c:pt>
                <c:pt idx="549">
                  <c:v>1.07967101121424</c:v>
                </c:pt>
                <c:pt idx="550">
                  <c:v>1.0788275136240599</c:v>
                </c:pt>
                <c:pt idx="551">
                  <c:v>1.0779817412057999</c:v>
                </c:pt>
                <c:pt idx="552">
                  <c:v>1.0771337351055199</c:v>
                </c:pt>
                <c:pt idx="553">
                  <c:v>1.0762835358821701</c:v>
                </c:pt>
                <c:pt idx="554">
                  <c:v>1.0754311835161701</c:v>
                </c:pt>
                <c:pt idx="555">
                  <c:v>1.0745767174179</c:v>
                </c:pt>
                <c:pt idx="556">
                  <c:v>1.07372017643604</c:v>
                </c:pt>
                <c:pt idx="557">
                  <c:v>1.0728615988658201</c:v>
                </c:pt>
                <c:pt idx="558">
                  <c:v>1.0720010224571801</c:v>
                </c:pt>
                <c:pt idx="559">
                  <c:v>1.07113848442282</c:v>
                </c:pt>
                <c:pt idx="560">
                  <c:v>1.07027402144608</c:v>
                </c:pt>
                <c:pt idx="561">
                  <c:v>1.0694076696888299</c:v>
                </c:pt>
                <c:pt idx="562">
                  <c:v>1.06853946479916</c:v>
                </c:pt>
                <c:pt idx="563">
                  <c:v>1.06766944191899</c:v>
                </c:pt>
                <c:pt idx="564">
                  <c:v>1.06679763569159</c:v>
                </c:pt>
                <c:pt idx="565">
                  <c:v>1.06592408026898</c:v>
                </c:pt>
                <c:pt idx="566">
                  <c:v>1.06504880931926</c:v>
                </c:pt>
                <c:pt idx="567">
                  <c:v>1.0641718560337701</c:v>
                </c:pt>
                <c:pt idx="568">
                  <c:v>1.0632932531342301</c:v>
                </c:pt>
                <c:pt idx="569">
                  <c:v>1.0624130328797099</c:v>
                </c:pt>
                <c:pt idx="570">
                  <c:v>1.06153122707355</c:v>
                </c:pt>
                <c:pt idx="571">
                  <c:v>1.06064786707015</c:v>
                </c:pt>
                <c:pt idx="572">
                  <c:v>1.0597629837817</c:v>
                </c:pt>
                <c:pt idx="573">
                  <c:v>1.05887660768472</c:v>
                </c:pt>
                <c:pt idx="574">
                  <c:v>1.05798876882666</c:v>
                </c:pt>
                <c:pt idx="575">
                  <c:v>1.05709949683225</c:v>
                </c:pt>
                <c:pt idx="576">
                  <c:v>1.0562088209098299</c:v>
                </c:pt>
                <c:pt idx="577">
                  <c:v>1.0553167698576</c:v>
                </c:pt>
                <c:pt idx="578">
                  <c:v>1.05442337206975</c:v>
                </c:pt>
                <c:pt idx="579">
                  <c:v>1.0535286555424801</c:v>
                </c:pt>
                <c:pt idx="580">
                  <c:v>1.0526326478799899</c:v>
                </c:pt>
                <c:pt idx="581">
                  <c:v>1.0517353763003101</c:v>
                </c:pt>
                <c:pt idx="582">
                  <c:v>1.05083686764109</c:v>
                </c:pt>
                <c:pt idx="583">
                  <c:v>1.0499371483653099</c:v>
                </c:pt>
                <c:pt idx="584">
                  <c:v>1.0490362445668699</c:v>
                </c:pt>
                <c:pt idx="585">
                  <c:v>1.0481341819760801</c:v>
                </c:pt>
                <c:pt idx="586">
                  <c:v>1.0472309859651301</c:v>
                </c:pt>
                <c:pt idx="587">
                  <c:v>1.04632668155345</c:v>
                </c:pt>
                <c:pt idx="588">
                  <c:v>1.0454212934129501</c:v>
                </c:pt>
                <c:pt idx="589">
                  <c:v>1.0445148458732301</c:v>
                </c:pt>
                <c:pt idx="590">
                  <c:v>1.04360736292666</c:v>
                </c:pt>
                <c:pt idx="591">
                  <c:v>1.0426988682334599</c:v>
                </c:pt>
                <c:pt idx="592">
                  <c:v>1.04178938512662</c:v>
                </c:pt>
                <c:pt idx="593">
                  <c:v>1.0408789366168101</c:v>
                </c:pt>
                <c:pt idx="594">
                  <c:v>1.03996754539711</c:v>
                </c:pt>
                <c:pt idx="595">
                  <c:v>1.0390552338478301</c:v>
                </c:pt>
                <c:pt idx="596">
                  <c:v>1.0381420240410999</c:v>
                </c:pt>
                <c:pt idx="597">
                  <c:v>1.03722793774549</c:v>
                </c:pt>
                <c:pt idx="598">
                  <c:v>1.03631299643049</c:v>
                </c:pt>
                <c:pt idx="599">
                  <c:v>1.0353972212709699</c:v>
                </c:pt>
                <c:pt idx="600">
                  <c:v>1.0344806331515499</c:v>
                </c:pt>
                <c:pt idx="601">
                  <c:v>1.0335632526709</c:v>
                </c:pt>
                <c:pt idx="602">
                  <c:v>1.03264510014597</c:v>
                </c:pt>
                <c:pt idx="603">
                  <c:v>1.0317261956161701</c:v>
                </c:pt>
                <c:pt idx="604">
                  <c:v>1.03080655884748</c:v>
                </c:pt>
                <c:pt idx="605">
                  <c:v>1.02988620933645</c:v>
                </c:pt>
                <c:pt idx="606">
                  <c:v>1.0289651663142501</c:v>
                </c:pt>
                <c:pt idx="607">
                  <c:v>1.0280434487505099</c:v>
                </c:pt>
                <c:pt idx="608">
                  <c:v>1.02712107535721</c:v>
                </c:pt>
                <c:pt idx="609">
                  <c:v>1.02619806459247</c:v>
                </c:pt>
                <c:pt idx="610">
                  <c:v>1.0252744346642699</c:v>
                </c:pt>
                <c:pt idx="611">
                  <c:v>1.0243502035341601</c:v>
                </c:pt>
                <c:pt idx="612">
                  <c:v>1.0234253889208</c:v>
                </c:pt>
                <c:pt idx="613">
                  <c:v>1.02250000830363</c:v>
                </c:pt>
                <c:pt idx="614">
                  <c:v>1.02157407892624</c:v>
                </c:pt>
                <c:pt idx="615">
                  <c:v>1.0206476177999599</c:v>
                </c:pt>
                <c:pt idx="616">
                  <c:v>1.0197206417071301</c:v>
                </c:pt>
                <c:pt idx="617">
                  <c:v>1.0187931672045201</c:v>
                </c:pt>
                <c:pt idx="618">
                  <c:v>1.01786521062657</c:v>
                </c:pt>
                <c:pt idx="619">
                  <c:v>1.0169367880886799</c:v>
                </c:pt>
                <c:pt idx="620">
                  <c:v>1.0160079154903101</c:v>
                </c:pt>
                <c:pt idx="621">
                  <c:v>1.01507860851822</c:v>
                </c:pt>
                <c:pt idx="622">
                  <c:v>1.01414888264947</c:v>
                </c:pt>
                <c:pt idx="623">
                  <c:v>1.0132187531544801</c:v>
                </c:pt>
                <c:pt idx="624">
                  <c:v>1.0122882351000499</c:v>
                </c:pt>
                <c:pt idx="625">
                  <c:v>1.01135734335227</c:v>
                </c:pt>
                <c:pt idx="626">
                  <c:v>1.01042609257941</c:v>
                </c:pt>
                <c:pt idx="627">
                  <c:v>1.0094944972547899</c:v>
                </c:pt>
                <c:pt idx="628">
                  <c:v>1.0085625716596001</c:v>
                </c:pt>
                <c:pt idx="629">
                  <c:v>1.00763032988561</c:v>
                </c:pt>
                <c:pt idx="630">
                  <c:v>1.00669778583792</c:v>
                </c:pt>
                <c:pt idx="631">
                  <c:v>1.00576495323766</c:v>
                </c:pt>
                <c:pt idx="632">
                  <c:v>1.00483184562456</c:v>
                </c:pt>
                <c:pt idx="633">
                  <c:v>1.00389847635959</c:v>
                </c:pt>
                <c:pt idx="634">
                  <c:v>1.0029648586275</c:v>
                </c:pt>
                <c:pt idx="635">
                  <c:v>1.00203100543934</c:v>
                </c:pt>
                <c:pt idx="636">
                  <c:v>1.0010969296348999</c:v>
                </c:pt>
                <c:pt idx="637">
                  <c:v>1.0001626438851601</c:v>
                </c:pt>
                <c:pt idx="638">
                  <c:v>0.99922816069470199</c:v>
                </c:pt>
                <c:pt idx="639">
                  <c:v>0.99829349240404897</c:v>
                </c:pt>
                <c:pt idx="640">
                  <c:v>0.99735865119199496</c:v>
                </c:pt>
                <c:pt idx="641">
                  <c:v>0.99642364907786396</c:v>
                </c:pt>
                <c:pt idx="642">
                  <c:v>0.99548849792380201</c:v>
                </c:pt>
                <c:pt idx="643">
                  <c:v>0.99455320943696002</c:v>
                </c:pt>
                <c:pt idx="644">
                  <c:v>0.99361779517166704</c:v>
                </c:pt>
                <c:pt idx="645">
                  <c:v>0.99268226653160796</c:v>
                </c:pt>
                <c:pt idx="646">
                  <c:v>0.99174663477190705</c:v>
                </c:pt>
                <c:pt idx="647">
                  <c:v>0.99081091100121599</c:v>
                </c:pt>
                <c:pt idx="648">
                  <c:v>0.98987510618376695</c:v>
                </c:pt>
                <c:pt idx="649">
                  <c:v>0.98893923114136795</c:v>
                </c:pt>
                <c:pt idx="650">
                  <c:v>0.98800329655541896</c:v>
                </c:pt>
                <c:pt idx="651">
                  <c:v>0.98706731296883798</c:v>
                </c:pt>
                <c:pt idx="652">
                  <c:v>0.986131290787988</c:v>
                </c:pt>
                <c:pt idx="653">
                  <c:v>0.98519524028458505</c:v>
                </c:pt>
                <c:pt idx="654">
                  <c:v>0.98425917159754495</c:v>
                </c:pt>
                <c:pt idx="655">
                  <c:v>0.98332309473482704</c:v>
                </c:pt>
                <c:pt idx="656">
                  <c:v>0.98238701957524099</c:v>
                </c:pt>
                <c:pt idx="657">
                  <c:v>0.98145095587023101</c:v>
                </c:pt>
                <c:pt idx="658">
                  <c:v>0.98051491324561202</c:v>
                </c:pt>
                <c:pt idx="659">
                  <c:v>0.97957890120331104</c:v>
                </c:pt>
                <c:pt idx="660">
                  <c:v>0.97864292912306095</c:v>
                </c:pt>
                <c:pt idx="661">
                  <c:v>0.97770700626406304</c:v>
                </c:pt>
                <c:pt idx="662">
                  <c:v>0.97677114176665802</c:v>
                </c:pt>
                <c:pt idx="663">
                  <c:v>0.97583534465391597</c:v>
                </c:pt>
                <c:pt idx="664">
                  <c:v>0.97489962383326201</c:v>
                </c:pt>
                <c:pt idx="665">
                  <c:v>0.97396398809803297</c:v>
                </c:pt>
                <c:pt idx="666">
                  <c:v>0.97302844612902795</c:v>
                </c:pt>
                <c:pt idx="667">
                  <c:v>0.97209300649604302</c:v>
                </c:pt>
                <c:pt idx="668">
                  <c:v>0.97115767765936001</c:v>
                </c:pt>
                <c:pt idx="669">
                  <c:v>0.97022246797123601</c:v>
                </c:pt>
                <c:pt idx="670">
                  <c:v>0.96928738567735695</c:v>
                </c:pt>
                <c:pt idx="671">
                  <c:v>0.96835243891826805</c:v>
                </c:pt>
                <c:pt idx="672">
                  <c:v>0.96741763573080097</c:v>
                </c:pt>
                <c:pt idx="673">
                  <c:v>0.96648298404944399</c:v>
                </c:pt>
                <c:pt idx="674">
                  <c:v>0.96554849170773505</c:v>
                </c:pt>
                <c:pt idx="675">
                  <c:v>0.96461416643959896</c:v>
                </c:pt>
                <c:pt idx="676">
                  <c:v>0.96368001588068397</c:v>
                </c:pt>
                <c:pt idx="677">
                  <c:v>0.96274604756964999</c:v>
                </c:pt>
                <c:pt idx="678">
                  <c:v>0.961812268949511</c:v>
                </c:pt>
                <c:pt idx="679">
                  <c:v>0.96087868736884596</c:v>
                </c:pt>
                <c:pt idx="680">
                  <c:v>0.95994531008309303</c:v>
                </c:pt>
                <c:pt idx="681">
                  <c:v>0.95901214425576298</c:v>
                </c:pt>
                <c:pt idx="682">
                  <c:v>0.95807919695964505</c:v>
                </c:pt>
                <c:pt idx="683">
                  <c:v>0.95714647517804397</c:v>
                </c:pt>
                <c:pt idx="684">
                  <c:v>0.95621398580591899</c:v>
                </c:pt>
                <c:pt idx="685">
                  <c:v>0.955281735651065</c:v>
                </c:pt>
                <c:pt idx="686">
                  <c:v>0.95434973143525004</c:v>
                </c:pt>
                <c:pt idx="687">
                  <c:v>0.95341797979533505</c:v>
                </c:pt>
                <c:pt idx="688">
                  <c:v>0.95248648728441498</c:v>
                </c:pt>
                <c:pt idx="689">
                  <c:v>0.95155526037288396</c:v>
                </c:pt>
                <c:pt idx="690">
                  <c:v>0.95062430544950705</c:v>
                </c:pt>
                <c:pt idx="691">
                  <c:v>0.94969362882252895</c:v>
                </c:pt>
                <c:pt idx="692">
                  <c:v>0.94876323672066798</c:v>
                </c:pt>
                <c:pt idx="693">
                  <c:v>0.94783313529418001</c:v>
                </c:pt>
                <c:pt idx="694">
                  <c:v>0.94690333061586796</c:v>
                </c:pt>
                <c:pt idx="695">
                  <c:v>0.94597382868205604</c:v>
                </c:pt>
                <c:pt idx="696">
                  <c:v>0.94504463541363903</c:v>
                </c:pt>
                <c:pt idx="697">
                  <c:v>0.94411575665699499</c:v>
                </c:pt>
                <c:pt idx="698">
                  <c:v>0.94318719818496499</c:v>
                </c:pt>
                <c:pt idx="699">
                  <c:v>0.94225896569781198</c:v>
                </c:pt>
                <c:pt idx="700">
                  <c:v>0.94133106482411799</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1.26670381731117</c:v>
                </c:pt>
                <c:pt idx="1">
                  <c:v>1.26432093643315</c:v>
                </c:pt>
                <c:pt idx="2">
                  <c:v>1.2619425572726399</c:v>
                </c:pt>
                <c:pt idx="3">
                  <c:v>1.2595686717211201</c:v>
                </c:pt>
                <c:pt idx="4">
                  <c:v>1.2571992716962399</c:v>
                </c:pt>
                <c:pt idx="5">
                  <c:v>1.2548343491420899</c:v>
                </c:pt>
                <c:pt idx="6">
                  <c:v>1.25247389602965</c:v>
                </c:pt>
                <c:pt idx="7">
                  <c:v>1.25011790435717</c:v>
                </c:pt>
                <c:pt idx="8">
                  <c:v>1.24776636615058</c:v>
                </c:pt>
                <c:pt idx="9">
                  <c:v>1.24541927346392</c:v>
                </c:pt>
                <c:pt idx="10">
                  <c:v>1.2430766183798501</c:v>
                </c:pt>
                <c:pt idx="11">
                  <c:v>1.2407383930100899</c:v>
                </c:pt>
                <c:pt idx="12">
                  <c:v>1.2384045894959499</c:v>
                </c:pt>
                <c:pt idx="13">
                  <c:v>1.23607520000886</c:v>
                </c:pt>
                <c:pt idx="14">
                  <c:v>1.23375021675097</c:v>
                </c:pt>
                <c:pt idx="15">
                  <c:v>1.2314296319556799</c:v>
                </c:pt>
                <c:pt idx="16">
                  <c:v>1.2291134378883599</c:v>
                </c:pt>
                <c:pt idx="17">
                  <c:v>1.2268016268469</c:v>
                </c:pt>
                <c:pt idx="18">
                  <c:v>1.22449419116253</c:v>
                </c:pt>
                <c:pt idx="19">
                  <c:v>1.2221911232004501</c:v>
                </c:pt>
                <c:pt idx="20">
                  <c:v>1.2198924153606501</c:v>
                </c:pt>
                <c:pt idx="21">
                  <c:v>1.21759806007872</c:v>
                </c:pt>
                <c:pt idx="22">
                  <c:v>1.2153080498267299</c:v>
                </c:pt>
                <c:pt idx="23">
                  <c:v>1.21302237711409</c:v>
                </c:pt>
                <c:pt idx="24">
                  <c:v>1.2107410344885701</c:v>
                </c:pt>
                <c:pt idx="25">
                  <c:v>1.2084640145372301</c:v>
                </c:pt>
                <c:pt idx="26">
                  <c:v>1.2061913098875801</c:v>
                </c:pt>
                <c:pt idx="27">
                  <c:v>1.20392291320866</c:v>
                </c:pt>
                <c:pt idx="28">
                  <c:v>1.20165881721221</c:v>
                </c:pt>
                <c:pt idx="29">
                  <c:v>1.1993990146540101</c:v>
                </c:pt>
                <c:pt idx="30">
                  <c:v>1.1971434983351199</c:v>
                </c:pt>
                <c:pt idx="31">
                  <c:v>1.19489229286563</c:v>
                </c:pt>
                <c:pt idx="32">
                  <c:v>1.1926455494535499</c:v>
                </c:pt>
                <c:pt idx="33">
                  <c:v>1.1904034497481</c:v>
                </c:pt>
                <c:pt idx="34">
                  <c:v>1.18816617395863</c:v>
                </c:pt>
                <c:pt idx="35">
                  <c:v>1.18593390086116</c:v>
                </c:pt>
                <c:pt idx="36">
                  <c:v>1.18370680780513</c:v>
                </c:pt>
                <c:pt idx="37">
                  <c:v>1.1814850707203799</c:v>
                </c:pt>
                <c:pt idx="38">
                  <c:v>1.1792688641244999</c:v>
                </c:pt>
                <c:pt idx="39">
                  <c:v>1.17705836113032</c:v>
                </c:pt>
                <c:pt idx="40">
                  <c:v>1.1748537334536799</c:v>
                </c:pt>
                <c:pt idx="41">
                  <c:v>1.1726551514215</c:v>
                </c:pt>
                <c:pt idx="42">
                  <c:v>1.1704627839800199</c:v>
                </c:pt>
                <c:pt idx="43">
                  <c:v>1.1682767987032701</c:v>
                </c:pt>
                <c:pt idx="44">
                  <c:v>1.16609736180184</c:v>
                </c:pt>
                <c:pt idx="45">
                  <c:v>1.16392463813183</c:v>
                </c:pt>
                <c:pt idx="46">
                  <c:v>1.1617587912039999</c:v>
                </c:pt>
                <c:pt idx="47">
                  <c:v>1.15959998319318</c:v>
                </c:pt>
                <c:pt idx="48">
                  <c:v>1.1574483749479001</c:v>
                </c:pt>
                <c:pt idx="49">
                  <c:v>1.15530412600014</c:v>
                </c:pt>
                <c:pt idx="50">
                  <c:v>1.1531673945754199</c:v>
                </c:pt>
                <c:pt idx="51">
                  <c:v>1.15103833760299</c:v>
                </c:pt>
                <c:pt idx="52">
                  <c:v>1.1489171107262399</c:v>
                </c:pt>
                <c:pt idx="53">
                  <c:v>1.14680386831329</c:v>
                </c:pt>
                <c:pt idx="54">
                  <c:v>1.14469876346786</c:v>
                </c:pt>
                <c:pt idx="55">
                  <c:v>1.1426019480401599</c:v>
                </c:pt>
                <c:pt idx="56">
                  <c:v>1.1405135726380999</c:v>
                </c:pt>
                <c:pt idx="57">
                  <c:v>1.1384337866386001</c:v>
                </c:pt>
                <c:pt idx="58">
                  <c:v>1.1363627381991099</c:v>
                </c:pt>
                <c:pt idx="59">
                  <c:v>1.1343005742693</c:v>
                </c:pt>
                <c:pt idx="60">
                  <c:v>1.13224744060283</c:v>
                </c:pt>
                <c:pt idx="61">
                  <c:v>1.13020348176942</c:v>
                </c:pt>
                <c:pt idx="62">
                  <c:v>1.1281688411669599</c:v>
                </c:pt>
                <c:pt idx="63">
                  <c:v>1.12614366103381</c:v>
                </c:pt>
                <c:pt idx="64">
                  <c:v>1.1241280824612501</c:v>
                </c:pt>
                <c:pt idx="65">
                  <c:v>1.1221222454061099</c:v>
                </c:pt>
                <c:pt idx="66">
                  <c:v>1.12012628870342</c:v>
                </c:pt>
                <c:pt idx="67">
                  <c:v>1.1181403500793601</c:v>
                </c:pt>
                <c:pt idx="68">
                  <c:v>1.1161645661641999</c:v>
                </c:pt>
                <c:pt idx="69">
                  <c:v>1.11419907250546</c:v>
                </c:pt>
                <c:pt idx="70">
                  <c:v>1.1122440035811401</c:v>
                </c:pt>
                <c:pt idx="71">
                  <c:v>1.1102994928131</c:v>
                </c:pt>
                <c:pt idx="72">
                  <c:v>1.10836567258051</c:v>
                </c:pt>
                <c:pt idx="73">
                  <c:v>1.1064426742335201</c:v>
                </c:pt>
                <c:pt idx="74">
                  <c:v>1.1045306281069001</c:v>
                </c:pt>
                <c:pt idx="75">
                  <c:v>1.1026296635338499</c:v>
                </c:pt>
                <c:pt idx="76">
                  <c:v>1.1007399088599701</c:v>
                </c:pt>
                <c:pt idx="77">
                  <c:v>1.0988614914571999</c:v>
                </c:pt>
                <c:pt idx="78">
                  <c:v>1.09699453773795</c:v>
                </c:pt>
                <c:pt idx="79">
                  <c:v>1.0951391731693001</c:v>
                </c:pt>
                <c:pt idx="80">
                  <c:v>1.09329552228726</c:v>
                </c:pt>
                <c:pt idx="81">
                  <c:v>1.0914637087111001</c:v>
                </c:pt>
                <c:pt idx="82">
                  <c:v>1.08964385515782</c:v>
                </c:pt>
                <c:pt idx="83">
                  <c:v>1.08783608345667</c:v>
                </c:pt>
                <c:pt idx="84">
                  <c:v>1.08604051456365</c:v>
                </c:pt>
                <c:pt idx="85">
                  <c:v>1.08425726857622</c:v>
                </c:pt>
                <c:pt idx="86">
                  <c:v>1.0824864647479899</c:v>
                </c:pt>
                <c:pt idx="87">
                  <c:v>1.0807282215034599</c:v>
                </c:pt>
                <c:pt idx="88">
                  <c:v>1.07898265645282</c:v>
                </c:pt>
                <c:pt idx="89">
                  <c:v>1.07724988640687</c:v>
                </c:pt>
                <c:pt idx="90">
                  <c:v>1.07553002739184</c:v>
                </c:pt>
                <c:pt idx="91">
                  <c:v>1.0738231946644301</c:v>
                </c:pt>
                <c:pt idx="92">
                  <c:v>1.0721295027267299</c:v>
                </c:pt>
                <c:pt idx="93">
                  <c:v>1.07044906534124</c:v>
                </c:pt>
                <c:pt idx="94">
                  <c:v>1.0687819955459501</c:v>
                </c:pt>
                <c:pt idx="95">
                  <c:v>1.0671284056693799</c:v>
                </c:pt>
                <c:pt idx="96">
                  <c:v>1.0654884073456501</c:v>
                </c:pt>
                <c:pt idx="97">
                  <c:v>1.0638621115296401</c:v>
                </c:pt>
                <c:pt idx="98">
                  <c:v>1.06224962851202</c:v>
                </c:pt>
                <c:pt idx="99">
                  <c:v>1.0606510679344201</c:v>
                </c:pt>
                <c:pt idx="100">
                  <c:v>1.0590665388045299</c:v>
                </c:pt>
                <c:pt idx="101">
                  <c:v>1.0574961495112101</c:v>
                </c:pt>
                <c:pt idx="102">
                  <c:v>1.05594000783958</c:v>
                </c:pt>
                <c:pt idx="103">
                  <c:v>1.05439822098609</c:v>
                </c:pt>
                <c:pt idx="104">
                  <c:v>1.0528708955736401</c:v>
                </c:pt>
                <c:pt idx="105">
                  <c:v>1.05135813766654</c:v>
                </c:pt>
                <c:pt idx="106">
                  <c:v>1.0498600527855699</c:v>
                </c:pt>
                <c:pt idx="107">
                  <c:v>1.0483767459229001</c:v>
                </c:pt>
                <c:pt idx="108">
                  <c:v>1.04690832155706</c:v>
                </c:pt>
                <c:pt idx="109">
                  <c:v>1.04545488366777</c:v>
                </c:pt>
                <c:pt idx="110">
                  <c:v>1.04401653575079</c:v>
                </c:pt>
                <c:pt idx="111">
                  <c:v>1.04259338083263</c:v>
                </c:pt>
                <c:pt idx="112">
                  <c:v>1.0411855214852701</c:v>
                </c:pt>
                <c:pt idx="113">
                  <c:v>1.0397930598407401</c:v>
                </c:pt>
                <c:pt idx="114">
                  <c:v>1.03841609760566</c:v>
                </c:pt>
                <c:pt idx="115">
                  <c:v>1.0370547360756599</c:v>
                </c:pt>
                <c:pt idx="116">
                  <c:v>1.0357090761496901</c:v>
                </c:pt>
                <c:pt idx="117">
                  <c:v>1.0343792183442799</c:v>
                </c:pt>
                <c:pt idx="118">
                  <c:v>1.0330652628076</c:v>
                </c:pt>
                <c:pt idx="119">
                  <c:v>1.03176730933348</c:v>
                </c:pt>
                <c:pt idx="120">
                  <c:v>1.03048545737525</c:v>
                </c:pt>
                <c:pt idx="121">
                  <c:v>1.02921980605941</c:v>
                </c:pt>
                <c:pt idx="122">
                  <c:v>1.0279704541992101</c:v>
                </c:pt>
                <c:pt idx="123">
                  <c:v>1.0267375003080399</c:v>
                </c:pt>
                <c:pt idx="124">
                  <c:v>1.0255210426126</c:v>
                </c:pt>
                <c:pt idx="125">
                  <c:v>1.0243211790659801</c:v>
                </c:pt>
                <c:pt idx="126">
                  <c:v>1.0231380073604499</c:v>
                </c:pt>
                <c:pt idx="127">
                  <c:v>1.0219716249400801</c:v>
                </c:pt>
                <c:pt idx="128">
                  <c:v>1.02082212901318</c:v>
                </c:pt>
                <c:pt idx="129">
                  <c:v>1.0196896165643901</c:v>
                </c:pt>
                <c:pt idx="130">
                  <c:v>1.01857418436665</c:v>
                </c:pt>
                <c:pt idx="131">
                  <c:v>1.0174759289928199</c:v>
                </c:pt>
                <c:pt idx="132">
                  <c:v>1.0163949468270499</c:v>
                </c:pt>
                <c:pt idx="133">
                  <c:v>1.0153313340758801</c:v>
                </c:pt>
                <c:pt idx="134">
                  <c:v>1.01428518677895</c:v>
                </c:pt>
                <c:pt idx="135">
                  <c:v>1.0132566008194701</c:v>
                </c:pt>
                <c:pt idx="136">
                  <c:v>1.01224567193432</c:v>
                </c:pt>
                <c:pt idx="137">
                  <c:v>1.0112524957236999</c:v>
                </c:pt>
                <c:pt idx="138">
                  <c:v>1.01027716766053</c:v>
                </c:pt>
                <c:pt idx="139">
                  <c:v>1.0093197830993399</c:v>
                </c:pt>
                <c:pt idx="140">
                  <c:v>1.00838043728475</c:v>
                </c:pt>
                <c:pt idx="141">
                  <c:v>1.00745922535953</c:v>
                </c:pt>
                <c:pt idx="142">
                  <c:v>1.0065562423721299</c:v>
                </c:pt>
                <c:pt idx="143">
                  <c:v>1.0056715832837599</c:v>
                </c:pt>
                <c:pt idx="144">
                  <c:v>1.0048053429749</c:v>
                </c:pt>
                <c:pt idx="145">
                  <c:v>1.00395761625125</c:v>
                </c:pt>
                <c:pt idx="146">
                  <c:v>1.00312849784911</c:v>
                </c:pt>
                <c:pt idx="147">
                  <c:v>1.0023180824401401</c:v>
                </c:pt>
                <c:pt idx="148">
                  <c:v>1.00152646463543</c:v>
                </c:pt>
                <c:pt idx="149">
                  <c:v>1.0007537389889001</c:v>
                </c:pt>
                <c:pt idx="150">
                  <c:v>1</c:v>
                </c:pt>
                <c:pt idx="151">
                  <c:v>1.0051861127391699</c:v>
                </c:pt>
                <c:pt idx="152">
                  <c:v>1.0103630721180099</c:v>
                </c:pt>
                <c:pt idx="153">
                  <c:v>1.01553059303422</c:v>
                </c:pt>
                <c:pt idx="154">
                  <c:v>1.0206883921502901</c:v>
                </c:pt>
                <c:pt idx="155">
                  <c:v>1.02583618794192</c:v>
                </c:pt>
                <c:pt idx="156">
                  <c:v>1.0309737007462001</c:v>
                </c:pt>
                <c:pt idx="157">
                  <c:v>1.0361006528094101</c:v>
                </c:pt>
                <c:pt idx="158">
                  <c:v>1.04121676833444</c:v>
                </c:pt>
                <c:pt idx="159">
                  <c:v>1.0463217735278301</c:v>
                </c:pt>
                <c:pt idx="160">
                  <c:v>1.0514153966464601</c:v>
                </c:pt>
                <c:pt idx="161">
                  <c:v>1.0564973680438201</c:v>
                </c:pt>
                <c:pt idx="162">
                  <c:v>1.06156742021594</c:v>
                </c:pt>
                <c:pt idx="163">
                  <c:v>1.0666252878468501</c:v>
                </c:pt>
                <c:pt idx="164">
                  <c:v>1.0716707078537</c:v>
                </c:pt>
                <c:pt idx="165">
                  <c:v>1.07670341943141</c:v>
                </c:pt>
                <c:pt idx="166">
                  <c:v>1.08172316409696</c:v>
                </c:pt>
                <c:pt idx="167">
                  <c:v>1.0867296857331701</c:v>
                </c:pt>
                <c:pt idx="168">
                  <c:v>1.09172273063216</c:v>
                </c:pt>
                <c:pt idx="169">
                  <c:v>1.0967020475383</c:v>
                </c:pt>
                <c:pt idx="170">
                  <c:v>1.1016673876906999</c:v>
                </c:pt>
                <c:pt idx="171">
                  <c:v>1.1066185048653301</c:v>
                </c:pt>
                <c:pt idx="172">
                  <c:v>1.1115551554166301</c:v>
                </c:pt>
                <c:pt idx="173">
                  <c:v>1.11647709831867</c:v>
                </c:pt>
                <c:pt idx="174">
                  <c:v>1.12138409520587</c:v>
                </c:pt>
                <c:pt idx="175">
                  <c:v>1.12627591041325</c:v>
                </c:pt>
                <c:pt idx="176">
                  <c:v>1.1311523110161801</c:v>
                </c:pt>
                <c:pt idx="177">
                  <c:v>1.1360130668697199</c:v>
                </c:pt>
                <c:pt idx="178">
                  <c:v>1.1408579506473999</c:v>
                </c:pt>
                <c:pt idx="179">
                  <c:v>1.1456867378795801</c:v>
                </c:pt>
                <c:pt idx="180">
                  <c:v>1.15049920699133</c:v>
                </c:pt>
                <c:pt idx="181">
                  <c:v>1.1552951393397599</c:v>
                </c:pt>
                <c:pt idx="182">
                  <c:v>1.1600743192509599</c:v>
                </c:pt>
                <c:pt idx="183">
                  <c:v>1.16483653405634</c:v>
                </c:pt>
                <c:pt idx="184">
                  <c:v>1.16958157412854</c:v>
                </c:pt>
                <c:pt idx="185">
                  <c:v>1.1743092329168501</c:v>
                </c:pt>
                <c:pt idx="186">
                  <c:v>1.17901930698208</c:v>
                </c:pt>
                <c:pt idx="187">
                  <c:v>1.1837115960309701</c:v>
                </c:pt>
                <c:pt idx="188">
                  <c:v>1.1883859029501</c:v>
                </c:pt>
                <c:pt idx="189">
                  <c:v>1.19304203383926</c:v>
                </c:pt>
                <c:pt idx="190">
                  <c:v>1.1976797980443601</c:v>
                </c:pt>
                <c:pt idx="191">
                  <c:v>1.20229900818977</c:v>
                </c:pt>
                <c:pt idx="192">
                  <c:v>1.20689948021025</c:v>
                </c:pt>
                <c:pt idx="193">
                  <c:v>1.2114810333822601</c:v>
                </c:pt>
                <c:pt idx="194">
                  <c:v>1.21604349035485</c:v>
                </c:pt>
                <c:pt idx="195">
                  <c:v>1.22058667717999</c:v>
                </c:pt>
                <c:pt idx="196">
                  <c:v>1.2251104233424299</c:v>
                </c:pt>
                <c:pt idx="197">
                  <c:v>1.229614561789</c:v>
                </c:pt>
                <c:pt idx="198">
                  <c:v>1.23409892895747</c:v>
                </c:pt>
                <c:pt idx="199">
                  <c:v>1.23856336480481</c:v>
                </c:pt>
                <c:pt idx="200">
                  <c:v>1.2430077128350601</c:v>
                </c:pt>
                <c:pt idx="201">
                  <c:v>1.24743182012656</c:v>
                </c:pt>
                <c:pt idx="202">
                  <c:v>1.2518355373587999</c:v>
                </c:pt>
                <c:pt idx="203">
                  <c:v>1.25621871883868</c:v>
                </c:pt>
                <c:pt idx="204">
                  <c:v>1.2605812225263</c:v>
                </c:pt>
                <c:pt idx="205">
                  <c:v>1.2649229100602499</c:v>
                </c:pt>
                <c:pt idx="206">
                  <c:v>1.26924364678237</c:v>
                </c:pt>
                <c:pt idx="207">
                  <c:v>1.2735433017620601</c:v>
                </c:pt>
                <c:pt idx="208">
                  <c:v>1.27782174782005</c:v>
                </c:pt>
                <c:pt idx="209">
                  <c:v>1.2820788615517</c:v>
                </c:pt>
                <c:pt idx="210">
                  <c:v>1.2863145233497899</c:v>
                </c:pt>
                <c:pt idx="211">
                  <c:v>1.29052861742685</c:v>
                </c:pt>
                <c:pt idx="212">
                  <c:v>1.29472103183692</c:v>
                </c:pt>
                <c:pt idx="213">
                  <c:v>1.2988916584969801</c:v>
                </c:pt>
                <c:pt idx="214">
                  <c:v>1.3030403932077099</c:v>
                </c:pt>
                <c:pt idx="215">
                  <c:v>1.3071671356739201</c:v>
                </c:pt>
                <c:pt idx="216">
                  <c:v>1.3112717895243999</c:v>
                </c:pt>
                <c:pt idx="217">
                  <c:v>1.3153542623313801</c:v>
                </c:pt>
                <c:pt idx="218">
                  <c:v>1.31941446562945</c:v>
                </c:pt>
                <c:pt idx="219">
                  <c:v>1.32345231493406</c:v>
                </c:pt>
                <c:pt idx="220">
                  <c:v>1.3274677297594999</c:v>
                </c:pt>
                <c:pt idx="221">
                  <c:v>1.33146063363648</c:v>
                </c:pt>
                <c:pt idx="222">
                  <c:v>1.33543095412922</c:v>
                </c:pt>
                <c:pt idx="223">
                  <c:v>1.3393786228520701</c:v>
                </c:pt>
                <c:pt idx="224">
                  <c:v>1.3433035754857201</c:v>
                </c:pt>
                <c:pt idx="225">
                  <c:v>1.3472057517929199</c:v>
                </c:pt>
                <c:pt idx="226">
                  <c:v>1.3510850956337599</c:v>
                </c:pt>
                <c:pt idx="227">
                  <c:v>1.3549415549805499</c:v>
                </c:pt>
                <c:pt idx="228">
                  <c:v>1.35877508193221</c:v>
                </c:pt>
                <c:pt idx="229">
                  <c:v>1.36258563272824</c:v>
                </c:pt>
                <c:pt idx="230">
                  <c:v>1.3663731677622999</c:v>
                </c:pt>
                <c:pt idx="231">
                  <c:v>1.3701376515952901</c:v>
                </c:pt>
                <c:pt idx="232">
                  <c:v>1.37387905296807</c:v>
                </c:pt>
                <c:pt idx="233">
                  <c:v>1.37759734481369</c:v>
                </c:pt>
                <c:pt idx="234">
                  <c:v>1.3812925042693001</c:v>
                </c:pt>
                <c:pt idx="235">
                  <c:v>1.38496451268758</c:v>
                </c:pt>
                <c:pt idx="236">
                  <c:v>1.3886133556477001</c:v>
                </c:pt>
                <c:pt idx="237">
                  <c:v>1.39223902296604</c:v>
                </c:pt>
                <c:pt idx="238">
                  <c:v>1.39584150870635</c:v>
                </c:pt>
                <c:pt idx="239">
                  <c:v>1.3994208111895601</c:v>
                </c:pt>
                <c:pt idx="240">
                  <c:v>1.4029769330032</c:v>
                </c:pt>
                <c:pt idx="241">
                  <c:v>1.4065098810104599</c:v>
                </c:pt>
                <c:pt idx="242">
                  <c:v>1.4100196663587199</c:v>
                </c:pt>
                <c:pt idx="243">
                  <c:v>1.4135063044878799</c:v>
                </c:pt>
                <c:pt idx="244">
                  <c:v>1.41696981513815</c:v>
                </c:pt>
                <c:pt idx="245">
                  <c:v>1.4204102223574799</c:v>
                </c:pt>
                <c:pt idx="246">
                  <c:v>1.42382755450868</c:v>
                </c:pt>
                <c:pt idx="247">
                  <c:v>1.42722184427608</c:v>
                </c:pt>
                <c:pt idx="248">
                  <c:v>1.4305931286718001</c:v>
                </c:pt>
                <c:pt idx="249">
                  <c:v>1.4339414490417199</c:v>
                </c:pt>
                <c:pt idx="250">
                  <c:v>1.4372668510709601</c:v>
                </c:pt>
                <c:pt idx="251">
                  <c:v>1.4405693847890699</c:v>
                </c:pt>
                <c:pt idx="252">
                  <c:v>1.4438491045747699</c:v>
                </c:pt>
                <c:pt idx="253">
                  <c:v>1.4471060691603801</c:v>
                </c:pt>
                <c:pt idx="254">
                  <c:v>1.4503403416358001</c:v>
                </c:pt>
                <c:pt idx="255">
                  <c:v>1.4535519894521201</c:v>
                </c:pt>
                <c:pt idx="256">
                  <c:v>1.4567410844249</c:v>
                </c:pt>
                <c:pt idx="257">
                  <c:v>1.459907702737</c:v>
                </c:pt>
                <c:pt idx="258">
                  <c:v>1.4630519249410501</c:v>
                </c:pt>
                <c:pt idx="259">
                  <c:v>1.4661738359615299</c:v>
                </c:pt>
                <c:pt idx="260">
                  <c:v>1.4692735250964699</c:v>
                </c:pt>
                <c:pt idx="261">
                  <c:v>1.4723510860186799</c:v>
                </c:pt>
                <c:pt idx="262">
                  <c:v>1.4754066167767099</c:v>
                </c:pt>
                <c:pt idx="263">
                  <c:v>1.47844021979527</c:v>
                </c:pt>
                <c:pt idx="264">
                  <c:v>1.4814520018753199</c:v>
                </c:pt>
                <c:pt idx="265">
                  <c:v>1.4844420741937401</c:v>
                </c:pt>
                <c:pt idx="266">
                  <c:v>1.4874105523025301</c:v>
                </c:pt>
                <c:pt idx="267">
                  <c:v>1.4903575561276099</c:v>
                </c:pt>
                <c:pt idx="268">
                  <c:v>1.49328320996723</c:v>
                </c:pt>
                <c:pt idx="269">
                  <c:v>1.4961876424898399</c:v>
                </c:pt>
                <c:pt idx="270">
                  <c:v>1.4990709867315499</c:v>
                </c:pt>
                <c:pt idx="271">
                  <c:v>1.5019333800932</c:v>
                </c:pt>
                <c:pt idx="272">
                  <c:v>1.50477496433679</c:v>
                </c:pt>
                <c:pt idx="273">
                  <c:v>1.50759588558164</c:v>
                </c:pt>
                <c:pt idx="274">
                  <c:v>1.5103962942998099</c:v>
                </c:pt>
                <c:pt idx="275">
                  <c:v>1.5131763453112701</c:v>
                </c:pt>
                <c:pt idx="276">
                  <c:v>1.5159361977783099</c:v>
                </c:pt>
                <c:pt idx="277">
                  <c:v>1.5186760151996099</c:v>
                </c:pt>
                <c:pt idx="278">
                  <c:v>1.52139596540361</c:v>
                </c:pt>
                <c:pt idx="279">
                  <c:v>1.5240962205414099</c:v>
                </c:pt>
                <c:pt idx="280">
                  <c:v>1.5267769570790599</c:v>
                </c:pt>
                <c:pt idx="281">
                  <c:v>1.5294383557892299</c:v>
                </c:pt>
                <c:pt idx="282">
                  <c:v>1.5320806017422599</c:v>
                </c:pt>
                <c:pt idx="283">
                  <c:v>1.5347038842966201</c:v>
                </c:pt>
                <c:pt idx="284">
                  <c:v>1.53730839708869</c:v>
                </c:pt>
                <c:pt idx="285">
                  <c:v>1.53989433802179</c:v>
                </c:pt>
                <c:pt idx="286">
                  <c:v>1.5424619092546299</c:v>
                </c:pt>
                <c:pt idx="287">
                  <c:v>1.5450113171889499</c:v>
                </c:pt>
                <c:pt idx="288">
                  <c:v>1.5475427724564399</c:v>
                </c:pt>
                <c:pt idx="289">
                  <c:v>1.5500564899048701</c:v>
                </c:pt>
                <c:pt idx="290">
                  <c:v>1.55255268858347</c:v>
                </c:pt>
                <c:pt idx="291">
                  <c:v>1.55503159172739</c:v>
                </c:pt>
                <c:pt idx="292">
                  <c:v>1.5574934267414</c:v>
                </c:pt>
                <c:pt idx="293">
                  <c:v>1.55993842518269</c:v>
                </c:pt>
                <c:pt idx="294">
                  <c:v>1.5623668227426499</c:v>
                </c:pt>
                <c:pt idx="295">
                  <c:v>1.56477885922789</c:v>
                </c:pt>
                <c:pt idx="296">
                  <c:v>1.56717477854011</c:v>
                </c:pt>
                <c:pt idx="297">
                  <c:v>1.56955482865507</c:v>
                </c:pt>
                <c:pt idx="298">
                  <c:v>1.57191926160046</c:v>
                </c:pt>
                <c:pt idx="299">
                  <c:v>1.5742683334327301</c:v>
                </c:pt>
                <c:pt idx="300">
                  <c:v>1.5766023042127899</c:v>
                </c:pt>
                <c:pt idx="301">
                  <c:v>1.5789214379805201</c:v>
                </c:pt>
                <c:pt idx="302">
                  <c:v>1.5812260027281899</c:v>
                </c:pt>
                <c:pt idx="303">
                  <c:v>1.58351627037255</c:v>
                </c:pt>
                <c:pt idx="304">
                  <c:v>1.5857925167257401</c:v>
                </c:pt>
                <c:pt idx="305">
                  <c:v>1.5880550214648299</c:v>
                </c:pt>
                <c:pt idx="306">
                  <c:v>1.59030406810004</c:v>
                </c:pt>
                <c:pt idx="307">
                  <c:v>1.5925399439416299</c:v>
                </c:pt>
                <c:pt idx="308">
                  <c:v>1.5947629400652501</c:v>
                </c:pt>
                <c:pt idx="309">
                  <c:v>1.5969733512759401</c:v>
                </c:pt>
                <c:pt idx="310">
                  <c:v>1.59917147607053</c:v>
                </c:pt>
                <c:pt idx="311">
                  <c:v>1.6013576165985699</c:v>
                </c:pt>
                <c:pt idx="312">
                  <c:v>1.6035320786215499</c:v>
                </c:pt>
                <c:pt idx="313">
                  <c:v>1.60569517147064</c:v>
                </c:pt>
                <c:pt idx="314">
                  <c:v>1.6078472080025901</c:v>
                </c:pt>
                <c:pt idx="315">
                  <c:v>1.6099885045540101</c:v>
                </c:pt>
                <c:pt idx="316">
                  <c:v>1.6121193808938299</c:v>
                </c:pt>
                <c:pt idx="317">
                  <c:v>1.61424016017401</c:v>
                </c:pt>
                <c:pt idx="318">
                  <c:v>1.6163511688783201</c:v>
                </c:pt>
                <c:pt idx="319">
                  <c:v>1.61845273676926</c:v>
                </c:pt>
                <c:pt idx="320">
                  <c:v>1.6205451968331099</c:v>
                </c:pt>
                <c:pt idx="321">
                  <c:v>1.6226288852228701</c:v>
                </c:pt>
                <c:pt idx="322">
                  <c:v>1.6247041411993099</c:v>
                </c:pt>
                <c:pt idx="323">
                  <c:v>1.6267713070699199</c:v>
                </c:pt>
                <c:pt idx="324">
                  <c:v>1.6288307281257299</c:v>
                </c:pt>
                <c:pt idx="325">
                  <c:v>1.6308827525761</c:v>
                </c:pt>
                <c:pt idx="326">
                  <c:v>1.63292773148123</c:v>
                </c:pt>
                <c:pt idx="327">
                  <c:v>1.63496601868262</c:v>
                </c:pt>
                <c:pt idx="328">
                  <c:v>1.63699797073113</c:v>
                </c:pt>
                <c:pt idx="329">
                  <c:v>1.6390239468129899</c:v>
                </c:pt>
                <c:pt idx="330">
                  <c:v>1.6410443086733399</c:v>
                </c:pt>
                <c:pt idx="331">
                  <c:v>1.6430594205376099</c:v>
                </c:pt>
                <c:pt idx="332">
                  <c:v>1.6450696490304999</c:v>
                </c:pt>
                <c:pt idx="333">
                  <c:v>1.64707536309266</c:v>
                </c:pt>
                <c:pt idx="334">
                  <c:v>1.64907693389496</c:v>
                </c:pt>
                <c:pt idx="335">
                  <c:v>1.65107473475045</c:v>
                </c:pt>
                <c:pt idx="336">
                  <c:v>1.65306914102392</c:v>
                </c:pt>
                <c:pt idx="337">
                  <c:v>1.65506053003904</c:v>
                </c:pt>
                <c:pt idx="338">
                  <c:v>1.6570492809831701</c:v>
                </c:pt>
                <c:pt idx="339">
                  <c:v>1.6590357748097799</c:v>
                </c:pt>
                <c:pt idx="340">
                  <c:v>1.6610203941384201</c:v>
                </c:pt>
                <c:pt idx="341">
                  <c:v>1.6630035231524301</c:v>
                </c:pt>
                <c:pt idx="342">
                  <c:v>1.6649855474942401</c:v>
                </c:pt>
                <c:pt idx="343">
                  <c:v>1.66696685415836</c:v>
                </c:pt>
                <c:pt idx="344">
                  <c:v>1.6689478313820301</c:v>
                </c:pt>
                <c:pt idx="345">
                  <c:v>1.6709288685336801</c:v>
                </c:pt>
                <c:pt idx="346">
                  <c:v>1.6729103559990199</c:v>
                </c:pt>
                <c:pt idx="347">
                  <c:v>1.67489268506509</c:v>
                </c:pt>
                <c:pt idx="348">
                  <c:v>1.67687624780205</c:v>
                </c:pt>
                <c:pt idx="349">
                  <c:v>1.6788614369428601</c:v>
                </c:pt>
                <c:pt idx="350">
                  <c:v>1.6808486457610401</c:v>
                </c:pt>
                <c:pt idx="351">
                  <c:v>1.6828382679462901</c:v>
                </c:pt>
                <c:pt idx="352">
                  <c:v>1.68483069747835</c:v>
                </c:pt>
                <c:pt idx="353">
                  <c:v>1.68682632849892</c:v>
                </c:pt>
                <c:pt idx="354">
                  <c:v>1.6888255551818701</c:v>
                </c:pt>
                <c:pt idx="355">
                  <c:v>1.69082877160179</c:v>
                </c:pt>
                <c:pt idx="356">
                  <c:v>1.69283637160097</c:v>
                </c:pt>
                <c:pt idx="357">
                  <c:v>1.69484874865488</c:v>
                </c:pt>
                <c:pt idx="358">
                  <c:v>1.6968662957362799</c:v>
                </c:pt>
                <c:pt idx="359">
                  <c:v>1.69888940517815</c:v>
                </c:pt>
                <c:pt idx="360">
                  <c:v>1.70091846853533</c:v>
                </c:pt>
                <c:pt idx="361">
                  <c:v>1.70295387644533</c:v>
                </c:pt>
                <c:pt idx="362">
                  <c:v>1.7049960184880599</c:v>
                </c:pt>
                <c:pt idx="363">
                  <c:v>1.7070452830449101</c:v>
                </c:pt>
                <c:pt idx="364">
                  <c:v>1.70910205715723</c:v>
                </c:pt>
                <c:pt idx="365">
                  <c:v>1.7111667263842201</c:v>
                </c:pt>
                <c:pt idx="366">
                  <c:v>1.71323967466062</c:v>
                </c:pt>
                <c:pt idx="367">
                  <c:v>1.7153212841540799</c:v>
                </c:pt>
                <c:pt idx="368">
                  <c:v>1.71741193512267</c:v>
                </c:pt>
                <c:pt idx="369">
                  <c:v>1.7195120057723501</c:v>
                </c:pt>
                <c:pt idx="370">
                  <c:v>1.7216218721148799</c:v>
                </c:pt>
                <c:pt idx="371">
                  <c:v>1.72374190782615</c:v>
                </c:pt>
                <c:pt idx="372">
                  <c:v>1.7258724841050599</c:v>
                </c:pt>
                <c:pt idx="373">
                  <c:v>1.7280139695333501</c:v>
                </c:pt>
                <c:pt idx="374">
                  <c:v>1.7301667299363199</c:v>
                </c:pt>
                <c:pt idx="375">
                  <c:v>1.7323311282446801</c:v>
                </c:pt>
                <c:pt idx="376">
                  <c:v>1.7345075243577801</c:v>
                </c:pt>
                <c:pt idx="377">
                  <c:v>1.7366962750083299</c:v>
                </c:pt>
                <c:pt idx="378">
                  <c:v>1.7388977336287701</c:v>
                </c:pt>
                <c:pt idx="379">
                  <c:v>1.74111225021954</c:v>
                </c:pt>
                <c:pt idx="380">
                  <c:v>1.74334017121929</c:v>
                </c:pt>
                <c:pt idx="381">
                  <c:v>1.7455818393774001</c:v>
                </c:pt>
                <c:pt idx="382">
                  <c:v>1.74783759362877</c:v>
                </c:pt>
                <c:pt idx="383">
                  <c:v>1.7501077689712099</c:v>
                </c:pt>
                <c:pt idx="384">
                  <c:v>1.7523926963455001</c:v>
                </c:pt>
                <c:pt idx="385">
                  <c:v>1.7546927025182999</c:v>
                </c:pt>
                <c:pt idx="386">
                  <c:v>1.7570081099681201</c:v>
                </c:pt>
                <c:pt idx="387">
                  <c:v>1.75933923677444</c:v>
                </c:pt>
                <c:pt idx="388">
                  <c:v>1.7616863965101199</c:v>
                </c:pt>
                <c:pt idx="389">
                  <c:v>1.7640498981372901</c:v>
                </c:pt>
                <c:pt idx="390">
                  <c:v>1.76643004590689</c:v>
                </c:pt>
                <c:pt idx="391">
                  <c:v>1.76882713926181</c:v>
                </c:pt>
                <c:pt idx="392">
                  <c:v>1.77124147274401</c:v>
                </c:pt>
                <c:pt idx="393">
                  <c:v>1.7736733359054999</c:v>
                </c:pt>
                <c:pt idx="394">
                  <c:v>1.77612301322348</c:v>
                </c:pt>
                <c:pt idx="395">
                  <c:v>1.7785907840195201</c:v>
                </c:pt>
                <c:pt idx="396">
                  <c:v>1.7810769223831799</c:v>
                </c:pt>
                <c:pt idx="397">
                  <c:v>1.78358169709978</c:v>
                </c:pt>
                <c:pt idx="398">
                  <c:v>1.7861053715827599</c:v>
                </c:pt>
                <c:pt idx="399">
                  <c:v>1.7886482038103899</c:v>
                </c:pt>
                <c:pt idx="400">
                  <c:v>1.7912104462670899</c:v>
                </c:pt>
                <c:pt idx="401">
                  <c:v>1.7937923458893199</c:v>
                </c:pt>
                <c:pt idx="402">
                  <c:v>1.79639414401612</c:v>
                </c:pt>
                <c:pt idx="403">
                  <c:v>1.79901607634421</c:v>
                </c:pt>
                <c:pt idx="404">
                  <c:v>1.8016583728878801</c:v>
                </c:pt>
                <c:pt idx="405">
                  <c:v>1.80432125794347</c:v>
                </c:pt>
                <c:pt idx="406">
                  <c:v>1.8070049500585601</c:v>
                </c:pt>
                <c:pt idx="407">
                  <c:v>1.8097096620058499</c:v>
                </c:pt>
                <c:pt idx="408">
                  <c:v>1.81243560076165</c:v>
                </c:pt>
                <c:pt idx="409">
                  <c:v>1.8151829674889799</c:v>
                </c:pt>
                <c:pt idx="410">
                  <c:v>1.81795195752533</c:v>
                </c:pt>
                <c:pt idx="411">
                  <c:v>1.82074276037488</c:v>
                </c:pt>
                <c:pt idx="412">
                  <c:v>1.82355555970525</c:v>
                </c:pt>
                <c:pt idx="413">
                  <c:v>1.8263905333486099</c:v>
                </c:pt>
                <c:pt idx="414">
                  <c:v>1.82924785330725</c:v>
                </c:pt>
                <c:pt idx="415">
                  <c:v>1.8321276857633</c:v>
                </c:pt>
                <c:pt idx="416">
                  <c:v>1.83503019109275</c:v>
                </c:pt>
                <c:pt idx="417">
                  <c:v>1.83795552388345</c:v>
                </c:pt>
                <c:pt idx="418">
                  <c:v>1.8409038329572101</c:v>
                </c:pt>
                <c:pt idx="419">
                  <c:v>1.8438752613957501</c:v>
                </c:pt>
                <c:pt idx="420">
                  <c:v>1.8468699465704099</c:v>
                </c:pt>
                <c:pt idx="421">
                  <c:v>1.8498880201755701</c:v>
                </c:pt>
                <c:pt idx="422">
                  <c:v>1.85292960826556</c:v>
                </c:pt>
                <c:pt idx="423">
                  <c:v>1.85599483129508</c:v>
                </c:pt>
                <c:pt idx="424">
                  <c:v>1.85908380416279</c:v>
                </c:pt>
                <c:pt idx="425">
                  <c:v>1.8621966362581699</c:v>
                </c:pt>
                <c:pt idx="426">
                  <c:v>1.8653334315113399</c:v>
                </c:pt>
                <c:pt idx="427">
                  <c:v>1.8684942884458</c:v>
                </c:pt>
                <c:pt idx="428">
                  <c:v>1.8716793002338501</c:v>
                </c:pt>
                <c:pt idx="429">
                  <c:v>1.87488855475474</c:v>
                </c:pt>
                <c:pt idx="430">
                  <c:v>1.87812213465511</c:v>
                </c:pt>
                <c:pt idx="431">
                  <c:v>1.88138011741192</c:v>
                </c:pt>
                <c:pt idx="432">
                  <c:v>1.88466257539739</c:v>
                </c:pt>
                <c:pt idx="433">
                  <c:v>1.8879695759461199</c:v>
                </c:pt>
                <c:pt idx="434">
                  <c:v>1.89130118142395</c:v>
                </c:pt>
                <c:pt idx="435">
                  <c:v>1.8946574492986501</c:v>
                </c:pt>
                <c:pt idx="436">
                  <c:v>1.8980384322121699</c:v>
                </c:pt>
                <c:pt idx="437">
                  <c:v>1.90144417805437</c:v>
                </c:pt>
                <c:pt idx="438">
                  <c:v>1.90487473003801</c:v>
                </c:pt>
                <c:pt idx="439">
                  <c:v>1.9083301267749799</c:v>
                </c:pt>
                <c:pt idx="440">
                  <c:v>1.9118104023535301</c:v>
                </c:pt>
                <c:pt idx="441">
                  <c:v>1.91531558641642</c:v>
                </c:pt>
                <c:pt idx="442">
                  <c:v>1.9188457042398701</c:v>
                </c:pt>
                <c:pt idx="443">
                  <c:v>1.9224007768131</c:v>
                </c:pt>
                <c:pt idx="444">
                  <c:v>1.9259808209184699</c:v>
                </c:pt>
                <c:pt idx="445">
                  <c:v>1.9295858492120099</c:v>
                </c:pt>
                <c:pt idx="446">
                  <c:v>1.93321587030419</c:v>
                </c:pt>
                <c:pt idx="447">
                  <c:v>1.9368708888409301</c:v>
                </c:pt>
                <c:pt idx="448">
                  <c:v>1.9405509055846499</c:v>
                </c:pt>
                <c:pt idx="449">
                  <c:v>1.94425591749532</c:v>
                </c:pt>
                <c:pt idx="450">
                  <c:v>1.9479859178112799</c:v>
                </c:pt>
                <c:pt idx="451">
                  <c:v>1.95174089612996</c:v>
                </c:pt>
                <c:pt idx="452">
                  <c:v>1.9555208384881699</c:v>
                </c:pt>
                <c:pt idx="453">
                  <c:v>1.9593257274420199</c:v>
                </c:pt>
                <c:pt idx="454">
                  <c:v>1.96315554214636</c:v>
                </c:pt>
                <c:pt idx="455">
                  <c:v>1.96701025843356</c:v>
                </c:pt>
                <c:pt idx="456">
                  <c:v>1.9708898488917701</c:v>
                </c:pt>
                <c:pt idx="457">
                  <c:v>1.9747942829423299</c:v>
                </c:pt>
                <c:pt idx="458">
                  <c:v>1.97872352691648</c:v>
                </c:pt>
                <c:pt idx="459">
                  <c:v>1.9826775441311599</c:v>
                </c:pt>
                <c:pt idx="460">
                  <c:v>1.9866562949639299</c:v>
                </c:pt>
                <c:pt idx="461">
                  <c:v>1.9906597369269401</c:v>
                </c:pt>
                <c:pt idx="462">
                  <c:v>1.9946878247398101</c:v>
                </c:pt>
                <c:pt idx="463">
                  <c:v>1.9987405104015901</c:v>
                </c:pt>
                <c:pt idx="464">
                  <c:v>2.00281774326143</c:v>
                </c:pt>
                <c:pt idx="465">
                  <c:v>2.00691947008829</c:v>
                </c:pt>
                <c:pt idx="466">
                  <c:v>2.01104563513938</c:v>
                </c:pt>
                <c:pt idx="467">
                  <c:v>2.0151961802273801</c:v>
                </c:pt>
                <c:pt idx="468">
                  <c:v>2.0193710447864799</c:v>
                </c:pt>
                <c:pt idx="469">
                  <c:v>2.0235701659371501</c:v>
                </c:pt>
                <c:pt idx="470">
                  <c:v>2.0277934785495901</c:v>
                </c:pt>
                <c:pt idx="471">
                  <c:v>2.0320409130625801</c:v>
                </c:pt>
                <c:pt idx="472">
                  <c:v>2.03631238995768</c:v>
                </c:pt>
                <c:pt idx="473">
                  <c:v>2.0406078285265798</c:v>
                </c:pt>
                <c:pt idx="474">
                  <c:v>2.04492714940961</c:v>
                </c:pt>
                <c:pt idx="475">
                  <c:v>2.0492702746015699</c:v>
                </c:pt>
                <c:pt idx="476">
                  <c:v>2.0536371274563501</c:v>
                </c:pt>
                <c:pt idx="477">
                  <c:v>2.0580276326907301</c:v>
                </c:pt>
                <c:pt idx="478">
                  <c:v>2.06244171638714</c:v>
                </c:pt>
                <c:pt idx="479">
                  <c:v>2.0668793059955499</c:v>
                </c:pt>
                <c:pt idx="480">
                  <c:v>2.0713403303344999</c:v>
                </c:pt>
                <c:pt idx="481">
                  <c:v>2.0758247195913202</c:v>
                </c:pt>
                <c:pt idx="482">
                  <c:v>2.0803324053215602</c:v>
                </c:pt>
                <c:pt idx="483">
                  <c:v>2.0848633204476799</c:v>
                </c:pt>
                <c:pt idx="484">
                  <c:v>2.0894173992570502</c:v>
                </c:pt>
                <c:pt idx="485">
                  <c:v>2.0939945773992501</c:v>
                </c:pt>
                <c:pt idx="486">
                  <c:v>2.0985947918827801</c:v>
                </c:pt>
                <c:pt idx="487">
                  <c:v>2.10321798107111</c:v>
                </c:pt>
                <c:pt idx="488">
                  <c:v>2.1078640846782202</c:v>
                </c:pt>
                <c:pt idx="489">
                  <c:v>2.1125330437635599</c:v>
                </c:pt>
                <c:pt idx="490">
                  <c:v>2.1172248007265302</c:v>
                </c:pt>
                <c:pt idx="491">
                  <c:v>2.1219392993004602</c:v>
                </c:pt>
                <c:pt idx="492">
                  <c:v>2.1266764845461599</c:v>
                </c:pt>
                <c:pt idx="493">
                  <c:v>2.1314363028450298</c:v>
                </c:pt>
                <c:pt idx="494">
                  <c:v>2.13621870189181</c:v>
                </c:pt>
                <c:pt idx="495">
                  <c:v>2.1410236306868899</c:v>
                </c:pt>
                <c:pt idx="496">
                  <c:v>2.1458510395283601</c:v>
                </c:pt>
                <c:pt idx="497">
                  <c:v>2.1507008800036802</c:v>
                </c:pt>
                <c:pt idx="498">
                  <c:v>2.1555731049810798</c:v>
                </c:pt>
                <c:pt idx="499">
                  <c:v>2.1604676686006199</c:v>
                </c:pt>
                <c:pt idx="500">
                  <c:v>2.1653845262651301</c:v>
                </c:pt>
                <c:pt idx="501">
                  <c:v>2.1703236346307402</c:v>
                </c:pt>
                <c:pt idx="502">
                  <c:v>2.17528495159734</c:v>
                </c:pt>
                <c:pt idx="503">
                  <c:v>2.1802684362987499</c:v>
                </c:pt>
                <c:pt idx="504">
                  <c:v>2.18527404909275</c:v>
                </c:pt>
                <c:pt idx="505">
                  <c:v>2.19030175155094</c:v>
                </c:pt>
                <c:pt idx="506">
                  <c:v>2.1953515064484299</c:v>
                </c:pt>
                <c:pt idx="507">
                  <c:v>2.2004232777534298</c:v>
                </c:pt>
                <c:pt idx="508">
                  <c:v>2.20551703061669</c:v>
                </c:pt>
                <c:pt idx="509">
                  <c:v>2.2106327313608798</c:v>
                </c:pt>
                <c:pt idx="510">
                  <c:v>2.21577034746984</c:v>
                </c:pt>
                <c:pt idx="511">
                  <c:v>2.2209298475777399</c:v>
                </c:pt>
                <c:pt idx="512">
                  <c:v>2.2261112014582398</c:v>
                </c:pt>
                <c:pt idx="513">
                  <c:v>2.23131438001352</c:v>
                </c:pt>
                <c:pt idx="514">
                  <c:v>2.2365393552633401</c:v>
                </c:pt>
                <c:pt idx="515">
                  <c:v>2.2417861003339898</c:v>
                </c:pt>
                <c:pt idx="516">
                  <c:v>2.24705458944727</c:v>
                </c:pt>
                <c:pt idx="517">
                  <c:v>2.25234479790947</c:v>
                </c:pt>
                <c:pt idx="518">
                  <c:v>2.2576567021002898</c:v>
                </c:pt>
                <c:pt idx="519">
                  <c:v>2.26299027946179</c:v>
                </c:pt>
                <c:pt idx="520">
                  <c:v>2.2683455084873998</c:v>
                </c:pt>
                <c:pt idx="521">
                  <c:v>2.2737223687108399</c:v>
                </c:pt>
                <c:pt idx="522">
                  <c:v>2.2791208406951999</c:v>
                </c:pt>
                <c:pt idx="523">
                  <c:v>2.2845409060219399</c:v>
                </c:pt>
                <c:pt idx="524">
                  <c:v>2.2899825472799802</c:v>
                </c:pt>
                <c:pt idx="525">
                  <c:v>2.29544574805487</c:v>
                </c:pt>
                <c:pt idx="526">
                  <c:v>2.3009304929179102</c:v>
                </c:pt>
                <c:pt idx="527">
                  <c:v>2.30643676741545</c:v>
                </c:pt>
                <c:pt idx="528">
                  <c:v>2.31196455805815</c:v>
                </c:pt>
                <c:pt idx="529">
                  <c:v>2.3175138523103702</c:v>
                </c:pt>
                <c:pt idx="530">
                  <c:v>2.32308463857958</c:v>
                </c:pt>
                <c:pt idx="531">
                  <c:v>2.3286769062058998</c:v>
                </c:pt>
                <c:pt idx="532">
                  <c:v>2.3342906454516701</c:v>
                </c:pt>
                <c:pt idx="533">
                  <c:v>2.33992584749112</c:v>
                </c:pt>
                <c:pt idx="534">
                  <c:v>2.3455825044001402</c:v>
                </c:pt>
                <c:pt idx="535">
                  <c:v>2.3512606091460801</c:v>
                </c:pt>
                <c:pt idx="536">
                  <c:v>2.3569601555777502</c:v>
                </c:pt>
                <c:pt idx="537">
                  <c:v>2.3626811384153501</c:v>
                </c:pt>
                <c:pt idx="538">
                  <c:v>2.3684235532406701</c:v>
                </c:pt>
                <c:pt idx="539">
                  <c:v>2.3741873964872902</c:v>
                </c:pt>
                <c:pt idx="540">
                  <c:v>2.37997266543083</c:v>
                </c:pt>
                <c:pt idx="541">
                  <c:v>2.3857793581794402</c:v>
                </c:pt>
                <c:pt idx="542">
                  <c:v>2.3916074736642701</c:v>
                </c:pt>
                <c:pt idx="543">
                  <c:v>2.3974570116301299</c:v>
                </c:pt>
                <c:pt idx="544">
                  <c:v>2.4033279726261401</c:v>
                </c:pt>
                <c:pt idx="545">
                  <c:v>2.40922035799663</c:v>
                </c:pt>
                <c:pt idx="546">
                  <c:v>2.4151341698720499</c:v>
                </c:pt>
                <c:pt idx="547">
                  <c:v>2.4210694111599902</c:v>
                </c:pt>
                <c:pt idx="548">
                  <c:v>2.4270260855363501</c:v>
                </c:pt>
                <c:pt idx="549">
                  <c:v>2.4330041974365901</c:v>
                </c:pt>
                <c:pt idx="550">
                  <c:v>2.43900375204711</c:v>
                </c:pt>
                <c:pt idx="551">
                  <c:v>2.4450247552966902</c:v>
                </c:pt>
                <c:pt idx="552">
                  <c:v>2.4510672138481202</c:v>
                </c:pt>
                <c:pt idx="553">
                  <c:v>2.4571311350898402</c:v>
                </c:pt>
                <c:pt idx="554">
                  <c:v>2.46321652712777</c:v>
                </c:pt>
                <c:pt idx="555">
                  <c:v>2.4693233987772398</c:v>
                </c:pt>
                <c:pt idx="556">
                  <c:v>2.4754517595549799</c:v>
                </c:pt>
                <c:pt idx="557">
                  <c:v>2.48160161967124</c:v>
                </c:pt>
                <c:pt idx="558">
                  <c:v>2.4877729900220702</c:v>
                </c:pt>
                <c:pt idx="559">
                  <c:v>2.4939658821816</c:v>
                </c:pt>
                <c:pt idx="560">
                  <c:v>2.5001803083945799</c:v>
                </c:pt>
                <c:pt idx="561">
                  <c:v>2.5064162815688502</c:v>
                </c:pt>
                <c:pt idx="562">
                  <c:v>2.5126738152680699</c:v>
                </c:pt>
                <c:pt idx="563">
                  <c:v>2.5189529237044601</c:v>
                </c:pt>
                <c:pt idx="564">
                  <c:v>2.5252536217316899</c:v>
                </c:pt>
                <c:pt idx="565">
                  <c:v>2.53157592483787</c:v>
                </c:pt>
                <c:pt idx="566">
                  <c:v>2.5379198491386101</c:v>
                </c:pt>
                <c:pt idx="567">
                  <c:v>2.54428541137024</c:v>
                </c:pt>
                <c:pt idx="568">
                  <c:v>2.5506726288830999</c:v>
                </c:pt>
                <c:pt idx="569">
                  <c:v>2.5570815196349002</c:v>
                </c:pt>
                <c:pt idx="570">
                  <c:v>2.56351210218426</c:v>
                </c:pt>
                <c:pt idx="571">
                  <c:v>2.5699643956843001</c:v>
                </c:pt>
                <c:pt idx="572">
                  <c:v>2.57643841987628</c:v>
                </c:pt>
                <c:pt idx="573">
                  <c:v>2.5829341950834701</c:v>
                </c:pt>
                <c:pt idx="574">
                  <c:v>2.5894517422049899</c:v>
                </c:pt>
                <c:pt idx="575">
                  <c:v>2.5959910827098098</c:v>
                </c:pt>
                <c:pt idx="576">
                  <c:v>2.6025522386308499</c:v>
                </c:pt>
                <c:pt idx="577">
                  <c:v>2.6091352325591002</c:v>
                </c:pt>
                <c:pt idx="578">
                  <c:v>2.6157400876379602</c:v>
                </c:pt>
                <c:pt idx="579">
                  <c:v>2.6223668275575598</c:v>
                </c:pt>
                <c:pt idx="580">
                  <c:v>2.6290154765492102</c:v>
                </c:pt>
                <c:pt idx="581">
                  <c:v>2.6356860593799798</c:v>
                </c:pt>
                <c:pt idx="582">
                  <c:v>2.6423786013472799</c:v>
                </c:pt>
                <c:pt idx="583">
                  <c:v>2.6490931282736301</c:v>
                </c:pt>
                <c:pt idx="584">
                  <c:v>2.65582966650142</c:v>
                </c:pt>
                <c:pt idx="585">
                  <c:v>2.66258824288786</c:v>
                </c:pt>
                <c:pt idx="586">
                  <c:v>2.6693688847999102</c:v>
                </c:pt>
                <c:pt idx="587">
                  <c:v>2.6761716201093502</c:v>
                </c:pt>
                <c:pt idx="588">
                  <c:v>2.68299647718796</c:v>
                </c:pt>
                <c:pt idx="589">
                  <c:v>2.6898434849027102</c:v>
                </c:pt>
                <c:pt idx="590">
                  <c:v>2.6967126726110799</c:v>
                </c:pt>
                <c:pt idx="591">
                  <c:v>2.7036040701564601</c:v>
                </c:pt>
                <c:pt idx="592">
                  <c:v>2.7105177078635898</c:v>
                </c:pt>
                <c:pt idx="593">
                  <c:v>2.7174536165341401</c:v>
                </c:pt>
                <c:pt idx="594">
                  <c:v>2.7244118274422999</c:v>
                </c:pt>
                <c:pt idx="595">
                  <c:v>2.73139237233049</c:v>
                </c:pt>
                <c:pt idx="596">
                  <c:v>2.7383952834051302</c:v>
                </c:pt>
                <c:pt idx="597">
                  <c:v>2.7454205933324798</c:v>
                </c:pt>
                <c:pt idx="598">
                  <c:v>2.75246833523456</c:v>
                </c:pt>
                <c:pt idx="599">
                  <c:v>2.75953854268514</c:v>
                </c:pt>
                <c:pt idx="600">
                  <c:v>2.7666312497057999</c:v>
                </c:pt>
                <c:pt idx="601">
                  <c:v>2.7737464907620502</c:v>
                </c:pt>
                <c:pt idx="602">
                  <c:v>2.7808843007595399</c:v>
                </c:pt>
                <c:pt idx="603">
                  <c:v>2.78804471504032</c:v>
                </c:pt>
                <c:pt idx="604">
                  <c:v>2.7952277693791401</c:v>
                </c:pt>
                <c:pt idx="605">
                  <c:v>2.8024334999799199</c:v>
                </c:pt>
                <c:pt idx="606">
                  <c:v>2.80966194347211</c:v>
                </c:pt>
                <c:pt idx="607">
                  <c:v>2.8169131369073002</c:v>
                </c:pt>
                <c:pt idx="608">
                  <c:v>2.8241871177557898</c:v>
                </c:pt>
                <c:pt idx="609">
                  <c:v>2.8314839239031899</c:v>
                </c:pt>
                <c:pt idx="610">
                  <c:v>2.8388035936471998</c:v>
                </c:pt>
                <c:pt idx="611">
                  <c:v>2.8461461656943099</c:v>
                </c:pt>
                <c:pt idx="612">
                  <c:v>2.8535116791566901</c:v>
                </c:pt>
                <c:pt idx="613">
                  <c:v>2.8609001735490298</c:v>
                </c:pt>
                <c:pt idx="614">
                  <c:v>2.8683116887855298</c:v>
                </c:pt>
                <c:pt idx="615">
                  <c:v>2.8757462651768502</c:v>
                </c:pt>
                <c:pt idx="616">
                  <c:v>2.8832039434272101</c:v>
                </c:pt>
                <c:pt idx="617">
                  <c:v>2.8906847646314699</c:v>
                </c:pt>
                <c:pt idx="618">
                  <c:v>2.8981887702723199</c:v>
                </c:pt>
                <c:pt idx="619">
                  <c:v>2.9057160022174702</c:v>
                </c:pt>
                <c:pt idx="620">
                  <c:v>2.9132665027169402</c:v>
                </c:pt>
                <c:pt idx="621">
                  <c:v>2.9208403144004</c:v>
                </c:pt>
                <c:pt idx="622">
                  <c:v>2.9284374802744799</c:v>
                </c:pt>
                <c:pt idx="623">
                  <c:v>2.9360580437202701</c:v>
                </c:pt>
                <c:pt idx="624">
                  <c:v>2.9437020484907199</c:v>
                </c:pt>
                <c:pt idx="625">
                  <c:v>2.9513695387082102</c:v>
                </c:pt>
                <c:pt idx="626">
                  <c:v>2.9590605588621099</c:v>
                </c:pt>
                <c:pt idx="627">
                  <c:v>2.9667751538063598</c:v>
                </c:pt>
                <c:pt idx="628">
                  <c:v>2.9745133687571599</c:v>
                </c:pt>
                <c:pt idx="629">
                  <c:v>2.9822752492906801</c:v>
                </c:pt>
                <c:pt idx="630">
                  <c:v>2.9900608413407901</c:v>
                </c:pt>
                <c:pt idx="631">
                  <c:v>2.9978701911968799</c:v>
                </c:pt>
                <c:pt idx="632">
                  <c:v>3.00570334550165</c:v>
                </c:pt>
                <c:pt idx="633">
                  <c:v>3.0135603512490499</c:v>
                </c:pt>
                <c:pt idx="634">
                  <c:v>3.0214412557821499</c:v>
                </c:pt>
                <c:pt idx="635">
                  <c:v>3.02934610679115</c:v>
                </c:pt>
                <c:pt idx="636">
                  <c:v>3.0372749523113498</c:v>
                </c:pt>
                <c:pt idx="637">
                  <c:v>3.0452278407211999</c:v>
                </c:pt>
                <c:pt idx="638">
                  <c:v>3.0532048207404099</c:v>
                </c:pt>
                <c:pt idx="639">
                  <c:v>3.0612059414280202</c:v>
                </c:pt>
                <c:pt idx="640">
                  <c:v>3.0692312521805998</c:v>
                </c:pt>
                <c:pt idx="641">
                  <c:v>3.0772808027304599</c:v>
                </c:pt>
                <c:pt idx="642">
                  <c:v>3.0853546431438499</c:v>
                </c:pt>
                <c:pt idx="643">
                  <c:v>3.09345282381924</c:v>
                </c:pt>
                <c:pt idx="644">
                  <c:v>3.1015753954856402</c:v>
                </c:pt>
                <c:pt idx="645">
                  <c:v>3.1097224092009399</c:v>
                </c:pt>
                <c:pt idx="646">
                  <c:v>3.1178939163502699</c:v>
                </c:pt>
                <c:pt idx="647">
                  <c:v>3.1260899686444401</c:v>
                </c:pt>
                <c:pt idx="648">
                  <c:v>3.13431061811835</c:v>
                </c:pt>
                <c:pt idx="649">
                  <c:v>3.1425559171295099</c:v>
                </c:pt>
                <c:pt idx="650">
                  <c:v>3.1508259183565102</c:v>
                </c:pt>
                <c:pt idx="651">
                  <c:v>3.1591206747975802</c:v>
                </c:pt>
                <c:pt idx="652">
                  <c:v>3.1674402397691899</c:v>
                </c:pt>
                <c:pt idx="653">
                  <c:v>3.1757846669046002</c:v>
                </c:pt>
                <c:pt idx="654">
                  <c:v>3.1841540101525498</c:v>
                </c:pt>
                <c:pt idx="655">
                  <c:v>3.19254832377589</c:v>
                </c:pt>
                <c:pt idx="656">
                  <c:v>3.2009676623502998</c:v>
                </c:pt>
                <c:pt idx="657">
                  <c:v>3.2094120807629798</c:v>
                </c:pt>
                <c:pt idx="658">
                  <c:v>3.21788163421146</c:v>
                </c:pt>
                <c:pt idx="659">
                  <c:v>3.22637637820233</c:v>
                </c:pt>
                <c:pt idx="660">
                  <c:v>3.23489636855007</c:v>
                </c:pt>
                <c:pt idx="661">
                  <c:v>3.24344166137592</c:v>
                </c:pt>
                <c:pt idx="662">
                  <c:v>3.2520123131066501</c:v>
                </c:pt>
                <c:pt idx="663">
                  <c:v>3.2606083804735699</c:v>
                </c:pt>
                <c:pt idx="664">
                  <c:v>3.2692299205113602</c:v>
                </c:pt>
                <c:pt idx="665">
                  <c:v>3.27787699055704</c:v>
                </c:pt>
                <c:pt idx="666">
                  <c:v>3.2865496482489802</c:v>
                </c:pt>
                <c:pt idx="667">
                  <c:v>3.29524795152581</c:v>
                </c:pt>
                <c:pt idx="668">
                  <c:v>3.3039719586255001</c:v>
                </c:pt>
                <c:pt idx="669">
                  <c:v>3.3127217280843801</c:v>
                </c:pt>
                <c:pt idx="670">
                  <c:v>3.3214973187362302</c:v>
                </c:pt>
                <c:pt idx="671">
                  <c:v>3.3302987897113199</c:v>
                </c:pt>
                <c:pt idx="672">
                  <c:v>3.3391262004355799</c:v>
                </c:pt>
                <c:pt idx="673">
                  <c:v>3.34797961062969</c:v>
                </c:pt>
                <c:pt idx="674">
                  <c:v>3.3568590803082601</c:v>
                </c:pt>
                <c:pt idx="675">
                  <c:v>3.3657646697790198</c:v>
                </c:pt>
                <c:pt idx="676">
                  <c:v>3.3746964396419799</c:v>
                </c:pt>
                <c:pt idx="677">
                  <c:v>3.3836544507887201</c:v>
                </c:pt>
                <c:pt idx="678">
                  <c:v>3.3926387644015601</c:v>
                </c:pt>
                <c:pt idx="679">
                  <c:v>3.4016494419528698</c:v>
                </c:pt>
                <c:pt idx="680">
                  <c:v>3.41068654520434</c:v>
                </c:pt>
                <c:pt idx="681">
                  <c:v>3.4197501362063201</c:v>
                </c:pt>
                <c:pt idx="682">
                  <c:v>3.4288402772971001</c:v>
                </c:pt>
                <c:pt idx="683">
                  <c:v>3.4379570311022598</c:v>
                </c:pt>
                <c:pt idx="684">
                  <c:v>3.4471004605340601</c:v>
                </c:pt>
                <c:pt idx="685">
                  <c:v>3.45627062879081</c:v>
                </c:pt>
                <c:pt idx="686">
                  <c:v>3.46546759935626</c:v>
                </c:pt>
                <c:pt idx="687">
                  <c:v>3.4746914359990702</c:v>
                </c:pt>
                <c:pt idx="688">
                  <c:v>3.4839422027721798</c:v>
                </c:pt>
                <c:pt idx="689">
                  <c:v>3.4932199640122898</c:v>
                </c:pt>
                <c:pt idx="690">
                  <c:v>3.5025247843393901</c:v>
                </c:pt>
                <c:pt idx="691">
                  <c:v>3.5118567286561602</c:v>
                </c:pt>
                <c:pt idx="692">
                  <c:v>3.52121586214755</c:v>
                </c:pt>
                <c:pt idx="693">
                  <c:v>3.5306022502802699</c:v>
                </c:pt>
                <c:pt idx="694">
                  <c:v>3.5400159588023401</c:v>
                </c:pt>
                <c:pt idx="695">
                  <c:v>3.5494570537426902</c:v>
                </c:pt>
                <c:pt idx="696">
                  <c:v>3.5589256014106398</c:v>
                </c:pt>
                <c:pt idx="697">
                  <c:v>3.5684216683956</c:v>
                </c:pt>
                <c:pt idx="698">
                  <c:v>3.5779453215665802</c:v>
                </c:pt>
                <c:pt idx="699">
                  <c:v>3.5874966280719001</c:v>
                </c:pt>
                <c:pt idx="700">
                  <c:v>3.5970756553387799</c:v>
                </c:pt>
              </c:numCache>
            </c:numRef>
          </c:yVal>
          <c:smooth val="1"/>
        </c:ser>
        <c:dLbls>
          <c:showLegendKey val="0"/>
          <c:showVal val="0"/>
          <c:showCatName val="0"/>
          <c:showSerName val="0"/>
          <c:showPercent val="0"/>
          <c:showBubbleSize val="0"/>
        </c:dLbls>
        <c:axId val="501026984"/>
        <c:axId val="488888888"/>
      </c:scatterChart>
      <c:valAx>
        <c:axId val="501026984"/>
        <c:scaling>
          <c:orientation val="minMax"/>
          <c:max val="40"/>
          <c:min val="0"/>
        </c:scaling>
        <c:delete val="0"/>
        <c:axPos val="b"/>
        <c:title>
          <c:tx>
            <c:rich>
              <a:bodyPr/>
              <a:lstStyle/>
              <a:p>
                <a:pPr>
                  <a:defRPr sz="1700"/>
                </a:pPr>
                <a:r>
                  <a:rPr lang="en-US" sz="1700" dirty="0" smtClean="0"/>
                  <a:t>Donor age (years)</a:t>
                </a:r>
                <a:endParaRPr lang="en-US" sz="1700" dirty="0"/>
              </a:p>
            </c:rich>
          </c:tx>
          <c:layout>
            <c:manualLayout>
              <c:xMode val="edge"/>
              <c:yMode val="edge"/>
              <c:x val="0.47045356885699025"/>
              <c:y val="0.88582020997375333"/>
            </c:manualLayout>
          </c:layout>
          <c:overlay val="0"/>
        </c:title>
        <c:numFmt formatCode="#,##0" sourceLinked="0"/>
        <c:majorTickMark val="out"/>
        <c:minorTickMark val="none"/>
        <c:tickLblPos val="nextTo"/>
        <c:txPr>
          <a:bodyPr rot="0"/>
          <a:lstStyle/>
          <a:p>
            <a:pPr>
              <a:defRPr sz="1500" b="1"/>
            </a:pPr>
            <a:endParaRPr lang="en-US"/>
          </a:p>
        </c:txPr>
        <c:crossAx val="488888888"/>
        <c:crosses val="autoZero"/>
        <c:crossBetween val="midCat"/>
        <c:majorUnit val="5"/>
      </c:valAx>
      <c:valAx>
        <c:axId val="48888888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Mortality/Graft Failure</a:t>
                </a:r>
                <a:endParaRPr lang="en-US" sz="1700" b="1" i="0" baseline="0" dirty="0">
                  <a:solidFill>
                    <a:schemeClr val="tx1"/>
                  </a:solidFill>
                </a:endParaRPr>
              </a:p>
            </c:rich>
          </c:tx>
          <c:layout>
            <c:manualLayout>
              <c:xMode val="edge"/>
              <c:yMode val="edge"/>
              <c:x val="4.1716024434998713E-3"/>
              <c:y val="0.18683811700956734"/>
            </c:manualLayout>
          </c:layout>
          <c:overlay val="0"/>
        </c:title>
        <c:numFmt formatCode="#,##0.0" sourceLinked="0"/>
        <c:majorTickMark val="out"/>
        <c:minorTickMark val="none"/>
        <c:tickLblPos val="nextTo"/>
        <c:txPr>
          <a:bodyPr/>
          <a:lstStyle/>
          <a:p>
            <a:pPr>
              <a:defRPr sz="1500" b="1"/>
            </a:pPr>
            <a:endParaRPr lang="en-US"/>
          </a:p>
        </c:txPr>
        <c:crossAx val="501026984"/>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Microsoft_Excel_Worksheet2!$B$2:$B$10002</c:f>
              <c:numCache>
                <c:formatCode>General</c:formatCode>
                <c:ptCount val="10001"/>
                <c:pt idx="0">
                  <c:v>2.560279317</c:v>
                </c:pt>
                <c:pt idx="1">
                  <c:v>2.4419504249999999</c:v>
                </c:pt>
                <c:pt idx="2">
                  <c:v>2.329090361</c:v>
                </c:pt>
                <c:pt idx="3">
                  <c:v>2.2214463719999999</c:v>
                </c:pt>
                <c:pt idx="4">
                  <c:v>2.1187773839999999</c:v>
                </c:pt>
                <c:pt idx="5">
                  <c:v>2.0208534669999998</c:v>
                </c:pt>
                <c:pt idx="6">
                  <c:v>1.9274553169999999</c:v>
                </c:pt>
                <c:pt idx="7">
                  <c:v>1.838373767</c:v>
                </c:pt>
                <c:pt idx="8">
                  <c:v>1.753409314</c:v>
                </c:pt>
                <c:pt idx="9">
                  <c:v>1.6723716790000001</c:v>
                </c:pt>
                <c:pt idx="10">
                  <c:v>1.5950793750000001</c:v>
                </c:pt>
                <c:pt idx="11">
                  <c:v>1.52146195</c:v>
                </c:pt>
                <c:pt idx="12">
                  <c:v>1.4518297710000001</c:v>
                </c:pt>
                <c:pt idx="13">
                  <c:v>1.3865065059999999</c:v>
                </c:pt>
                <c:pt idx="14">
                  <c:v>1.3257314019999999</c:v>
                </c:pt>
                <c:pt idx="15">
                  <c:v>1.2696745039999999</c:v>
                </c:pt>
                <c:pt idx="16">
                  <c:v>1.218451602</c:v>
                </c:pt>
                <c:pt idx="17">
                  <c:v>1.172138696</c:v>
                </c:pt>
                <c:pt idx="18">
                  <c:v>1.130785849</c:v>
                </c:pt>
                <c:pt idx="19">
                  <c:v>1.0944304659999999</c:v>
                </c:pt>
                <c:pt idx="20">
                  <c:v>1.06311008</c:v>
                </c:pt>
                <c:pt idx="21">
                  <c:v>1.0368748889999999</c:v>
                </c:pt>
                <c:pt idx="22">
                  <c:v>1.0158003149999999</c:v>
                </c:pt>
                <c:pt idx="23">
                  <c:v>1</c:v>
                </c:pt>
                <c:pt idx="24">
                  <c:v>0.98963975599999998</c:v>
                </c:pt>
                <c:pt idx="25">
                  <c:v>0.98490997300000005</c:v>
                </c:pt>
                <c:pt idx="26">
                  <c:v>0.98560820299999996</c:v>
                </c:pt>
                <c:pt idx="27">
                  <c:v>0.99132349399999997</c:v>
                </c:pt>
                <c:pt idx="28">
                  <c:v>1.0017117449999999</c:v>
                </c:pt>
                <c:pt idx="29">
                  <c:v>1.016481247</c:v>
                </c:pt>
                <c:pt idx="30">
                  <c:v>1.0353761939999999</c:v>
                </c:pt>
                <c:pt idx="31">
                  <c:v>1.058161949</c:v>
                </c:pt>
                <c:pt idx="32">
                  <c:v>1.084611558</c:v>
                </c:pt>
                <c:pt idx="33">
                  <c:v>1.11449314</c:v>
                </c:pt>
                <c:pt idx="34">
                  <c:v>1.1475579220000001</c:v>
                </c:pt>
                <c:pt idx="35">
                  <c:v>1.18352882</c:v>
                </c:pt>
                <c:pt idx="36">
                  <c:v>1.222089542</c:v>
                </c:pt>
                <c:pt idx="37">
                  <c:v>1.2628743609999999</c:v>
                </c:pt>
                <c:pt idx="38">
                  <c:v>1.3054597530000001</c:v>
                </c:pt>
                <c:pt idx="39">
                  <c:v>1.3495271339999999</c:v>
                </c:pt>
                <c:pt idx="40">
                  <c:v>1.3950820639999999</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Microsoft_Excel_Worksheet2!$C$2:$C$10002</c:f>
              <c:numCache>
                <c:formatCode>General</c:formatCode>
                <c:ptCount val="10001"/>
                <c:pt idx="0">
                  <c:v>1.50642125</c:v>
                </c:pt>
                <c:pt idx="1">
                  <c:v>1.4754001910000001</c:v>
                </c:pt>
                <c:pt idx="2">
                  <c:v>1.4449997429999999</c:v>
                </c:pt>
                <c:pt idx="3">
                  <c:v>1.4152047329999999</c:v>
                </c:pt>
                <c:pt idx="4">
                  <c:v>1.3859997079999999</c:v>
                </c:pt>
                <c:pt idx="5">
                  <c:v>1.3573687480000001</c:v>
                </c:pt>
                <c:pt idx="6">
                  <c:v>1.329295203</c:v>
                </c:pt>
                <c:pt idx="7">
                  <c:v>1.3017613159999999</c:v>
                </c:pt>
                <c:pt idx="8">
                  <c:v>1.274747662</c:v>
                </c:pt>
                <c:pt idx="9">
                  <c:v>1.2482322939999999</c:v>
                </c:pt>
                <c:pt idx="10">
                  <c:v>1.2221893930000001</c:v>
                </c:pt>
                <c:pt idx="11">
                  <c:v>1.196628021</c:v>
                </c:pt>
                <c:pt idx="12">
                  <c:v>1.1717109670000001</c:v>
                </c:pt>
                <c:pt idx="13">
                  <c:v>1.1476302030000001</c:v>
                </c:pt>
                <c:pt idx="14">
                  <c:v>1.1245693670000001</c:v>
                </c:pt>
                <c:pt idx="15">
                  <c:v>1.102708842</c:v>
                </c:pt>
                <c:pt idx="16">
                  <c:v>1.082232455</c:v>
                </c:pt>
                <c:pt idx="17">
                  <c:v>1.0633365459999999</c:v>
                </c:pt>
                <c:pt idx="18">
                  <c:v>1.0462423970000001</c:v>
                </c:pt>
                <c:pt idx="19">
                  <c:v>1.0312134019999999</c:v>
                </c:pt>
                <c:pt idx="20">
                  <c:v>1.0185784769999999</c:v>
                </c:pt>
                <c:pt idx="21">
                  <c:v>1.008762809</c:v>
                </c:pt>
                <c:pt idx="22">
                  <c:v>1.00232546</c:v>
                </c:pt>
                <c:pt idx="23">
                  <c:v>1</c:v>
                </c:pt>
                <c:pt idx="24">
                  <c:v>0.97671989400000003</c:v>
                </c:pt>
                <c:pt idx="25">
                  <c:v>0.95888150699999997</c:v>
                </c:pt>
                <c:pt idx="26">
                  <c:v>0.94543125500000003</c:v>
                </c:pt>
                <c:pt idx="27">
                  <c:v>0.93534821400000001</c:v>
                </c:pt>
                <c:pt idx="28">
                  <c:v>0.927886502</c:v>
                </c:pt>
                <c:pt idx="29">
                  <c:v>0.922503242</c:v>
                </c:pt>
                <c:pt idx="30">
                  <c:v>0.91879438499999999</c:v>
                </c:pt>
                <c:pt idx="31">
                  <c:v>0.91644743100000003</c:v>
                </c:pt>
                <c:pt idx="32">
                  <c:v>0.915209104</c:v>
                </c:pt>
                <c:pt idx="33">
                  <c:v>0.91486404499999996</c:v>
                </c:pt>
                <c:pt idx="34">
                  <c:v>0.91522095599999997</c:v>
                </c:pt>
                <c:pt idx="35">
                  <c:v>0.91610355499999996</c:v>
                </c:pt>
                <c:pt idx="36">
                  <c:v>0.91734462500000002</c:v>
                </c:pt>
                <c:pt idx="37">
                  <c:v>0.91878205700000004</c:v>
                </c:pt>
                <c:pt idx="38">
                  <c:v>0.92025654899999998</c:v>
                </c:pt>
                <c:pt idx="39">
                  <c:v>0.92166297600000002</c:v>
                </c:pt>
                <c:pt idx="40">
                  <c:v>0.92300592699999995</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Microsoft_Excel_Worksheet2!$D$2:$D$10002</c:f>
              <c:numCache>
                <c:formatCode>General</c:formatCode>
                <c:ptCount val="10001"/>
                <c:pt idx="0">
                  <c:v>4.3513925349999996</c:v>
                </c:pt>
                <c:pt idx="1">
                  <c:v>4.0416979169999996</c:v>
                </c:pt>
                <c:pt idx="2">
                  <c:v>3.754091957</c:v>
                </c:pt>
                <c:pt idx="3">
                  <c:v>3.487003589</c:v>
                </c:pt>
                <c:pt idx="4">
                  <c:v>3.2389744199999999</c:v>
                </c:pt>
                <c:pt idx="5">
                  <c:v>3.00865092</c:v>
                </c:pt>
                <c:pt idx="6">
                  <c:v>2.7947772550000001</c:v>
                </c:pt>
                <c:pt idx="7">
                  <c:v>2.596188766</c:v>
                </c:pt>
                <c:pt idx="8">
                  <c:v>2.4118061279999998</c:v>
                </c:pt>
                <c:pt idx="9">
                  <c:v>2.240630248</c:v>
                </c:pt>
                <c:pt idx="10">
                  <c:v>2.0817380910000001</c:v>
                </c:pt>
                <c:pt idx="11">
                  <c:v>1.9344745619999999</c:v>
                </c:pt>
                <c:pt idx="12">
                  <c:v>1.798916068</c:v>
                </c:pt>
                <c:pt idx="13">
                  <c:v>1.6751043029999999</c:v>
                </c:pt>
                <c:pt idx="14">
                  <c:v>1.5628771340000001</c:v>
                </c:pt>
                <c:pt idx="15">
                  <c:v>1.46192112</c:v>
                </c:pt>
                <c:pt idx="16">
                  <c:v>1.37181647</c:v>
                </c:pt>
                <c:pt idx="17">
                  <c:v>1.292073641</c:v>
                </c:pt>
                <c:pt idx="18">
                  <c:v>1.2221609840000001</c:v>
                </c:pt>
                <c:pt idx="19">
                  <c:v>1.1615229600000001</c:v>
                </c:pt>
                <c:pt idx="20">
                  <c:v>1.109588577</c:v>
                </c:pt>
                <c:pt idx="21">
                  <c:v>1.0657703940000001</c:v>
                </c:pt>
                <c:pt idx="22">
                  <c:v>1.02945632</c:v>
                </c:pt>
                <c:pt idx="23">
                  <c:v>1</c:v>
                </c:pt>
                <c:pt idx="24">
                  <c:v>1.0027305200000001</c:v>
                </c:pt>
                <c:pt idx="25">
                  <c:v>1.011644972</c:v>
                </c:pt>
                <c:pt idx="26">
                  <c:v>1.027492506</c:v>
                </c:pt>
                <c:pt idx="27">
                  <c:v>1.0506485780000001</c:v>
                </c:pt>
                <c:pt idx="28">
                  <c:v>1.08141073</c:v>
                </c:pt>
                <c:pt idx="29">
                  <c:v>1.120033056</c:v>
                </c:pt>
                <c:pt idx="30">
                  <c:v>1.1667505600000001</c:v>
                </c:pt>
                <c:pt idx="31">
                  <c:v>1.221790441</c:v>
                </c:pt>
                <c:pt idx="32">
                  <c:v>1.2853698979999999</c:v>
                </c:pt>
                <c:pt idx="33">
                  <c:v>1.35768256</c:v>
                </c:pt>
                <c:pt idx="34">
                  <c:v>1.438875691</c:v>
                </c:pt>
                <c:pt idx="35">
                  <c:v>1.5290197919999999</c:v>
                </c:pt>
                <c:pt idx="36">
                  <c:v>1.6280717280000001</c:v>
                </c:pt>
                <c:pt idx="37">
                  <c:v>1.735832389</c:v>
                </c:pt>
                <c:pt idx="38">
                  <c:v>1.851902242</c:v>
                </c:pt>
                <c:pt idx="39">
                  <c:v>1.976018928</c:v>
                </c:pt>
                <c:pt idx="40">
                  <c:v>2.1086039730000001</c:v>
                </c:pt>
              </c:numCache>
            </c:numRef>
          </c:yVal>
          <c:smooth val="1"/>
        </c:ser>
        <c:dLbls>
          <c:showLegendKey val="0"/>
          <c:showVal val="0"/>
          <c:showCatName val="0"/>
          <c:showSerName val="0"/>
          <c:showPercent val="0"/>
          <c:showBubbleSize val="0"/>
        </c:dLbls>
        <c:axId val="488889672"/>
        <c:axId val="488890064"/>
      </c:scatterChart>
      <c:valAx>
        <c:axId val="488889672"/>
        <c:scaling>
          <c:orientation val="minMax"/>
          <c:max val="20"/>
          <c:min val="-14"/>
        </c:scaling>
        <c:delete val="0"/>
        <c:axPos val="b"/>
        <c:title>
          <c:tx>
            <c:rich>
              <a:bodyPr/>
              <a:lstStyle/>
              <a:p>
                <a:pPr>
                  <a:defRPr sz="1700"/>
                </a:pPr>
                <a:r>
                  <a:rPr lang="en-US" sz="1700" dirty="0" smtClean="0"/>
                  <a:t>Height difference (cm)</a:t>
                </a:r>
                <a:endParaRPr lang="en-US" sz="1700" dirty="0"/>
              </a:p>
            </c:rich>
          </c:tx>
          <c:layout>
            <c:manualLayout>
              <c:xMode val="edge"/>
              <c:yMode val="edge"/>
              <c:x val="0.43004424778761063"/>
              <c:y val="0.88582020997375333"/>
            </c:manualLayout>
          </c:layout>
          <c:overlay val="0"/>
        </c:title>
        <c:numFmt formatCode="#,##0" sourceLinked="0"/>
        <c:majorTickMark val="out"/>
        <c:minorTickMark val="none"/>
        <c:tickLblPos val="nextTo"/>
        <c:txPr>
          <a:bodyPr rot="0"/>
          <a:lstStyle/>
          <a:p>
            <a:pPr>
              <a:defRPr sz="1500" b="1"/>
            </a:pPr>
            <a:endParaRPr lang="en-US"/>
          </a:p>
        </c:txPr>
        <c:crossAx val="488890064"/>
        <c:crosses val="autoZero"/>
        <c:crossBetween val="midCat"/>
        <c:majorUnit val="2"/>
      </c:valAx>
      <c:valAx>
        <c:axId val="48889006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Mortality/Graft Failure</a:t>
                </a:r>
                <a:endParaRPr lang="en-US" sz="1700" b="1" i="0" baseline="0" dirty="0">
                  <a:solidFill>
                    <a:schemeClr val="tx1"/>
                  </a:solidFill>
                </a:endParaRPr>
              </a:p>
            </c:rich>
          </c:tx>
          <c:layout>
            <c:manualLayout>
              <c:xMode val="edge"/>
              <c:yMode val="edge"/>
              <c:x val="4.1716024434998713E-3"/>
              <c:y val="0.19490263313859962"/>
            </c:manualLayout>
          </c:layout>
          <c:overlay val="0"/>
        </c:title>
        <c:numFmt formatCode="#,##0.0" sourceLinked="0"/>
        <c:majorTickMark val="out"/>
        <c:minorTickMark val="none"/>
        <c:tickLblPos val="nextTo"/>
        <c:txPr>
          <a:bodyPr/>
          <a:lstStyle/>
          <a:p>
            <a:pPr>
              <a:defRPr sz="1500" b="1"/>
            </a:pPr>
            <a:endParaRPr lang="en-US"/>
          </a:p>
        </c:txPr>
        <c:crossAx val="488889672"/>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1.0347115483643801</c:v>
                </c:pt>
                <c:pt idx="1">
                  <c:v>1.0320485458387101</c:v>
                </c:pt>
                <c:pt idx="2">
                  <c:v>1.0293923969936301</c:v>
                </c:pt>
                <c:pt idx="3">
                  <c:v>1.02674308419005</c:v>
                </c:pt>
                <c:pt idx="4">
                  <c:v>1.0241005898342701</c:v>
                </c:pt>
                <c:pt idx="5">
                  <c:v>1.0214648963778901</c:v>
                </c:pt>
                <c:pt idx="6">
                  <c:v>1.0188359863176499</c:v>
                </c:pt>
                <c:pt idx="7">
                  <c:v>1.0162138421953699</c:v>
                </c:pt>
                <c:pt idx="8">
                  <c:v>1.0135984465977601</c:v>
                </c:pt>
                <c:pt idx="9">
                  <c:v>1.01098978215638</c:v>
                </c:pt>
                <c:pt idx="10">
                  <c:v>1.0083878315474799</c:v>
                </c:pt>
                <c:pt idx="11">
                  <c:v>1.0057925774918799</c:v>
                </c:pt>
                <c:pt idx="12">
                  <c:v>1.0032040027549001</c:v>
                </c:pt>
                <c:pt idx="13">
                  <c:v>1.00062209014619</c:v>
                </c:pt>
                <c:pt idx="14">
                  <c:v>0.99804682251966204</c:v>
                </c:pt>
                <c:pt idx="15">
                  <c:v>0.99547818277334299</c:v>
                </c:pt>
                <c:pt idx="16">
                  <c:v>0.992916153849278</c:v>
                </c:pt>
                <c:pt idx="17">
                  <c:v>0.99036071873341702</c:v>
                </c:pt>
                <c:pt idx="18">
                  <c:v>0.98781186045549596</c:v>
                </c:pt>
                <c:pt idx="19">
                  <c:v>0.98526956208892502</c:v>
                </c:pt>
                <c:pt idx="20">
                  <c:v>0.982733806750682</c:v>
                </c:pt>
                <c:pt idx="21">
                  <c:v>0.98020457760119295</c:v>
                </c:pt>
                <c:pt idx="22">
                  <c:v>0.97768185784422301</c:v>
                </c:pt>
                <c:pt idx="23">
                  <c:v>0.97516563072676798</c:v>
                </c:pt>
                <c:pt idx="24">
                  <c:v>0.97265587953893595</c:v>
                </c:pt>
                <c:pt idx="25">
                  <c:v>0.97015258761384604</c:v>
                </c:pt>
                <c:pt idx="26">
                  <c:v>0.96765573832750795</c:v>
                </c:pt>
                <c:pt idx="27">
                  <c:v>0.96516531509871895</c:v>
                </c:pt>
                <c:pt idx="28">
                  <c:v>0.96268130138894803</c:v>
                </c:pt>
                <c:pt idx="29">
                  <c:v>0.96020368070223105</c:v>
                </c:pt>
                <c:pt idx="30">
                  <c:v>0.95773243658505902</c:v>
                </c:pt>
                <c:pt idx="31">
                  <c:v>0.95526755262626695</c:v>
                </c:pt>
                <c:pt idx="32">
                  <c:v>0.95280901245692795</c:v>
                </c:pt>
                <c:pt idx="33">
                  <c:v>0.95035679975024401</c:v>
                </c:pt>
                <c:pt idx="34">
                  <c:v>0.94791089822143504</c:v>
                </c:pt>
                <c:pt idx="35">
                  <c:v>0.94547129162763299</c:v>
                </c:pt>
                <c:pt idx="36">
                  <c:v>0.94303796376777604</c:v>
                </c:pt>
                <c:pt idx="37">
                  <c:v>0.94061089848249502</c:v>
                </c:pt>
                <c:pt idx="38">
                  <c:v>0.93819007965401102</c:v>
                </c:pt>
                <c:pt idx="39">
                  <c:v>0.93577549120602799</c:v>
                </c:pt>
                <c:pt idx="40">
                  <c:v>0.93336711710362297</c:v>
                </c:pt>
                <c:pt idx="41">
                  <c:v>0.93096524545763004</c:v>
                </c:pt>
                <c:pt idx="42">
                  <c:v>0.92857137457945405</c:v>
                </c:pt>
                <c:pt idx="43">
                  <c:v>0.92618728978542397</c:v>
                </c:pt>
                <c:pt idx="44">
                  <c:v>0.92381475789438094</c:v>
                </c:pt>
                <c:pt idx="45">
                  <c:v>0.92145552743500203</c:v>
                </c:pt>
                <c:pt idx="46">
                  <c:v>0.91911132888646796</c:v>
                </c:pt>
                <c:pt idx="47">
                  <c:v>0.91678387495184699</c:v>
                </c:pt>
                <c:pt idx="48">
                  <c:v>0.91447486086362995</c:v>
                </c:pt>
                <c:pt idx="49">
                  <c:v>0.91218596472080304</c:v>
                </c:pt>
                <c:pt idx="50">
                  <c:v>0.90991884785692301</c:v>
                </c:pt>
                <c:pt idx="51">
                  <c:v>0.90767515523864195</c:v>
                </c:pt>
                <c:pt idx="52">
                  <c:v>0.90545651589415499</c:v>
                </c:pt>
                <c:pt idx="53">
                  <c:v>0.90326454337107498</c:v>
                </c:pt>
                <c:pt idx="54">
                  <c:v>0.90110083622325798</c:v>
                </c:pt>
                <c:pt idx="55">
                  <c:v>0.89896697852612695</c:v>
                </c:pt>
                <c:pt idx="56">
                  <c:v>0.89686454042006303</c:v>
                </c:pt>
                <c:pt idx="57">
                  <c:v>0.89479507868147401</c:v>
                </c:pt>
                <c:pt idx="58">
                  <c:v>0.892760137321159</c:v>
                </c:pt>
                <c:pt idx="59">
                  <c:v>0.89076124820965297</c:v>
                </c:pt>
                <c:pt idx="60">
                  <c:v>0.88879993172921401</c:v>
                </c:pt>
                <c:pt idx="61">
                  <c:v>0.88687769745221001</c:v>
                </c:pt>
                <c:pt idx="62">
                  <c:v>0.88499604484564698</c:v>
                </c:pt>
                <c:pt idx="63">
                  <c:v>0.88315646400163705</c:v>
                </c:pt>
                <c:pt idx="64">
                  <c:v>0.88136043639365502</c:v>
                </c:pt>
                <c:pt idx="65">
                  <c:v>0.87960943565843497</c:v>
                </c:pt>
                <c:pt idx="66">
                  <c:v>0.87790492840343404</c:v>
                </c:pt>
                <c:pt idx="67">
                  <c:v>0.87624837503981001</c:v>
                </c:pt>
                <c:pt idx="68">
                  <c:v>0.87464123064091104</c:v>
                </c:pt>
                <c:pt idx="69">
                  <c:v>0.87308494582630902</c:v>
                </c:pt>
                <c:pt idx="70">
                  <c:v>0.87158096767146798</c:v>
                </c:pt>
                <c:pt idx="71">
                  <c:v>0.87013074064317797</c:v>
                </c:pt>
                <c:pt idx="72">
                  <c:v>0.86873570756092</c:v>
                </c:pt>
                <c:pt idx="73">
                  <c:v>0.86739731058439895</c:v>
                </c:pt>
                <c:pt idx="74">
                  <c:v>0.86611699222752303</c:v>
                </c:pt>
                <c:pt idx="75">
                  <c:v>0.86489619639914805</c:v>
                </c:pt>
                <c:pt idx="76">
                  <c:v>0.86373636947097499</c:v>
                </c:pt>
                <c:pt idx="77">
                  <c:v>0.86263896137303997</c:v>
                </c:pt>
                <c:pt idx="78">
                  <c:v>0.86160542671728502</c:v>
                </c:pt>
                <c:pt idx="79">
                  <c:v>0.86063722594976899</c:v>
                </c:pt>
                <c:pt idx="80">
                  <c:v>0.85973582653212199</c:v>
                </c:pt>
                <c:pt idx="81">
                  <c:v>0.85890270415292602</c:v>
                </c:pt>
                <c:pt idx="82">
                  <c:v>0.85813934396975899</c:v>
                </c:pt>
                <c:pt idx="83">
                  <c:v>0.85744724188270205</c:v>
                </c:pt>
                <c:pt idx="84">
                  <c:v>0.85682790584019197</c:v>
                </c:pt>
                <c:pt idx="85">
                  <c:v>0.856282857178151</c:v>
                </c:pt>
                <c:pt idx="86">
                  <c:v>0.85581363199342098</c:v>
                </c:pt>
                <c:pt idx="87">
                  <c:v>0.85542178255258705</c:v>
                </c:pt>
                <c:pt idx="88">
                  <c:v>0.85510887873736097</c:v>
                </c:pt>
                <c:pt idx="89">
                  <c:v>0.85487650952777605</c:v>
                </c:pt>
                <c:pt idx="90">
                  <c:v>0.85472628452452903</c:v>
                </c:pt>
                <c:pt idx="91">
                  <c:v>0.85465983551187696</c:v>
                </c:pt>
                <c:pt idx="92">
                  <c:v>0.85467881806262003</c:v>
                </c:pt>
                <c:pt idx="93">
                  <c:v>0.85478491318675098</c:v>
                </c:pt>
                <c:pt idx="94">
                  <c:v>0.85497982902549097</c:v>
                </c:pt>
                <c:pt idx="95">
                  <c:v>0.85526530259248901</c:v>
                </c:pt>
                <c:pt idx="96">
                  <c:v>0.85564310156412005</c:v>
                </c:pt>
                <c:pt idx="97">
                  <c:v>0.85611502612086199</c:v>
                </c:pt>
                <c:pt idx="98">
                  <c:v>0.85668291084190296</c:v>
                </c:pt>
                <c:pt idx="99">
                  <c:v>0.85734862665521805</c:v>
                </c:pt>
                <c:pt idx="100">
                  <c:v>0.85811408284546797</c:v>
                </c:pt>
                <c:pt idx="101">
                  <c:v>0.85898122912224195</c:v>
                </c:pt>
                <c:pt idx="102">
                  <c:v>0.85995205775124905</c:v>
                </c:pt>
                <c:pt idx="103">
                  <c:v>0.86102860575124196</c:v>
                </c:pt>
                <c:pt idx="104">
                  <c:v>0.86221295715958401</c:v>
                </c:pt>
                <c:pt idx="105">
                  <c:v>0.86350724536952805</c:v>
                </c:pt>
                <c:pt idx="106">
                  <c:v>0.86491365554243504</c:v>
                </c:pt>
                <c:pt idx="107">
                  <c:v>0.86643442709831897</c:v>
                </c:pt>
                <c:pt idx="108">
                  <c:v>0.86807185628829697</c:v>
                </c:pt>
                <c:pt idx="109">
                  <c:v>0.86982829885270097</c:v>
                </c:pt>
                <c:pt idx="110">
                  <c:v>0.87170617276876505</c:v>
                </c:pt>
                <c:pt idx="111">
                  <c:v>0.87370796109208004</c:v>
                </c:pt>
                <c:pt idx="112">
                  <c:v>0.87583621489612196</c:v>
                </c:pt>
                <c:pt idx="113">
                  <c:v>0.87809355631447195</c:v>
                </c:pt>
                <c:pt idx="114">
                  <c:v>0.88048268169050503</c:v>
                </c:pt>
                <c:pt idx="115">
                  <c:v>0.88300636483962702</c:v>
                </c:pt>
                <c:pt idx="116">
                  <c:v>0.88566746042934497</c:v>
                </c:pt>
                <c:pt idx="117">
                  <c:v>0.88846890748276697</c:v>
                </c:pt>
                <c:pt idx="118">
                  <c:v>0.89141373301138704</c:v>
                </c:pt>
                <c:pt idx="119">
                  <c:v>0.89450505578330597</c:v>
                </c:pt>
                <c:pt idx="120">
                  <c:v>0.89774609023337504</c:v>
                </c:pt>
                <c:pt idx="121">
                  <c:v>0.90114015052205199</c:v>
                </c:pt>
                <c:pt idx="122">
                  <c:v>0.904690654750123</c:v>
                </c:pt>
                <c:pt idx="123">
                  <c:v>0.90840112933680395</c:v>
                </c:pt>
                <c:pt idx="124">
                  <c:v>0.912275213569121</c:v>
                </c:pt>
                <c:pt idx="125">
                  <c:v>0.91631666433086501</c:v>
                </c:pt>
                <c:pt idx="126">
                  <c:v>0.92052936101986604</c:v>
                </c:pt>
                <c:pt idx="127">
                  <c:v>0.92491731066275995</c:v>
                </c:pt>
                <c:pt idx="128">
                  <c:v>0.92948465323690399</c:v>
                </c:pt>
                <c:pt idx="129">
                  <c:v>0.93423566720960305</c:v>
                </c:pt>
                <c:pt idx="130">
                  <c:v>0.939174775305326</c:v>
                </c:pt>
                <c:pt idx="131">
                  <c:v>0.94430655051217605</c:v>
                </c:pt>
                <c:pt idx="132">
                  <c:v>0.94963572233941795</c:v>
                </c:pt>
                <c:pt idx="133">
                  <c:v>0.95516718333855</c:v>
                </c:pt>
                <c:pt idx="134">
                  <c:v>0.960905995901011</c:v>
                </c:pt>
                <c:pt idx="135">
                  <c:v>0.96685739934634796</c:v>
                </c:pt>
                <c:pt idx="136">
                  <c:v>0.973026817315365</c:v>
                </c:pt>
                <c:pt idx="137">
                  <c:v>0.97941986548359505</c:v>
                </c:pt>
                <c:pt idx="138">
                  <c:v>0.98604235961120701</c:v>
                </c:pt>
                <c:pt idx="139">
                  <c:v>0.99290032394637195</c:v>
                </c:pt>
                <c:pt idx="140">
                  <c:v>1</c:v>
                </c:pt>
                <c:pt idx="141">
                  <c:v>1.00734642980542</c:v>
                </c:pt>
                <c:pt idx="142">
                  <c:v>1.01493910174091</c:v>
                </c:pt>
                <c:pt idx="143">
                  <c:v>1.02277607801569</c:v>
                </c:pt>
                <c:pt idx="144">
                  <c:v>1.03085538887008</c:v>
                </c:pt>
                <c:pt idx="145">
                  <c:v>1.03917502133194</c:v>
                </c:pt>
                <c:pt idx="146">
                  <c:v>1.0477329079778199</c:v>
                </c:pt>
                <c:pt idx="147">
                  <c:v>1.0565269156919801</c:v>
                </c:pt>
                <c:pt idx="148">
                  <c:v>1.06555483441788</c:v>
                </c:pt>
                <c:pt idx="149">
                  <c:v>1.0748143658981699</c:v>
                </c:pt>
                <c:pt idx="150">
                  <c:v>1.0843031124008999</c:v>
                </c:pt>
                <c:pt idx="151">
                  <c:v>1.094018565431</c:v>
                </c:pt>
                <c:pt idx="152">
                  <c:v>1.10395809442777</c:v>
                </c:pt>
                <c:pt idx="153">
                  <c:v>1.1141189354504899</c:v>
                </c:pt>
                <c:pt idx="154">
                  <c:v>1.1244981798560101</c:v>
                </c:pt>
                <c:pt idx="155">
                  <c:v>1.13509276297368</c:v>
                </c:pt>
                <c:pt idx="156">
                  <c:v>1.1458994527845201</c:v>
                </c:pt>
                <c:pt idx="157">
                  <c:v>1.1569148386133601</c:v>
                </c:pt>
                <c:pt idx="158">
                  <c:v>1.16813531984406</c:v>
                </c:pt>
                <c:pt idx="159">
                  <c:v>1.1795570946698399</c:v>
                </c:pt>
                <c:pt idx="160">
                  <c:v>1.1911761488922601</c:v>
                </c:pt>
                <c:pt idx="161">
                  <c:v>1.2029882447842599</c:v>
                </c:pt>
                <c:pt idx="162">
                  <c:v>1.21498891003413</c:v>
                </c:pt>
                <c:pt idx="163">
                  <c:v>1.2271734267894601</c:v>
                </c:pt>
                <c:pt idx="164">
                  <c:v>1.23953682082128</c:v>
                </c:pt>
                <c:pt idx="165">
                  <c:v>1.2520738508309299</c:v>
                </c:pt>
                <c:pt idx="166">
                  <c:v>1.2647789979236299</c:v>
                </c:pt>
                <c:pt idx="167">
                  <c:v>1.27764645527444</c:v>
                </c:pt>
                <c:pt idx="168">
                  <c:v>1.2906701180143101</c:v>
                </c:pt>
                <c:pt idx="169">
                  <c:v>1.3038435733654801</c:v>
                </c:pt>
                <c:pt idx="170">
                  <c:v>1.3171600910571599</c:v>
                </c:pt>
                <c:pt idx="171">
                  <c:v>1.3306140628930101</c:v>
                </c:pt>
                <c:pt idx="172">
                  <c:v>1.3442054586907499</c:v>
                </c:pt>
                <c:pt idx="173">
                  <c:v>1.35793568215076</c:v>
                </c:pt>
                <c:pt idx="174">
                  <c:v>1.37180615131134</c:v>
                </c:pt>
                <c:pt idx="175">
                  <c:v>1.3858182986951699</c:v>
                </c:pt>
                <c:pt idx="176">
                  <c:v>1.3999735714572501</c:v>
                </c:pt>
                <c:pt idx="177">
                  <c:v>1.4142734315344001</c:v>
                </c:pt>
                <c:pt idx="178">
                  <c:v>1.4287193557961799</c:v>
                </c:pt>
                <c:pt idx="179">
                  <c:v>1.4433128361974801</c:v>
                </c:pt>
                <c:pt idx="180">
                  <c:v>1.45805537993256</c:v>
                </c:pt>
                <c:pt idx="181">
                  <c:v>1.47294850959076</c:v>
                </c:pt>
                <c:pt idx="182">
                  <c:v>1.4879937633137099</c:v>
                </c:pt>
                <c:pt idx="183">
                  <c:v>1.5031926949541801</c:v>
                </c:pt>
                <c:pt idx="184">
                  <c:v>1.5185468742366199</c:v>
                </c:pt>
                <c:pt idx="185">
                  <c:v>1.5340578869192201</c:v>
                </c:pt>
                <c:pt idx="186">
                  <c:v>1.5497273349576901</c:v>
                </c:pt>
                <c:pt idx="187">
                  <c:v>1.56555683667075</c:v>
                </c:pt>
                <c:pt idx="188">
                  <c:v>1.58154802690723</c:v>
                </c:pt>
                <c:pt idx="189">
                  <c:v>1.5977025572149099</c:v>
                </c:pt>
                <c:pt idx="190">
                  <c:v>1.61402209601113</c:v>
                </c:pt>
                <c:pt idx="191">
                  <c:v>1.6305083287550499</c:v>
                </c:pt>
                <c:pt idx="192">
                  <c:v>1.6471629581217599</c:v>
                </c:pt>
                <c:pt idx="193">
                  <c:v>1.6639877041781299</c:v>
                </c:pt>
                <c:pt idx="194">
                  <c:v>1.68098430456043</c:v>
                </c:pt>
                <c:pt idx="195">
                  <c:v>1.69815451465381</c:v>
                </c:pt>
                <c:pt idx="196">
                  <c:v>1.7155001077735701</c:v>
                </c:pt>
                <c:pt idx="197">
                  <c:v>1.7330228753483601</c:v>
                </c:pt>
                <c:pt idx="198">
                  <c:v>1.75072462710513</c:v>
                </c:pt>
                <c:pt idx="199">
                  <c:v>1.7686071912560799</c:v>
                </c:pt>
                <c:pt idx="200">
                  <c:v>1.78667241468746</c:v>
                </c:pt>
                <c:pt idx="201">
                  <c:v>1.8049221631503001</c:v>
                </c:pt>
                <c:pt idx="202">
                  <c:v>1.8233583214531499</c:v>
                </c:pt>
                <c:pt idx="203">
                  <c:v>1.8419827936566799</c:v>
                </c:pt>
                <c:pt idx="204">
                  <c:v>1.8607975032703601</c:v>
                </c:pt>
                <c:pt idx="205">
                  <c:v>1.8798043934511299</c:v>
                </c:pt>
                <c:pt idx="206">
                  <c:v>1.89900542720406</c:v>
                </c:pt>
                <c:pt idx="207">
                  <c:v>1.9184025875850901</c:v>
                </c:pt>
                <c:pt idx="208">
                  <c:v>1.93799787790585</c:v>
                </c:pt>
                <c:pt idx="209">
                  <c:v>1.9577933219405701</c:v>
                </c:pt>
                <c:pt idx="210">
                  <c:v>1.97779096413504</c:v>
                </c:pt>
                <c:pt idx="211">
                  <c:v>1.99799286981783</c:v>
                </c:pt>
                <c:pt idx="212">
                  <c:v>2.0184011254135301</c:v>
                </c:pt>
                <c:pt idx="213">
                  <c:v>2.0390178386582898</c:v>
                </c:pt>
                <c:pt idx="214">
                  <c:v>2.0598451388174399</c:v>
                </c:pt>
                <c:pt idx="215">
                  <c:v>2.0808851769054502</c:v>
                </c:pt>
                <c:pt idx="216">
                  <c:v>2.1021401259080901</c:v>
                </c:pt>
                <c:pt idx="217">
                  <c:v>2.1236121810067798</c:v>
                </c:pt>
                <c:pt idx="218">
                  <c:v>2.1453035598053898</c:v>
                </c:pt>
                <c:pt idx="219">
                  <c:v>2.1672165025592198</c:v>
                </c:pt>
                <c:pt idx="220">
                  <c:v>2.18935327240639</c:v>
                </c:pt>
                <c:pt idx="221">
                  <c:v>2.2117161556015899</c:v>
                </c:pt>
                <c:pt idx="222">
                  <c:v>2.2343074617521301</c:v>
                </c:pt>
                <c:pt idx="223">
                  <c:v>2.2571295240565799</c:v>
                </c:pt>
                <c:pt idx="224">
                  <c:v>2.2801846995456501</c:v>
                </c:pt>
                <c:pt idx="225">
                  <c:v>2.30347536932566</c:v>
                </c:pt>
                <c:pt idx="226">
                  <c:v>2.3270039388244599</c:v>
                </c:pt>
                <c:pt idx="227">
                  <c:v>2.3507728380398301</c:v>
                </c:pt>
                <c:pt idx="228">
                  <c:v>2.3747845217905001</c:v>
                </c:pt>
                <c:pt idx="229">
                  <c:v>2.3990414699696201</c:v>
                </c:pt>
                <c:pt idx="230">
                  <c:v>2.4235461878009201</c:v>
                </c:pt>
                <c:pt idx="231">
                  <c:v>2.4483012060974301</c:v>
                </c:pt>
                <c:pt idx="232">
                  <c:v>2.47330908152286</c:v>
                </c:pt>
                <c:pt idx="233">
                  <c:v>2.4985723968556601</c:v>
                </c:pt>
                <c:pt idx="234">
                  <c:v>2.5240937612557501</c:v>
                </c:pt>
                <c:pt idx="235">
                  <c:v>2.549875810534</c:v>
                </c:pt>
                <c:pt idx="236">
                  <c:v>2.57592120742444</c:v>
                </c:pt>
                <c:pt idx="237">
                  <c:v>2.6022326418592998</c:v>
                </c:pt>
                <c:pt idx="238">
                  <c:v>2.62881283124675</c:v>
                </c:pt>
                <c:pt idx="239">
                  <c:v>2.65566452075165</c:v>
                </c:pt>
                <c:pt idx="240">
                  <c:v>2.6827904835789802</c:v>
                </c:pt>
                <c:pt idx="241">
                  <c:v>2.7101935212602899</c:v>
                </c:pt>
                <c:pt idx="242">
                  <c:v>2.73787646394304</c:v>
                </c:pt>
                <c:pt idx="243">
                  <c:v>2.7658421706828702</c:v>
                </c:pt>
                <c:pt idx="244">
                  <c:v>2.7940935297389302</c:v>
                </c:pt>
                <c:pt idx="245">
                  <c:v>2.82263345887212</c:v>
                </c:pt>
                <c:pt idx="246">
                  <c:v>2.8514649056464498</c:v>
                </c:pt>
                <c:pt idx="247">
                  <c:v>2.8805908477334898</c:v>
                </c:pt>
                <c:pt idx="248">
                  <c:v>2.9100142932198301</c:v>
                </c:pt>
                <c:pt idx="249">
                  <c:v>2.9397382809178501</c:v>
                </c:pt>
                <c:pt idx="250">
                  <c:v>2.9697658806794598</c:v>
                </c:pt>
                <c:pt idx="251">
                  <c:v>3.0001001937132301</c:v>
                </c:pt>
                <c:pt idx="252">
                  <c:v>3.03074435290466</c:v>
                </c:pt>
                <c:pt idx="253">
                  <c:v>3.0617015231396798</c:v>
                </c:pt>
                <c:pt idx="254">
                  <c:v>3.0929749016316102</c:v>
                </c:pt>
                <c:pt idx="255">
                  <c:v>3.1245677182513001</c:v>
                </c:pt>
                <c:pt idx="256">
                  <c:v>3.15648323586072</c:v>
                </c:pt>
                <c:pt idx="257">
                  <c:v>3.1887247506499401</c:v>
                </c:pt>
                <c:pt idx="258">
                  <c:v>3.2212955924775901</c:v>
                </c:pt>
                <c:pt idx="259">
                  <c:v>3.2541991252147202</c:v>
                </c:pt>
                <c:pt idx="260">
                  <c:v>3.2874387470922199</c:v>
                </c:pt>
                <c:pt idx="261">
                  <c:v>3.32101789105183</c:v>
                </c:pt>
                <c:pt idx="262">
                  <c:v>3.3549400251006301</c:v>
                </c:pt>
                <c:pt idx="263">
                  <c:v>3.3892086526692302</c:v>
                </c:pt>
                <c:pt idx="264">
                  <c:v>3.4238273129736299</c:v>
                </c:pt>
                <c:pt idx="265">
                  <c:v>3.45879958138072</c:v>
                </c:pt>
                <c:pt idx="266">
                  <c:v>3.49412906977753</c:v>
                </c:pt>
                <c:pt idx="267">
                  <c:v>3.52981942694427</c:v>
                </c:pt>
                <c:pt idx="268">
                  <c:v>3.56587433893118</c:v>
                </c:pt>
                <c:pt idx="269">
                  <c:v>3.6022975294392201</c:v>
                </c:pt>
                <c:pt idx="270">
                  <c:v>3.6390927602046199</c:v>
                </c:pt>
                <c:pt idx="271">
                  <c:v>3.6762638313874301</c:v>
                </c:pt>
                <c:pt idx="272">
                  <c:v>3.7138145819639399</c:v>
                </c:pt>
                <c:pt idx="273">
                  <c:v>3.7517488901232499</c:v>
                </c:pt>
                <c:pt idx="274">
                  <c:v>3.7900706736677101</c:v>
                </c:pt>
                <c:pt idx="275">
                  <c:v>3.8287838904176001</c:v>
                </c:pt>
                <c:pt idx="276">
                  <c:v>3.8678925386198801</c:v>
                </c:pt>
                <c:pt idx="277">
                  <c:v>3.9074006573611002</c:v>
                </c:pt>
                <c:pt idx="278">
                  <c:v>3.9473123269845898</c:v>
                </c:pt>
                <c:pt idx="279">
                  <c:v>3.9876316695118299</c:v>
                </c:pt>
                <c:pt idx="280">
                  <c:v>4.0283628490682002</c:v>
                </c:pt>
                <c:pt idx="281">
                  <c:v>4.0695100723130597</c:v>
                </c:pt>
                <c:pt idx="282">
                  <c:v>4.1110775888741404</c:v>
                </c:pt>
                <c:pt idx="283">
                  <c:v>4.15306969178648</c:v>
                </c:pt>
                <c:pt idx="284">
                  <c:v>4.1954907179358196</c:v>
                </c:pt>
                <c:pt idx="285">
                  <c:v>4.2383450485065097</c:v>
                </c:pt>
                <c:pt idx="286">
                  <c:v>4.2816371094339303</c:v>
                </c:pt>
                <c:pt idx="287">
                  <c:v>4.3253713718616797</c:v>
                </c:pt>
                <c:pt idx="288">
                  <c:v>4.3695523526032902</c:v>
                </c:pt>
                <c:pt idx="289">
                  <c:v>4.4141846146087396</c:v>
                </c:pt>
                <c:pt idx="290">
                  <c:v>4.4592727674357198</c:v>
                </c:pt>
                <c:pt idx="291">
                  <c:v>4.5048214677256704</c:v>
                </c:pt>
                <c:pt idx="292">
                  <c:v>4.5508354196847502</c:v>
                </c:pt>
                <c:pt idx="293">
                  <c:v>4.5973193755696098</c:v>
                </c:pt>
                <c:pt idx="294">
                  <c:v>4.6442781361783396</c:v>
                </c:pt>
                <c:pt idx="295">
                  <c:v>4.6917165513461203</c:v>
                </c:pt>
                <c:pt idx="296">
                  <c:v>4.7396395204462003</c:v>
                </c:pt>
                <c:pt idx="297">
                  <c:v>4.7880519928959</c:v>
                </c:pt>
                <c:pt idx="298">
                  <c:v>4.8369589686677701</c:v>
                </c:pt>
                <c:pt idx="299">
                  <c:v>4.8863654988059499</c:v>
                </c:pt>
                <c:pt idx="300">
                  <c:v>4.9362766859478402</c:v>
                </c:pt>
                <c:pt idx="301">
                  <c:v>4.9866976848511797</c:v>
                </c:pt>
                <c:pt idx="302">
                  <c:v>5.0376337029262599</c:v>
                </c:pt>
                <c:pt idx="303">
                  <c:v>5.0890900007739299</c:v>
                </c:pt>
                <c:pt idx="304">
                  <c:v>5.1410718927287196</c:v>
                </c:pt>
                <c:pt idx="305">
                  <c:v>5.1935847474078702</c:v>
                </c:pt>
                <c:pt idx="306">
                  <c:v>5.2466339882656401</c:v>
                </c:pt>
                <c:pt idx="307">
                  <c:v>5.3002250941535101</c:v>
                </c:pt>
                <c:pt idx="308">
                  <c:v>5.3543635998860797</c:v>
                </c:pt>
                <c:pt idx="309">
                  <c:v>5.4090550968125601</c:v>
                </c:pt>
                <c:pt idx="310">
                  <c:v>5.4643052333944198</c:v>
                </c:pt>
                <c:pt idx="311">
                  <c:v>5.5201197157885504</c:v>
                </c:pt>
                <c:pt idx="312">
                  <c:v>5.5765043084367596</c:v>
                </c:pt>
                <c:pt idx="313">
                  <c:v>5.6334648346610203</c:v>
                </c:pt>
                <c:pt idx="314">
                  <c:v>5.6910071772648898</c:v>
                </c:pt>
                <c:pt idx="315">
                  <c:v>5.7491372791411903</c:v>
                </c:pt>
                <c:pt idx="316">
                  <c:v>5.8078611438856003</c:v>
                </c:pt>
                <c:pt idx="317">
                  <c:v>5.8671848364169099</c:v>
                </c:pt>
                <c:pt idx="318">
                  <c:v>5.9271144836031597</c:v>
                </c:pt>
                <c:pt idx="319">
                  <c:v>5.9876562748946398</c:v>
                </c:pt>
                <c:pt idx="320">
                  <c:v>6.0488164629629901</c:v>
                </c:pt>
                <c:pt idx="321">
                  <c:v>6.1106013643469801</c:v>
                </c:pt>
                <c:pt idx="322">
                  <c:v>6.1730173601049998</c:v>
                </c:pt>
                <c:pt idx="323">
                  <c:v>6.2360708964738301</c:v>
                </c:pt>
                <c:pt idx="324">
                  <c:v>6.2997684855346696</c:v>
                </c:pt>
                <c:pt idx="325">
                  <c:v>6.3641167058855901</c:v>
                </c:pt>
                <c:pt idx="326">
                  <c:v>6.42912220332083</c:v>
                </c:pt>
                <c:pt idx="327">
                  <c:v>6.4947916915174098</c:v>
                </c:pt>
                <c:pt idx="328">
                  <c:v>6.5611319527283998</c:v>
                </c:pt>
                <c:pt idx="329">
                  <c:v>6.6281498384832203</c:v>
                </c:pt>
                <c:pt idx="330">
                  <c:v>6.6958522702955703</c:v>
                </c:pt>
                <c:pt idx="331">
                  <c:v>6.7642462403780197</c:v>
                </c:pt>
                <c:pt idx="332">
                  <c:v>6.8333388123642704</c:v>
                </c:pt>
                <c:pt idx="333">
                  <c:v>6.9031371220386797</c:v>
                </c:pt>
                <c:pt idx="334">
                  <c:v>6.9736483780731398</c:v>
                </c:pt>
                <c:pt idx="335">
                  <c:v>7.0448798627717002</c:v>
                </c:pt>
                <c:pt idx="336">
                  <c:v>7.11683893282264</c:v>
                </c:pt>
                <c:pt idx="337">
                  <c:v>7.1895330200581604</c:v>
                </c:pt>
                <c:pt idx="338">
                  <c:v>7.2629696322221102</c:v>
                </c:pt>
                <c:pt idx="339">
                  <c:v>7.3371563537451499</c:v>
                </c:pt>
                <c:pt idx="340">
                  <c:v>7.4121008465282996</c:v>
                </c:pt>
                <c:pt idx="341">
                  <c:v>7.4878108507340997</c:v>
                </c:pt>
                <c:pt idx="342">
                  <c:v>7.5642941855860597</c:v>
                </c:pt>
                <c:pt idx="343">
                  <c:v>7.6415587501761202</c:v>
                </c:pt>
                <c:pt idx="344">
                  <c:v>7.7196125242806497</c:v>
                </c:pt>
                <c:pt idx="345">
                  <c:v>7.7984635691843698</c:v>
                </c:pt>
                <c:pt idx="346">
                  <c:v>7.8781200285130701</c:v>
                </c:pt>
                <c:pt idx="347">
                  <c:v>7.9585901290746497</c:v>
                </c:pt>
                <c:pt idx="348">
                  <c:v>8.0398821817086397</c:v>
                </c:pt>
                <c:pt idx="349">
                  <c:v>8.12200458214474</c:v>
                </c:pt>
                <c:pt idx="350">
                  <c:v>8.2049658118697799</c:v>
                </c:pt>
                <c:pt idx="351">
                  <c:v>8.2887744390036104</c:v>
                </c:pt>
                <c:pt idx="352">
                  <c:v>8.3734391191842494</c:v>
                </c:pt>
                <c:pt idx="353">
                  <c:v>8.4589685964616006</c:v>
                </c:pt>
                <c:pt idx="354">
                  <c:v>8.5453717042005994</c:v>
                </c:pt>
                <c:pt idx="355">
                  <c:v>8.6326573659935502</c:v>
                </c:pt>
                <c:pt idx="356">
                  <c:v>8.7208345965816605</c:v>
                </c:pt>
                <c:pt idx="357">
                  <c:v>8.8099125027861298</c:v>
                </c:pt>
                <c:pt idx="358">
                  <c:v>8.8999002844487904</c:v>
                </c:pt>
                <c:pt idx="359">
                  <c:v>8.9908072353819506</c:v>
                </c:pt>
                <c:pt idx="360">
                  <c:v>9.0826427443285205</c:v>
                </c:pt>
                <c:pt idx="361">
                  <c:v>9.1754162959316705</c:v>
                </c:pt>
                <c:pt idx="362">
                  <c:v>9.26913747171408</c:v>
                </c:pt>
                <c:pt idx="363">
                  <c:v>9.3638159510681795</c:v>
                </c:pt>
                <c:pt idx="364">
                  <c:v>9.4594615122547498</c:v>
                </c:pt>
                <c:pt idx="365">
                  <c:v>9.5560840334138408</c:v>
                </c:pt>
                <c:pt idx="366">
                  <c:v>9.6536934935846208</c:v>
                </c:pt>
                <c:pt idx="367">
                  <c:v>9.7522999737357203</c:v>
                </c:pt>
                <c:pt idx="368">
                  <c:v>9.8519136578066604</c:v>
                </c:pt>
                <c:pt idx="369">
                  <c:v>9.9525448337595606</c:v>
                </c:pt>
                <c:pt idx="370">
                  <c:v>10.0542038946418</c:v>
                </c:pt>
                <c:pt idx="371">
                  <c:v>10.1569013396591</c:v>
                </c:pt>
                <c:pt idx="372">
                  <c:v>10.260647775260299</c:v>
                </c:pt>
                <c:pt idx="373">
                  <c:v>10.3654539162321</c:v>
                </c:pt>
                <c:pt idx="374">
                  <c:v>10.471330586806699</c:v>
                </c:pt>
                <c:pt idx="375">
                  <c:v>10.578288721778501</c:v>
                </c:pt>
                <c:pt idx="376">
                  <c:v>10.6863393676343</c:v>
                </c:pt>
                <c:pt idx="377">
                  <c:v>10.795493683694099</c:v>
                </c:pt>
                <c:pt idx="378">
                  <c:v>10.9057629432629</c:v>
                </c:pt>
                <c:pt idx="379">
                  <c:v>11.0171585347959</c:v>
                </c:pt>
                <c:pt idx="380">
                  <c:v>11.129691963074499</c:v>
                </c:pt>
                <c:pt idx="381">
                  <c:v>11.2433748503936</c:v>
                </c:pt>
                <c:pt idx="382">
                  <c:v>11.358218937763199</c:v>
                </c:pt>
                <c:pt idx="383">
                  <c:v>11.4742360861202</c:v>
                </c:pt>
                <c:pt idx="384">
                  <c:v>11.5914382775536</c:v>
                </c:pt>
                <c:pt idx="385">
                  <c:v>11.709837616542099</c:v>
                </c:pt>
                <c:pt idx="386">
                  <c:v>11.8294463312041</c:v>
                </c:pt>
                <c:pt idx="387">
                  <c:v>11.9502767745602</c:v>
                </c:pt>
                <c:pt idx="388">
                  <c:v>12.0723414258104</c:v>
                </c:pt>
                <c:pt idx="389">
                  <c:v>12.195652891621</c:v>
                </c:pt>
                <c:pt idx="390">
                  <c:v>12.320223907428201</c:v>
                </c:pt>
                <c:pt idx="391">
                  <c:v>12.446067338752499</c:v>
                </c:pt>
                <c:pt idx="392">
                  <c:v>12.573196182527401</c:v>
                </c:pt>
                <c:pt idx="393">
                  <c:v>12.701623568442701</c:v>
                </c:pt>
                <c:pt idx="394">
                  <c:v>12.831362760299101</c:v>
                </c:pt>
                <c:pt idx="395">
                  <c:v>12.9624271573794</c:v>
                </c:pt>
                <c:pt idx="396">
                  <c:v>13.0948302958314</c:v>
                </c:pt>
                <c:pt idx="397">
                  <c:v>13.228585850066301</c:v>
                </c:pt>
                <c:pt idx="398">
                  <c:v>13.3637076341707</c:v>
                </c:pt>
                <c:pt idx="399">
                  <c:v>13.500209603334101</c:v>
                </c:pt>
                <c:pt idx="400">
                  <c:v>13.638105855288901</c:v>
                </c:pt>
                <c:pt idx="401">
                  <c:v>13.7774106317676</c:v>
                </c:pt>
                <c:pt idx="402">
                  <c:v>13.918138319972901</c:v>
                </c:pt>
                <c:pt idx="403">
                  <c:v>14.060303454063799</c:v>
                </c:pt>
                <c:pt idx="404">
                  <c:v>14.203920716656899</c:v>
                </c:pt>
                <c:pt idx="405">
                  <c:v>14.3490049403425</c:v>
                </c:pt>
                <c:pt idx="406">
                  <c:v>14.495571109216201</c:v>
                </c:pt>
                <c:pt idx="407">
                  <c:v>14.6436343604278</c:v>
                </c:pt>
                <c:pt idx="408">
                  <c:v>14.7932099857426</c:v>
                </c:pt>
                <c:pt idx="409">
                  <c:v>14.944313433122501</c:v>
                </c:pt>
                <c:pt idx="410">
                  <c:v>15.096960308320501</c:v>
                </c:pt>
                <c:pt idx="411">
                  <c:v>15.2511663764926</c:v>
                </c:pt>
                <c:pt idx="412">
                  <c:v>15.406947563826099</c:v>
                </c:pt>
                <c:pt idx="413">
                  <c:v>15.5643199591845</c:v>
                </c:pt>
                <c:pt idx="414">
                  <c:v>15.7232998157689</c:v>
                </c:pt>
                <c:pt idx="415">
                  <c:v>15.883903552796999</c:v>
                </c:pt>
                <c:pt idx="416">
                  <c:v>16.046147757198199</c:v>
                </c:pt>
                <c:pt idx="417">
                  <c:v>16.210049185327399</c:v>
                </c:pt>
                <c:pt idx="418">
                  <c:v>16.375624764695502</c:v>
                </c:pt>
                <c:pt idx="419">
                  <c:v>16.542891595716601</c:v>
                </c:pt>
                <c:pt idx="420">
                  <c:v>16.711866953475401</c:v>
                </c:pt>
                <c:pt idx="421">
                  <c:v>16.882568289511401</c:v>
                </c:pt>
                <c:pt idx="422">
                  <c:v>17.055013233619501</c:v>
                </c:pt>
                <c:pt idx="423">
                  <c:v>17.229219595673101</c:v>
                </c:pt>
                <c:pt idx="424">
                  <c:v>17.405205367461601</c:v>
                </c:pt>
                <c:pt idx="425">
                  <c:v>17.582988724549999</c:v>
                </c:pt>
                <c:pt idx="426">
                  <c:v>17.762588028155101</c:v>
                </c:pt>
                <c:pt idx="427">
                  <c:v>17.944021827041901</c:v>
                </c:pt>
                <c:pt idx="428">
                  <c:v>18.1273088594398</c:v>
                </c:pt>
                <c:pt idx="429">
                  <c:v>18.3124680549777</c:v>
                </c:pt>
                <c:pt idx="430">
                  <c:v>18.499518536638298</c:v>
                </c:pt>
                <c:pt idx="431">
                  <c:v>18.688479622734501</c:v>
                </c:pt>
                <c:pt idx="432">
                  <c:v>18.879370828903198</c:v>
                </c:pt>
                <c:pt idx="433">
                  <c:v>19.072211870121201</c:v>
                </c:pt>
                <c:pt idx="434">
                  <c:v>19.267022662742601</c:v>
                </c:pt>
                <c:pt idx="435">
                  <c:v>19.463823326553499</c:v>
                </c:pt>
                <c:pt idx="436">
                  <c:v>19.662634186851601</c:v>
                </c:pt>
                <c:pt idx="437">
                  <c:v>19.863475776544998</c:v>
                </c:pt>
                <c:pt idx="438">
                  <c:v>20.066368838272201</c:v>
                </c:pt>
                <c:pt idx="439">
                  <c:v>20.271334326545698</c:v>
                </c:pt>
                <c:pt idx="440">
                  <c:v>20.478393409914599</c:v>
                </c:pt>
                <c:pt idx="441">
                  <c:v>20.687567473152001</c:v>
                </c:pt>
                <c:pt idx="442">
                  <c:v>20.898878119462701</c:v>
                </c:pt>
                <c:pt idx="443">
                  <c:v>21.1123471727153</c:v>
                </c:pt>
                <c:pt idx="444">
                  <c:v>21.327996679695602</c:v>
                </c:pt>
                <c:pt idx="445">
                  <c:v>21.5458489123831</c:v>
                </c:pt>
                <c:pt idx="446">
                  <c:v>21.7659263702521</c:v>
                </c:pt>
                <c:pt idx="447">
                  <c:v>21.988251782595501</c:v>
                </c:pt>
                <c:pt idx="448">
                  <c:v>22.212848110871199</c:v>
                </c:pt>
                <c:pt idx="449">
                  <c:v>22.439738551073798</c:v>
                </c:pt>
                <c:pt idx="450">
                  <c:v>22.668946536131799</c:v>
                </c:pt>
                <c:pt idx="451">
                  <c:v>22.900495738325699</c:v>
                </c:pt>
                <c:pt idx="452">
                  <c:v>23.134410071732901</c:v>
                </c:pt>
                <c:pt idx="453">
                  <c:v>23.370713694699798</c:v>
                </c:pt>
                <c:pt idx="454">
                  <c:v>23.609431012334099</c:v>
                </c:pt>
                <c:pt idx="455">
                  <c:v>23.850586679027</c:v>
                </c:pt>
                <c:pt idx="456">
                  <c:v>24.094205600999299</c:v>
                </c:pt>
                <c:pt idx="457">
                  <c:v>24.3403129388726</c:v>
                </c:pt>
                <c:pt idx="458">
                  <c:v>24.588934110269101</c:v>
                </c:pt>
                <c:pt idx="459">
                  <c:v>24.840094792436101</c:v>
                </c:pt>
                <c:pt idx="460">
                  <c:v>25.093820924898299</c:v>
                </c:pt>
                <c:pt idx="461">
                  <c:v>25.350138712135301</c:v>
                </c:pt>
                <c:pt idx="462">
                  <c:v>25.6090746262919</c:v>
                </c:pt>
                <c:pt idx="463">
                  <c:v>25.870655409906099</c:v>
                </c:pt>
                <c:pt idx="464">
                  <c:v>26.134908078676698</c:v>
                </c:pt>
                <c:pt idx="465">
                  <c:v>26.401859924249901</c:v>
                </c:pt>
                <c:pt idx="466">
                  <c:v>26.671538517039199</c:v>
                </c:pt>
                <c:pt idx="467">
                  <c:v>26.943971709073899</c:v>
                </c:pt>
                <c:pt idx="468">
                  <c:v>27.219187636872402</c:v>
                </c:pt>
                <c:pt idx="469">
                  <c:v>27.4972147243523</c:v>
                </c:pt>
                <c:pt idx="470">
                  <c:v>27.778081685762402</c:v>
                </c:pt>
                <c:pt idx="471">
                  <c:v>28.061817528650099</c:v>
                </c:pt>
                <c:pt idx="472">
                  <c:v>28.348451556856901</c:v>
                </c:pt>
                <c:pt idx="473">
                  <c:v>28.638013373545402</c:v>
                </c:pt>
                <c:pt idx="474">
                  <c:v>28.930532884255001</c:v>
                </c:pt>
                <c:pt idx="475">
                  <c:v>29.226040299992501</c:v>
                </c:pt>
                <c:pt idx="476">
                  <c:v>29.524566140351101</c:v>
                </c:pt>
                <c:pt idx="477">
                  <c:v>29.826141236661801</c:v>
                </c:pt>
                <c:pt idx="478">
                  <c:v>30.130796735181001</c:v>
                </c:pt>
                <c:pt idx="479">
                  <c:v>30.438564100301601</c:v>
                </c:pt>
                <c:pt idx="480">
                  <c:v>30.749475117807801</c:v>
                </c:pt>
                <c:pt idx="481">
                  <c:v>31.0635618981552</c:v>
                </c:pt>
                <c:pt idx="482">
                  <c:v>31.380856879787402</c:v>
                </c:pt>
                <c:pt idx="483">
                  <c:v>31.701392832487699</c:v>
                </c:pt>
                <c:pt idx="484">
                  <c:v>32.025202860760899</c:v>
                </c:pt>
                <c:pt idx="485">
                  <c:v>32.352320407254602</c:v>
                </c:pt>
                <c:pt idx="486">
                  <c:v>32.682779256211802</c:v>
                </c:pt>
                <c:pt idx="487">
                  <c:v>33.016613536961799</c:v>
                </c:pt>
                <c:pt idx="488">
                  <c:v>33.353857727441799</c:v>
                </c:pt>
                <c:pt idx="489">
                  <c:v>33.694546657762103</c:v>
                </c:pt>
                <c:pt idx="490">
                  <c:v>34.038715513797698</c:v>
                </c:pt>
                <c:pt idx="491">
                  <c:v>34.386399840828403</c:v>
                </c:pt>
                <c:pt idx="492">
                  <c:v>34.737635547205997</c:v>
                </c:pt>
                <c:pt idx="493">
                  <c:v>35.0924589080632</c:v>
                </c:pt>
                <c:pt idx="494">
                  <c:v>35.450906569061203</c:v>
                </c:pt>
                <c:pt idx="495">
                  <c:v>35.813015550174399</c:v>
                </c:pt>
                <c:pt idx="496">
                  <c:v>36.178823249511602</c:v>
                </c:pt>
                <c:pt idx="497">
                  <c:v>36.548367447182201</c:v>
                </c:pt>
                <c:pt idx="498">
                  <c:v>36.921686309194399</c:v>
                </c:pt>
                <c:pt idx="499">
                  <c:v>37.298818391397198</c:v>
                </c:pt>
                <c:pt idx="500">
                  <c:v>37.679802643467603</c:v>
                </c:pt>
                <c:pt idx="501">
                  <c:v>38.064678412926199</c:v>
                </c:pt>
                <c:pt idx="502">
                  <c:v>38.453485449204997</c:v>
                </c:pt>
                <c:pt idx="503">
                  <c:v>38.846263907751599</c:v>
                </c:pt>
                <c:pt idx="504">
                  <c:v>39.243054354175101</c:v>
                </c:pt>
                <c:pt idx="505">
                  <c:v>39.643897768440098</c:v>
                </c:pt>
                <c:pt idx="506">
                  <c:v>40.048835549095799</c:v>
                </c:pt>
                <c:pt idx="507">
                  <c:v>40.457909517548302</c:v>
                </c:pt>
                <c:pt idx="508">
                  <c:v>40.8711619223863</c:v>
                </c:pt>
                <c:pt idx="509">
                  <c:v>41.288635443741299</c:v>
                </c:pt>
                <c:pt idx="510">
                  <c:v>41.710373197695503</c:v>
                </c:pt>
                <c:pt idx="511">
                  <c:v>42.1364187407355</c:v>
                </c:pt>
                <c:pt idx="512">
                  <c:v>42.566816074248898</c:v>
                </c:pt>
                <c:pt idx="513">
                  <c:v>43.001609649071803</c:v>
                </c:pt>
                <c:pt idx="514">
                  <c:v>43.440844370076903</c:v>
                </c:pt>
                <c:pt idx="515">
                  <c:v>43.884565600813303</c:v>
                </c:pt>
                <c:pt idx="516">
                  <c:v>44.332819168189197</c:v>
                </c:pt>
                <c:pt idx="517">
                  <c:v>44.785651367208203</c:v>
                </c:pt>
                <c:pt idx="518">
                  <c:v>45.2431089657454</c:v>
                </c:pt>
                <c:pt idx="519">
                  <c:v>45.705239209384501</c:v>
                </c:pt>
                <c:pt idx="520">
                  <c:v>46.172089826290403</c:v>
                </c:pt>
                <c:pt idx="521">
                  <c:v>46.643709032142702</c:v>
                </c:pt>
                <c:pt idx="522">
                  <c:v>47.120145535114602</c:v>
                </c:pt>
                <c:pt idx="523">
                  <c:v>47.601448540903803</c:v>
                </c:pt>
                <c:pt idx="524">
                  <c:v>48.087667757810898</c:v>
                </c:pt>
                <c:pt idx="525">
                  <c:v>48.578853401877403</c:v>
                </c:pt>
                <c:pt idx="526">
                  <c:v>49.075056202071799</c:v>
                </c:pt>
                <c:pt idx="527">
                  <c:v>49.576327405524999</c:v>
                </c:pt>
                <c:pt idx="528">
                  <c:v>50.0827187828273</c:v>
                </c:pt>
                <c:pt idx="529">
                  <c:v>50.594282633374</c:v>
                </c:pt>
                <c:pt idx="530">
                  <c:v>51.1110717907642</c:v>
                </c:pt>
                <c:pt idx="531">
                  <c:v>51.633139628259698</c:v>
                </c:pt>
                <c:pt idx="532">
                  <c:v>52.160540064295901</c:v>
                </c:pt>
                <c:pt idx="533">
                  <c:v>52.693327568056901</c:v>
                </c:pt>
                <c:pt idx="534">
                  <c:v>53.2315571650905</c:v>
                </c:pt>
                <c:pt idx="535">
                  <c:v>53.775284442997403</c:v>
                </c:pt>
                <c:pt idx="536">
                  <c:v>54.324565557171098</c:v>
                </c:pt>
                <c:pt idx="537">
                  <c:v>54.879457236597197</c:v>
                </c:pt>
                <c:pt idx="538">
                  <c:v>55.440016789715699</c:v>
                </c:pt>
                <c:pt idx="539">
                  <c:v>56.006302110332598</c:v>
                </c:pt>
                <c:pt idx="540">
                  <c:v>56.5783716836048</c:v>
                </c:pt>
                <c:pt idx="541">
                  <c:v>57.156284592078002</c:v>
                </c:pt>
                <c:pt idx="542">
                  <c:v>57.740100521793202</c:v>
                </c:pt>
                <c:pt idx="543">
                  <c:v>58.329879768442296</c:v>
                </c:pt>
                <c:pt idx="544">
                  <c:v>58.925683243602201</c:v>
                </c:pt>
                <c:pt idx="545">
                  <c:v>59.527572481022503</c:v>
                </c:pt>
                <c:pt idx="546">
                  <c:v>60.135609642984001</c:v>
                </c:pt>
                <c:pt idx="547">
                  <c:v>60.749857526717101</c:v>
                </c:pt>
                <c:pt idx="548">
                  <c:v>61.370379570883401</c:v>
                </c:pt>
                <c:pt idx="549">
                  <c:v>61.997239862132801</c:v>
                </c:pt>
                <c:pt idx="550">
                  <c:v>62.630503141720297</c:v>
                </c:pt>
                <c:pt idx="551">
                  <c:v>63.270234812193003</c:v>
                </c:pt>
                <c:pt idx="552">
                  <c:v>63.9165009441476</c:v>
                </c:pt>
                <c:pt idx="553">
                  <c:v>64.569368283043502</c:v>
                </c:pt>
                <c:pt idx="554">
                  <c:v>65.228904256108507</c:v>
                </c:pt>
                <c:pt idx="555">
                  <c:v>65.895176979296807</c:v>
                </c:pt>
                <c:pt idx="556">
                  <c:v>66.568255264326694</c:v>
                </c:pt>
                <c:pt idx="557">
                  <c:v>67.248208625781103</c:v>
                </c:pt>
                <c:pt idx="558">
                  <c:v>67.935107288295598</c:v>
                </c:pt>
                <c:pt idx="559">
                  <c:v>68.6290221937995</c:v>
                </c:pt>
                <c:pt idx="560">
                  <c:v>69.330025008861298</c:v>
                </c:pt>
                <c:pt idx="561">
                  <c:v>70.038188132069394</c:v>
                </c:pt>
                <c:pt idx="562">
                  <c:v>70.753584701523593</c:v>
                </c:pt>
                <c:pt idx="563">
                  <c:v>71.476288602380393</c:v>
                </c:pt>
                <c:pt idx="564">
                  <c:v>72.206374474488399</c:v>
                </c:pt>
                <c:pt idx="565">
                  <c:v>72.943917720100302</c:v>
                </c:pt>
                <c:pt idx="566">
                  <c:v>73.688994511651103</c:v>
                </c:pt>
                <c:pt idx="567">
                  <c:v>74.441681799630103</c:v>
                </c:pt>
                <c:pt idx="568">
                  <c:v>75.202057320528297</c:v>
                </c:pt>
                <c:pt idx="569">
                  <c:v>75.970199604869606</c:v>
                </c:pt>
                <c:pt idx="570">
                  <c:v>76.746187985316496</c:v>
                </c:pt>
                <c:pt idx="571">
                  <c:v>77.530102604863401</c:v>
                </c:pt>
                <c:pt idx="572">
                  <c:v>78.3220244251184</c:v>
                </c:pt>
                <c:pt idx="573">
                  <c:v>79.122035234658995</c:v>
                </c:pt>
                <c:pt idx="574">
                  <c:v>79.930217657484704</c:v>
                </c:pt>
                <c:pt idx="575">
                  <c:v>80.746655161551203</c:v>
                </c:pt>
                <c:pt idx="576">
                  <c:v>81.571432067379604</c:v>
                </c:pt>
                <c:pt idx="577">
                  <c:v>82.404633556780396</c:v>
                </c:pt>
                <c:pt idx="578">
                  <c:v>83.246345681630203</c:v>
                </c:pt>
                <c:pt idx="579">
                  <c:v>84.096655372793705</c:v>
                </c:pt>
                <c:pt idx="580">
                  <c:v>84.955650449061807</c:v>
                </c:pt>
                <c:pt idx="581">
                  <c:v>85.823419626247301</c:v>
                </c:pt>
                <c:pt idx="582">
                  <c:v>86.700052526336606</c:v>
                </c:pt>
                <c:pt idx="583">
                  <c:v>87.5856396867553</c:v>
                </c:pt>
                <c:pt idx="584">
                  <c:v>88.4802725697038</c:v>
                </c:pt>
                <c:pt idx="585">
                  <c:v>89.384043571623096</c:v>
                </c:pt>
                <c:pt idx="586">
                  <c:v>90.297046032722307</c:v>
                </c:pt>
                <c:pt idx="587">
                  <c:v>91.219374246600196</c:v>
                </c:pt>
                <c:pt idx="588">
                  <c:v>92.151123470048304</c:v>
                </c:pt>
                <c:pt idx="589">
                  <c:v>93.092389932811301</c:v>
                </c:pt>
                <c:pt idx="590">
                  <c:v>94.043270847588303</c:v>
                </c:pt>
                <c:pt idx="591">
                  <c:v>95.003864420022595</c:v>
                </c:pt>
                <c:pt idx="592">
                  <c:v>95.974269858874806</c:v>
                </c:pt>
                <c:pt idx="593">
                  <c:v>96.9545873862657</c:v>
                </c:pt>
                <c:pt idx="594">
                  <c:v>97.944918248033403</c:v>
                </c:pt>
                <c:pt idx="595">
                  <c:v>98.945364724145804</c:v>
                </c:pt>
                <c:pt idx="596">
                  <c:v>99.956030139323303</c:v>
                </c:pt>
                <c:pt idx="597">
                  <c:v>100.97701887368299</c:v>
                </c:pt>
                <c:pt idx="598">
                  <c:v>102.008436373506</c:v>
                </c:pt>
                <c:pt idx="599">
                  <c:v>103.050389162177</c:v>
                </c:pt>
                <c:pt idx="600">
                  <c:v>104.10298485109401</c:v>
                </c:pt>
                <c:pt idx="601">
                  <c:v>105.166332150876</c:v>
                </c:pt>
                <c:pt idx="602">
                  <c:v>106.24054088255799</c:v>
                </c:pt>
                <c:pt idx="603">
                  <c:v>107.325721988911</c:v>
                </c:pt>
                <c:pt idx="604">
                  <c:v>108.421987545935</c:v>
                </c:pt>
                <c:pt idx="605">
                  <c:v>109.52945077438901</c:v>
                </c:pt>
                <c:pt idx="606">
                  <c:v>110.64822605152401</c:v>
                </c:pt>
                <c:pt idx="607">
                  <c:v>111.778428922901</c:v>
                </c:pt>
                <c:pt idx="608">
                  <c:v>112.92017611431</c:v>
                </c:pt>
                <c:pt idx="609">
                  <c:v>114.073585543769</c:v>
                </c:pt>
                <c:pt idx="610">
                  <c:v>115.23877633382099</c:v>
                </c:pt>
                <c:pt idx="611">
                  <c:v>116.415868823728</c:v>
                </c:pt>
                <c:pt idx="612">
                  <c:v>117.604984581964</c:v>
                </c:pt>
                <c:pt idx="613">
                  <c:v>118.806246418757</c:v>
                </c:pt>
                <c:pt idx="614">
                  <c:v>120.019778398726</c:v>
                </c:pt>
                <c:pt idx="615">
                  <c:v>121.245705853773</c:v>
                </c:pt>
                <c:pt idx="616">
                  <c:v>122.48415539596699</c:v>
                </c:pt>
                <c:pt idx="617">
                  <c:v>123.735254930658</c:v>
                </c:pt>
                <c:pt idx="618">
                  <c:v>124.99913366966</c:v>
                </c:pt>
                <c:pt idx="619">
                  <c:v>126.275922144587</c:v>
                </c:pt>
                <c:pt idx="620">
                  <c:v>127.565752220378</c:v>
                </c:pt>
                <c:pt idx="621">
                  <c:v>128.868757108876</c:v>
                </c:pt>
                <c:pt idx="622">
                  <c:v>130.18507138263101</c:v>
                </c:pt>
                <c:pt idx="623">
                  <c:v>131.51483098871401</c:v>
                </c:pt>
                <c:pt idx="624">
                  <c:v>132.85817326284001</c:v>
                </c:pt>
                <c:pt idx="625">
                  <c:v>134.21523694353601</c:v>
                </c:pt>
                <c:pt idx="626">
                  <c:v>135.586162186444</c:v>
                </c:pt>
                <c:pt idx="627">
                  <c:v>136.971090578813</c:v>
                </c:pt>
                <c:pt idx="628">
                  <c:v>138.370165154093</c:v>
                </c:pt>
                <c:pt idx="629">
                  <c:v>139.78353040675401</c:v>
                </c:pt>
                <c:pt idx="630">
                  <c:v>141.211332307204</c:v>
                </c:pt>
                <c:pt idx="631">
                  <c:v>142.653718316816</c:v>
                </c:pt>
                <c:pt idx="632">
                  <c:v>144.110837403228</c:v>
                </c:pt>
                <c:pt idx="633">
                  <c:v>145.58284005561299</c:v>
                </c:pt>
                <c:pt idx="634">
                  <c:v>147.06987830037599</c:v>
                </c:pt>
                <c:pt idx="635">
                  <c:v>148.57210571675799</c:v>
                </c:pt>
                <c:pt idx="636">
                  <c:v>150.08967745270601</c:v>
                </c:pt>
                <c:pt idx="637">
                  <c:v>151.62275024092401</c:v>
                </c:pt>
                <c:pt idx="638">
                  <c:v>153.17148241496801</c:v>
                </c:pt>
                <c:pt idx="639">
                  <c:v>154.736033925801</c:v>
                </c:pt>
                <c:pt idx="640">
                  <c:v>156.316566358084</c:v>
                </c:pt>
                <c:pt idx="641">
                  <c:v>157.91324294702599</c:v>
                </c:pt>
                <c:pt idx="642">
                  <c:v>159.52622859511601</c:v>
                </c:pt>
                <c:pt idx="643">
                  <c:v>161.15568988928601</c:v>
                </c:pt>
                <c:pt idx="644">
                  <c:v>162.80179511799901</c:v>
                </c:pt>
                <c:pt idx="645">
                  <c:v>164.464714288729</c:v>
                </c:pt>
                <c:pt idx="646">
                  <c:v>166.144619145452</c:v>
                </c:pt>
                <c:pt idx="647">
                  <c:v>167.84168318636</c:v>
                </c:pt>
                <c:pt idx="648">
                  <c:v>169.55608168189201</c:v>
                </c:pt>
                <c:pt idx="649">
                  <c:v>171.287991692692</c:v>
                </c:pt>
                <c:pt idx="650">
                  <c:v>173.03759208803601</c:v>
                </c:pt>
                <c:pt idx="651">
                  <c:v>174.80506356420801</c:v>
                </c:pt>
                <c:pt idx="652">
                  <c:v>176.59058866318799</c:v>
                </c:pt>
                <c:pt idx="653">
                  <c:v>178.394351791514</c:v>
                </c:pt>
                <c:pt idx="654">
                  <c:v>180.21653923934099</c:v>
                </c:pt>
                <c:pt idx="655">
                  <c:v>182.05733919961</c:v>
                </c:pt>
                <c:pt idx="656">
                  <c:v>183.91694178755299</c:v>
                </c:pt>
                <c:pt idx="657">
                  <c:v>185.795539060392</c:v>
                </c:pt>
                <c:pt idx="658">
                  <c:v>187.69332503699201</c:v>
                </c:pt>
                <c:pt idx="659">
                  <c:v>189.61049571806501</c:v>
                </c:pt>
                <c:pt idx="660">
                  <c:v>191.54724910627399</c:v>
                </c:pt>
                <c:pt idx="661">
                  <c:v>193.50378522680799</c:v>
                </c:pt>
                <c:pt idx="662">
                  <c:v>195.48030614802499</c:v>
                </c:pt>
                <c:pt idx="663">
                  <c:v>197.47701600223201</c:v>
                </c:pt>
                <c:pt idx="664">
                  <c:v>199.494121006846</c:v>
                </c:pt>
                <c:pt idx="665">
                  <c:v>201.53182948561999</c:v>
                </c:pt>
                <c:pt idx="666">
                  <c:v>203.59035189022401</c:v>
                </c:pt>
                <c:pt idx="667">
                  <c:v>205.66990082203799</c:v>
                </c:pt>
                <c:pt idx="668">
                  <c:v>207.77069105393801</c:v>
                </c:pt>
                <c:pt idx="669">
                  <c:v>209.89293955263301</c:v>
                </c:pt>
                <c:pt idx="670">
                  <c:v>212.03686550093201</c:v>
                </c:pt>
                <c:pt idx="671">
                  <c:v>214.20269032052701</c:v>
                </c:pt>
                <c:pt idx="672">
                  <c:v>216.39063769479401</c:v>
                </c:pt>
                <c:pt idx="673">
                  <c:v>218.600933591905</c:v>
                </c:pt>
                <c:pt idx="674">
                  <c:v>220.833806288104</c:v>
                </c:pt>
                <c:pt idx="675">
                  <c:v>223.08948639136599</c:v>
                </c:pt>
                <c:pt idx="676">
                  <c:v>225.368206865161</c:v>
                </c:pt>
                <c:pt idx="677">
                  <c:v>227.670203052603</c:v>
                </c:pt>
                <c:pt idx="678">
                  <c:v>229.99571270061099</c:v>
                </c:pt>
                <c:pt idx="679">
                  <c:v>232.34497598461201</c:v>
                </c:pt>
                <c:pt idx="680">
                  <c:v>234.71823553318001</c:v>
                </c:pt>
                <c:pt idx="681">
                  <c:v>237.115736453289</c:v>
                </c:pt>
                <c:pt idx="682">
                  <c:v>239.53772635545801</c:v>
                </c:pt>
                <c:pt idx="683">
                  <c:v>241.984455379427</c:v>
                </c:pt>
                <c:pt idx="684">
                  <c:v>244.45617621994501</c:v>
                </c:pt>
                <c:pt idx="685">
                  <c:v>246.95314415291</c:v>
                </c:pt>
                <c:pt idx="686">
                  <c:v>249.475617061717</c:v>
                </c:pt>
                <c:pt idx="687">
                  <c:v>252.023855463768</c:v>
                </c:pt>
                <c:pt idx="688">
                  <c:v>254.59812253758599</c:v>
                </c:pt>
                <c:pt idx="689">
                  <c:v>257.19868414988503</c:v>
                </c:pt>
                <c:pt idx="690">
                  <c:v>259.82580888305603</c:v>
                </c:pt>
                <c:pt idx="691">
                  <c:v>262.47976806288602</c:v>
                </c:pt>
                <c:pt idx="692">
                  <c:v>265.16083578653502</c:v>
                </c:pt>
                <c:pt idx="693">
                  <c:v>267.86928895093303</c:v>
                </c:pt>
                <c:pt idx="694">
                  <c:v>270.605407281314</c:v>
                </c:pt>
                <c:pt idx="695">
                  <c:v>273.36947336022598</c:v>
                </c:pt>
                <c:pt idx="696">
                  <c:v>276.16177265656501</c:v>
                </c:pt>
                <c:pt idx="697">
                  <c:v>278.98259355502</c:v>
                </c:pt>
                <c:pt idx="698">
                  <c:v>281.83222738605002</c:v>
                </c:pt>
                <c:pt idx="699">
                  <c:v>284.710968455863</c:v>
                </c:pt>
                <c:pt idx="700">
                  <c:v>287.61911407686301</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0.65900621059919595</c:v>
                </c:pt>
                <c:pt idx="1">
                  <c:v>0.66030874944870699</c:v>
                </c:pt>
                <c:pt idx="2">
                  <c:v>0.66161131410651897</c:v>
                </c:pt>
                <c:pt idx="3">
                  <c:v>0.66291381494332602</c:v>
                </c:pt>
                <c:pt idx="4">
                  <c:v>0.66421615840579296</c:v>
                </c:pt>
                <c:pt idx="5">
                  <c:v>0.66551824681835003</c:v>
                </c:pt>
                <c:pt idx="6">
                  <c:v>0.66681997817322103</c:v>
                </c:pt>
                <c:pt idx="7">
                  <c:v>0.668121245907908</c:v>
                </c:pt>
                <c:pt idx="8">
                  <c:v>0.66942193866925803</c:v>
                </c:pt>
                <c:pt idx="9">
                  <c:v>0.67072194006320296</c:v>
                </c:pt>
                <c:pt idx="10">
                  <c:v>0.67202112838918604</c:v>
                </c:pt>
                <c:pt idx="11">
                  <c:v>0.67331937635819605</c:v>
                </c:pt>
                <c:pt idx="12">
                  <c:v>0.67461655079328298</c:v>
                </c:pt>
                <c:pt idx="13">
                  <c:v>0.675912512311306</c:v>
                </c:pt>
                <c:pt idx="14">
                  <c:v>0.67720711498459496</c:v>
                </c:pt>
                <c:pt idx="15">
                  <c:v>0.67850020598108396</c:v>
                </c:pt>
                <c:pt idx="16">
                  <c:v>0.67979162518137803</c:v>
                </c:pt>
                <c:pt idx="17">
                  <c:v>0.68108120477109302</c:v>
                </c:pt>
                <c:pt idx="18">
                  <c:v>0.68236876880666597</c:v>
                </c:pt>
                <c:pt idx="19">
                  <c:v>0.68365413275270004</c:v>
                </c:pt>
                <c:pt idx="20">
                  <c:v>0.68493710298877097</c:v>
                </c:pt>
                <c:pt idx="21">
                  <c:v>0.68621747628341301</c:v>
                </c:pt>
                <c:pt idx="22">
                  <c:v>0.68749503923288702</c:v>
                </c:pt>
                <c:pt idx="23">
                  <c:v>0.68876956766207798</c:v>
                </c:pt>
                <c:pt idx="24">
                  <c:v>0.69004082598470895</c:v>
                </c:pt>
                <c:pt idx="25">
                  <c:v>0.69130856651980799</c:v>
                </c:pt>
                <c:pt idx="26">
                  <c:v>0.69257252876113296</c:v>
                </c:pt>
                <c:pt idx="27">
                  <c:v>0.69383243859599897</c:v>
                </c:pt>
                <c:pt idx="28">
                  <c:v>0.69508800746967603</c:v>
                </c:pt>
                <c:pt idx="29">
                  <c:v>0.69633893149121395</c:v>
                </c:pt>
                <c:pt idx="30">
                  <c:v>0.69758489047624594</c:v>
                </c:pt>
                <c:pt idx="31">
                  <c:v>0.69882554692197096</c:v>
                </c:pt>
                <c:pt idx="32">
                  <c:v>0.70006054490914804</c:v>
                </c:pt>
                <c:pt idx="33">
                  <c:v>0.70128950892554498</c:v>
                </c:pt>
                <c:pt idx="34">
                  <c:v>0.70251204260488598</c:v>
                </c:pt>
                <c:pt idx="35">
                  <c:v>0.70372772737488898</c:v>
                </c:pt>
                <c:pt idx="36">
                  <c:v>0.704936121007531</c:v>
                </c:pt>
                <c:pt idx="37">
                  <c:v>0.70613675606422199</c:v>
                </c:pt>
                <c:pt idx="38">
                  <c:v>0.70732913822804799</c:v>
                </c:pt>
                <c:pt idx="39">
                  <c:v>0.70851274451475899</c:v>
                </c:pt>
                <c:pt idx="40">
                  <c:v>0.70968702135365302</c:v>
                </c:pt>
                <c:pt idx="41">
                  <c:v>0.710851510376036</c:v>
                </c:pt>
                <c:pt idx="42">
                  <c:v>0.71200624144523905</c:v>
                </c:pt>
                <c:pt idx="43">
                  <c:v>0.71315136853796801</c:v>
                </c:pt>
                <c:pt idx="44">
                  <c:v>0.71428704520241804</c:v>
                </c:pt>
                <c:pt idx="45">
                  <c:v>0.71541342515305495</c:v>
                </c:pt>
                <c:pt idx="46">
                  <c:v>0.71653066294824297</c:v>
                </c:pt>
                <c:pt idx="47">
                  <c:v>0.71763891475931696</c:v>
                </c:pt>
                <c:pt idx="48">
                  <c:v>0.71873833924035901</c:v>
                </c:pt>
                <c:pt idx="49">
                  <c:v>0.71982909850860299</c:v>
                </c:pt>
                <c:pt idx="50">
                  <c:v>0.72091135924605099</c:v>
                </c:pt>
                <c:pt idx="51">
                  <c:v>0.72198529393353805</c:v>
                </c:pt>
                <c:pt idx="52">
                  <c:v>0.72305108222912495</c:v>
                </c:pt>
                <c:pt idx="53">
                  <c:v>0.72410891250329501</c:v>
                </c:pt>
                <c:pt idx="54">
                  <c:v>0.72515898354395603</c:v>
                </c:pt>
                <c:pt idx="55">
                  <c:v>0.72620150644471004</c:v>
                </c:pt>
                <c:pt idx="56">
                  <c:v>0.727236706690229</c:v>
                </c:pt>
                <c:pt idx="57">
                  <c:v>0.72826482645272494</c:v>
                </c:pt>
                <c:pt idx="58">
                  <c:v>0.72928612711361496</c:v>
                </c:pt>
                <c:pt idx="59">
                  <c:v>0.73030089202423598</c:v>
                </c:pt>
                <c:pt idx="60">
                  <c:v>0.73130942951909295</c:v>
                </c:pt>
                <c:pt idx="61">
                  <c:v>0.73231207619435201</c:v>
                </c:pt>
                <c:pt idx="62">
                  <c:v>0.73330920046325099</c:v>
                </c:pt>
                <c:pt idx="63">
                  <c:v>0.73430120639860996</c:v>
                </c:pt>
                <c:pt idx="64">
                  <c:v>0.73528853787070303</c:v>
                </c:pt>
                <c:pt idx="65">
                  <c:v>0.73627168298638801</c:v>
                </c:pt>
                <c:pt idx="66">
                  <c:v>0.73725117883240698</c:v>
                </c:pt>
                <c:pt idx="67">
                  <c:v>0.73822761652229896</c:v>
                </c:pt>
                <c:pt idx="68">
                  <c:v>0.73920164654227705</c:v>
                </c:pt>
                <c:pt idx="69">
                  <c:v>0.74017398438672399</c:v>
                </c:pt>
                <c:pt idx="70">
                  <c:v>0.74114541646870902</c:v>
                </c:pt>
                <c:pt idx="71">
                  <c:v>0.74211680628508403</c:v>
                </c:pt>
                <c:pt idx="72">
                  <c:v>0.74308910080943802</c:v>
                </c:pt>
                <c:pt idx="73">
                  <c:v>0.74406333707945604</c:v>
                </c:pt>
                <c:pt idx="74">
                  <c:v>0.74504064893828303</c:v>
                </c:pt>
                <c:pt idx="75">
                  <c:v>0.74602227388238396</c:v>
                </c:pt>
                <c:pt idx="76">
                  <c:v>0.74700955996143203</c:v>
                </c:pt>
                <c:pt idx="77">
                  <c:v>0.74800397266908603</c:v>
                </c:pt>
                <c:pt idx="78">
                  <c:v>0.74900710175745</c:v>
                </c:pt>
                <c:pt idx="79">
                  <c:v>0.75002066790282695</c:v>
                </c:pt>
                <c:pt idx="80">
                  <c:v>0.75104652914635694</c:v>
                </c:pt>
                <c:pt idx="81">
                  <c:v>0.75208668703061499</c:v>
                </c:pt>
                <c:pt idx="82">
                  <c:v>0.75314329235242905</c:v>
                </c:pt>
                <c:pt idx="83">
                  <c:v>0.75421865045348102</c:v>
                </c:pt>
                <c:pt idx="84">
                  <c:v>0.75531522597364698</c:v>
                </c:pt>
                <c:pt idx="85">
                  <c:v>0.75643564699787103</c:v>
                </c:pt>
                <c:pt idx="86">
                  <c:v>0.75758270853554299</c:v>
                </c:pt>
                <c:pt idx="87">
                  <c:v>0.75875937528190596</c:v>
                </c:pt>
                <c:pt idx="88">
                  <c:v>0.759968783623717</c:v>
                </c:pt>
                <c:pt idx="89">
                  <c:v>0.761214242866043</c:v>
                </c:pt>
                <c:pt idx="90">
                  <c:v>0.76249923567327804</c:v>
                </c:pt>
                <c:pt idx="91">
                  <c:v>0.76382741773473495</c:v>
                </c:pt>
                <c:pt idx="92">
                  <c:v>0.76520261668302603</c:v>
                </c:pt>
                <c:pt idx="93">
                  <c:v>0.76662883031125295</c:v>
                </c:pt>
                <c:pt idx="94">
                  <c:v>0.76811022415224095</c:v>
                </c:pt>
                <c:pt idx="95">
                  <c:v>0.76965112849900696</c:v>
                </c:pt>
                <c:pt idx="96">
                  <c:v>0.77125603495991302</c:v>
                </c:pt>
                <c:pt idx="97">
                  <c:v>0.772929592653949</c:v>
                </c:pt>
                <c:pt idx="98">
                  <c:v>0.77467660416101403</c:v>
                </c:pt>
                <c:pt idx="99">
                  <c:v>0.77650202134866098</c:v>
                </c:pt>
                <c:pt idx="100">
                  <c:v>0.77841094120040999</c:v>
                </c:pt>
                <c:pt idx="101">
                  <c:v>0.78040860177140303</c:v>
                </c:pt>
                <c:pt idx="102">
                  <c:v>0.78250037839508102</c:v>
                </c:pt>
                <c:pt idx="103">
                  <c:v>0.78469178025983</c:v>
                </c:pt>
                <c:pt idx="104">
                  <c:v>0.78698844746765995</c:v>
                </c:pt>
                <c:pt idx="105">
                  <c:v>0.78939614867817698</c:v>
                </c:pt>
                <c:pt idx="106">
                  <c:v>0.79192077943097705</c:v>
                </c:pt>
                <c:pt idx="107">
                  <c:v>0.79456836122850905</c:v>
                </c:pt>
                <c:pt idx="108">
                  <c:v>0.79734504144987195</c:v>
                </c:pt>
                <c:pt idx="109">
                  <c:v>0.80025709415443602</c:v>
                </c:pt>
                <c:pt idx="110">
                  <c:v>0.80331092182285202</c:v>
                </c:pt>
                <c:pt idx="111">
                  <c:v>0.80651305807245499</c:v>
                </c:pt>
                <c:pt idx="112">
                  <c:v>0.80987017137432404</c:v>
                </c:pt>
                <c:pt idx="113">
                  <c:v>0.81338906979076497</c:v>
                </c:pt>
                <c:pt idx="114">
                  <c:v>0.81707670674463895</c:v>
                </c:pt>
                <c:pt idx="115">
                  <c:v>0.82094018782608902</c:v>
                </c:pt>
                <c:pt idx="116">
                  <c:v>0.82498677863762704</c:v>
                </c:pt>
                <c:pt idx="117">
                  <c:v>0.82922391367537096</c:v>
                </c:pt>
                <c:pt idx="118">
                  <c:v>0.83365920624237</c:v>
                </c:pt>
                <c:pt idx="119">
                  <c:v>0.838300459389268</c:v>
                </c:pt>
                <c:pt idx="120">
                  <c:v>0.84315567787811596</c:v>
                </c:pt>
                <c:pt idx="121">
                  <c:v>0.848233081166612</c:v>
                </c:pt>
                <c:pt idx="122">
                  <c:v>0.85354111741251204</c:v>
                </c:pt>
                <c:pt idx="123">
                  <c:v>0.85908847850118097</c:v>
                </c:pt>
                <c:pt idx="124">
                  <c:v>0.86488411610317695</c:v>
                </c:pt>
                <c:pt idx="125">
                  <c:v>0.87093725877330297</c:v>
                </c:pt>
                <c:pt idx="126">
                  <c:v>0.87725743010754198</c:v>
                </c:pt>
                <c:pt idx="127">
                  <c:v>0.88385446797978995</c:v>
                </c:pt>
                <c:pt idx="128">
                  <c:v>0.89073854488610005</c:v>
                </c:pt>
                <c:pt idx="129">
                  <c:v>0.89792018943027496</c:v>
                </c:pt>
                <c:pt idx="130">
                  <c:v>0.905410308991067</c:v>
                </c:pt>
                <c:pt idx="131">
                  <c:v>0.91322021361792105</c:v>
                </c:pt>
                <c:pt idx="132">
                  <c:v>0.92136164120906106</c:v>
                </c:pt>
                <c:pt idx="133">
                  <c:v>0.92984678403289101</c:v>
                </c:pt>
                <c:pt idx="134">
                  <c:v>0.93868831666104902</c:v>
                </c:pt>
                <c:pt idx="135">
                  <c:v>0.94789942538906502</c:v>
                </c:pt>
                <c:pt idx="136">
                  <c:v>0.95749383922851705</c:v>
                </c:pt>
                <c:pt idx="137">
                  <c:v>0.96748586256276603</c:v>
                </c:pt>
                <c:pt idx="138">
                  <c:v>0.97789040956692996</c:v>
                </c:pt>
                <c:pt idx="139">
                  <c:v>0.98872304050170501</c:v>
                </c:pt>
                <c:pt idx="140">
                  <c:v>1</c:v>
                </c:pt>
                <c:pt idx="141">
                  <c:v>1.00297605432762</c:v>
                </c:pt>
                <c:pt idx="142">
                  <c:v>1.0060212507036499</c:v>
                </c:pt>
                <c:pt idx="143">
                  <c:v>1.0091330969501999</c:v>
                </c:pt>
                <c:pt idx="144">
                  <c:v>1.0123092208814199</c:v>
                </c:pt>
                <c:pt idx="145">
                  <c:v>1.0155473556642201</c:v>
                </c:pt>
                <c:pt idx="146">
                  <c:v>1.01884532681548</c:v>
                </c:pt>
                <c:pt idx="147">
                  <c:v>1.02220104062654</c:v>
                </c:pt>
                <c:pt idx="148">
                  <c:v>1.0256124738344501</c:v>
                </c:pt>
                <c:pt idx="149">
                  <c:v>1.0290776643838</c:v>
                </c:pt>
                <c:pt idx="150">
                  <c:v>1.0325947031439699</c:v>
                </c:pt>
                <c:pt idx="151">
                  <c:v>1.0361617264645799</c:v>
                </c:pt>
                <c:pt idx="152">
                  <c:v>1.0397769094676099</c:v>
                </c:pt>
                <c:pt idx="153">
                  <c:v>1.04343845998772</c:v>
                </c:pt>
                <c:pt idx="154">
                  <c:v>1.04714461308411</c:v>
                </c:pt>
                <c:pt idx="155">
                  <c:v>1.0508936260567601</c:v>
                </c:pt>
                <c:pt idx="156">
                  <c:v>1.0546837739088299</c:v>
                </c:pt>
                <c:pt idx="157">
                  <c:v>1.0585133452039499</c:v>
                </c:pt>
                <c:pt idx="158">
                  <c:v>1.0623806382738401</c:v>
                </c:pt>
                <c:pt idx="159">
                  <c:v>1.0662839577368199</c:v>
                </c:pt>
                <c:pt idx="160">
                  <c:v>1.0702216112929599</c:v>
                </c:pt>
                <c:pt idx="161">
                  <c:v>1.07419190676535</c:v>
                </c:pt>
                <c:pt idx="162">
                  <c:v>1.07819314936072</c:v>
                </c:pt>
                <c:pt idx="163">
                  <c:v>1.08222363912578</c:v>
                </c:pt>
                <c:pt idx="164">
                  <c:v>1.0862816685782299</c:v>
                </c:pt>
                <c:pt idx="165">
                  <c:v>1.09036552049385</c:v>
                </c:pt>
                <c:pt idx="166">
                  <c:v>1.0944734658328701</c:v>
                </c:pt>
                <c:pt idx="167">
                  <c:v>1.09860376179107</c:v>
                </c:pt>
                <c:pt idx="168">
                  <c:v>1.10275464996196</c:v>
                </c:pt>
                <c:pt idx="169">
                  <c:v>1.1069243545982701</c:v>
                </c:pt>
                <c:pt idx="170">
                  <c:v>1.1111110809617999</c:v>
                </c:pt>
                <c:pt idx="171">
                  <c:v>1.1153133391899901</c:v>
                </c:pt>
                <c:pt idx="172">
                  <c:v>1.11953092396475</c:v>
                </c:pt>
                <c:pt idx="173">
                  <c:v>1.12376394654442</c:v>
                </c:pt>
                <c:pt idx="174">
                  <c:v>1.1280125116935</c:v>
                </c:pt>
                <c:pt idx="175">
                  <c:v>1.1322767187446601</c:v>
                </c:pt>
                <c:pt idx="176">
                  <c:v>1.13655666246592</c:v>
                </c:pt>
                <c:pt idx="177">
                  <c:v>1.1408524337733601</c:v>
                </c:pt>
                <c:pt idx="178">
                  <c:v>1.1451641203207601</c:v>
                </c:pt>
                <c:pt idx="179">
                  <c:v>1.1494918069900799</c:v>
                </c:pt>
                <c:pt idx="180">
                  <c:v>1.1538355763018899</c:v>
                </c:pt>
                <c:pt idx="181">
                  <c:v>1.1581955087605</c:v>
                </c:pt>
                <c:pt idx="182">
                  <c:v>1.16257168314569</c:v>
                </c:pt>
                <c:pt idx="183">
                  <c:v>1.1669641767604499</c:v>
                </c:pt>
                <c:pt idx="184">
                  <c:v>1.1713730656422301</c:v>
                </c:pt>
                <c:pt idx="185">
                  <c:v>1.1757984247439399</c:v>
                </c:pt>
                <c:pt idx="186">
                  <c:v>1.1802403280896101</c:v>
                </c:pt>
                <c:pt idx="187">
                  <c:v>1.18469884890874</c:v>
                </c:pt>
                <c:pt idx="188">
                  <c:v>1.18917405975278</c:v>
                </c:pt>
                <c:pt idx="189">
                  <c:v>1.19366603259635</c:v>
                </c:pt>
                <c:pt idx="190">
                  <c:v>1.1981748389255999</c:v>
                </c:pt>
                <c:pt idx="191">
                  <c:v>1.2027005498155701</c:v>
                </c:pt>
                <c:pt idx="192">
                  <c:v>1.2072432359980501</c:v>
                </c:pt>
                <c:pt idx="193">
                  <c:v>1.2118029679214799</c:v>
                </c:pt>
                <c:pt idx="194">
                  <c:v>1.2163798158037</c:v>
                </c:pt>
                <c:pt idx="195">
                  <c:v>1.22097384967884</c:v>
                </c:pt>
                <c:pt idx="196">
                  <c:v>1.22558513943884</c:v>
                </c:pt>
                <c:pt idx="197">
                  <c:v>1.2302137548705301</c:v>
                </c:pt>
                <c:pt idx="198">
                  <c:v>1.2348597656886899</c:v>
                </c:pt>
                <c:pt idx="199">
                  <c:v>1.2395232415656601</c:v>
                </c:pt>
                <c:pt idx="200">
                  <c:v>1.24420425215792</c:v>
                </c:pt>
                <c:pt idx="201">
                  <c:v>1.24890286712999</c:v>
                </c:pt>
                <c:pt idx="202">
                  <c:v>1.2536191561759999</c:v>
                </c:pt>
                <c:pt idx="203">
                  <c:v>1.2583531890391899</c:v>
                </c:pt>
                <c:pt idx="204">
                  <c:v>1.2631050355295601</c:v>
                </c:pt>
                <c:pt idx="205">
                  <c:v>1.2678747655399001</c:v>
                </c:pt>
                <c:pt idx="206">
                  <c:v>1.2726624490604199</c:v>
                </c:pt>
                <c:pt idx="207">
                  <c:v>1.2774681561919801</c:v>
                </c:pt>
                <c:pt idx="208">
                  <c:v>1.28229195715838</c:v>
                </c:pt>
                <c:pt idx="209">
                  <c:v>1.2871339223174001</c:v>
                </c:pt>
                <c:pt idx="210">
                  <c:v>1.29199412217109</c:v>
                </c:pt>
                <c:pt idx="211">
                  <c:v>1.2968726273751801</c:v>
                </c:pt>
                <c:pt idx="212">
                  <c:v>1.3017695087477399</c:v>
                </c:pt>
                <c:pt idx="213">
                  <c:v>1.3066848372772499</c:v>
                </c:pt>
                <c:pt idx="214">
                  <c:v>1.31161868412997</c:v>
                </c:pt>
                <c:pt idx="215">
                  <c:v>1.31657112065687</c:v>
                </c:pt>
                <c:pt idx="216">
                  <c:v>1.3215422184000301</c:v>
                </c:pt>
                <c:pt idx="217">
                  <c:v>1.3265320490985999</c:v>
                </c:pt>
                <c:pt idx="218">
                  <c:v>1.3315406846944</c:v>
                </c:pt>
                <c:pt idx="219">
                  <c:v>1.33656819733709</c:v>
                </c:pt>
                <c:pt idx="220">
                  <c:v>1.3416146593891201</c:v>
                </c:pt>
                <c:pt idx="221">
                  <c:v>1.34668014343026</c:v>
                </c:pt>
                <c:pt idx="222">
                  <c:v>1.35176472226198</c:v>
                </c:pt>
                <c:pt idx="223">
                  <c:v>1.3568684689114801</c:v>
                </c:pt>
                <c:pt idx="224">
                  <c:v>1.36199145663559</c:v>
                </c:pt>
                <c:pt idx="225">
                  <c:v>1.3671337589243799</c:v>
                </c:pt>
                <c:pt idx="226">
                  <c:v>1.37229544950465</c:v>
                </c:pt>
                <c:pt idx="227">
                  <c:v>1.3774766023432199</c:v>
                </c:pt>
                <c:pt idx="228">
                  <c:v>1.38267729165005</c:v>
                </c:pt>
                <c:pt idx="229">
                  <c:v>1.3878975918812599</c:v>
                </c:pt>
                <c:pt idx="230">
                  <c:v>1.3931375777419599</c:v>
                </c:pt>
                <c:pt idx="231">
                  <c:v>1.3983973241890499</c:v>
                </c:pt>
                <c:pt idx="232">
                  <c:v>1.40367690643376</c:v>
                </c:pt>
                <c:pt idx="233">
                  <c:v>1.4089763999442799</c:v>
                </c:pt>
                <c:pt idx="234">
                  <c:v>1.41429588044813</c:v>
                </c:pt>
                <c:pt idx="235">
                  <c:v>1.4196354239345399</c:v>
                </c:pt>
                <c:pt idx="236">
                  <c:v>1.4249951066567199</c:v>
                </c:pt>
                <c:pt idx="237">
                  <c:v>1.43037500513403</c:v>
                </c:pt>
                <c:pt idx="238">
                  <c:v>1.43577519615416</c:v>
                </c:pt>
                <c:pt idx="239">
                  <c:v>1.4411957567751701</c:v>
                </c:pt>
                <c:pt idx="240">
                  <c:v>1.44663676432752</c:v>
                </c:pt>
                <c:pt idx="241">
                  <c:v>1.4520982964159801</c:v>
                </c:pt>
                <c:pt idx="242">
                  <c:v>1.45758043092163</c:v>
                </c:pt>
                <c:pt idx="243">
                  <c:v>1.46308324600365</c:v>
                </c:pt>
                <c:pt idx="244">
                  <c:v>1.4686068201011599</c:v>
                </c:pt>
                <c:pt idx="245">
                  <c:v>1.47415123193505</c:v>
                </c:pt>
                <c:pt idx="246">
                  <c:v>1.47971656050968</c:v>
                </c:pt>
                <c:pt idx="247">
                  <c:v>1.4853028851146199</c:v>
                </c:pt>
                <c:pt idx="248">
                  <c:v>1.4909102853263401</c:v>
                </c:pt>
                <c:pt idx="249">
                  <c:v>1.4965388410098599</c:v>
                </c:pt>
                <c:pt idx="250">
                  <c:v>1.5021886323203899</c:v>
                </c:pt>
                <c:pt idx="251">
                  <c:v>1.50785973970496</c:v>
                </c:pt>
                <c:pt idx="252">
                  <c:v>1.5135522439039599</c:v>
                </c:pt>
                <c:pt idx="253">
                  <c:v>1.5192662259527601</c:v>
                </c:pt>
                <c:pt idx="254">
                  <c:v>1.5250017671832199</c:v>
                </c:pt>
                <c:pt idx="255">
                  <c:v>1.53075894922525</c:v>
                </c:pt>
                <c:pt idx="256">
                  <c:v>1.5365378540083099</c:v>
                </c:pt>
                <c:pt idx="257">
                  <c:v>1.5423385637629099</c:v>
                </c:pt>
                <c:pt idx="258">
                  <c:v>1.54816116102213</c:v>
                </c:pt>
                <c:pt idx="259">
                  <c:v>1.55400572862303</c:v>
                </c:pt>
                <c:pt idx="260">
                  <c:v>1.5598723497081901</c:v>
                </c:pt>
                <c:pt idx="261">
                  <c:v>1.5657611077270901</c:v>
                </c:pt>
                <c:pt idx="262">
                  <c:v>1.5716720864376299</c:v>
                </c:pt>
                <c:pt idx="263">
                  <c:v>1.5776053699075001</c:v>
                </c:pt>
                <c:pt idx="264">
                  <c:v>1.5835610425156501</c:v>
                </c:pt>
                <c:pt idx="265">
                  <c:v>1.5895391889536801</c:v>
                </c:pt>
                <c:pt idx="266">
                  <c:v>1.5955398942272701</c:v>
                </c:pt>
                <c:pt idx="267">
                  <c:v>1.6015632436576099</c:v>
                </c:pt>
                <c:pt idx="268">
                  <c:v>1.6076093228827599</c:v>
                </c:pt>
                <c:pt idx="269">
                  <c:v>1.6136782178590601</c:v>
                </c:pt>
                <c:pt idx="270">
                  <c:v>1.61977001486255</c:v>
                </c:pt>
                <c:pt idx="271">
                  <c:v>1.6258848004903299</c:v>
                </c:pt>
                <c:pt idx="272">
                  <c:v>1.63202266166197</c:v>
                </c:pt>
                <c:pt idx="273">
                  <c:v>1.63818368562087</c:v>
                </c:pt>
                <c:pt idx="274">
                  <c:v>1.64436795993566</c:v>
                </c:pt>
                <c:pt idx="275">
                  <c:v>1.65057557250159</c:v>
                </c:pt>
                <c:pt idx="276">
                  <c:v>1.65680661154188</c:v>
                </c:pt>
                <c:pt idx="277">
                  <c:v>1.6630611656090999</c:v>
                </c:pt>
                <c:pt idx="278">
                  <c:v>1.6693393235865901</c:v>
                </c:pt>
                <c:pt idx="279">
                  <c:v>1.6756411746897599</c:v>
                </c:pt>
                <c:pt idx="280">
                  <c:v>1.6819668084675601</c:v>
                </c:pt>
                <c:pt idx="281">
                  <c:v>1.6883163148037501</c:v>
                </c:pt>
                <c:pt idx="282">
                  <c:v>1.6946897839183801</c:v>
                </c:pt>
                <c:pt idx="283">
                  <c:v>1.7010873063690699</c:v>
                </c:pt>
                <c:pt idx="284">
                  <c:v>1.70750897305246</c:v>
                </c:pt>
                <c:pt idx="285">
                  <c:v>1.71395487520557</c:v>
                </c:pt>
                <c:pt idx="286">
                  <c:v>1.7204251044071399</c:v>
                </c:pt>
                <c:pt idx="287">
                  <c:v>1.7269197525790401</c:v>
                </c:pt>
                <c:pt idx="288">
                  <c:v>1.7334389119876901</c:v>
                </c:pt>
                <c:pt idx="289">
                  <c:v>1.73998267524535</c:v>
                </c:pt>
                <c:pt idx="290">
                  <c:v>1.7465511353115999</c:v>
                </c:pt>
                <c:pt idx="291">
                  <c:v>1.75314438549467</c:v>
                </c:pt>
                <c:pt idx="292">
                  <c:v>1.7597625194528499</c:v>
                </c:pt>
                <c:pt idx="293">
                  <c:v>1.76640563119588</c:v>
                </c:pt>
                <c:pt idx="294">
                  <c:v>1.7730738150863301</c:v>
                </c:pt>
                <c:pt idx="295">
                  <c:v>1.7797671658410199</c:v>
                </c:pt>
                <c:pt idx="296">
                  <c:v>1.78648577853242</c:v>
                </c:pt>
                <c:pt idx="297">
                  <c:v>1.7932297485900199</c:v>
                </c:pt>
                <c:pt idx="298">
                  <c:v>1.79999917180177</c:v>
                </c:pt>
                <c:pt idx="299">
                  <c:v>1.80679414431547</c:v>
                </c:pt>
                <c:pt idx="300">
                  <c:v>1.8136147626401899</c:v>
                </c:pt>
                <c:pt idx="301">
                  <c:v>1.8204611236477</c:v>
                </c:pt>
                <c:pt idx="302">
                  <c:v>1.8273333245738399</c:v>
                </c:pt>
                <c:pt idx="303">
                  <c:v>1.8342314630199901</c:v>
                </c:pt>
                <c:pt idx="304">
                  <c:v>1.8411556369544999</c:v>
                </c:pt>
                <c:pt idx="305">
                  <c:v>1.84810594471407</c:v>
                </c:pt>
                <c:pt idx="306">
                  <c:v>1.8550824850052201</c:v>
                </c:pt>
                <c:pt idx="307">
                  <c:v>1.8620853569057301</c:v>
                </c:pt>
                <c:pt idx="308">
                  <c:v>1.86911465986606</c:v>
                </c:pt>
                <c:pt idx="309">
                  <c:v>1.8761704937108299</c:v>
                </c:pt>
                <c:pt idx="310">
                  <c:v>1.88325295864021</c:v>
                </c:pt>
                <c:pt idx="311">
                  <c:v>1.89036215523143</c:v>
                </c:pt>
                <c:pt idx="312">
                  <c:v>1.8974981844402301</c:v>
                </c:pt>
                <c:pt idx="313">
                  <c:v>1.9046611476022699</c:v>
                </c:pt>
                <c:pt idx="314">
                  <c:v>1.9118511464346799</c:v>
                </c:pt>
                <c:pt idx="315">
                  <c:v>1.9190682830374499</c:v>
                </c:pt>
                <c:pt idx="316">
                  <c:v>1.92631265989496</c:v>
                </c:pt>
                <c:pt idx="317">
                  <c:v>1.9335843798774499</c:v>
                </c:pt>
                <c:pt idx="318">
                  <c:v>1.9408835462424701</c:v>
                </c:pt>
                <c:pt idx="319">
                  <c:v>1.94821026263641</c:v>
                </c:pt>
                <c:pt idx="320">
                  <c:v>1.95556463309597</c:v>
                </c:pt>
                <c:pt idx="321">
                  <c:v>1.9629467620496901</c:v>
                </c:pt>
                <c:pt idx="322">
                  <c:v>1.9703567543194</c:v>
                </c:pt>
                <c:pt idx="323">
                  <c:v>1.9777947151217901</c:v>
                </c:pt>
                <c:pt idx="324">
                  <c:v>1.98526075006985</c:v>
                </c:pt>
                <c:pt idx="325">
                  <c:v>1.99275496517448</c:v>
                </c:pt>
                <c:pt idx="326">
                  <c:v>2.0002774668459198</c:v>
                </c:pt>
                <c:pt idx="327">
                  <c:v>2.0078283618953598</c:v>
                </c:pt>
                <c:pt idx="328">
                  <c:v>2.0154077575364102</c:v>
                </c:pt>
                <c:pt idx="329">
                  <c:v>2.0230157613866599</c:v>
                </c:pt>
                <c:pt idx="330">
                  <c:v>2.0306524814692501</c:v>
                </c:pt>
                <c:pt idx="331">
                  <c:v>2.0383180262143799</c:v>
                </c:pt>
                <c:pt idx="332">
                  <c:v>2.0460125044608799</c:v>
                </c:pt>
                <c:pt idx="333">
                  <c:v>2.0537360254577899</c:v>
                </c:pt>
                <c:pt idx="334">
                  <c:v>2.06148869886588</c:v>
                </c:pt>
                <c:pt idx="335">
                  <c:v>2.0692706347592602</c:v>
                </c:pt>
                <c:pt idx="336">
                  <c:v>2.0770819436269399</c:v>
                </c:pt>
                <c:pt idx="337">
                  <c:v>2.0849227363744101</c:v>
                </c:pt>
                <c:pt idx="338">
                  <c:v>2.09279312432523</c:v>
                </c:pt>
                <c:pt idx="339">
                  <c:v>2.1006932192226202</c:v>
                </c:pt>
                <c:pt idx="340">
                  <c:v>2.1086231332310699</c:v>
                </c:pt>
                <c:pt idx="341">
                  <c:v>2.11658297893791</c:v>
                </c:pt>
                <c:pt idx="342">
                  <c:v>2.1245728693549801</c:v>
                </c:pt>
                <c:pt idx="343">
                  <c:v>2.1325929179201699</c:v>
                </c:pt>
                <c:pt idx="344">
                  <c:v>2.1406432384990901</c:v>
                </c:pt>
                <c:pt idx="345">
                  <c:v>2.1487239453867</c:v>
                </c:pt>
                <c:pt idx="346">
                  <c:v>2.1568351533088999</c:v>
                </c:pt>
                <c:pt idx="347">
                  <c:v>2.16497697742422</c:v>
                </c:pt>
                <c:pt idx="348">
                  <c:v>2.1731495333254198</c:v>
                </c:pt>
                <c:pt idx="349">
                  <c:v>2.1813529370411699</c:v>
                </c:pt>
                <c:pt idx="350">
                  <c:v>2.18958730503768</c:v>
                </c:pt>
                <c:pt idx="351">
                  <c:v>2.1978527542203801</c:v>
                </c:pt>
                <c:pt idx="352">
                  <c:v>2.2061494019355998</c:v>
                </c:pt>
                <c:pt idx="353">
                  <c:v>2.2144773659722099</c:v>
                </c:pt>
                <c:pt idx="354">
                  <c:v>2.22283676456331</c:v>
                </c:pt>
                <c:pt idx="355">
                  <c:v>2.2312277163879402</c:v>
                </c:pt>
                <c:pt idx="356">
                  <c:v>2.2396503405727399</c:v>
                </c:pt>
                <c:pt idx="357">
                  <c:v>2.2481047566936598</c:v>
                </c:pt>
                <c:pt idx="358">
                  <c:v>2.2565910847777002</c:v>
                </c:pt>
                <c:pt idx="359">
                  <c:v>2.26510944530453</c:v>
                </c:pt>
                <c:pt idx="360">
                  <c:v>2.27365995920831</c:v>
                </c:pt>
                <c:pt idx="361">
                  <c:v>2.2822427478793501</c:v>
                </c:pt>
                <c:pt idx="362">
                  <c:v>2.2908579331658401</c:v>
                </c:pt>
                <c:pt idx="363">
                  <c:v>2.2995056373756499</c:v>
                </c:pt>
                <c:pt idx="364">
                  <c:v>2.3081859832779501</c:v>
                </c:pt>
                <c:pt idx="365">
                  <c:v>2.3168990941050902</c:v>
                </c:pt>
                <c:pt idx="366">
                  <c:v>2.3256450935542898</c:v>
                </c:pt>
                <c:pt idx="367">
                  <c:v>2.3344241057893802</c:v>
                </c:pt>
                <c:pt idx="368">
                  <c:v>2.3432362554426098</c:v>
                </c:pt>
                <c:pt idx="369">
                  <c:v>2.35208166761642</c:v>
                </c:pt>
                <c:pt idx="370">
                  <c:v>2.3609604678851901</c:v>
                </c:pt>
                <c:pt idx="371">
                  <c:v>2.36987278229706</c:v>
                </c:pt>
                <c:pt idx="372">
                  <c:v>2.3788187373757199</c:v>
                </c:pt>
                <c:pt idx="373">
                  <c:v>2.3877984601221698</c:v>
                </c:pt>
                <c:pt idx="374">
                  <c:v>2.3968120780166</c:v>
                </c:pt>
                <c:pt idx="375">
                  <c:v>2.4058597190201301</c:v>
                </c:pt>
                <c:pt idx="376">
                  <c:v>2.4149415115766799</c:v>
                </c:pt>
                <c:pt idx="377">
                  <c:v>2.4240575846147898</c:v>
                </c:pt>
                <c:pt idx="378">
                  <c:v>2.4332080675494101</c:v>
                </c:pt>
                <c:pt idx="379">
                  <c:v>2.4423930902838098</c:v>
                </c:pt>
                <c:pt idx="380">
                  <c:v>2.4516127832114001</c:v>
                </c:pt>
                <c:pt idx="381">
                  <c:v>2.4608672772175302</c:v>
                </c:pt>
                <c:pt idx="382">
                  <c:v>2.4701567036814498</c:v>
                </c:pt>
                <c:pt idx="383">
                  <c:v>2.4794811944781001</c:v>
                </c:pt>
                <c:pt idx="384">
                  <c:v>2.4888408819800301</c:v>
                </c:pt>
                <c:pt idx="385">
                  <c:v>2.4982358990592601</c:v>
                </c:pt>
                <c:pt idx="386">
                  <c:v>2.5076663790891698</c:v>
                </c:pt>
                <c:pt idx="387">
                  <c:v>2.5171324559463999</c:v>
                </c:pt>
                <c:pt idx="388">
                  <c:v>2.5266342640127801</c:v>
                </c:pt>
                <c:pt idx="389">
                  <c:v>2.5361719381771799</c:v>
                </c:pt>
                <c:pt idx="390">
                  <c:v>2.5457456138374899</c:v>
                </c:pt>
                <c:pt idx="391">
                  <c:v>2.5553554269025098</c:v>
                </c:pt>
                <c:pt idx="392">
                  <c:v>2.5650015137938902</c:v>
                </c:pt>
                <c:pt idx="393">
                  <c:v>2.57468401144807</c:v>
                </c:pt>
                <c:pt idx="394">
                  <c:v>2.5844030573182102</c:v>
                </c:pt>
                <c:pt idx="395">
                  <c:v>2.5941587893762001</c:v>
                </c:pt>
                <c:pt idx="396">
                  <c:v>2.6039513461145498</c:v>
                </c:pt>
                <c:pt idx="397">
                  <c:v>2.6137808665483999</c:v>
                </c:pt>
                <c:pt idx="398">
                  <c:v>2.62364749021746</c:v>
                </c:pt>
                <c:pt idx="399">
                  <c:v>2.6335513571880602</c:v>
                </c:pt>
                <c:pt idx="400">
                  <c:v>2.6434926080550798</c:v>
                </c:pt>
                <c:pt idx="401">
                  <c:v>2.6534713839439399</c:v>
                </c:pt>
                <c:pt idx="402">
                  <c:v>2.6634878265127</c:v>
                </c:pt>
                <c:pt idx="403">
                  <c:v>2.6735420779539201</c:v>
                </c:pt>
                <c:pt idx="404">
                  <c:v>2.6836342809968401</c:v>
                </c:pt>
                <c:pt idx="405">
                  <c:v>2.6937645789092901</c:v>
                </c:pt>
                <c:pt idx="406">
                  <c:v>2.7039331154997699</c:v>
                </c:pt>
                <c:pt idx="407">
                  <c:v>2.7141400351195299</c:v>
                </c:pt>
                <c:pt idx="408">
                  <c:v>2.7243854826645402</c:v>
                </c:pt>
                <c:pt idx="409">
                  <c:v>2.7346696035776299</c:v>
                </c:pt>
                <c:pt idx="410">
                  <c:v>2.7449925438504801</c:v>
                </c:pt>
                <c:pt idx="411">
                  <c:v>2.7553544500257701</c:v>
                </c:pt>
                <c:pt idx="412">
                  <c:v>2.7657554691991999</c:v>
                </c:pt>
                <c:pt idx="413">
                  <c:v>2.7761957490216198</c:v>
                </c:pt>
                <c:pt idx="414">
                  <c:v>2.7866754377011</c:v>
                </c:pt>
                <c:pt idx="415">
                  <c:v>2.7971946840050599</c:v>
                </c:pt>
                <c:pt idx="416">
                  <c:v>2.8077536372623602</c:v>
                </c:pt>
                <c:pt idx="417">
                  <c:v>2.81835244736543</c:v>
                </c:pt>
                <c:pt idx="418">
                  <c:v>2.8289912647724398</c:v>
                </c:pt>
                <c:pt idx="419">
                  <c:v>2.8396702405093399</c:v>
                </c:pt>
                <c:pt idx="420">
                  <c:v>2.8503895261721</c:v>
                </c:pt>
                <c:pt idx="421">
                  <c:v>2.86114927392883</c:v>
                </c:pt>
                <c:pt idx="422">
                  <c:v>2.8719496365219199</c:v>
                </c:pt>
                <c:pt idx="423">
                  <c:v>2.88279076727025</c:v>
                </c:pt>
                <c:pt idx="424">
                  <c:v>2.8936728200713202</c:v>
                </c:pt>
                <c:pt idx="425">
                  <c:v>2.9045959494034799</c:v>
                </c:pt>
                <c:pt idx="426">
                  <c:v>2.91556031032813</c:v>
                </c:pt>
                <c:pt idx="427">
                  <c:v>2.92656605849184</c:v>
                </c:pt>
                <c:pt idx="428">
                  <c:v>2.9376133501286601</c:v>
                </c:pt>
                <c:pt idx="429">
                  <c:v>2.9487023420623002</c:v>
                </c:pt>
                <c:pt idx="430">
                  <c:v>2.9598331917083298</c:v>
                </c:pt>
                <c:pt idx="431">
                  <c:v>2.9710060570764698</c:v>
                </c:pt>
                <c:pt idx="432">
                  <c:v>2.9822210967728</c:v>
                </c:pt>
                <c:pt idx="433">
                  <c:v>2.9934784700019899</c:v>
                </c:pt>
                <c:pt idx="434">
                  <c:v>3.0047783365696401</c:v>
                </c:pt>
                <c:pt idx="435">
                  <c:v>3.01612085688445</c:v>
                </c:pt>
                <c:pt idx="436">
                  <c:v>3.0275061919605601</c:v>
                </c:pt>
                <c:pt idx="437">
                  <c:v>3.0389345034198398</c:v>
                </c:pt>
                <c:pt idx="438">
                  <c:v>3.0504059534941401</c:v>
                </c:pt>
                <c:pt idx="439">
                  <c:v>3.0619207050276702</c:v>
                </c:pt>
                <c:pt idx="440">
                  <c:v>3.0734789214792002</c:v>
                </c:pt>
                <c:pt idx="441">
                  <c:v>3.0850807669245102</c:v>
                </c:pt>
                <c:pt idx="442">
                  <c:v>3.0967264060586102</c:v>
                </c:pt>
                <c:pt idx="443">
                  <c:v>3.1084160041981499</c:v>
                </c:pt>
                <c:pt idx="444">
                  <c:v>3.1201497272837302</c:v>
                </c:pt>
                <c:pt idx="445">
                  <c:v>3.13192774188227</c:v>
                </c:pt>
                <c:pt idx="446">
                  <c:v>3.1437502151893701</c:v>
                </c:pt>
                <c:pt idx="447">
                  <c:v>3.1556173150317099</c:v>
                </c:pt>
                <c:pt idx="448">
                  <c:v>3.1675292098694001</c:v>
                </c:pt>
                <c:pt idx="449">
                  <c:v>3.1794860687983602</c:v>
                </c:pt>
                <c:pt idx="450">
                  <c:v>3.1914880615527998</c:v>
                </c:pt>
                <c:pt idx="451">
                  <c:v>3.2035353585075201</c:v>
                </c:pt>
                <c:pt idx="452">
                  <c:v>3.2156281306803902</c:v>
                </c:pt>
                <c:pt idx="453">
                  <c:v>3.22776654973481</c:v>
                </c:pt>
                <c:pt idx="454">
                  <c:v>3.2399507879820799</c:v>
                </c:pt>
                <c:pt idx="455">
                  <c:v>3.2521810183838702</c:v>
                </c:pt>
                <c:pt idx="456">
                  <c:v>3.2644574145547298</c:v>
                </c:pt>
                <c:pt idx="457">
                  <c:v>3.2767801507644401</c:v>
                </c:pt>
                <c:pt idx="458">
                  <c:v>3.2891494019406098</c:v>
                </c:pt>
                <c:pt idx="459">
                  <c:v>3.3015653436710699</c:v>
                </c:pt>
                <c:pt idx="460">
                  <c:v>3.3140281522064199</c:v>
                </c:pt>
                <c:pt idx="461">
                  <c:v>3.3265380044624799</c:v>
                </c:pt>
                <c:pt idx="462">
                  <c:v>3.3390950780229001</c:v>
                </c:pt>
                <c:pt idx="463">
                  <c:v>3.3516995511415399</c:v>
                </c:pt>
                <c:pt idx="464">
                  <c:v>3.3643516027451299</c:v>
                </c:pt>
                <c:pt idx="465">
                  <c:v>3.3770514124357098</c:v>
                </c:pt>
                <c:pt idx="466">
                  <c:v>3.38979916049326</c:v>
                </c:pt>
                <c:pt idx="467">
                  <c:v>3.4025950278782502</c:v>
                </c:pt>
                <c:pt idx="468">
                  <c:v>3.4154391962341002</c:v>
                </c:pt>
                <c:pt idx="469">
                  <c:v>3.4283318478899401</c:v>
                </c:pt>
                <c:pt idx="470">
                  <c:v>3.4412731658630502</c:v>
                </c:pt>
                <c:pt idx="471">
                  <c:v>3.4542633338615101</c:v>
                </c:pt>
                <c:pt idx="472">
                  <c:v>3.4673025362868399</c:v>
                </c:pt>
                <c:pt idx="473">
                  <c:v>3.4803909582365602</c:v>
                </c:pt>
                <c:pt idx="474">
                  <c:v>3.4935287855068702</c:v>
                </c:pt>
                <c:pt idx="475">
                  <c:v>3.5067162045952398</c:v>
                </c:pt>
                <c:pt idx="476">
                  <c:v>3.5199534027030999</c:v>
                </c:pt>
                <c:pt idx="477">
                  <c:v>3.53324056773846</c:v>
                </c:pt>
                <c:pt idx="478">
                  <c:v>3.5465778883186401</c:v>
                </c:pt>
                <c:pt idx="479">
                  <c:v>3.5599655537728601</c:v>
                </c:pt>
                <c:pt idx="480">
                  <c:v>3.5734037541449801</c:v>
                </c:pt>
                <c:pt idx="481">
                  <c:v>3.58689268019622</c:v>
                </c:pt>
                <c:pt idx="482">
                  <c:v>3.6004325234078101</c:v>
                </c:pt>
                <c:pt idx="483">
                  <c:v>3.6140234759837599</c:v>
                </c:pt>
                <c:pt idx="484">
                  <c:v>3.62766573085355</c:v>
                </c:pt>
                <c:pt idx="485">
                  <c:v>3.6413594816748902</c:v>
                </c:pt>
                <c:pt idx="486">
                  <c:v>3.65510492283647</c:v>
                </c:pt>
                <c:pt idx="487">
                  <c:v>3.66890224946073</c:v>
                </c:pt>
                <c:pt idx="488">
                  <c:v>3.6827516574065902</c:v>
                </c:pt>
                <c:pt idx="489">
                  <c:v>3.6966533432722799</c:v>
                </c:pt>
                <c:pt idx="490">
                  <c:v>3.7106075043980602</c:v>
                </c:pt>
                <c:pt idx="491">
                  <c:v>3.72461433886913</c:v>
                </c:pt>
                <c:pt idx="492">
                  <c:v>3.7386740455183598</c:v>
                </c:pt>
                <c:pt idx="493">
                  <c:v>3.75278682392912</c:v>
                </c:pt>
                <c:pt idx="494">
                  <c:v>3.7669528744381302</c:v>
                </c:pt>
                <c:pt idx="495">
                  <c:v>3.7811723981383301</c:v>
                </c:pt>
                <c:pt idx="496">
                  <c:v>3.7954455968816601</c:v>
                </c:pt>
                <c:pt idx="497">
                  <c:v>3.8097726732820201</c:v>
                </c:pt>
                <c:pt idx="498">
                  <c:v>3.82415383071808</c:v>
                </c:pt>
                <c:pt idx="499">
                  <c:v>3.8385892733361402</c:v>
                </c:pt>
                <c:pt idx="500">
                  <c:v>3.85307920605316</c:v>
                </c:pt>
                <c:pt idx="501">
                  <c:v>3.86762383455953</c:v>
                </c:pt>
                <c:pt idx="502">
                  <c:v>3.8822233653220701</c:v>
                </c:pt>
                <c:pt idx="503">
                  <c:v>3.8968780055868901</c:v>
                </c:pt>
                <c:pt idx="504">
                  <c:v>3.9115879633823898</c:v>
                </c:pt>
                <c:pt idx="505">
                  <c:v>3.9263534475222501</c:v>
                </c:pt>
                <c:pt idx="506">
                  <c:v>3.9411746676083399</c:v>
                </c:pt>
                <c:pt idx="507">
                  <c:v>3.9560518340336102</c:v>
                </c:pt>
                <c:pt idx="508">
                  <c:v>3.9709851579852402</c:v>
                </c:pt>
                <c:pt idx="509">
                  <c:v>3.9859748514475801</c:v>
                </c:pt>
                <c:pt idx="510">
                  <c:v>4.0010211272051004</c:v>
                </c:pt>
                <c:pt idx="511">
                  <c:v>4.0161241988454899</c:v>
                </c:pt>
                <c:pt idx="512">
                  <c:v>4.0312842807626099</c:v>
                </c:pt>
                <c:pt idx="513">
                  <c:v>4.04650158815965</c:v>
                </c:pt>
                <c:pt idx="514">
                  <c:v>4.0617763370520397</c:v>
                </c:pt>
                <c:pt idx="515">
                  <c:v>4.0771087442706699</c:v>
                </c:pt>
                <c:pt idx="516">
                  <c:v>4.0924990274648199</c:v>
                </c:pt>
                <c:pt idx="517">
                  <c:v>4.1079474051053904</c:v>
                </c:pt>
                <c:pt idx="518">
                  <c:v>4.1234540964878503</c:v>
                </c:pt>
                <c:pt idx="519">
                  <c:v>4.13901932173553</c:v>
                </c:pt>
                <c:pt idx="520">
                  <c:v>4.1546433018025697</c:v>
                </c:pt>
                <c:pt idx="521">
                  <c:v>4.1703262584771696</c:v>
                </c:pt>
                <c:pt idx="522">
                  <c:v>4.1860684143847102</c:v>
                </c:pt>
                <c:pt idx="523">
                  <c:v>4.2018699929909404</c:v>
                </c:pt>
                <c:pt idx="524">
                  <c:v>4.2177312186050298</c:v>
                </c:pt>
                <c:pt idx="525">
                  <c:v>4.2336523163828899</c:v>
                </c:pt>
                <c:pt idx="526">
                  <c:v>4.2496335123303703</c:v>
                </c:pt>
                <c:pt idx="527">
                  <c:v>4.2656750333063203</c:v>
                </c:pt>
                <c:pt idx="528">
                  <c:v>4.2817771070259898</c:v>
                </c:pt>
                <c:pt idx="529">
                  <c:v>4.2979399620641603</c:v>
                </c:pt>
                <c:pt idx="530">
                  <c:v>4.3141638278583798</c:v>
                </c:pt>
                <c:pt idx="531">
                  <c:v>4.3304489347122699</c:v>
                </c:pt>
                <c:pt idx="532">
                  <c:v>4.3467955137987104</c:v>
                </c:pt>
                <c:pt idx="533">
                  <c:v>4.3632037971633402</c:v>
                </c:pt>
                <c:pt idx="534">
                  <c:v>4.3796740177275799</c:v>
                </c:pt>
                <c:pt idx="535">
                  <c:v>4.3962064092920397</c:v>
                </c:pt>
                <c:pt idx="536">
                  <c:v>4.4128012065399203</c:v>
                </c:pt>
                <c:pt idx="537">
                  <c:v>4.4294586450402003</c:v>
                </c:pt>
                <c:pt idx="538">
                  <c:v>4.4461789612511797</c:v>
                </c:pt>
                <c:pt idx="539">
                  <c:v>4.4629623925235897</c:v>
                </c:pt>
                <c:pt idx="540">
                  <c:v>4.4798091771041397</c:v>
                </c:pt>
                <c:pt idx="541">
                  <c:v>4.4967195541388296</c:v>
                </c:pt>
                <c:pt idx="542">
                  <c:v>4.5136937636764403</c:v>
                </c:pt>
                <c:pt idx="543">
                  <c:v>4.5307320466717602</c:v>
                </c:pt>
                <c:pt idx="544">
                  <c:v>4.5478346449891296</c:v>
                </c:pt>
                <c:pt idx="545">
                  <c:v>4.56500180140588</c:v>
                </c:pt>
                <c:pt idx="546">
                  <c:v>4.5822337596157396</c:v>
                </c:pt>
                <c:pt idx="547">
                  <c:v>4.59953076423235</c:v>
                </c:pt>
                <c:pt idx="548">
                  <c:v>4.6168930607926297</c:v>
                </c:pt>
                <c:pt idx="549">
                  <c:v>4.6343208957603297</c:v>
                </c:pt>
                <c:pt idx="550">
                  <c:v>4.6518145165295604</c:v>
                </c:pt>
                <c:pt idx="551">
                  <c:v>4.6693741714282702</c:v>
                </c:pt>
                <c:pt idx="552">
                  <c:v>4.6870001097217999</c:v>
                </c:pt>
                <c:pt idx="553">
                  <c:v>4.7046925816162997</c:v>
                </c:pt>
                <c:pt idx="554">
                  <c:v>4.7224518382624501</c:v>
                </c:pt>
                <c:pt idx="555">
                  <c:v>4.7402781317589202</c:v>
                </c:pt>
                <c:pt idx="556">
                  <c:v>4.7581717151560303</c:v>
                </c:pt>
                <c:pt idx="557">
                  <c:v>4.7761328424592104</c:v>
                </c:pt>
                <c:pt idx="558">
                  <c:v>4.7941617686327698</c:v>
                </c:pt>
                <c:pt idx="559">
                  <c:v>4.8122587496033002</c:v>
                </c:pt>
                <c:pt idx="560">
                  <c:v>4.8304240422636298</c:v>
                </c:pt>
                <c:pt idx="561">
                  <c:v>4.8486579044761502</c:v>
                </c:pt>
                <c:pt idx="562">
                  <c:v>4.8669605950766597</c:v>
                </c:pt>
                <c:pt idx="563">
                  <c:v>4.8853323738779402</c:v>
                </c:pt>
                <c:pt idx="564">
                  <c:v>4.90377350167351</c:v>
                </c:pt>
                <c:pt idx="565">
                  <c:v>4.92228424024138</c:v>
                </c:pt>
                <c:pt idx="566">
                  <c:v>4.9408648523476302</c:v>
                </c:pt>
                <c:pt idx="567">
                  <c:v>4.9595156017501996</c:v>
                </c:pt>
                <c:pt idx="568">
                  <c:v>4.9782367532026299</c:v>
                </c:pt>
                <c:pt idx="569">
                  <c:v>4.9970285724579204</c:v>
                </c:pt>
                <c:pt idx="570">
                  <c:v>5.0158913262721398</c:v>
                </c:pt>
                <c:pt idx="571">
                  <c:v>5.0348252824082804</c:v>
                </c:pt>
                <c:pt idx="572">
                  <c:v>5.0538307096401098</c:v>
                </c:pt>
                <c:pt idx="573">
                  <c:v>5.0729078777558598</c:v>
                </c:pt>
                <c:pt idx="574">
                  <c:v>5.0920570575622301</c:v>
                </c:pt>
                <c:pt idx="575">
                  <c:v>5.1112785208881402</c:v>
                </c:pt>
                <c:pt idx="576">
                  <c:v>5.1305725405885001</c:v>
                </c:pt>
                <c:pt idx="577">
                  <c:v>5.1499393905482904</c:v>
                </c:pt>
                <c:pt idx="578">
                  <c:v>5.1693793456860897</c:v>
                </c:pt>
                <c:pt idx="579">
                  <c:v>5.1888926819585999</c:v>
                </c:pt>
                <c:pt idx="580">
                  <c:v>5.2084796763638801</c:v>
                </c:pt>
                <c:pt idx="581">
                  <c:v>5.2281406069456899</c:v>
                </c:pt>
                <c:pt idx="582">
                  <c:v>5.2478757527972801</c:v>
                </c:pt>
                <c:pt idx="583">
                  <c:v>5.2676853940655004</c:v>
                </c:pt>
                <c:pt idx="584">
                  <c:v>5.2875698119545396</c:v>
                </c:pt>
                <c:pt idx="585">
                  <c:v>5.3075292887302403</c:v>
                </c:pt>
                <c:pt idx="586">
                  <c:v>5.3275641077238403</c:v>
                </c:pt>
                <c:pt idx="587">
                  <c:v>5.3476745533357501</c:v>
                </c:pt>
                <c:pt idx="588">
                  <c:v>5.3678609110405304</c:v>
                </c:pt>
                <c:pt idx="589">
                  <c:v>5.3881234673898302</c:v>
                </c:pt>
                <c:pt idx="590">
                  <c:v>5.40846251001732</c:v>
                </c:pt>
                <c:pt idx="591">
                  <c:v>5.4288783276420904</c:v>
                </c:pt>
                <c:pt idx="592">
                  <c:v>5.4493712100731804</c:v>
                </c:pt>
                <c:pt idx="593">
                  <c:v>5.4699414482136497</c:v>
                </c:pt>
                <c:pt idx="594">
                  <c:v>5.4905893340647802</c:v>
                </c:pt>
                <c:pt idx="595">
                  <c:v>5.5113151607296</c:v>
                </c:pt>
                <c:pt idx="596">
                  <c:v>5.5321192224179097</c:v>
                </c:pt>
                <c:pt idx="597">
                  <c:v>5.5530018144500399</c:v>
                </c:pt>
                <c:pt idx="598">
                  <c:v>5.5739632332609101</c:v>
                </c:pt>
                <c:pt idx="599">
                  <c:v>5.5950037764048304</c:v>
                </c:pt>
                <c:pt idx="600">
                  <c:v>5.6161237425586004</c:v>
                </c:pt>
                <c:pt idx="601">
                  <c:v>5.6373234315268901</c:v>
                </c:pt>
                <c:pt idx="602">
                  <c:v>5.6586031442461602</c:v>
                </c:pt>
                <c:pt idx="603">
                  <c:v>5.6799631827885602</c:v>
                </c:pt>
                <c:pt idx="604">
                  <c:v>5.7014038503667397</c:v>
                </c:pt>
                <c:pt idx="605">
                  <c:v>5.7229254513374999</c:v>
                </c:pt>
                <c:pt idx="606">
                  <c:v>5.7445282912066897</c:v>
                </c:pt>
                <c:pt idx="607">
                  <c:v>5.7662126766335904</c:v>
                </c:pt>
                <c:pt idx="608">
                  <c:v>5.7879789154350796</c:v>
                </c:pt>
                <c:pt idx="609">
                  <c:v>5.8098273165892902</c:v>
                </c:pt>
                <c:pt idx="610">
                  <c:v>5.8317581902414704</c:v>
                </c:pt>
                <c:pt idx="611">
                  <c:v>5.8537718477070397</c:v>
                </c:pt>
                <c:pt idx="612">
                  <c:v>5.8758686014768697</c:v>
                </c:pt>
                <c:pt idx="613">
                  <c:v>5.8980487652214304</c:v>
                </c:pt>
                <c:pt idx="614">
                  <c:v>5.9203126537947597</c:v>
                </c:pt>
                <c:pt idx="615">
                  <c:v>5.9426605832399</c:v>
                </c:pt>
                <c:pt idx="616">
                  <c:v>5.9650928707925797</c:v>
                </c:pt>
                <c:pt idx="617">
                  <c:v>5.9876098348862703</c:v>
                </c:pt>
                <c:pt idx="618">
                  <c:v>6.0102117951563097</c:v>
                </c:pt>
                <c:pt idx="619">
                  <c:v>6.0328990724443203</c:v>
                </c:pt>
                <c:pt idx="620">
                  <c:v>6.0556719888033896</c:v>
                </c:pt>
                <c:pt idx="621">
                  <c:v>6.0785308675020602</c:v>
                </c:pt>
                <c:pt idx="622">
                  <c:v>6.1014760330295097</c:v>
                </c:pt>
                <c:pt idx="623">
                  <c:v>6.12450781109915</c:v>
                </c:pt>
                <c:pt idx="624">
                  <c:v>6.14762652865417</c:v>
                </c:pt>
                <c:pt idx="625">
                  <c:v>6.1708325138721296</c:v>
                </c:pt>
                <c:pt idx="626">
                  <c:v>6.1941260961691302</c:v>
                </c:pt>
                <c:pt idx="627">
                  <c:v>6.2175076062048502</c:v>
                </c:pt>
                <c:pt idx="628">
                  <c:v>6.2409773758867999</c:v>
                </c:pt>
                <c:pt idx="629">
                  <c:v>6.2645357383756499</c:v>
                </c:pt>
                <c:pt idx="630">
                  <c:v>6.2881830280898097</c:v>
                </c:pt>
                <c:pt idx="631">
                  <c:v>6.3119195807097102</c:v>
                </c:pt>
                <c:pt idx="632">
                  <c:v>6.3357457331833098</c:v>
                </c:pt>
                <c:pt idx="633">
                  <c:v>6.3596618237296001</c:v>
                </c:pt>
                <c:pt idx="634">
                  <c:v>6.3836681918451301</c:v>
                </c:pt>
                <c:pt idx="635">
                  <c:v>6.4077651783077698</c:v>
                </c:pt>
                <c:pt idx="636">
                  <c:v>6.4319531251816198</c:v>
                </c:pt>
                <c:pt idx="637">
                  <c:v>6.45623237582216</c:v>
                </c:pt>
                <c:pt idx="638">
                  <c:v>6.4806032748801403</c:v>
                </c:pt>
                <c:pt idx="639">
                  <c:v>6.5050661683086703</c:v>
                </c:pt>
                <c:pt idx="640">
                  <c:v>6.5296214033656401</c:v>
                </c:pt>
                <c:pt idx="641">
                  <c:v>6.5542693286204301</c:v>
                </c:pt>
                <c:pt idx="642">
                  <c:v>6.5790102939574497</c:v>
                </c:pt>
                <c:pt idx="643">
                  <c:v>6.6038446505825501</c:v>
                </c:pt>
                <c:pt idx="644">
                  <c:v>6.6287727510267596</c:v>
                </c:pt>
                <c:pt idx="645">
                  <c:v>6.6537949491523296</c:v>
                </c:pt>
                <c:pt idx="646">
                  <c:v>6.6789116001570701</c:v>
                </c:pt>
                <c:pt idx="647">
                  <c:v>6.7041230605791302</c:v>
                </c:pt>
                <c:pt idx="648">
                  <c:v>6.7294296883032301</c:v>
                </c:pt>
                <c:pt idx="649">
                  <c:v>6.7548318425642799</c:v>
                </c:pt>
                <c:pt idx="650">
                  <c:v>6.7803298839538604</c:v>
                </c:pt>
                <c:pt idx="651">
                  <c:v>6.8059241744244199</c:v>
                </c:pt>
                <c:pt idx="652">
                  <c:v>6.8316150772946402</c:v>
                </c:pt>
                <c:pt idx="653">
                  <c:v>6.8574029572546698</c:v>
                </c:pt>
                <c:pt idx="654">
                  <c:v>6.8832881803714896</c:v>
                </c:pt>
                <c:pt idx="655">
                  <c:v>6.9092711140933698</c:v>
                </c:pt>
                <c:pt idx="656">
                  <c:v>6.9353521272557499</c:v>
                </c:pt>
                <c:pt idx="657">
                  <c:v>6.9615315900871604</c:v>
                </c:pt>
                <c:pt idx="658">
                  <c:v>6.98780987421262</c:v>
                </c:pt>
                <c:pt idx="659">
                  <c:v>7.0141873526605902</c:v>
                </c:pt>
                <c:pt idx="660">
                  <c:v>7.0406643998669196</c:v>
                </c:pt>
                <c:pt idx="661">
                  <c:v>7.0672413916813301</c:v>
                </c:pt>
                <c:pt idx="662">
                  <c:v>7.09391870537263</c:v>
                </c:pt>
                <c:pt idx="663">
                  <c:v>7.1206967196332398</c:v>
                </c:pt>
                <c:pt idx="664">
                  <c:v>7.1475758145852302</c:v>
                </c:pt>
                <c:pt idx="665">
                  <c:v>7.1745563717851804</c:v>
                </c:pt>
                <c:pt idx="666">
                  <c:v>7.2016387742300703</c:v>
                </c:pt>
                <c:pt idx="667">
                  <c:v>7.2288234063633503</c:v>
                </c:pt>
                <c:pt idx="668">
                  <c:v>7.2561106540787597</c:v>
                </c:pt>
                <c:pt idx="669">
                  <c:v>7.2835009047272203</c:v>
                </c:pt>
                <c:pt idx="670">
                  <c:v>7.3109945471211502</c:v>
                </c:pt>
                <c:pt idx="671">
                  <c:v>7.3385919715411898</c:v>
                </c:pt>
                <c:pt idx="672">
                  <c:v>7.36629356974123</c:v>
                </c:pt>
                <c:pt idx="673">
                  <c:v>7.3940997349539499</c:v>
                </c:pt>
                <c:pt idx="674">
                  <c:v>7.4220108618959602</c:v>
                </c:pt>
                <c:pt idx="675">
                  <c:v>7.4500273467741502</c:v>
                </c:pt>
                <c:pt idx="676">
                  <c:v>7.47814958729073</c:v>
                </c:pt>
                <c:pt idx="677">
                  <c:v>7.5063779826497301</c:v>
                </c:pt>
                <c:pt idx="678">
                  <c:v>7.5347129335613996</c:v>
                </c:pt>
                <c:pt idx="679">
                  <c:v>7.5631548422492196</c:v>
                </c:pt>
                <c:pt idx="680">
                  <c:v>7.59170411245415</c:v>
                </c:pt>
                <c:pt idx="681">
                  <c:v>7.6203611494419397</c:v>
                </c:pt>
                <c:pt idx="682">
                  <c:v>7.6491263600075996</c:v>
                </c:pt>
                <c:pt idx="683">
                  <c:v>7.6780001524819497</c:v>
                </c:pt>
                <c:pt idx="684">
                  <c:v>7.7069829367370604</c:v>
                </c:pt>
                <c:pt idx="685">
                  <c:v>7.7360751241924</c:v>
                </c:pt>
                <c:pt idx="686">
                  <c:v>7.7652771278205401</c:v>
                </c:pt>
                <c:pt idx="687">
                  <c:v>7.7945893621520197</c:v>
                </c:pt>
                <c:pt idx="688">
                  <c:v>7.8240122432829402</c:v>
                </c:pt>
                <c:pt idx="689">
                  <c:v>7.8535461888799203</c:v>
                </c:pt>
                <c:pt idx="690">
                  <c:v>7.88319161818628</c:v>
                </c:pt>
                <c:pt idx="691">
                  <c:v>7.91294895202787</c:v>
                </c:pt>
                <c:pt idx="692">
                  <c:v>7.94281861281861</c:v>
                </c:pt>
                <c:pt idx="693">
                  <c:v>7.9728010245672198</c:v>
                </c:pt>
                <c:pt idx="694">
                  <c:v>8.0028966128828305</c:v>
                </c:pt>
                <c:pt idx="695">
                  <c:v>8.0331058049817496</c:v>
                </c:pt>
                <c:pt idx="696">
                  <c:v>8.0634290296925695</c:v>
                </c:pt>
                <c:pt idx="697">
                  <c:v>8.0938667174618502</c:v>
                </c:pt>
                <c:pt idx="698">
                  <c:v>8.1244193003618008</c:v>
                </c:pt>
                <c:pt idx="699">
                  <c:v>8.1550872120954008</c:v>
                </c:pt>
                <c:pt idx="700">
                  <c:v>8.1858708880031799</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1.62460986118045</c:v>
                </c:pt>
                <c:pt idx="1">
                  <c:v>1.6130699492579399</c:v>
                </c:pt>
                <c:pt idx="2">
                  <c:v>1.6016181773120199</c:v>
                </c:pt>
                <c:pt idx="3">
                  <c:v>1.59025402272272</c:v>
                </c:pt>
                <c:pt idx="4">
                  <c:v>1.57897697131626</c:v>
                </c:pt>
                <c:pt idx="5">
                  <c:v>1.56778651753042</c:v>
                </c:pt>
                <c:pt idx="6">
                  <c:v>1.5566821645919799</c:v>
                </c:pt>
                <c:pt idx="7">
                  <c:v>1.5456634247069201</c:v>
                </c:pt>
                <c:pt idx="8">
                  <c:v>1.53472981926425</c:v>
                </c:pt>
                <c:pt idx="9">
                  <c:v>1.52388087905443</c:v>
                </c:pt>
                <c:pt idx="10">
                  <c:v>1.5131161445033201</c:v>
                </c:pt>
                <c:pt idx="11">
                  <c:v>1.5024351659227999</c:v>
                </c:pt>
                <c:pt idx="12">
                  <c:v>1.4918375037789999</c:v>
                </c:pt>
                <c:pt idx="13">
                  <c:v>1.4813227289797399</c:v>
                </c:pt>
                <c:pt idx="14">
                  <c:v>1.4708904231820601</c:v>
                </c:pt>
                <c:pt idx="15">
                  <c:v>1.4605401791216901</c:v>
                </c:pt>
                <c:pt idx="16">
                  <c:v>1.45027160096566</c:v>
                </c:pt>
                <c:pt idx="17">
                  <c:v>1.4400843046899501</c:v>
                </c:pt>
                <c:pt idx="18">
                  <c:v>1.4299779184838599</c:v>
                </c:pt>
                <c:pt idx="19">
                  <c:v>1.4199520831830601</c:v>
                </c:pt>
                <c:pt idx="20">
                  <c:v>1.4100064527334</c:v>
                </c:pt>
                <c:pt idx="21">
                  <c:v>1.4001406946877499</c:v>
                </c:pt>
                <c:pt idx="22">
                  <c:v>1.3903544907382801</c:v>
                </c:pt>
                <c:pt idx="23">
                  <c:v>1.3806475372867899</c:v>
                </c:pt>
                <c:pt idx="24">
                  <c:v>1.371019546056</c:v>
                </c:pt>
                <c:pt idx="25">
                  <c:v>1.36147024474471</c:v>
                </c:pt>
                <c:pt idx="26">
                  <c:v>1.3519993777303001</c:v>
                </c:pt>
                <c:pt idx="27">
                  <c:v>1.3426067068219401</c:v>
                </c:pt>
                <c:pt idx="28">
                  <c:v>1.3332920120684899</c:v>
                </c:pt>
                <c:pt idx="29">
                  <c:v>1.32405509262517</c:v>
                </c:pt>
                <c:pt idx="30">
                  <c:v>1.3148957676834701</c:v>
                </c:pt>
                <c:pt idx="31">
                  <c:v>1.305813877469</c:v>
                </c:pt>
                <c:pt idx="32">
                  <c:v>1.29680928431264</c:v>
                </c:pt>
                <c:pt idx="33">
                  <c:v>1.2878818738002999</c:v>
                </c:pt>
                <c:pt idx="34">
                  <c:v>1.27903155600755</c:v>
                </c:pt>
                <c:pt idx="35">
                  <c:v>1.2702582668251501</c:v>
                </c:pt>
                <c:pt idx="36">
                  <c:v>1.26156196938272</c:v>
                </c:pt>
                <c:pt idx="37">
                  <c:v>1.25294265557758</c:v>
                </c:pt>
                <c:pt idx="38">
                  <c:v>1.24440034771679</c:v>
                </c:pt>
                <c:pt idx="39">
                  <c:v>1.2359351002805301</c:v>
                </c:pt>
                <c:pt idx="40">
                  <c:v>1.22754700181589</c:v>
                </c:pt>
                <c:pt idx="41">
                  <c:v>1.21923675422946</c:v>
                </c:pt>
                <c:pt idx="42">
                  <c:v>1.21100735850037</c:v>
                </c:pt>
                <c:pt idx="43">
                  <c:v>1.20286230049406</c:v>
                </c:pt>
                <c:pt idx="44">
                  <c:v>1.1948049634046001</c:v>
                </c:pt>
                <c:pt idx="45">
                  <c:v>1.18683862950834</c:v>
                </c:pt>
                <c:pt idx="46">
                  <c:v>1.1789664819249599</c:v>
                </c:pt>
                <c:pt idx="47">
                  <c:v>1.1711916063715799</c:v>
                </c:pt>
                <c:pt idx="48">
                  <c:v>1.1635169928953699</c:v>
                </c:pt>
                <c:pt idx="49">
                  <c:v>1.1559455375694001</c:v>
                </c:pt>
                <c:pt idx="50">
                  <c:v>1.1484800441363101</c:v>
                </c:pt>
                <c:pt idx="51">
                  <c:v>1.14112322558378</c:v>
                </c:pt>
                <c:pt idx="52">
                  <c:v>1.1338777056354401</c:v>
                </c:pt>
                <c:pt idx="53">
                  <c:v>1.1267460201405</c:v>
                </c:pt>
                <c:pt idx="54">
                  <c:v>1.11973061834521</c:v>
                </c:pt>
                <c:pt idx="55">
                  <c:v>1.11283386402879</c:v>
                </c:pt>
                <c:pt idx="56">
                  <c:v>1.10605803648676</c:v>
                </c:pt>
                <c:pt idx="57">
                  <c:v>1.0994053313442</c:v>
                </c:pt>
                <c:pt idx="58">
                  <c:v>1.09287786118209</c:v>
                </c:pt>
                <c:pt idx="59">
                  <c:v>1.08647765596004</c:v>
                </c:pt>
                <c:pt idx="60">
                  <c:v>1.0802066632196099</c:v>
                </c:pt>
                <c:pt idx="61">
                  <c:v>1.07406674805317</c:v>
                </c:pt>
                <c:pt idx="62">
                  <c:v>1.06805969282488</c:v>
                </c:pt>
                <c:pt idx="63">
                  <c:v>1.06218719663178</c:v>
                </c:pt>
                <c:pt idx="64">
                  <c:v>1.0564508744954899</c:v>
                </c:pt>
                <c:pt idx="65">
                  <c:v>1.0508522562773299</c:v>
                </c:pt>
                <c:pt idx="66">
                  <c:v>1.0453927853131799</c:v>
                </c:pt>
                <c:pt idx="67">
                  <c:v>1.0400738167680199</c:v>
                </c:pt>
                <c:pt idx="68">
                  <c:v>1.03489661571431</c:v>
                </c:pt>
                <c:pt idx="69">
                  <c:v>1.0298623549436401</c:v>
                </c:pt>
                <c:pt idx="70">
                  <c:v>1.02497211252632</c:v>
                </c:pt>
                <c:pt idx="71">
                  <c:v>1.02022686913978</c:v>
                </c:pt>
                <c:pt idx="72">
                  <c:v>1.01562750519323</c:v>
                </c:pt>
                <c:pt idx="73">
                  <c:v>1.0111747977829799</c:v>
                </c:pt>
                <c:pt idx="74">
                  <c:v>1.0068694175200501</c:v>
                </c:pt>
                <c:pt idx="75">
                  <c:v>1.0027119252791199</c:v>
                </c:pt>
                <c:pt idx="76">
                  <c:v>0.99870276892496401</c:v>
                </c:pt>
                <c:pt idx="77">
                  <c:v>0.99484228007965902</c:v>
                </c:pt>
                <c:pt idx="78">
                  <c:v>0.99113067100006402</c:v>
                </c:pt>
                <c:pt idx="79">
                  <c:v>0.98756803164053597</c:v>
                </c:pt>
                <c:pt idx="80">
                  <c:v>0.98415432698022998</c:v>
                </c:pt>
                <c:pt idx="81">
                  <c:v>0.98088939469710201</c:v>
                </c:pt>
                <c:pt idx="82">
                  <c:v>0.97777294327179998</c:v>
                </c:pt>
                <c:pt idx="83">
                  <c:v>0.97480455060372395</c:v>
                </c:pt>
                <c:pt idx="84">
                  <c:v>0.97198366321838503</c:v>
                </c:pt>
                <c:pt idx="85">
                  <c:v>0.96930959613969803</c:v>
                </c:pt>
                <c:pt idx="86">
                  <c:v>0.966781533492997</c:v>
                </c:pt>
                <c:pt idx="87">
                  <c:v>0.96439852989437502</c:v>
                </c:pt>
                <c:pt idx="88">
                  <c:v>0.96215951266954902</c:v>
                </c:pt>
                <c:pt idx="89">
                  <c:v>0.96006328493120596</c:v>
                </c:pt>
                <c:pt idx="90">
                  <c:v>0.95810852952794501</c:v>
                </c:pt>
                <c:pt idx="91">
                  <c:v>0.95629381386105194</c:v>
                </c:pt>
                <c:pt idx="92">
                  <c:v>0.95461759554790704</c:v>
                </c:pt>
                <c:pt idx="93">
                  <c:v>0.95307822889341798</c:v>
                </c:pt>
                <c:pt idx="94">
                  <c:v>0.95167397211415505</c:v>
                </c:pt>
                <c:pt idx="95">
                  <c:v>0.95040299524431404</c:v>
                </c:pt>
                <c:pt idx="96">
                  <c:v>0.94926338863892401</c:v>
                </c:pt>
                <c:pt idx="97">
                  <c:v>0.94825317197819703</c:v>
                </c:pt>
                <c:pt idx="98">
                  <c:v>0.94737030366805297</c:v>
                </c:pt>
                <c:pt idx="99">
                  <c:v>0.94661269052581198</c:v>
                </c:pt>
                <c:pt idx="100">
                  <c:v>0.94597819763704405</c:v>
                </c:pt>
                <c:pt idx="101">
                  <c:v>0.94546465826947501</c:v>
                </c:pt>
                <c:pt idx="102">
                  <c:v>0.94506988373266798</c:v>
                </c:pt>
                <c:pt idx="103">
                  <c:v>0.94479167307760303</c:v>
                </c:pt>
                <c:pt idx="104">
                  <c:v>0.94462782253792099</c:v>
                </c:pt>
                <c:pt idx="105">
                  <c:v>0.94457613462421097</c:v>
                </c:pt>
                <c:pt idx="106">
                  <c:v>0.94463442679367104</c:v>
                </c:pt>
                <c:pt idx="107">
                  <c:v>0.94480053962946098</c:v>
                </c:pt>
                <c:pt idx="108">
                  <c:v>0.94507234447658495</c:v>
                </c:pt>
                <c:pt idx="109">
                  <c:v>0.94544775049375795</c:v>
                </c:pt>
                <c:pt idx="110">
                  <c:v>0.94592471109304399</c:v>
                </c:pt>
                <c:pt idx="111">
                  <c:v>0.94650122975082795</c:v>
                </c:pt>
                <c:pt idx="112">
                  <c:v>0.94717536518457102</c:v>
                </c:pt>
                <c:pt idx="113">
                  <c:v>0.94794523589964097</c:v>
                </c:pt>
                <c:pt idx="114">
                  <c:v>0.94880902411919099</c:v>
                </c:pt>
                <c:pt idx="115">
                  <c:v>0.94976497911741498</c:v>
                </c:pt>
                <c:pt idx="116">
                  <c:v>0.95081141998266305</c:v>
                </c:pt>
                <c:pt idx="117">
                  <c:v>0.95194673784173001</c:v>
                </c:pt>
                <c:pt idx="118">
                  <c:v>0.95316939758028296</c:v>
                </c:pt>
                <c:pt idx="119">
                  <c:v>0.954477939096951</c:v>
                </c:pt>
                <c:pt idx="120">
                  <c:v>0.95587097813011102</c:v>
                </c:pt>
                <c:pt idx="121">
                  <c:v>0.95734720669707096</c:v>
                </c:pt>
                <c:pt idx="122">
                  <c:v>0.95890539318523005</c:v>
                </c:pt>
                <c:pt idx="123">
                  <c:v>0.96054438213403104</c:v>
                </c:pt>
                <c:pt idx="124">
                  <c:v>0.96226309374526897</c:v>
                </c:pt>
                <c:pt idx="125">
                  <c:v>0.96406052315760604</c:v>
                </c:pt>
                <c:pt idx="126">
                  <c:v>0.96593573951920197</c:v>
                </c:pt>
                <c:pt idx="127">
                  <c:v>0.96788788489011102</c:v>
                </c:pt>
                <c:pt idx="128">
                  <c:v>0.96991617300383204</c:v>
                </c:pt>
                <c:pt idx="129">
                  <c:v>0.97201988791493399</c:v>
                </c:pt>
                <c:pt idx="130">
                  <c:v>0.97419838255730795</c:v>
                </c:pt>
                <c:pt idx="131">
                  <c:v>0.97645107723522895</c:v>
                </c:pt>
                <c:pt idx="132">
                  <c:v>0.97877745806706995</c:v>
                </c:pt>
                <c:pt idx="133">
                  <c:v>0.98117707539936705</c:v>
                </c:pt>
                <c:pt idx="134">
                  <c:v>0.98364954220680201</c:v>
                </c:pt>
                <c:pt idx="135">
                  <c:v>0.98619453249176703</c:v>
                </c:pt>
                <c:pt idx="136">
                  <c:v>0.98881177969533496</c:v>
                </c:pt>
                <c:pt idx="137">
                  <c:v>0.99150107512984098</c:v>
                </c:pt>
                <c:pt idx="138">
                  <c:v>0.994262266441719</c:v>
                </c:pt>
                <c:pt idx="139">
                  <c:v>0.99709525611192795</c:v>
                </c:pt>
                <c:pt idx="140">
                  <c:v>1</c:v>
                </c:pt>
                <c:pt idx="141">
                  <c:v>1.0117358487905299</c:v>
                </c:pt>
                <c:pt idx="142">
                  <c:v>1.02393600485293</c:v>
                </c:pt>
                <c:pt idx="143">
                  <c:v>1.03660350544698</c:v>
                </c:pt>
                <c:pt idx="144">
                  <c:v>1.0497413348040201</c:v>
                </c:pt>
                <c:pt idx="145">
                  <c:v>1.06335240689386</c:v>
                </c:pt>
                <c:pt idx="146">
                  <c:v>1.07743954608968</c:v>
                </c:pt>
                <c:pt idx="147">
                  <c:v>1.09200546586944</c:v>
                </c:pt>
                <c:pt idx="148">
                  <c:v>1.1070527456695101</c:v>
                </c:pt>
                <c:pt idx="149">
                  <c:v>1.1225838059878801</c:v>
                </c:pt>
                <c:pt idx="150">
                  <c:v>1.1386008818198901</c:v>
                </c:pt>
                <c:pt idx="151">
                  <c:v>1.1551059944971001</c:v>
                </c:pt>
                <c:pt idx="152">
                  <c:v>1.1721009219916301</c:v>
                </c:pt>
                <c:pt idx="153">
                  <c:v>1.18958716774149</c:v>
                </c:pt>
                <c:pt idx="154">
                  <c:v>1.2075659280481099</c:v>
                </c:pt>
                <c:pt idx="155">
                  <c:v>1.22603805809517</c:v>
                </c:pt>
                <c:pt idx="156">
                  <c:v>1.24500403663685</c:v>
                </c:pt>
                <c:pt idx="157">
                  <c:v>1.2644639294045901</c:v>
                </c:pt>
                <c:pt idx="158">
                  <c:v>1.2844173512841</c:v>
                </c:pt>
                <c:pt idx="159">
                  <c:v>1.3048634273173301</c:v>
                </c:pt>
                <c:pt idx="160">
                  <c:v>1.3258007525895401</c:v>
                </c:pt>
                <c:pt idx="161">
                  <c:v>1.3472273510670101</c:v>
                </c:pt>
                <c:pt idx="162">
                  <c:v>1.36914063345811</c:v>
                </c:pt>
                <c:pt idx="163">
                  <c:v>1.3915373541781999</c:v>
                </c:pt>
                <c:pt idx="164">
                  <c:v>1.41441356750748</c:v>
                </c:pt>
                <c:pt idx="165">
                  <c:v>1.4377645830405299</c:v>
                </c:pt>
                <c:pt idx="166">
                  <c:v>1.4615849205365601</c:v>
                </c:pt>
                <c:pt idx="167">
                  <c:v>1.48586826429034</c:v>
                </c:pt>
                <c:pt idx="168">
                  <c:v>1.5106074171553301</c:v>
                </c:pt>
                <c:pt idx="169">
                  <c:v>1.5357942543629799</c:v>
                </c:pt>
                <c:pt idx="170">
                  <c:v>1.5614196772944999</c:v>
                </c:pt>
                <c:pt idx="171">
                  <c:v>1.5874765612097199</c:v>
                </c:pt>
                <c:pt idx="172">
                  <c:v>1.6139690976780099</c:v>
                </c:pt>
                <c:pt idx="173">
                  <c:v>1.6409045000318201</c:v>
                </c:pt>
                <c:pt idx="174">
                  <c:v>1.6682901096109199</c:v>
                </c:pt>
                <c:pt idx="175">
                  <c:v>1.69613339672618</c:v>
                </c:pt>
                <c:pt idx="176">
                  <c:v>1.7244419618520701</c:v>
                </c:pt>
                <c:pt idx="177">
                  <c:v>1.75322353700779</c:v>
                </c:pt>
                <c:pt idx="178">
                  <c:v>1.7824859872966501</c:v>
                </c:pt>
                <c:pt idx="179">
                  <c:v>1.81223731257998</c:v>
                </c:pt>
                <c:pt idx="180">
                  <c:v>1.8424856492673001</c:v>
                </c:pt>
                <c:pt idx="181">
                  <c:v>1.8732392722084901</c:v>
                </c:pt>
                <c:pt idx="182">
                  <c:v>1.9045065966766801</c:v>
                </c:pt>
                <c:pt idx="183">
                  <c:v>1.93629618043318</c:v>
                </c:pt>
                <c:pt idx="184">
                  <c:v>1.9686167258673599</c:v>
                </c:pt>
                <c:pt idx="185">
                  <c:v>2.0014770822061201</c:v>
                </c:pt>
                <c:pt idx="186">
                  <c:v>2.03488624778862</c:v>
                </c:pt>
                <c:pt idx="187">
                  <c:v>2.06885337240278</c:v>
                </c:pt>
                <c:pt idx="188">
                  <c:v>2.1033877596809898</c:v>
                </c:pt>
                <c:pt idx="189">
                  <c:v>2.1384988695529601</c:v>
                </c:pt>
                <c:pt idx="190">
                  <c:v>2.1741963207540702</c:v>
                </c:pt>
                <c:pt idx="191">
                  <c:v>2.2104898933880599</c:v>
                </c:pt>
                <c:pt idx="192">
                  <c:v>2.2473895315432602</c:v>
                </c:pt>
                <c:pt idx="193">
                  <c:v>2.2849053459616799</c:v>
                </c:pt>
                <c:pt idx="194">
                  <c:v>2.32304761676063</c:v>
                </c:pt>
                <c:pt idx="195">
                  <c:v>2.3618267962066799</c:v>
                </c:pt>
                <c:pt idx="196">
                  <c:v>2.4012535115419502</c:v>
                </c:pt>
                <c:pt idx="197">
                  <c:v>2.4413385678627799</c:v>
                </c:pt>
                <c:pt idx="198">
                  <c:v>2.4820929510510101</c:v>
                </c:pt>
                <c:pt idx="199">
                  <c:v>2.52352783075832</c:v>
                </c:pt>
                <c:pt idx="200">
                  <c:v>2.5656545634437702</c:v>
                </c:pt>
                <c:pt idx="201">
                  <c:v>2.6084846954651901</c:v>
                </c:pt>
                <c:pt idx="202">
                  <c:v>2.65202996622501</c:v>
                </c:pt>
                <c:pt idx="203">
                  <c:v>2.6963023113708702</c:v>
                </c:pt>
                <c:pt idx="204">
                  <c:v>2.74131386605195</c:v>
                </c:pt>
                <c:pt idx="205">
                  <c:v>2.7870769682315002</c:v>
                </c:pt>
                <c:pt idx="206">
                  <c:v>2.8336041620563899</c:v>
                </c:pt>
                <c:pt idx="207">
                  <c:v>2.88090820128442</c:v>
                </c:pt>
                <c:pt idx="208">
                  <c:v>2.9290020527701799</c:v>
                </c:pt>
                <c:pt idx="209">
                  <c:v>2.9778989000104099</c:v>
                </c:pt>
                <c:pt idx="210">
                  <c:v>3.02761214674954</c:v>
                </c:pt>
                <c:pt idx="211">
                  <c:v>3.0781554206464299</c:v>
                </c:pt>
                <c:pt idx="212">
                  <c:v>3.1295425770032099</c:v>
                </c:pt>
                <c:pt idx="213">
                  <c:v>3.1817877025571999</c:v>
                </c:pt>
                <c:pt idx="214">
                  <c:v>3.2349051193367901</c:v>
                </c:pt>
                <c:pt idx="215">
                  <c:v>3.2889093885824101</c:v>
                </c:pt>
                <c:pt idx="216">
                  <c:v>3.3438153147334702</c:v>
                </c:pt>
                <c:pt idx="217">
                  <c:v>3.3996379494824698</c:v>
                </c:pt>
                <c:pt idx="218">
                  <c:v>3.4563925958972401</c:v>
                </c:pt>
                <c:pt idx="219">
                  <c:v>3.5140948126124201</c:v>
                </c:pt>
                <c:pt idx="220">
                  <c:v>3.5727604180913701</c:v>
                </c:pt>
                <c:pt idx="221">
                  <c:v>3.6324054949595901</c:v>
                </c:pt>
                <c:pt idx="222">
                  <c:v>3.6930463944107599</c:v>
                </c:pt>
                <c:pt idx="223">
                  <c:v>3.7546997406866902</c:v>
                </c:pt>
                <c:pt idx="224">
                  <c:v>3.8173824356324002</c:v>
                </c:pt>
                <c:pt idx="225">
                  <c:v>3.8811116633273599</c:v>
                </c:pt>
                <c:pt idx="226">
                  <c:v>3.9459048947944302</c:v>
                </c:pt>
                <c:pt idx="227">
                  <c:v>4.0117798927875601</c:v>
                </c:pt>
                <c:pt idx="228">
                  <c:v>4.0787547166595797</c:v>
                </c:pt>
                <c:pt idx="229">
                  <c:v>4.1468477273115703</c:v>
                </c:pt>
                <c:pt idx="230">
                  <c:v>4.2160775922248996</c:v>
                </c:pt>
                <c:pt idx="231">
                  <c:v>4.2864632905774798</c:v>
                </c:pt>
                <c:pt idx="232">
                  <c:v>4.3580241184456296</c:v>
                </c:pt>
                <c:pt idx="233">
                  <c:v>4.4307796940927702</c:v>
                </c:pt>
                <c:pt idx="234">
                  <c:v>4.5047499633467796</c:v>
                </c:pt>
                <c:pt idx="235">
                  <c:v>4.5799552050669501</c:v>
                </c:pt>
                <c:pt idx="236">
                  <c:v>4.6564160367025602</c:v>
                </c:pt>
                <c:pt idx="237">
                  <c:v>4.7341534199442403</c:v>
                </c:pt>
                <c:pt idx="238">
                  <c:v>4.8131886664697401</c:v>
                </c:pt>
                <c:pt idx="239">
                  <c:v>4.8935434437858198</c:v>
                </c:pt>
                <c:pt idx="240">
                  <c:v>4.9752397811676703</c:v>
                </c:pt>
                <c:pt idx="241">
                  <c:v>5.0583000756975398</c:v>
                </c:pt>
                <c:pt idx="242">
                  <c:v>5.1427470984043699</c:v>
                </c:pt>
                <c:pt idx="243">
                  <c:v>5.2286040005058503</c:v>
                </c:pt>
                <c:pt idx="244">
                  <c:v>5.3158943197548396</c:v>
                </c:pt>
                <c:pt idx="245">
                  <c:v>5.4046419868917601</c:v>
                </c:pt>
                <c:pt idx="246">
                  <c:v>5.4948713322048004</c:v>
                </c:pt>
                <c:pt idx="247">
                  <c:v>5.5866070921996398</c:v>
                </c:pt>
                <c:pt idx="248">
                  <c:v>5.6798744163805601</c:v>
                </c:pt>
                <c:pt idx="249">
                  <c:v>5.7746988741449403</c:v>
                </c:pt>
                <c:pt idx="250">
                  <c:v>5.8711064617927198</c:v>
                </c:pt>
                <c:pt idx="251">
                  <c:v>5.9691236096530496</c:v>
                </c:pt>
                <c:pt idx="252">
                  <c:v>6.0687771893299098</c:v>
                </c:pt>
                <c:pt idx="253">
                  <c:v>6.1700945210686902</c:v>
                </c:pt>
                <c:pt idx="254">
                  <c:v>6.2731033812459396</c:v>
                </c:pt>
                <c:pt idx="255">
                  <c:v>6.3778320099839201</c:v>
                </c:pt>
                <c:pt idx="256">
                  <c:v>6.4843091188926003</c:v>
                </c:pt>
                <c:pt idx="257">
                  <c:v>6.59256389894077</c:v>
                </c:pt>
                <c:pt idx="258">
                  <c:v>6.7026260284585604</c:v>
                </c:pt>
                <c:pt idx="259">
                  <c:v>6.8145256812737802</c:v>
                </c:pt>
                <c:pt idx="260">
                  <c:v>6.9282935349838404</c:v>
                </c:pt>
                <c:pt idx="261">
                  <c:v>7.0439607793660297</c:v>
                </c:pt>
                <c:pt idx="262">
                  <c:v>7.1615591249280897</c:v>
                </c:pt>
                <c:pt idx="263">
                  <c:v>7.2811208116016104</c:v>
                </c:pt>
                <c:pt idx="264">
                  <c:v>7.4026786175806096</c:v>
                </c:pt>
                <c:pt idx="265">
                  <c:v>7.5262658683076404</c:v>
                </c:pt>
                <c:pt idx="266">
                  <c:v>7.6519164456099196</c:v>
                </c:pt>
                <c:pt idx="267">
                  <c:v>7.7796647969880697</c:v>
                </c:pt>
                <c:pt idx="268">
                  <c:v>7.9095459450599499</c:v>
                </c:pt>
                <c:pt idx="269">
                  <c:v>8.0415954971620707</c:v>
                </c:pt>
                <c:pt idx="270">
                  <c:v>8.1758496551113495</c:v>
                </c:pt>
                <c:pt idx="271">
                  <c:v>8.3123452251300805</c:v>
                </c:pt>
                <c:pt idx="272">
                  <c:v>8.45111962793613</c:v>
                </c:pt>
                <c:pt idx="273">
                  <c:v>8.5922109090021994</c:v>
                </c:pt>
                <c:pt idx="274">
                  <c:v>8.7356577489858207</c:v>
                </c:pt>
                <c:pt idx="275">
                  <c:v>8.8814994743339604</c:v>
                </c:pt>
                <c:pt idx="276">
                  <c:v>9.0297760680641908</c:v>
                </c:pt>
                <c:pt idx="277">
                  <c:v>9.1805281807263199</c:v>
                </c:pt>
                <c:pt idx="278">
                  <c:v>9.3337971415470005</c:v>
                </c:pt>
                <c:pt idx="279">
                  <c:v>9.4896249697598307</c:v>
                </c:pt>
                <c:pt idx="280">
                  <c:v>9.6480543861254997</c:v>
                </c:pt>
                <c:pt idx="281">
                  <c:v>9.8091288246435493</c:v>
                </c:pt>
                <c:pt idx="282">
                  <c:v>9.9728924444600509</c:v>
                </c:pt>
                <c:pt idx="283">
                  <c:v>10.1393901419739</c:v>
                </c:pt>
                <c:pt idx="284">
                  <c:v>10.3086675631454</c:v>
                </c:pt>
                <c:pt idx="285">
                  <c:v>10.4807711160104</c:v>
                </c:pt>
                <c:pt idx="286">
                  <c:v>10.6557479834027</c:v>
                </c:pt>
                <c:pt idx="287">
                  <c:v>10.8336461358903</c:v>
                </c:pt>
                <c:pt idx="288">
                  <c:v>11.0145143449258</c:v>
                </c:pt>
                <c:pt idx="289">
                  <c:v>11.198402196217801</c:v>
                </c:pt>
                <c:pt idx="290">
                  <c:v>11.3853601033251</c:v>
                </c:pt>
                <c:pt idx="291">
                  <c:v>11.5754393214772</c:v>
                </c:pt>
                <c:pt idx="292">
                  <c:v>11.768691961627001</c:v>
                </c:pt>
                <c:pt idx="293">
                  <c:v>11.9651710047363</c:v>
                </c:pt>
                <c:pt idx="294">
                  <c:v>12.1649303163016</c:v>
                </c:pt>
                <c:pt idx="295">
                  <c:v>12.368024661121</c:v>
                </c:pt>
                <c:pt idx="296">
                  <c:v>12.574509718308301</c:v>
                </c:pt>
                <c:pt idx="297">
                  <c:v>12.784442096557999</c:v>
                </c:pt>
                <c:pt idx="298">
                  <c:v>12.997879349664601</c:v>
                </c:pt>
                <c:pt idx="299">
                  <c:v>13.214879992301</c:v>
                </c:pt>
                <c:pt idx="300">
                  <c:v>13.4355035160609</c:v>
                </c:pt>
                <c:pt idx="301">
                  <c:v>13.659810405768701</c:v>
                </c:pt>
                <c:pt idx="302">
                  <c:v>13.887862156061299</c:v>
                </c:pt>
                <c:pt idx="303">
                  <c:v>14.1197212882477</c:v>
                </c:pt>
                <c:pt idx="304">
                  <c:v>14.3554513674492</c:v>
                </c:pt>
                <c:pt idx="305">
                  <c:v>14.5951170200261</c:v>
                </c:pt>
                <c:pt idx="306">
                  <c:v>14.8387839512952</c:v>
                </c:pt>
                <c:pt idx="307">
                  <c:v>15.0865189635433</c:v>
                </c:pt>
                <c:pt idx="308">
                  <c:v>15.3383899743418</c:v>
                </c:pt>
                <c:pt idx="309">
                  <c:v>15.594466035165899</c:v>
                </c:pt>
                <c:pt idx="310">
                  <c:v>15.854817350326</c:v>
                </c:pt>
                <c:pt idx="311">
                  <c:v>16.1195152962142</c:v>
                </c:pt>
                <c:pt idx="312">
                  <c:v>16.388632440872499</c:v>
                </c:pt>
                <c:pt idx="313">
                  <c:v>16.662242563888</c:v>
                </c:pt>
                <c:pt idx="314">
                  <c:v>16.9404206766194</c:v>
                </c:pt>
                <c:pt idx="315">
                  <c:v>17.223243042762501</c:v>
                </c:pt>
                <c:pt idx="316">
                  <c:v>17.5107871992574</c:v>
                </c:pt>
                <c:pt idx="317">
                  <c:v>17.8031319775464</c:v>
                </c:pt>
                <c:pt idx="318">
                  <c:v>18.100357525185402</c:v>
                </c:pt>
                <c:pt idx="319">
                  <c:v>18.402545327817201</c:v>
                </c:pt>
                <c:pt idx="320">
                  <c:v>18.709778231511098</c:v>
                </c:pt>
                <c:pt idx="321">
                  <c:v>19.022140465475399</c:v>
                </c:pt>
                <c:pt idx="322">
                  <c:v>19.3397176651495</c:v>
                </c:pt>
                <c:pt idx="323">
                  <c:v>19.662596895680998</c:v>
                </c:pt>
                <c:pt idx="324">
                  <c:v>19.990866675795299</c:v>
                </c:pt>
                <c:pt idx="325">
                  <c:v>20.3246170020637</c:v>
                </c:pt>
                <c:pt idx="326">
                  <c:v>20.6639393735753</c:v>
                </c:pt>
                <c:pt idx="327">
                  <c:v>21.008926817023401</c:v>
                </c:pt>
                <c:pt idx="328">
                  <c:v>21.359673912208802</c:v>
                </c:pt>
                <c:pt idx="329">
                  <c:v>21.716276817968101</c:v>
                </c:pt>
                <c:pt idx="330">
                  <c:v>22.0788332985382</c:v>
                </c:pt>
                <c:pt idx="331">
                  <c:v>22.447442750357201</c:v>
                </c:pt>
                <c:pt idx="332">
                  <c:v>22.822206229315199</c:v>
                </c:pt>
                <c:pt idx="333">
                  <c:v>23.203226478459602</c:v>
                </c:pt>
                <c:pt idx="334">
                  <c:v>23.590607956161399</c:v>
                </c:pt>
                <c:pt idx="335">
                  <c:v>23.9844568647543</c:v>
                </c:pt>
                <c:pt idx="336">
                  <c:v>24.3848811796503</c:v>
                </c:pt>
                <c:pt idx="337">
                  <c:v>24.791990678941001</c:v>
                </c:pt>
                <c:pt idx="338">
                  <c:v>25.205896973495001</c:v>
                </c:pt>
                <c:pt idx="339">
                  <c:v>25.6267135375553</c:v>
                </c:pt>
                <c:pt idx="340">
                  <c:v>26.0545557398498</c:v>
                </c:pt>
                <c:pt idx="341">
                  <c:v>26.4895408752202</c:v>
                </c:pt>
                <c:pt idx="342">
                  <c:v>26.9317881967789</c:v>
                </c:pt>
                <c:pt idx="343">
                  <c:v>27.381418948601802</c:v>
                </c:pt>
                <c:pt idx="344">
                  <c:v>27.838556398969899</c:v>
                </c:pt>
                <c:pt idx="345">
                  <c:v>28.3033258741625</c:v>
                </c:pt>
                <c:pt idx="346">
                  <c:v>28.7758547928164</c:v>
                </c:pt>
                <c:pt idx="347">
                  <c:v>29.256272700859</c:v>
                </c:pt>
                <c:pt idx="348">
                  <c:v>29.7447113070229</c:v>
                </c:pt>
                <c:pt idx="349">
                  <c:v>30.241304518955602</c:v>
                </c:pt>
                <c:pt idx="350">
                  <c:v>30.746188479930701</c:v>
                </c:pt>
                <c:pt idx="351">
                  <c:v>31.259501606171099</c:v>
                </c:pt>
                <c:pt idx="352">
                  <c:v>31.7813846247988</c:v>
                </c:pt>
                <c:pt idx="353">
                  <c:v>32.311980612413898</c:v>
                </c:pt>
                <c:pt idx="354">
                  <c:v>32.851435034321199</c:v>
                </c:pt>
                <c:pt idx="355">
                  <c:v>33.399895784409303</c:v>
                </c:pt>
                <c:pt idx="356">
                  <c:v>33.957513225697099</c:v>
                </c:pt>
                <c:pt idx="357">
                  <c:v>34.524440231556099</c:v>
                </c:pt>
                <c:pt idx="358">
                  <c:v>35.100832227623002</c:v>
                </c:pt>
                <c:pt idx="359">
                  <c:v>35.686847234407601</c:v>
                </c:pt>
                <c:pt idx="360">
                  <c:v>36.282645910617198</c:v>
                </c:pt>
                <c:pt idx="361">
                  <c:v>36.8883915972023</c:v>
                </c:pt>
                <c:pt idx="362">
                  <c:v>37.504250362134698</c:v>
                </c:pt>
                <c:pt idx="363">
                  <c:v>38.130391045940797</c:v>
                </c:pt>
                <c:pt idx="364">
                  <c:v>38.766985307983099</c:v>
                </c:pt>
                <c:pt idx="365">
                  <c:v>39.414207673527997</c:v>
                </c:pt>
                <c:pt idx="366">
                  <c:v>40.072235581590697</c:v>
                </c:pt>
                <c:pt idx="367">
                  <c:v>40.741249433579398</c:v>
                </c:pt>
                <c:pt idx="368">
                  <c:v>41.421432642754802</c:v>
                </c:pt>
                <c:pt idx="369">
                  <c:v>42.112971684513703</c:v>
                </c:pt>
                <c:pt idx="370">
                  <c:v>42.816056147513002</c:v>
                </c:pt>
                <c:pt idx="371">
                  <c:v>43.530878785643303</c:v>
                </c:pt>
                <c:pt idx="372">
                  <c:v>44.2576355708797</c:v>
                </c:pt>
                <c:pt idx="373">
                  <c:v>44.996525746999097</c:v>
                </c:pt>
                <c:pt idx="374">
                  <c:v>45.7477518842149</c:v>
                </c:pt>
                <c:pt idx="375">
                  <c:v>46.511519934704303</c:v>
                </c:pt>
                <c:pt idx="376">
                  <c:v>47.288039289072699</c:v>
                </c:pt>
                <c:pt idx="377">
                  <c:v>48.0775228337653</c:v>
                </c:pt>
                <c:pt idx="378">
                  <c:v>48.880187009420297</c:v>
                </c:pt>
                <c:pt idx="379">
                  <c:v>49.696251870218902</c:v>
                </c:pt>
                <c:pt idx="380">
                  <c:v>50.525941144207202</c:v>
                </c:pt>
                <c:pt idx="381">
                  <c:v>51.369482294631197</c:v>
                </c:pt>
                <c:pt idx="382">
                  <c:v>52.227106582303499</c:v>
                </c:pt>
                <c:pt idx="383">
                  <c:v>53.099049128999603</c:v>
                </c:pt>
                <c:pt idx="384">
                  <c:v>53.985548981918299</c:v>
                </c:pt>
                <c:pt idx="385">
                  <c:v>54.886849179221898</c:v>
                </c:pt>
                <c:pt idx="386">
                  <c:v>55.803196816661298</c:v>
                </c:pt>
                <c:pt idx="387">
                  <c:v>56.734843115317801</c:v>
                </c:pt>
                <c:pt idx="388">
                  <c:v>57.682043490486798</c:v>
                </c:pt>
                <c:pt idx="389">
                  <c:v>58.645057621686398</c:v>
                </c:pt>
                <c:pt idx="390">
                  <c:v>59.624149523863402</c:v>
                </c:pt>
                <c:pt idx="391">
                  <c:v>60.6195876197663</c:v>
                </c:pt>
                <c:pt idx="392">
                  <c:v>61.631644813534201</c:v>
                </c:pt>
                <c:pt idx="393">
                  <c:v>62.6605985655236</c:v>
                </c:pt>
                <c:pt idx="394">
                  <c:v>63.706730968364901</c:v>
                </c:pt>
                <c:pt idx="395">
                  <c:v>64.770328824308393</c:v>
                </c:pt>
                <c:pt idx="396">
                  <c:v>65.851683723848197</c:v>
                </c:pt>
                <c:pt idx="397">
                  <c:v>66.951092125662001</c:v>
                </c:pt>
                <c:pt idx="398">
                  <c:v>68.068855437889297</c:v>
                </c:pt>
                <c:pt idx="399">
                  <c:v>69.205280100767197</c:v>
                </c:pt>
                <c:pt idx="400">
                  <c:v>70.360677670634004</c:v>
                </c:pt>
                <c:pt idx="401">
                  <c:v>71.535364905352907</c:v>
                </c:pt>
                <c:pt idx="402">
                  <c:v>72.729663851150207</c:v>
                </c:pt>
                <c:pt idx="403">
                  <c:v>73.9439019308995</c:v>
                </c:pt>
                <c:pt idx="404">
                  <c:v>75.178412033898496</c:v>
                </c:pt>
                <c:pt idx="405">
                  <c:v>76.433532607121606</c:v>
                </c:pt>
                <c:pt idx="406">
                  <c:v>77.709607748010598</c:v>
                </c:pt>
                <c:pt idx="407">
                  <c:v>79.006987298817705</c:v>
                </c:pt>
                <c:pt idx="408">
                  <c:v>80.326026942502295</c:v>
                </c:pt>
                <c:pt idx="409">
                  <c:v>81.667088300258499</c:v>
                </c:pt>
                <c:pt idx="410">
                  <c:v>83.030539030644306</c:v>
                </c:pt>
                <c:pt idx="411">
                  <c:v>84.416752930383495</c:v>
                </c:pt>
                <c:pt idx="412">
                  <c:v>85.826110036841897</c:v>
                </c:pt>
                <c:pt idx="413">
                  <c:v>87.258996732215607</c:v>
                </c:pt>
                <c:pt idx="414">
                  <c:v>88.715805849463095</c:v>
                </c:pt>
                <c:pt idx="415">
                  <c:v>90.196936780000101</c:v>
                </c:pt>
                <c:pt idx="416">
                  <c:v>91.702795583193307</c:v>
                </c:pt>
                <c:pt idx="417">
                  <c:v>93.233795097687207</c:v>
                </c:pt>
                <c:pt idx="418">
                  <c:v>94.790355054587906</c:v>
                </c:pt>
                <c:pt idx="419">
                  <c:v>96.372902192525004</c:v>
                </c:pt>
                <c:pt idx="420">
                  <c:v>97.981870374653496</c:v>
                </c:pt>
                <c:pt idx="421">
                  <c:v>99.617700707602594</c:v>
                </c:pt>
                <c:pt idx="422">
                  <c:v>101.28084166239</c:v>
                </c:pt>
                <c:pt idx="423">
                  <c:v>102.971749197398</c:v>
                </c:pt>
                <c:pt idx="424">
                  <c:v>104.690886883351</c:v>
                </c:pt>
                <c:pt idx="425">
                  <c:v>106.438726030429</c:v>
                </c:pt>
                <c:pt idx="426">
                  <c:v>108.21574581746501</c:v>
                </c:pt>
                <c:pt idx="427">
                  <c:v>110.022433423317</c:v>
                </c:pt>
                <c:pt idx="428">
                  <c:v>111.859284160434</c:v>
                </c:pt>
                <c:pt idx="429">
                  <c:v>113.72680161065</c:v>
                </c:pt>
                <c:pt idx="430">
                  <c:v>115.625497763236</c:v>
                </c:pt>
                <c:pt idx="431">
                  <c:v>117.555893155277</c:v>
                </c:pt>
                <c:pt idx="432">
                  <c:v>119.518517014366</c:v>
                </c:pt>
                <c:pt idx="433">
                  <c:v>121.513907403701</c:v>
                </c:pt>
                <c:pt idx="434">
                  <c:v>123.542611369607</c:v>
                </c:pt>
                <c:pt idx="435">
                  <c:v>125.605185091495</c:v>
                </c:pt>
                <c:pt idx="436">
                  <c:v>127.70219403435</c:v>
                </c:pt>
                <c:pt idx="437">
                  <c:v>129.83421310376301</c:v>
                </c:pt>
                <c:pt idx="438">
                  <c:v>132.001826803527</c:v>
                </c:pt>
                <c:pt idx="439">
                  <c:v>134.20562939590499</c:v>
                </c:pt>
                <c:pt idx="440">
                  <c:v>136.44622506452799</c:v>
                </c:pt>
                <c:pt idx="441">
                  <c:v>138.724228080052</c:v>
                </c:pt>
                <c:pt idx="442">
                  <c:v>141.040262968549</c:v>
                </c:pt>
                <c:pt idx="443">
                  <c:v>143.394964682741</c:v>
                </c:pt>
                <c:pt idx="444">
                  <c:v>145.78897877606201</c:v>
                </c:pt>
                <c:pt idx="445">
                  <c:v>148.22296157964499</c:v>
                </c:pt>
                <c:pt idx="446">
                  <c:v>150.697580382257</c:v>
                </c:pt>
                <c:pt idx="447">
                  <c:v>153.21351361324901</c:v>
                </c:pt>
                <c:pt idx="448">
                  <c:v>155.771451028537</c:v>
                </c:pt>
                <c:pt idx="449">
                  <c:v>158.37209389970801</c:v>
                </c:pt>
                <c:pt idx="450">
                  <c:v>161.016155206289</c:v>
                </c:pt>
                <c:pt idx="451">
                  <c:v>163.704359831196</c:v>
                </c:pt>
                <c:pt idx="452">
                  <c:v>166.437444759464</c:v>
                </c:pt>
                <c:pt idx="453">
                  <c:v>169.216159280325</c:v>
                </c:pt>
                <c:pt idx="454">
                  <c:v>172.04126519259</c:v>
                </c:pt>
                <c:pt idx="455">
                  <c:v>174.91353701352801</c:v>
                </c:pt>
                <c:pt idx="456">
                  <c:v>177.833762191201</c:v>
                </c:pt>
                <c:pt idx="457">
                  <c:v>180.80274132032801</c:v>
                </c:pt>
                <c:pt idx="458">
                  <c:v>183.821288361797</c:v>
                </c:pt>
                <c:pt idx="459">
                  <c:v>186.89023086579999</c:v>
                </c:pt>
                <c:pt idx="460">
                  <c:v>190.010410198724</c:v>
                </c:pt>
                <c:pt idx="461">
                  <c:v>193.18268177379301</c:v>
                </c:pt>
                <c:pt idx="462">
                  <c:v>196.40791528563</c:v>
                </c:pt>
                <c:pt idx="463">
                  <c:v>199.68699494862301</c:v>
                </c:pt>
                <c:pt idx="464">
                  <c:v>203.02081973940099</c:v>
                </c:pt>
                <c:pt idx="465">
                  <c:v>206.410303643247</c:v>
                </c:pt>
                <c:pt idx="466">
                  <c:v>209.85637590469801</c:v>
                </c:pt>
                <c:pt idx="467">
                  <c:v>213.35998128230801</c:v>
                </c:pt>
                <c:pt idx="468">
                  <c:v>216.92208030761401</c:v>
                </c:pt>
                <c:pt idx="469">
                  <c:v>220.54364954854</c:v>
                </c:pt>
                <c:pt idx="470">
                  <c:v>224.225681877065</c:v>
                </c:pt>
                <c:pt idx="471">
                  <c:v>227.96918674145999</c:v>
                </c:pt>
                <c:pt idx="472">
                  <c:v>231.775190443025</c:v>
                </c:pt>
                <c:pt idx="473">
                  <c:v>235.644736417459</c:v>
                </c:pt>
                <c:pt idx="474">
                  <c:v>239.578885520912</c:v>
                </c:pt>
                <c:pt idx="475">
                  <c:v>243.578716320837</c:v>
                </c:pt>
                <c:pt idx="476">
                  <c:v>247.64532539168101</c:v>
                </c:pt>
                <c:pt idx="477">
                  <c:v>251.77982761550501</c:v>
                </c:pt>
                <c:pt idx="478">
                  <c:v>255.983356487679</c:v>
                </c:pt>
                <c:pt idx="479">
                  <c:v>260.25706442756399</c:v>
                </c:pt>
                <c:pt idx="480">
                  <c:v>264.60212309451799</c:v>
                </c:pt>
                <c:pt idx="481">
                  <c:v>269.019723709083</c:v>
                </c:pt>
                <c:pt idx="482">
                  <c:v>273.51107737956698</c:v>
                </c:pt>
                <c:pt idx="483">
                  <c:v>278.07741543409298</c:v>
                </c:pt>
                <c:pt idx="484">
                  <c:v>282.719989758145</c:v>
                </c:pt>
                <c:pt idx="485">
                  <c:v>287.44007313780202</c:v>
                </c:pt>
                <c:pt idx="486">
                  <c:v>292.23895960867299</c:v>
                </c:pt>
                <c:pt idx="487">
                  <c:v>297.11796481067699</c:v>
                </c:pt>
                <c:pt idx="488">
                  <c:v>302.07842634869502</c:v>
                </c:pt>
                <c:pt idx="489">
                  <c:v>307.12170415934099</c:v>
                </c:pt>
                <c:pt idx="490">
                  <c:v>312.24918088371197</c:v>
                </c:pt>
                <c:pt idx="491">
                  <c:v>317.46226224654703</c:v>
                </c:pt>
                <c:pt idx="492">
                  <c:v>322.76237744154599</c:v>
                </c:pt>
                <c:pt idx="493">
                  <c:v>328.15097952320201</c:v>
                </c:pt>
                <c:pt idx="494">
                  <c:v>333.62954580517902</c:v>
                </c:pt>
                <c:pt idx="495">
                  <c:v>339.19957826533101</c:v>
                </c:pt>
                <c:pt idx="496">
                  <c:v>344.86260395743801</c:v>
                </c:pt>
                <c:pt idx="497">
                  <c:v>350.62017542991799</c:v>
                </c:pt>
                <c:pt idx="498">
                  <c:v>356.47387115140702</c:v>
                </c:pt>
                <c:pt idx="499">
                  <c:v>362.425295943511</c:v>
                </c:pt>
                <c:pt idx="500">
                  <c:v>368.47608142086</c:v>
                </c:pt>
                <c:pt idx="501">
                  <c:v>374.62788643831499</c:v>
                </c:pt>
                <c:pt idx="502">
                  <c:v>380.88239754580701</c:v>
                </c:pt>
                <c:pt idx="503">
                  <c:v>387.241329450705</c:v>
                </c:pt>
                <c:pt idx="504">
                  <c:v>393.70642548789101</c:v>
                </c:pt>
                <c:pt idx="505">
                  <c:v>400.27945809777299</c:v>
                </c:pt>
                <c:pt idx="506">
                  <c:v>406.96222931216602</c:v>
                </c:pt>
                <c:pt idx="507">
                  <c:v>413.75657124825898</c:v>
                </c:pt>
                <c:pt idx="508">
                  <c:v>420.66434661101999</c:v>
                </c:pt>
                <c:pt idx="509">
                  <c:v>427.68744920381698</c:v>
                </c:pt>
                <c:pt idx="510">
                  <c:v>434.82780444759698</c:v>
                </c:pt>
                <c:pt idx="511">
                  <c:v>442.087369908781</c:v>
                </c:pt>
                <c:pt idx="512">
                  <c:v>449.46813583589898</c:v>
                </c:pt>
                <c:pt idx="513">
                  <c:v>456.97212570529098</c:v>
                </c:pt>
                <c:pt idx="514">
                  <c:v>464.601396775794</c:v>
                </c:pt>
                <c:pt idx="515">
                  <c:v>472.35804065279899</c:v>
                </c:pt>
                <c:pt idx="516">
                  <c:v>480.244183861632</c:v>
                </c:pt>
                <c:pt idx="517">
                  <c:v>488.26198843060899</c:v>
                </c:pt>
                <c:pt idx="518">
                  <c:v>496.41365248367498</c:v>
                </c:pt>
                <c:pt idx="519">
                  <c:v>504.70141084316799</c:v>
                </c:pt>
                <c:pt idx="520">
                  <c:v>513.12753564237005</c:v>
                </c:pt>
                <c:pt idx="521">
                  <c:v>521.694336948505</c:v>
                </c:pt>
                <c:pt idx="522">
                  <c:v>530.40416339605599</c:v>
                </c:pt>
                <c:pt idx="523">
                  <c:v>539.25940283064801</c:v>
                </c:pt>
                <c:pt idx="524">
                  <c:v>548.26248296362996</c:v>
                </c:pt>
                <c:pt idx="525">
                  <c:v>557.41587203772303</c:v>
                </c:pt>
                <c:pt idx="526">
                  <c:v>566.72207950370796</c:v>
                </c:pt>
                <c:pt idx="527">
                  <c:v>576.18365670831804</c:v>
                </c:pt>
                <c:pt idx="528">
                  <c:v>585.80319759380302</c:v>
                </c:pt>
                <c:pt idx="529">
                  <c:v>595.58333940903799</c:v>
                </c:pt>
                <c:pt idx="530">
                  <c:v>605.52676343249902</c:v>
                </c:pt>
                <c:pt idx="531">
                  <c:v>615.63619570738501</c:v>
                </c:pt>
                <c:pt idx="532">
                  <c:v>625.91440778895799</c:v>
                </c:pt>
                <c:pt idx="533">
                  <c:v>636.364217504507</c:v>
                </c:pt>
                <c:pt idx="534">
                  <c:v>646.98848972566395</c:v>
                </c:pt>
                <c:pt idx="535">
                  <c:v>657.79013715394797</c:v>
                </c:pt>
                <c:pt idx="536">
                  <c:v>668.77212111927304</c:v>
                </c:pt>
                <c:pt idx="537">
                  <c:v>679.93745239180703</c:v>
                </c:pt>
                <c:pt idx="538">
                  <c:v>691.28919200747498</c:v>
                </c:pt>
                <c:pt idx="539">
                  <c:v>702.83045210698901</c:v>
                </c:pt>
                <c:pt idx="540">
                  <c:v>714.56439678919696</c:v>
                </c:pt>
                <c:pt idx="541">
                  <c:v>726.49424297847895</c:v>
                </c:pt>
                <c:pt idx="542">
                  <c:v>738.62326130678298</c:v>
                </c:pt>
                <c:pt idx="543">
                  <c:v>750.95477701010702</c:v>
                </c:pt>
                <c:pt idx="544">
                  <c:v>763.49217084026998</c:v>
                </c:pt>
                <c:pt idx="545">
                  <c:v>776.23887999169904</c:v>
                </c:pt>
                <c:pt idx="546">
                  <c:v>789.198399043834</c:v>
                </c:pt>
                <c:pt idx="547">
                  <c:v>802.37428091914603</c:v>
                </c:pt>
                <c:pt idx="548">
                  <c:v>815.77013785710199</c:v>
                </c:pt>
                <c:pt idx="549">
                  <c:v>829.38964240459995</c:v>
                </c:pt>
                <c:pt idx="550">
                  <c:v>843.23652842277102</c:v>
                </c:pt>
                <c:pt idx="551">
                  <c:v>857.31459211065101</c:v>
                </c:pt>
                <c:pt idx="552">
                  <c:v>871.62769304601397</c:v>
                </c:pt>
                <c:pt idx="553">
                  <c:v>886.179755243214</c:v>
                </c:pt>
                <c:pt idx="554">
                  <c:v>900.97476822930696</c:v>
                </c:pt>
                <c:pt idx="555">
                  <c:v>916.01678813762999</c:v>
                </c:pt>
                <c:pt idx="556">
                  <c:v>931.309938819904</c:v>
                </c:pt>
                <c:pt idx="557">
                  <c:v>946.85841297665104</c:v>
                </c:pt>
                <c:pt idx="558">
                  <c:v>962.66647330684998</c:v>
                </c:pt>
                <c:pt idx="559">
                  <c:v>978.738453676311</c:v>
                </c:pt>
                <c:pt idx="560">
                  <c:v>995.07876030627597</c:v>
                </c:pt>
                <c:pt idx="561">
                  <c:v>1011.69187298091</c:v>
                </c:pt>
                <c:pt idx="562">
                  <c:v>1028.5823462757701</c:v>
                </c:pt>
                <c:pt idx="563">
                  <c:v>1045.7548108063299</c:v>
                </c:pt>
                <c:pt idx="564">
                  <c:v>1063.21397449755</c:v>
                </c:pt>
                <c:pt idx="565">
                  <c:v>1080.96462387468</c:v>
                </c:pt>
                <c:pt idx="566">
                  <c:v>1099.0116253752799</c:v>
                </c:pt>
                <c:pt idx="567">
                  <c:v>1117.3599266835199</c:v>
                </c:pt>
                <c:pt idx="568">
                  <c:v>1136.0145580866099</c:v>
                </c:pt>
                <c:pt idx="569">
                  <c:v>1154.9806338539499</c:v>
                </c:pt>
                <c:pt idx="570">
                  <c:v>1174.2633536390899</c:v>
                </c:pt>
                <c:pt idx="571">
                  <c:v>1193.8680039052899</c:v>
                </c:pt>
                <c:pt idx="572">
                  <c:v>1213.79995937491</c:v>
                </c:pt>
                <c:pt idx="573">
                  <c:v>1234.06468450281</c:v>
                </c:pt>
                <c:pt idx="574">
                  <c:v>1254.6677349745701</c:v>
                </c:pt>
                <c:pt idx="575">
                  <c:v>1275.61475922966</c:v>
                </c:pt>
                <c:pt idx="576">
                  <c:v>1296.9115000096799</c:v>
                </c:pt>
                <c:pt idx="577">
                  <c:v>1318.5637959332</c:v>
                </c:pt>
                <c:pt idx="578">
                  <c:v>1340.5775830958501</c:v>
                </c:pt>
                <c:pt idx="579">
                  <c:v>1362.9588966987301</c:v>
                </c:pt>
                <c:pt idx="580">
                  <c:v>1385.7138727018701</c:v>
                </c:pt>
                <c:pt idx="581">
                  <c:v>1408.8487495071399</c:v>
                </c:pt>
                <c:pt idx="582">
                  <c:v>1432.36986966827</c:v>
                </c:pt>
                <c:pt idx="583">
                  <c:v>1456.28368162997</c:v>
                </c:pt>
                <c:pt idx="584">
                  <c:v>1480.59674149535</c:v>
                </c:pt>
                <c:pt idx="585">
                  <c:v>1505.31571482391</c:v>
                </c:pt>
                <c:pt idx="586">
                  <c:v>1530.4473784585</c:v>
                </c:pt>
                <c:pt idx="587">
                  <c:v>1555.99862238267</c:v>
                </c:pt>
                <c:pt idx="588">
                  <c:v>1581.9764516115199</c:v>
                </c:pt>
                <c:pt idx="589">
                  <c:v>1608.3879881098501</c:v>
                </c:pt>
                <c:pt idx="590">
                  <c:v>1635.2404727465801</c:v>
                </c:pt>
                <c:pt idx="591">
                  <c:v>1662.54126727835</c:v>
                </c:pt>
                <c:pt idx="592">
                  <c:v>1690.29785636872</c:v>
                </c:pt>
                <c:pt idx="593">
                  <c:v>1718.5178496400399</c:v>
                </c:pt>
                <c:pt idx="594">
                  <c:v>1747.2089837598401</c:v>
                </c:pt>
                <c:pt idx="595">
                  <c:v>1776.3791245605701</c:v>
                </c:pt>
                <c:pt idx="596">
                  <c:v>1806.0362691978401</c:v>
                </c:pt>
                <c:pt idx="597">
                  <c:v>1836.1885483421099</c:v>
                </c:pt>
                <c:pt idx="598">
                  <c:v>1866.8442284073201</c:v>
                </c:pt>
                <c:pt idx="599">
                  <c:v>1898.0117138186899</c:v>
                </c:pt>
                <c:pt idx="600">
                  <c:v>1929.69954931402</c:v>
                </c:pt>
                <c:pt idx="601">
                  <c:v>1961.91642228921</c:v>
                </c:pt>
                <c:pt idx="602">
                  <c:v>1994.6711651789001</c:v>
                </c:pt>
                <c:pt idx="603">
                  <c:v>2027.9727578772499</c:v>
                </c:pt>
                <c:pt idx="604">
                  <c:v>2061.8303302009999</c:v>
                </c:pt>
                <c:pt idx="605">
                  <c:v>2096.2531643908801</c:v>
                </c:pt>
                <c:pt idx="606">
                  <c:v>2131.2506976578002</c:v>
                </c:pt>
                <c:pt idx="607">
                  <c:v>2166.8325247702301</c:v>
                </c:pt>
                <c:pt idx="608">
                  <c:v>2203.0084006842299</c:v>
                </c:pt>
                <c:pt idx="609">
                  <c:v>2239.7882432159499</c:v>
                </c:pt>
                <c:pt idx="610">
                  <c:v>2277.1821357645499</c:v>
                </c:pt>
                <c:pt idx="611">
                  <c:v>2315.2003300729898</c:v>
                </c:pt>
                <c:pt idx="612">
                  <c:v>2353.8532490409598</c:v>
                </c:pt>
                <c:pt idx="613">
                  <c:v>2393.1514895815799</c:v>
                </c:pt>
                <c:pt idx="614">
                  <c:v>2433.1058255253201</c:v>
                </c:pt>
                <c:pt idx="615">
                  <c:v>2473.72721057627</c:v>
                </c:pt>
                <c:pt idx="616">
                  <c:v>2515.02678131314</c:v>
                </c:pt>
                <c:pt idx="617">
                  <c:v>2557.0158602436099</c:v>
                </c:pt>
                <c:pt idx="618">
                  <c:v>2599.7059589077599</c:v>
                </c:pt>
                <c:pt idx="619">
                  <c:v>2643.1087810333902</c:v>
                </c:pt>
                <c:pt idx="620">
                  <c:v>2687.2362257465102</c:v>
                </c:pt>
                <c:pt idx="621">
                  <c:v>2732.1003908319499</c:v>
                </c:pt>
                <c:pt idx="622">
                  <c:v>2777.7135760517999</c:v>
                </c:pt>
                <c:pt idx="623">
                  <c:v>2824.0882865142398</c:v>
                </c:pt>
                <c:pt idx="624">
                  <c:v>2871.2372361049902</c:v>
                </c:pt>
                <c:pt idx="625">
                  <c:v>2919.1733509724099</c:v>
                </c:pt>
                <c:pt idx="626">
                  <c:v>2967.9097730700601</c:v>
                </c:pt>
                <c:pt idx="627">
                  <c:v>3017.45986376062</c:v>
                </c:pt>
                <c:pt idx="628">
                  <c:v>3067.8372074775202</c:v>
                </c:pt>
                <c:pt idx="629">
                  <c:v>3119.0556154512901</c:v>
                </c:pt>
                <c:pt idx="630">
                  <c:v>3171.12912949562</c:v>
                </c:pt>
                <c:pt idx="631">
                  <c:v>3224.07202585512</c:v>
                </c:pt>
                <c:pt idx="632">
                  <c:v>3277.8988191221301</c:v>
                </c:pt>
                <c:pt idx="633">
                  <c:v>3332.6242662112099</c:v>
                </c:pt>
                <c:pt idx="634">
                  <c:v>3388.2633704111199</c:v>
                </c:pt>
                <c:pt idx="635">
                  <c:v>3444.8313854942198</c:v>
                </c:pt>
                <c:pt idx="636">
                  <c:v>3502.34381989859</c:v>
                </c:pt>
                <c:pt idx="637">
                  <c:v>3560.8164409810202</c:v>
                </c:pt>
                <c:pt idx="638">
                  <c:v>3620.2652793358802</c:v>
                </c:pt>
                <c:pt idx="639">
                  <c:v>3680.70663319815</c:v>
                </c:pt>
                <c:pt idx="640">
                  <c:v>3742.1570729026298</c:v>
                </c:pt>
                <c:pt idx="641">
                  <c:v>3804.63344543321</c:v>
                </c:pt>
                <c:pt idx="642">
                  <c:v>3868.15287903631</c:v>
                </c:pt>
                <c:pt idx="643">
                  <c:v>3932.7327879223699</c:v>
                </c:pt>
                <c:pt idx="644">
                  <c:v>3998.3908770349199</c:v>
                </c:pt>
                <c:pt idx="645">
                  <c:v>4065.1451469088402</c:v>
                </c:pt>
                <c:pt idx="646">
                  <c:v>4133.0138986025804</c:v>
                </c:pt>
                <c:pt idx="647">
                  <c:v>4202.0157387142299</c:v>
                </c:pt>
                <c:pt idx="648">
                  <c:v>4272.1695844875203</c:v>
                </c:pt>
                <c:pt idx="649">
                  <c:v>4343.4946689920698</c:v>
                </c:pt>
                <c:pt idx="650">
                  <c:v>4416.0105464020999</c:v>
                </c:pt>
                <c:pt idx="651">
                  <c:v>4489.7370973532898</c:v>
                </c:pt>
                <c:pt idx="652">
                  <c:v>4564.6945343941397</c:v>
                </c:pt>
                <c:pt idx="653">
                  <c:v>4640.9034075278096</c:v>
                </c:pt>
                <c:pt idx="654">
                  <c:v>4718.3846098467302</c:v>
                </c:pt>
                <c:pt idx="655">
                  <c:v>4797.1593832573499</c:v>
                </c:pt>
                <c:pt idx="656">
                  <c:v>4877.2493243065701</c:v>
                </c:pt>
                <c:pt idx="657">
                  <c:v>4958.6763901059203</c:v>
                </c:pt>
                <c:pt idx="658">
                  <c:v>5041.4629043426203</c:v>
                </c:pt>
                <c:pt idx="659">
                  <c:v>5125.6315634074099</c:v>
                </c:pt>
                <c:pt idx="660">
                  <c:v>5211.2054426105897</c:v>
                </c:pt>
                <c:pt idx="661">
                  <c:v>5298.2080025137802</c:v>
                </c:pt>
                <c:pt idx="662">
                  <c:v>5386.6630953615104</c:v>
                </c:pt>
                <c:pt idx="663">
                  <c:v>5476.5949716160003</c:v>
                </c:pt>
                <c:pt idx="664">
                  <c:v>5568.0282866091502</c:v>
                </c:pt>
                <c:pt idx="665">
                  <c:v>5660.9881072988701</c:v>
                </c:pt>
                <c:pt idx="666">
                  <c:v>5755.4999191439501</c:v>
                </c:pt>
                <c:pt idx="667">
                  <c:v>5851.5896330945197</c:v>
                </c:pt>
                <c:pt idx="668">
                  <c:v>5949.2835926868502</c:v>
                </c:pt>
                <c:pt idx="669">
                  <c:v>6048.60858127334</c:v>
                </c:pt>
                <c:pt idx="670">
                  <c:v>6149.59182935845</c:v>
                </c:pt>
                <c:pt idx="671">
                  <c:v>6252.2610220711704</c:v>
                </c:pt>
                <c:pt idx="672">
                  <c:v>6356.6443067520404</c:v>
                </c:pt>
                <c:pt idx="673">
                  <c:v>6462.7703006700403</c:v>
                </c:pt>
                <c:pt idx="674">
                  <c:v>6570.6680988653197</c:v>
                </c:pt>
                <c:pt idx="675">
                  <c:v>6680.3672821299397</c:v>
                </c:pt>
                <c:pt idx="676">
                  <c:v>6791.8979251148103</c:v>
                </c:pt>
                <c:pt idx="677">
                  <c:v>6905.2906045794998</c:v>
                </c:pt>
                <c:pt idx="678">
                  <c:v>7020.5764077675303</c:v>
                </c:pt>
                <c:pt idx="679">
                  <c:v>7137.7869409368404</c:v>
                </c:pt>
                <c:pt idx="680">
                  <c:v>7256.9543380162004</c:v>
                </c:pt>
                <c:pt idx="681">
                  <c:v>7378.1112694249696</c:v>
                </c:pt>
                <c:pt idx="682">
                  <c:v>7501.2909510211402</c:v>
                </c:pt>
                <c:pt idx="683">
                  <c:v>7626.5271532130801</c:v>
                </c:pt>
                <c:pt idx="684">
                  <c:v>7753.8542102153497</c:v>
                </c:pt>
                <c:pt idx="685">
                  <c:v>7883.3070294640302</c:v>
                </c:pt>
                <c:pt idx="686">
                  <c:v>8014.9211011858197</c:v>
                </c:pt>
                <c:pt idx="687">
                  <c:v>8148.7325081209601</c:v>
                </c:pt>
                <c:pt idx="688">
                  <c:v>8284.7779354273007</c:v>
                </c:pt>
                <c:pt idx="689">
                  <c:v>8423.0946807313394</c:v>
                </c:pt>
                <c:pt idx="690">
                  <c:v>8563.7206643553</c:v>
                </c:pt>
                <c:pt idx="691">
                  <c:v>8706.6944397120405</c:v>
                </c:pt>
                <c:pt idx="692">
                  <c:v>8852.0552038721908</c:v>
                </c:pt>
                <c:pt idx="693">
                  <c:v>8999.8428083151102</c:v>
                </c:pt>
                <c:pt idx="694">
                  <c:v>9150.0977698507904</c:v>
                </c:pt>
                <c:pt idx="695">
                  <c:v>9302.8612817352405</c:v>
                </c:pt>
                <c:pt idx="696">
                  <c:v>9458.1752249544006</c:v>
                </c:pt>
                <c:pt idx="697">
                  <c:v>9616.0821797041608</c:v>
                </c:pt>
                <c:pt idx="698">
                  <c:v>9776.6254370752704</c:v>
                </c:pt>
                <c:pt idx="699">
                  <c:v>9939.84901091543</c:v>
                </c:pt>
                <c:pt idx="700">
                  <c:v>10105.797649898999</c:v>
                </c:pt>
              </c:numCache>
            </c:numRef>
          </c:yVal>
          <c:smooth val="1"/>
        </c:ser>
        <c:dLbls>
          <c:showLegendKey val="0"/>
          <c:showVal val="0"/>
          <c:showCatName val="0"/>
          <c:showSerName val="0"/>
          <c:showPercent val="0"/>
          <c:showBubbleSize val="0"/>
        </c:dLbls>
        <c:axId val="488890848"/>
        <c:axId val="488891240"/>
      </c:scatterChart>
      <c:valAx>
        <c:axId val="488890848"/>
        <c:scaling>
          <c:orientation val="minMax"/>
          <c:max val="17"/>
          <c:min val="0"/>
        </c:scaling>
        <c:delete val="0"/>
        <c:axPos val="b"/>
        <c:title>
          <c:tx>
            <c:rich>
              <a:bodyPr/>
              <a:lstStyle/>
              <a:p>
                <a:pPr>
                  <a:defRPr sz="1700"/>
                </a:pPr>
                <a:r>
                  <a:rPr lang="en-US" sz="1700" dirty="0" smtClean="0"/>
                  <a:t>Recipient age (years)</a:t>
                </a:r>
                <a:endParaRPr lang="en-US" sz="1700" dirty="0"/>
              </a:p>
            </c:rich>
          </c:tx>
          <c:layout>
            <c:manualLayout>
              <c:xMode val="edge"/>
              <c:yMode val="edge"/>
              <c:x val="0.45092920353982302"/>
              <c:y val="0.88582020997375333"/>
            </c:manualLayout>
          </c:layout>
          <c:overlay val="0"/>
        </c:title>
        <c:numFmt formatCode="#,##0" sourceLinked="0"/>
        <c:majorTickMark val="out"/>
        <c:minorTickMark val="none"/>
        <c:tickLblPos val="nextTo"/>
        <c:txPr>
          <a:bodyPr rot="0"/>
          <a:lstStyle/>
          <a:p>
            <a:pPr>
              <a:defRPr sz="1500" b="1"/>
            </a:pPr>
            <a:endParaRPr lang="en-US"/>
          </a:p>
        </c:txPr>
        <c:crossAx val="488891240"/>
        <c:crosses val="autoZero"/>
        <c:crossBetween val="midCat"/>
        <c:majorUnit val="1"/>
      </c:valAx>
      <c:valAx>
        <c:axId val="48889124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5 Year Mortality/Graft Failure</a:t>
                </a:r>
                <a:endParaRPr lang="en-US" sz="1700" b="1" i="0" baseline="0" dirty="0">
                  <a:solidFill>
                    <a:schemeClr val="tx1"/>
                  </a:solidFill>
                </a:endParaRPr>
              </a:p>
            </c:rich>
          </c:tx>
          <c:layout>
            <c:manualLayout>
              <c:xMode val="edge"/>
              <c:yMode val="edge"/>
              <c:x val="1.3021159965623766E-2"/>
              <c:y val="0.20027897722462112"/>
            </c:manualLayout>
          </c:layout>
          <c:overlay val="0"/>
        </c:title>
        <c:numFmt formatCode="#,##0.0" sourceLinked="0"/>
        <c:majorTickMark val="out"/>
        <c:minorTickMark val="none"/>
        <c:tickLblPos val="nextTo"/>
        <c:txPr>
          <a:bodyPr/>
          <a:lstStyle/>
          <a:p>
            <a:pPr>
              <a:defRPr sz="1500" b="1"/>
            </a:pPr>
            <a:endParaRPr lang="en-US"/>
          </a:p>
        </c:txPr>
        <c:crossAx val="488890848"/>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0.645498420826911</c:v>
                </c:pt>
                <c:pt idx="1">
                  <c:v>0.64778968170954399</c:v>
                </c:pt>
                <c:pt idx="2">
                  <c:v>0.65008907565069896</c:v>
                </c:pt>
                <c:pt idx="3">
                  <c:v>0.65239663151947602</c:v>
                </c:pt>
                <c:pt idx="4">
                  <c:v>0.65471237828744999</c:v>
                </c:pt>
                <c:pt idx="5">
                  <c:v>0.65703634502903296</c:v>
                </c:pt>
                <c:pt idx="6">
                  <c:v>0.65936856092183804</c:v>
                </c:pt>
                <c:pt idx="7">
                  <c:v>0.66170905524704904</c:v>
                </c:pt>
                <c:pt idx="8">
                  <c:v>0.66405785738978695</c:v>
                </c:pt>
                <c:pt idx="9">
                  <c:v>0.66641499683947503</c:v>
                </c:pt>
                <c:pt idx="10">
                  <c:v>0.66878050319021398</c:v>
                </c:pt>
                <c:pt idx="11">
                  <c:v>0.67115440614115296</c:v>
                </c:pt>
                <c:pt idx="12">
                  <c:v>0.67353673549686</c:v>
                </c:pt>
                <c:pt idx="13">
                  <c:v>0.67592752116769605</c:v>
                </c:pt>
                <c:pt idx="14">
                  <c:v>0.67832679317019395</c:v>
                </c:pt>
                <c:pt idx="15">
                  <c:v>0.68073458162743306</c:v>
                </c:pt>
                <c:pt idx="16">
                  <c:v>0.68315091676941597</c:v>
                </c:pt>
                <c:pt idx="17">
                  <c:v>0.68557582893345104</c:v>
                </c:pt>
                <c:pt idx="18">
                  <c:v>0.688009348564532</c:v>
                </c:pt>
                <c:pt idx="19">
                  <c:v>0.69045150621571905</c:v>
                </c:pt>
                <c:pt idx="20">
                  <c:v>0.69290233254852496</c:v>
                </c:pt>
                <c:pt idx="21">
                  <c:v>0.695361858333298</c:v>
                </c:pt>
                <c:pt idx="22">
                  <c:v>0.69783011444960696</c:v>
                </c:pt>
                <c:pt idx="23">
                  <c:v>0.70030713188663496</c:v>
                </c:pt>
                <c:pt idx="24">
                  <c:v>0.70279294174356</c:v>
                </c:pt>
                <c:pt idx="25">
                  <c:v>0.705287575229951</c:v>
                </c:pt>
                <c:pt idx="26">
                  <c:v>0.70779106366615996</c:v>
                </c:pt>
                <c:pt idx="27">
                  <c:v>0.71030343848371302</c:v>
                </c:pt>
                <c:pt idx="28">
                  <c:v>0.712824731225704</c:v>
                </c:pt>
                <c:pt idx="29">
                  <c:v>0.71535497354719402</c:v>
                </c:pt>
                <c:pt idx="30">
                  <c:v>0.71789419721560499</c:v>
                </c:pt>
                <c:pt idx="31">
                  <c:v>0.72044241761415995</c:v>
                </c:pt>
                <c:pt idx="32">
                  <c:v>0.72299958378294304</c:v>
                </c:pt>
                <c:pt idx="33">
                  <c:v>0.72556562708485095</c:v>
                </c:pt>
                <c:pt idx="34">
                  <c:v>0.72814047757415601</c:v>
                </c:pt>
                <c:pt idx="35">
                  <c:v>0.73072406398465894</c:v>
                </c:pt>
                <c:pt idx="36">
                  <c:v>0.73331631371789097</c:v>
                </c:pt>
                <c:pt idx="37">
                  <c:v>0.73591715283139003</c:v>
                </c:pt>
                <c:pt idx="38">
                  <c:v>0.73852650602702896</c:v>
                </c:pt>
                <c:pt idx="39">
                  <c:v>0.74114429663941594</c:v>
                </c:pt>
                <c:pt idx="40">
                  <c:v>0.74377044662436398</c:v>
                </c:pt>
                <c:pt idx="41">
                  <c:v>0.74640487654743304</c:v>
                </c:pt>
                <c:pt idx="42">
                  <c:v>0.74904750557255395</c:v>
                </c:pt>
                <c:pt idx="43">
                  <c:v>0.75169825145072</c:v>
                </c:pt>
                <c:pt idx="44">
                  <c:v>0.75435703050877301</c:v>
                </c:pt>
                <c:pt idx="45">
                  <c:v>0.75702375763827201</c:v>
                </c:pt>
                <c:pt idx="46">
                  <c:v>0.75969834628444799</c:v>
                </c:pt>
                <c:pt idx="47">
                  <c:v>0.76238070843525696</c:v>
                </c:pt>
                <c:pt idx="48">
                  <c:v>0.76507075461052398</c:v>
                </c:pt>
                <c:pt idx="49">
                  <c:v>0.767768393851196</c:v>
                </c:pt>
                <c:pt idx="50">
                  <c:v>0.77047353370868399</c:v>
                </c:pt>
                <c:pt idx="51">
                  <c:v>0.773186080234329</c:v>
                </c:pt>
                <c:pt idx="52">
                  <c:v>0.77590593796896701</c:v>
                </c:pt>
                <c:pt idx="53">
                  <c:v>0.77863300993260798</c:v>
                </c:pt>
                <c:pt idx="54">
                  <c:v>0.781367197614245</c:v>
                </c:pt>
                <c:pt idx="55">
                  <c:v>0.78410840096177004</c:v>
                </c:pt>
                <c:pt idx="56">
                  <c:v>0.78685651837202497</c:v>
                </c:pt>
                <c:pt idx="57">
                  <c:v>0.78961144668098004</c:v>
                </c:pt>
                <c:pt idx="58">
                  <c:v>0.79237308115404503</c:v>
                </c:pt>
                <c:pt idx="59">
                  <c:v>0.79514131547651401</c:v>
                </c:pt>
                <c:pt idx="60">
                  <c:v>0.79791604174416197</c:v>
                </c:pt>
                <c:pt idx="61">
                  <c:v>0.80069715045397305</c:v>
                </c:pt>
                <c:pt idx="62">
                  <c:v>0.80348453049502799</c:v>
                </c:pt>
                <c:pt idx="63">
                  <c:v>0.80627806913953903</c:v>
                </c:pt>
                <c:pt idx="64">
                  <c:v>0.80907765203404702</c:v>
                </c:pt>
                <c:pt idx="65">
                  <c:v>0.81188316319077403</c:v>
                </c:pt>
                <c:pt idx="66">
                  <c:v>0.81469448497914798</c:v>
                </c:pt>
                <c:pt idx="67">
                  <c:v>0.81751149811749202</c:v>
                </c:pt>
                <c:pt idx="68">
                  <c:v>0.82033408166488997</c:v>
                </c:pt>
                <c:pt idx="69">
                  <c:v>0.82316211301323094</c:v>
                </c:pt>
                <c:pt idx="70">
                  <c:v>0.82599546787943301</c:v>
                </c:pt>
                <c:pt idx="71">
                  <c:v>0.82883402029785902</c:v>
                </c:pt>
                <c:pt idx="72">
                  <c:v>0.83167764261291899</c:v>
                </c:pt>
                <c:pt idx="73">
                  <c:v>0.83452620547186995</c:v>
                </c:pt>
                <c:pt idx="74">
                  <c:v>0.83737957781781502</c:v>
                </c:pt>
                <c:pt idx="75">
                  <c:v>0.84023762688291104</c:v>
                </c:pt>
                <c:pt idx="76">
                  <c:v>0.84310021818177805</c:v>
                </c:pt>
                <c:pt idx="77">
                  <c:v>0.84596721550512699</c:v>
                </c:pt>
                <c:pt idx="78">
                  <c:v>0.84883848091360403</c:v>
                </c:pt>
                <c:pt idx="79">
                  <c:v>0.851713874731857</c:v>
                </c:pt>
                <c:pt idx="80">
                  <c:v>0.85459325554283405</c:v>
                </c:pt>
                <c:pt idx="81">
                  <c:v>0.85747648018229905</c:v>
                </c:pt>
                <c:pt idx="82">
                  <c:v>0.86036340373360498</c:v>
                </c:pt>
                <c:pt idx="83">
                  <c:v>0.86325387952268795</c:v>
                </c:pt>
                <c:pt idx="84">
                  <c:v>0.86614775911331898</c:v>
                </c:pt>
                <c:pt idx="85">
                  <c:v>0.86904489230260196</c:v>
                </c:pt>
                <c:pt idx="86">
                  <c:v>0.871945127116727</c:v>
                </c:pt>
                <c:pt idx="87">
                  <c:v>0.87484830980698003</c:v>
                </c:pt>
                <c:pt idx="88">
                  <c:v>0.87775428484602402</c:v>
                </c:pt>
                <c:pt idx="89">
                  <c:v>0.88066289492444105</c:v>
                </c:pt>
                <c:pt idx="90">
                  <c:v>0.88357398094755402</c:v>
                </c:pt>
                <c:pt idx="91">
                  <c:v>0.88648738203252198</c:v>
                </c:pt>
                <c:pt idx="92">
                  <c:v>0.88940293550572302</c:v>
                </c:pt>
                <c:pt idx="93">
                  <c:v>0.89232047690042304</c:v>
                </c:pt>
                <c:pt idx="94">
                  <c:v>0.89523983995473699</c:v>
                </c:pt>
                <c:pt idx="95">
                  <c:v>0.89816085660988598</c:v>
                </c:pt>
                <c:pt idx="96">
                  <c:v>0.90108335700876097</c:v>
                </c:pt>
                <c:pt idx="97">
                  <c:v>0.90400716949478999</c:v>
                </c:pt>
                <c:pt idx="98">
                  <c:v>0.90693212061111805</c:v>
                </c:pt>
                <c:pt idx="99">
                  <c:v>0.90985803510010499</c:v>
                </c:pt>
                <c:pt idx="100">
                  <c:v>0.91278473590313902</c:v>
                </c:pt>
                <c:pt idx="101">
                  <c:v>0.915712044160787</c:v>
                </c:pt>
                <c:pt idx="102">
                  <c:v>0.91863977921326301</c:v>
                </c:pt>
                <c:pt idx="103">
                  <c:v>0.92156775860124396</c:v>
                </c:pt>
                <c:pt idx="104">
                  <c:v>0.92449579806701698</c:v>
                </c:pt>
                <c:pt idx="105">
                  <c:v>0.92742371155597503</c:v>
                </c:pt>
                <c:pt idx="106">
                  <c:v>0.93035131121846404</c:v>
                </c:pt>
                <c:pt idx="107">
                  <c:v>0.93327840741198498</c:v>
                </c:pt>
                <c:pt idx="108">
                  <c:v>0.936204808703748</c:v>
                </c:pt>
                <c:pt idx="109">
                  <c:v>0.93913032187359802</c:v>
                </c:pt>
                <c:pt idx="110">
                  <c:v>0.94205475191730803</c:v>
                </c:pt>
                <c:pt idx="111">
                  <c:v>0.94497790205024301</c:v>
                </c:pt>
                <c:pt idx="112">
                  <c:v>0.94789957371139999</c:v>
                </c:pt>
                <c:pt idx="113">
                  <c:v>0.95081956656783695</c:v>
                </c:pt>
                <c:pt idx="114">
                  <c:v>0.95373767851948199</c:v>
                </c:pt>
                <c:pt idx="115">
                  <c:v>0.95665370570433705</c:v>
                </c:pt>
                <c:pt idx="116">
                  <c:v>0.959567442504077</c:v>
                </c:pt>
                <c:pt idx="117">
                  <c:v>0.96247868155005101</c:v>
                </c:pt>
                <c:pt idx="118">
                  <c:v>0.96538721372968295</c:v>
                </c:pt>
                <c:pt idx="119">
                  <c:v>0.96829282819328899</c:v>
                </c:pt>
                <c:pt idx="120">
                  <c:v>0.97119531236130296</c:v>
                </c:pt>
                <c:pt idx="121">
                  <c:v>0.97409445193191901</c:v>
                </c:pt>
                <c:pt idx="122">
                  <c:v>0.97699003088916303</c:v>
                </c:pt>
                <c:pt idx="123">
                  <c:v>0.97988183151138197</c:v>
                </c:pt>
                <c:pt idx="124">
                  <c:v>0.98276963438016895</c:v>
                </c:pt>
                <c:pt idx="125">
                  <c:v>0.98565321838972297</c:v>
                </c:pt>
                <c:pt idx="126">
                  <c:v>0.98853236075664297</c:v>
                </c:pt>
                <c:pt idx="127">
                  <c:v>0.99140683703017196</c:v>
                </c:pt>
                <c:pt idx="128">
                  <c:v>0.99427642110287595</c:v>
                </c:pt>
                <c:pt idx="129">
                  <c:v>0.99714088522178901</c:v>
                </c:pt>
                <c:pt idx="130">
                  <c:v>1</c:v>
                </c:pt>
                <c:pt idx="131">
                  <c:v>1.00285356480007</c:v>
                </c:pt>
                <c:pt idx="132">
                  <c:v>1.0057014995506299</c:v>
                </c:pt>
                <c:pt idx="133">
                  <c:v>1.0085437548478999</c:v>
                </c:pt>
                <c:pt idx="134">
                  <c:v>1.0113802817598501</c:v>
                </c:pt>
                <c:pt idx="135">
                  <c:v>1.0142110318287001</c:v>
                </c:pt>
                <c:pt idx="136">
                  <c:v>1.01703595707334</c:v>
                </c:pt>
                <c:pt idx="137">
                  <c:v>1.01985500999176</c:v>
                </c:pt>
                <c:pt idx="138">
                  <c:v>1.02266814356335</c:v>
                </c:pt>
                <c:pt idx="139">
                  <c:v>1.0254753112512001</c:v>
                </c:pt>
                <c:pt idx="140">
                  <c:v>1.02827646700441</c:v>
                </c:pt>
                <c:pt idx="141">
                  <c:v>1.0310715652602001</c:v>
                </c:pt>
                <c:pt idx="142">
                  <c:v>1.03386056094617</c:v>
                </c:pt>
                <c:pt idx="143">
                  <c:v>1.03664340948232</c:v>
                </c:pt>
                <c:pt idx="144">
                  <c:v>1.0394200667831599</c:v>
                </c:pt>
                <c:pt idx="145">
                  <c:v>1.04219048925974</c:v>
                </c:pt>
                <c:pt idx="146">
                  <c:v>1.0449546338215601</c:v>
                </c:pt>
                <c:pt idx="147">
                  <c:v>1.0477124578785799</c:v>
                </c:pt>
                <c:pt idx="148">
                  <c:v>1.0504639193430001</c:v>
                </c:pt>
                <c:pt idx="149">
                  <c:v>1.0532089766311701</c:v>
                </c:pt>
                <c:pt idx="150">
                  <c:v>1.05594758866533</c:v>
                </c:pt>
                <c:pt idx="151">
                  <c:v>1.05867971487535</c:v>
                </c:pt>
                <c:pt idx="152">
                  <c:v>1.0614053152004499</c:v>
                </c:pt>
                <c:pt idx="153">
                  <c:v>1.0641243500908</c:v>
                </c:pt>
                <c:pt idx="154">
                  <c:v>1.0668367805091501</c:v>
                </c:pt>
                <c:pt idx="155">
                  <c:v>1.06954256793239</c:v>
                </c:pt>
                <c:pt idx="156">
                  <c:v>1.0722416743530001</c:v>
                </c:pt>
                <c:pt idx="157">
                  <c:v>1.0749340622806001</c:v>
                </c:pt>
                <c:pt idx="158">
                  <c:v>1.0776196947432599</c:v>
                </c:pt>
                <c:pt idx="159">
                  <c:v>1.08029853528895</c:v>
                </c:pt>
                <c:pt idx="160">
                  <c:v>1.0829705479868501</c:v>
                </c:pt>
                <c:pt idx="161">
                  <c:v>1.0856356974285799</c:v>
                </c:pt>
                <c:pt idx="162">
                  <c:v>1.0882939487295</c:v>
                </c:pt>
                <c:pt idx="163">
                  <c:v>1.0909452675298299</c:v>
                </c:pt>
                <c:pt idx="164">
                  <c:v>1.0935896199958399</c:v>
                </c:pt>
                <c:pt idx="165">
                  <c:v>1.0962269728209499</c:v>
                </c:pt>
                <c:pt idx="166">
                  <c:v>1.09885729322675</c:v>
                </c:pt>
                <c:pt idx="167">
                  <c:v>1.10148054896402</c:v>
                </c:pt>
                <c:pt idx="168">
                  <c:v>1.1040967083137201</c:v>
                </c:pt>
                <c:pt idx="169">
                  <c:v>1.1067057400878799</c:v>
                </c:pt>
                <c:pt idx="170">
                  <c:v>1.10930761363048</c:v>
                </c:pt>
                <c:pt idx="171">
                  <c:v>1.1119022988183</c:v>
                </c:pt>
                <c:pt idx="172">
                  <c:v>1.1144897660616899</c:v>
                </c:pt>
                <c:pt idx="173">
                  <c:v>1.1170699863053499</c:v>
                </c:pt>
                <c:pt idx="174">
                  <c:v>1.1196429310289699</c:v>
                </c:pt>
                <c:pt idx="175">
                  <c:v>1.12220857224794</c:v>
                </c:pt>
                <c:pt idx="176">
                  <c:v>1.12476688251398</c:v>
                </c:pt>
                <c:pt idx="177">
                  <c:v>1.1273178349156601</c:v>
                </c:pt>
                <c:pt idx="178">
                  <c:v>1.12986140307895</c:v>
                </c:pt>
                <c:pt idx="179">
                  <c:v>1.1323975611677599</c:v>
                </c:pt>
                <c:pt idx="180">
                  <c:v>1.1349262838843099</c:v>
                </c:pt>
                <c:pt idx="181">
                  <c:v>1.1374475464695999</c:v>
                </c:pt>
                <c:pt idx="182">
                  <c:v>1.1399613247037299</c:v>
                </c:pt>
                <c:pt idx="183">
                  <c:v>1.1424675949062599</c:v>
                </c:pt>
                <c:pt idx="184">
                  <c:v>1.14496633393648</c:v>
                </c:pt>
                <c:pt idx="185">
                  <c:v>1.14745751919363</c:v>
                </c:pt>
                <c:pt idx="186">
                  <c:v>1.1499411286171299</c:v>
                </c:pt>
                <c:pt idx="187">
                  <c:v>1.1524171406867401</c:v>
                </c:pt>
                <c:pt idx="188">
                  <c:v>1.1548855344226701</c:v>
                </c:pt>
                <c:pt idx="189">
                  <c:v>1.1573462893856601</c:v>
                </c:pt>
                <c:pt idx="190">
                  <c:v>1.1597993856770501</c:v>
                </c:pt>
                <c:pt idx="191">
                  <c:v>1.1622448039387501</c:v>
                </c:pt>
                <c:pt idx="192">
                  <c:v>1.16468252535322</c:v>
                </c:pt>
                <c:pt idx="193">
                  <c:v>1.1671125316433899</c:v>
                </c:pt>
                <c:pt idx="194">
                  <c:v>1.16953480507257</c:v>
                </c:pt>
                <c:pt idx="195">
                  <c:v>1.1719493284442799</c:v>
                </c:pt>
                <c:pt idx="196">
                  <c:v>1.17435608510207</c:v>
                </c:pt>
                <c:pt idx="197">
                  <c:v>1.1767550589292699</c:v>
                </c:pt>
                <c:pt idx="198">
                  <c:v>1.17914623434879</c:v>
                </c:pt>
                <c:pt idx="199">
                  <c:v>1.1815295963227599</c:v>
                </c:pt>
                <c:pt idx="200">
                  <c:v>1.1839051303522099</c:v>
                </c:pt>
                <c:pt idx="201">
                  <c:v>1.1862728224767201</c:v>
                </c:pt>
                <c:pt idx="202">
                  <c:v>1.18863265927401</c:v>
                </c:pt>
                <c:pt idx="203">
                  <c:v>1.19098462785947</c:v>
                </c:pt>
                <c:pt idx="204">
                  <c:v>1.1933287158857</c:v>
                </c:pt>
                <c:pt idx="205">
                  <c:v>1.1956649115420099</c:v>
                </c:pt>
                <c:pt idx="206">
                  <c:v>1.1979932035538601</c:v>
                </c:pt>
                <c:pt idx="207">
                  <c:v>1.2003135811822601</c:v>
                </c:pt>
                <c:pt idx="208">
                  <c:v>1.20262603422319</c:v>
                </c:pt>
                <c:pt idx="209">
                  <c:v>1.2049305530069401</c:v>
                </c:pt>
                <c:pt idx="210">
                  <c:v>1.2072271283974101</c:v>
                </c:pt>
                <c:pt idx="211">
                  <c:v>1.2095157517913999</c:v>
                </c:pt>
                <c:pt idx="212">
                  <c:v>1.2117964151178899</c:v>
                </c:pt>
                <c:pt idx="213">
                  <c:v>1.2140691108372199</c:v>
                </c:pt>
                <c:pt idx="214">
                  <c:v>1.2163338319403201</c:v>
                </c:pt>
                <c:pt idx="215">
                  <c:v>1.2185905719478101</c:v>
                </c:pt>
                <c:pt idx="216">
                  <c:v>1.2208393249092</c:v>
                </c:pt>
                <c:pt idx="217">
                  <c:v>1.2230800854019099</c:v>
                </c:pt>
                <c:pt idx="218">
                  <c:v>1.2253128485303799</c:v>
                </c:pt>
                <c:pt idx="219">
                  <c:v>1.2275376099251001</c:v>
                </c:pt>
                <c:pt idx="220">
                  <c:v>1.2297543657415699</c:v>
                </c:pt>
                <c:pt idx="221">
                  <c:v>1.23196311265936</c:v>
                </c:pt>
                <c:pt idx="222">
                  <c:v>1.23416384788095</c:v>
                </c:pt>
                <c:pt idx="223">
                  <c:v>1.2363565691307501</c:v>
                </c:pt>
                <c:pt idx="224">
                  <c:v>1.23854127465389</c:v>
                </c:pt>
                <c:pt idx="225">
                  <c:v>1.2407179632151699</c:v>
                </c:pt>
                <c:pt idx="226">
                  <c:v>1.24288663409781</c:v>
                </c:pt>
                <c:pt idx="227">
                  <c:v>1.2450472871023399</c:v>
                </c:pt>
                <c:pt idx="228">
                  <c:v>1.2471999225452901</c:v>
                </c:pt>
                <c:pt idx="229">
                  <c:v>1.249344541258</c:v>
                </c:pt>
                <c:pt idx="230">
                  <c:v>1.25148114458534</c:v>
                </c:pt>
                <c:pt idx="231">
                  <c:v>1.2536097343843799</c:v>
                </c:pt>
                <c:pt idx="232">
                  <c:v>1.2557303130230899</c:v>
                </c:pt>
                <c:pt idx="233">
                  <c:v>1.2578428833789901</c:v>
                </c:pt>
                <c:pt idx="234">
                  <c:v>1.25994744883774</c:v>
                </c:pt>
                <c:pt idx="235">
                  <c:v>1.2620440132917701</c:v>
                </c:pt>
                <c:pt idx="236">
                  <c:v>1.2641325811388799</c:v>
                </c:pt>
                <c:pt idx="237">
                  <c:v>1.26621315728072</c:v>
                </c:pt>
                <c:pt idx="238">
                  <c:v>1.26828574712137</c:v>
                </c:pt>
                <c:pt idx="239">
                  <c:v>1.27035035656585</c:v>
                </c:pt>
                <c:pt idx="240">
                  <c:v>1.2724069920185801</c:v>
                </c:pt>
                <c:pt idx="241">
                  <c:v>1.27445566038184</c:v>
                </c:pt>
                <c:pt idx="242">
                  <c:v>1.2764963690542299</c:v>
                </c:pt>
                <c:pt idx="243">
                  <c:v>1.2785291259290601</c:v>
                </c:pt>
                <c:pt idx="244">
                  <c:v>1.2805539393927901</c:v>
                </c:pt>
                <c:pt idx="245">
                  <c:v>1.28257081832336</c:v>
                </c:pt>
                <c:pt idx="246">
                  <c:v>1.2845797720885801</c:v>
                </c:pt>
                <c:pt idx="247">
                  <c:v>1.2865808105444201</c:v>
                </c:pt>
                <c:pt idx="248">
                  <c:v>1.2885739440334101</c:v>
                </c:pt>
                <c:pt idx="249">
                  <c:v>1.29055918338284</c:v>
                </c:pt>
                <c:pt idx="250">
                  <c:v>1.2925365399031099</c:v>
                </c:pt>
                <c:pt idx="251">
                  <c:v>1.2945060253859699</c:v>
                </c:pt>
                <c:pt idx="252">
                  <c:v>1.2964676521027401</c:v>
                </c:pt>
                <c:pt idx="253">
                  <c:v>1.2984214328025701</c:v>
                </c:pt>
                <c:pt idx="254">
                  <c:v>1.30036738071063</c:v>
                </c:pt>
                <c:pt idx="255">
                  <c:v>1.3023055095263101</c:v>
                </c:pt>
                <c:pt idx="256">
                  <c:v>1.30423583342137</c:v>
                </c:pt>
                <c:pt idx="257">
                  <c:v>1.30615836703813</c:v>
                </c:pt>
                <c:pt idx="258">
                  <c:v>1.3080731254876199</c:v>
                </c:pt>
                <c:pt idx="259">
                  <c:v>1.3099801243476501</c:v>
                </c:pt>
                <c:pt idx="260">
                  <c:v>1.311879379661</c:v>
                </c:pt>
                <c:pt idx="261">
                  <c:v>1.3137709079334401</c:v>
                </c:pt>
                <c:pt idx="262">
                  <c:v>1.3156547261319</c:v>
                </c:pt>
                <c:pt idx="263">
                  <c:v>1.31753085168246</c:v>
                </c:pt>
                <c:pt idx="264">
                  <c:v>1.31939930246846</c:v>
                </c:pt>
                <c:pt idx="265">
                  <c:v>1.32126009682852</c:v>
                </c:pt>
                <c:pt idx="266">
                  <c:v>1.3231132535546</c:v>
                </c:pt>
                <c:pt idx="267">
                  <c:v>1.3249587918899499</c:v>
                </c:pt>
                <c:pt idx="268">
                  <c:v>1.32679673152722</c:v>
                </c:pt>
                <c:pt idx="269">
                  <c:v>1.3286270926063699</c:v>
                </c:pt>
                <c:pt idx="270">
                  <c:v>1.33044989571269</c:v>
                </c:pt>
                <c:pt idx="271">
                  <c:v>1.3322651618747801</c:v>
                </c:pt>
                <c:pt idx="272">
                  <c:v>1.3340729125624999</c:v>
                </c:pt>
                <c:pt idx="273">
                  <c:v>1.33587316968493</c:v>
                </c:pt>
                <c:pt idx="274">
                  <c:v>1.3376659555883099</c:v>
                </c:pt>
                <c:pt idx="275">
                  <c:v>1.3394512930539699</c:v>
                </c:pt>
                <c:pt idx="276">
                  <c:v>1.34122920529628</c:v>
                </c:pt>
                <c:pt idx="277">
                  <c:v>1.34299971596054</c:v>
                </c:pt>
                <c:pt idx="278">
                  <c:v>1.34476284912092</c:v>
                </c:pt>
                <c:pt idx="279">
                  <c:v>1.3465186292783</c:v>
                </c:pt>
                <c:pt idx="280">
                  <c:v>1.34826708135825</c:v>
                </c:pt>
                <c:pt idx="281">
                  <c:v>1.3500082307088599</c:v>
                </c:pt>
                <c:pt idx="282">
                  <c:v>1.3517421030986101</c:v>
                </c:pt>
                <c:pt idx="283">
                  <c:v>1.35346872471431</c:v>
                </c:pt>
                <c:pt idx="284">
                  <c:v>1.35518812215889</c:v>
                </c:pt>
                <c:pt idx="285">
                  <c:v>1.3569003224493299</c:v>
                </c:pt>
                <c:pt idx="286">
                  <c:v>1.35860535301445</c:v>
                </c:pt>
                <c:pt idx="287">
                  <c:v>1.36030324169284</c:v>
                </c:pt>
                <c:pt idx="288">
                  <c:v>1.3619940167306199</c:v>
                </c:pt>
                <c:pt idx="289">
                  <c:v>1.3636777067793799</c:v>
                </c:pt>
                <c:pt idx="290">
                  <c:v>1.3653543408939299</c:v>
                </c:pt>
                <c:pt idx="291">
                  <c:v>1.3670239485302</c:v>
                </c:pt>
                <c:pt idx="292">
                  <c:v>1.36868655954303</c:v>
                </c:pt>
                <c:pt idx="293">
                  <c:v>1.3703422041840501</c:v>
                </c:pt>
                <c:pt idx="294">
                  <c:v>1.3719909130994501</c:v>
                </c:pt>
                <c:pt idx="295">
                  <c:v>1.37363271732784</c:v>
                </c:pt>
                <c:pt idx="296">
                  <c:v>1.3752676482980799</c:v>
                </c:pt>
                <c:pt idx="297">
                  <c:v>1.3768957378270901</c:v>
                </c:pt>
                <c:pt idx="298">
                  <c:v>1.37851701811765</c:v>
                </c:pt>
                <c:pt idx="299">
                  <c:v>1.3801315217562899</c:v>
                </c:pt>
                <c:pt idx="300">
                  <c:v>1.3817392817110099</c:v>
                </c:pt>
                <c:pt idx="301">
                  <c:v>1.3833403313292101</c:v>
                </c:pt>
                <c:pt idx="302">
                  <c:v>1.3849347043354101</c:v>
                </c:pt>
                <c:pt idx="303">
                  <c:v>1.38652243482916</c:v>
                </c:pt>
                <c:pt idx="304">
                  <c:v>1.38810355728278</c:v>
                </c:pt>
                <c:pt idx="305">
                  <c:v>1.38967810653926</c:v>
                </c:pt>
                <c:pt idx="306">
                  <c:v>1.3912461178100299</c:v>
                </c:pt>
                <c:pt idx="307">
                  <c:v>1.39280762667282</c:v>
                </c:pt>
                <c:pt idx="308">
                  <c:v>1.3943626690694699</c:v>
                </c:pt>
                <c:pt idx="309">
                  <c:v>1.39591128130377</c:v>
                </c:pt>
                <c:pt idx="310">
                  <c:v>1.3974535000393</c:v>
                </c:pt>
                <c:pt idx="311">
                  <c:v>1.39898936229726</c:v>
                </c:pt>
                <c:pt idx="312">
                  <c:v>1.4005189054543301</c:v>
                </c:pt>
                <c:pt idx="313">
                  <c:v>1.4020421672404699</c:v>
                </c:pt>
                <c:pt idx="314">
                  <c:v>1.4035591857368299</c:v>
                </c:pt>
                <c:pt idx="315">
                  <c:v>1.40506999937357</c:v>
                </c:pt>
                <c:pt idx="316">
                  <c:v>1.4065746469277201</c:v>
                </c:pt>
                <c:pt idx="317">
                  <c:v>1.40807316752106</c:v>
                </c:pt>
                <c:pt idx="318">
                  <c:v>1.40956560061797</c:v>
                </c:pt>
                <c:pt idx="319">
                  <c:v>1.4110519860233199</c:v>
                </c:pt>
                <c:pt idx="320">
                  <c:v>1.41253236388035</c:v>
                </c:pt>
                <c:pt idx="321">
                  <c:v>1.4140067746685501</c:v>
                </c:pt>
                <c:pt idx="322">
                  <c:v>1.41547525920158</c:v>
                </c:pt>
                <c:pt idx="323">
                  <c:v>1.41693785862513</c:v>
                </c:pt>
                <c:pt idx="324">
                  <c:v>1.41839461441484</c:v>
                </c:pt>
                <c:pt idx="325">
                  <c:v>1.4198455683742699</c:v>
                </c:pt>
                <c:pt idx="326">
                  <c:v>1.42129076263275</c:v>
                </c:pt>
                <c:pt idx="327">
                  <c:v>1.4227302396433501</c:v>
                </c:pt>
                <c:pt idx="328">
                  <c:v>1.4241640421807999</c:v>
                </c:pt>
                <c:pt idx="329">
                  <c:v>1.42559221333949</c:v>
                </c:pt>
                <c:pt idx="330">
                  <c:v>1.42701479653136</c:v>
                </c:pt>
                <c:pt idx="331">
                  <c:v>1.4284318354839101</c:v>
                </c:pt>
                <c:pt idx="332">
                  <c:v>1.42984337423817</c:v>
                </c:pt>
                <c:pt idx="333">
                  <c:v>1.4312494571466801</c:v>
                </c:pt>
                <c:pt idx="334">
                  <c:v>1.4326501288714799</c:v>
                </c:pt>
                <c:pt idx="335">
                  <c:v>1.43404543438216</c:v>
                </c:pt>
                <c:pt idx="336">
                  <c:v>1.4354354189537999</c:v>
                </c:pt>
                <c:pt idx="337">
                  <c:v>1.4368201281650801</c:v>
                </c:pt>
                <c:pt idx="338">
                  <c:v>1.43819960789626</c:v>
                </c:pt>
                <c:pt idx="339">
                  <c:v>1.4395739043272899</c:v>
                </c:pt>
                <c:pt idx="340">
                  <c:v>1.4409430639357901</c:v>
                </c:pt>
                <c:pt idx="341">
                  <c:v>1.44230713349522</c:v>
                </c:pt>
                <c:pt idx="342">
                  <c:v>1.4436661600728899</c:v>
                </c:pt>
                <c:pt idx="343">
                  <c:v>1.4450201910281</c:v>
                </c:pt>
                <c:pt idx="344">
                  <c:v>1.4463692740102501</c:v>
                </c:pt>
                <c:pt idx="345">
                  <c:v>1.4477134569569501</c:v>
                </c:pt>
                <c:pt idx="346">
                  <c:v>1.44905278809217</c:v>
                </c:pt>
                <c:pt idx="347">
                  <c:v>1.4503873159243801</c:v>
                </c:pt>
                <c:pt idx="348">
                  <c:v>1.45171708924474</c:v>
                </c:pt>
                <c:pt idx="349">
                  <c:v>1.4530421571252701</c:v>
                </c:pt>
                <c:pt idx="350">
                  <c:v>1.4543625689170101</c:v>
                </c:pt>
                <c:pt idx="351">
                  <c:v>1.4556783742482799</c:v>
                </c:pt>
                <c:pt idx="352">
                  <c:v>1.45698962302289</c:v>
                </c:pt>
                <c:pt idx="353">
                  <c:v>1.4582963654183401</c:v>
                </c:pt>
                <c:pt idx="354">
                  <c:v>1.45959865188412</c:v>
                </c:pt>
                <c:pt idx="355">
                  <c:v>1.4608965331399699</c:v>
                </c:pt>
                <c:pt idx="356">
                  <c:v>1.46219006017413</c:v>
                </c:pt>
                <c:pt idx="357">
                  <c:v>1.4634792842416999</c:v>
                </c:pt>
                <c:pt idx="358">
                  <c:v>1.4647642568629</c:v>
                </c:pt>
                <c:pt idx="359">
                  <c:v>1.46604502982143</c:v>
                </c:pt>
                <c:pt idx="360">
                  <c:v>1.4673216551628101</c:v>
                </c:pt>
                <c:pt idx="361">
                  <c:v>1.46859418519278</c:v>
                </c:pt>
                <c:pt idx="362">
                  <c:v>1.4698626724756201</c:v>
                </c:pt>
                <c:pt idx="363">
                  <c:v>1.4711271698326001</c:v>
                </c:pt>
                <c:pt idx="364">
                  <c:v>1.4723877303404</c:v>
                </c:pt>
                <c:pt idx="365">
                  <c:v>1.4736444073295001</c:v>
                </c:pt>
                <c:pt idx="366">
                  <c:v>1.4748972543826799</c:v>
                </c:pt>
                <c:pt idx="367">
                  <c:v>1.4761463253334901</c:v>
                </c:pt>
                <c:pt idx="368">
                  <c:v>1.4773916742647</c:v>
                </c:pt>
                <c:pt idx="369">
                  <c:v>1.4786333555068401</c:v>
                </c:pt>
                <c:pt idx="370">
                  <c:v>1.4798714236367301</c:v>
                </c:pt>
                <c:pt idx="371">
                  <c:v>1.4811059334760299</c:v>
                </c:pt>
                <c:pt idx="372">
                  <c:v>1.4823369400897599</c:v>
                </c:pt>
                <c:pt idx="373">
                  <c:v>1.4835644987849499</c:v>
                </c:pt>
                <c:pt idx="374">
                  <c:v>1.4847886651091999</c:v>
                </c:pt>
                <c:pt idx="375">
                  <c:v>1.4860094948493201</c:v>
                </c:pt>
                <c:pt idx="376">
                  <c:v>1.48722704402998</c:v>
                </c:pt>
                <c:pt idx="377">
                  <c:v>1.4884413689123499</c:v>
                </c:pt>
                <c:pt idx="378">
                  <c:v>1.4896525259928299</c:v>
                </c:pt>
                <c:pt idx="379">
                  <c:v>1.4908605720017001</c:v>
                </c:pt>
                <c:pt idx="380">
                  <c:v>1.49206556390189</c:v>
                </c:pt>
                <c:pt idx="381">
                  <c:v>1.4932675588877</c:v>
                </c:pt>
                <c:pt idx="382">
                  <c:v>1.4944666143836001</c:v>
                </c:pt>
                <c:pt idx="383">
                  <c:v>1.49566278804298</c:v>
                </c:pt>
                <c:pt idx="384">
                  <c:v>1.496856137747</c:v>
                </c:pt>
                <c:pt idx="385">
                  <c:v>1.4980467216033799</c:v>
                </c:pt>
                <c:pt idx="386">
                  <c:v>1.4992345979452999</c:v>
                </c:pt>
                <c:pt idx="387">
                  <c:v>1.5004198253302401</c:v>
                </c:pt>
                <c:pt idx="388">
                  <c:v>1.5016024625389299</c:v>
                </c:pt>
                <c:pt idx="389">
                  <c:v>1.5027825685742</c:v>
                </c:pt>
                <c:pt idx="390">
                  <c:v>1.5039602026599701</c:v>
                </c:pt>
                <c:pt idx="391">
                  <c:v>1.5051354242402299</c:v>
                </c:pt>
                <c:pt idx="392">
                  <c:v>1.5063082929779901</c:v>
                </c:pt>
                <c:pt idx="393">
                  <c:v>1.5074788687543199</c:v>
                </c:pt>
                <c:pt idx="394">
                  <c:v>1.5086472116673899</c:v>
                </c:pt>
                <c:pt idx="395">
                  <c:v>1.50981338203152</c:v>
                </c:pt>
                <c:pt idx="396">
                  <c:v>1.5109774403762399</c:v>
                </c:pt>
                <c:pt idx="397">
                  <c:v>1.5121394474454499</c:v>
                </c:pt>
                <c:pt idx="398">
                  <c:v>1.5132994641965301</c:v>
                </c:pt>
                <c:pt idx="399">
                  <c:v>1.5144575517994701</c:v>
                </c:pt>
                <c:pt idx="400">
                  <c:v>1.51561377163609</c:v>
                </c:pt>
                <c:pt idx="401">
                  <c:v>1.5167681852992101</c:v>
                </c:pt>
                <c:pt idx="402">
                  <c:v>1.51792085459193</c:v>
                </c:pt>
                <c:pt idx="403">
                  <c:v>1.5190718415268201</c:v>
                </c:pt>
                <c:pt idx="404">
                  <c:v>1.52022120832525</c:v>
                </c:pt>
                <c:pt idx="405">
                  <c:v>1.5213690174166801</c:v>
                </c:pt>
                <c:pt idx="406">
                  <c:v>1.52251533143798</c:v>
                </c:pt>
                <c:pt idx="407">
                  <c:v>1.5236602132328001</c:v>
                </c:pt>
                <c:pt idx="408">
                  <c:v>1.5248037258509599</c:v>
                </c:pt>
                <c:pt idx="409">
                  <c:v>1.52594593254781</c:v>
                </c:pt>
                <c:pt idx="410">
                  <c:v>1.5270868967837401</c:v>
                </c:pt>
                <c:pt idx="411">
                  <c:v>1.5282266822235799</c:v>
                </c:pt>
                <c:pt idx="412">
                  <c:v>1.52936535273611</c:v>
                </c:pt>
                <c:pt idx="413">
                  <c:v>1.5305029723935499</c:v>
                </c:pt>
                <c:pt idx="414">
                  <c:v>1.5316396054711501</c:v>
                </c:pt>
                <c:pt idx="415">
                  <c:v>1.5327753164467099</c:v>
                </c:pt>
                <c:pt idx="416">
                  <c:v>1.53391017000018</c:v>
                </c:pt>
                <c:pt idx="417">
                  <c:v>1.5350442310133099</c:v>
                </c:pt>
                <c:pt idx="418">
                  <c:v>1.5361775645692499</c:v>
                </c:pt>
                <c:pt idx="419">
                  <c:v>1.5373102359522799</c:v>
                </c:pt>
                <c:pt idx="420">
                  <c:v>1.5384423106474601</c:v>
                </c:pt>
                <c:pt idx="421">
                  <c:v>1.53957385434042</c:v>
                </c:pt>
                <c:pt idx="422">
                  <c:v>1.5407049329170499</c:v>
                </c:pt>
                <c:pt idx="423">
                  <c:v>1.5418356124633501</c:v>
                </c:pt>
                <c:pt idx="424">
                  <c:v>1.5429659592652101</c:v>
                </c:pt>
                <c:pt idx="425">
                  <c:v>1.5440960398082599</c:v>
                </c:pt>
                <c:pt idx="426">
                  <c:v>1.5452259207777299</c:v>
                </c:pt>
                <c:pt idx="427">
                  <c:v>1.5463556690583899</c:v>
                </c:pt>
                <c:pt idx="428">
                  <c:v>1.54748535173445</c:v>
                </c:pt>
                <c:pt idx="429">
                  <c:v>1.5486150360895099</c:v>
                </c:pt>
                <c:pt idx="430">
                  <c:v>1.5497447896065599</c:v>
                </c:pt>
                <c:pt idx="431">
                  <c:v>1.55087467996803</c:v>
                </c:pt>
                <c:pt idx="432">
                  <c:v>1.5520047750557699</c:v>
                </c:pt>
                <c:pt idx="433">
                  <c:v>1.5531351429511799</c:v>
                </c:pt>
                <c:pt idx="434">
                  <c:v>1.5542658519352901</c:v>
                </c:pt>
                <c:pt idx="435">
                  <c:v>1.5553969704889199</c:v>
                </c:pt>
                <c:pt idx="436">
                  <c:v>1.55652856729282</c:v>
                </c:pt>
                <c:pt idx="437">
                  <c:v>1.55766071122788</c:v>
                </c:pt>
                <c:pt idx="438">
                  <c:v>1.55879347137535</c:v>
                </c:pt>
                <c:pt idx="439">
                  <c:v>1.5599269170171099</c:v>
                </c:pt>
                <c:pt idx="440">
                  <c:v>1.5610611176359499</c:v>
                </c:pt>
                <c:pt idx="441">
                  <c:v>1.56219613137661</c:v>
                </c:pt>
                <c:pt idx="442">
                  <c:v>1.5633319703611801</c:v>
                </c:pt>
                <c:pt idx="443">
                  <c:v>1.5644686351896899</c:v>
                </c:pt>
                <c:pt idx="444">
                  <c:v>1.56560612646259</c:v>
                </c:pt>
                <c:pt idx="445">
                  <c:v>1.5667444447807699</c:v>
                </c:pt>
                <c:pt idx="446">
                  <c:v>1.5678835907455499</c:v>
                </c:pt>
                <c:pt idx="447">
                  <c:v>1.5690235649587001</c:v>
                </c:pt>
                <c:pt idx="448">
                  <c:v>1.57016436802241</c:v>
                </c:pt>
                <c:pt idx="449">
                  <c:v>1.57130600053934</c:v>
                </c:pt>
                <c:pt idx="450">
                  <c:v>1.5724484631125499</c:v>
                </c:pt>
                <c:pt idx="451">
                  <c:v>1.5735917563455599</c:v>
                </c:pt>
                <c:pt idx="452">
                  <c:v>1.57473588084233</c:v>
                </c:pt>
                <c:pt idx="453">
                  <c:v>1.5758808372072599</c:v>
                </c:pt>
                <c:pt idx="454">
                  <c:v>1.57702662604516</c:v>
                </c:pt>
                <c:pt idx="455">
                  <c:v>1.57817324796132</c:v>
                </c:pt>
                <c:pt idx="456">
                  <c:v>1.57932070356145</c:v>
                </c:pt>
                <c:pt idx="457">
                  <c:v>1.58046899345171</c:v>
                </c:pt>
                <c:pt idx="458">
                  <c:v>1.5816181182386799</c:v>
                </c:pt>
                <c:pt idx="459">
                  <c:v>1.58276807852941</c:v>
                </c:pt>
                <c:pt idx="460">
                  <c:v>1.58391887493136</c:v>
                </c:pt>
                <c:pt idx="461">
                  <c:v>1.5850705080524701</c:v>
                </c:pt>
                <c:pt idx="462">
                  <c:v>1.58622297850108</c:v>
                </c:pt>
                <c:pt idx="463">
                  <c:v>1.58737628688601</c:v>
                </c:pt>
                <c:pt idx="464">
                  <c:v>1.5885304338164901</c:v>
                </c:pt>
                <c:pt idx="465">
                  <c:v>1.5896854199022199</c:v>
                </c:pt>
                <c:pt idx="466">
                  <c:v>1.5908412457533201</c:v>
                </c:pt>
                <c:pt idx="467">
                  <c:v>1.59199791198038</c:v>
                </c:pt>
                <c:pt idx="468">
                  <c:v>1.5931554191944</c:v>
                </c:pt>
                <c:pt idx="469">
                  <c:v>1.59431376800687</c:v>
                </c:pt>
                <c:pt idx="470">
                  <c:v>1.5954729590296699</c:v>
                </c:pt>
                <c:pt idx="471">
                  <c:v>1.5966329928751699</c:v>
                </c:pt>
                <c:pt idx="472">
                  <c:v>1.59779387015616</c:v>
                </c:pt>
                <c:pt idx="473">
                  <c:v>1.5989555914858899</c:v>
                </c:pt>
                <c:pt idx="474">
                  <c:v>1.6001181574780501</c:v>
                </c:pt>
                <c:pt idx="475">
                  <c:v>1.6012815687467701</c:v>
                </c:pt>
                <c:pt idx="476">
                  <c:v>1.6024458259066301</c:v>
                </c:pt>
                <c:pt idx="477">
                  <c:v>1.6036109295726699</c:v>
                </c:pt>
                <c:pt idx="478">
                  <c:v>1.6047768803603599</c:v>
                </c:pt>
                <c:pt idx="479">
                  <c:v>1.6059436788856301</c:v>
                </c:pt>
                <c:pt idx="480">
                  <c:v>1.60711132576483</c:v>
                </c:pt>
                <c:pt idx="481">
                  <c:v>1.60827982161481</c:v>
                </c:pt>
                <c:pt idx="482">
                  <c:v>1.6094491670528199</c:v>
                </c:pt>
                <c:pt idx="483">
                  <c:v>1.6106193626965799</c:v>
                </c:pt>
                <c:pt idx="484">
                  <c:v>1.6117904091642501</c:v>
                </c:pt>
                <c:pt idx="485">
                  <c:v>1.6129623070744601</c:v>
                </c:pt>
                <c:pt idx="486">
                  <c:v>1.61413505704627</c:v>
                </c:pt>
                <c:pt idx="487">
                  <c:v>1.6153086596991899</c:v>
                </c:pt>
                <c:pt idx="488">
                  <c:v>1.61648311565319</c:v>
                </c:pt>
                <c:pt idx="489">
                  <c:v>1.6176584255286901</c:v>
                </c:pt>
                <c:pt idx="490">
                  <c:v>1.6188345899465499</c:v>
                </c:pt>
                <c:pt idx="491">
                  <c:v>1.6200116095280901</c:v>
                </c:pt>
                <c:pt idx="492">
                  <c:v>1.6211894848950901</c:v>
                </c:pt>
                <c:pt idx="493">
                  <c:v>1.6223682166697699</c:v>
                </c:pt>
                <c:pt idx="494">
                  <c:v>1.6235478054748</c:v>
                </c:pt>
                <c:pt idx="495">
                  <c:v>1.6247282519333099</c:v>
                </c:pt>
                <c:pt idx="496">
                  <c:v>1.6259095566688899</c:v>
                </c:pt>
                <c:pt idx="497">
                  <c:v>1.6270917203055599</c:v>
                </c:pt>
                <c:pt idx="498">
                  <c:v>1.62827474346782</c:v>
                </c:pt>
                <c:pt idx="499">
                  <c:v>1.6294586267805999</c:v>
                </c:pt>
                <c:pt idx="500">
                  <c:v>1.63064337086931</c:v>
                </c:pt>
                <c:pt idx="501">
                  <c:v>1.6318289763598</c:v>
                </c:pt>
                <c:pt idx="502">
                  <c:v>1.6330154438783699</c:v>
                </c:pt>
                <c:pt idx="503">
                  <c:v>1.6342027740517799</c:v>
                </c:pt>
                <c:pt idx="504">
                  <c:v>1.63539096750726</c:v>
                </c:pt>
                <c:pt idx="505">
                  <c:v>1.63658002487247</c:v>
                </c:pt>
                <c:pt idx="506">
                  <c:v>1.63776994677555</c:v>
                </c:pt>
                <c:pt idx="507">
                  <c:v>1.63896073384508</c:v>
                </c:pt>
                <c:pt idx="508">
                  <c:v>1.64015238671011</c:v>
                </c:pt>
                <c:pt idx="509">
                  <c:v>1.6413449060001399</c:v>
                </c:pt>
                <c:pt idx="510">
                  <c:v>1.6425382923451199</c:v>
                </c:pt>
                <c:pt idx="511">
                  <c:v>1.6437325463754799</c:v>
                </c:pt>
                <c:pt idx="512">
                  <c:v>1.64492766872209</c:v>
                </c:pt>
                <c:pt idx="513">
                  <c:v>1.6461236600162801</c:v>
                </c:pt>
                <c:pt idx="514">
                  <c:v>1.64732052088985</c:v>
                </c:pt>
                <c:pt idx="515">
                  <c:v>1.6485182519750401</c:v>
                </c:pt>
                <c:pt idx="516">
                  <c:v>1.6497168539045799</c:v>
                </c:pt>
                <c:pt idx="517">
                  <c:v>1.6509163273116301</c:v>
                </c:pt>
                <c:pt idx="518">
                  <c:v>1.65211667282982</c:v>
                </c:pt>
                <c:pt idx="519">
                  <c:v>1.65331789109325</c:v>
                </c:pt>
                <c:pt idx="520">
                  <c:v>1.6545199827364701</c:v>
                </c:pt>
                <c:pt idx="521">
                  <c:v>1.6557229483945</c:v>
                </c:pt>
                <c:pt idx="522">
                  <c:v>1.6569267887028201</c:v>
                </c:pt>
                <c:pt idx="523">
                  <c:v>1.6581315042973599</c:v>
                </c:pt>
                <c:pt idx="524">
                  <c:v>1.6593370958145299</c:v>
                </c:pt>
                <c:pt idx="525">
                  <c:v>1.6605435638911801</c:v>
                </c:pt>
                <c:pt idx="526">
                  <c:v>1.6617509091646601</c:v>
                </c:pt>
                <c:pt idx="527">
                  <c:v>1.6629591322727399</c:v>
                </c:pt>
                <c:pt idx="528">
                  <c:v>1.6641682338536801</c:v>
                </c:pt>
                <c:pt idx="529">
                  <c:v>1.6653782145462099</c:v>
                </c:pt>
                <c:pt idx="530">
                  <c:v>1.66658907498951</c:v>
                </c:pt>
                <c:pt idx="531">
                  <c:v>1.66780081582321</c:v>
                </c:pt>
                <c:pt idx="532">
                  <c:v>1.6690134376874399</c:v>
                </c:pt>
                <c:pt idx="533">
                  <c:v>1.6702269412227699</c:v>
                </c:pt>
                <c:pt idx="534">
                  <c:v>1.6714413270702499</c:v>
                </c:pt>
                <c:pt idx="535">
                  <c:v>1.6726565958713899</c:v>
                </c:pt>
                <c:pt idx="536">
                  <c:v>1.6738727482681599</c:v>
                </c:pt>
                <c:pt idx="537">
                  <c:v>1.67508978490301</c:v>
                </c:pt>
                <c:pt idx="538">
                  <c:v>1.6763077064188501</c:v>
                </c:pt>
                <c:pt idx="539">
                  <c:v>1.67752651345905</c:v>
                </c:pt>
                <c:pt idx="540">
                  <c:v>1.6787462066674601</c:v>
                </c:pt>
                <c:pt idx="541">
                  <c:v>1.6799667866884</c:v>
                </c:pt>
                <c:pt idx="542">
                  <c:v>1.6811882541666501</c:v>
                </c:pt>
                <c:pt idx="543">
                  <c:v>1.68241060974745</c:v>
                </c:pt>
                <c:pt idx="544">
                  <c:v>1.6836338540765301</c:v>
                </c:pt>
                <c:pt idx="545">
                  <c:v>1.68485798780008</c:v>
                </c:pt>
                <c:pt idx="546">
                  <c:v>1.68608301156476</c:v>
                </c:pt>
                <c:pt idx="547">
                  <c:v>1.6873089260176899</c:v>
                </c:pt>
                <c:pt idx="548">
                  <c:v>1.68853573180647</c:v>
                </c:pt>
                <c:pt idx="549">
                  <c:v>1.6897634295791899</c:v>
                </c:pt>
                <c:pt idx="550">
                  <c:v>1.69099201998438</c:v>
                </c:pt>
                <c:pt idx="551">
                  <c:v>1.69222150367105</c:v>
                </c:pt>
                <c:pt idx="552">
                  <c:v>1.6934518812886901</c:v>
                </c:pt>
                <c:pt idx="553">
                  <c:v>1.69468315348726</c:v>
                </c:pt>
                <c:pt idx="554">
                  <c:v>1.69591532091718</c:v>
                </c:pt>
                <c:pt idx="555">
                  <c:v>1.69714838422937</c:v>
                </c:pt>
                <c:pt idx="556">
                  <c:v>1.6983823440751999</c:v>
                </c:pt>
                <c:pt idx="557">
                  <c:v>1.69961720110651</c:v>
                </c:pt>
                <c:pt idx="558">
                  <c:v>1.70085295597563</c:v>
                </c:pt>
                <c:pt idx="559">
                  <c:v>1.7020896093353699</c:v>
                </c:pt>
                <c:pt idx="560">
                  <c:v>1.70332716183898</c:v>
                </c:pt>
                <c:pt idx="561">
                  <c:v>1.7045656141402299</c:v>
                </c:pt>
                <c:pt idx="562">
                  <c:v>1.7058049668933399</c:v>
                </c:pt>
                <c:pt idx="563">
                  <c:v>1.707045220753</c:v>
                </c:pt>
                <c:pt idx="564">
                  <c:v>1.7082863763743801</c:v>
                </c:pt>
                <c:pt idx="565">
                  <c:v>1.7095284344131501</c:v>
                </c:pt>
                <c:pt idx="566">
                  <c:v>1.71077139552543</c:v>
                </c:pt>
                <c:pt idx="567">
                  <c:v>1.71201526036782</c:v>
                </c:pt>
                <c:pt idx="568">
                  <c:v>1.7132600295974101</c:v>
                </c:pt>
                <c:pt idx="569">
                  <c:v>1.7145057038717499</c:v>
                </c:pt>
                <c:pt idx="570">
                  <c:v>1.7157522838488899</c:v>
                </c:pt>
                <c:pt idx="571">
                  <c:v>1.7169997701873401</c:v>
                </c:pt>
                <c:pt idx="572">
                  <c:v>1.7182481635461</c:v>
                </c:pt>
                <c:pt idx="573">
                  <c:v>1.7194974645846399</c:v>
                </c:pt>
                <c:pt idx="574">
                  <c:v>1.7207476739629199</c:v>
                </c:pt>
                <c:pt idx="575">
                  <c:v>1.72199879234137</c:v>
                </c:pt>
                <c:pt idx="576">
                  <c:v>1.72325082038091</c:v>
                </c:pt>
                <c:pt idx="577">
                  <c:v>1.7245037587429199</c:v>
                </c:pt>
                <c:pt idx="578">
                  <c:v>1.72575760808929</c:v>
                </c:pt>
                <c:pt idx="579">
                  <c:v>1.72701236908238</c:v>
                </c:pt>
                <c:pt idx="580">
                  <c:v>1.7282680423850101</c:v>
                </c:pt>
                <c:pt idx="581">
                  <c:v>1.7295246286605199</c:v>
                </c:pt>
                <c:pt idx="582">
                  <c:v>1.7307821285727101</c:v>
                </c:pt>
                <c:pt idx="583">
                  <c:v>1.7320405427858501</c:v>
                </c:pt>
                <c:pt idx="584">
                  <c:v>1.7332998719647199</c:v>
                </c:pt>
                <c:pt idx="585">
                  <c:v>1.7345601167745801</c:v>
                </c:pt>
                <c:pt idx="586">
                  <c:v>1.7358212778811499</c:v>
                </c:pt>
                <c:pt idx="587">
                  <c:v>1.73708335595065</c:v>
                </c:pt>
                <c:pt idx="588">
                  <c:v>1.7383463516497999</c:v>
                </c:pt>
                <c:pt idx="589">
                  <c:v>1.7396102656457699</c:v>
                </c:pt>
                <c:pt idx="590">
                  <c:v>1.74087509860625</c:v>
                </c:pt>
                <c:pt idx="591">
                  <c:v>1.7421408511993799</c:v>
                </c:pt>
                <c:pt idx="592">
                  <c:v>1.74340752409382</c:v>
                </c:pt>
                <c:pt idx="593">
                  <c:v>1.7446751179586999</c:v>
                </c:pt>
                <c:pt idx="594">
                  <c:v>1.74594363346364</c:v>
                </c:pt>
                <c:pt idx="595">
                  <c:v>1.7472130712787299</c:v>
                </c:pt>
                <c:pt idx="596">
                  <c:v>1.7484834320745799</c:v>
                </c:pt>
                <c:pt idx="597">
                  <c:v>1.74975471652226</c:v>
                </c:pt>
                <c:pt idx="598">
                  <c:v>1.7510269252933299</c:v>
                </c:pt>
                <c:pt idx="599">
                  <c:v>1.7523000590598601</c:v>
                </c:pt>
                <c:pt idx="600">
                  <c:v>1.7535741184943801</c:v>
                </c:pt>
                <c:pt idx="601">
                  <c:v>1.7548491042699299</c:v>
                </c:pt>
                <c:pt idx="602">
                  <c:v>1.75612501706004</c:v>
                </c:pt>
                <c:pt idx="603">
                  <c:v>1.75740185753872</c:v>
                </c:pt>
                <c:pt idx="604">
                  <c:v>1.75867962638046</c:v>
                </c:pt>
                <c:pt idx="605">
                  <c:v>1.7599583242602601</c:v>
                </c:pt>
                <c:pt idx="606">
                  <c:v>1.7612379518536101</c:v>
                </c:pt>
                <c:pt idx="607">
                  <c:v>1.76251850983647</c:v>
                </c:pt>
                <c:pt idx="608">
                  <c:v>1.7637999988853199</c:v>
                </c:pt>
                <c:pt idx="609">
                  <c:v>1.76508241967711</c:v>
                </c:pt>
                <c:pt idx="610">
                  <c:v>1.7663657728892901</c:v>
                </c:pt>
                <c:pt idx="611">
                  <c:v>1.7676500591998101</c:v>
                </c:pt>
                <c:pt idx="612">
                  <c:v>1.76893527928709</c:v>
                </c:pt>
                <c:pt idx="613">
                  <c:v>1.7702214338300799</c:v>
                </c:pt>
                <c:pt idx="614">
                  <c:v>1.77150852350819</c:v>
                </c:pt>
                <c:pt idx="615">
                  <c:v>1.77279654900135</c:v>
                </c:pt>
                <c:pt idx="616">
                  <c:v>1.7740855109899401</c:v>
                </c:pt>
                <c:pt idx="617">
                  <c:v>1.7753754101549</c:v>
                </c:pt>
                <c:pt idx="618">
                  <c:v>1.77666624717761</c:v>
                </c:pt>
                <c:pt idx="619">
                  <c:v>1.7779580227399701</c:v>
                </c:pt>
                <c:pt idx="620">
                  <c:v>1.77925073752437</c:v>
                </c:pt>
                <c:pt idx="621">
                  <c:v>1.7805443922137101</c:v>
                </c:pt>
                <c:pt idx="622">
                  <c:v>1.78183898749136</c:v>
                </c:pt>
                <c:pt idx="623">
                  <c:v>1.78313452404121</c:v>
                </c:pt>
                <c:pt idx="624">
                  <c:v>1.78443100254764</c:v>
                </c:pt>
                <c:pt idx="625">
                  <c:v>1.78572842369552</c:v>
                </c:pt>
                <c:pt idx="626">
                  <c:v>1.78702678817022</c:v>
                </c:pt>
                <c:pt idx="627">
                  <c:v>1.78832609665763</c:v>
                </c:pt>
                <c:pt idx="628">
                  <c:v>1.7896263498441001</c:v>
                </c:pt>
                <c:pt idx="629">
                  <c:v>1.7909275484165199</c:v>
                </c:pt>
                <c:pt idx="630">
                  <c:v>1.7922296930622399</c:v>
                </c:pt>
                <c:pt idx="631">
                  <c:v>1.79353278446915</c:v>
                </c:pt>
                <c:pt idx="632">
                  <c:v>1.7948368233256</c:v>
                </c:pt>
                <c:pt idx="633">
                  <c:v>1.79614181032048</c:v>
                </c:pt>
                <c:pt idx="634">
                  <c:v>1.79744774614314</c:v>
                </c:pt>
                <c:pt idx="635">
                  <c:v>1.7987546314834599</c:v>
                </c:pt>
                <c:pt idx="636">
                  <c:v>1.8000624670318299</c:v>
                </c:pt>
                <c:pt idx="637">
                  <c:v>1.8013712534791</c:v>
                </c:pt>
                <c:pt idx="638">
                  <c:v>1.8026809915166699</c:v>
                </c:pt>
                <c:pt idx="639">
                  <c:v>1.8039916818363999</c:v>
                </c:pt>
                <c:pt idx="640">
                  <c:v>1.80530332513069</c:v>
                </c:pt>
                <c:pt idx="641">
                  <c:v>1.8066159220924201</c:v>
                </c:pt>
                <c:pt idx="642">
                  <c:v>1.80792947341498</c:v>
                </c:pt>
                <c:pt idx="643">
                  <c:v>1.8092439797922699</c:v>
                </c:pt>
                <c:pt idx="644">
                  <c:v>1.8105594419186899</c:v>
                </c:pt>
                <c:pt idx="645">
                  <c:v>1.8118758604891301</c:v>
                </c:pt>
                <c:pt idx="646">
                  <c:v>1.81319323619902</c:v>
                </c:pt>
                <c:pt idx="647">
                  <c:v>1.81451156974427</c:v>
                </c:pt>
                <c:pt idx="648">
                  <c:v>1.8158308618212999</c:v>
                </c:pt>
                <c:pt idx="649">
                  <c:v>1.8171511131270299</c:v>
                </c:pt>
                <c:pt idx="650">
                  <c:v>1.8184723243589</c:v>
                </c:pt>
                <c:pt idx="651">
                  <c:v>1.81979449621485</c:v>
                </c:pt>
                <c:pt idx="652">
                  <c:v>1.82111762939333</c:v>
                </c:pt>
                <c:pt idx="653">
                  <c:v>1.82244172459329</c:v>
                </c:pt>
                <c:pt idx="654">
                  <c:v>1.8237667825142201</c:v>
                </c:pt>
                <c:pt idx="655">
                  <c:v>1.8250928038560601</c:v>
                </c:pt>
                <c:pt idx="656">
                  <c:v>1.8264197893193299</c:v>
                </c:pt>
                <c:pt idx="657">
                  <c:v>1.8277477396049799</c:v>
                </c:pt>
                <c:pt idx="658">
                  <c:v>1.8290766554145399</c:v>
                </c:pt>
                <c:pt idx="659">
                  <c:v>1.83040653745001</c:v>
                </c:pt>
                <c:pt idx="660">
                  <c:v>1.8317373864139199</c:v>
                </c:pt>
                <c:pt idx="661">
                  <c:v>1.8330692030092901</c:v>
                </c:pt>
                <c:pt idx="662">
                  <c:v>1.83440198793968</c:v>
                </c:pt>
                <c:pt idx="663">
                  <c:v>1.83573574190913</c:v>
                </c:pt>
                <c:pt idx="664">
                  <c:v>1.8370704656222201</c:v>
                </c:pt>
                <c:pt idx="665">
                  <c:v>1.83840615978402</c:v>
                </c:pt>
                <c:pt idx="666">
                  <c:v>1.83974282510013</c:v>
                </c:pt>
                <c:pt idx="667">
                  <c:v>1.8410804622766499</c:v>
                </c:pt>
                <c:pt idx="668">
                  <c:v>1.8424190720202001</c:v>
                </c:pt>
                <c:pt idx="669">
                  <c:v>1.8437586550379099</c:v>
                </c:pt>
                <c:pt idx="670">
                  <c:v>1.8450992120374401</c:v>
                </c:pt>
                <c:pt idx="671">
                  <c:v>1.8464407437269299</c:v>
                </c:pt>
                <c:pt idx="672">
                  <c:v>1.84778325081507</c:v>
                </c:pt>
                <c:pt idx="673">
                  <c:v>1.84912673401104</c:v>
                </c:pt>
                <c:pt idx="674">
                  <c:v>1.8504711940245699</c:v>
                </c:pt>
                <c:pt idx="675">
                  <c:v>1.85181663156585</c:v>
                </c:pt>
                <c:pt idx="676">
                  <c:v>1.85316304734566</c:v>
                </c:pt>
                <c:pt idx="677">
                  <c:v>1.8545104420752101</c:v>
                </c:pt>
                <c:pt idx="678">
                  <c:v>1.8558588164663099</c:v>
                </c:pt>
                <c:pt idx="679">
                  <c:v>1.8572081712312301</c:v>
                </c:pt>
                <c:pt idx="680">
                  <c:v>1.8585585070827899</c:v>
                </c:pt>
                <c:pt idx="681">
                  <c:v>1.8599098247343</c:v>
                </c:pt>
                <c:pt idx="682">
                  <c:v>1.8612621248996299</c:v>
                </c:pt>
                <c:pt idx="683">
                  <c:v>1.8626154082931301</c:v>
                </c:pt>
                <c:pt idx="684">
                  <c:v>1.86396967562968</c:v>
                </c:pt>
                <c:pt idx="685">
                  <c:v>1.8653249276246899</c:v>
                </c:pt>
                <c:pt idx="686">
                  <c:v>1.86668116499409</c:v>
                </c:pt>
                <c:pt idx="687">
                  <c:v>1.8680383884543099</c:v>
                </c:pt>
                <c:pt idx="688">
                  <c:v>1.86939659872234</c:v>
                </c:pt>
                <c:pt idx="689">
                  <c:v>1.8707557965156301</c:v>
                </c:pt>
                <c:pt idx="690">
                  <c:v>1.87211598255222</c:v>
                </c:pt>
                <c:pt idx="691">
                  <c:v>1.8734771575506199</c:v>
                </c:pt>
                <c:pt idx="692">
                  <c:v>1.8748393222299</c:v>
                </c:pt>
                <c:pt idx="693">
                  <c:v>1.87620247730962</c:v>
                </c:pt>
                <c:pt idx="694">
                  <c:v>1.87756662350989</c:v>
                </c:pt>
                <c:pt idx="695">
                  <c:v>1.8789317615513199</c:v>
                </c:pt>
                <c:pt idx="696">
                  <c:v>1.8802978921550699</c:v>
                </c:pt>
                <c:pt idx="697">
                  <c:v>1.8816650160427999</c:v>
                </c:pt>
                <c:pt idx="698">
                  <c:v>1.8830331339367199</c:v>
                </c:pt>
                <c:pt idx="699">
                  <c:v>1.88440224655952</c:v>
                </c:pt>
                <c:pt idx="700">
                  <c:v>1.88577235463449</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0.461461304340124</c:v>
                </c:pt>
                <c:pt idx="1">
                  <c:v>0.46440880819070102</c:v>
                </c:pt>
                <c:pt idx="2">
                  <c:v>0.46737512795911701</c:v>
                </c:pt>
                <c:pt idx="3">
                  <c:v>0.47036038341129799</c:v>
                </c:pt>
                <c:pt idx="4">
                  <c:v>0.47336469506165602</c:v>
                </c:pt>
                <c:pt idx="5">
                  <c:v>0.47638818417710599</c:v>
                </c:pt>
                <c:pt idx="6">
                  <c:v>0.479430972781064</c:v>
                </c:pt>
                <c:pt idx="7">
                  <c:v>0.48249318365743099</c:v>
                </c:pt>
                <c:pt idx="8">
                  <c:v>0.48557494035455201</c:v>
                </c:pt>
                <c:pt idx="9">
                  <c:v>0.48867636718914997</c:v>
                </c:pt>
                <c:pt idx="10">
                  <c:v>0.49179758925023298</c:v>
                </c:pt>
                <c:pt idx="11">
                  <c:v>0.49493873240296599</c:v>
                </c:pt>
                <c:pt idx="12">
                  <c:v>0.49809992329250802</c:v>
                </c:pt>
                <c:pt idx="13">
                  <c:v>0.50128128934781302</c:v>
                </c:pt>
                <c:pt idx="14">
                  <c:v>0.50448295878537497</c:v>
                </c:pt>
                <c:pt idx="15">
                  <c:v>0.50770506061292897</c:v>
                </c:pt>
                <c:pt idx="16">
                  <c:v>0.51094772463310001</c:v>
                </c:pt>
                <c:pt idx="17">
                  <c:v>0.51421108144698202</c:v>
                </c:pt>
                <c:pt idx="18">
                  <c:v>0.51749526245765198</c:v>
                </c:pt>
                <c:pt idx="19">
                  <c:v>0.52080039987361204</c:v>
                </c:pt>
                <c:pt idx="20">
                  <c:v>0.52412662671214005</c:v>
                </c:pt>
                <c:pt idx="21">
                  <c:v>0.52747407680255998</c:v>
                </c:pt>
                <c:pt idx="22">
                  <c:v>0.530842884789407</c:v>
                </c:pt>
                <c:pt idx="23">
                  <c:v>0.53423318613547799</c:v>
                </c:pt>
                <c:pt idx="24">
                  <c:v>0.53764511712477703</c:v>
                </c:pt>
                <c:pt idx="25">
                  <c:v>0.54107881486531195</c:v>
                </c:pt>
                <c:pt idx="26">
                  <c:v>0.544534417291763</c:v>
                </c:pt>
                <c:pt idx="27">
                  <c:v>0.54801206316798201</c:v>
                </c:pt>
                <c:pt idx="28">
                  <c:v>0.55151189208933205</c:v>
                </c:pt>
                <c:pt idx="29">
                  <c:v>0.55503404448483096</c:v>
                </c:pt>
                <c:pt idx="30">
                  <c:v>0.55857866161909298</c:v>
                </c:pt>
                <c:pt idx="31">
                  <c:v>0.56214585510771697</c:v>
                </c:pt>
                <c:pt idx="32">
                  <c:v>0.56573561392744398</c:v>
                </c:pt>
                <c:pt idx="33">
                  <c:v>0.56934789316468704</c:v>
                </c:pt>
                <c:pt idx="34">
                  <c:v>0.57298264405620003</c:v>
                </c:pt>
                <c:pt idx="35">
                  <c:v>0.57663981392298702</c:v>
                </c:pt>
                <c:pt idx="36">
                  <c:v>0.58031934610407399</c:v>
                </c:pt>
                <c:pt idx="37">
                  <c:v>0.584021179890163</c:v>
                </c:pt>
                <c:pt idx="38">
                  <c:v>0.58774525045719805</c:v>
                </c:pt>
                <c:pt idx="39">
                  <c:v>0.59149148879986502</c:v>
                </c:pt>
                <c:pt idx="40">
                  <c:v>0.59525982166503799</c:v>
                </c:pt>
                <c:pt idx="41">
                  <c:v>0.59905017148522199</c:v>
                </c:pt>
                <c:pt idx="42">
                  <c:v>0.60286245631198598</c:v>
                </c:pt>
                <c:pt idx="43">
                  <c:v>0.60669658974944696</c:v>
                </c:pt>
                <c:pt idx="44">
                  <c:v>0.61055248088780201</c:v>
                </c:pt>
                <c:pt idx="45">
                  <c:v>0.61443003423695997</c:v>
                </c:pt>
                <c:pt idx="46">
                  <c:v>0.61832914966028396</c:v>
                </c:pt>
                <c:pt idx="47">
                  <c:v>0.62224972230848496</c:v>
                </c:pt>
                <c:pt idx="48">
                  <c:v>0.62619164255369997</c:v>
                </c:pt>
                <c:pt idx="49">
                  <c:v>0.630154795923767</c:v>
                </c:pt>
                <c:pt idx="50">
                  <c:v>0.63413906303675505</c:v>
                </c:pt>
                <c:pt idx="51">
                  <c:v>0.638144319535765</c:v>
                </c:pt>
                <c:pt idx="52">
                  <c:v>0.64217043602403101</c:v>
                </c:pt>
                <c:pt idx="53">
                  <c:v>0.64621727800037798</c:v>
                </c:pt>
                <c:pt idx="54">
                  <c:v>0.65028470579504405</c:v>
                </c:pt>
                <c:pt idx="55">
                  <c:v>0.65437257450593</c:v>
                </c:pt>
                <c:pt idx="56">
                  <c:v>0.65848073393528905</c:v>
                </c:pt>
                <c:pt idx="57">
                  <c:v>0.66260902852691095</c:v>
                </c:pt>
                <c:pt idx="58">
                  <c:v>0.66675729730383004</c:v>
                </c:pt>
                <c:pt idx="59">
                  <c:v>0.670925373806606</c:v>
                </c:pt>
                <c:pt idx="60">
                  <c:v>0.67511308603220399</c:v>
                </c:pt>
                <c:pt idx="61">
                  <c:v>0.679320256373529</c:v>
                </c:pt>
                <c:pt idx="62">
                  <c:v>0.68354670155964503</c:v>
                </c:pt>
                <c:pt idx="63">
                  <c:v>0.68779223259673306</c:v>
                </c:pt>
                <c:pt idx="64">
                  <c:v>0.69205665470982103</c:v>
                </c:pt>
                <c:pt idx="65">
                  <c:v>0.69633976728533498</c:v>
                </c:pt>
                <c:pt idx="66">
                  <c:v>0.70064136381452202</c:v>
                </c:pt>
                <c:pt idx="67">
                  <c:v>0.70496123183777704</c:v>
                </c:pt>
                <c:pt idx="68">
                  <c:v>0.70929915288994105</c:v>
                </c:pt>
                <c:pt idx="69">
                  <c:v>0.71365490244659502</c:v>
                </c:pt>
                <c:pt idx="70">
                  <c:v>0.718028249871424</c:v>
                </c:pt>
                <c:pt idx="71">
                  <c:v>0.72241895836467895</c:v>
                </c:pt>
                <c:pt idx="72">
                  <c:v>0.72682678491279595</c:v>
                </c:pt>
                <c:pt idx="73">
                  <c:v>0.73125148023923703</c:v>
                </c:pt>
                <c:pt idx="74">
                  <c:v>0.73569278875657396</c:v>
                </c:pt>
                <c:pt idx="75">
                  <c:v>0.74015044851990797</c:v>
                </c:pt>
                <c:pt idx="76">
                  <c:v>0.74462419118164502</c:v>
                </c:pt>
                <c:pt idx="77">
                  <c:v>0.74911374194769897</c:v>
                </c:pt>
                <c:pt idx="78">
                  <c:v>0.75361881953518695</c:v>
                </c:pt>
                <c:pt idx="79">
                  <c:v>0.75813913613164496</c:v>
                </c:pt>
                <c:pt idx="80">
                  <c:v>0.76267439735585996</c:v>
                </c:pt>
                <c:pt idx="81">
                  <c:v>0.76722430222034399</c:v>
                </c:pt>
                <c:pt idx="82">
                  <c:v>0.77178854309552902</c:v>
                </c:pt>
                <c:pt idx="83">
                  <c:v>0.77636680567574001</c:v>
                </c:pt>
                <c:pt idx="84">
                  <c:v>0.780958768947005</c:v>
                </c:pt>
                <c:pt idx="85">
                  <c:v>0.785564105156767</c:v>
                </c:pt>
                <c:pt idx="86">
                  <c:v>0.79018247978556</c:v>
                </c:pt>
                <c:pt idx="87">
                  <c:v>0.79481355152071698</c:v>
                </c:pt>
                <c:pt idx="88">
                  <c:v>0.79945697223217105</c:v>
                </c:pt>
                <c:pt idx="89">
                  <c:v>0.80411238695041998</c:v>
                </c:pt>
                <c:pt idx="90">
                  <c:v>0.80877943384672402</c:v>
                </c:pt>
                <c:pt idx="91">
                  <c:v>0.81345774421559303</c:v>
                </c:pt>
                <c:pt idx="92">
                  <c:v>0.81814694245965303</c:v>
                </c:pt>
                <c:pt idx="93">
                  <c:v>0.82284664607694002</c:v>
                </c:pt>
                <c:pt idx="94">
                  <c:v>0.82755646565071495</c:v>
                </c:pt>
                <c:pt idx="95">
                  <c:v>0.83227600484185005</c:v>
                </c:pt>
                <c:pt idx="96">
                  <c:v>0.837004860383885</c:v>
                </c:pt>
                <c:pt idx="97">
                  <c:v>0.84174262208079798</c:v>
                </c:pt>
                <c:pt idx="98">
                  <c:v>0.84648887280759899</c:v>
                </c:pt>
                <c:pt idx="99">
                  <c:v>0.85124318851379699</c:v>
                </c:pt>
                <c:pt idx="100">
                  <c:v>0.85600513822983304</c:v>
                </c:pt>
                <c:pt idx="101">
                  <c:v>0.86077428407654999</c:v>
                </c:pt>
                <c:pt idx="102">
                  <c:v>0.86555018127779104</c:v>
                </c:pt>
                <c:pt idx="103">
                  <c:v>0.87033237817618803</c:v>
                </c:pt>
                <c:pt idx="104">
                  <c:v>0.87512041625224501</c:v>
                </c:pt>
                <c:pt idx="105">
                  <c:v>0.87991383014678604</c:v>
                </c:pt>
                <c:pt idx="106">
                  <c:v>0.88471214768685502</c:v>
                </c:pt>
                <c:pt idx="107">
                  <c:v>0.88951488991515304</c:v>
                </c:pt>
                <c:pt idx="108">
                  <c:v>0.89432157112310995</c:v>
                </c:pt>
                <c:pt idx="109">
                  <c:v>0.89913169888765998</c:v>
                </c:pt>
                <c:pt idx="110">
                  <c:v>0.90394477411183305</c:v>
                </c:pt>
                <c:pt idx="111">
                  <c:v>0.90876029106923595</c:v>
                </c:pt>
                <c:pt idx="112">
                  <c:v>0.91357773745252902</c:v>
                </c:pt>
                <c:pt idx="113">
                  <c:v>0.91839659442597799</c:v>
                </c:pt>
                <c:pt idx="114">
                  <c:v>0.92321633668220004</c:v>
                </c:pt>
                <c:pt idx="115">
                  <c:v>0.92803643250317303</c:v>
                </c:pt>
                <c:pt idx="116">
                  <c:v>0.93285634382563098</c:v>
                </c:pt>
                <c:pt idx="117">
                  <c:v>0.93767552631093698</c:v>
                </c:pt>
                <c:pt idx="118">
                  <c:v>0.94249342941952996</c:v>
                </c:pt>
                <c:pt idx="119">
                  <c:v>0.94730949649006801</c:v>
                </c:pt>
                <c:pt idx="120">
                  <c:v>0.95212316482335302</c:v>
                </c:pt>
                <c:pt idx="121">
                  <c:v>0.95693386577116202</c:v>
                </c:pt>
                <c:pt idx="122">
                  <c:v>0.96174102483009005</c:v>
                </c:pt>
                <c:pt idx="123">
                  <c:v>0.96654406174051499</c:v>
                </c:pt>
                <c:pt idx="124">
                  <c:v>0.97134239059080396</c:v>
                </c:pt>
                <c:pt idx="125">
                  <c:v>0.97613541992687403</c:v>
                </c:pt>
                <c:pt idx="126">
                  <c:v>0.98092255286723695</c:v>
                </c:pt>
                <c:pt idx="127">
                  <c:v>0.98570318722364103</c:v>
                </c:pt>
                <c:pt idx="128">
                  <c:v>0.99047671562744</c:v>
                </c:pt>
                <c:pt idx="129">
                  <c:v>0.99524252566181703</c:v>
                </c:pt>
                <c:pt idx="130">
                  <c:v>1</c:v>
                </c:pt>
                <c:pt idx="131">
                  <c:v>1.00096211736064</c:v>
                </c:pt>
                <c:pt idx="132">
                  <c:v>1.00192919257445</c:v>
                </c:pt>
                <c:pt idx="133">
                  <c:v>1.0029011908860499</c:v>
                </c:pt>
                <c:pt idx="134">
                  <c:v>1.00387807707614</c:v>
                </c:pt>
                <c:pt idx="135">
                  <c:v>1.00485981545322</c:v>
                </c:pt>
                <c:pt idx="136">
                  <c:v>1.0058463698451301</c:v>
                </c:pt>
                <c:pt idx="137">
                  <c:v>1.0068377035906599</c:v>
                </c:pt>
                <c:pt idx="138">
                  <c:v>1.00783377953092</c:v>
                </c:pt>
                <c:pt idx="139">
                  <c:v>1.00883456000075</c:v>
                </c:pt>
                <c:pt idx="140">
                  <c:v>1.00984000681999</c:v>
                </c:pt>
                <c:pt idx="141">
                  <c:v>1.0108500812847101</c:v>
                </c:pt>
                <c:pt idx="142">
                  <c:v>1.01186474415829</c:v>
                </c:pt>
                <c:pt idx="143">
                  <c:v>1.01288395566251</c:v>
                </c:pt>
                <c:pt idx="144">
                  <c:v>1.0139076754685199</c:v>
                </c:pt>
                <c:pt idx="145">
                  <c:v>1.0149358626877201</c:v>
                </c:pt>
                <c:pt idx="146">
                  <c:v>1.01596847586259</c:v>
                </c:pt>
                <c:pt idx="147">
                  <c:v>1.01700547295745</c:v>
                </c:pt>
                <c:pt idx="148">
                  <c:v>1.0180468113491301</c:v>
                </c:pt>
                <c:pt idx="149">
                  <c:v>1.01909244781755</c:v>
                </c:pt>
                <c:pt idx="150">
                  <c:v>1.02014233853629</c:v>
                </c:pt>
                <c:pt idx="151">
                  <c:v>1.0211964390630599</c:v>
                </c:pt>
                <c:pt idx="152">
                  <c:v>1.02225470433006</c:v>
                </c:pt>
                <c:pt idx="153">
                  <c:v>1.0233170886343399</c:v>
                </c:pt>
                <c:pt idx="154">
                  <c:v>1.0243835456281001</c:v>
                </c:pt>
                <c:pt idx="155">
                  <c:v>1.02545402830884</c:v>
                </c:pt>
                <c:pt idx="156">
                  <c:v>1.02652848900959</c:v>
                </c:pt>
                <c:pt idx="157">
                  <c:v>1.0276068793889399</c:v>
                </c:pt>
                <c:pt idx="158">
                  <c:v>1.02868915042112</c:v>
                </c:pt>
                <c:pt idx="159">
                  <c:v>1.02977525238601</c:v>
                </c:pt>
                <c:pt idx="160">
                  <c:v>1.0308651348590501</c:v>
                </c:pt>
                <c:pt idx="161">
                  <c:v>1.0319587467011699</c:v>
                </c:pt>
                <c:pt idx="162">
                  <c:v>1.03305603604865</c:v>
                </c:pt>
                <c:pt idx="163">
                  <c:v>1.03415695030294</c:v>
                </c:pt>
                <c:pt idx="164">
                  <c:v>1.03526143612044</c:v>
                </c:pt>
                <c:pt idx="165">
                  <c:v>1.03636943940228</c:v>
                </c:pt>
                <c:pt idx="166">
                  <c:v>1.0374809052840499</c:v>
                </c:pt>
                <c:pt idx="167">
                  <c:v>1.03859577812551</c:v>
                </c:pt>
                <c:pt idx="168">
                  <c:v>1.0397140015002699</c:v>
                </c:pt>
                <c:pt idx="169">
                  <c:v>1.04083551818551</c:v>
                </c:pt>
                <c:pt idx="170">
                  <c:v>1.04196027015162</c:v>
                </c:pt>
                <c:pt idx="171">
                  <c:v>1.0430881985519</c:v>
                </c:pt>
                <c:pt idx="172">
                  <c:v>1.04421924371222</c:v>
                </c:pt>
                <c:pt idx="173">
                  <c:v>1.04535334512071</c:v>
                </c:pt>
                <c:pt idx="174">
                  <c:v>1.0464904414174601</c:v>
                </c:pt>
                <c:pt idx="175">
                  <c:v>1.0476304703842501</c:v>
                </c:pt>
                <c:pt idx="176">
                  <c:v>1.04877336893429</c:v>
                </c:pt>
                <c:pt idx="177">
                  <c:v>1.0499190731020001</c:v>
                </c:pt>
                <c:pt idx="178">
                  <c:v>1.0510675180328399</c:v>
                </c:pt>
                <c:pt idx="179">
                  <c:v>1.0522186379731899</c:v>
                </c:pt>
                <c:pt idx="180">
                  <c:v>1.0533723662602801</c:v>
                </c:pt>
                <c:pt idx="181">
                  <c:v>1.0545286353121801</c:v>
                </c:pt>
                <c:pt idx="182">
                  <c:v>1.0556873766178501</c:v>
                </c:pt>
                <c:pt idx="183">
                  <c:v>1.0568485207273399</c:v>
                </c:pt>
                <c:pt idx="184">
                  <c:v>1.0580119972419799</c:v>
                </c:pt>
                <c:pt idx="185">
                  <c:v>1.05917773480474</c:v>
                </c:pt>
                <c:pt idx="186">
                  <c:v>1.0603456610906701</c:v>
                </c:pt>
                <c:pt idx="187">
                  <c:v>1.06151570279751</c:v>
                </c:pt>
                <c:pt idx="188">
                  <c:v>1.0626877856363199</c:v>
                </c:pt>
                <c:pt idx="189">
                  <c:v>1.06386183432238</c:v>
                </c:pt>
                <c:pt idx="190">
                  <c:v>1.06503777256615</c:v>
                </c:pt>
                <c:pt idx="191">
                  <c:v>1.0662155230644399</c:v>
                </c:pt>
                <c:pt idx="192">
                  <c:v>1.06739500749171</c:v>
                </c:pt>
                <c:pt idx="193">
                  <c:v>1.0685761464916399</c:v>
                </c:pt>
                <c:pt idx="194">
                  <c:v>1.0697588596687999</c:v>
                </c:pt>
                <c:pt idx="195">
                  <c:v>1.07094306558059</c:v>
                </c:pt>
                <c:pt idx="196">
                  <c:v>1.07212868172939</c:v>
                </c:pt>
                <c:pt idx="197">
                  <c:v>1.07331562455499</c:v>
                </c:pt>
                <c:pt idx="198">
                  <c:v>1.0745038094271999</c:v>
                </c:pt>
                <c:pt idx="199">
                  <c:v>1.0756931506387699</c:v>
                </c:pt>
                <c:pt idx="200">
                  <c:v>1.0768835613986101</c:v>
                </c:pt>
                <c:pt idx="201">
                  <c:v>1.0780749538252801</c:v>
                </c:pt>
                <c:pt idx="202">
                  <c:v>1.07926723894081</c:v>
                </c:pt>
                <c:pt idx="203">
                  <c:v>1.0804603266648201</c:v>
                </c:pt>
                <c:pt idx="204">
                  <c:v>1.08165412580905</c:v>
                </c:pt>
                <c:pt idx="205">
                  <c:v>1.08284854407218</c:v>
                </c:pt>
                <c:pt idx="206">
                  <c:v>1.08404348803509</c:v>
                </c:pt>
                <c:pt idx="207">
                  <c:v>1.08523886315649</c:v>
                </c:pt>
                <c:pt idx="208">
                  <c:v>1.08643457376894</c:v>
                </c:pt>
                <c:pt idx="209">
                  <c:v>1.08763052307541</c:v>
                </c:pt>
                <c:pt idx="210">
                  <c:v>1.0888266131461299</c:v>
                </c:pt>
                <c:pt idx="211">
                  <c:v>1.09002274491608</c:v>
                </c:pt>
                <c:pt idx="212">
                  <c:v>1.0912188181828499</c:v>
                </c:pt>
                <c:pt idx="213">
                  <c:v>1.0924147316050601</c:v>
                </c:pt>
                <c:pt idx="214">
                  <c:v>1.0936103827013399</c:v>
                </c:pt>
                <c:pt idx="215">
                  <c:v>1.0948056678497899</c:v>
                </c:pt>
                <c:pt idx="216">
                  <c:v>1.09600048228809</c:v>
                </c:pt>
                <c:pt idx="217">
                  <c:v>1.0971947201141199</c:v>
                </c:pt>
                <c:pt idx="218">
                  <c:v>1.0983882742872799</c:v>
                </c:pt>
                <c:pt idx="219">
                  <c:v>1.09958103663041</c:v>
                </c:pt>
                <c:pt idx="220">
                  <c:v>1.1007728978322999</c:v>
                </c:pt>
                <c:pt idx="221">
                  <c:v>1.10196374745102</c:v>
                </c:pt>
                <c:pt idx="222">
                  <c:v>1.1031534739178099</c:v>
                </c:pt>
                <c:pt idx="223">
                  <c:v>1.10434196454178</c:v>
                </c:pt>
                <c:pt idx="224">
                  <c:v>1.10552910551531</c:v>
                </c:pt>
                <c:pt idx="225">
                  <c:v>1.1067147819202301</c:v>
                </c:pt>
                <c:pt idx="226">
                  <c:v>1.10789887773481</c:v>
                </c:pt>
                <c:pt idx="227">
                  <c:v>1.1090812758414801</c:v>
                </c:pt>
                <c:pt idx="228">
                  <c:v>1.1102618580354899</c:v>
                </c:pt>
                <c:pt idx="229">
                  <c:v>1.1114405050343299</c:v>
                </c:pt>
                <c:pt idx="230">
                  <c:v>1.1126170964880799</c:v>
                </c:pt>
                <c:pt idx="231">
                  <c:v>1.11379151099062</c:v>
                </c:pt>
                <c:pt idx="232">
                  <c:v>1.1149636260917799</c:v>
                </c:pt>
                <c:pt idx="233">
                  <c:v>1.1161333183104101</c:v>
                </c:pt>
                <c:pt idx="234">
                  <c:v>1.11730046314839</c:v>
                </c:pt>
                <c:pt idx="235">
                  <c:v>1.1184649351056899</c:v>
                </c:pt>
                <c:pt idx="236">
                  <c:v>1.1196266076963199</c:v>
                </c:pt>
                <c:pt idx="237">
                  <c:v>1.12078535346538</c:v>
                </c:pt>
                <c:pt idx="238">
                  <c:v>1.12194104400709</c:v>
                </c:pt>
                <c:pt idx="239">
                  <c:v>1.1230935499839301</c:v>
                </c:pt>
                <c:pt idx="240">
                  <c:v>1.1242427411467499</c:v>
                </c:pt>
                <c:pt idx="241">
                  <c:v>1.1253884863560899</c:v>
                </c:pt>
                <c:pt idx="242">
                  <c:v>1.1265306536044799</c:v>
                </c:pt>
                <c:pt idx="243">
                  <c:v>1.1276691100399401</c:v>
                </c:pt>
                <c:pt idx="244">
                  <c:v>1.12880372199057</c:v>
                </c:pt>
                <c:pt idx="245">
                  <c:v>1.12993435499029</c:v>
                </c:pt>
                <c:pt idx="246">
                  <c:v>1.13106087380571</c:v>
                </c:pt>
                <c:pt idx="247">
                  <c:v>1.1321831424642299</c:v>
                </c:pt>
                <c:pt idx="248">
                  <c:v>1.13330102428319</c:v>
                </c:pt>
                <c:pt idx="249">
                  <c:v>1.13441438190036</c:v>
                </c:pt>
                <c:pt idx="250">
                  <c:v>1.1355230773054901</c:v>
                </c:pt>
                <c:pt idx="251">
                  <c:v>1.1366269718730699</c:v>
                </c:pt>
                <c:pt idx="252">
                  <c:v>1.1377259263963599</c:v>
                </c:pt>
                <c:pt idx="253">
                  <c:v>1.1388198011225601</c:v>
                </c:pt>
                <c:pt idx="254">
                  <c:v>1.1399084557891599</c:v>
                </c:pt>
                <c:pt idx="255">
                  <c:v>1.14099174966154</c:v>
                </c:pt>
                <c:pt idx="256">
                  <c:v>1.1420695415717499</c:v>
                </c:pt>
                <c:pt idx="257">
                  <c:v>1.1431416899584499</c:v>
                </c:pt>
                <c:pt idx="258">
                  <c:v>1.14420805290806</c:v>
                </c:pt>
                <c:pt idx="259">
                  <c:v>1.14526848819713</c:v>
                </c:pt>
                <c:pt idx="260">
                  <c:v>1.1463228533357499</c:v>
                </c:pt>
                <c:pt idx="261">
                  <c:v>1.1473710056122599</c:v>
                </c:pt>
                <c:pt idx="262">
                  <c:v>1.1484128021390201</c:v>
                </c:pt>
                <c:pt idx="263">
                  <c:v>1.1494480998993</c:v>
                </c:pt>
                <c:pt idx="264">
                  <c:v>1.1504767557953</c:v>
                </c:pt>
                <c:pt idx="265">
                  <c:v>1.15149862669725</c:v>
                </c:pt>
                <c:pt idx="266">
                  <c:v>1.15251356949359</c:v>
                </c:pt>
                <c:pt idx="267">
                  <c:v>1.1535214411421</c:v>
                </c:pt>
                <c:pt idx="268">
                  <c:v>1.15452209872219</c:v>
                </c:pt>
                <c:pt idx="269">
                  <c:v>1.1555153994880101</c:v>
                </c:pt>
                <c:pt idx="270">
                  <c:v>1.1565012009226301</c:v>
                </c:pt>
                <c:pt idx="271">
                  <c:v>1.15747936079305</c:v>
                </c:pt>
                <c:pt idx="272">
                  <c:v>1.15844973720615</c:v>
                </c:pt>
                <c:pt idx="273">
                  <c:v>1.15941218866545</c:v>
                </c:pt>
                <c:pt idx="274">
                  <c:v>1.16036657412863</c:v>
                </c:pt>
                <c:pt idx="275">
                  <c:v>1.16131275306591</c:v>
                </c:pt>
                <c:pt idx="276">
                  <c:v>1.1622505855190099</c:v>
                </c:pt>
                <c:pt idx="277">
                  <c:v>1.16317993216088</c:v>
                </c:pt>
                <c:pt idx="278">
                  <c:v>1.16410065435599</c:v>
                </c:pt>
                <c:pt idx="279">
                  <c:v>1.1650126142211801</c:v>
                </c:pt>
                <c:pt idx="280">
                  <c:v>1.1659156746870201</c:v>
                </c:pt>
                <c:pt idx="281">
                  <c:v>1.16680969955967</c:v>
                </c:pt>
                <c:pt idx="282">
                  <c:v>1.1676945535830701</c:v>
                </c:pt>
                <c:pt idx="283">
                  <c:v>1.1685701025014801</c:v>
                </c:pt>
                <c:pt idx="284">
                  <c:v>1.1694362131223399</c:v>
                </c:pt>
                <c:pt idx="285">
                  <c:v>1.1702927533792999</c:v>
                </c:pt>
                <c:pt idx="286">
                  <c:v>1.17113959239537</c:v>
                </c:pt>
                <c:pt idx="287">
                  <c:v>1.17197660054627</c:v>
                </c:pt>
                <c:pt idx="288">
                  <c:v>1.17280364952367</c:v>
                </c:pt>
                <c:pt idx="289">
                  <c:v>1.1736206123984101</c:v>
                </c:pt>
                <c:pt idx="290">
                  <c:v>1.1744273636837099</c:v>
                </c:pt>
                <c:pt idx="291">
                  <c:v>1.1752237793979901</c:v>
                </c:pt>
                <c:pt idx="292">
                  <c:v>1.1760097371276601</c:v>
                </c:pt>
                <c:pt idx="293">
                  <c:v>1.1767851160893501</c:v>
                </c:pt>
                <c:pt idx="294">
                  <c:v>1.17754979719196</c:v>
                </c:pt>
                <c:pt idx="295">
                  <c:v>1.1783036630980801</c:v>
                </c:pt>
                <c:pt idx="296">
                  <c:v>1.1790465982849001</c:v>
                </c:pt>
                <c:pt idx="297">
                  <c:v>1.1797784891045699</c:v>
                </c:pt>
                <c:pt idx="298">
                  <c:v>1.1804992238437999</c:v>
                </c:pt>
                <c:pt idx="299">
                  <c:v>1.1812086927827301</c:v>
                </c:pt>
                <c:pt idx="300">
                  <c:v>1.1819067882529399</c:v>
                </c:pt>
                <c:pt idx="301">
                  <c:v>1.18259340469466</c:v>
                </c:pt>
                <c:pt idx="302">
                  <c:v>1.18326843871284</c:v>
                </c:pt>
                <c:pt idx="303">
                  <c:v>1.18393178913235</c:v>
                </c:pt>
                <c:pt idx="304">
                  <c:v>1.1845833570519899</c:v>
                </c:pt>
                <c:pt idx="305">
                  <c:v>1.1852230458973301</c:v>
                </c:pt>
                <c:pt idx="306">
                  <c:v>1.1858507614723299</c:v>
                </c:pt>
                <c:pt idx="307">
                  <c:v>1.1864664120097099</c:v>
                </c:pt>
                <c:pt idx="308">
                  <c:v>1.1870699082198299</c:v>
                </c:pt>
                <c:pt idx="309">
                  <c:v>1.1876611633383201</c:v>
                </c:pt>
                <c:pt idx="310">
                  <c:v>1.18824009317211</c:v>
                </c:pt>
                <c:pt idx="311">
                  <c:v>1.1888066161439701</c:v>
                </c:pt>
                <c:pt idx="312">
                  <c:v>1.1893606533354899</c:v>
                </c:pt>
                <c:pt idx="313">
                  <c:v>1.1899021285284099</c:v>
                </c:pt>
                <c:pt idx="314">
                  <c:v>1.19043096824424</c:v>
                </c:pt>
                <c:pt idx="315">
                  <c:v>1.19094710178222</c:v>
                </c:pt>
                <c:pt idx="316">
                  <c:v>1.1914504612554799</c:v>
                </c:pt>
                <c:pt idx="317">
                  <c:v>1.1919409816253399</c:v>
                </c:pt>
                <c:pt idx="318">
                  <c:v>1.1924186007338999</c:v>
                </c:pt>
                <c:pt idx="319">
                  <c:v>1.1928832593346399</c:v>
                </c:pt>
                <c:pt idx="320">
                  <c:v>1.1933349011211101</c:v>
                </c:pt>
                <c:pt idx="321">
                  <c:v>1.1937734727538101</c:v>
                </c:pt>
                <c:pt idx="322">
                  <c:v>1.1941989238849999</c:v>
                </c:pt>
                <c:pt idx="323">
                  <c:v>1.19461120718153</c:v>
                </c:pt>
                <c:pt idx="324">
                  <c:v>1.1950102783457801</c:v>
                </c:pt>
                <c:pt idx="325">
                  <c:v>1.1953960961344701</c:v>
                </c:pt>
                <c:pt idx="326">
                  <c:v>1.1957686223755599</c:v>
                </c:pt>
                <c:pt idx="327">
                  <c:v>1.19612782198302</c:v>
                </c:pt>
                <c:pt idx="328">
                  <c:v>1.19647366296966</c:v>
                </c:pt>
                <c:pt idx="329">
                  <c:v>1.1968061164578701</c:v>
                </c:pt>
                <c:pt idx="330">
                  <c:v>1.19712515668838</c:v>
                </c:pt>
                <c:pt idx="331">
                  <c:v>1.1974307610269299</c:v>
                </c:pt>
                <c:pt idx="332">
                  <c:v>1.1977229099689799</c:v>
                </c:pt>
                <c:pt idx="333">
                  <c:v>1.1980015871424401</c:v>
                </c:pt>
                <c:pt idx="334">
                  <c:v>1.19826677930829</c:v>
                </c:pt>
                <c:pt idx="335">
                  <c:v>1.1985184763593999</c:v>
                </c:pt>
                <c:pt idx="336">
                  <c:v>1.19875667131724</c:v>
                </c:pt>
                <c:pt idx="337">
                  <c:v>1.19898136032679</c:v>
                </c:pt>
                <c:pt idx="338">
                  <c:v>1.1991925426494301</c:v>
                </c:pt>
                <c:pt idx="339">
                  <c:v>1.1993902206541001</c:v>
                </c:pt>
                <c:pt idx="340">
                  <c:v>1.1995743998064701</c:v>
                </c:pt>
                <c:pt idx="341">
                  <c:v>1.1997450886563701</c:v>
                </c:pt>
                <c:pt idx="342">
                  <c:v>1.19990229882352</c:v>
                </c:pt>
                <c:pt idx="343">
                  <c:v>1.2000460449813299</c:v>
                </c:pt>
                <c:pt idx="344">
                  <c:v>1.20017634483925</c:v>
                </c:pt>
                <c:pt idx="345">
                  <c:v>1.2002932191232401</c:v>
                </c:pt>
                <c:pt idx="346">
                  <c:v>1.2003966915547699</c:v>
                </c:pt>
                <c:pt idx="347">
                  <c:v>1.20048678882823</c:v>
                </c:pt>
                <c:pt idx="348">
                  <c:v>1.2005635405867401</c:v>
                </c:pt>
                <c:pt idx="349">
                  <c:v>1.20062697939663</c:v>
                </c:pt>
                <c:pt idx="350">
                  <c:v>1.20067714072035</c:v>
                </c:pt>
                <c:pt idx="351">
                  <c:v>1.2007140628881099</c:v>
                </c:pt>
                <c:pt idx="352">
                  <c:v>1.2007377870681299</c:v>
                </c:pt>
                <c:pt idx="353">
                  <c:v>1.2007483572357101</c:v>
                </c:pt>
                <c:pt idx="354">
                  <c:v>1.20074582014094</c:v>
                </c:pt>
                <c:pt idx="355">
                  <c:v>1.2007302252754299</c:v>
                </c:pt>
                <c:pt idx="356">
                  <c:v>1.20070162483773</c:v>
                </c:pt>
                <c:pt idx="357">
                  <c:v>1.2006600736978901</c:v>
                </c:pt>
                <c:pt idx="358">
                  <c:v>1.20060562936083</c:v>
                </c:pt>
                <c:pt idx="359">
                  <c:v>1.2005383519289401</c:v>
                </c:pt>
                <c:pt idx="360">
                  <c:v>1.2004583040636401</c:v>
                </c:pt>
                <c:pt idx="361">
                  <c:v>1.2003655509461999</c:v>
                </c:pt>
                <c:pt idx="362">
                  <c:v>1.2002601602377201</c:v>
                </c:pt>
                <c:pt idx="363">
                  <c:v>1.2001422020383901</c:v>
                </c:pt>
                <c:pt idx="364">
                  <c:v>1.2000117488461299</c:v>
                </c:pt>
                <c:pt idx="365">
                  <c:v>1.1998688755144999</c:v>
                </c:pt>
                <c:pt idx="366">
                  <c:v>1.1997136592101001</c:v>
                </c:pt>
                <c:pt idx="367">
                  <c:v>1.1995461793694899</c:v>
                </c:pt>
                <c:pt idx="368">
                  <c:v>1.1993665176555399</c:v>
                </c:pt>
                <c:pt idx="369">
                  <c:v>1.19917475791345</c:v>
                </c:pt>
                <c:pt idx="370">
                  <c:v>1.19897098612635</c:v>
                </c:pt>
                <c:pt idx="371">
                  <c:v>1.1987552903706</c:v>
                </c:pt>
                <c:pt idx="372">
                  <c:v>1.19852776077078</c:v>
                </c:pt>
                <c:pt idx="373">
                  <c:v>1.19828848945452</c:v>
                </c:pt>
                <c:pt idx="374">
                  <c:v>1.19803757050709</c:v>
                </c:pt>
                <c:pt idx="375">
                  <c:v>1.1977750999258501</c:v>
                </c:pt>
                <c:pt idx="376">
                  <c:v>1.1975011755746601</c:v>
                </c:pt>
                <c:pt idx="377">
                  <c:v>1.1972158971381499</c:v>
                </c:pt>
                <c:pt idx="378">
                  <c:v>1.19691936607605</c:v>
                </c:pt>
                <c:pt idx="379">
                  <c:v>1.1966116855775</c:v>
                </c:pt>
                <c:pt idx="380">
                  <c:v>1.19629296051546</c:v>
                </c:pt>
                <c:pt idx="381">
                  <c:v>1.19596329740119</c:v>
                </c:pt>
                <c:pt idx="382">
                  <c:v>1.1956228043388599</c:v>
                </c:pt>
                <c:pt idx="383">
                  <c:v>1.19527159098035</c:v>
                </c:pt>
                <c:pt idx="384">
                  <c:v>1.1949097684802401</c:v>
                </c:pt>
                <c:pt idx="385">
                  <c:v>1.1945374494510299</c:v>
                </c:pt>
                <c:pt idx="386">
                  <c:v>1.1941547479186301</c:v>
                </c:pt>
                <c:pt idx="387">
                  <c:v>1.1937617792781401</c:v>
                </c:pt>
                <c:pt idx="388">
                  <c:v>1.19335866024993</c:v>
                </c:pt>
                <c:pt idx="389">
                  <c:v>1.1929455088360901</c:v>
                </c:pt>
                <c:pt idx="390">
                  <c:v>1.19252244427723</c:v>
                </c:pt>
                <c:pt idx="391">
                  <c:v>1.19208958700965</c:v>
                </c:pt>
                <c:pt idx="392">
                  <c:v>1.1916470586229899</c:v>
                </c:pt>
                <c:pt idx="393">
                  <c:v>1.1911949818182701</c:v>
                </c:pt>
                <c:pt idx="394">
                  <c:v>1.1907334803663401</c:v>
                </c:pt>
                <c:pt idx="395">
                  <c:v>1.19026267906692</c:v>
                </c:pt>
                <c:pt idx="396">
                  <c:v>1.18978270370799</c:v>
                </c:pt>
                <c:pt idx="397">
                  <c:v>1.1892936810257999</c:v>
                </c:pt>
                <c:pt idx="398">
                  <c:v>1.1887957386653401</c:v>
                </c:pt>
                <c:pt idx="399">
                  <c:v>1.1882890051413399</c:v>
                </c:pt>
                <c:pt idx="400">
                  <c:v>1.1877736097998799</c:v>
                </c:pt>
                <c:pt idx="401">
                  <c:v>1.18724968278045</c:v>
                </c:pt>
                <c:pt idx="402">
                  <c:v>1.18671735497869</c:v>
                </c:pt>
                <c:pt idx="403">
                  <c:v>1.1861767580096401</c:v>
                </c:pt>
                <c:pt idx="404">
                  <c:v>1.1856280241716</c:v>
                </c:pt>
                <c:pt idx="405">
                  <c:v>1.1850712864105699</c:v>
                </c:pt>
                <c:pt idx="406">
                  <c:v>1.1845066782853</c:v>
                </c:pt>
                <c:pt idx="407">
                  <c:v>1.18393433393299</c:v>
                </c:pt>
                <c:pt idx="408">
                  <c:v>1.1833543880355</c:v>
                </c:pt>
                <c:pt idx="409">
                  <c:v>1.18276697578627</c:v>
                </c:pt>
                <c:pt idx="410">
                  <c:v>1.1821722328578399</c:v>
                </c:pt>
                <c:pt idx="411">
                  <c:v>1.1815702953699501</c:v>
                </c:pt>
                <c:pt idx="412">
                  <c:v>1.1809612998583101</c:v>
                </c:pt>
                <c:pt idx="413">
                  <c:v>1.1803453832440001</c:v>
                </c:pt>
                <c:pt idx="414">
                  <c:v>1.1797226828034499</c:v>
                </c:pt>
                <c:pt idx="415">
                  <c:v>1.1790933361390901</c:v>
                </c:pt>
                <c:pt idx="416">
                  <c:v>1.1784574811506301</c:v>
                </c:pt>
                <c:pt idx="417">
                  <c:v>1.1778152560069099</c:v>
                </c:pt>
                <c:pt idx="418">
                  <c:v>1.17716679911845</c:v>
                </c:pt>
                <c:pt idx="419">
                  <c:v>1.1765122491105799</c:v>
                </c:pt>
                <c:pt idx="420">
                  <c:v>1.1758517447971899</c:v>
                </c:pt>
                <c:pt idx="421">
                  <c:v>1.17518542515507</c:v>
                </c:pt>
                <c:pt idx="422">
                  <c:v>1.1745134292989801</c:v>
                </c:pt>
                <c:pt idx="423">
                  <c:v>1.17383589645716</c:v>
                </c:pt>
                <c:pt idx="424">
                  <c:v>1.1731529659475599</c:v>
                </c:pt>
                <c:pt idx="425">
                  <c:v>1.1724647771546799</c:v>
                </c:pt>
                <c:pt idx="426">
                  <c:v>1.1717714695069199</c:v>
                </c:pt>
                <c:pt idx="427">
                  <c:v>1.1710731824545599</c:v>
                </c:pt>
                <c:pt idx="428">
                  <c:v>1.1703700554484</c:v>
                </c:pt>
                <c:pt idx="429">
                  <c:v>1.16966222791886</c:v>
                </c:pt>
                <c:pt idx="430">
                  <c:v>1.1689498392557001</c:v>
                </c:pt>
                <c:pt idx="431">
                  <c:v>1.16823302878838</c:v>
                </c:pt>
                <c:pt idx="432">
                  <c:v>1.16751193576685</c:v>
                </c:pt>
                <c:pt idx="433">
                  <c:v>1.1667866993429901</c:v>
                </c:pt>
                <c:pt idx="434">
                  <c:v>1.16605745855259</c:v>
                </c:pt>
                <c:pt idx="435">
                  <c:v>1.1653243522978101</c:v>
                </c:pt>
                <c:pt idx="436">
                  <c:v>1.1645875193302699</c:v>
                </c:pt>
                <c:pt idx="437">
                  <c:v>1.1638470982345599</c:v>
                </c:pt>
                <c:pt idx="438">
                  <c:v>1.1631032274123601</c:v>
                </c:pt>
                <c:pt idx="439">
                  <c:v>1.1623560450670301</c:v>
                </c:pt>
                <c:pt idx="440">
                  <c:v>1.1616056891887101</c:v>
                </c:pt>
                <c:pt idx="441">
                  <c:v>1.16085228384714</c:v>
                </c:pt>
                <c:pt idx="442">
                  <c:v>1.1600958978825899</c:v>
                </c:pt>
                <c:pt idx="443">
                  <c:v>1.1593365856039399</c:v>
                </c:pt>
                <c:pt idx="444">
                  <c:v>1.1585744004404701</c:v>
                </c:pt>
                <c:pt idx="445">
                  <c:v>1.1578093949563</c:v>
                </c:pt>
                <c:pt idx="446">
                  <c:v>1.1570416208646199</c:v>
                </c:pt>
                <c:pt idx="447">
                  <c:v>1.15627112904181</c:v>
                </c:pt>
                <c:pt idx="448">
                  <c:v>1.1554979695412499</c:v>
                </c:pt>
                <c:pt idx="449">
                  <c:v>1.15472219160705</c:v>
                </c:pt>
                <c:pt idx="450">
                  <c:v>1.15394384368753</c:v>
                </c:pt>
                <c:pt idx="451">
                  <c:v>1.1531629734484901</c:v>
                </c:pt>
                <c:pt idx="452">
                  <c:v>1.15237962778639</c:v>
                </c:pt>
                <c:pt idx="453">
                  <c:v>1.15159385284121</c:v>
                </c:pt>
                <c:pt idx="454">
                  <c:v>1.15080569400921</c:v>
                </c:pt>
                <c:pt idx="455">
                  <c:v>1.1500151959554299</c:v>
                </c:pt>
                <c:pt idx="456">
                  <c:v>1.14922240262611</c:v>
                </c:pt>
                <c:pt idx="457">
                  <c:v>1.1484273572607999</c:v>
                </c:pt>
                <c:pt idx="458">
                  <c:v>1.14763010240434</c:v>
                </c:pt>
                <c:pt idx="459">
                  <c:v>1.14683067991868</c:v>
                </c:pt>
                <c:pt idx="460">
                  <c:v>1.1460291309944399</c:v>
                </c:pt>
                <c:pt idx="461">
                  <c:v>1.14522549616237</c:v>
                </c:pt>
                <c:pt idx="462">
                  <c:v>1.1444198153045799</c:v>
                </c:pt>
                <c:pt idx="463">
                  <c:v>1.14361212766559</c:v>
                </c:pt>
                <c:pt idx="464">
                  <c:v>1.14280247186319</c:v>
                </c:pt>
                <c:pt idx="465">
                  <c:v>1.1419908858992101</c:v>
                </c:pt>
                <c:pt idx="466">
                  <c:v>1.1411774071699701</c:v>
                </c:pt>
                <c:pt idx="467">
                  <c:v>1.1403620724766801</c:v>
                </c:pt>
                <c:pt idx="468">
                  <c:v>1.1395449180356101</c:v>
                </c:pt>
                <c:pt idx="469">
                  <c:v>1.1387259794881099</c:v>
                </c:pt>
                <c:pt idx="470">
                  <c:v>1.13790529191041</c:v>
                </c:pt>
                <c:pt idx="471">
                  <c:v>1.13708288982339</c:v>
                </c:pt>
                <c:pt idx="472">
                  <c:v>1.1362588072019899</c:v>
                </c:pt>
                <c:pt idx="473">
                  <c:v>1.13543307748462</c:v>
                </c:pt>
                <c:pt idx="474">
                  <c:v>1.13460573358237</c:v>
                </c:pt>
                <c:pt idx="475">
                  <c:v>1.13377680788799</c:v>
                </c:pt>
                <c:pt idx="476">
                  <c:v>1.1329463322847899</c:v>
                </c:pt>
                <c:pt idx="477">
                  <c:v>1.13211433815541</c:v>
                </c:pt>
                <c:pt idx="478">
                  <c:v>1.1312808563903201</c:v>
                </c:pt>
                <c:pt idx="479">
                  <c:v>1.1304459173963</c:v>
                </c:pt>
                <c:pt idx="480">
                  <c:v>1.1296095511047</c:v>
                </c:pt>
                <c:pt idx="481">
                  <c:v>1.1287717869795599</c:v>
                </c:pt>
                <c:pt idx="482">
                  <c:v>1.12793265402563</c:v>
                </c:pt>
                <c:pt idx="483">
                  <c:v>1.1270921807962</c:v>
                </c:pt>
                <c:pt idx="484">
                  <c:v>1.1262503954008201</c:v>
                </c:pt>
                <c:pt idx="485">
                  <c:v>1.12540732551286</c:v>
                </c:pt>
                <c:pt idx="486">
                  <c:v>1.12456299837697</c:v>
                </c:pt>
                <c:pt idx="487">
                  <c:v>1.1237174408163799</c:v>
                </c:pt>
                <c:pt idx="488">
                  <c:v>1.12287067924008</c:v>
                </c:pt>
                <c:pt idx="489">
                  <c:v>1.1220227396498601</c:v>
                </c:pt>
                <c:pt idx="490">
                  <c:v>1.12117364764727</c:v>
                </c:pt>
                <c:pt idx="491">
                  <c:v>1.12032342844038</c:v>
                </c:pt>
                <c:pt idx="492">
                  <c:v>1.11947210685049</c:v>
                </c:pt>
                <c:pt idx="493">
                  <c:v>1.1186197073186599</c:v>
                </c:pt>
                <c:pt idx="494">
                  <c:v>1.11776625391219</c:v>
                </c:pt>
                <c:pt idx="495">
                  <c:v>1.1169117703309199</c:v>
                </c:pt>
                <c:pt idx="496">
                  <c:v>1.1160562799134399</c:v>
                </c:pt>
                <c:pt idx="497">
                  <c:v>1.11519980564322</c:v>
                </c:pt>
                <c:pt idx="498">
                  <c:v>1.11434237015457</c:v>
                </c:pt>
                <c:pt idx="499">
                  <c:v>1.1134839957385501</c:v>
                </c:pt>
                <c:pt idx="500">
                  <c:v>1.1126247043487101</c:v>
                </c:pt>
                <c:pt idx="501">
                  <c:v>1.11176451760682</c:v>
                </c:pt>
                <c:pt idx="502">
                  <c:v>1.11090345680838</c:v>
                </c:pt>
                <c:pt idx="503">
                  <c:v>1.1100415429281301</c:v>
                </c:pt>
                <c:pt idx="504">
                  <c:v>1.1091787966254201</c:v>
                </c:pt>
                <c:pt idx="505">
                  <c:v>1.1083152382494601</c:v>
                </c:pt>
                <c:pt idx="506">
                  <c:v>1.10745088784451</c:v>
                </c:pt>
                <c:pt idx="507">
                  <c:v>1.10658576515499</c:v>
                </c:pt>
                <c:pt idx="508">
                  <c:v>1.1057198896304401</c:v>
                </c:pt>
                <c:pt idx="509">
                  <c:v>1.1048532804304401</c:v>
                </c:pt>
                <c:pt idx="510">
                  <c:v>1.1039859564293999</c:v>
                </c:pt>
                <c:pt idx="511">
                  <c:v>1.1031179362213499</c:v>
                </c:pt>
                <c:pt idx="512">
                  <c:v>1.1022492381245099</c:v>
                </c:pt>
                <c:pt idx="513">
                  <c:v>1.1013798801858901</c:v>
                </c:pt>
                <c:pt idx="514">
                  <c:v>1.10050988018575</c:v>
                </c:pt>
                <c:pt idx="515">
                  <c:v>1.09963925564202</c:v>
                </c:pt>
                <c:pt idx="516">
                  <c:v>1.0987680238145801</c:v>
                </c:pt>
                <c:pt idx="517">
                  <c:v>1.09789620170953</c:v>
                </c:pt>
                <c:pt idx="518">
                  <c:v>1.0970238060833299</c:v>
                </c:pt>
                <c:pt idx="519">
                  <c:v>1.09615085344689</c:v>
                </c:pt>
                <c:pt idx="520">
                  <c:v>1.0952773600696</c:v>
                </c:pt>
                <c:pt idx="521">
                  <c:v>1.0944033419832699</c:v>
                </c:pt>
                <c:pt idx="522">
                  <c:v>1.0935288149859601</c:v>
                </c:pt>
                <c:pt idx="523">
                  <c:v>1.0926537946458501</c:v>
                </c:pt>
                <c:pt idx="524">
                  <c:v>1.0917782963048901</c:v>
                </c:pt>
                <c:pt idx="525">
                  <c:v>1.09090233508255</c:v>
                </c:pt>
                <c:pt idx="526">
                  <c:v>1.0900259258793601</c:v>
                </c:pt>
                <c:pt idx="527">
                  <c:v>1.08914908338047</c:v>
                </c:pt>
                <c:pt idx="528">
                  <c:v>1.0882718220591101</c:v>
                </c:pt>
                <c:pt idx="529">
                  <c:v>1.08739415618002</c:v>
                </c:pt>
                <c:pt idx="530">
                  <c:v>1.0865160998027701</c:v>
                </c:pt>
                <c:pt idx="531">
                  <c:v>1.08563766678507</c:v>
                </c:pt>
                <c:pt idx="532">
                  <c:v>1.0847588707860101</c:v>
                </c:pt>
                <c:pt idx="533">
                  <c:v>1.0838797252692101</c:v>
                </c:pt>
                <c:pt idx="534">
                  <c:v>1.08300024350594</c:v>
                </c:pt>
                <c:pt idx="535">
                  <c:v>1.08212043857819</c:v>
                </c:pt>
                <c:pt idx="536">
                  <c:v>1.0812403233816701</c:v>
                </c:pt>
                <c:pt idx="537">
                  <c:v>1.08035991062879</c:v>
                </c:pt>
                <c:pt idx="538">
                  <c:v>1.07947921285152</c:v>
                </c:pt>
                <c:pt idx="539">
                  <c:v>1.0785982424042599</c:v>
                </c:pt>
                <c:pt idx="540">
                  <c:v>1.0777170114666399</c:v>
                </c:pt>
                <c:pt idx="541">
                  <c:v>1.0768355320462599</c:v>
                </c:pt>
                <c:pt idx="542">
                  <c:v>1.0759538159814299</c:v>
                </c:pt>
                <c:pt idx="543">
                  <c:v>1.07507187494376</c:v>
                </c:pt>
                <c:pt idx="544">
                  <c:v>1.07418972044081</c:v>
                </c:pt>
                <c:pt idx="545">
                  <c:v>1.0733073638186801</c:v>
                </c:pt>
                <c:pt idx="546">
                  <c:v>1.0724248162644301</c:v>
                </c:pt>
                <c:pt idx="547">
                  <c:v>1.07154208880866</c:v>
                </c:pt>
                <c:pt idx="548">
                  <c:v>1.0706591923278801</c:v>
                </c:pt>
                <c:pt idx="549">
                  <c:v>1.0697761375469099</c:v>
                </c:pt>
                <c:pt idx="550">
                  <c:v>1.06889293504122</c:v>
                </c:pt>
                <c:pt idx="551">
                  <c:v>1.0680095952392401</c:v>
                </c:pt>
                <c:pt idx="552">
                  <c:v>1.0671261284246301</c:v>
                </c:pt>
                <c:pt idx="553">
                  <c:v>1.0662425447385</c:v>
                </c:pt>
                <c:pt idx="554">
                  <c:v>1.0653588541815899</c:v>
                </c:pt>
                <c:pt idx="555">
                  <c:v>1.06447506661644</c:v>
                </c:pt>
                <c:pt idx="556">
                  <c:v>1.06359119176947</c:v>
                </c:pt>
                <c:pt idx="557">
                  <c:v>1.0627072392330801</c:v>
                </c:pt>
                <c:pt idx="558">
                  <c:v>1.0618232184676899</c:v>
                </c:pt>
                <c:pt idx="559">
                  <c:v>1.0609391388037099</c:v>
                </c:pt>
                <c:pt idx="560">
                  <c:v>1.0600550094435599</c:v>
                </c:pt>
                <c:pt idx="561">
                  <c:v>1.0591708394635699</c:v>
                </c:pt>
                <c:pt idx="562">
                  <c:v>1.0582866378159199</c:v>
                </c:pt>
                <c:pt idx="563">
                  <c:v>1.05740241333045</c:v>
                </c:pt>
                <c:pt idx="564">
                  <c:v>1.05651817471655</c:v>
                </c:pt>
                <c:pt idx="565">
                  <c:v>1.05563393056495</c:v>
                </c:pt>
                <c:pt idx="566">
                  <c:v>1.0547496893495101</c:v>
                </c:pt>
                <c:pt idx="567">
                  <c:v>1.0538654594289301</c:v>
                </c:pt>
                <c:pt idx="568">
                  <c:v>1.05298124904852</c:v>
                </c:pt>
                <c:pt idx="569">
                  <c:v>1.0520970663418301</c:v>
                </c:pt>
                <c:pt idx="570">
                  <c:v>1.0512129193323601</c:v>
                </c:pt>
                <c:pt idx="571">
                  <c:v>1.05032881593516</c:v>
                </c:pt>
                <c:pt idx="572">
                  <c:v>1.0494447639584299</c:v>
                </c:pt>
                <c:pt idx="573">
                  <c:v>1.0485607711051399</c:v>
                </c:pt>
                <c:pt idx="574">
                  <c:v>1.04767684497452</c:v>
                </c:pt>
                <c:pt idx="575">
                  <c:v>1.0467929930636399</c:v>
                </c:pt>
                <c:pt idx="576">
                  <c:v>1.04590922276886</c:v>
                </c:pt>
                <c:pt idx="577">
                  <c:v>1.0450255413873299</c:v>
                </c:pt>
                <c:pt idx="578">
                  <c:v>1.04414195611844</c:v>
                </c:pt>
                <c:pt idx="579">
                  <c:v>1.04325847406526</c:v>
                </c:pt>
                <c:pt idx="580">
                  <c:v>1.04237510223589</c:v>
                </c:pt>
                <c:pt idx="581">
                  <c:v>1.04149184754488</c:v>
                </c:pt>
                <c:pt idx="582">
                  <c:v>1.0406087168146001</c:v>
                </c:pt>
                <c:pt idx="583">
                  <c:v>1.0397257167765099</c:v>
                </c:pt>
                <c:pt idx="584">
                  <c:v>1.0388428540725401</c:v>
                </c:pt>
                <c:pt idx="585">
                  <c:v>1.0379601352563499</c:v>
                </c:pt>
                <c:pt idx="586">
                  <c:v>1.03707756679456</c:v>
                </c:pt>
                <c:pt idx="587">
                  <c:v>1.0361951550680899</c:v>
                </c:pt>
                <c:pt idx="588">
                  <c:v>1.03531290637329</c:v>
                </c:pt>
                <c:pt idx="589">
                  <c:v>1.0344308269232101</c:v>
                </c:pt>
                <c:pt idx="590">
                  <c:v>1.03354892284875</c:v>
                </c:pt>
                <c:pt idx="591">
                  <c:v>1.03266720019987</c:v>
                </c:pt>
                <c:pt idx="592">
                  <c:v>1.0317856649467001</c:v>
                </c:pt>
                <c:pt idx="593">
                  <c:v>1.03090432298067</c:v>
                </c:pt>
                <c:pt idx="594">
                  <c:v>1.0300231801156601</c:v>
                </c:pt>
                <c:pt idx="595">
                  <c:v>1.0291422420890499</c:v>
                </c:pt>
                <c:pt idx="596">
                  <c:v>1.02826151456285</c:v>
                </c:pt>
                <c:pt idx="597">
                  <c:v>1.02738100312467</c:v>
                </c:pt>
                <c:pt idx="598">
                  <c:v>1.0265007132888799</c:v>
                </c:pt>
                <c:pt idx="599">
                  <c:v>1.02562065049753</c:v>
                </c:pt>
                <c:pt idx="600">
                  <c:v>1.0247408201214101</c:v>
                </c:pt>
                <c:pt idx="601">
                  <c:v>1.0238612274610499</c:v>
                </c:pt>
                <c:pt idx="602">
                  <c:v>1.02298187774769</c:v>
                </c:pt>
                <c:pt idx="603">
                  <c:v>1.0221027761442001</c:v>
                </c:pt>
                <c:pt idx="604">
                  <c:v>1.02122392774607</c:v>
                </c:pt>
                <c:pt idx="605">
                  <c:v>1.0203453375823599</c:v>
                </c:pt>
                <c:pt idx="606">
                  <c:v>1.01946701061656</c:v>
                </c:pt>
                <c:pt idx="607">
                  <c:v>1.0185889517475299</c:v>
                </c:pt>
                <c:pt idx="608">
                  <c:v>1.0177111658103599</c:v>
                </c:pt>
                <c:pt idx="609">
                  <c:v>1.0168336575773</c:v>
                </c:pt>
                <c:pt idx="610">
                  <c:v>1.0159564317585299</c:v>
                </c:pt>
                <c:pt idx="611">
                  <c:v>1.0150794930031</c:v>
                </c:pt>
                <c:pt idx="612">
                  <c:v>1.0142028458997201</c:v>
                </c:pt>
                <c:pt idx="613">
                  <c:v>1.01332649497754</c:v>
                </c:pt>
                <c:pt idx="614">
                  <c:v>1.0124504447070499</c:v>
                </c:pt>
                <c:pt idx="615">
                  <c:v>1.0115746995007999</c:v>
                </c:pt>
                <c:pt idx="616">
                  <c:v>1.0106992637142</c:v>
                </c:pt>
                <c:pt idx="617">
                  <c:v>1.0098241416463001</c:v>
                </c:pt>
                <c:pt idx="618">
                  <c:v>1.00894933754056</c:v>
                </c:pt>
                <c:pt idx="619">
                  <c:v>1.0080748555855801</c:v>
                </c:pt>
                <c:pt idx="620">
                  <c:v>1.0072006999158301</c:v>
                </c:pt>
                <c:pt idx="621">
                  <c:v>1.0063268746123699</c:v>
                </c:pt>
                <c:pt idx="622">
                  <c:v>1.0054533837035999</c:v>
                </c:pt>
                <c:pt idx="623">
                  <c:v>1.00458023116594</c:v>
                </c:pt>
                <c:pt idx="624">
                  <c:v>1.0037074209244901</c:v>
                </c:pt>
                <c:pt idx="625">
                  <c:v>1.00283495685376</c:v>
                </c:pt>
                <c:pt idx="626">
                  <c:v>1.00196284277832</c:v>
                </c:pt>
                <c:pt idx="627">
                  <c:v>1.00109108247344</c:v>
                </c:pt>
                <c:pt idx="628">
                  <c:v>1.0002196796657801</c:v>
                </c:pt>
                <c:pt idx="629">
                  <c:v>0.99934863803400098</c:v>
                </c:pt>
                <c:pt idx="630">
                  <c:v>0.99847796120941901</c:v>
                </c:pt>
                <c:pt idx="631">
                  <c:v>0.99760765277659302</c:v>
                </c:pt>
                <c:pt idx="632">
                  <c:v>0.99673771627396501</c:v>
                </c:pt>
                <c:pt idx="633">
                  <c:v>0.99586815519445204</c:v>
                </c:pt>
                <c:pt idx="634">
                  <c:v>0.99499897298604301</c:v>
                </c:pt>
                <c:pt idx="635">
                  <c:v>0.99413017305238005</c:v>
                </c:pt>
                <c:pt idx="636">
                  <c:v>0.993261758753341</c:v>
                </c:pt>
                <c:pt idx="637">
                  <c:v>0.99239373340558101</c:v>
                </c:pt>
                <c:pt idx="638">
                  <c:v>0.99152610028314003</c:v>
                </c:pt>
                <c:pt idx="639">
                  <c:v>0.990658862617948</c:v>
                </c:pt>
                <c:pt idx="640">
                  <c:v>0.98979202360038998</c:v>
                </c:pt>
                <c:pt idx="641">
                  <c:v>0.98892558637983097</c:v>
                </c:pt>
                <c:pt idx="642">
                  <c:v>0.988059554065157</c:v>
                </c:pt>
                <c:pt idx="643">
                  <c:v>0.98719392972526798</c:v>
                </c:pt>
                <c:pt idx="644">
                  <c:v>0.98632871638962905</c:v>
                </c:pt>
                <c:pt idx="645">
                  <c:v>0.98546391704871195</c:v>
                </c:pt>
                <c:pt idx="646">
                  <c:v>0.98459953465457195</c:v>
                </c:pt>
                <c:pt idx="647">
                  <c:v>0.98373557212126195</c:v>
                </c:pt>
                <c:pt idx="648">
                  <c:v>0.98287203232536702</c:v>
                </c:pt>
                <c:pt idx="649">
                  <c:v>0.98200891810643798</c:v>
                </c:pt>
                <c:pt idx="650">
                  <c:v>0.98114623226749398</c:v>
                </c:pt>
                <c:pt idx="651">
                  <c:v>0.98028397757546804</c:v>
                </c:pt>
                <c:pt idx="652">
                  <c:v>0.979422156761659</c:v>
                </c:pt>
                <c:pt idx="653">
                  <c:v>0.97856077252218598</c:v>
                </c:pt>
                <c:pt idx="654">
                  <c:v>0.97769982751844098</c:v>
                </c:pt>
                <c:pt idx="655">
                  <c:v>0.97683932437747201</c:v>
                </c:pt>
                <c:pt idx="656">
                  <c:v>0.97597926569250104</c:v>
                </c:pt>
                <c:pt idx="657">
                  <c:v>0.97511965402324297</c:v>
                </c:pt>
                <c:pt idx="658">
                  <c:v>0.97426049189642705</c:v>
                </c:pt>
                <c:pt idx="659">
                  <c:v>0.97340178180610604</c:v>
                </c:pt>
                <c:pt idx="660">
                  <c:v>0.97254352621415896</c:v>
                </c:pt>
                <c:pt idx="661">
                  <c:v>0.97168572755060401</c:v>
                </c:pt>
                <c:pt idx="662">
                  <c:v>0.97082838821404105</c:v>
                </c:pt>
                <c:pt idx="663">
                  <c:v>0.96997151057203401</c:v>
                </c:pt>
                <c:pt idx="664">
                  <c:v>0.969115096961494</c:v>
                </c:pt>
                <c:pt idx="665">
                  <c:v>0.96825914968902205</c:v>
                </c:pt>
                <c:pt idx="666">
                  <c:v>0.96740367103134495</c:v>
                </c:pt>
                <c:pt idx="667">
                  <c:v>0.96654866323560595</c:v>
                </c:pt>
                <c:pt idx="668">
                  <c:v>0.96569412851980396</c:v>
                </c:pt>
                <c:pt idx="669">
                  <c:v>0.96484006907307396</c:v>
                </c:pt>
                <c:pt idx="670">
                  <c:v>0.96398648705611301</c:v>
                </c:pt>
                <c:pt idx="671">
                  <c:v>0.96313338460144604</c:v>
                </c:pt>
                <c:pt idx="672">
                  <c:v>0.96228076381385397</c:v>
                </c:pt>
                <c:pt idx="673">
                  <c:v>0.96142862677062402</c:v>
                </c:pt>
                <c:pt idx="674">
                  <c:v>0.96057697552196897</c:v>
                </c:pt>
                <c:pt idx="675">
                  <c:v>0.95972581209125596</c:v>
                </c:pt>
                <c:pt idx="676">
                  <c:v>0.95887513847544203</c:v>
                </c:pt>
                <c:pt idx="677">
                  <c:v>0.95802495664527698</c:v>
                </c:pt>
                <c:pt idx="678">
                  <c:v>0.95717526854572899</c:v>
                </c:pt>
                <c:pt idx="679">
                  <c:v>0.95632607609618403</c:v>
                </c:pt>
                <c:pt idx="680">
                  <c:v>0.95547738119086201</c:v>
                </c:pt>
                <c:pt idx="681">
                  <c:v>0.95462918569900901</c:v>
                </c:pt>
                <c:pt idx="682">
                  <c:v>0.953781491465299</c:v>
                </c:pt>
                <c:pt idx="683">
                  <c:v>0.95293430031003301</c:v>
                </c:pt>
                <c:pt idx="684">
                  <c:v>0.95208761402950703</c:v>
                </c:pt>
                <c:pt idx="685">
                  <c:v>0.95124143439623099</c:v>
                </c:pt>
                <c:pt idx="686">
                  <c:v>0.95039576315927099</c:v>
                </c:pt>
                <c:pt idx="687">
                  <c:v>0.94955060204446595</c:v>
                </c:pt>
                <c:pt idx="688">
                  <c:v>0.94870595275476799</c:v>
                </c:pt>
                <c:pt idx="689">
                  <c:v>0.94786181697043903</c:v>
                </c:pt>
                <c:pt idx="690">
                  <c:v>0.94701819634939099</c:v>
                </c:pt>
                <c:pt idx="691">
                  <c:v>0.94617509252736798</c:v>
                </c:pt>
                <c:pt idx="692">
                  <c:v>0.94533250711830796</c:v>
                </c:pt>
                <c:pt idx="693">
                  <c:v>0.94449044171448804</c:v>
                </c:pt>
                <c:pt idx="694">
                  <c:v>0.94364889788686301</c:v>
                </c:pt>
                <c:pt idx="695">
                  <c:v>0.94280787718526204</c:v>
                </c:pt>
                <c:pt idx="696">
                  <c:v>0.94196738113867995</c:v>
                </c:pt>
                <c:pt idx="697">
                  <c:v>0.94112741125545196</c:v>
                </c:pt>
                <c:pt idx="698">
                  <c:v>0.94028796902358502</c:v>
                </c:pt>
                <c:pt idx="699">
                  <c:v>0.93944905591088601</c:v>
                </c:pt>
                <c:pt idx="700">
                  <c:v>0.93861067336531701</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0.90293207116436003</c:v>
                </c:pt>
                <c:pt idx="1">
                  <c:v>0.90358206891941195</c:v>
                </c:pt>
                <c:pt idx="2">
                  <c:v>0.90423255539038405</c:v>
                </c:pt>
                <c:pt idx="3">
                  <c:v>0.90488353149797995</c:v>
                </c:pt>
                <c:pt idx="4">
                  <c:v>0.905534998183541</c:v>
                </c:pt>
                <c:pt idx="5">
                  <c:v>0.90618695640994096</c:v>
                </c:pt>
                <c:pt idx="6">
                  <c:v>0.90683940716253097</c:v>
                </c:pt>
                <c:pt idx="7">
                  <c:v>0.90749235145013196</c:v>
                </c:pt>
                <c:pt idx="8">
                  <c:v>0.908145790306083</c:v>
                </c:pt>
                <c:pt idx="9">
                  <c:v>0.90879972478934601</c:v>
                </c:pt>
                <c:pt idx="10">
                  <c:v>0.90945415598566604</c:v>
                </c:pt>
                <c:pt idx="11">
                  <c:v>0.91010908500881105</c:v>
                </c:pt>
                <c:pt idx="12">
                  <c:v>0.91076451300186301</c:v>
                </c:pt>
                <c:pt idx="13">
                  <c:v>0.911420441138591</c:v>
                </c:pt>
                <c:pt idx="14">
                  <c:v>0.91207687062490805</c:v>
                </c:pt>
                <c:pt idx="15">
                  <c:v>0.91273380270040105</c:v>
                </c:pt>
                <c:pt idx="16">
                  <c:v>0.91339123863995397</c:v>
                </c:pt>
                <c:pt idx="17">
                  <c:v>0.91404917975547295</c:v>
                </c:pt>
                <c:pt idx="18">
                  <c:v>0.91470762739770495</c:v>
                </c:pt>
                <c:pt idx="19">
                  <c:v>0.91536658295816797</c:v>
                </c:pt>
                <c:pt idx="20">
                  <c:v>0.91602604787120401</c:v>
                </c:pt>
                <c:pt idx="21">
                  <c:v>0.91668602361614804</c:v>
                </c:pt>
                <c:pt idx="22">
                  <c:v>0.91734651171963899</c:v>
                </c:pt>
                <c:pt idx="23">
                  <c:v>0.91800751375807299</c:v>
                </c:pt>
                <c:pt idx="24">
                  <c:v>0.91866903136021105</c:v>
                </c:pt>
                <c:pt idx="25">
                  <c:v>0.91933106620994998</c:v>
                </c:pt>
                <c:pt idx="26">
                  <c:v>0.91999362004928198</c:v>
                </c:pt>
                <c:pt idx="27">
                  <c:v>0.92065669468143196</c:v>
                </c:pt>
                <c:pt idx="28">
                  <c:v>0.92132029197422005</c:v>
                </c:pt>
                <c:pt idx="29">
                  <c:v>0.92198441386362995</c:v>
                </c:pt>
                <c:pt idx="30">
                  <c:v>0.922649062357634</c:v>
                </c:pt>
                <c:pt idx="31">
                  <c:v>0.92331424732871104</c:v>
                </c:pt>
                <c:pt idx="32">
                  <c:v>0.92398000988735696</c:v>
                </c:pt>
                <c:pt idx="33">
                  <c:v>0.92464639902471102</c:v>
                </c:pt>
                <c:pt idx="34">
                  <c:v>0.92531346382268098</c:v>
                </c:pt>
                <c:pt idx="35">
                  <c:v>0.925981253451167</c:v>
                </c:pt>
                <c:pt idx="36">
                  <c:v>0.92664981716524697</c:v>
                </c:pt>
                <c:pt idx="37">
                  <c:v>0.92731920430234105</c:v>
                </c:pt>
                <c:pt idx="38">
                  <c:v>0.92798946427932205</c:v>
                </c:pt>
                <c:pt idx="39">
                  <c:v>0.928660646589612</c:v>
                </c:pt>
                <c:pt idx="40">
                  <c:v>0.92933280080021297</c:v>
                </c:pt>
                <c:pt idx="41">
                  <c:v>0.93000597654871597</c:v>
                </c:pt>
                <c:pt idx="42">
                  <c:v>0.93068022354025404</c:v>
                </c:pt>
                <c:pt idx="43">
                  <c:v>0.93135559154440595</c:v>
                </c:pt>
                <c:pt idx="44">
                  <c:v>0.93203213039205701</c:v>
                </c:pt>
                <c:pt idx="45">
                  <c:v>0.93270988997219795</c:v>
                </c:pt>
                <c:pt idx="46">
                  <c:v>0.93338892022867204</c:v>
                </c:pt>
                <c:pt idx="47">
                  <c:v>0.93406927115685701</c:v>
                </c:pt>
                <c:pt idx="48">
                  <c:v>0.93475099280029295</c:v>
                </c:pt>
                <c:pt idx="49">
                  <c:v>0.93543413524723196</c:v>
                </c:pt>
                <c:pt idx="50">
                  <c:v>0.93611874862712696</c:v>
                </c:pt>
                <c:pt idx="51">
                  <c:v>0.93680488310704402</c:v>
                </c:pt>
                <c:pt idx="52">
                  <c:v>0.93749258888799503</c:v>
                </c:pt>
                <c:pt idx="53">
                  <c:v>0.93818191620119296</c:v>
                </c:pt>
                <c:pt idx="54">
                  <c:v>0.93887291530421801</c:v>
                </c:pt>
                <c:pt idx="55">
                  <c:v>0.93956563647710101</c:v>
                </c:pt>
                <c:pt idx="56">
                  <c:v>0.940260130018306</c:v>
                </c:pt>
                <c:pt idx="57">
                  <c:v>0.94095644624061803</c:v>
                </c:pt>
                <c:pt idx="58">
                  <c:v>0.94165463546693096</c:v>
                </c:pt>
                <c:pt idx="59">
                  <c:v>0.94235474802592201</c:v>
                </c:pt>
                <c:pt idx="60">
                  <c:v>0.94305683424761999</c:v>
                </c:pt>
                <c:pt idx="61">
                  <c:v>0.94376094445885494</c:v>
                </c:pt>
                <c:pt idx="62">
                  <c:v>0.94446712897857998</c:v>
                </c:pt>
                <c:pt idx="63">
                  <c:v>0.94517543811307003</c:v>
                </c:pt>
                <c:pt idx="64">
                  <c:v>0.94588592215098699</c:v>
                </c:pt>
                <c:pt idx="65">
                  <c:v>0.94659863135830202</c:v>
                </c:pt>
                <c:pt idx="66">
                  <c:v>0.94731361597307095</c:v>
                </c:pt>
                <c:pt idx="67">
                  <c:v>0.94803092620006402</c:v>
                </c:pt>
                <c:pt idx="68">
                  <c:v>0.94875061220522505</c:v>
                </c:pt>
                <c:pt idx="69">
                  <c:v>0.94947272410997496</c:v>
                </c:pt>
                <c:pt idx="70">
                  <c:v>0.95019731198533697</c:v>
                </c:pt>
                <c:pt idx="71">
                  <c:v>0.95092442584588199</c:v>
                </c:pt>
                <c:pt idx="72">
                  <c:v>0.95165411564348201</c:v>
                </c:pt>
                <c:pt idx="73">
                  <c:v>0.95238643126087297</c:v>
                </c:pt>
                <c:pt idx="74">
                  <c:v>0.95312142250500798</c:v>
                </c:pt>
                <c:pt idx="75">
                  <c:v>0.95385913910020004</c:v>
                </c:pt>
                <c:pt idx="76">
                  <c:v>0.95459963068103504</c:v>
                </c:pt>
                <c:pt idx="77">
                  <c:v>0.95534294678506004</c:v>
                </c:pt>
                <c:pt idx="78">
                  <c:v>0.95608913684522501</c:v>
                </c:pt>
                <c:pt idx="79">
                  <c:v>0.95683825018207602</c:v>
                </c:pt>
                <c:pt idx="80">
                  <c:v>0.957590335995677</c:v>
                </c:pt>
                <c:pt idx="81">
                  <c:v>0.95834544335726701</c:v>
                </c:pt>
                <c:pt idx="82">
                  <c:v>0.95910362120062198</c:v>
                </c:pt>
                <c:pt idx="83">
                  <c:v>0.95986491831313203</c:v>
                </c:pt>
                <c:pt idx="84">
                  <c:v>0.96062938332655101</c:v>
                </c:pt>
                <c:pt idx="85">
                  <c:v>0.96139706470743802</c:v>
                </c:pt>
                <c:pt idx="86">
                  <c:v>0.962168010747254</c:v>
                </c:pt>
                <c:pt idx="87">
                  <c:v>0.96294226955210704</c:v>
                </c:pt>
                <c:pt idx="88">
                  <c:v>0.96371988903213701</c:v>
                </c:pt>
                <c:pt idx="89">
                  <c:v>0.96450091689051098</c:v>
                </c:pt>
                <c:pt idx="90">
                  <c:v>0.96528540061203405</c:v>
                </c:pt>
                <c:pt idx="91">
                  <c:v>0.96607338745132898</c:v>
                </c:pt>
                <c:pt idx="92">
                  <c:v>0.96686492442060101</c:v>
                </c:pt>
                <c:pt idx="93">
                  <c:v>0.96766005827694401</c:v>
                </c:pt>
                <c:pt idx="94">
                  <c:v>0.96845883550917899</c:v>
                </c:pt>
                <c:pt idx="95">
                  <c:v>0.96926130232421204</c:v>
                </c:pt>
                <c:pt idx="96">
                  <c:v>0.97006750463286895</c:v>
                </c:pt>
                <c:pt idx="97">
                  <c:v>0.97087748803521601</c:v>
                </c:pt>
                <c:pt idx="98">
                  <c:v>0.97169129780532204</c:v>
                </c:pt>
                <c:pt idx="99">
                  <c:v>0.97250897887543597</c:v>
                </c:pt>
                <c:pt idx="100">
                  <c:v>0.97333057581958105</c:v>
                </c:pt>
                <c:pt idx="101">
                  <c:v>0.97415613283650804</c:v>
                </c:pt>
                <c:pt idx="102">
                  <c:v>0.97498569373200805</c:v>
                </c:pt>
                <c:pt idx="103">
                  <c:v>0.97581930190053601</c:v>
                </c:pt>
                <c:pt idx="104">
                  <c:v>0.97665700030613101</c:v>
                </c:pt>
                <c:pt idx="105">
                  <c:v>0.97749883146259497</c:v>
                </c:pt>
                <c:pt idx="106">
                  <c:v>0.97834483741290301</c:v>
                </c:pt>
                <c:pt idx="107">
                  <c:v>0.97919505970780696</c:v>
                </c:pt>
                <c:pt idx="108">
                  <c:v>0.98004953938359995</c:v>
                </c:pt>
                <c:pt idx="109">
                  <c:v>0.98090831693901104</c:v>
                </c:pt>
                <c:pt idx="110">
                  <c:v>0.98177143231118102</c:v>
                </c:pt>
                <c:pt idx="111">
                  <c:v>0.98263892485069404</c:v>
                </c:pt>
                <c:pt idx="112">
                  <c:v>0.98351083329560895</c:v>
                </c:pt>
                <c:pt idx="113">
                  <c:v>0.98438719574445799</c:v>
                </c:pt>
                <c:pt idx="114">
                  <c:v>0.98526804962816505</c:v>
                </c:pt>
                <c:pt idx="115">
                  <c:v>0.98615343168083103</c:v>
                </c:pt>
                <c:pt idx="116">
                  <c:v>0.98704337790934804</c:v>
                </c:pt>
                <c:pt idx="117">
                  <c:v>0.98793792356177801</c:v>
                </c:pt>
                <c:pt idx="118">
                  <c:v>0.98883710309444905</c:v>
                </c:pt>
                <c:pt idx="119">
                  <c:v>0.98974095013771302</c:v>
                </c:pt>
                <c:pt idx="120">
                  <c:v>0.99064949746030395</c:v>
                </c:pt>
                <c:pt idx="121">
                  <c:v>0.99156277693222905</c:v>
                </c:pt>
                <c:pt idx="122">
                  <c:v>0.99248081948613998</c:v>
                </c:pt>
                <c:pt idx="123">
                  <c:v>0.99340365507710604</c:v>
                </c:pt>
                <c:pt idx="124">
                  <c:v>0.99433131264072205</c:v>
                </c:pt>
                <c:pt idx="125">
                  <c:v>0.995263820049475</c:v>
                </c:pt>
                <c:pt idx="126">
                  <c:v>0.99620120406729096</c:v>
                </c:pt>
                <c:pt idx="127">
                  <c:v>0.99714349030218397</c:v>
                </c:pt>
                <c:pt idx="128">
                  <c:v>0.99809070315691495</c:v>
                </c:pt>
                <c:pt idx="129">
                  <c:v>0.99904286577757495</c:v>
                </c:pt>
                <c:pt idx="130">
                  <c:v>1</c:v>
                </c:pt>
                <c:pt idx="131">
                  <c:v>1.0047485863741801</c:v>
                </c:pt>
                <c:pt idx="132">
                  <c:v>1.0094880094266101</c:v>
                </c:pt>
                <c:pt idx="133">
                  <c:v>1.0142180652353701</c:v>
                </c:pt>
                <c:pt idx="134">
                  <c:v>1.01893855209176</c:v>
                </c:pt>
                <c:pt idx="135">
                  <c:v>1.02364927053939</c:v>
                </c:pt>
                <c:pt idx="136">
                  <c:v>1.0283500234129701</c:v>
                </c:pt>
                <c:pt idx="137">
                  <c:v>1.0330406158768199</c:v>
                </c:pt>
                <c:pt idx="138">
                  <c:v>1.03772085546297</c:v>
                </c:pt>
                <c:pt idx="139">
                  <c:v>1.0423905521089301</c:v>
                </c:pt>
                <c:pt idx="140">
                  <c:v>1.04704951819516</c:v>
                </c:pt>
                <c:pt idx="141">
                  <c:v>1.05169756858208</c:v>
                </c:pt>
                <c:pt idx="142">
                  <c:v>1.0563345206468899</c:v>
                </c:pt>
                <c:pt idx="143">
                  <c:v>1.0609601943198199</c:v>
                </c:pt>
                <c:pt idx="144">
                  <c:v>1.06557441212019</c:v>
                </c:pt>
                <c:pt idx="145">
                  <c:v>1.0701769991919701</c:v>
                </c:pt>
                <c:pt idx="146">
                  <c:v>1.0747677833390199</c:v>
                </c:pt>
                <c:pt idx="147">
                  <c:v>1.0793465950599599</c:v>
                </c:pt>
                <c:pt idx="148">
                  <c:v>1.08391326758258</c:v>
                </c:pt>
                <c:pt idx="149">
                  <c:v>1.08846763689792</c:v>
                </c:pt>
                <c:pt idx="150">
                  <c:v>1.0930095417939101</c:v>
                </c:pt>
                <c:pt idx="151">
                  <c:v>1.0975388238886601</c:v>
                </c:pt>
                <c:pt idx="152">
                  <c:v>1.1020553276632501</c:v>
                </c:pt>
                <c:pt idx="153">
                  <c:v>1.10655890049422</c:v>
                </c:pt>
                <c:pt idx="154">
                  <c:v>1.1110493926855201</c:v>
                </c:pt>
                <c:pt idx="155">
                  <c:v>1.1155266575001299</c:v>
                </c:pt>
                <c:pt idx="156">
                  <c:v>1.11999055119122</c:v>
                </c:pt>
                <c:pt idx="157">
                  <c:v>1.12444093303284</c:v>
                </c:pt>
                <c:pt idx="158">
                  <c:v>1.1288776653502699</c:v>
                </c:pt>
                <c:pt idx="159">
                  <c:v>1.1333006135497901</c:v>
                </c:pt>
                <c:pt idx="160">
                  <c:v>1.13770964614813</c:v>
                </c:pt>
                <c:pt idx="161">
                  <c:v>1.1421046348013899</c:v>
                </c:pt>
                <c:pt idx="162">
                  <c:v>1.1464854543335301</c:v>
                </c:pt>
                <c:pt idx="163">
                  <c:v>1.1508519827643999</c:v>
                </c:pt>
                <c:pt idx="164">
                  <c:v>1.15520410133728</c:v>
                </c:pt>
                <c:pt idx="165">
                  <c:v>1.15954169454598</c:v>
                </c:pt>
                <c:pt idx="166">
                  <c:v>1.16386465016146</c:v>
                </c:pt>
                <c:pt idx="167">
                  <c:v>1.1681728592579299</c:v>
                </c:pt>
                <c:pt idx="168">
                  <c:v>1.17246621623849</c:v>
                </c:pt>
                <c:pt idx="169">
                  <c:v>1.1767446188602899</c:v>
                </c:pt>
                <c:pt idx="170">
                  <c:v>1.1810079682591801</c:v>
                </c:pt>
                <c:pt idx="171">
                  <c:v>1.1852561689738099</c:v>
                </c:pt>
                <c:pt idx="172">
                  <c:v>1.1894891289693199</c:v>
                </c:pt>
                <c:pt idx="173">
                  <c:v>1.1937067596604201</c:v>
                </c:pt>
                <c:pt idx="174">
                  <c:v>1.19790897593402</c:v>
                </c:pt>
                <c:pt idx="175">
                  <c:v>1.2020956961712499</c:v>
                </c:pt>
                <c:pt idx="176">
                  <c:v>1.2062668422690299</c:v>
                </c:pt>
                <c:pt idx="177">
                  <c:v>1.21042233966109</c:v>
                </c:pt>
                <c:pt idx="178">
                  <c:v>1.2145621173383601</c:v>
                </c:pt>
                <c:pt idx="179">
                  <c:v>1.21868610786892</c:v>
                </c:pt>
                <c:pt idx="180">
                  <c:v>1.2227942474173199</c:v>
                </c:pt>
                <c:pt idx="181">
                  <c:v>1.22688647576336</c:v>
                </c:pt>
                <c:pt idx="182">
                  <c:v>1.23096273632027</c:v>
                </c:pt>
                <c:pt idx="183">
                  <c:v>1.2350229761523599</c:v>
                </c:pt>
                <c:pt idx="184">
                  <c:v>1.2390671459920199</c:v>
                </c:pt>
                <c:pt idx="185">
                  <c:v>1.2430952002561899</c:v>
                </c:pt>
                <c:pt idx="186">
                  <c:v>1.2471070970621501</c:v>
                </c:pt>
                <c:pt idx="187">
                  <c:v>1.25110279824277</c:v>
                </c:pt>
                <c:pt idx="188">
                  <c:v>1.2550822693610799</c:v>
                </c:pt>
                <c:pt idx="189">
                  <c:v>1.2590454797242701</c:v>
                </c:pt>
                <c:pt idx="190">
                  <c:v>1.2629924023970001</c:v>
                </c:pt>
                <c:pt idx="191">
                  <c:v>1.2669230142140699</c:v>
                </c:pt>
                <c:pt idx="192">
                  <c:v>1.2708372957924701</c:v>
                </c:pt>
                <c:pt idx="193">
                  <c:v>1.2747352315427101</c:v>
                </c:pt>
                <c:pt idx="194">
                  <c:v>1.2786168096795401</c:v>
                </c:pt>
                <c:pt idx="195">
                  <c:v>1.28248202223189</c:v>
                </c:pt>
                <c:pt idx="196">
                  <c:v>1.2863308650522101</c:v>
                </c:pt>
                <c:pt idx="197">
                  <c:v>1.2901633378250501</c:v>
                </c:pt>
                <c:pt idx="198">
                  <c:v>1.29397944407487</c:v>
                </c:pt>
                <c:pt idx="199">
                  <c:v>1.2977791911732799</c:v>
                </c:pt>
                <c:pt idx="200">
                  <c:v>1.3015625903453301</c:v>
                </c:pt>
                <c:pt idx="201">
                  <c:v>1.3053296566752</c:v>
                </c:pt>
                <c:pt idx="202">
                  <c:v>1.3090804091110599</c:v>
                </c:pt>
                <c:pt idx="203">
                  <c:v>1.31281487046917</c:v>
                </c:pt>
                <c:pt idx="204">
                  <c:v>1.3165330674371301</c:v>
                </c:pt>
                <c:pt idx="205">
                  <c:v>1.3202350305764201</c:v>
                </c:pt>
                <c:pt idx="206">
                  <c:v>1.3239207943240501</c:v>
                </c:pt>
                <c:pt idx="207">
                  <c:v>1.32759039699339</c:v>
                </c:pt>
                <c:pt idx="208">
                  <c:v>1.33124388077418</c:v>
                </c:pt>
                <c:pt idx="209">
                  <c:v>1.3348812917316</c:v>
                </c:pt>
                <c:pt idx="210">
                  <c:v>1.33850267980459</c:v>
                </c:pt>
                <c:pt idx="211">
                  <c:v>1.34210809880315</c:v>
                </c:pt>
                <c:pt idx="212">
                  <c:v>1.34569760640483</c:v>
                </c:pt>
                <c:pt idx="213">
                  <c:v>1.34927126415022</c:v>
                </c:pt>
                <c:pt idx="214">
                  <c:v>1.3528291374375601</c:v>
                </c:pt>
                <c:pt idx="215">
                  <c:v>1.35637129551638</c:v>
                </c:pt>
                <c:pt idx="216">
                  <c:v>1.3598978114801501</c:v>
                </c:pt>
                <c:pt idx="217">
                  <c:v>1.36340876225795</c:v>
                </c:pt>
                <c:pt idx="218">
                  <c:v>1.36690422860519</c:v>
                </c:pt>
                <c:pt idx="219">
                  <c:v>1.3703842950932099</c:v>
                </c:pt>
                <c:pt idx="220">
                  <c:v>1.3738490500979399</c:v>
                </c:pt>
                <c:pt idx="221">
                  <c:v>1.37729858578745</c:v>
                </c:pt>
                <c:pt idx="222">
                  <c:v>1.3807329981084799</c:v>
                </c:pt>
                <c:pt idx="223">
                  <c:v>1.38415238677179</c:v>
                </c:pt>
                <c:pt idx="224">
                  <c:v>1.38755685523654</c:v>
                </c:pt>
                <c:pt idx="225">
                  <c:v>1.39094651069343</c:v>
                </c:pt>
                <c:pt idx="226">
                  <c:v>1.39432146404679</c:v>
                </c:pt>
                <c:pt idx="227">
                  <c:v>1.3976818298954401</c:v>
                </c:pt>
                <c:pt idx="228">
                  <c:v>1.40102772651247</c:v>
                </c:pt>
                <c:pt idx="229">
                  <c:v>1.40435927582372</c:v>
                </c:pt>
                <c:pt idx="230">
                  <c:v>1.40767660338519</c:v>
                </c:pt>
                <c:pt idx="231">
                  <c:v>1.4109798383590899</c:v>
                </c:pt>
                <c:pt idx="232">
                  <c:v>1.4142691134887899</c:v>
                </c:pt>
                <c:pt idx="233">
                  <c:v>1.4175445650724201</c:v>
                </c:pt>
                <c:pt idx="234">
                  <c:v>1.42080633293525</c:v>
                </c:pt>
                <c:pt idx="235">
                  <c:v>1.4240545604007699</c:v>
                </c:pt>
                <c:pt idx="236">
                  <c:v>1.42728939426053</c:v>
                </c:pt>
                <c:pt idx="237">
                  <c:v>1.4305109847425701</c:v>
                </c:pt>
                <c:pt idx="238">
                  <c:v>1.4337194854786399</c:v>
                </c:pt>
                <c:pt idx="239">
                  <c:v>1.4369150534700199</c:v>
                </c:pt>
                <c:pt idx="240">
                  <c:v>1.44009784905201</c:v>
                </c:pt>
                <c:pt idx="241">
                  <c:v>1.44326803585707</c:v>
                </c:pt>
                <c:pt idx="242">
                  <c:v>1.4464257807765899</c:v>
                </c:pt>
                <c:pt idx="243">
                  <c:v>1.4495712539213199</c:v>
                </c:pt>
                <c:pt idx="244">
                  <c:v>1.45270462858033</c:v>
                </c:pt>
                <c:pt idx="245">
                  <c:v>1.4558260811786801</c:v>
                </c:pt>
                <c:pt idx="246">
                  <c:v>1.45893579123363</c:v>
                </c:pt>
                <c:pt idx="247">
                  <c:v>1.4620339413095</c:v>
                </c:pt>
                <c:pt idx="248">
                  <c:v>1.4651207169710501</c:v>
                </c:pt>
                <c:pt idx="249">
                  <c:v>1.4681963067355299</c:v>
                </c:pt>
                <c:pt idx="250">
                  <c:v>1.4712609020232701</c:v>
                </c:pt>
                <c:pt idx="251">
                  <c:v>1.4743146971069001</c:v>
                </c:pt>
                <c:pt idx="252">
                  <c:v>1.4773578890591399</c:v>
                </c:pt>
                <c:pt idx="253">
                  <c:v>1.48039067769918</c:v>
                </c:pt>
                <c:pt idx="254">
                  <c:v>1.4834132655376899</c:v>
                </c:pt>
                <c:pt idx="255">
                  <c:v>1.4864258577204099</c:v>
                </c:pt>
                <c:pt idx="256">
                  <c:v>1.48942866197037</c:v>
                </c:pt>
                <c:pt idx="257">
                  <c:v>1.4924218885287499</c:v>
                </c:pt>
                <c:pt idx="258">
                  <c:v>1.4954057500943201</c:v>
                </c:pt>
                <c:pt idx="259">
                  <c:v>1.4983804617616601</c:v>
                </c:pt>
                <c:pt idx="260">
                  <c:v>1.5013462409578699</c:v>
                </c:pt>
                <c:pt idx="261">
                  <c:v>1.5043033073781</c:v>
                </c:pt>
                <c:pt idx="262">
                  <c:v>1.5072518829197601</c:v>
                </c:pt>
                <c:pt idx="263">
                  <c:v>1.51019219161542</c:v>
                </c:pt>
                <c:pt idx="264">
                  <c:v>1.5131244595644799</c:v>
                </c:pt>
                <c:pt idx="265">
                  <c:v>1.51604891486362</c:v>
                </c:pt>
                <c:pt idx="266">
                  <c:v>1.51896578753606</c:v>
                </c:pt>
                <c:pt idx="267">
                  <c:v>1.52187530945965</c:v>
                </c:pt>
                <c:pt idx="268">
                  <c:v>1.5247777142938099</c:v>
                </c:pt>
                <c:pt idx="269">
                  <c:v>1.5276732374054101</c:v>
                </c:pt>
                <c:pt idx="270">
                  <c:v>1.5305621157935401</c:v>
                </c:pt>
                <c:pt idx="271">
                  <c:v>1.53344458801334</c:v>
                </c:pt>
                <c:pt idx="272">
                  <c:v>1.5363208940987301</c:v>
                </c:pt>
                <c:pt idx="273">
                  <c:v>1.53919127548434</c:v>
                </c:pt>
                <c:pt idx="274">
                  <c:v>1.54205597492643</c:v>
                </c:pt>
                <c:pt idx="275">
                  <c:v>1.54491523642307</c:v>
                </c:pt>
                <c:pt idx="276">
                  <c:v>1.54776930513344</c:v>
                </c:pt>
                <c:pt idx="277">
                  <c:v>1.5506184272964501</c:v>
                </c:pt>
                <c:pt idx="278">
                  <c:v>1.55346285014868</c:v>
                </c:pt>
                <c:pt idx="279">
                  <c:v>1.5563028218416299</c:v>
                </c:pt>
                <c:pt idx="280">
                  <c:v>1.5591385913584901</c:v>
                </c:pt>
                <c:pt idx="281">
                  <c:v>1.5619704084303001</c:v>
                </c:pt>
                <c:pt idx="282">
                  <c:v>1.5647985234517701</c:v>
                </c:pt>
                <c:pt idx="283">
                  <c:v>1.56762318739663</c:v>
                </c:pt>
                <c:pt idx="284">
                  <c:v>1.57044465173272</c:v>
                </c:pt>
                <c:pt idx="285">
                  <c:v>1.5732631683367899</c:v>
                </c:pt>
                <c:pt idx="286">
                  <c:v>1.57607898940914</c:v>
                </c:pt>
                <c:pt idx="287">
                  <c:v>1.5788923673881701</c:v>
                </c:pt>
                <c:pt idx="288">
                  <c:v>1.5817035548648199</c:v>
                </c:pt>
                <c:pt idx="289">
                  <c:v>1.5845128044971499</c:v>
                </c:pt>
                <c:pt idx="290">
                  <c:v>1.58732036892488</c:v>
                </c:pt>
                <c:pt idx="291">
                  <c:v>1.59012650068429</c:v>
                </c:pt>
                <c:pt idx="292">
                  <c:v>1.5929314521231701</c:v>
                </c:pt>
                <c:pt idx="293">
                  <c:v>1.59573547531631</c:v>
                </c:pt>
                <c:pt idx="294">
                  <c:v>1.59853882198121</c:v>
                </c:pt>
                <c:pt idx="295">
                  <c:v>1.6013417433943899</c:v>
                </c:pt>
                <c:pt idx="296">
                  <c:v>1.6041444903081901</c:v>
                </c:pt>
                <c:pt idx="297">
                  <c:v>1.6069473128682901</c:v>
                </c:pt>
                <c:pt idx="298">
                  <c:v>1.6097504605318</c:v>
                </c:pt>
                <c:pt idx="299">
                  <c:v>1.6125541819862801</c:v>
                </c:pt>
                <c:pt idx="300">
                  <c:v>1.6153587250695101</c:v>
                </c:pt>
                <c:pt idx="301">
                  <c:v>1.6181643366902601</c:v>
                </c:pt>
                <c:pt idx="302">
                  <c:v>1.6209712627500401</c:v>
                </c:pt>
                <c:pt idx="303">
                  <c:v>1.62377974806593</c:v>
                </c:pt>
                <c:pt idx="304">
                  <c:v>1.62659003629455</c:v>
                </c:pt>
                <c:pt idx="305">
                  <c:v>1.6294023698572599</c:v>
                </c:pt>
                <c:pt idx="306">
                  <c:v>1.6322169898666901</c:v>
                </c:pt>
                <c:pt idx="307">
                  <c:v>1.63503413605451</c:v>
                </c:pt>
                <c:pt idx="308">
                  <c:v>1.6378540467007501</c:v>
                </c:pt>
                <c:pt idx="309">
                  <c:v>1.64067695856454</c:v>
                </c:pt>
                <c:pt idx="310">
                  <c:v>1.6435031068163399</c:v>
                </c:pt>
                <c:pt idx="311">
                  <c:v>1.64633272497188</c:v>
                </c:pt>
                <c:pt idx="312">
                  <c:v>1.6491660448276999</c:v>
                </c:pt>
                <c:pt idx="313">
                  <c:v>1.65200329639835</c:v>
                </c:pt>
                <c:pt idx="314">
                  <c:v>1.65484470785545</c:v>
                </c:pt>
                <c:pt idx="315">
                  <c:v>1.65769050546851</c:v>
                </c:pt>
                <c:pt idx="316">
                  <c:v>1.6605409135475599</c:v>
                </c:pt>
                <c:pt idx="317">
                  <c:v>1.66339615438777</c:v>
                </c:pt>
                <c:pt idx="318">
                  <c:v>1.6662564482159301</c:v>
                </c:pt>
                <c:pt idx="319">
                  <c:v>1.6691220131389199</c:v>
                </c:pt>
                <c:pt idx="320">
                  <c:v>1.6719930650942301</c:v>
                </c:pt>
                <c:pt idx="321">
                  <c:v>1.6748698178024399</c:v>
                </c:pt>
                <c:pt idx="322">
                  <c:v>1.67775248272182</c:v>
                </c:pt>
                <c:pt idx="323">
                  <c:v>1.6806412690049899</c:v>
                </c:pt>
                <c:pt idx="324">
                  <c:v>1.6835363834577</c:v>
                </c:pt>
                <c:pt idx="325">
                  <c:v>1.68643803049971</c:v>
                </c:pt>
                <c:pt idx="326">
                  <c:v>1.6893464121278301</c:v>
                </c:pt>
                <c:pt idx="327">
                  <c:v>1.6922617278810801</c:v>
                </c:pt>
                <c:pt idx="328">
                  <c:v>1.6951841748080301</c:v>
                </c:pt>
                <c:pt idx="329">
                  <c:v>1.6981139474363001</c:v>
                </c:pt>
                <c:pt idx="330">
                  <c:v>1.70105123774416</c:v>
                </c:pt>
                <c:pt idx="331">
                  <c:v>1.7039962351343401</c:v>
                </c:pt>
                <c:pt idx="332">
                  <c:v>1.7069491264099901</c:v>
                </c:pt>
                <c:pt idx="333">
                  <c:v>1.70991009575274</c:v>
                </c:pt>
                <c:pt idx="334">
                  <c:v>1.71287932470287</c:v>
                </c:pt>
                <c:pt idx="335">
                  <c:v>1.7158569921417099</c:v>
                </c:pt>
                <c:pt idx="336">
                  <c:v>1.7188432742759501</c:v>
                </c:pt>
                <c:pt idx="337">
                  <c:v>1.7218383446241701</c:v>
                </c:pt>
                <c:pt idx="338">
                  <c:v>1.72484237400535</c:v>
                </c:pt>
                <c:pt idx="339">
                  <c:v>1.7278555305294301</c:v>
                </c:pt>
                <c:pt idx="340">
                  <c:v>1.7308779795898099</c:v>
                </c:pt>
                <c:pt idx="341">
                  <c:v>1.7339098838578499</c:v>
                </c:pt>
                <c:pt idx="342">
                  <c:v>1.7369514032793301</c:v>
                </c:pt>
                <c:pt idx="343">
                  <c:v>1.7400026950727301</c:v>
                </c:pt>
                <c:pt idx="344">
                  <c:v>1.74306391372939</c:v>
                </c:pt>
                <c:pt idx="345">
                  <c:v>1.7461352110155099</c:v>
                </c:pt>
                <c:pt idx="346">
                  <c:v>1.7492167359758699</c:v>
                </c:pt>
                <c:pt idx="347">
                  <c:v>1.75230863493936</c:v>
                </c:pt>
                <c:pt idx="348">
                  <c:v>1.7554110515260599</c:v>
                </c:pt>
                <c:pt idx="349">
                  <c:v>1.75852412665613</c:v>
                </c:pt>
                <c:pt idx="350">
                  <c:v>1.7616479985601099</c:v>
                </c:pt>
                <c:pt idx="351">
                  <c:v>1.7647828027909001</c:v>
                </c:pt>
                <c:pt idx="352">
                  <c:v>1.7679286722371801</c:v>
                </c:pt>
                <c:pt idx="353">
                  <c:v>1.77108573713824</c:v>
                </c:pt>
                <c:pt idx="354">
                  <c:v>1.7742541251002399</c:v>
                </c:pt>
                <c:pt idx="355">
                  <c:v>1.7774339611138099</c:v>
                </c:pt>
                <c:pt idx="356">
                  <c:v>1.78062536757287</c:v>
                </c:pt>
                <c:pt idx="357">
                  <c:v>1.7838284642948199</c:v>
                </c:pt>
                <c:pt idx="358">
                  <c:v>1.78704336854171</c:v>
                </c:pt>
                <c:pt idx="359">
                  <c:v>1.79027019504274</c:v>
                </c:pt>
                <c:pt idx="360">
                  <c:v>1.7935090560176601</c:v>
                </c:pt>
                <c:pt idx="361">
                  <c:v>1.7967600612013099</c:v>
                </c:pt>
                <c:pt idx="362">
                  <c:v>1.8000233178690801</c:v>
                </c:pt>
                <c:pt idx="363">
                  <c:v>1.8032989308632299</c:v>
                </c:pt>
                <c:pt idx="364">
                  <c:v>1.80658700262019</c:v>
                </c:pt>
                <c:pt idx="365">
                  <c:v>1.8098876331985201</c:v>
                </c:pt>
                <c:pt idx="366">
                  <c:v>1.8132009203077899</c:v>
                </c:pt>
                <c:pt idx="367">
                  <c:v>1.816526959338</c:v>
                </c:pt>
                <c:pt idx="368">
                  <c:v>1.8198658433897601</c:v>
                </c:pt>
                <c:pt idx="369">
                  <c:v>1.8232176633050901</c:v>
                </c:pt>
                <c:pt idx="370">
                  <c:v>1.8265825076986599</c:v>
                </c:pt>
                <c:pt idx="371">
                  <c:v>1.82996046298967</c:v>
                </c:pt>
                <c:pt idx="372">
                  <c:v>1.8333516134341099</c:v>
                </c:pt>
                <c:pt idx="373">
                  <c:v>1.8367560411574699</c:v>
                </c:pt>
                <c:pt idx="374">
                  <c:v>1.8401738261878</c:v>
                </c:pt>
                <c:pt idx="375">
                  <c:v>1.84360504648914</c:v>
                </c:pt>
                <c:pt idx="376">
                  <c:v>1.84704977799518</c:v>
                </c:pt>
                <c:pt idx="377">
                  <c:v>1.85050809464321</c:v>
                </c:pt>
                <c:pt idx="378">
                  <c:v>1.8539800684082399</c:v>
                </c:pt>
                <c:pt idx="379">
                  <c:v>1.85746576933732</c:v>
                </c:pt>
                <c:pt idx="380">
                  <c:v>1.8609652655839399</c:v>
                </c:pt>
                <c:pt idx="381">
                  <c:v>1.8644786234425801</c:v>
                </c:pt>
                <c:pt idx="382">
                  <c:v>1.8680059073833</c:v>
                </c:pt>
                <c:pt idx="383">
                  <c:v>1.87154718008627</c:v>
                </c:pt>
                <c:pt idx="384">
                  <c:v>1.87510250247646</c:v>
                </c:pt>
                <c:pt idx="385">
                  <c:v>1.8786719337580999</c:v>
                </c:pt>
                <c:pt idx="386">
                  <c:v>1.88225553144923</c:v>
                </c:pt>
                <c:pt idx="387">
                  <c:v>1.8858533514160301</c:v>
                </c:pt>
                <c:pt idx="388">
                  <c:v>1.88946544790712</c:v>
                </c:pt>
                <c:pt idx="389">
                  <c:v>1.8930918735876201</c:v>
                </c:pt>
                <c:pt idx="390">
                  <c:v>1.8967326795731101</c:v>
                </c:pt>
                <c:pt idx="391">
                  <c:v>1.9003879154633401</c:v>
                </c:pt>
                <c:pt idx="392">
                  <c:v>1.9040576293757401</c:v>
                </c:pt>
                <c:pt idx="393">
                  <c:v>1.90774186797868</c:v>
                </c:pt>
                <c:pt idx="394">
                  <c:v>1.91144067652449</c:v>
                </c:pt>
                <c:pt idx="395">
                  <c:v>1.9151540988821401</c:v>
                </c:pt>
                <c:pt idx="396">
                  <c:v>1.91888217756968</c:v>
                </c:pt>
                <c:pt idx="397">
                  <c:v>1.92262495378636</c:v>
                </c:pt>
                <c:pt idx="398">
                  <c:v>1.9263824674443799</c:v>
                </c:pt>
                <c:pt idx="399">
                  <c:v>1.9301547572003599</c:v>
                </c:pt>
                <c:pt idx="400">
                  <c:v>1.9339418604863501</c:v>
                </c:pt>
                <c:pt idx="401">
                  <c:v>1.93774381354061</c:v>
                </c:pt>
                <c:pt idx="402">
                  <c:v>1.9415606514379</c:v>
                </c:pt>
                <c:pt idx="403">
                  <c:v>1.94539240811944</c:v>
                </c:pt>
                <c:pt idx="404">
                  <c:v>1.9492391164224001</c:v>
                </c:pt>
                <c:pt idx="405">
                  <c:v>1.9531008081091199</c:v>
                </c:pt>
                <c:pt idx="406">
                  <c:v>1.9569775138957599</c:v>
                </c:pt>
                <c:pt idx="407">
                  <c:v>1.9608692634806399</c:v>
                </c:pt>
                <c:pt idx="408">
                  <c:v>1.9647760855720999</c:v>
                </c:pt>
                <c:pt idx="409">
                  <c:v>1.96869800791595</c:v>
                </c:pt>
                <c:pt idx="410">
                  <c:v>1.97263505732251</c:v>
                </c:pt>
                <c:pt idx="411">
                  <c:v>1.97658725969314</c:v>
                </c:pt>
                <c:pt idx="412">
                  <c:v>1.98055464004643</c:v>
                </c:pt>
                <c:pt idx="413">
                  <c:v>1.98453722254385</c:v>
                </c:pt>
                <c:pt idx="414">
                  <c:v>1.98853503051504</c:v>
                </c:pt>
                <c:pt idx="415">
                  <c:v>1.99254808648259</c:v>
                </c:pt>
                <c:pt idx="416">
                  <c:v>1.99657641218645</c:v>
                </c:pt>
                <c:pt idx="417">
                  <c:v>2.0006200286078002</c:v>
                </c:pt>
                <c:pt idx="418">
                  <c:v>2.0046789559925799</c:v>
                </c:pt>
                <c:pt idx="419">
                  <c:v>2.0087532138745301</c:v>
                </c:pt>
                <c:pt idx="420">
                  <c:v>2.0128428210977698</c:v>
                </c:pt>
                <c:pt idx="421">
                  <c:v>2.0169477958389699</c:v>
                </c:pt>
                <c:pt idx="422">
                  <c:v>2.0210681556291301</c:v>
                </c:pt>
                <c:pt idx="423">
                  <c:v>2.0252039173748502</c:v>
                </c:pt>
                <c:pt idx="424">
                  <c:v>2.0293550973792001</c:v>
                </c:pt>
                <c:pt idx="425">
                  <c:v>2.0335217113622401</c:v>
                </c:pt>
                <c:pt idx="426">
                  <c:v>2.03770377448099</c:v>
                </c:pt>
                <c:pt idx="427">
                  <c:v>2.0419013013491298</c:v>
                </c:pt>
                <c:pt idx="428">
                  <c:v>2.0461143060561402</c:v>
                </c:pt>
                <c:pt idx="429">
                  <c:v>2.0503428021861998</c:v>
                </c:pt>
                <c:pt idx="430">
                  <c:v>2.0545868028365701</c:v>
                </c:pt>
                <c:pt idx="431">
                  <c:v>2.0588463206355998</c:v>
                </c:pt>
                <c:pt idx="432">
                  <c:v>2.0631213677604099</c:v>
                </c:pt>
                <c:pt idx="433">
                  <c:v>2.0674119559541499</c:v>
                </c:pt>
                <c:pt idx="434">
                  <c:v>2.0717180965428299</c:v>
                </c:pt>
                <c:pt idx="435">
                  <c:v>2.07603980045192</c:v>
                </c:pt>
                <c:pt idx="436">
                  <c:v>2.08037707822246</c:v>
                </c:pt>
                <c:pt idx="437">
                  <c:v>2.0847299400268402</c:v>
                </c:pt>
                <c:pt idx="438">
                  <c:v>2.0890983956843101</c:v>
                </c:pt>
                <c:pt idx="439">
                  <c:v>2.09348245467607</c:v>
                </c:pt>
                <c:pt idx="440">
                  <c:v>2.09788212616002</c:v>
                </c:pt>
                <c:pt idx="441">
                  <c:v>2.1022974127252501</c:v>
                </c:pt>
                <c:pt idx="442">
                  <c:v>2.1067282920439601</c:v>
                </c:pt>
                <c:pt idx="443">
                  <c:v>2.1111747363836399</c:v>
                </c:pt>
                <c:pt idx="444">
                  <c:v>2.1156367189585201</c:v>
                </c:pt>
                <c:pt idx="445">
                  <c:v>2.1201142139151998</c:v>
                </c:pt>
                <c:pt idx="446">
                  <c:v>2.1246071963186401</c:v>
                </c:pt>
                <c:pt idx="447">
                  <c:v>2.1291156421381801</c:v>
                </c:pt>
                <c:pt idx="448">
                  <c:v>2.1336395282338998</c:v>
                </c:pt>
                <c:pt idx="449">
                  <c:v>2.13817883234301</c:v>
                </c:pt>
                <c:pt idx="450">
                  <c:v>2.1427335330666</c:v>
                </c:pt>
                <c:pt idx="451">
                  <c:v>2.1473036098564302</c:v>
                </c:pt>
                <c:pt idx="452">
                  <c:v>2.1518890430020199</c:v>
                </c:pt>
                <c:pt idx="453">
                  <c:v>2.1564898136178701</c:v>
                </c:pt>
                <c:pt idx="454">
                  <c:v>2.1611059036309301</c:v>
                </c:pt>
                <c:pt idx="455">
                  <c:v>2.1657372957681398</c:v>
                </c:pt>
                <c:pt idx="456">
                  <c:v>2.1703839735443502</c:v>
                </c:pt>
                <c:pt idx="457">
                  <c:v>2.1750459212502</c:v>
                </c:pt>
                <c:pt idx="458">
                  <c:v>2.17972312394043</c:v>
                </c:pt>
                <c:pt idx="459">
                  <c:v>2.1844155674221302</c:v>
                </c:pt>
                <c:pt idx="460">
                  <c:v>2.18912323824342</c:v>
                </c:pt>
                <c:pt idx="461">
                  <c:v>2.1938461236820799</c:v>
                </c:pt>
                <c:pt idx="462">
                  <c:v>2.1985842117345702</c:v>
                </c:pt>
                <c:pt idx="463">
                  <c:v>2.2033374911050601</c:v>
                </c:pt>
                <c:pt idx="464">
                  <c:v>2.2081059511947698</c:v>
                </c:pt>
                <c:pt idx="465">
                  <c:v>2.2128895820914001</c:v>
                </c:pt>
                <c:pt idx="466">
                  <c:v>2.2176883745587901</c:v>
                </c:pt>
                <c:pt idx="467">
                  <c:v>2.2225023200266998</c:v>
                </c:pt>
                <c:pt idx="468">
                  <c:v>2.2273314105808502</c:v>
                </c:pt>
                <c:pt idx="469">
                  <c:v>2.2321756389530099</c:v>
                </c:pt>
                <c:pt idx="470">
                  <c:v>2.23703499851137</c:v>
                </c:pt>
                <c:pt idx="471">
                  <c:v>2.24190948325101</c:v>
                </c:pt>
                <c:pt idx="472">
                  <c:v>2.24679908778457</c:v>
                </c:pt>
                <c:pt idx="473">
                  <c:v>2.25170380733304</c:v>
                </c:pt>
                <c:pt idx="474">
                  <c:v>2.2566236377167699</c:v>
                </c:pt>
                <c:pt idx="475">
                  <c:v>2.2615585753465499</c:v>
                </c:pt>
                <c:pt idx="476">
                  <c:v>2.26650861721498</c:v>
                </c:pt>
                <c:pt idx="477">
                  <c:v>2.2714737608878499</c:v>
                </c:pt>
                <c:pt idx="478">
                  <c:v>2.27645400449576</c:v>
                </c:pt>
                <c:pt idx="479">
                  <c:v>2.2814493467258501</c:v>
                </c:pt>
                <c:pt idx="480">
                  <c:v>2.2864597868137402</c:v>
                </c:pt>
                <c:pt idx="481">
                  <c:v>2.2914853245354898</c:v>
                </c:pt>
                <c:pt idx="482">
                  <c:v>2.29652596019988</c:v>
                </c:pt>
                <c:pt idx="483">
                  <c:v>2.30158169464063</c:v>
                </c:pt>
                <c:pt idx="484">
                  <c:v>2.3066525292089399</c:v>
                </c:pt>
                <c:pt idx="485">
                  <c:v>2.31173846576604</c:v>
                </c:pt>
                <c:pt idx="486">
                  <c:v>2.3168395066759802</c:v>
                </c:pt>
                <c:pt idx="487">
                  <c:v>2.3219556547984199</c:v>
                </c:pt>
                <c:pt idx="488">
                  <c:v>2.3270869134816698</c:v>
                </c:pt>
                <c:pt idx="489">
                  <c:v>2.33223328655582</c:v>
                </c:pt>
                <c:pt idx="490">
                  <c:v>2.3373947783259701</c:v>
                </c:pt>
                <c:pt idx="491">
                  <c:v>2.3425713935656201</c:v>
                </c:pt>
                <c:pt idx="492">
                  <c:v>2.3477631375101602</c:v>
                </c:pt>
                <c:pt idx="493">
                  <c:v>2.35297001585048</c:v>
                </c:pt>
                <c:pt idx="494">
                  <c:v>2.3581920347267098</c:v>
                </c:pt>
                <c:pt idx="495">
                  <c:v>2.3634292007220701</c:v>
                </c:pt>
                <c:pt idx="496">
                  <c:v>2.3686815208568599</c:v>
                </c:pt>
                <c:pt idx="497">
                  <c:v>2.3739490025824801</c:v>
                </c:pt>
                <c:pt idx="498">
                  <c:v>2.3792316537756899</c:v>
                </c:pt>
                <c:pt idx="499">
                  <c:v>2.3845294827328298</c:v>
                </c:pt>
                <c:pt idx="500">
                  <c:v>2.3898424981642901</c:v>
                </c:pt>
                <c:pt idx="501">
                  <c:v>2.3951707091889798</c:v>
                </c:pt>
                <c:pt idx="502">
                  <c:v>2.4005141253289399</c:v>
                </c:pt>
                <c:pt idx="503">
                  <c:v>2.4058727565040701</c:v>
                </c:pt>
                <c:pt idx="504">
                  <c:v>2.4112466130269201</c:v>
                </c:pt>
                <c:pt idx="505">
                  <c:v>2.4166357055976202</c:v>
                </c:pt>
                <c:pt idx="506">
                  <c:v>2.4220400452988602</c:v>
                </c:pt>
                <c:pt idx="507">
                  <c:v>2.4274596435909901</c:v>
                </c:pt>
                <c:pt idx="508">
                  <c:v>2.4328945123072399</c:v>
                </c:pt>
                <c:pt idx="509">
                  <c:v>2.4383446636489601</c:v>
                </c:pt>
                <c:pt idx="510">
                  <c:v>2.4438101101810199</c:v>
                </c:pt>
                <c:pt idx="511">
                  <c:v>2.44929086482724</c:v>
                </c:pt>
                <c:pt idx="512">
                  <c:v>2.4547869408659602</c:v>
                </c:pt>
                <c:pt idx="513">
                  <c:v>2.4602983519256498</c:v>
                </c:pt>
                <c:pt idx="514">
                  <c:v>2.46582511198062</c:v>
                </c:pt>
                <c:pt idx="515">
                  <c:v>2.4713672353468201</c:v>
                </c:pt>
                <c:pt idx="516">
                  <c:v>2.4769247366777098</c:v>
                </c:pt>
                <c:pt idx="517">
                  <c:v>2.4824976309602</c:v>
                </c:pt>
                <c:pt idx="518">
                  <c:v>2.4880859335106802</c:v>
                </c:pt>
                <c:pt idx="519">
                  <c:v>2.49368965997113</c:v>
                </c:pt>
                <c:pt idx="520">
                  <c:v>2.4993088263052798</c:v>
                </c:pt>
                <c:pt idx="521">
                  <c:v>2.5049434487948701</c:v>
                </c:pt>
                <c:pt idx="522">
                  <c:v>2.5105935440359501</c:v>
                </c:pt>
                <c:pt idx="523">
                  <c:v>2.5162591289353302</c:v>
                </c:pt>
                <c:pt idx="524">
                  <c:v>2.5219402207069299</c:v>
                </c:pt>
                <c:pt idx="525">
                  <c:v>2.5276368368684201</c:v>
                </c:pt>
                <c:pt idx="526">
                  <c:v>2.5333489952377399</c:v>
                </c:pt>
                <c:pt idx="527">
                  <c:v>2.5390767139297701</c:v>
                </c:pt>
                <c:pt idx="528">
                  <c:v>2.5448200113530701</c:v>
                </c:pt>
                <c:pt idx="529">
                  <c:v>2.55057890620665</c:v>
                </c:pt>
                <c:pt idx="530">
                  <c:v>2.5563534174768101</c:v>
                </c:pt>
                <c:pt idx="531">
                  <c:v>2.56214356443405</c:v>
                </c:pt>
                <c:pt idx="532">
                  <c:v>2.5679493666300299</c:v>
                </c:pt>
                <c:pt idx="533">
                  <c:v>2.5737708438946001</c:v>
                </c:pt>
                <c:pt idx="534">
                  <c:v>2.5796080163328798</c:v>
                </c:pt>
                <c:pt idx="535">
                  <c:v>2.5854609043223702</c:v>
                </c:pt>
                <c:pt idx="536">
                  <c:v>2.5913295285101601</c:v>
                </c:pt>
                <c:pt idx="537">
                  <c:v>2.5972139098102001</c:v>
                </c:pt>
                <c:pt idx="538">
                  <c:v>2.6031140694005401</c:v>
                </c:pt>
                <c:pt idx="539">
                  <c:v>2.60903002872069</c:v>
                </c:pt>
                <c:pt idx="540">
                  <c:v>2.6149618094690701</c:v>
                </c:pt>
                <c:pt idx="541">
                  <c:v>2.6209094336004002</c:v>
                </c:pt>
                <c:pt idx="542">
                  <c:v>2.6268729233232202</c:v>
                </c:pt>
                <c:pt idx="543">
                  <c:v>2.6328523010974201</c:v>
                </c:pt>
                <c:pt idx="544">
                  <c:v>2.6388475896318901</c:v>
                </c:pt>
                <c:pt idx="545">
                  <c:v>2.6448588118820702</c:v>
                </c:pt>
                <c:pt idx="546">
                  <c:v>2.6508859910476898</c:v>
                </c:pt>
                <c:pt idx="547">
                  <c:v>2.6569291505705199</c:v>
                </c:pt>
                <c:pt idx="548">
                  <c:v>2.6629883141320598</c:v>
                </c:pt>
                <c:pt idx="549">
                  <c:v>2.6690635056514598</c:v>
                </c:pt>
                <c:pt idx="550">
                  <c:v>2.6751547492832799</c:v>
                </c:pt>
                <c:pt idx="551">
                  <c:v>2.6812620694154501</c:v>
                </c:pt>
                <c:pt idx="552">
                  <c:v>2.6873854906672001</c:v>
                </c:pt>
                <c:pt idx="553">
                  <c:v>2.6935250378870301</c:v>
                </c:pt>
                <c:pt idx="554">
                  <c:v>2.69968073615071</c:v>
                </c:pt>
                <c:pt idx="555">
                  <c:v>2.7058526107593801</c:v>
                </c:pt>
                <c:pt idx="556">
                  <c:v>2.7120406872376202</c:v>
                </c:pt>
                <c:pt idx="557">
                  <c:v>2.7182449913315598</c:v>
                </c:pt>
                <c:pt idx="558">
                  <c:v>2.7244655490071001</c:v>
                </c:pt>
                <c:pt idx="559">
                  <c:v>2.73070238644805</c:v>
                </c:pt>
                <c:pt idx="560">
                  <c:v>2.7369555300544302</c:v>
                </c:pt>
                <c:pt idx="561">
                  <c:v>2.7432250064407002</c:v>
                </c:pt>
                <c:pt idx="562">
                  <c:v>2.7495108424340802</c:v>
                </c:pt>
                <c:pt idx="563">
                  <c:v>2.75581306507289</c:v>
                </c:pt>
                <c:pt idx="564">
                  <c:v>2.7621317016049098</c:v>
                </c:pt>
                <c:pt idx="565">
                  <c:v>2.7684667794858</c:v>
                </c:pt>
                <c:pt idx="566">
                  <c:v>2.7748183263775399</c:v>
                </c:pt>
                <c:pt idx="567">
                  <c:v>2.7811863701468602</c:v>
                </c:pt>
                <c:pt idx="568">
                  <c:v>2.7875709388637602</c:v>
                </c:pt>
                <c:pt idx="569">
                  <c:v>2.79397206080005</c:v>
                </c:pt>
                <c:pt idx="570">
                  <c:v>2.8003897644278801</c:v>
                </c:pt>
                <c:pt idx="571">
                  <c:v>2.8068240784183098</c:v>
                </c:pt>
                <c:pt idx="572">
                  <c:v>2.81327503163996</c:v>
                </c:pt>
                <c:pt idx="573">
                  <c:v>2.8197426531576202</c:v>
                </c:pt>
                <c:pt idx="574">
                  <c:v>2.8262269722309301</c:v>
                </c:pt>
                <c:pt idx="575">
                  <c:v>2.8327280183130399</c:v>
                </c:pt>
                <c:pt idx="576">
                  <c:v>2.8392458210493698</c:v>
                </c:pt>
                <c:pt idx="577">
                  <c:v>2.8457804102763302</c:v>
                </c:pt>
                <c:pt idx="578">
                  <c:v>2.8523318160200799</c:v>
                </c:pt>
                <c:pt idx="579">
                  <c:v>2.8589000684953598</c:v>
                </c:pt>
                <c:pt idx="580">
                  <c:v>2.8654851981042402</c:v>
                </c:pt>
                <c:pt idx="581">
                  <c:v>2.8720872354350502</c:v>
                </c:pt>
                <c:pt idx="582">
                  <c:v>2.8787062112611399</c:v>
                </c:pt>
                <c:pt idx="583">
                  <c:v>2.88534215653987</c:v>
                </c:pt>
                <c:pt idx="584">
                  <c:v>2.8919951024114501</c:v>
                </c:pt>
                <c:pt idx="585">
                  <c:v>2.8986650801978802</c:v>
                </c:pt>
                <c:pt idx="586">
                  <c:v>2.9053521214019402</c:v>
                </c:pt>
                <c:pt idx="587">
                  <c:v>2.91205625770611</c:v>
                </c:pt>
                <c:pt idx="588">
                  <c:v>2.91877752097164</c:v>
                </c:pt>
                <c:pt idx="589">
                  <c:v>2.9255159432374702</c:v>
                </c:pt>
                <c:pt idx="590">
                  <c:v>2.93227155671934</c:v>
                </c:pt>
                <c:pt idx="591">
                  <c:v>2.93904439380885</c:v>
                </c:pt>
                <c:pt idx="592">
                  <c:v>2.94583448707245</c:v>
                </c:pt>
                <c:pt idx="593">
                  <c:v>2.95264186925065</c:v>
                </c:pt>
                <c:pt idx="594">
                  <c:v>2.9594665732570502</c:v>
                </c:pt>
                <c:pt idx="595">
                  <c:v>2.9663086321774998</c:v>
                </c:pt>
                <c:pt idx="596">
                  <c:v>2.9731680792692399</c:v>
                </c:pt>
                <c:pt idx="597">
                  <c:v>2.9800449479601201</c:v>
                </c:pt>
                <c:pt idx="598">
                  <c:v>2.9869392718476799</c:v>
                </c:pt>
                <c:pt idx="599">
                  <c:v>2.99385108469848</c:v>
                </c:pt>
                <c:pt idx="600">
                  <c:v>3.0007804204471999</c:v>
                </c:pt>
                <c:pt idx="601">
                  <c:v>3.0077273131959901</c:v>
                </c:pt>
                <c:pt idx="602">
                  <c:v>3.0146917972136098</c:v>
                </c:pt>
                <c:pt idx="603">
                  <c:v>3.0216739069347902</c:v>
                </c:pt>
                <c:pt idx="604">
                  <c:v>3.02867367695948</c:v>
                </c:pt>
                <c:pt idx="605">
                  <c:v>3.0356911420521402</c:v>
                </c:pt>
                <c:pt idx="606">
                  <c:v>3.0427263371410702</c:v>
                </c:pt>
                <c:pt idx="607">
                  <c:v>3.0497792973177198</c:v>
                </c:pt>
                <c:pt idx="608">
                  <c:v>3.0568500578361002</c:v>
                </c:pt>
                <c:pt idx="609">
                  <c:v>3.0639386541120399</c:v>
                </c:pt>
                <c:pt idx="610">
                  <c:v>3.0710451217226402</c:v>
                </c:pt>
                <c:pt idx="611">
                  <c:v>3.0781694964056601</c:v>
                </c:pt>
                <c:pt idx="612">
                  <c:v>3.0853118140588598</c:v>
                </c:pt>
                <c:pt idx="613">
                  <c:v>3.0924721107394699</c:v>
                </c:pt>
                <c:pt idx="614">
                  <c:v>3.0996504226636099</c:v>
                </c:pt>
                <c:pt idx="615">
                  <c:v>3.1068467862057201</c:v>
                </c:pt>
                <c:pt idx="616">
                  <c:v>3.1140612378980199</c:v>
                </c:pt>
                <c:pt idx="617">
                  <c:v>3.1212938144299902</c:v>
                </c:pt>
                <c:pt idx="618">
                  <c:v>3.1285445526478299</c:v>
                </c:pt>
                <c:pt idx="619">
                  <c:v>3.13581348955395</c:v>
                </c:pt>
                <c:pt idx="620">
                  <c:v>3.1431006623065301</c:v>
                </c:pt>
                <c:pt idx="621">
                  <c:v>3.1504061082189398</c:v>
                </c:pt>
                <c:pt idx="622">
                  <c:v>3.1577298647593701</c:v>
                </c:pt>
                <c:pt idx="623">
                  <c:v>3.16507196955029</c:v>
                </c:pt>
                <c:pt idx="624">
                  <c:v>3.1724324603680598</c:v>
                </c:pt>
                <c:pt idx="625">
                  <c:v>3.1798113751424402</c:v>
                </c:pt>
                <c:pt idx="626">
                  <c:v>3.18720875195622</c:v>
                </c:pt>
                <c:pt idx="627">
                  <c:v>3.1946246290447502</c:v>
                </c:pt>
                <c:pt idx="628">
                  <c:v>3.2020590447955701</c:v>
                </c:pt>
                <c:pt idx="629">
                  <c:v>3.2095120377480102</c:v>
                </c:pt>
                <c:pt idx="630">
                  <c:v>3.2169836465927699</c:v>
                </c:pt>
                <c:pt idx="631">
                  <c:v>3.2244739101716098</c:v>
                </c:pt>
                <c:pt idx="632">
                  <c:v>3.23198286747694</c:v>
                </c:pt>
                <c:pt idx="633">
                  <c:v>3.2395105576514598</c:v>
                </c:pt>
                <c:pt idx="634">
                  <c:v>3.2470570199878601</c:v>
                </c:pt>
                <c:pt idx="635">
                  <c:v>3.2546222939284402</c:v>
                </c:pt>
                <c:pt idx="636">
                  <c:v>3.2622064190647801</c:v>
                </c:pt>
                <c:pt idx="637">
                  <c:v>3.2698094351374798</c:v>
                </c:pt>
                <c:pt idx="638">
                  <c:v>3.2774313820357799</c:v>
                </c:pt>
                <c:pt idx="639">
                  <c:v>3.2850722997973199</c:v>
                </c:pt>
                <c:pt idx="640">
                  <c:v>3.2927322286077998</c:v>
                </c:pt>
                <c:pt idx="641">
                  <c:v>3.30041120880075</c:v>
                </c:pt>
                <c:pt idx="642">
                  <c:v>3.3081092808572099</c:v>
                </c:pt>
                <c:pt idx="643">
                  <c:v>3.31582648540549</c:v>
                </c:pt>
                <c:pt idx="644">
                  <c:v>3.3235628632209102</c:v>
                </c:pt>
                <c:pt idx="645">
                  <c:v>3.3313184552255501</c:v>
                </c:pt>
                <c:pt idx="646">
                  <c:v>3.3390933024880098</c:v>
                </c:pt>
                <c:pt idx="647">
                  <c:v>3.3468874462231599</c:v>
                </c:pt>
                <c:pt idx="648">
                  <c:v>3.3547009277919599</c:v>
                </c:pt>
                <c:pt idx="649">
                  <c:v>3.3625337887011901</c:v>
                </c:pt>
                <c:pt idx="650">
                  <c:v>3.37038607060328</c:v>
                </c:pt>
                <c:pt idx="651">
                  <c:v>3.37825781529608</c:v>
                </c:pt>
                <c:pt idx="652">
                  <c:v>3.3861490647227002</c:v>
                </c:pt>
                <c:pt idx="653">
                  <c:v>3.39405986097126</c:v>
                </c:pt>
                <c:pt idx="654">
                  <c:v>3.40199024627479</c:v>
                </c:pt>
                <c:pt idx="655">
                  <c:v>3.4099402630109799</c:v>
                </c:pt>
                <c:pt idx="656">
                  <c:v>3.4179099537020901</c:v>
                </c:pt>
                <c:pt idx="657">
                  <c:v>3.4258993610147002</c:v>
                </c:pt>
                <c:pt idx="658">
                  <c:v>3.4339085277596402</c:v>
                </c:pt>
                <c:pt idx="659">
                  <c:v>3.4419374968917902</c:v>
                </c:pt>
                <c:pt idx="660">
                  <c:v>3.4499863115099698</c:v>
                </c:pt>
                <c:pt idx="661">
                  <c:v>3.4580550148567801</c:v>
                </c:pt>
                <c:pt idx="662">
                  <c:v>3.4661436503185001</c:v>
                </c:pt>
                <c:pt idx="663">
                  <c:v>3.4742522614249398</c:v>
                </c:pt>
                <c:pt idx="664">
                  <c:v>3.4823808918493602</c:v>
                </c:pt>
                <c:pt idx="665">
                  <c:v>3.4905295854083098</c:v>
                </c:pt>
                <c:pt idx="666">
                  <c:v>3.4986983860615801</c:v>
                </c:pt>
                <c:pt idx="667">
                  <c:v>3.50688733791208</c:v>
                </c:pt>
                <c:pt idx="668">
                  <c:v>3.5150964852057398</c:v>
                </c:pt>
                <c:pt idx="669">
                  <c:v>3.52332587233143</c:v>
                </c:pt>
                <c:pt idx="670">
                  <c:v>3.5315755438208898</c:v>
                </c:pt>
                <c:pt idx="671">
                  <c:v>3.5398455443486401</c:v>
                </c:pt>
                <c:pt idx="672">
                  <c:v>3.5481359187319099</c:v>
                </c:pt>
                <c:pt idx="673">
                  <c:v>3.5564467119306098</c:v>
                </c:pt>
                <c:pt idx="674">
                  <c:v>3.5647779690472201</c:v>
                </c:pt>
                <c:pt idx="675">
                  <c:v>3.5731297353267801</c:v>
                </c:pt>
                <c:pt idx="676">
                  <c:v>3.5815020561568098</c:v>
                </c:pt>
                <c:pt idx="677">
                  <c:v>3.5898949770672899</c:v>
                </c:pt>
                <c:pt idx="678">
                  <c:v>3.5983085437306102</c:v>
                </c:pt>
                <c:pt idx="679">
                  <c:v>3.60674280196154</c:v>
                </c:pt>
                <c:pt idx="680">
                  <c:v>3.6151977977172001</c:v>
                </c:pt>
                <c:pt idx="681">
                  <c:v>3.6236735770970601</c:v>
                </c:pt>
                <c:pt idx="682">
                  <c:v>3.6321701863428699</c:v>
                </c:pt>
                <c:pt idx="683">
                  <c:v>3.6406876718387</c:v>
                </c:pt>
                <c:pt idx="684">
                  <c:v>3.64922608011089</c:v>
                </c:pt>
                <c:pt idx="685">
                  <c:v>3.6577854578280902</c:v>
                </c:pt>
                <c:pt idx="686">
                  <c:v>3.6663658518012201</c:v>
                </c:pt>
                <c:pt idx="687">
                  <c:v>3.67496730898347</c:v>
                </c:pt>
                <c:pt idx="688">
                  <c:v>3.6835898764703701</c:v>
                </c:pt>
                <c:pt idx="689">
                  <c:v>3.6922336014997201</c:v>
                </c:pt>
                <c:pt idx="690">
                  <c:v>3.70089853145168</c:v>
                </c:pt>
                <c:pt idx="691">
                  <c:v>3.7095847138487601</c:v>
                </c:pt>
                <c:pt idx="692">
                  <c:v>3.7182921963558102</c:v>
                </c:pt>
                <c:pt idx="693">
                  <c:v>3.72702102678014</c:v>
                </c:pt>
                <c:pt idx="694">
                  <c:v>3.7357712530714799</c:v>
                </c:pt>
                <c:pt idx="695">
                  <c:v>3.7445429233220402</c:v>
                </c:pt>
                <c:pt idx="696">
                  <c:v>3.7533360857665401</c:v>
                </c:pt>
                <c:pt idx="697">
                  <c:v>3.7621507887823098</c:v>
                </c:pt>
                <c:pt idx="698">
                  <c:v>3.7709870808892698</c:v>
                </c:pt>
                <c:pt idx="699">
                  <c:v>3.7798450107500199</c:v>
                </c:pt>
                <c:pt idx="700">
                  <c:v>3.7887246271699002</c:v>
                </c:pt>
              </c:numCache>
            </c:numRef>
          </c:yVal>
          <c:smooth val="1"/>
        </c:ser>
        <c:dLbls>
          <c:showLegendKey val="0"/>
          <c:showVal val="0"/>
          <c:showCatName val="0"/>
          <c:showSerName val="0"/>
          <c:showPercent val="0"/>
          <c:showBubbleSize val="0"/>
        </c:dLbls>
        <c:axId val="488892024"/>
        <c:axId val="488892416"/>
      </c:scatterChart>
      <c:valAx>
        <c:axId val="488892024"/>
        <c:scaling>
          <c:orientation val="minMax"/>
          <c:max val="40"/>
          <c:min val="0"/>
        </c:scaling>
        <c:delete val="0"/>
        <c:axPos val="b"/>
        <c:title>
          <c:tx>
            <c:rich>
              <a:bodyPr/>
              <a:lstStyle/>
              <a:p>
                <a:pPr>
                  <a:defRPr sz="1700"/>
                </a:pPr>
                <a:r>
                  <a:rPr lang="en-US" sz="1700" dirty="0" smtClean="0"/>
                  <a:t>Donor age (years)</a:t>
                </a:r>
                <a:endParaRPr lang="en-US" sz="1700" dirty="0"/>
              </a:p>
            </c:rich>
          </c:tx>
          <c:layout>
            <c:manualLayout>
              <c:xMode val="edge"/>
              <c:yMode val="edge"/>
              <c:x val="0.47045356885699025"/>
              <c:y val="0.88582020997375333"/>
            </c:manualLayout>
          </c:layout>
          <c:overlay val="0"/>
        </c:title>
        <c:numFmt formatCode="#,##0" sourceLinked="0"/>
        <c:majorTickMark val="out"/>
        <c:minorTickMark val="none"/>
        <c:tickLblPos val="nextTo"/>
        <c:txPr>
          <a:bodyPr rot="0"/>
          <a:lstStyle/>
          <a:p>
            <a:pPr>
              <a:defRPr sz="1500" b="1"/>
            </a:pPr>
            <a:endParaRPr lang="en-US"/>
          </a:p>
        </c:txPr>
        <c:crossAx val="488892416"/>
        <c:crosses val="autoZero"/>
        <c:crossBetween val="midCat"/>
        <c:majorUnit val="5"/>
      </c:valAx>
      <c:valAx>
        <c:axId val="48889241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10 Year Mortality/Graft Failure</a:t>
                </a:r>
                <a:endParaRPr lang="en-US" sz="1700" b="1" i="0" baseline="0" dirty="0">
                  <a:solidFill>
                    <a:schemeClr val="tx1"/>
                  </a:solidFill>
                </a:endParaRPr>
              </a:p>
            </c:rich>
          </c:tx>
          <c:layout>
            <c:manualLayout>
              <c:xMode val="edge"/>
              <c:yMode val="edge"/>
              <c:x val="1.154623371193645E-2"/>
              <c:y val="0.17877360088053512"/>
            </c:manualLayout>
          </c:layout>
          <c:overlay val="0"/>
        </c:title>
        <c:numFmt formatCode="#,##0.0" sourceLinked="0"/>
        <c:majorTickMark val="out"/>
        <c:minorTickMark val="none"/>
        <c:tickLblPos val="nextTo"/>
        <c:txPr>
          <a:bodyPr/>
          <a:lstStyle/>
          <a:p>
            <a:pPr>
              <a:defRPr sz="1500" b="1"/>
            </a:pPr>
            <a:endParaRPr lang="en-US"/>
          </a:p>
        </c:txPr>
        <c:crossAx val="488892024"/>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27229229089725"/>
          <c:y val="4.8958223972003521E-2"/>
          <c:w val="0.86950351891854261"/>
          <c:h val="0.81856058617672756"/>
        </c:manualLayout>
      </c:layout>
      <c:barChart>
        <c:barDir val="col"/>
        <c:grouping val="stacked"/>
        <c:varyColors val="0"/>
        <c:ser>
          <c:idx val="0"/>
          <c:order val="0"/>
          <c:tx>
            <c:strRef>
              <c:f>Sheet1!$B$1</c:f>
              <c:strCache>
                <c:ptCount val="1"/>
                <c:pt idx="0">
                  <c:v>&lt;1</c:v>
                </c:pt>
              </c:strCache>
            </c:strRef>
          </c:tx>
          <c:spPr>
            <a:gradFill flip="none" rotWithShape="1">
              <a:gsLst>
                <a:gs pos="0">
                  <a:srgbClr val="7030A0"/>
                </a:gs>
                <a:gs pos="50000">
                  <a:srgbClr val="9966FF"/>
                </a:gs>
                <a:gs pos="100000">
                  <a:srgbClr val="7030A0"/>
                </a:gs>
              </a:gsLst>
              <a:lin ang="10800000" scaled="1"/>
              <a:tileRect/>
            </a:gradFill>
            <a:ln>
              <a:solidFill>
                <a:srgbClr val="000000"/>
              </a:solidFill>
            </a:ln>
          </c:spPr>
          <c:invertIfNegative val="0"/>
          <c:cat>
            <c:numRef>
              <c:f>Sheet1!$A$2:$A$31</c:f>
              <c:numCache>
                <c:formatCode>General</c:formatCode>
                <c:ptCount val="30"/>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numCache>
            </c:numRef>
          </c:cat>
          <c:val>
            <c:numRef>
              <c:f>Sheet1!$B$2:$B$31</c:f>
              <c:numCache>
                <c:formatCode>General</c:formatCode>
                <c:ptCount val="30"/>
                <c:pt idx="0">
                  <c:v>0</c:v>
                </c:pt>
                <c:pt idx="1">
                  <c:v>0</c:v>
                </c:pt>
                <c:pt idx="2">
                  <c:v>0</c:v>
                </c:pt>
                <c:pt idx="3">
                  <c:v>1</c:v>
                </c:pt>
                <c:pt idx="4">
                  <c:v>0</c:v>
                </c:pt>
                <c:pt idx="5">
                  <c:v>2</c:v>
                </c:pt>
                <c:pt idx="6">
                  <c:v>0</c:v>
                </c:pt>
                <c:pt idx="7">
                  <c:v>2</c:v>
                </c:pt>
                <c:pt idx="8">
                  <c:v>5</c:v>
                </c:pt>
                <c:pt idx="9">
                  <c:v>10</c:v>
                </c:pt>
                <c:pt idx="10">
                  <c:v>8</c:v>
                </c:pt>
                <c:pt idx="11">
                  <c:v>7</c:v>
                </c:pt>
                <c:pt idx="12">
                  <c:v>7</c:v>
                </c:pt>
                <c:pt idx="13">
                  <c:v>4</c:v>
                </c:pt>
                <c:pt idx="14">
                  <c:v>3</c:v>
                </c:pt>
                <c:pt idx="15">
                  <c:v>2</c:v>
                </c:pt>
                <c:pt idx="16">
                  <c:v>3</c:v>
                </c:pt>
                <c:pt idx="17">
                  <c:v>4</c:v>
                </c:pt>
                <c:pt idx="18">
                  <c:v>4</c:v>
                </c:pt>
                <c:pt idx="19">
                  <c:v>3</c:v>
                </c:pt>
                <c:pt idx="20">
                  <c:v>4</c:v>
                </c:pt>
                <c:pt idx="21">
                  <c:v>5</c:v>
                </c:pt>
                <c:pt idx="22">
                  <c:v>3</c:v>
                </c:pt>
                <c:pt idx="23">
                  <c:v>3</c:v>
                </c:pt>
                <c:pt idx="24">
                  <c:v>8</c:v>
                </c:pt>
                <c:pt idx="25">
                  <c:v>3</c:v>
                </c:pt>
                <c:pt idx="26">
                  <c:v>4</c:v>
                </c:pt>
                <c:pt idx="27">
                  <c:v>4</c:v>
                </c:pt>
                <c:pt idx="28">
                  <c:v>4</c:v>
                </c:pt>
                <c:pt idx="29">
                  <c:v>1</c:v>
                </c:pt>
              </c:numCache>
            </c:numRef>
          </c:val>
        </c:ser>
        <c:ser>
          <c:idx val="1"/>
          <c:order val="1"/>
          <c:tx>
            <c:strRef>
              <c:f>Sheet1!$C$1</c:f>
              <c:strCache>
                <c:ptCount val="1"/>
                <c:pt idx="0">
                  <c:v>1-5</c:v>
                </c:pt>
              </c:strCache>
            </c:strRef>
          </c:tx>
          <c:spPr>
            <a:gradFill flip="none" rotWithShape="1">
              <a:gsLst>
                <a:gs pos="0">
                  <a:srgbClr val="FFCC00">
                    <a:lumMod val="75000"/>
                  </a:srgbClr>
                </a:gs>
                <a:gs pos="50000">
                  <a:srgbClr val="FFFF00"/>
                </a:gs>
                <a:gs pos="100000">
                  <a:schemeClr val="tx2">
                    <a:lumMod val="75000"/>
                  </a:schemeClr>
                </a:gs>
              </a:gsLst>
              <a:lin ang="10800000" scaled="1"/>
              <a:tileRect/>
            </a:gradFill>
            <a:ln>
              <a:solidFill>
                <a:srgbClr val="000000"/>
              </a:solidFill>
            </a:ln>
          </c:spPr>
          <c:invertIfNegative val="0"/>
          <c:cat>
            <c:numRef>
              <c:f>Sheet1!$A$2:$A$31</c:f>
              <c:numCache>
                <c:formatCode>General</c:formatCode>
                <c:ptCount val="30"/>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numCache>
            </c:numRef>
          </c:cat>
          <c:val>
            <c:numRef>
              <c:f>Sheet1!$C$2:$C$31</c:f>
              <c:numCache>
                <c:formatCode>General</c:formatCode>
                <c:ptCount val="30"/>
                <c:pt idx="0">
                  <c:v>0</c:v>
                </c:pt>
                <c:pt idx="1">
                  <c:v>0</c:v>
                </c:pt>
                <c:pt idx="2">
                  <c:v>1</c:v>
                </c:pt>
                <c:pt idx="3">
                  <c:v>0</c:v>
                </c:pt>
                <c:pt idx="4">
                  <c:v>2</c:v>
                </c:pt>
                <c:pt idx="5">
                  <c:v>5</c:v>
                </c:pt>
                <c:pt idx="6">
                  <c:v>6</c:v>
                </c:pt>
                <c:pt idx="7">
                  <c:v>6</c:v>
                </c:pt>
                <c:pt idx="8">
                  <c:v>3</c:v>
                </c:pt>
                <c:pt idx="9">
                  <c:v>8</c:v>
                </c:pt>
                <c:pt idx="10">
                  <c:v>3</c:v>
                </c:pt>
                <c:pt idx="11">
                  <c:v>7</c:v>
                </c:pt>
                <c:pt idx="12">
                  <c:v>12</c:v>
                </c:pt>
                <c:pt idx="13">
                  <c:v>3</c:v>
                </c:pt>
                <c:pt idx="14">
                  <c:v>3</c:v>
                </c:pt>
                <c:pt idx="15">
                  <c:v>4</c:v>
                </c:pt>
                <c:pt idx="16">
                  <c:v>5</c:v>
                </c:pt>
                <c:pt idx="17">
                  <c:v>3</c:v>
                </c:pt>
                <c:pt idx="18">
                  <c:v>2</c:v>
                </c:pt>
                <c:pt idx="19">
                  <c:v>11</c:v>
                </c:pt>
                <c:pt idx="20">
                  <c:v>9</c:v>
                </c:pt>
                <c:pt idx="21">
                  <c:v>9</c:v>
                </c:pt>
                <c:pt idx="22">
                  <c:v>3</c:v>
                </c:pt>
                <c:pt idx="23">
                  <c:v>6</c:v>
                </c:pt>
                <c:pt idx="24">
                  <c:v>7</c:v>
                </c:pt>
                <c:pt idx="25">
                  <c:v>9</c:v>
                </c:pt>
                <c:pt idx="26">
                  <c:v>5</c:v>
                </c:pt>
                <c:pt idx="27">
                  <c:v>12</c:v>
                </c:pt>
                <c:pt idx="28">
                  <c:v>10</c:v>
                </c:pt>
                <c:pt idx="29">
                  <c:v>11</c:v>
                </c:pt>
              </c:numCache>
            </c:numRef>
          </c:val>
        </c:ser>
        <c:ser>
          <c:idx val="2"/>
          <c:order val="2"/>
          <c:tx>
            <c:strRef>
              <c:f>Sheet1!$D$1</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numRef>
              <c:f>Sheet1!$A$2:$A$31</c:f>
              <c:numCache>
                <c:formatCode>General</c:formatCode>
                <c:ptCount val="30"/>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numCache>
            </c:numRef>
          </c:cat>
          <c:val>
            <c:numRef>
              <c:f>Sheet1!$D$2:$D$31</c:f>
              <c:numCache>
                <c:formatCode>General</c:formatCode>
                <c:ptCount val="30"/>
                <c:pt idx="0">
                  <c:v>0</c:v>
                </c:pt>
                <c:pt idx="1">
                  <c:v>1</c:v>
                </c:pt>
                <c:pt idx="2">
                  <c:v>1</c:v>
                </c:pt>
                <c:pt idx="3">
                  <c:v>3</c:v>
                </c:pt>
                <c:pt idx="4">
                  <c:v>4</c:v>
                </c:pt>
                <c:pt idx="5">
                  <c:v>9</c:v>
                </c:pt>
                <c:pt idx="6">
                  <c:v>11</c:v>
                </c:pt>
                <c:pt idx="7">
                  <c:v>9</c:v>
                </c:pt>
                <c:pt idx="8">
                  <c:v>10</c:v>
                </c:pt>
                <c:pt idx="9">
                  <c:v>15</c:v>
                </c:pt>
                <c:pt idx="10">
                  <c:v>9</c:v>
                </c:pt>
                <c:pt idx="11">
                  <c:v>17</c:v>
                </c:pt>
                <c:pt idx="12">
                  <c:v>14</c:v>
                </c:pt>
                <c:pt idx="13">
                  <c:v>15</c:v>
                </c:pt>
                <c:pt idx="14">
                  <c:v>13</c:v>
                </c:pt>
                <c:pt idx="15">
                  <c:v>8</c:v>
                </c:pt>
                <c:pt idx="16">
                  <c:v>13</c:v>
                </c:pt>
                <c:pt idx="17">
                  <c:v>12</c:v>
                </c:pt>
                <c:pt idx="18">
                  <c:v>10</c:v>
                </c:pt>
                <c:pt idx="19">
                  <c:v>11</c:v>
                </c:pt>
                <c:pt idx="20">
                  <c:v>14</c:v>
                </c:pt>
                <c:pt idx="21">
                  <c:v>9</c:v>
                </c:pt>
                <c:pt idx="22">
                  <c:v>19</c:v>
                </c:pt>
                <c:pt idx="23">
                  <c:v>18</c:v>
                </c:pt>
                <c:pt idx="24">
                  <c:v>22</c:v>
                </c:pt>
                <c:pt idx="25">
                  <c:v>17</c:v>
                </c:pt>
                <c:pt idx="26">
                  <c:v>13</c:v>
                </c:pt>
                <c:pt idx="27">
                  <c:v>18</c:v>
                </c:pt>
                <c:pt idx="28">
                  <c:v>15</c:v>
                </c:pt>
                <c:pt idx="29">
                  <c:v>25</c:v>
                </c:pt>
              </c:numCache>
            </c:numRef>
          </c:val>
        </c:ser>
        <c:ser>
          <c:idx val="3"/>
          <c:order val="3"/>
          <c:tx>
            <c:strRef>
              <c:f>Sheet1!$E$1</c:f>
              <c:strCache>
                <c:ptCount val="1"/>
                <c:pt idx="0">
                  <c:v>11-17</c:v>
                </c:pt>
              </c:strCache>
            </c:strRef>
          </c:tx>
          <c:spPr>
            <a:gradFill>
              <a:gsLst>
                <a:gs pos="0">
                  <a:srgbClr val="208C03"/>
                </a:gs>
                <a:gs pos="50000">
                  <a:srgbClr val="20F703"/>
                </a:gs>
                <a:gs pos="100000">
                  <a:srgbClr val="208C03"/>
                </a:gs>
              </a:gsLst>
              <a:lin ang="10800000" scaled="0"/>
            </a:gradFill>
            <a:ln>
              <a:solidFill>
                <a:srgbClr val="000000"/>
              </a:solidFill>
            </a:ln>
          </c:spPr>
          <c:invertIfNegative val="0"/>
          <c:cat>
            <c:numRef>
              <c:f>Sheet1!$A$2:$A$31</c:f>
              <c:numCache>
                <c:formatCode>General</c:formatCode>
                <c:ptCount val="30"/>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numCache>
            </c:numRef>
          </c:cat>
          <c:val>
            <c:numRef>
              <c:f>Sheet1!$E$2:$E$31</c:f>
              <c:numCache>
                <c:formatCode>General</c:formatCode>
                <c:ptCount val="30"/>
                <c:pt idx="0">
                  <c:v>1</c:v>
                </c:pt>
                <c:pt idx="1">
                  <c:v>2</c:v>
                </c:pt>
                <c:pt idx="2">
                  <c:v>3</c:v>
                </c:pt>
                <c:pt idx="3">
                  <c:v>3</c:v>
                </c:pt>
                <c:pt idx="4">
                  <c:v>17</c:v>
                </c:pt>
                <c:pt idx="5">
                  <c:v>30</c:v>
                </c:pt>
                <c:pt idx="6">
                  <c:v>31</c:v>
                </c:pt>
                <c:pt idx="7">
                  <c:v>31</c:v>
                </c:pt>
                <c:pt idx="8">
                  <c:v>34</c:v>
                </c:pt>
                <c:pt idx="9">
                  <c:v>63</c:v>
                </c:pt>
                <c:pt idx="10">
                  <c:v>60</c:v>
                </c:pt>
                <c:pt idx="11">
                  <c:v>64</c:v>
                </c:pt>
                <c:pt idx="12">
                  <c:v>64</c:v>
                </c:pt>
                <c:pt idx="13">
                  <c:v>50</c:v>
                </c:pt>
                <c:pt idx="14">
                  <c:v>54</c:v>
                </c:pt>
                <c:pt idx="15">
                  <c:v>57</c:v>
                </c:pt>
                <c:pt idx="16">
                  <c:v>55</c:v>
                </c:pt>
                <c:pt idx="17">
                  <c:v>61</c:v>
                </c:pt>
                <c:pt idx="18">
                  <c:v>74</c:v>
                </c:pt>
                <c:pt idx="19">
                  <c:v>73</c:v>
                </c:pt>
                <c:pt idx="20">
                  <c:v>74</c:v>
                </c:pt>
                <c:pt idx="21">
                  <c:v>84</c:v>
                </c:pt>
                <c:pt idx="22">
                  <c:v>91</c:v>
                </c:pt>
                <c:pt idx="23">
                  <c:v>100</c:v>
                </c:pt>
                <c:pt idx="24">
                  <c:v>89</c:v>
                </c:pt>
                <c:pt idx="25">
                  <c:v>81</c:v>
                </c:pt>
                <c:pt idx="26">
                  <c:v>77</c:v>
                </c:pt>
                <c:pt idx="27">
                  <c:v>103</c:v>
                </c:pt>
                <c:pt idx="28">
                  <c:v>79</c:v>
                </c:pt>
                <c:pt idx="29">
                  <c:v>59</c:v>
                </c:pt>
              </c:numCache>
            </c:numRef>
          </c:val>
        </c:ser>
        <c:ser>
          <c:idx val="4"/>
          <c:order val="4"/>
          <c:tx>
            <c:strRef>
              <c:f>Sheet1!$F$1</c:f>
              <c:strCache>
                <c:ptCount val="1"/>
                <c:pt idx="0">
                  <c:v>Total</c:v>
                </c:pt>
              </c:strCache>
            </c:strRef>
          </c:tx>
          <c:spPr>
            <a:noFill/>
          </c:spPr>
          <c:invertIfNegative val="0"/>
          <c:dLbls>
            <c:spPr>
              <a:solidFill>
                <a:srgbClr val="000000">
                  <a:alpha val="50000"/>
                </a:srgbClr>
              </a:solidFill>
            </c:spPr>
            <c:txPr>
              <a:bodyPr/>
              <a:lstStyle/>
              <a:p>
                <a:pPr>
                  <a:defRPr sz="1200"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Sheet1!$A$2:$A$31</c:f>
              <c:numCache>
                <c:formatCode>General</c:formatCode>
                <c:ptCount val="30"/>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numCache>
            </c:numRef>
          </c:cat>
          <c:val>
            <c:numRef>
              <c:f>Sheet1!$F$2:$F$31</c:f>
              <c:numCache>
                <c:formatCode>General</c:formatCode>
                <c:ptCount val="30"/>
                <c:pt idx="0">
                  <c:v>1</c:v>
                </c:pt>
                <c:pt idx="1">
                  <c:v>3</c:v>
                </c:pt>
                <c:pt idx="2">
                  <c:v>5</c:v>
                </c:pt>
                <c:pt idx="3">
                  <c:v>7</c:v>
                </c:pt>
                <c:pt idx="4">
                  <c:v>23</c:v>
                </c:pt>
                <c:pt idx="5">
                  <c:v>46</c:v>
                </c:pt>
                <c:pt idx="6">
                  <c:v>48</c:v>
                </c:pt>
                <c:pt idx="7">
                  <c:v>48</c:v>
                </c:pt>
                <c:pt idx="8">
                  <c:v>52</c:v>
                </c:pt>
                <c:pt idx="9">
                  <c:v>96</c:v>
                </c:pt>
                <c:pt idx="10">
                  <c:v>80</c:v>
                </c:pt>
                <c:pt idx="11">
                  <c:v>95</c:v>
                </c:pt>
                <c:pt idx="12">
                  <c:v>97</c:v>
                </c:pt>
                <c:pt idx="13">
                  <c:v>72</c:v>
                </c:pt>
                <c:pt idx="14">
                  <c:v>73</c:v>
                </c:pt>
                <c:pt idx="15">
                  <c:v>71</c:v>
                </c:pt>
                <c:pt idx="16">
                  <c:v>76</c:v>
                </c:pt>
                <c:pt idx="17">
                  <c:v>80</c:v>
                </c:pt>
                <c:pt idx="18">
                  <c:v>90</c:v>
                </c:pt>
                <c:pt idx="19">
                  <c:v>98</c:v>
                </c:pt>
                <c:pt idx="20">
                  <c:v>101</c:v>
                </c:pt>
                <c:pt idx="21">
                  <c:v>107</c:v>
                </c:pt>
                <c:pt idx="22">
                  <c:v>116</c:v>
                </c:pt>
                <c:pt idx="23">
                  <c:v>127</c:v>
                </c:pt>
                <c:pt idx="24">
                  <c:v>126</c:v>
                </c:pt>
                <c:pt idx="25">
                  <c:v>110</c:v>
                </c:pt>
                <c:pt idx="26">
                  <c:v>99</c:v>
                </c:pt>
                <c:pt idx="27">
                  <c:v>137</c:v>
                </c:pt>
                <c:pt idx="28">
                  <c:v>108</c:v>
                </c:pt>
                <c:pt idx="29">
                  <c:v>96</c:v>
                </c:pt>
              </c:numCache>
            </c:numRef>
          </c:val>
        </c:ser>
        <c:dLbls>
          <c:showLegendKey val="0"/>
          <c:showVal val="0"/>
          <c:showCatName val="0"/>
          <c:showSerName val="0"/>
          <c:showPercent val="0"/>
          <c:showBubbleSize val="0"/>
        </c:dLbls>
        <c:gapWidth val="25"/>
        <c:overlap val="100"/>
        <c:axId val="241929800"/>
        <c:axId val="241930192"/>
      </c:barChart>
      <c:catAx>
        <c:axId val="241929800"/>
        <c:scaling>
          <c:orientation val="minMax"/>
        </c:scaling>
        <c:delete val="0"/>
        <c:axPos val="b"/>
        <c:numFmt formatCode="General" sourceLinked="1"/>
        <c:majorTickMark val="out"/>
        <c:minorTickMark val="none"/>
        <c:tickLblPos val="nextTo"/>
        <c:txPr>
          <a:bodyPr rot="-2700000"/>
          <a:lstStyle/>
          <a:p>
            <a:pPr>
              <a:defRPr sz="1500" b="1"/>
            </a:pPr>
            <a:endParaRPr lang="en-US"/>
          </a:p>
        </c:txPr>
        <c:crossAx val="241930192"/>
        <c:crosses val="autoZero"/>
        <c:auto val="1"/>
        <c:lblAlgn val="ctr"/>
        <c:lblOffset val="100"/>
        <c:tickLblSkip val="1"/>
        <c:noMultiLvlLbl val="0"/>
      </c:catAx>
      <c:valAx>
        <c:axId val="241930192"/>
        <c:scaling>
          <c:orientation val="minMax"/>
          <c:max val="140"/>
        </c:scaling>
        <c:delete val="0"/>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241929800"/>
        <c:crosses val="autoZero"/>
        <c:crossBetween val="between"/>
        <c:majorUnit val="20"/>
      </c:valAx>
      <c:spPr>
        <a:solidFill>
          <a:schemeClr val="bg2"/>
        </a:solidFill>
        <a:ln>
          <a:solidFill>
            <a:schemeClr val="tx1"/>
          </a:solidFill>
        </a:ln>
      </c:spPr>
    </c:plotArea>
    <c:legend>
      <c:legendPos val="r"/>
      <c:legendEntry>
        <c:idx val="0"/>
        <c:delete val="1"/>
      </c:legendEntry>
      <c:layout>
        <c:manualLayout>
          <c:xMode val="edge"/>
          <c:yMode val="edge"/>
          <c:x val="0.1322065825842566"/>
          <c:y val="8.422856517935258E-2"/>
          <c:w val="0.16662090911202471"/>
          <c:h val="0.26769203849518808"/>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Microsoft_Excel_Worksheet2!$B$2:$B$10002</c:f>
              <c:numCache>
                <c:formatCode>General</c:formatCode>
                <c:ptCount val="10001"/>
                <c:pt idx="0">
                  <c:v>1.96032328410224</c:v>
                </c:pt>
                <c:pt idx="1">
                  <c:v>1.89506268323271</c:v>
                </c:pt>
                <c:pt idx="2">
                  <c:v>1.83197465566291</c:v>
                </c:pt>
                <c:pt idx="3">
                  <c:v>1.7709868748331501</c:v>
                </c:pt>
                <c:pt idx="4">
                  <c:v>1.7120294219880301</c:v>
                </c:pt>
                <c:pt idx="5">
                  <c:v>1.65503470601882</c:v>
                </c:pt>
                <c:pt idx="6">
                  <c:v>1.5999373859743999</c:v>
                </c:pt>
                <c:pt idx="7">
                  <c:v>1.54667429615189</c:v>
                </c:pt>
                <c:pt idx="8">
                  <c:v>1.49518437368099</c:v>
                </c:pt>
                <c:pt idx="9">
                  <c:v>1.4454085885191901</c:v>
                </c:pt>
                <c:pt idx="10">
                  <c:v>1.3973405591680801</c:v>
                </c:pt>
                <c:pt idx="11">
                  <c:v>1.3511650888914299</c:v>
                </c:pt>
                <c:pt idx="12">
                  <c:v>1.3070843012862201</c:v>
                </c:pt>
                <c:pt idx="13">
                  <c:v>1.2652674356128499</c:v>
                </c:pt>
                <c:pt idx="14">
                  <c:v>1.2258550713362499</c:v>
                </c:pt>
                <c:pt idx="15">
                  <c:v>1.1889634580177799</c:v>
                </c:pt>
                <c:pt idx="16">
                  <c:v>1.1546888816110601</c:v>
                </c:pt>
                <c:pt idx="17">
                  <c:v>1.1231120201293801</c:v>
                </c:pt>
                <c:pt idx="18">
                  <c:v>1.09430226262652</c:v>
                </c:pt>
                <c:pt idx="19">
                  <c:v>1.06832198541403</c:v>
                </c:pt>
                <c:pt idx="20">
                  <c:v>1.0452307985621101</c:v>
                </c:pt>
                <c:pt idx="21">
                  <c:v>1.0250897943080399</c:v>
                </c:pt>
                <c:pt idx="22">
                  <c:v>1.00796584750079</c:v>
                </c:pt>
                <c:pt idx="23">
                  <c:v>0.99393603728598501</c:v>
                </c:pt>
                <c:pt idx="24">
                  <c:v>0.98302096488368396</c:v>
                </c:pt>
                <c:pt idx="25">
                  <c:v>0.97498028809909298</c:v>
                </c:pt>
                <c:pt idx="26">
                  <c:v>0.96953409547084801</c:v>
                </c:pt>
                <c:pt idx="27">
                  <c:v>0.96642914166494398</c:v>
                </c:pt>
                <c:pt idx="28">
                  <c:v>0.965432936771072</c:v>
                </c:pt>
                <c:pt idx="29">
                  <c:v>0.96632864165673005</c:v>
                </c:pt>
                <c:pt idx="30">
                  <c:v>0.96891063667302102</c:v>
                </c:pt>
                <c:pt idx="31">
                  <c:v>0.97298066351123802</c:v>
                </c:pt>
                <c:pt idx="32">
                  <c:v>0.97834446697155697</c:v>
                </c:pt>
                <c:pt idx="33">
                  <c:v>0.98480888599151795</c:v>
                </c:pt>
                <c:pt idx="34">
                  <c:v>0.99217936233347703</c:v>
                </c:pt>
                <c:pt idx="35">
                  <c:v>1.00025785142613</c:v>
                </c:pt>
                <c:pt idx="36">
                  <c:v>1.0088411333612799</c:v>
                </c:pt>
                <c:pt idx="37">
                  <c:v>1.0177195331536599</c:v>
                </c:pt>
                <c:pt idx="38">
                  <c:v>1.0267133083753399</c:v>
                </c:pt>
                <c:pt idx="39">
                  <c:v>1.0357865632474501</c:v>
                </c:pt>
                <c:pt idx="40">
                  <c:v>1.04494000014633</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Microsoft_Excel_Worksheet2!$C$2:$C$10002</c:f>
              <c:numCache>
                <c:formatCode>General</c:formatCode>
                <c:ptCount val="10001"/>
                <c:pt idx="0">
                  <c:v>1.2381353354301201</c:v>
                </c:pt>
                <c:pt idx="1">
                  <c:v>1.22593086665825</c:v>
                </c:pt>
                <c:pt idx="2">
                  <c:v>1.21383193130206</c:v>
                </c:pt>
                <c:pt idx="3">
                  <c:v>1.2018350721472899</c:v>
                </c:pt>
                <c:pt idx="4">
                  <c:v>1.18993623913352</c:v>
                </c:pt>
                <c:pt idx="5">
                  <c:v>1.1781305784138401</c:v>
                </c:pt>
                <c:pt idx="6">
                  <c:v>1.16641212691709</c:v>
                </c:pt>
                <c:pt idx="7">
                  <c:v>1.1547733592936</c:v>
                </c:pt>
                <c:pt idx="8">
                  <c:v>1.1432044972639599</c:v>
                </c:pt>
                <c:pt idx="9">
                  <c:v>1.13169242327091</c:v>
                </c:pt>
                <c:pt idx="10">
                  <c:v>1.1202255799821701</c:v>
                </c:pt>
                <c:pt idx="11">
                  <c:v>1.1088150634549501</c:v>
                </c:pt>
                <c:pt idx="12">
                  <c:v>1.0974802684265199</c:v>
                </c:pt>
                <c:pt idx="13">
                  <c:v>1.08624483044739</c:v>
                </c:pt>
                <c:pt idx="14">
                  <c:v>1.07513920072562</c:v>
                </c:pt>
                <c:pt idx="15">
                  <c:v>1.06420429929286</c:v>
                </c:pt>
                <c:pt idx="16">
                  <c:v>1.0534968395736399</c:v>
                </c:pt>
                <c:pt idx="17">
                  <c:v>1.04309720385767</c:v>
                </c:pt>
                <c:pt idx="18">
                  <c:v>1.03312111004332</c:v>
                </c:pt>
                <c:pt idx="19">
                  <c:v>1.0237366310645499</c:v>
                </c:pt>
                <c:pt idx="20">
                  <c:v>1.0151880373601201</c:v>
                </c:pt>
                <c:pt idx="21">
                  <c:v>1.0078265900304699</c:v>
                </c:pt>
                <c:pt idx="22">
                  <c:v>1.00214459995169</c:v>
                </c:pt>
                <c:pt idx="23">
                  <c:v>0.98909320508492804</c:v>
                </c:pt>
                <c:pt idx="24">
                  <c:v>0.96773298809361397</c:v>
                </c:pt>
                <c:pt idx="25">
                  <c:v>0.94881937471435795</c:v>
                </c:pt>
                <c:pt idx="26">
                  <c:v>0.93160415028822496</c:v>
                </c:pt>
                <c:pt idx="27">
                  <c:v>0.91556176551952695</c:v>
                </c:pt>
                <c:pt idx="28">
                  <c:v>0.90033785085680396</c:v>
                </c:pt>
                <c:pt idx="29">
                  <c:v>0.88569908060483604</c:v>
                </c:pt>
                <c:pt idx="30">
                  <c:v>0.87149335020298802</c:v>
                </c:pt>
                <c:pt idx="31">
                  <c:v>0.85762152509165801</c:v>
                </c:pt>
                <c:pt idx="32">
                  <c:v>0.84401859327052398</c:v>
                </c:pt>
                <c:pt idx="33">
                  <c:v>0.83064146050494603</c:v>
                </c:pt>
                <c:pt idx="34">
                  <c:v>0.81746112537644</c:v>
                </c:pt>
                <c:pt idx="35">
                  <c:v>0.80445764908980799</c:v>
                </c:pt>
                <c:pt idx="36">
                  <c:v>0.79161688575108402</c:v>
                </c:pt>
                <c:pt idx="37">
                  <c:v>0.77892831923206296</c:v>
                </c:pt>
                <c:pt idx="38">
                  <c:v>0.76638730622080697</c:v>
                </c:pt>
                <c:pt idx="39">
                  <c:v>0.754003053654275</c:v>
                </c:pt>
                <c:pt idx="40">
                  <c:v>0.74178425702216599</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Microsoft_Excel_Worksheet2!$D$2:$D$10002</c:f>
              <c:numCache>
                <c:formatCode>General</c:formatCode>
                <c:ptCount val="10001"/>
                <c:pt idx="0">
                  <c:v>3.1037539017157498</c:v>
                </c:pt>
                <c:pt idx="1">
                  <c:v>2.92941687908597</c:v>
                </c:pt>
                <c:pt idx="2">
                  <c:v>2.7649059581017599</c:v>
                </c:pt>
                <c:pt idx="3">
                  <c:v>2.6096713130758999</c:v>
                </c:pt>
                <c:pt idx="4">
                  <c:v>2.4631947875517999</c:v>
                </c:pt>
                <c:pt idx="5">
                  <c:v>2.3249883572452501</c:v>
                </c:pt>
                <c:pt idx="6">
                  <c:v>2.1945927858314902</c:v>
                </c:pt>
                <c:pt idx="7">
                  <c:v>2.0715765211628199</c:v>
                </c:pt>
                <c:pt idx="8">
                  <c:v>1.9555349166752201</c:v>
                </c:pt>
                <c:pt idx="9">
                  <c:v>1.8460899311551899</c:v>
                </c:pt>
                <c:pt idx="10">
                  <c:v>1.74300665257728</c:v>
                </c:pt>
                <c:pt idx="11">
                  <c:v>1.6464847544102501</c:v>
                </c:pt>
                <c:pt idx="12">
                  <c:v>1.5567198972227201</c:v>
                </c:pt>
                <c:pt idx="13">
                  <c:v>1.47379452472327</c:v>
                </c:pt>
                <c:pt idx="14">
                  <c:v>1.39769869325442</c:v>
                </c:pt>
                <c:pt idx="15">
                  <c:v>1.3283484246783499</c:v>
                </c:pt>
                <c:pt idx="16">
                  <c:v>1.26560077185975</c:v>
                </c:pt>
                <c:pt idx="17">
                  <c:v>1.20926468318978</c:v>
                </c:pt>
                <c:pt idx="18">
                  <c:v>1.1591065465106101</c:v>
                </c:pt>
                <c:pt idx="19">
                  <c:v>1.11484910267611</c:v>
                </c:pt>
                <c:pt idx="20">
                  <c:v>1.0761626241220501</c:v>
                </c:pt>
                <c:pt idx="21">
                  <c:v>1.0426487024545801</c:v>
                </c:pt>
                <c:pt idx="22">
                  <c:v>1.0138209094545501</c:v>
                </c:pt>
                <c:pt idx="23">
                  <c:v>0.99880258112878295</c:v>
                </c:pt>
                <c:pt idx="24">
                  <c:v>0.99855045688219302</c:v>
                </c:pt>
                <c:pt idx="25">
                  <c:v>1.0018625119959901</c:v>
                </c:pt>
                <c:pt idx="26">
                  <c:v>1.00900834543261</c:v>
                </c:pt>
                <c:pt idx="27">
                  <c:v>1.0201226405836801</c:v>
                </c:pt>
                <c:pt idx="28">
                  <c:v>1.03523444506462</c:v>
                </c:pt>
                <c:pt idx="29">
                  <c:v>1.0542983098147301</c:v>
                </c:pt>
                <c:pt idx="30">
                  <c:v>1.0772174241369199</c:v>
                </c:pt>
                <c:pt idx="31">
                  <c:v>1.10385682246675</c:v>
                </c:pt>
                <c:pt idx="32">
                  <c:v>1.13404835353796</c:v>
                </c:pt>
                <c:pt idx="33">
                  <c:v>1.1675898543979299</c:v>
                </c:pt>
                <c:pt idx="34">
                  <c:v>1.20424061338347</c:v>
                </c:pt>
                <c:pt idx="35">
                  <c:v>1.2437146572869699</c:v>
                </c:pt>
                <c:pt idx="36">
                  <c:v>1.28567296969167</c:v>
                </c:pt>
                <c:pt idx="37">
                  <c:v>1.3297154854809199</c:v>
                </c:pt>
                <c:pt idx="38">
                  <c:v>1.3754666981544601</c:v>
                </c:pt>
                <c:pt idx="39">
                  <c:v>1.42287726741208</c:v>
                </c:pt>
                <c:pt idx="40">
                  <c:v>1.4719908026751001</c:v>
                </c:pt>
              </c:numCache>
            </c:numRef>
          </c:yVal>
          <c:smooth val="1"/>
        </c:ser>
        <c:dLbls>
          <c:showLegendKey val="0"/>
          <c:showVal val="0"/>
          <c:showCatName val="0"/>
          <c:showSerName val="0"/>
          <c:showPercent val="0"/>
          <c:showBubbleSize val="0"/>
        </c:dLbls>
        <c:axId val="523372384"/>
        <c:axId val="523372776"/>
      </c:scatterChart>
      <c:valAx>
        <c:axId val="523372384"/>
        <c:scaling>
          <c:orientation val="minMax"/>
          <c:max val="20"/>
          <c:min val="-20"/>
        </c:scaling>
        <c:delete val="0"/>
        <c:axPos val="b"/>
        <c:title>
          <c:tx>
            <c:rich>
              <a:bodyPr/>
              <a:lstStyle/>
              <a:p>
                <a:pPr>
                  <a:defRPr sz="1700"/>
                </a:pPr>
                <a:r>
                  <a:rPr lang="en-US" sz="1700" dirty="0" smtClean="0"/>
                  <a:t>Height difference (cm)</a:t>
                </a:r>
                <a:endParaRPr lang="en-US" sz="1700" dirty="0"/>
              </a:p>
            </c:rich>
          </c:tx>
          <c:layout>
            <c:manualLayout>
              <c:xMode val="edge"/>
              <c:yMode val="edge"/>
              <c:x val="0.43004424778761063"/>
              <c:y val="0.88582020997375333"/>
            </c:manualLayout>
          </c:layout>
          <c:overlay val="0"/>
        </c:title>
        <c:numFmt formatCode="#,##0" sourceLinked="0"/>
        <c:majorTickMark val="out"/>
        <c:minorTickMark val="none"/>
        <c:tickLblPos val="nextTo"/>
        <c:txPr>
          <a:bodyPr rot="0"/>
          <a:lstStyle/>
          <a:p>
            <a:pPr>
              <a:defRPr sz="1500" b="1"/>
            </a:pPr>
            <a:endParaRPr lang="en-US"/>
          </a:p>
        </c:txPr>
        <c:crossAx val="523372776"/>
        <c:crosses val="autoZero"/>
        <c:crossBetween val="midCat"/>
        <c:majorUnit val="5"/>
      </c:valAx>
      <c:valAx>
        <c:axId val="52337277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effectLst/>
                  </a:rPr>
                  <a:t>Hazard Ratio for 10 Year Mortality/Graft Failure</a:t>
                </a:r>
                <a:endParaRPr lang="en-US" sz="1700" dirty="0">
                  <a:effectLst/>
                </a:endParaRPr>
              </a:p>
            </c:rich>
          </c:tx>
          <c:layout>
            <c:manualLayout>
              <c:xMode val="edge"/>
              <c:yMode val="edge"/>
              <c:x val="2.6966761898125557E-3"/>
              <c:y val="0.14651553636440606"/>
            </c:manualLayout>
          </c:layout>
          <c:overlay val="0"/>
        </c:title>
        <c:numFmt formatCode="#,##0.0" sourceLinked="0"/>
        <c:majorTickMark val="out"/>
        <c:minorTickMark val="none"/>
        <c:tickLblPos val="nextTo"/>
        <c:txPr>
          <a:bodyPr/>
          <a:lstStyle/>
          <a:p>
            <a:pPr>
              <a:defRPr sz="1500" b="1"/>
            </a:pPr>
            <a:endParaRPr lang="en-US"/>
          </a:p>
        </c:txPr>
        <c:crossAx val="523372384"/>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Sheet1!$B$1</c:f>
              <c:strCache>
                <c:ptCount val="1"/>
                <c:pt idx="0">
                  <c:v>0-&lt;2 hours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Sheet1!$A$2:$A$8</c:f>
              <c:strCache>
                <c:ptCount val="7"/>
                <c:pt idx="0">
                  <c:v>Cystic Fibrosis</c:v>
                </c:pt>
                <c:pt idx="1">
                  <c:v>ILD</c:v>
                </c:pt>
                <c:pt idx="2">
                  <c:v>ILD Other</c:v>
                </c:pt>
                <c:pt idx="3">
                  <c:v>OB (non-Retx)</c:v>
                </c:pt>
                <c:pt idx="4">
                  <c:v>PH/PAH</c:v>
                </c:pt>
                <c:pt idx="5">
                  <c:v>PHT Other</c:v>
                </c:pt>
                <c:pt idx="6">
                  <c:v>Other</c:v>
                </c:pt>
              </c:strCache>
            </c:strRef>
          </c:cat>
          <c:val>
            <c:numRef>
              <c:f>Sheet1!$B$2:$B$8</c:f>
              <c:numCache>
                <c:formatCode>General</c:formatCode>
                <c:ptCount val="7"/>
                <c:pt idx="0">
                  <c:v>5</c:v>
                </c:pt>
                <c:pt idx="1">
                  <c:v>1</c:v>
                </c:pt>
                <c:pt idx="2">
                  <c:v>0</c:v>
                </c:pt>
                <c:pt idx="3">
                  <c:v>4</c:v>
                </c:pt>
                <c:pt idx="4">
                  <c:v>2</c:v>
                </c:pt>
                <c:pt idx="5">
                  <c:v>1</c:v>
                </c:pt>
                <c:pt idx="6">
                  <c:v>1</c:v>
                </c:pt>
              </c:numCache>
            </c:numRef>
          </c:val>
        </c:ser>
        <c:ser>
          <c:idx val="1"/>
          <c:order val="1"/>
          <c:tx>
            <c:strRef>
              <c:f>Sheet1!$C$1</c:f>
              <c:strCache>
                <c:ptCount val="1"/>
                <c:pt idx="0">
                  <c:v>2-&lt;4 hours</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Sheet1!$A$2:$A$8</c:f>
              <c:strCache>
                <c:ptCount val="7"/>
                <c:pt idx="0">
                  <c:v>Cystic Fibrosis</c:v>
                </c:pt>
                <c:pt idx="1">
                  <c:v>ILD</c:v>
                </c:pt>
                <c:pt idx="2">
                  <c:v>ILD Other</c:v>
                </c:pt>
                <c:pt idx="3">
                  <c:v>OB (non-Retx)</c:v>
                </c:pt>
                <c:pt idx="4">
                  <c:v>PH/PAH</c:v>
                </c:pt>
                <c:pt idx="5">
                  <c:v>PHT Other</c:v>
                </c:pt>
                <c:pt idx="6">
                  <c:v>Other</c:v>
                </c:pt>
              </c:strCache>
            </c:strRef>
          </c:cat>
          <c:val>
            <c:numRef>
              <c:f>Sheet1!$C$2:$C$8</c:f>
              <c:numCache>
                <c:formatCode>General</c:formatCode>
                <c:ptCount val="7"/>
                <c:pt idx="0">
                  <c:v>48</c:v>
                </c:pt>
                <c:pt idx="1">
                  <c:v>3</c:v>
                </c:pt>
                <c:pt idx="2">
                  <c:v>4</c:v>
                </c:pt>
                <c:pt idx="3">
                  <c:v>6</c:v>
                </c:pt>
                <c:pt idx="4">
                  <c:v>7</c:v>
                </c:pt>
                <c:pt idx="5">
                  <c:v>7</c:v>
                </c:pt>
                <c:pt idx="6">
                  <c:v>16</c:v>
                </c:pt>
              </c:numCache>
            </c:numRef>
          </c:val>
        </c:ser>
        <c:ser>
          <c:idx val="2"/>
          <c:order val="2"/>
          <c:tx>
            <c:strRef>
              <c:f>Sheet1!$D$1</c:f>
              <c:strCache>
                <c:ptCount val="1"/>
                <c:pt idx="0">
                  <c:v>4-&lt;6 hours</c:v>
                </c:pt>
              </c:strCache>
            </c:strRef>
          </c:tx>
          <c:spPr>
            <a:gradFill flip="none" rotWithShape="1">
              <a:gsLst>
                <a:gs pos="0">
                  <a:srgbClr val="7030A0"/>
                </a:gs>
                <a:gs pos="50000">
                  <a:srgbClr val="9933FF"/>
                </a:gs>
                <a:gs pos="100000">
                  <a:srgbClr val="7030A0"/>
                </a:gs>
              </a:gsLst>
              <a:lin ang="10800000" scaled="1"/>
              <a:tileRect/>
            </a:gradFill>
            <a:ln>
              <a:solidFill>
                <a:srgbClr val="000000"/>
              </a:solidFill>
            </a:ln>
          </c:spPr>
          <c:invertIfNegative val="0"/>
          <c:cat>
            <c:strRef>
              <c:f>Sheet1!$A$2:$A$8</c:f>
              <c:strCache>
                <c:ptCount val="7"/>
                <c:pt idx="0">
                  <c:v>Cystic Fibrosis</c:v>
                </c:pt>
                <c:pt idx="1">
                  <c:v>ILD</c:v>
                </c:pt>
                <c:pt idx="2">
                  <c:v>ILD Other</c:v>
                </c:pt>
                <c:pt idx="3">
                  <c:v>OB (non-Retx)</c:v>
                </c:pt>
                <c:pt idx="4">
                  <c:v>PH/PAH</c:v>
                </c:pt>
                <c:pt idx="5">
                  <c:v>PHT Other</c:v>
                </c:pt>
                <c:pt idx="6">
                  <c:v>Other</c:v>
                </c:pt>
              </c:strCache>
            </c:strRef>
          </c:cat>
          <c:val>
            <c:numRef>
              <c:f>Sheet1!$D$2:$D$8</c:f>
              <c:numCache>
                <c:formatCode>General</c:formatCode>
                <c:ptCount val="7"/>
                <c:pt idx="0">
                  <c:v>180</c:v>
                </c:pt>
                <c:pt idx="1">
                  <c:v>12</c:v>
                </c:pt>
                <c:pt idx="2">
                  <c:v>26</c:v>
                </c:pt>
                <c:pt idx="3">
                  <c:v>20</c:v>
                </c:pt>
                <c:pt idx="4">
                  <c:v>35</c:v>
                </c:pt>
                <c:pt idx="5">
                  <c:v>20</c:v>
                </c:pt>
                <c:pt idx="6">
                  <c:v>57</c:v>
                </c:pt>
              </c:numCache>
            </c:numRef>
          </c:val>
        </c:ser>
        <c:ser>
          <c:idx val="3"/>
          <c:order val="3"/>
          <c:tx>
            <c:strRef>
              <c:f>Sheet1!$E$1</c:f>
              <c:strCache>
                <c:ptCount val="1"/>
                <c:pt idx="0">
                  <c:v>6+ hours</c:v>
                </c:pt>
              </c:strCache>
            </c:strRef>
          </c:tx>
          <c:spPr>
            <a:gradFill>
              <a:gsLst>
                <a:gs pos="0">
                  <a:srgbClr val="C00000"/>
                </a:gs>
                <a:gs pos="50000">
                  <a:srgbClr val="FF0000"/>
                </a:gs>
                <a:gs pos="100000">
                  <a:srgbClr val="C00000"/>
                </a:gs>
              </a:gsLst>
              <a:lin ang="10800000" scaled="0"/>
            </a:gradFill>
            <a:ln>
              <a:solidFill>
                <a:schemeClr val="bg2"/>
              </a:solidFill>
            </a:ln>
          </c:spPr>
          <c:invertIfNegative val="0"/>
          <c:cat>
            <c:strRef>
              <c:f>Sheet1!$A$2:$A$8</c:f>
              <c:strCache>
                <c:ptCount val="7"/>
                <c:pt idx="0">
                  <c:v>Cystic Fibrosis</c:v>
                </c:pt>
                <c:pt idx="1">
                  <c:v>ILD</c:v>
                </c:pt>
                <c:pt idx="2">
                  <c:v>ILD Other</c:v>
                </c:pt>
                <c:pt idx="3">
                  <c:v>OB (non-Retx)</c:v>
                </c:pt>
                <c:pt idx="4">
                  <c:v>PH/PAH</c:v>
                </c:pt>
                <c:pt idx="5">
                  <c:v>PHT Other</c:v>
                </c:pt>
                <c:pt idx="6">
                  <c:v>Other</c:v>
                </c:pt>
              </c:strCache>
            </c:strRef>
          </c:cat>
          <c:val>
            <c:numRef>
              <c:f>Sheet1!$E$2:$E$8</c:f>
              <c:numCache>
                <c:formatCode>General</c:formatCode>
                <c:ptCount val="7"/>
                <c:pt idx="0">
                  <c:v>163</c:v>
                </c:pt>
                <c:pt idx="1">
                  <c:v>13</c:v>
                </c:pt>
                <c:pt idx="2">
                  <c:v>21</c:v>
                </c:pt>
                <c:pt idx="3">
                  <c:v>13</c:v>
                </c:pt>
                <c:pt idx="4">
                  <c:v>25</c:v>
                </c:pt>
                <c:pt idx="5">
                  <c:v>19</c:v>
                </c:pt>
                <c:pt idx="6">
                  <c:v>55</c:v>
                </c:pt>
              </c:numCache>
            </c:numRef>
          </c:val>
        </c:ser>
        <c:dLbls>
          <c:showLegendKey val="0"/>
          <c:showVal val="0"/>
          <c:showCatName val="0"/>
          <c:showSerName val="0"/>
          <c:showPercent val="0"/>
          <c:showBubbleSize val="0"/>
        </c:dLbls>
        <c:gapWidth val="40"/>
        <c:overlap val="100"/>
        <c:axId val="523373560"/>
        <c:axId val="523373952"/>
      </c:barChart>
      <c:catAx>
        <c:axId val="523373560"/>
        <c:scaling>
          <c:orientation val="minMax"/>
        </c:scaling>
        <c:delete val="0"/>
        <c:axPos val="b"/>
        <c:numFmt formatCode="General" sourceLinked="0"/>
        <c:majorTickMark val="out"/>
        <c:minorTickMark val="none"/>
        <c:tickLblPos val="nextTo"/>
        <c:txPr>
          <a:bodyPr/>
          <a:lstStyle/>
          <a:p>
            <a:pPr>
              <a:defRPr sz="1500" b="1"/>
            </a:pPr>
            <a:endParaRPr lang="en-US"/>
          </a:p>
        </c:txPr>
        <c:crossAx val="523373952"/>
        <c:crosses val="autoZero"/>
        <c:auto val="1"/>
        <c:lblAlgn val="ctr"/>
        <c:lblOffset val="100"/>
        <c:noMultiLvlLbl val="0"/>
      </c:catAx>
      <c:valAx>
        <c:axId val="523373952"/>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523373560"/>
        <c:crosses val="autoZero"/>
        <c:crossBetween val="between"/>
        <c:majorUnit val="0.2"/>
      </c:valAx>
      <c:spPr>
        <a:solidFill>
          <a:srgbClr val="000000"/>
        </a:solidFill>
        <a:ln w="12700">
          <a:solidFill>
            <a:srgbClr val="FFFFFF"/>
          </a:solidFill>
        </a:ln>
      </c:spPr>
    </c:plotArea>
    <c:legend>
      <c:legendPos val="t"/>
      <c:layout>
        <c:manualLayout>
          <c:xMode val="edge"/>
          <c:yMode val="edge"/>
          <c:x val="0.2299533391659376"/>
          <c:y val="3.90625E-2"/>
          <c:w val="0.60184893554972296"/>
          <c:h val="5.8834071522309711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Sheet1!$B$1</c:f>
              <c:strCache>
                <c:ptCount val="1"/>
                <c:pt idx="0">
                  <c:v>0-&lt;2 hours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Sheet1!$A$2:$A$5</c:f>
              <c:strCache>
                <c:ptCount val="4"/>
                <c:pt idx="0">
                  <c:v>&lt;1</c:v>
                </c:pt>
                <c:pt idx="1">
                  <c:v>1-5</c:v>
                </c:pt>
                <c:pt idx="2">
                  <c:v>6-10</c:v>
                </c:pt>
                <c:pt idx="3">
                  <c:v>11-17</c:v>
                </c:pt>
              </c:strCache>
            </c:strRef>
          </c:cat>
          <c:val>
            <c:numRef>
              <c:f>Sheet1!$B$2:$B$5</c:f>
              <c:numCache>
                <c:formatCode>General</c:formatCode>
                <c:ptCount val="4"/>
                <c:pt idx="0">
                  <c:v>0</c:v>
                </c:pt>
                <c:pt idx="1">
                  <c:v>1</c:v>
                </c:pt>
                <c:pt idx="2">
                  <c:v>4</c:v>
                </c:pt>
                <c:pt idx="3">
                  <c:v>9</c:v>
                </c:pt>
              </c:numCache>
            </c:numRef>
          </c:val>
        </c:ser>
        <c:ser>
          <c:idx val="1"/>
          <c:order val="1"/>
          <c:tx>
            <c:strRef>
              <c:f>Sheet1!$C$1</c:f>
              <c:strCache>
                <c:ptCount val="1"/>
                <c:pt idx="0">
                  <c:v>2-&lt;4 hours</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Sheet1!$A$2:$A$5</c:f>
              <c:strCache>
                <c:ptCount val="4"/>
                <c:pt idx="0">
                  <c:v>&lt;1</c:v>
                </c:pt>
                <c:pt idx="1">
                  <c:v>1-5</c:v>
                </c:pt>
                <c:pt idx="2">
                  <c:v>6-10</c:v>
                </c:pt>
                <c:pt idx="3">
                  <c:v>11-17</c:v>
                </c:pt>
              </c:strCache>
            </c:strRef>
          </c:cat>
          <c:val>
            <c:numRef>
              <c:f>Sheet1!$C$2:$C$5</c:f>
              <c:numCache>
                <c:formatCode>General</c:formatCode>
                <c:ptCount val="4"/>
                <c:pt idx="0">
                  <c:v>2</c:v>
                </c:pt>
                <c:pt idx="1">
                  <c:v>4</c:v>
                </c:pt>
                <c:pt idx="2">
                  <c:v>11</c:v>
                </c:pt>
                <c:pt idx="3">
                  <c:v>74</c:v>
                </c:pt>
              </c:numCache>
            </c:numRef>
          </c:val>
        </c:ser>
        <c:ser>
          <c:idx val="2"/>
          <c:order val="2"/>
          <c:tx>
            <c:strRef>
              <c:f>Sheet1!$D$1</c:f>
              <c:strCache>
                <c:ptCount val="1"/>
                <c:pt idx="0">
                  <c:v>4-&lt;6 hours</c:v>
                </c:pt>
              </c:strCache>
            </c:strRef>
          </c:tx>
          <c:spPr>
            <a:gradFill flip="none" rotWithShape="1">
              <a:gsLst>
                <a:gs pos="0">
                  <a:srgbClr val="7030A0"/>
                </a:gs>
                <a:gs pos="50000">
                  <a:srgbClr val="9933FF"/>
                </a:gs>
                <a:gs pos="100000">
                  <a:srgbClr val="7030A0"/>
                </a:gs>
              </a:gsLst>
              <a:lin ang="10800000" scaled="1"/>
              <a:tileRect/>
            </a:gradFill>
            <a:ln>
              <a:solidFill>
                <a:srgbClr val="000000"/>
              </a:solidFill>
            </a:ln>
          </c:spPr>
          <c:invertIfNegative val="0"/>
          <c:cat>
            <c:strRef>
              <c:f>Sheet1!$A$2:$A$5</c:f>
              <c:strCache>
                <c:ptCount val="4"/>
                <c:pt idx="0">
                  <c:v>&lt;1</c:v>
                </c:pt>
                <c:pt idx="1">
                  <c:v>1-5</c:v>
                </c:pt>
                <c:pt idx="2">
                  <c:v>6-10</c:v>
                </c:pt>
                <c:pt idx="3">
                  <c:v>11-17</c:v>
                </c:pt>
              </c:strCache>
            </c:strRef>
          </c:cat>
          <c:val>
            <c:numRef>
              <c:f>Sheet1!$D$2:$D$5</c:f>
              <c:numCache>
                <c:formatCode>General</c:formatCode>
                <c:ptCount val="4"/>
                <c:pt idx="0">
                  <c:v>26</c:v>
                </c:pt>
                <c:pt idx="1">
                  <c:v>23</c:v>
                </c:pt>
                <c:pt idx="2">
                  <c:v>48</c:v>
                </c:pt>
                <c:pt idx="3">
                  <c:v>254</c:v>
                </c:pt>
              </c:numCache>
            </c:numRef>
          </c:val>
        </c:ser>
        <c:ser>
          <c:idx val="3"/>
          <c:order val="3"/>
          <c:tx>
            <c:strRef>
              <c:f>Sheet1!$E$1</c:f>
              <c:strCache>
                <c:ptCount val="1"/>
                <c:pt idx="0">
                  <c:v>6+ hours</c:v>
                </c:pt>
              </c:strCache>
            </c:strRef>
          </c:tx>
          <c:spPr>
            <a:gradFill>
              <a:gsLst>
                <a:gs pos="0">
                  <a:srgbClr val="C00000"/>
                </a:gs>
                <a:gs pos="50000">
                  <a:srgbClr val="FF0000"/>
                </a:gs>
                <a:gs pos="100000">
                  <a:srgbClr val="C00000"/>
                </a:gs>
              </a:gsLst>
              <a:lin ang="10800000" scaled="0"/>
            </a:gradFill>
            <a:ln>
              <a:solidFill>
                <a:schemeClr val="bg2"/>
              </a:solidFill>
            </a:ln>
          </c:spPr>
          <c:invertIfNegative val="0"/>
          <c:cat>
            <c:strRef>
              <c:f>Sheet1!$A$2:$A$5</c:f>
              <c:strCache>
                <c:ptCount val="4"/>
                <c:pt idx="0">
                  <c:v>&lt;1</c:v>
                </c:pt>
                <c:pt idx="1">
                  <c:v>1-5</c:v>
                </c:pt>
                <c:pt idx="2">
                  <c:v>6-10</c:v>
                </c:pt>
                <c:pt idx="3">
                  <c:v>11-17</c:v>
                </c:pt>
              </c:strCache>
            </c:strRef>
          </c:cat>
          <c:val>
            <c:numRef>
              <c:f>Sheet1!$E$2:$E$5</c:f>
              <c:numCache>
                <c:formatCode>General</c:formatCode>
                <c:ptCount val="4"/>
                <c:pt idx="0">
                  <c:v>17</c:v>
                </c:pt>
                <c:pt idx="1">
                  <c:v>36</c:v>
                </c:pt>
                <c:pt idx="2">
                  <c:v>52</c:v>
                </c:pt>
                <c:pt idx="3">
                  <c:v>207</c:v>
                </c:pt>
              </c:numCache>
            </c:numRef>
          </c:val>
        </c:ser>
        <c:dLbls>
          <c:showLegendKey val="0"/>
          <c:showVal val="0"/>
          <c:showCatName val="0"/>
          <c:showSerName val="0"/>
          <c:showPercent val="0"/>
          <c:showBubbleSize val="0"/>
        </c:dLbls>
        <c:gapWidth val="40"/>
        <c:overlap val="100"/>
        <c:axId val="523374736"/>
        <c:axId val="523375128"/>
      </c:barChart>
      <c:catAx>
        <c:axId val="523374736"/>
        <c:scaling>
          <c:orientation val="minMax"/>
        </c:scaling>
        <c:delete val="0"/>
        <c:axPos val="b"/>
        <c:title>
          <c:tx>
            <c:rich>
              <a:bodyPr/>
              <a:lstStyle/>
              <a:p>
                <a:pPr>
                  <a:defRPr/>
                </a:pPr>
                <a:r>
                  <a:rPr lang="en-US" dirty="0" smtClean="0"/>
                  <a:t>Recipient Age (Years)</a:t>
                </a:r>
                <a:endParaRPr lang="en-US" dirty="0"/>
              </a:p>
            </c:rich>
          </c:tx>
          <c:layout/>
          <c:overlay val="0"/>
        </c:title>
        <c:numFmt formatCode="General" sourceLinked="0"/>
        <c:majorTickMark val="out"/>
        <c:minorTickMark val="none"/>
        <c:tickLblPos val="nextTo"/>
        <c:txPr>
          <a:bodyPr/>
          <a:lstStyle/>
          <a:p>
            <a:pPr>
              <a:defRPr sz="1500" b="1"/>
            </a:pPr>
            <a:endParaRPr lang="en-US"/>
          </a:p>
        </c:txPr>
        <c:crossAx val="523375128"/>
        <c:crosses val="autoZero"/>
        <c:auto val="1"/>
        <c:lblAlgn val="ctr"/>
        <c:lblOffset val="100"/>
        <c:noMultiLvlLbl val="0"/>
      </c:catAx>
      <c:valAx>
        <c:axId val="523375128"/>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523374736"/>
        <c:crosses val="autoZero"/>
        <c:crossBetween val="between"/>
        <c:majorUnit val="0.2"/>
      </c:valAx>
      <c:spPr>
        <a:solidFill>
          <a:srgbClr val="000000"/>
        </a:solidFill>
        <a:ln w="12700">
          <a:solidFill>
            <a:srgbClr val="FFFFFF"/>
          </a:solidFill>
        </a:ln>
      </c:spPr>
    </c:plotArea>
    <c:legend>
      <c:legendPos val="t"/>
      <c:layout>
        <c:manualLayout>
          <c:xMode val="edge"/>
          <c:yMode val="edge"/>
          <c:x val="0.2299533391659376"/>
          <c:y val="3.90625E-2"/>
          <c:w val="0.60184893554972296"/>
          <c:h val="5.8834071522309711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Sheet1!$B$1</c:f>
              <c:strCache>
                <c:ptCount val="1"/>
                <c:pt idx="0">
                  <c:v>0-&lt;2 hours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Sheet1!$A$2:$A$3</c:f>
              <c:strCache>
                <c:ptCount val="2"/>
                <c:pt idx="0">
                  <c:v>No ventilator support</c:v>
                </c:pt>
                <c:pt idx="1">
                  <c:v>Ventilator support</c:v>
                </c:pt>
              </c:strCache>
            </c:strRef>
          </c:cat>
          <c:val>
            <c:numRef>
              <c:f>Sheet1!$B$2:$B$3</c:f>
              <c:numCache>
                <c:formatCode>General</c:formatCode>
                <c:ptCount val="2"/>
                <c:pt idx="0">
                  <c:v>8</c:v>
                </c:pt>
                <c:pt idx="1">
                  <c:v>1</c:v>
                </c:pt>
              </c:numCache>
            </c:numRef>
          </c:val>
        </c:ser>
        <c:ser>
          <c:idx val="1"/>
          <c:order val="1"/>
          <c:tx>
            <c:strRef>
              <c:f>Sheet1!$C$1</c:f>
              <c:strCache>
                <c:ptCount val="1"/>
                <c:pt idx="0">
                  <c:v>2-&lt;4 hours</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Sheet1!$A$2:$A$3</c:f>
              <c:strCache>
                <c:ptCount val="2"/>
                <c:pt idx="0">
                  <c:v>No ventilator support</c:v>
                </c:pt>
                <c:pt idx="1">
                  <c:v>Ventilator support</c:v>
                </c:pt>
              </c:strCache>
            </c:strRef>
          </c:cat>
          <c:val>
            <c:numRef>
              <c:f>Sheet1!$C$2:$C$3</c:f>
              <c:numCache>
                <c:formatCode>General</c:formatCode>
                <c:ptCount val="2"/>
                <c:pt idx="0">
                  <c:v>64</c:v>
                </c:pt>
                <c:pt idx="1">
                  <c:v>17</c:v>
                </c:pt>
              </c:numCache>
            </c:numRef>
          </c:val>
        </c:ser>
        <c:ser>
          <c:idx val="2"/>
          <c:order val="2"/>
          <c:tx>
            <c:strRef>
              <c:f>Sheet1!$D$1</c:f>
              <c:strCache>
                <c:ptCount val="1"/>
                <c:pt idx="0">
                  <c:v>4-&lt;6 hours</c:v>
                </c:pt>
              </c:strCache>
            </c:strRef>
          </c:tx>
          <c:spPr>
            <a:gradFill flip="none" rotWithShape="1">
              <a:gsLst>
                <a:gs pos="0">
                  <a:srgbClr val="7030A0"/>
                </a:gs>
                <a:gs pos="50000">
                  <a:srgbClr val="9933FF"/>
                </a:gs>
                <a:gs pos="100000">
                  <a:srgbClr val="7030A0"/>
                </a:gs>
              </a:gsLst>
              <a:lin ang="10800000" scaled="1"/>
              <a:tileRect/>
            </a:gradFill>
            <a:ln>
              <a:solidFill>
                <a:srgbClr val="000000"/>
              </a:solidFill>
            </a:ln>
          </c:spPr>
          <c:invertIfNegative val="0"/>
          <c:cat>
            <c:strRef>
              <c:f>Sheet1!$A$2:$A$3</c:f>
              <c:strCache>
                <c:ptCount val="2"/>
                <c:pt idx="0">
                  <c:v>No ventilator support</c:v>
                </c:pt>
                <c:pt idx="1">
                  <c:v>Ventilator support</c:v>
                </c:pt>
              </c:strCache>
            </c:strRef>
          </c:cat>
          <c:val>
            <c:numRef>
              <c:f>Sheet1!$D$2:$D$3</c:f>
              <c:numCache>
                <c:formatCode>General</c:formatCode>
                <c:ptCount val="2"/>
                <c:pt idx="0">
                  <c:v>240</c:v>
                </c:pt>
                <c:pt idx="1">
                  <c:v>58</c:v>
                </c:pt>
              </c:numCache>
            </c:numRef>
          </c:val>
        </c:ser>
        <c:ser>
          <c:idx val="3"/>
          <c:order val="3"/>
          <c:tx>
            <c:strRef>
              <c:f>Sheet1!$E$1</c:f>
              <c:strCache>
                <c:ptCount val="1"/>
                <c:pt idx="0">
                  <c:v>6+ hours</c:v>
                </c:pt>
              </c:strCache>
            </c:strRef>
          </c:tx>
          <c:spPr>
            <a:gradFill>
              <a:gsLst>
                <a:gs pos="0">
                  <a:srgbClr val="C00000"/>
                </a:gs>
                <a:gs pos="50000">
                  <a:srgbClr val="FF0000"/>
                </a:gs>
                <a:gs pos="100000">
                  <a:srgbClr val="C00000"/>
                </a:gs>
              </a:gsLst>
              <a:lin ang="10800000" scaled="0"/>
            </a:gradFill>
            <a:ln>
              <a:solidFill>
                <a:schemeClr val="bg2"/>
              </a:solidFill>
            </a:ln>
          </c:spPr>
          <c:invertIfNegative val="0"/>
          <c:cat>
            <c:strRef>
              <c:f>Sheet1!$A$2:$A$3</c:f>
              <c:strCache>
                <c:ptCount val="2"/>
                <c:pt idx="0">
                  <c:v>No ventilator support</c:v>
                </c:pt>
                <c:pt idx="1">
                  <c:v>Ventilator support</c:v>
                </c:pt>
              </c:strCache>
            </c:strRef>
          </c:cat>
          <c:val>
            <c:numRef>
              <c:f>Sheet1!$E$2:$E$3</c:f>
              <c:numCache>
                <c:formatCode>General</c:formatCode>
                <c:ptCount val="2"/>
                <c:pt idx="0">
                  <c:v>172</c:v>
                </c:pt>
                <c:pt idx="1">
                  <c:v>45</c:v>
                </c:pt>
              </c:numCache>
            </c:numRef>
          </c:val>
        </c:ser>
        <c:dLbls>
          <c:showLegendKey val="0"/>
          <c:showVal val="0"/>
          <c:showCatName val="0"/>
          <c:showSerName val="0"/>
          <c:showPercent val="0"/>
          <c:showBubbleSize val="0"/>
        </c:dLbls>
        <c:gapWidth val="40"/>
        <c:overlap val="100"/>
        <c:axId val="851756736"/>
        <c:axId val="851757520"/>
      </c:barChart>
      <c:catAx>
        <c:axId val="851756736"/>
        <c:scaling>
          <c:orientation val="minMax"/>
        </c:scaling>
        <c:delete val="0"/>
        <c:axPos val="b"/>
        <c:numFmt formatCode="General" sourceLinked="0"/>
        <c:majorTickMark val="out"/>
        <c:minorTickMark val="none"/>
        <c:tickLblPos val="nextTo"/>
        <c:txPr>
          <a:bodyPr/>
          <a:lstStyle/>
          <a:p>
            <a:pPr>
              <a:defRPr sz="1500" b="1"/>
            </a:pPr>
            <a:endParaRPr lang="en-US"/>
          </a:p>
        </c:txPr>
        <c:crossAx val="851757520"/>
        <c:crosses val="autoZero"/>
        <c:auto val="1"/>
        <c:lblAlgn val="ctr"/>
        <c:lblOffset val="100"/>
        <c:noMultiLvlLbl val="0"/>
      </c:catAx>
      <c:valAx>
        <c:axId val="851757520"/>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851756736"/>
        <c:crosses val="autoZero"/>
        <c:crossBetween val="between"/>
        <c:majorUnit val="0.2"/>
      </c:valAx>
      <c:spPr>
        <a:solidFill>
          <a:srgbClr val="000000"/>
        </a:solidFill>
        <a:ln w="12700">
          <a:solidFill>
            <a:srgbClr val="FFFFFF"/>
          </a:solidFill>
        </a:ln>
      </c:spPr>
    </c:plotArea>
    <c:legend>
      <c:legendPos val="t"/>
      <c:layout>
        <c:manualLayout>
          <c:xMode val="edge"/>
          <c:yMode val="edge"/>
          <c:x val="0.2299533391659376"/>
          <c:y val="3.90625E-2"/>
          <c:w val="0.60184893554972296"/>
          <c:h val="5.8834071522309711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Sheet1!$B$1</c:f>
              <c:strCache>
                <c:ptCount val="1"/>
                <c:pt idx="0">
                  <c:v>0-&lt;2 hours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Sheet1!$A$2:$A$6</c:f>
              <c:strCache>
                <c:ptCount val="5"/>
                <c:pt idx="0">
                  <c:v>0 - 10</c:v>
                </c:pt>
                <c:pt idx="1">
                  <c:v>11 - 17</c:v>
                </c:pt>
                <c:pt idx="2">
                  <c:v>18 - 34</c:v>
                </c:pt>
                <c:pt idx="3">
                  <c:v>35 - 49</c:v>
                </c:pt>
                <c:pt idx="4">
                  <c:v>50 - 59</c:v>
                </c:pt>
              </c:strCache>
            </c:strRef>
          </c:cat>
          <c:val>
            <c:numRef>
              <c:f>Sheet1!$B$2:$B$6</c:f>
              <c:numCache>
                <c:formatCode>General</c:formatCode>
                <c:ptCount val="5"/>
                <c:pt idx="0">
                  <c:v>1</c:v>
                </c:pt>
                <c:pt idx="1">
                  <c:v>1</c:v>
                </c:pt>
                <c:pt idx="2">
                  <c:v>4</c:v>
                </c:pt>
                <c:pt idx="3">
                  <c:v>8</c:v>
                </c:pt>
                <c:pt idx="4">
                  <c:v>0</c:v>
                </c:pt>
              </c:numCache>
            </c:numRef>
          </c:val>
        </c:ser>
        <c:ser>
          <c:idx val="1"/>
          <c:order val="1"/>
          <c:tx>
            <c:strRef>
              <c:f>Sheet1!$C$1</c:f>
              <c:strCache>
                <c:ptCount val="1"/>
                <c:pt idx="0">
                  <c:v>2-&lt;4 hours</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Sheet1!$A$2:$A$6</c:f>
              <c:strCache>
                <c:ptCount val="5"/>
                <c:pt idx="0">
                  <c:v>0 - 10</c:v>
                </c:pt>
                <c:pt idx="1">
                  <c:v>11 - 17</c:v>
                </c:pt>
                <c:pt idx="2">
                  <c:v>18 - 34</c:v>
                </c:pt>
                <c:pt idx="3">
                  <c:v>35 - 49</c:v>
                </c:pt>
                <c:pt idx="4">
                  <c:v>50 - 59</c:v>
                </c:pt>
              </c:strCache>
            </c:strRef>
          </c:cat>
          <c:val>
            <c:numRef>
              <c:f>Sheet1!$C$2:$C$6</c:f>
              <c:numCache>
                <c:formatCode>General</c:formatCode>
                <c:ptCount val="5"/>
                <c:pt idx="0">
                  <c:v>17</c:v>
                </c:pt>
                <c:pt idx="1">
                  <c:v>43</c:v>
                </c:pt>
                <c:pt idx="2">
                  <c:v>12</c:v>
                </c:pt>
                <c:pt idx="3">
                  <c:v>13</c:v>
                </c:pt>
                <c:pt idx="4">
                  <c:v>6</c:v>
                </c:pt>
              </c:numCache>
            </c:numRef>
          </c:val>
        </c:ser>
        <c:ser>
          <c:idx val="2"/>
          <c:order val="2"/>
          <c:tx>
            <c:strRef>
              <c:f>Sheet1!$D$1</c:f>
              <c:strCache>
                <c:ptCount val="1"/>
                <c:pt idx="0">
                  <c:v>4-&lt;6 hours</c:v>
                </c:pt>
              </c:strCache>
            </c:strRef>
          </c:tx>
          <c:spPr>
            <a:gradFill flip="none" rotWithShape="1">
              <a:gsLst>
                <a:gs pos="0">
                  <a:srgbClr val="7030A0"/>
                </a:gs>
                <a:gs pos="50000">
                  <a:srgbClr val="9933FF"/>
                </a:gs>
                <a:gs pos="100000">
                  <a:srgbClr val="7030A0"/>
                </a:gs>
              </a:gsLst>
              <a:lin ang="10800000" scaled="1"/>
              <a:tileRect/>
            </a:gradFill>
            <a:ln>
              <a:solidFill>
                <a:srgbClr val="000000"/>
              </a:solidFill>
            </a:ln>
          </c:spPr>
          <c:invertIfNegative val="0"/>
          <c:cat>
            <c:strRef>
              <c:f>Sheet1!$A$2:$A$6</c:f>
              <c:strCache>
                <c:ptCount val="5"/>
                <c:pt idx="0">
                  <c:v>0 - 10</c:v>
                </c:pt>
                <c:pt idx="1">
                  <c:v>11 - 17</c:v>
                </c:pt>
                <c:pt idx="2">
                  <c:v>18 - 34</c:v>
                </c:pt>
                <c:pt idx="3">
                  <c:v>35 - 49</c:v>
                </c:pt>
                <c:pt idx="4">
                  <c:v>50 - 59</c:v>
                </c:pt>
              </c:strCache>
            </c:strRef>
          </c:cat>
          <c:val>
            <c:numRef>
              <c:f>Sheet1!$D$2:$D$6</c:f>
              <c:numCache>
                <c:formatCode>General</c:formatCode>
                <c:ptCount val="5"/>
                <c:pt idx="0">
                  <c:v>125</c:v>
                </c:pt>
                <c:pt idx="1">
                  <c:v>124</c:v>
                </c:pt>
                <c:pt idx="2">
                  <c:v>58</c:v>
                </c:pt>
                <c:pt idx="3">
                  <c:v>29</c:v>
                </c:pt>
                <c:pt idx="4">
                  <c:v>10</c:v>
                </c:pt>
              </c:numCache>
            </c:numRef>
          </c:val>
        </c:ser>
        <c:ser>
          <c:idx val="3"/>
          <c:order val="3"/>
          <c:tx>
            <c:strRef>
              <c:f>Sheet1!$E$1</c:f>
              <c:strCache>
                <c:ptCount val="1"/>
                <c:pt idx="0">
                  <c:v>6+ hours</c:v>
                </c:pt>
              </c:strCache>
            </c:strRef>
          </c:tx>
          <c:spPr>
            <a:gradFill>
              <a:gsLst>
                <a:gs pos="0">
                  <a:srgbClr val="C00000"/>
                </a:gs>
                <a:gs pos="50000">
                  <a:srgbClr val="FF0000"/>
                </a:gs>
                <a:gs pos="100000">
                  <a:srgbClr val="C00000"/>
                </a:gs>
              </a:gsLst>
              <a:lin ang="10800000" scaled="0"/>
            </a:gradFill>
            <a:ln>
              <a:solidFill>
                <a:schemeClr val="bg2"/>
              </a:solidFill>
            </a:ln>
          </c:spPr>
          <c:invertIfNegative val="0"/>
          <c:cat>
            <c:strRef>
              <c:f>Sheet1!$A$2:$A$6</c:f>
              <c:strCache>
                <c:ptCount val="5"/>
                <c:pt idx="0">
                  <c:v>0 - 10</c:v>
                </c:pt>
                <c:pt idx="1">
                  <c:v>11 - 17</c:v>
                </c:pt>
                <c:pt idx="2">
                  <c:v>18 - 34</c:v>
                </c:pt>
                <c:pt idx="3">
                  <c:v>35 - 49</c:v>
                </c:pt>
                <c:pt idx="4">
                  <c:v>50 - 59</c:v>
                </c:pt>
              </c:strCache>
            </c:strRef>
          </c:cat>
          <c:val>
            <c:numRef>
              <c:f>Sheet1!$E$2:$E$6</c:f>
              <c:numCache>
                <c:formatCode>General</c:formatCode>
                <c:ptCount val="5"/>
                <c:pt idx="0">
                  <c:v>124</c:v>
                </c:pt>
                <c:pt idx="1">
                  <c:v>92</c:v>
                </c:pt>
                <c:pt idx="2">
                  <c:v>36</c:v>
                </c:pt>
                <c:pt idx="3">
                  <c:v>42</c:v>
                </c:pt>
                <c:pt idx="4">
                  <c:v>14</c:v>
                </c:pt>
              </c:numCache>
            </c:numRef>
          </c:val>
        </c:ser>
        <c:dLbls>
          <c:showLegendKey val="0"/>
          <c:showVal val="0"/>
          <c:showCatName val="0"/>
          <c:showSerName val="0"/>
          <c:showPercent val="0"/>
          <c:showBubbleSize val="0"/>
        </c:dLbls>
        <c:gapWidth val="40"/>
        <c:overlap val="100"/>
        <c:axId val="851758304"/>
        <c:axId val="851758696"/>
      </c:barChart>
      <c:catAx>
        <c:axId val="851758304"/>
        <c:scaling>
          <c:orientation val="minMax"/>
        </c:scaling>
        <c:delete val="0"/>
        <c:axPos val="b"/>
        <c:title>
          <c:tx>
            <c:rich>
              <a:bodyPr/>
              <a:lstStyle/>
              <a:p>
                <a:pPr>
                  <a:defRPr/>
                </a:pPr>
                <a:r>
                  <a:rPr lang="en-US" dirty="0" smtClean="0"/>
                  <a:t>Donor Age (Years)</a:t>
                </a:r>
                <a:endParaRPr lang="en-US" dirty="0"/>
              </a:p>
            </c:rich>
          </c:tx>
          <c:layout/>
          <c:overlay val="0"/>
        </c:title>
        <c:numFmt formatCode="General" sourceLinked="0"/>
        <c:majorTickMark val="out"/>
        <c:minorTickMark val="none"/>
        <c:tickLblPos val="nextTo"/>
        <c:txPr>
          <a:bodyPr/>
          <a:lstStyle/>
          <a:p>
            <a:pPr>
              <a:defRPr sz="1500" b="1"/>
            </a:pPr>
            <a:endParaRPr lang="en-US"/>
          </a:p>
        </c:txPr>
        <c:crossAx val="851758696"/>
        <c:crosses val="autoZero"/>
        <c:auto val="1"/>
        <c:lblAlgn val="ctr"/>
        <c:lblOffset val="100"/>
        <c:noMultiLvlLbl val="0"/>
      </c:catAx>
      <c:valAx>
        <c:axId val="851758696"/>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851758304"/>
        <c:crosses val="autoZero"/>
        <c:crossBetween val="between"/>
        <c:majorUnit val="0.2"/>
      </c:valAx>
      <c:spPr>
        <a:solidFill>
          <a:srgbClr val="000000"/>
        </a:solidFill>
        <a:ln w="12700">
          <a:solidFill>
            <a:srgbClr val="FFFFFF"/>
          </a:solidFill>
        </a:ln>
      </c:spPr>
    </c:plotArea>
    <c:legend>
      <c:legendPos val="t"/>
      <c:layout>
        <c:manualLayout>
          <c:xMode val="edge"/>
          <c:yMode val="edge"/>
          <c:x val="0.2299533391659376"/>
          <c:y val="3.90625E-2"/>
          <c:w val="0.60184893554972296"/>
          <c:h val="5.8834071522309711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Sheet1!$B$1</c:f>
              <c:strCache>
                <c:ptCount val="1"/>
                <c:pt idx="0">
                  <c:v>0-&lt;2 hours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Sheet1!$A$2:$A$5</c:f>
              <c:strCache>
                <c:ptCount val="4"/>
                <c:pt idx="0">
                  <c:v>Anoxia</c:v>
                </c:pt>
                <c:pt idx="1">
                  <c:v>Cerebrovascular/ Stroke</c:v>
                </c:pt>
                <c:pt idx="2">
                  <c:v>Head Trauma</c:v>
                </c:pt>
                <c:pt idx="3">
                  <c:v>Other</c:v>
                </c:pt>
              </c:strCache>
            </c:strRef>
          </c:cat>
          <c:val>
            <c:numRef>
              <c:f>Sheet1!$B$2:$B$5</c:f>
              <c:numCache>
                <c:formatCode>General</c:formatCode>
                <c:ptCount val="4"/>
                <c:pt idx="0">
                  <c:v>0</c:v>
                </c:pt>
                <c:pt idx="1">
                  <c:v>0</c:v>
                </c:pt>
                <c:pt idx="2">
                  <c:v>1</c:v>
                </c:pt>
                <c:pt idx="3">
                  <c:v>1</c:v>
                </c:pt>
              </c:numCache>
            </c:numRef>
          </c:val>
        </c:ser>
        <c:ser>
          <c:idx val="1"/>
          <c:order val="1"/>
          <c:tx>
            <c:strRef>
              <c:f>Sheet1!$C$1</c:f>
              <c:strCache>
                <c:ptCount val="1"/>
                <c:pt idx="0">
                  <c:v>2-&lt;4 hours</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Sheet1!$A$2:$A$5</c:f>
              <c:strCache>
                <c:ptCount val="4"/>
                <c:pt idx="0">
                  <c:v>Anoxia</c:v>
                </c:pt>
                <c:pt idx="1">
                  <c:v>Cerebrovascular/ Stroke</c:v>
                </c:pt>
                <c:pt idx="2">
                  <c:v>Head Trauma</c:v>
                </c:pt>
                <c:pt idx="3">
                  <c:v>Other</c:v>
                </c:pt>
              </c:strCache>
            </c:strRef>
          </c:cat>
          <c:val>
            <c:numRef>
              <c:f>Sheet1!$C$2:$C$5</c:f>
              <c:numCache>
                <c:formatCode>General</c:formatCode>
                <c:ptCount val="4"/>
                <c:pt idx="0">
                  <c:v>13</c:v>
                </c:pt>
                <c:pt idx="1">
                  <c:v>21</c:v>
                </c:pt>
                <c:pt idx="2">
                  <c:v>42</c:v>
                </c:pt>
                <c:pt idx="3">
                  <c:v>8</c:v>
                </c:pt>
              </c:numCache>
            </c:numRef>
          </c:val>
        </c:ser>
        <c:ser>
          <c:idx val="2"/>
          <c:order val="2"/>
          <c:tx>
            <c:strRef>
              <c:f>Sheet1!$D$1</c:f>
              <c:strCache>
                <c:ptCount val="1"/>
                <c:pt idx="0">
                  <c:v>4-&lt;6 hours</c:v>
                </c:pt>
              </c:strCache>
            </c:strRef>
          </c:tx>
          <c:spPr>
            <a:gradFill flip="none" rotWithShape="1">
              <a:gsLst>
                <a:gs pos="0">
                  <a:srgbClr val="7030A0"/>
                </a:gs>
                <a:gs pos="50000">
                  <a:srgbClr val="9933FF"/>
                </a:gs>
                <a:gs pos="100000">
                  <a:srgbClr val="7030A0"/>
                </a:gs>
              </a:gsLst>
              <a:lin ang="10800000" scaled="1"/>
              <a:tileRect/>
            </a:gradFill>
            <a:ln>
              <a:solidFill>
                <a:srgbClr val="000000"/>
              </a:solidFill>
            </a:ln>
          </c:spPr>
          <c:invertIfNegative val="0"/>
          <c:cat>
            <c:strRef>
              <c:f>Sheet1!$A$2:$A$5</c:f>
              <c:strCache>
                <c:ptCount val="4"/>
                <c:pt idx="0">
                  <c:v>Anoxia</c:v>
                </c:pt>
                <c:pt idx="1">
                  <c:v>Cerebrovascular/ Stroke</c:v>
                </c:pt>
                <c:pt idx="2">
                  <c:v>Head Trauma</c:v>
                </c:pt>
                <c:pt idx="3">
                  <c:v>Other</c:v>
                </c:pt>
              </c:strCache>
            </c:strRef>
          </c:cat>
          <c:val>
            <c:numRef>
              <c:f>Sheet1!$D$2:$D$5</c:f>
              <c:numCache>
                <c:formatCode>General</c:formatCode>
                <c:ptCount val="4"/>
                <c:pt idx="0">
                  <c:v>70</c:v>
                </c:pt>
                <c:pt idx="1">
                  <c:v>53</c:v>
                </c:pt>
                <c:pt idx="2">
                  <c:v>160</c:v>
                </c:pt>
                <c:pt idx="3">
                  <c:v>54</c:v>
                </c:pt>
              </c:numCache>
            </c:numRef>
          </c:val>
        </c:ser>
        <c:ser>
          <c:idx val="3"/>
          <c:order val="3"/>
          <c:tx>
            <c:strRef>
              <c:f>Sheet1!$E$1</c:f>
              <c:strCache>
                <c:ptCount val="1"/>
                <c:pt idx="0">
                  <c:v>6+ hours</c:v>
                </c:pt>
              </c:strCache>
            </c:strRef>
          </c:tx>
          <c:spPr>
            <a:gradFill>
              <a:gsLst>
                <a:gs pos="0">
                  <a:srgbClr val="C00000"/>
                </a:gs>
                <a:gs pos="50000">
                  <a:srgbClr val="FF0000"/>
                </a:gs>
                <a:gs pos="100000">
                  <a:srgbClr val="C00000"/>
                </a:gs>
              </a:gsLst>
              <a:lin ang="10800000" scaled="0"/>
            </a:gradFill>
            <a:ln>
              <a:solidFill>
                <a:schemeClr val="bg2"/>
              </a:solidFill>
            </a:ln>
          </c:spPr>
          <c:invertIfNegative val="0"/>
          <c:cat>
            <c:strRef>
              <c:f>Sheet1!$A$2:$A$5</c:f>
              <c:strCache>
                <c:ptCount val="4"/>
                <c:pt idx="0">
                  <c:v>Anoxia</c:v>
                </c:pt>
                <c:pt idx="1">
                  <c:v>Cerebrovascular/ Stroke</c:v>
                </c:pt>
                <c:pt idx="2">
                  <c:v>Head Trauma</c:v>
                </c:pt>
                <c:pt idx="3">
                  <c:v>Other</c:v>
                </c:pt>
              </c:strCache>
            </c:strRef>
          </c:cat>
          <c:val>
            <c:numRef>
              <c:f>Sheet1!$E$2:$E$5</c:f>
              <c:numCache>
                <c:formatCode>General</c:formatCode>
                <c:ptCount val="4"/>
                <c:pt idx="0">
                  <c:v>60</c:v>
                </c:pt>
                <c:pt idx="1">
                  <c:v>54</c:v>
                </c:pt>
                <c:pt idx="2">
                  <c:v>114</c:v>
                </c:pt>
                <c:pt idx="3">
                  <c:v>50</c:v>
                </c:pt>
              </c:numCache>
            </c:numRef>
          </c:val>
        </c:ser>
        <c:dLbls>
          <c:showLegendKey val="0"/>
          <c:showVal val="0"/>
          <c:showCatName val="0"/>
          <c:showSerName val="0"/>
          <c:showPercent val="0"/>
          <c:showBubbleSize val="0"/>
        </c:dLbls>
        <c:gapWidth val="40"/>
        <c:overlap val="100"/>
        <c:axId val="851759480"/>
        <c:axId val="709522288"/>
      </c:barChart>
      <c:catAx>
        <c:axId val="851759480"/>
        <c:scaling>
          <c:orientation val="minMax"/>
        </c:scaling>
        <c:delete val="0"/>
        <c:axPos val="b"/>
        <c:numFmt formatCode="General" sourceLinked="0"/>
        <c:majorTickMark val="out"/>
        <c:minorTickMark val="none"/>
        <c:tickLblPos val="nextTo"/>
        <c:txPr>
          <a:bodyPr/>
          <a:lstStyle/>
          <a:p>
            <a:pPr>
              <a:defRPr sz="1400" b="1"/>
            </a:pPr>
            <a:endParaRPr lang="en-US"/>
          </a:p>
        </c:txPr>
        <c:crossAx val="709522288"/>
        <c:crosses val="autoZero"/>
        <c:auto val="1"/>
        <c:lblAlgn val="ctr"/>
        <c:lblOffset val="100"/>
        <c:noMultiLvlLbl val="0"/>
      </c:catAx>
      <c:valAx>
        <c:axId val="709522288"/>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851759480"/>
        <c:crosses val="autoZero"/>
        <c:crossBetween val="between"/>
        <c:majorUnit val="0.2"/>
      </c:valAx>
      <c:spPr>
        <a:solidFill>
          <a:srgbClr val="000000"/>
        </a:solidFill>
        <a:ln w="12700">
          <a:solidFill>
            <a:srgbClr val="FFFFFF"/>
          </a:solidFill>
        </a:ln>
      </c:spPr>
    </c:plotArea>
    <c:legend>
      <c:legendPos val="t"/>
      <c:layout>
        <c:manualLayout>
          <c:xMode val="edge"/>
          <c:yMode val="edge"/>
          <c:x val="0.2299533391659376"/>
          <c:y val="3.90625E-2"/>
          <c:w val="0.60184893554972296"/>
          <c:h val="5.8834071522309711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94442542508275"/>
          <c:y val="0.15371492025035333"/>
          <c:w val="0.78294442542509191"/>
          <c:h val="0.66248051685846965"/>
        </c:manualLayout>
      </c:layout>
      <c:areaChart>
        <c:grouping val="percentStacked"/>
        <c:varyColors val="0"/>
        <c:ser>
          <c:idx val="1"/>
          <c:order val="0"/>
          <c:tx>
            <c:strRef>
              <c:f>Sheet1!$B$1</c:f>
              <c:strCache>
                <c:ptCount val="1"/>
                <c:pt idx="0">
                  <c:v>0-&lt;2 hours</c:v>
                </c:pt>
              </c:strCache>
            </c:strRef>
          </c:tx>
          <c:spPr>
            <a:gradFill>
              <a:gsLst>
                <a:gs pos="0">
                  <a:srgbClr val="339966"/>
                </a:gs>
                <a:gs pos="50000">
                  <a:srgbClr val="00FF00"/>
                </a:gs>
                <a:gs pos="100000">
                  <a:srgbClr val="339966"/>
                </a:gs>
              </a:gsLst>
              <a:lin ang="10800000" scaled="1"/>
            </a:gradFill>
            <a:ln>
              <a:solidFill>
                <a:schemeClr val="bg2"/>
              </a:solidFill>
            </a:ln>
          </c:spPr>
          <c:cat>
            <c:numRef>
              <c:f>Sheet1!$A$2:$A$34</c:f>
              <c:numCache>
                <c:formatCode>General</c:formatCode>
                <c:ptCount val="3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Sheet1!$B$2:$B$26</c:f>
              <c:numCache>
                <c:formatCode>General</c:formatCode>
                <c:ptCount val="25"/>
                <c:pt idx="0">
                  <c:v>4</c:v>
                </c:pt>
                <c:pt idx="1">
                  <c:v>1</c:v>
                </c:pt>
                <c:pt idx="2">
                  <c:v>2</c:v>
                </c:pt>
                <c:pt idx="3">
                  <c:v>2</c:v>
                </c:pt>
                <c:pt idx="4">
                  <c:v>9</c:v>
                </c:pt>
                <c:pt idx="5">
                  <c:v>4</c:v>
                </c:pt>
                <c:pt idx="6">
                  <c:v>8</c:v>
                </c:pt>
                <c:pt idx="7">
                  <c:v>11</c:v>
                </c:pt>
                <c:pt idx="8">
                  <c:v>9</c:v>
                </c:pt>
                <c:pt idx="9">
                  <c:v>10</c:v>
                </c:pt>
                <c:pt idx="10">
                  <c:v>9</c:v>
                </c:pt>
                <c:pt idx="11">
                  <c:v>5</c:v>
                </c:pt>
                <c:pt idx="12">
                  <c:v>7</c:v>
                </c:pt>
                <c:pt idx="13">
                  <c:v>2</c:v>
                </c:pt>
                <c:pt idx="14">
                  <c:v>1</c:v>
                </c:pt>
                <c:pt idx="15">
                  <c:v>1</c:v>
                </c:pt>
                <c:pt idx="16">
                  <c:v>1</c:v>
                </c:pt>
                <c:pt idx="17">
                  <c:v>3</c:v>
                </c:pt>
                <c:pt idx="18">
                  <c:v>1</c:v>
                </c:pt>
                <c:pt idx="19">
                  <c:v>1</c:v>
                </c:pt>
                <c:pt idx="20">
                  <c:v>2</c:v>
                </c:pt>
                <c:pt idx="21">
                  <c:v>0</c:v>
                </c:pt>
                <c:pt idx="22">
                  <c:v>1</c:v>
                </c:pt>
                <c:pt idx="23">
                  <c:v>0</c:v>
                </c:pt>
                <c:pt idx="24">
                  <c:v>0</c:v>
                </c:pt>
              </c:numCache>
            </c:numRef>
          </c:val>
        </c:ser>
        <c:ser>
          <c:idx val="2"/>
          <c:order val="1"/>
          <c:tx>
            <c:strRef>
              <c:f>Sheet1!$C$1</c:f>
              <c:strCache>
                <c:ptCount val="1"/>
                <c:pt idx="0">
                  <c:v>2-&lt;4 hours</c:v>
                </c:pt>
              </c:strCache>
            </c:strRef>
          </c:tx>
          <c:spPr>
            <a:gradFill>
              <a:gsLst>
                <a:gs pos="50000">
                  <a:srgbClr val="00FFFF"/>
                </a:gs>
                <a:gs pos="0">
                  <a:srgbClr val="009999"/>
                </a:gs>
                <a:gs pos="100000">
                  <a:srgbClr val="009999"/>
                </a:gs>
              </a:gsLst>
              <a:lin ang="10800000" scaled="0"/>
            </a:gradFill>
            <a:ln>
              <a:solidFill>
                <a:srgbClr val="000000"/>
              </a:solidFill>
            </a:ln>
          </c:spPr>
          <c:cat>
            <c:numRef>
              <c:f>Sheet1!$A$2:$A$34</c:f>
              <c:numCache>
                <c:formatCode>General</c:formatCode>
                <c:ptCount val="3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Sheet1!$C$2:$C$26</c:f>
              <c:numCache>
                <c:formatCode>General</c:formatCode>
                <c:ptCount val="25"/>
                <c:pt idx="0">
                  <c:v>10</c:v>
                </c:pt>
                <c:pt idx="1">
                  <c:v>6</c:v>
                </c:pt>
                <c:pt idx="2">
                  <c:v>3</c:v>
                </c:pt>
                <c:pt idx="3">
                  <c:v>4</c:v>
                </c:pt>
                <c:pt idx="4">
                  <c:v>13</c:v>
                </c:pt>
                <c:pt idx="5">
                  <c:v>8</c:v>
                </c:pt>
                <c:pt idx="6">
                  <c:v>9</c:v>
                </c:pt>
                <c:pt idx="7">
                  <c:v>7</c:v>
                </c:pt>
                <c:pt idx="8">
                  <c:v>10</c:v>
                </c:pt>
                <c:pt idx="9">
                  <c:v>6</c:v>
                </c:pt>
                <c:pt idx="10">
                  <c:v>7</c:v>
                </c:pt>
                <c:pt idx="11">
                  <c:v>12</c:v>
                </c:pt>
                <c:pt idx="12">
                  <c:v>5</c:v>
                </c:pt>
                <c:pt idx="13">
                  <c:v>12</c:v>
                </c:pt>
                <c:pt idx="14">
                  <c:v>8</c:v>
                </c:pt>
                <c:pt idx="15">
                  <c:v>4</c:v>
                </c:pt>
                <c:pt idx="16">
                  <c:v>13</c:v>
                </c:pt>
                <c:pt idx="17">
                  <c:v>4</c:v>
                </c:pt>
                <c:pt idx="18">
                  <c:v>10</c:v>
                </c:pt>
                <c:pt idx="19">
                  <c:v>6</c:v>
                </c:pt>
                <c:pt idx="20">
                  <c:v>4</c:v>
                </c:pt>
                <c:pt idx="21">
                  <c:v>6</c:v>
                </c:pt>
                <c:pt idx="22">
                  <c:v>6</c:v>
                </c:pt>
                <c:pt idx="23">
                  <c:v>8</c:v>
                </c:pt>
                <c:pt idx="24">
                  <c:v>7</c:v>
                </c:pt>
              </c:numCache>
            </c:numRef>
          </c:val>
        </c:ser>
        <c:ser>
          <c:idx val="3"/>
          <c:order val="2"/>
          <c:tx>
            <c:strRef>
              <c:f>Sheet1!$D$1</c:f>
              <c:strCache>
                <c:ptCount val="1"/>
                <c:pt idx="0">
                  <c:v>4-&lt;6 hours</c:v>
                </c:pt>
              </c:strCache>
            </c:strRef>
          </c:tx>
          <c:spPr>
            <a:gradFill flip="none" rotWithShape="1">
              <a:gsLst>
                <a:gs pos="50000">
                  <a:srgbClr val="9933FF"/>
                </a:gs>
                <a:gs pos="0">
                  <a:srgbClr val="9933FF"/>
                </a:gs>
                <a:gs pos="100000">
                  <a:srgbClr val="7030A0"/>
                </a:gs>
              </a:gsLst>
              <a:lin ang="10800000" scaled="0"/>
              <a:tileRect/>
            </a:gradFill>
            <a:ln>
              <a:solidFill>
                <a:srgbClr val="000000"/>
              </a:solidFill>
            </a:ln>
          </c:spPr>
          <c:cat>
            <c:numRef>
              <c:f>Sheet1!$A$2:$A$34</c:f>
              <c:numCache>
                <c:formatCode>General</c:formatCode>
                <c:ptCount val="3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Sheet1!$D$2:$D$26</c:f>
              <c:numCache>
                <c:formatCode>General</c:formatCode>
                <c:ptCount val="25"/>
                <c:pt idx="0">
                  <c:v>14</c:v>
                </c:pt>
                <c:pt idx="1">
                  <c:v>21</c:v>
                </c:pt>
                <c:pt idx="2">
                  <c:v>23</c:v>
                </c:pt>
                <c:pt idx="3">
                  <c:v>18</c:v>
                </c:pt>
                <c:pt idx="4">
                  <c:v>31</c:v>
                </c:pt>
                <c:pt idx="5">
                  <c:v>27</c:v>
                </c:pt>
                <c:pt idx="6">
                  <c:v>36</c:v>
                </c:pt>
                <c:pt idx="7">
                  <c:v>34</c:v>
                </c:pt>
                <c:pt idx="8">
                  <c:v>24</c:v>
                </c:pt>
                <c:pt idx="9">
                  <c:v>26</c:v>
                </c:pt>
                <c:pt idx="10">
                  <c:v>16</c:v>
                </c:pt>
                <c:pt idx="11">
                  <c:v>24</c:v>
                </c:pt>
                <c:pt idx="12">
                  <c:v>22</c:v>
                </c:pt>
                <c:pt idx="13">
                  <c:v>23</c:v>
                </c:pt>
                <c:pt idx="14">
                  <c:v>31</c:v>
                </c:pt>
                <c:pt idx="15">
                  <c:v>32</c:v>
                </c:pt>
                <c:pt idx="16">
                  <c:v>25</c:v>
                </c:pt>
                <c:pt idx="17">
                  <c:v>29</c:v>
                </c:pt>
                <c:pt idx="18">
                  <c:v>37</c:v>
                </c:pt>
                <c:pt idx="19">
                  <c:v>27</c:v>
                </c:pt>
                <c:pt idx="20">
                  <c:v>20</c:v>
                </c:pt>
                <c:pt idx="21">
                  <c:v>24</c:v>
                </c:pt>
                <c:pt idx="22">
                  <c:v>38</c:v>
                </c:pt>
                <c:pt idx="23">
                  <c:v>26</c:v>
                </c:pt>
                <c:pt idx="24">
                  <c:v>26</c:v>
                </c:pt>
              </c:numCache>
            </c:numRef>
          </c:val>
        </c:ser>
        <c:ser>
          <c:idx val="4"/>
          <c:order val="3"/>
          <c:tx>
            <c:strRef>
              <c:f>Sheet1!$E$1</c:f>
              <c:strCache>
                <c:ptCount val="1"/>
                <c:pt idx="0">
                  <c:v>6+ hours</c:v>
                </c:pt>
              </c:strCache>
            </c:strRef>
          </c:tx>
          <c:spPr>
            <a:gradFill flip="none" rotWithShape="1">
              <a:gsLst>
                <a:gs pos="50000">
                  <a:srgbClr val="FF0000"/>
                </a:gs>
                <a:gs pos="0">
                  <a:srgbClr val="C00000"/>
                </a:gs>
                <a:gs pos="100000">
                  <a:srgbClr val="C00000"/>
                </a:gs>
              </a:gsLst>
              <a:lin ang="10800000" scaled="0"/>
              <a:tileRect/>
            </a:gradFill>
            <a:ln>
              <a:solidFill>
                <a:srgbClr val="000000"/>
              </a:solidFill>
            </a:ln>
          </c:spPr>
          <c:cat>
            <c:numRef>
              <c:f>Sheet1!$A$2:$A$34</c:f>
              <c:numCache>
                <c:formatCode>General</c:formatCode>
                <c:ptCount val="3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Sheet1!$E$2:$E$26</c:f>
              <c:numCache>
                <c:formatCode>General</c:formatCode>
                <c:ptCount val="25"/>
                <c:pt idx="0">
                  <c:v>6</c:v>
                </c:pt>
                <c:pt idx="1">
                  <c:v>9</c:v>
                </c:pt>
                <c:pt idx="2">
                  <c:v>10</c:v>
                </c:pt>
                <c:pt idx="3">
                  <c:v>7</c:v>
                </c:pt>
                <c:pt idx="4">
                  <c:v>14</c:v>
                </c:pt>
                <c:pt idx="5">
                  <c:v>14</c:v>
                </c:pt>
                <c:pt idx="6">
                  <c:v>23</c:v>
                </c:pt>
                <c:pt idx="7">
                  <c:v>17</c:v>
                </c:pt>
                <c:pt idx="8">
                  <c:v>5</c:v>
                </c:pt>
                <c:pt idx="9">
                  <c:v>6</c:v>
                </c:pt>
                <c:pt idx="10">
                  <c:v>8</c:v>
                </c:pt>
                <c:pt idx="11">
                  <c:v>15</c:v>
                </c:pt>
                <c:pt idx="12">
                  <c:v>19</c:v>
                </c:pt>
                <c:pt idx="13">
                  <c:v>20</c:v>
                </c:pt>
                <c:pt idx="14">
                  <c:v>22</c:v>
                </c:pt>
                <c:pt idx="15">
                  <c:v>22</c:v>
                </c:pt>
                <c:pt idx="16">
                  <c:v>18</c:v>
                </c:pt>
                <c:pt idx="17">
                  <c:v>26</c:v>
                </c:pt>
                <c:pt idx="18">
                  <c:v>29</c:v>
                </c:pt>
                <c:pt idx="19">
                  <c:v>37</c:v>
                </c:pt>
                <c:pt idx="20">
                  <c:v>34</c:v>
                </c:pt>
                <c:pt idx="21">
                  <c:v>18</c:v>
                </c:pt>
                <c:pt idx="22">
                  <c:v>34</c:v>
                </c:pt>
                <c:pt idx="23">
                  <c:v>22</c:v>
                </c:pt>
                <c:pt idx="24">
                  <c:v>22</c:v>
                </c:pt>
              </c:numCache>
            </c:numRef>
          </c:val>
        </c:ser>
        <c:dLbls>
          <c:showLegendKey val="0"/>
          <c:showVal val="0"/>
          <c:showCatName val="0"/>
          <c:showSerName val="0"/>
          <c:showPercent val="0"/>
          <c:showBubbleSize val="0"/>
        </c:dLbls>
        <c:axId val="709523072"/>
        <c:axId val="709523464"/>
      </c:areaChart>
      <c:lineChart>
        <c:grouping val="standard"/>
        <c:varyColors val="0"/>
        <c:ser>
          <c:idx val="6"/>
          <c:order val="4"/>
          <c:tx>
            <c:strRef>
              <c:f>Sheet1!$F$1</c:f>
              <c:strCache>
                <c:ptCount val="1"/>
                <c:pt idx="0">
                  <c:v>Median Ischemic Time</c:v>
                </c:pt>
              </c:strCache>
            </c:strRef>
          </c:tx>
          <c:spPr>
            <a:ln w="41275">
              <a:solidFill>
                <a:schemeClr val="bg1">
                  <a:lumMod val="50000"/>
                  <a:lumOff val="50000"/>
                </a:schemeClr>
              </a:solidFill>
            </a:ln>
          </c:spPr>
          <c:marker>
            <c:symbol val="diamond"/>
            <c:size val="9"/>
            <c:spPr>
              <a:solidFill>
                <a:schemeClr val="bg1">
                  <a:lumMod val="50000"/>
                  <a:lumOff val="50000"/>
                </a:schemeClr>
              </a:solidFill>
              <a:ln>
                <a:noFill/>
              </a:ln>
            </c:spPr>
          </c:marker>
          <c:cat>
            <c:numRef>
              <c:f>Sheet1!$A$2:$A$34</c:f>
              <c:numCache>
                <c:formatCode>General</c:formatCode>
                <c:ptCount val="3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Sheet1!$F$2:$F$26</c:f>
              <c:numCache>
                <c:formatCode>General</c:formatCode>
                <c:ptCount val="25"/>
                <c:pt idx="0">
                  <c:v>4.8</c:v>
                </c:pt>
                <c:pt idx="1">
                  <c:v>5</c:v>
                </c:pt>
                <c:pt idx="2">
                  <c:v>5.5</c:v>
                </c:pt>
                <c:pt idx="3">
                  <c:v>5</c:v>
                </c:pt>
                <c:pt idx="4">
                  <c:v>4.5999999999999996</c:v>
                </c:pt>
                <c:pt idx="5">
                  <c:v>5.3</c:v>
                </c:pt>
                <c:pt idx="6">
                  <c:v>5.4</c:v>
                </c:pt>
                <c:pt idx="7">
                  <c:v>4.9000000000000004</c:v>
                </c:pt>
                <c:pt idx="8">
                  <c:v>4.5</c:v>
                </c:pt>
                <c:pt idx="9">
                  <c:v>4.8</c:v>
                </c:pt>
                <c:pt idx="10">
                  <c:v>4.8</c:v>
                </c:pt>
                <c:pt idx="11">
                  <c:v>4.9000000000000004</c:v>
                </c:pt>
                <c:pt idx="12">
                  <c:v>5.0999999999999996</c:v>
                </c:pt>
                <c:pt idx="13">
                  <c:v>5.5</c:v>
                </c:pt>
                <c:pt idx="14">
                  <c:v>5.3</c:v>
                </c:pt>
                <c:pt idx="15">
                  <c:v>5.7</c:v>
                </c:pt>
                <c:pt idx="16">
                  <c:v>5.4</c:v>
                </c:pt>
                <c:pt idx="17">
                  <c:v>5.7</c:v>
                </c:pt>
                <c:pt idx="18">
                  <c:v>5.0999999999999996</c:v>
                </c:pt>
                <c:pt idx="19">
                  <c:v>6</c:v>
                </c:pt>
                <c:pt idx="20">
                  <c:v>6.1</c:v>
                </c:pt>
                <c:pt idx="21">
                  <c:v>5.4</c:v>
                </c:pt>
                <c:pt idx="22">
                  <c:v>5.8</c:v>
                </c:pt>
                <c:pt idx="23">
                  <c:v>5.4</c:v>
                </c:pt>
                <c:pt idx="24">
                  <c:v>5.4</c:v>
                </c:pt>
              </c:numCache>
            </c:numRef>
          </c:val>
          <c:smooth val="0"/>
        </c:ser>
        <c:dLbls>
          <c:showLegendKey val="0"/>
          <c:showVal val="0"/>
          <c:showCatName val="0"/>
          <c:showSerName val="0"/>
          <c:showPercent val="0"/>
          <c:showBubbleSize val="0"/>
        </c:dLbls>
        <c:marker val="1"/>
        <c:smooth val="0"/>
        <c:axId val="902107536"/>
        <c:axId val="709523856"/>
      </c:lineChart>
      <c:catAx>
        <c:axId val="709523072"/>
        <c:scaling>
          <c:orientation val="minMax"/>
        </c:scaling>
        <c:delete val="0"/>
        <c:axPos val="b"/>
        <c:numFmt formatCode="0" sourceLinked="0"/>
        <c:majorTickMark val="out"/>
        <c:minorTickMark val="none"/>
        <c:tickLblPos val="nextTo"/>
        <c:txPr>
          <a:bodyPr rot="-2700000" vert="horz"/>
          <a:lstStyle/>
          <a:p>
            <a:pPr>
              <a:defRPr sz="1300" b="1"/>
            </a:pPr>
            <a:endParaRPr lang="en-US"/>
          </a:p>
        </c:txPr>
        <c:crossAx val="709523464"/>
        <c:crosses val="autoZero"/>
        <c:auto val="1"/>
        <c:lblAlgn val="ctr"/>
        <c:lblOffset val="100"/>
        <c:tickLblSkip val="1"/>
        <c:noMultiLvlLbl val="0"/>
      </c:catAx>
      <c:valAx>
        <c:axId val="709523464"/>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6.885655597398151E-3"/>
              <c:y val="0.29562247090808003"/>
            </c:manualLayout>
          </c:layout>
          <c:overlay val="0"/>
        </c:title>
        <c:numFmt formatCode="0%" sourceLinked="1"/>
        <c:majorTickMark val="out"/>
        <c:minorTickMark val="none"/>
        <c:tickLblPos val="nextTo"/>
        <c:txPr>
          <a:bodyPr/>
          <a:lstStyle/>
          <a:p>
            <a:pPr>
              <a:defRPr sz="1500" b="1"/>
            </a:pPr>
            <a:endParaRPr lang="en-US"/>
          </a:p>
        </c:txPr>
        <c:crossAx val="709523072"/>
        <c:crosses val="autoZero"/>
        <c:crossBetween val="midCat"/>
      </c:valAx>
      <c:valAx>
        <c:axId val="709523856"/>
        <c:scaling>
          <c:orientation val="minMax"/>
          <c:max val="7"/>
        </c:scaling>
        <c:delete val="0"/>
        <c:axPos val="r"/>
        <c:title>
          <c:tx>
            <c:rich>
              <a:bodyPr rot="-5400000" vert="horz"/>
              <a:lstStyle/>
              <a:p>
                <a:pPr>
                  <a:defRPr sz="1700"/>
                </a:pPr>
                <a:r>
                  <a:rPr lang="en-US" sz="1800" b="1" i="0" baseline="0" dirty="0" smtClean="0">
                    <a:effectLst/>
                  </a:rPr>
                  <a:t>Median ischemic time (hours)</a:t>
                </a:r>
                <a:endParaRPr lang="en-US" sz="1600" dirty="0">
                  <a:effectLst/>
                </a:endParaRPr>
              </a:p>
            </c:rich>
          </c:tx>
          <c:layout>
            <c:manualLayout>
              <c:xMode val="edge"/>
              <c:yMode val="edge"/>
              <c:x val="0.96098539313020659"/>
              <c:y val="0.17749367979775352"/>
            </c:manualLayout>
          </c:layout>
          <c:overlay val="0"/>
        </c:title>
        <c:numFmt formatCode="#,##0.0" sourceLinked="0"/>
        <c:majorTickMark val="out"/>
        <c:minorTickMark val="none"/>
        <c:tickLblPos val="nextTo"/>
        <c:txPr>
          <a:bodyPr/>
          <a:lstStyle/>
          <a:p>
            <a:pPr>
              <a:defRPr sz="1500" b="1"/>
            </a:pPr>
            <a:endParaRPr lang="en-US"/>
          </a:p>
        </c:txPr>
        <c:crossAx val="902107536"/>
        <c:crosses val="max"/>
        <c:crossBetween val="midCat"/>
      </c:valAx>
      <c:catAx>
        <c:axId val="902107536"/>
        <c:scaling>
          <c:orientation val="minMax"/>
        </c:scaling>
        <c:delete val="1"/>
        <c:axPos val="t"/>
        <c:numFmt formatCode="General" sourceLinked="1"/>
        <c:majorTickMark val="out"/>
        <c:minorTickMark val="none"/>
        <c:tickLblPos val="none"/>
        <c:crossAx val="709523856"/>
        <c:crosses val="max"/>
        <c:auto val="1"/>
        <c:lblAlgn val="ctr"/>
        <c:lblOffset val="100"/>
        <c:noMultiLvlLbl val="0"/>
      </c:catAx>
      <c:spPr>
        <a:solidFill>
          <a:srgbClr val="000000"/>
        </a:solidFill>
        <a:ln w="15875">
          <a:solidFill>
            <a:srgbClr val="FFFFFF"/>
          </a:solidFill>
        </a:ln>
      </c:spPr>
    </c:plotArea>
    <c:legend>
      <c:legendPos val="t"/>
      <c:layout>
        <c:manualLayout>
          <c:xMode val="edge"/>
          <c:yMode val="edge"/>
          <c:x val="5.0378865685267601E-2"/>
          <c:y val="5.8059000745166706E-2"/>
          <c:w val="0.87605374871619313"/>
          <c:h val="7.4770216822762497E-2"/>
        </c:manualLayout>
      </c:layout>
      <c:overlay val="0"/>
      <c:spPr>
        <a:noFill/>
        <a:ln w="12700">
          <a:solidFill>
            <a:srgbClr val="FFFFFF"/>
          </a:solidFill>
        </a:ln>
      </c:spPr>
      <c:txPr>
        <a:bodyPr/>
        <a:lstStyle/>
        <a:p>
          <a:pPr>
            <a:defRPr sz="1400" b="1"/>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Sheet1!$B$1</c:f>
              <c:strCache>
                <c:ptCount val="1"/>
                <c:pt idx="0">
                  <c:v>0-&lt;2 hours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Sheet1!$A$2:$A$4</c:f>
              <c:strCache>
                <c:ptCount val="3"/>
                <c:pt idx="0">
                  <c:v>Europe</c:v>
                </c:pt>
                <c:pt idx="1">
                  <c:v>North America</c:v>
                </c:pt>
                <c:pt idx="2">
                  <c:v>Others</c:v>
                </c:pt>
              </c:strCache>
            </c:strRef>
          </c:cat>
          <c:val>
            <c:numRef>
              <c:f>Sheet1!$B$2:$B$4</c:f>
              <c:numCache>
                <c:formatCode>General</c:formatCode>
                <c:ptCount val="3"/>
                <c:pt idx="0">
                  <c:v>0</c:v>
                </c:pt>
                <c:pt idx="1">
                  <c:v>8</c:v>
                </c:pt>
                <c:pt idx="2">
                  <c:v>6</c:v>
                </c:pt>
              </c:numCache>
            </c:numRef>
          </c:val>
        </c:ser>
        <c:ser>
          <c:idx val="1"/>
          <c:order val="1"/>
          <c:tx>
            <c:strRef>
              <c:f>Sheet1!$C$1</c:f>
              <c:strCache>
                <c:ptCount val="1"/>
                <c:pt idx="0">
                  <c:v>2-&lt;4 hours</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Sheet1!$A$2:$A$4</c:f>
              <c:strCache>
                <c:ptCount val="3"/>
                <c:pt idx="0">
                  <c:v>Europe</c:v>
                </c:pt>
                <c:pt idx="1">
                  <c:v>North America</c:v>
                </c:pt>
                <c:pt idx="2">
                  <c:v>Others</c:v>
                </c:pt>
              </c:strCache>
            </c:strRef>
          </c:cat>
          <c:val>
            <c:numRef>
              <c:f>Sheet1!$C$2:$C$4</c:f>
              <c:numCache>
                <c:formatCode>General</c:formatCode>
                <c:ptCount val="3"/>
                <c:pt idx="0">
                  <c:v>3</c:v>
                </c:pt>
                <c:pt idx="1">
                  <c:v>81</c:v>
                </c:pt>
                <c:pt idx="2">
                  <c:v>7</c:v>
                </c:pt>
              </c:numCache>
            </c:numRef>
          </c:val>
        </c:ser>
        <c:ser>
          <c:idx val="2"/>
          <c:order val="2"/>
          <c:tx>
            <c:strRef>
              <c:f>Sheet1!$D$1</c:f>
              <c:strCache>
                <c:ptCount val="1"/>
                <c:pt idx="0">
                  <c:v>4-&lt;6 hours</c:v>
                </c:pt>
              </c:strCache>
            </c:strRef>
          </c:tx>
          <c:spPr>
            <a:gradFill flip="none" rotWithShape="1">
              <a:gsLst>
                <a:gs pos="0">
                  <a:srgbClr val="7030A0"/>
                </a:gs>
                <a:gs pos="50000">
                  <a:srgbClr val="9933FF"/>
                </a:gs>
                <a:gs pos="100000">
                  <a:srgbClr val="7030A0"/>
                </a:gs>
              </a:gsLst>
              <a:lin ang="10800000" scaled="1"/>
              <a:tileRect/>
            </a:gradFill>
            <a:ln>
              <a:solidFill>
                <a:srgbClr val="000000"/>
              </a:solidFill>
            </a:ln>
          </c:spPr>
          <c:invertIfNegative val="0"/>
          <c:cat>
            <c:strRef>
              <c:f>Sheet1!$A$2:$A$4</c:f>
              <c:strCache>
                <c:ptCount val="3"/>
                <c:pt idx="0">
                  <c:v>Europe</c:v>
                </c:pt>
                <c:pt idx="1">
                  <c:v>North America</c:v>
                </c:pt>
                <c:pt idx="2">
                  <c:v>Others</c:v>
                </c:pt>
              </c:strCache>
            </c:strRef>
          </c:cat>
          <c:val>
            <c:numRef>
              <c:f>Sheet1!$D$2:$D$4</c:f>
              <c:numCache>
                <c:formatCode>General</c:formatCode>
                <c:ptCount val="3"/>
                <c:pt idx="0">
                  <c:v>25</c:v>
                </c:pt>
                <c:pt idx="1">
                  <c:v>291</c:v>
                </c:pt>
                <c:pt idx="2">
                  <c:v>35</c:v>
                </c:pt>
              </c:numCache>
            </c:numRef>
          </c:val>
        </c:ser>
        <c:ser>
          <c:idx val="3"/>
          <c:order val="3"/>
          <c:tx>
            <c:strRef>
              <c:f>Sheet1!$E$1</c:f>
              <c:strCache>
                <c:ptCount val="1"/>
                <c:pt idx="0">
                  <c:v>6+ hours</c:v>
                </c:pt>
              </c:strCache>
            </c:strRef>
          </c:tx>
          <c:spPr>
            <a:gradFill>
              <a:gsLst>
                <a:gs pos="0">
                  <a:srgbClr val="C00000"/>
                </a:gs>
                <a:gs pos="50000">
                  <a:srgbClr val="FF0000"/>
                </a:gs>
                <a:gs pos="100000">
                  <a:srgbClr val="C00000"/>
                </a:gs>
              </a:gsLst>
              <a:lin ang="10800000" scaled="0"/>
            </a:gradFill>
            <a:ln>
              <a:solidFill>
                <a:schemeClr val="bg2"/>
              </a:solidFill>
            </a:ln>
          </c:spPr>
          <c:invertIfNegative val="0"/>
          <c:cat>
            <c:strRef>
              <c:f>Sheet1!$A$2:$A$4</c:f>
              <c:strCache>
                <c:ptCount val="3"/>
                <c:pt idx="0">
                  <c:v>Europe</c:v>
                </c:pt>
                <c:pt idx="1">
                  <c:v>North America</c:v>
                </c:pt>
                <c:pt idx="2">
                  <c:v>Others</c:v>
                </c:pt>
              </c:strCache>
            </c:strRef>
          </c:cat>
          <c:val>
            <c:numRef>
              <c:f>Sheet1!$E$2:$E$4</c:f>
              <c:numCache>
                <c:formatCode>General</c:formatCode>
                <c:ptCount val="3"/>
                <c:pt idx="0">
                  <c:v>69</c:v>
                </c:pt>
                <c:pt idx="1">
                  <c:v>214</c:v>
                </c:pt>
                <c:pt idx="2">
                  <c:v>29</c:v>
                </c:pt>
              </c:numCache>
            </c:numRef>
          </c:val>
        </c:ser>
        <c:dLbls>
          <c:showLegendKey val="0"/>
          <c:showVal val="0"/>
          <c:showCatName val="0"/>
          <c:showSerName val="0"/>
          <c:showPercent val="0"/>
          <c:showBubbleSize val="0"/>
        </c:dLbls>
        <c:gapWidth val="40"/>
        <c:overlap val="100"/>
        <c:axId val="902108320"/>
        <c:axId val="902108712"/>
      </c:barChart>
      <c:catAx>
        <c:axId val="902108320"/>
        <c:scaling>
          <c:orientation val="minMax"/>
        </c:scaling>
        <c:delete val="0"/>
        <c:axPos val="b"/>
        <c:numFmt formatCode="General" sourceLinked="0"/>
        <c:majorTickMark val="out"/>
        <c:minorTickMark val="none"/>
        <c:tickLblPos val="nextTo"/>
        <c:txPr>
          <a:bodyPr/>
          <a:lstStyle/>
          <a:p>
            <a:pPr>
              <a:defRPr sz="1500" b="1"/>
            </a:pPr>
            <a:endParaRPr lang="en-US"/>
          </a:p>
        </c:txPr>
        <c:crossAx val="902108712"/>
        <c:crosses val="autoZero"/>
        <c:auto val="1"/>
        <c:lblAlgn val="ctr"/>
        <c:lblOffset val="100"/>
        <c:noMultiLvlLbl val="0"/>
      </c:catAx>
      <c:valAx>
        <c:axId val="902108712"/>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902108320"/>
        <c:crosses val="autoZero"/>
        <c:crossBetween val="between"/>
        <c:majorUnit val="0.2"/>
      </c:valAx>
      <c:spPr>
        <a:solidFill>
          <a:srgbClr val="000000"/>
        </a:solidFill>
        <a:ln w="12700">
          <a:solidFill>
            <a:srgbClr val="FFFFFF"/>
          </a:solidFill>
        </a:ln>
      </c:spPr>
    </c:plotArea>
    <c:legend>
      <c:legendPos val="t"/>
      <c:layout>
        <c:manualLayout>
          <c:xMode val="edge"/>
          <c:yMode val="edge"/>
          <c:x val="0.2299533391659376"/>
          <c:y val="3.90625E-2"/>
          <c:w val="0.60184893554972296"/>
          <c:h val="5.8834071522309711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Sheet1!$B$1</c:f>
              <c:strCache>
                <c:ptCount val="1"/>
                <c:pt idx="0">
                  <c:v>0-&lt;2 hours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Sheet1!$A$2:$A$3</c:f>
              <c:strCache>
                <c:ptCount val="2"/>
                <c:pt idx="0">
                  <c:v>1-4/yr</c:v>
                </c:pt>
                <c:pt idx="1">
                  <c:v>10-19/yr</c:v>
                </c:pt>
              </c:strCache>
            </c:strRef>
          </c:cat>
          <c:val>
            <c:numRef>
              <c:f>Sheet1!$B$2:$B$3</c:f>
              <c:numCache>
                <c:formatCode>General</c:formatCode>
                <c:ptCount val="2"/>
                <c:pt idx="0">
                  <c:v>12</c:v>
                </c:pt>
                <c:pt idx="1">
                  <c:v>2</c:v>
                </c:pt>
              </c:numCache>
            </c:numRef>
          </c:val>
        </c:ser>
        <c:ser>
          <c:idx val="1"/>
          <c:order val="1"/>
          <c:tx>
            <c:strRef>
              <c:f>Sheet1!$C$1</c:f>
              <c:strCache>
                <c:ptCount val="1"/>
                <c:pt idx="0">
                  <c:v>2-&lt;4 hours</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Sheet1!$A$2:$A$3</c:f>
              <c:strCache>
                <c:ptCount val="2"/>
                <c:pt idx="0">
                  <c:v>1-4/yr</c:v>
                </c:pt>
                <c:pt idx="1">
                  <c:v>10-19/yr</c:v>
                </c:pt>
              </c:strCache>
            </c:strRef>
          </c:cat>
          <c:val>
            <c:numRef>
              <c:f>Sheet1!$C$2:$C$3</c:f>
              <c:numCache>
                <c:formatCode>General</c:formatCode>
                <c:ptCount val="2"/>
                <c:pt idx="0">
                  <c:v>64</c:v>
                </c:pt>
                <c:pt idx="1">
                  <c:v>27</c:v>
                </c:pt>
              </c:numCache>
            </c:numRef>
          </c:val>
        </c:ser>
        <c:ser>
          <c:idx val="2"/>
          <c:order val="2"/>
          <c:tx>
            <c:strRef>
              <c:f>Sheet1!$D$1</c:f>
              <c:strCache>
                <c:ptCount val="1"/>
                <c:pt idx="0">
                  <c:v>4-&lt;6 hours</c:v>
                </c:pt>
              </c:strCache>
            </c:strRef>
          </c:tx>
          <c:spPr>
            <a:gradFill flip="none" rotWithShape="1">
              <a:gsLst>
                <a:gs pos="0">
                  <a:srgbClr val="7030A0"/>
                </a:gs>
                <a:gs pos="50000">
                  <a:srgbClr val="9933FF"/>
                </a:gs>
                <a:gs pos="100000">
                  <a:srgbClr val="7030A0"/>
                </a:gs>
              </a:gsLst>
              <a:lin ang="10800000" scaled="1"/>
              <a:tileRect/>
            </a:gradFill>
            <a:ln>
              <a:solidFill>
                <a:srgbClr val="000000"/>
              </a:solidFill>
            </a:ln>
          </c:spPr>
          <c:invertIfNegative val="0"/>
          <c:cat>
            <c:strRef>
              <c:f>Sheet1!$A$2:$A$3</c:f>
              <c:strCache>
                <c:ptCount val="2"/>
                <c:pt idx="0">
                  <c:v>1-4/yr</c:v>
                </c:pt>
                <c:pt idx="1">
                  <c:v>10-19/yr</c:v>
                </c:pt>
              </c:strCache>
            </c:strRef>
          </c:cat>
          <c:val>
            <c:numRef>
              <c:f>Sheet1!$D$2:$D$3</c:f>
              <c:numCache>
                <c:formatCode>General</c:formatCode>
                <c:ptCount val="2"/>
                <c:pt idx="0">
                  <c:v>219</c:v>
                </c:pt>
                <c:pt idx="1">
                  <c:v>131</c:v>
                </c:pt>
              </c:numCache>
            </c:numRef>
          </c:val>
        </c:ser>
        <c:ser>
          <c:idx val="3"/>
          <c:order val="3"/>
          <c:tx>
            <c:strRef>
              <c:f>Sheet1!$E$1</c:f>
              <c:strCache>
                <c:ptCount val="1"/>
                <c:pt idx="0">
                  <c:v>6+ hours</c:v>
                </c:pt>
              </c:strCache>
            </c:strRef>
          </c:tx>
          <c:spPr>
            <a:gradFill>
              <a:gsLst>
                <a:gs pos="0">
                  <a:srgbClr val="C00000"/>
                </a:gs>
                <a:gs pos="50000">
                  <a:srgbClr val="FF0000"/>
                </a:gs>
                <a:gs pos="100000">
                  <a:srgbClr val="C00000"/>
                </a:gs>
              </a:gsLst>
              <a:lin ang="10800000" scaled="0"/>
            </a:gradFill>
            <a:ln>
              <a:solidFill>
                <a:schemeClr val="bg2"/>
              </a:solidFill>
            </a:ln>
          </c:spPr>
          <c:invertIfNegative val="0"/>
          <c:cat>
            <c:strRef>
              <c:f>Sheet1!$A$2:$A$3</c:f>
              <c:strCache>
                <c:ptCount val="2"/>
                <c:pt idx="0">
                  <c:v>1-4/yr</c:v>
                </c:pt>
                <c:pt idx="1">
                  <c:v>10-19/yr</c:v>
                </c:pt>
              </c:strCache>
            </c:strRef>
          </c:cat>
          <c:val>
            <c:numRef>
              <c:f>Sheet1!$E$2:$E$3</c:f>
              <c:numCache>
                <c:formatCode>General</c:formatCode>
                <c:ptCount val="2"/>
                <c:pt idx="0">
                  <c:v>195</c:v>
                </c:pt>
                <c:pt idx="1">
                  <c:v>111</c:v>
                </c:pt>
              </c:numCache>
            </c:numRef>
          </c:val>
        </c:ser>
        <c:dLbls>
          <c:showLegendKey val="0"/>
          <c:showVal val="0"/>
          <c:showCatName val="0"/>
          <c:showSerName val="0"/>
          <c:showPercent val="0"/>
          <c:showBubbleSize val="0"/>
        </c:dLbls>
        <c:gapWidth val="40"/>
        <c:overlap val="100"/>
        <c:axId val="758426152"/>
        <c:axId val="758426544"/>
      </c:barChart>
      <c:catAx>
        <c:axId val="758426152"/>
        <c:scaling>
          <c:orientation val="minMax"/>
        </c:scaling>
        <c:delete val="0"/>
        <c:axPos val="b"/>
        <c:title>
          <c:tx>
            <c:rich>
              <a:bodyPr/>
              <a:lstStyle/>
              <a:p>
                <a:pPr>
                  <a:defRPr/>
                </a:pPr>
                <a:r>
                  <a:rPr lang="en-US" sz="1800" b="1" i="0" baseline="0" dirty="0" smtClean="0">
                    <a:effectLst/>
                  </a:rPr>
                  <a:t>Average number of lung transplants per year</a:t>
                </a:r>
                <a:endParaRPr lang="en-US" dirty="0">
                  <a:effectLst/>
                </a:endParaRPr>
              </a:p>
            </c:rich>
          </c:tx>
          <c:layout/>
          <c:overlay val="0"/>
        </c:title>
        <c:numFmt formatCode="General" sourceLinked="0"/>
        <c:majorTickMark val="out"/>
        <c:minorTickMark val="none"/>
        <c:tickLblPos val="nextTo"/>
        <c:txPr>
          <a:bodyPr/>
          <a:lstStyle/>
          <a:p>
            <a:pPr>
              <a:defRPr sz="1500" b="1"/>
            </a:pPr>
            <a:endParaRPr lang="en-US"/>
          </a:p>
        </c:txPr>
        <c:crossAx val="758426544"/>
        <c:crosses val="autoZero"/>
        <c:auto val="1"/>
        <c:lblAlgn val="ctr"/>
        <c:lblOffset val="100"/>
        <c:noMultiLvlLbl val="0"/>
      </c:catAx>
      <c:valAx>
        <c:axId val="758426544"/>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758426152"/>
        <c:crosses val="autoZero"/>
        <c:crossBetween val="between"/>
        <c:majorUnit val="0.2"/>
      </c:valAx>
      <c:spPr>
        <a:solidFill>
          <a:srgbClr val="000000"/>
        </a:solidFill>
        <a:ln w="12700">
          <a:solidFill>
            <a:srgbClr val="FFFFFF"/>
          </a:solidFill>
        </a:ln>
      </c:spPr>
    </c:plotArea>
    <c:legend>
      <c:legendPos val="t"/>
      <c:layout>
        <c:manualLayout>
          <c:xMode val="edge"/>
          <c:yMode val="edge"/>
          <c:x val="0.2299533391659376"/>
          <c:y val="3.90625E-2"/>
          <c:w val="0.60184893554972296"/>
          <c:h val="5.8834071522309711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Sheet1!$B$1</c:f>
              <c:strCache>
                <c:ptCount val="1"/>
                <c:pt idx="0">
                  <c:v>0-&lt;2 hours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Sheet1!$A$2:$A$3</c:f>
              <c:strCache>
                <c:ptCount val="2"/>
                <c:pt idx="0">
                  <c:v>Bilateral/Double Lung</c:v>
                </c:pt>
                <c:pt idx="1">
                  <c:v>Single Lung</c:v>
                </c:pt>
              </c:strCache>
            </c:strRef>
          </c:cat>
          <c:val>
            <c:numRef>
              <c:f>Sheet1!$B$2:$B$3</c:f>
              <c:numCache>
                <c:formatCode>General</c:formatCode>
                <c:ptCount val="2"/>
                <c:pt idx="0">
                  <c:v>3</c:v>
                </c:pt>
                <c:pt idx="1">
                  <c:v>11</c:v>
                </c:pt>
              </c:numCache>
            </c:numRef>
          </c:val>
        </c:ser>
        <c:ser>
          <c:idx val="1"/>
          <c:order val="1"/>
          <c:tx>
            <c:strRef>
              <c:f>Sheet1!$C$1</c:f>
              <c:strCache>
                <c:ptCount val="1"/>
                <c:pt idx="0">
                  <c:v>2-&lt;4 hours</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Sheet1!$A$2:$A$3</c:f>
              <c:strCache>
                <c:ptCount val="2"/>
                <c:pt idx="0">
                  <c:v>Bilateral/Double Lung</c:v>
                </c:pt>
                <c:pt idx="1">
                  <c:v>Single Lung</c:v>
                </c:pt>
              </c:strCache>
            </c:strRef>
          </c:cat>
          <c:val>
            <c:numRef>
              <c:f>Sheet1!$C$2:$C$3</c:f>
              <c:numCache>
                <c:formatCode>General</c:formatCode>
                <c:ptCount val="2"/>
                <c:pt idx="0">
                  <c:v>85</c:v>
                </c:pt>
                <c:pt idx="1">
                  <c:v>6</c:v>
                </c:pt>
              </c:numCache>
            </c:numRef>
          </c:val>
        </c:ser>
        <c:ser>
          <c:idx val="2"/>
          <c:order val="2"/>
          <c:tx>
            <c:strRef>
              <c:f>Sheet1!$D$1</c:f>
              <c:strCache>
                <c:ptCount val="1"/>
                <c:pt idx="0">
                  <c:v>4-&lt;6 hours</c:v>
                </c:pt>
              </c:strCache>
            </c:strRef>
          </c:tx>
          <c:spPr>
            <a:gradFill flip="none" rotWithShape="1">
              <a:gsLst>
                <a:gs pos="0">
                  <a:srgbClr val="7030A0"/>
                </a:gs>
                <a:gs pos="50000">
                  <a:srgbClr val="9933FF"/>
                </a:gs>
                <a:gs pos="100000">
                  <a:srgbClr val="7030A0"/>
                </a:gs>
              </a:gsLst>
              <a:lin ang="10800000" scaled="1"/>
              <a:tileRect/>
            </a:gradFill>
            <a:ln>
              <a:solidFill>
                <a:srgbClr val="000000"/>
              </a:solidFill>
            </a:ln>
          </c:spPr>
          <c:invertIfNegative val="0"/>
          <c:cat>
            <c:strRef>
              <c:f>Sheet1!$A$2:$A$3</c:f>
              <c:strCache>
                <c:ptCount val="2"/>
                <c:pt idx="0">
                  <c:v>Bilateral/Double Lung</c:v>
                </c:pt>
                <c:pt idx="1">
                  <c:v>Single Lung</c:v>
                </c:pt>
              </c:strCache>
            </c:strRef>
          </c:cat>
          <c:val>
            <c:numRef>
              <c:f>Sheet1!$D$2:$D$3</c:f>
              <c:numCache>
                <c:formatCode>General</c:formatCode>
                <c:ptCount val="2"/>
                <c:pt idx="0">
                  <c:v>349</c:v>
                </c:pt>
                <c:pt idx="1">
                  <c:v>2</c:v>
                </c:pt>
              </c:numCache>
            </c:numRef>
          </c:val>
        </c:ser>
        <c:ser>
          <c:idx val="3"/>
          <c:order val="3"/>
          <c:tx>
            <c:strRef>
              <c:f>Sheet1!$E$1</c:f>
              <c:strCache>
                <c:ptCount val="1"/>
                <c:pt idx="0">
                  <c:v>6+ hours</c:v>
                </c:pt>
              </c:strCache>
            </c:strRef>
          </c:tx>
          <c:spPr>
            <a:gradFill>
              <a:gsLst>
                <a:gs pos="0">
                  <a:srgbClr val="C00000"/>
                </a:gs>
                <a:gs pos="50000">
                  <a:srgbClr val="FF0000"/>
                </a:gs>
                <a:gs pos="100000">
                  <a:srgbClr val="C00000"/>
                </a:gs>
              </a:gsLst>
              <a:lin ang="10800000" scaled="0"/>
            </a:gradFill>
            <a:ln>
              <a:solidFill>
                <a:schemeClr val="bg2"/>
              </a:solidFill>
            </a:ln>
          </c:spPr>
          <c:invertIfNegative val="0"/>
          <c:cat>
            <c:strRef>
              <c:f>Sheet1!$A$2:$A$3</c:f>
              <c:strCache>
                <c:ptCount val="2"/>
                <c:pt idx="0">
                  <c:v>Bilateral/Double Lung</c:v>
                </c:pt>
                <c:pt idx="1">
                  <c:v>Single Lung</c:v>
                </c:pt>
              </c:strCache>
            </c:strRef>
          </c:cat>
          <c:val>
            <c:numRef>
              <c:f>Sheet1!$E$2:$E$3</c:f>
              <c:numCache>
                <c:formatCode>General</c:formatCode>
                <c:ptCount val="2"/>
                <c:pt idx="0">
                  <c:v>310</c:v>
                </c:pt>
                <c:pt idx="1">
                  <c:v>2</c:v>
                </c:pt>
              </c:numCache>
            </c:numRef>
          </c:val>
        </c:ser>
        <c:dLbls>
          <c:showLegendKey val="0"/>
          <c:showVal val="0"/>
          <c:showCatName val="0"/>
          <c:showSerName val="0"/>
          <c:showPercent val="0"/>
          <c:showBubbleSize val="0"/>
        </c:dLbls>
        <c:gapWidth val="40"/>
        <c:overlap val="100"/>
        <c:axId val="418816064"/>
        <c:axId val="418816456"/>
      </c:barChart>
      <c:catAx>
        <c:axId val="418816064"/>
        <c:scaling>
          <c:orientation val="minMax"/>
        </c:scaling>
        <c:delete val="0"/>
        <c:axPos val="b"/>
        <c:numFmt formatCode="General" sourceLinked="0"/>
        <c:majorTickMark val="out"/>
        <c:minorTickMark val="none"/>
        <c:tickLblPos val="nextTo"/>
        <c:txPr>
          <a:bodyPr/>
          <a:lstStyle/>
          <a:p>
            <a:pPr>
              <a:defRPr sz="1500" b="1"/>
            </a:pPr>
            <a:endParaRPr lang="en-US"/>
          </a:p>
        </c:txPr>
        <c:crossAx val="418816456"/>
        <c:crosses val="autoZero"/>
        <c:auto val="1"/>
        <c:lblAlgn val="ctr"/>
        <c:lblOffset val="100"/>
        <c:noMultiLvlLbl val="0"/>
      </c:catAx>
      <c:valAx>
        <c:axId val="418816456"/>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418816064"/>
        <c:crosses val="autoZero"/>
        <c:crossBetween val="between"/>
        <c:majorUnit val="0.2"/>
      </c:valAx>
      <c:spPr>
        <a:solidFill>
          <a:srgbClr val="000000"/>
        </a:solidFill>
        <a:ln w="12700">
          <a:solidFill>
            <a:srgbClr val="FFFFFF"/>
          </a:solidFill>
        </a:ln>
      </c:spPr>
    </c:plotArea>
    <c:legend>
      <c:legendPos val="t"/>
      <c:layout>
        <c:manualLayout>
          <c:xMode val="edge"/>
          <c:yMode val="edge"/>
          <c:x val="0.2299533391659376"/>
          <c:y val="3.90625E-2"/>
          <c:w val="0.60184893554972296"/>
          <c:h val="5.8834071522309711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738983284984112E-2"/>
          <c:y val="4.693902685241276E-2"/>
          <c:w val="0.82969724179214444"/>
          <c:h val="0.74806180797135124"/>
        </c:manualLayout>
      </c:layout>
      <c:barChart>
        <c:barDir val="col"/>
        <c:grouping val="clustered"/>
        <c:varyColors val="0"/>
        <c:ser>
          <c:idx val="0"/>
          <c:order val="0"/>
          <c:tx>
            <c:strRef>
              <c:f>Sheet1!$B$1</c:f>
              <c:strCache>
                <c:ptCount val="1"/>
                <c:pt idx="0">
                  <c:v>N</c:v>
                </c:pt>
              </c:strCache>
            </c:strRef>
          </c:tx>
          <c:spPr>
            <a:gradFill>
              <a:gsLst>
                <a:gs pos="0">
                  <a:srgbClr val="00B050"/>
                </a:gs>
                <a:gs pos="50000">
                  <a:srgbClr val="00FF00"/>
                </a:gs>
                <a:gs pos="100000">
                  <a:srgbClr val="00B050"/>
                </a:gs>
              </a:gsLst>
              <a:lin ang="10800000" scaled="1"/>
            </a:gradFill>
          </c:spPr>
          <c:invertIfNegative val="0"/>
          <c:cat>
            <c:numRef>
              <c:f>Sheet1!$A$2:$A$31</c:f>
              <c:numCache>
                <c:formatCode>General</c:formatCode>
                <c:ptCount val="30"/>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numCache>
            </c:numRef>
          </c:cat>
          <c:val>
            <c:numRef>
              <c:f>Sheet1!$B$2:$B$31</c:f>
              <c:numCache>
                <c:formatCode>General</c:formatCode>
                <c:ptCount val="30"/>
                <c:pt idx="0">
                  <c:v>0</c:v>
                </c:pt>
                <c:pt idx="1">
                  <c:v>0</c:v>
                </c:pt>
                <c:pt idx="2">
                  <c:v>0</c:v>
                </c:pt>
                <c:pt idx="3">
                  <c:v>1</c:v>
                </c:pt>
                <c:pt idx="4">
                  <c:v>3</c:v>
                </c:pt>
                <c:pt idx="5">
                  <c:v>5</c:v>
                </c:pt>
                <c:pt idx="6">
                  <c:v>3</c:v>
                </c:pt>
                <c:pt idx="7">
                  <c:v>2</c:v>
                </c:pt>
                <c:pt idx="8">
                  <c:v>5</c:v>
                </c:pt>
                <c:pt idx="9">
                  <c:v>9</c:v>
                </c:pt>
                <c:pt idx="10">
                  <c:v>10</c:v>
                </c:pt>
                <c:pt idx="11">
                  <c:v>6</c:v>
                </c:pt>
                <c:pt idx="12">
                  <c:v>8</c:v>
                </c:pt>
                <c:pt idx="13">
                  <c:v>8</c:v>
                </c:pt>
                <c:pt idx="14">
                  <c:v>5</c:v>
                </c:pt>
                <c:pt idx="15">
                  <c:v>5</c:v>
                </c:pt>
                <c:pt idx="16">
                  <c:v>3</c:v>
                </c:pt>
                <c:pt idx="17">
                  <c:v>5</c:v>
                </c:pt>
                <c:pt idx="18">
                  <c:v>7</c:v>
                </c:pt>
                <c:pt idx="19">
                  <c:v>4</c:v>
                </c:pt>
                <c:pt idx="20">
                  <c:v>8</c:v>
                </c:pt>
                <c:pt idx="21">
                  <c:v>6</c:v>
                </c:pt>
                <c:pt idx="22">
                  <c:v>9</c:v>
                </c:pt>
                <c:pt idx="23">
                  <c:v>7</c:v>
                </c:pt>
                <c:pt idx="24">
                  <c:v>9</c:v>
                </c:pt>
                <c:pt idx="25">
                  <c:v>6</c:v>
                </c:pt>
                <c:pt idx="26">
                  <c:v>4</c:v>
                </c:pt>
                <c:pt idx="27">
                  <c:v>5</c:v>
                </c:pt>
                <c:pt idx="28">
                  <c:v>8</c:v>
                </c:pt>
                <c:pt idx="29">
                  <c:v>8</c:v>
                </c:pt>
              </c:numCache>
            </c:numRef>
          </c:val>
        </c:ser>
        <c:dLbls>
          <c:showLegendKey val="0"/>
          <c:showVal val="0"/>
          <c:showCatName val="0"/>
          <c:showSerName val="0"/>
          <c:showPercent val="0"/>
          <c:showBubbleSize val="0"/>
        </c:dLbls>
        <c:gapWidth val="50"/>
        <c:axId val="241930976"/>
        <c:axId val="241931368"/>
      </c:barChart>
      <c:lineChart>
        <c:grouping val="standard"/>
        <c:varyColors val="0"/>
        <c:ser>
          <c:idx val="1"/>
          <c:order val="1"/>
          <c:tx>
            <c:strRef>
              <c:f>Sheet1!$C$1</c:f>
              <c:strCache>
                <c:ptCount val="1"/>
                <c:pt idx="0">
                  <c:v>%</c:v>
                </c:pt>
              </c:strCache>
            </c:strRef>
          </c:tx>
          <c:spPr>
            <a:ln w="41275">
              <a:solidFill>
                <a:srgbClr val="FF0000"/>
              </a:solidFill>
            </a:ln>
          </c:spPr>
          <c:marker>
            <c:symbol val="none"/>
          </c:marker>
          <c:cat>
            <c:numRef>
              <c:f>Sheet1!$A$2:$A$31</c:f>
              <c:numCache>
                <c:formatCode>General</c:formatCode>
                <c:ptCount val="30"/>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numCache>
            </c:numRef>
          </c:cat>
          <c:val>
            <c:numRef>
              <c:f>Sheet1!$C$2:$C$31</c:f>
              <c:numCache>
                <c:formatCode>General</c:formatCode>
                <c:ptCount val="30"/>
                <c:pt idx="0">
                  <c:v>0</c:v>
                </c:pt>
                <c:pt idx="1">
                  <c:v>0</c:v>
                </c:pt>
                <c:pt idx="2">
                  <c:v>0</c:v>
                </c:pt>
                <c:pt idx="3">
                  <c:v>14.2857</c:v>
                </c:pt>
                <c:pt idx="4">
                  <c:v>13.0435</c:v>
                </c:pt>
                <c:pt idx="5">
                  <c:v>10.8696</c:v>
                </c:pt>
                <c:pt idx="6">
                  <c:v>6.25</c:v>
                </c:pt>
                <c:pt idx="7">
                  <c:v>4.1666999999999996</c:v>
                </c:pt>
                <c:pt idx="8">
                  <c:v>9.6153999999999993</c:v>
                </c:pt>
                <c:pt idx="9">
                  <c:v>9.375</c:v>
                </c:pt>
                <c:pt idx="10">
                  <c:v>12.5</c:v>
                </c:pt>
                <c:pt idx="11">
                  <c:v>6.3158000000000003</c:v>
                </c:pt>
                <c:pt idx="12">
                  <c:v>8.2474000000000007</c:v>
                </c:pt>
                <c:pt idx="13">
                  <c:v>11.1111</c:v>
                </c:pt>
                <c:pt idx="14">
                  <c:v>6.8493000000000004</c:v>
                </c:pt>
                <c:pt idx="15">
                  <c:v>7.0423</c:v>
                </c:pt>
                <c:pt idx="16">
                  <c:v>3.9474</c:v>
                </c:pt>
                <c:pt idx="17">
                  <c:v>6.25</c:v>
                </c:pt>
                <c:pt idx="18">
                  <c:v>7.7778</c:v>
                </c:pt>
                <c:pt idx="19">
                  <c:v>4.0815999999999999</c:v>
                </c:pt>
                <c:pt idx="20">
                  <c:v>7.9207999999999998</c:v>
                </c:pt>
                <c:pt idx="21">
                  <c:v>5.6074999999999999</c:v>
                </c:pt>
                <c:pt idx="22">
                  <c:v>7.7586000000000004</c:v>
                </c:pt>
                <c:pt idx="23">
                  <c:v>5.5118</c:v>
                </c:pt>
                <c:pt idx="24">
                  <c:v>7.1429</c:v>
                </c:pt>
                <c:pt idx="25">
                  <c:v>5.4545000000000003</c:v>
                </c:pt>
                <c:pt idx="26">
                  <c:v>4.0404</c:v>
                </c:pt>
                <c:pt idx="27">
                  <c:v>3.6496</c:v>
                </c:pt>
                <c:pt idx="28">
                  <c:v>7.4074</c:v>
                </c:pt>
                <c:pt idx="29">
                  <c:v>8.3332999999999995</c:v>
                </c:pt>
              </c:numCache>
            </c:numRef>
          </c:val>
          <c:smooth val="0"/>
        </c:ser>
        <c:dLbls>
          <c:showLegendKey val="0"/>
          <c:showVal val="0"/>
          <c:showCatName val="0"/>
          <c:showSerName val="0"/>
          <c:showPercent val="0"/>
          <c:showBubbleSize val="0"/>
        </c:dLbls>
        <c:marker val="1"/>
        <c:smooth val="0"/>
        <c:axId val="707338512"/>
        <c:axId val="241931760"/>
      </c:lineChart>
      <c:catAx>
        <c:axId val="241930976"/>
        <c:scaling>
          <c:orientation val="minMax"/>
        </c:scaling>
        <c:delete val="0"/>
        <c:axPos val="b"/>
        <c:title>
          <c:tx>
            <c:rich>
              <a:bodyPr/>
              <a:lstStyle/>
              <a:p>
                <a:pPr>
                  <a:defRPr sz="1800"/>
                </a:pPr>
                <a:r>
                  <a:rPr lang="en-US" sz="1800" dirty="0" smtClean="0"/>
                  <a:t>Year of retransplant</a:t>
                </a:r>
                <a:endParaRPr lang="en-US" sz="1800" dirty="0"/>
              </a:p>
            </c:rich>
          </c:tx>
          <c:layout>
            <c:manualLayout>
              <c:xMode val="edge"/>
              <c:yMode val="edge"/>
              <c:x val="0.39010939904063718"/>
              <c:y val="0.91600183622336417"/>
            </c:manualLayout>
          </c:layout>
          <c:overlay val="0"/>
        </c:title>
        <c:numFmt formatCode="General" sourceLinked="1"/>
        <c:majorTickMark val="out"/>
        <c:minorTickMark val="none"/>
        <c:tickLblPos val="nextTo"/>
        <c:txPr>
          <a:bodyPr rot="-2700000"/>
          <a:lstStyle/>
          <a:p>
            <a:pPr>
              <a:defRPr sz="1500" b="1"/>
            </a:pPr>
            <a:endParaRPr lang="en-US"/>
          </a:p>
        </c:txPr>
        <c:crossAx val="241931368"/>
        <c:crosses val="autoZero"/>
        <c:auto val="1"/>
        <c:lblAlgn val="ctr"/>
        <c:lblOffset val="100"/>
        <c:tickLblSkip val="1"/>
        <c:noMultiLvlLbl val="0"/>
      </c:catAx>
      <c:valAx>
        <c:axId val="241931368"/>
        <c:scaling>
          <c:orientation val="minMax"/>
        </c:scaling>
        <c:delete val="0"/>
        <c:axPos val="l"/>
        <c:majorGridlines/>
        <c:title>
          <c:tx>
            <c:rich>
              <a:bodyPr rot="-5400000" vert="horz"/>
              <a:lstStyle/>
              <a:p>
                <a:pPr>
                  <a:defRPr/>
                </a:pPr>
                <a:r>
                  <a:rPr lang="en-US" dirty="0" smtClean="0"/>
                  <a:t>Number of retransplants</a:t>
                </a:r>
                <a:endParaRPr lang="en-US" dirty="0"/>
              </a:p>
            </c:rich>
          </c:tx>
          <c:layout>
            <c:manualLayout>
              <c:xMode val="edge"/>
              <c:yMode val="edge"/>
              <c:x val="5.7610344578487311E-3"/>
              <c:y val="0.17453401978598829"/>
            </c:manualLayout>
          </c:layout>
          <c:overlay val="0"/>
        </c:title>
        <c:numFmt formatCode="General" sourceLinked="1"/>
        <c:majorTickMark val="out"/>
        <c:minorTickMark val="none"/>
        <c:tickLblPos val="nextTo"/>
        <c:txPr>
          <a:bodyPr/>
          <a:lstStyle/>
          <a:p>
            <a:pPr>
              <a:defRPr sz="1600" b="1"/>
            </a:pPr>
            <a:endParaRPr lang="en-US"/>
          </a:p>
        </c:txPr>
        <c:crossAx val="241930976"/>
        <c:crosses val="autoZero"/>
        <c:crossBetween val="between"/>
      </c:valAx>
      <c:valAx>
        <c:axId val="241931760"/>
        <c:scaling>
          <c:orientation val="minMax"/>
          <c:max val="20"/>
          <c:min val="0"/>
        </c:scaling>
        <c:delete val="0"/>
        <c:axPos val="r"/>
        <c:title>
          <c:tx>
            <c:rich>
              <a:bodyPr/>
              <a:lstStyle/>
              <a:p>
                <a:pPr>
                  <a:defRPr/>
                </a:pPr>
                <a:r>
                  <a:rPr lang="en-US" dirty="0" smtClean="0"/>
                  <a:t>% of retransplants</a:t>
                </a:r>
                <a:endParaRPr lang="en-US" dirty="0"/>
              </a:p>
            </c:rich>
          </c:tx>
          <c:layout/>
          <c:overlay val="0"/>
        </c:title>
        <c:numFmt formatCode="General" sourceLinked="1"/>
        <c:majorTickMark val="out"/>
        <c:minorTickMark val="none"/>
        <c:tickLblPos val="nextTo"/>
        <c:txPr>
          <a:bodyPr/>
          <a:lstStyle/>
          <a:p>
            <a:pPr>
              <a:defRPr sz="1500" b="1"/>
            </a:pPr>
            <a:endParaRPr lang="en-US"/>
          </a:p>
        </c:txPr>
        <c:crossAx val="707338512"/>
        <c:crosses val="max"/>
        <c:crossBetween val="between"/>
        <c:majorUnit val="2"/>
      </c:valAx>
      <c:catAx>
        <c:axId val="707338512"/>
        <c:scaling>
          <c:orientation val="minMax"/>
        </c:scaling>
        <c:delete val="1"/>
        <c:axPos val="b"/>
        <c:numFmt formatCode="General" sourceLinked="1"/>
        <c:majorTickMark val="out"/>
        <c:minorTickMark val="none"/>
        <c:tickLblPos val="nextTo"/>
        <c:crossAx val="241931760"/>
        <c:crosses val="autoZero"/>
        <c:auto val="1"/>
        <c:lblAlgn val="ctr"/>
        <c:lblOffset val="100"/>
        <c:noMultiLvlLbl val="0"/>
      </c:catAx>
      <c:spPr>
        <a:solidFill>
          <a:schemeClr val="bg2"/>
        </a:solidFill>
        <a:ln>
          <a:solidFill>
            <a:srgbClr val="FFFFFF"/>
          </a:solidFill>
        </a:ln>
      </c:spPr>
    </c:plotArea>
    <c:legend>
      <c:legendPos val="t"/>
      <c:layout>
        <c:manualLayout>
          <c:xMode val="edge"/>
          <c:yMode val="edge"/>
          <c:x val="0.75812573536066608"/>
          <c:y val="6.2307578437131396E-2"/>
          <c:w val="0.14822676260295051"/>
          <c:h val="8.7929075478859031E-2"/>
        </c:manualLayout>
      </c:layout>
      <c:overlay val="0"/>
      <c:spPr>
        <a:solidFill>
          <a:schemeClr val="bg2"/>
        </a:solidFill>
        <a:ln>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58"/>
          <c:h val="0.77074260114041071"/>
        </c:manualLayout>
      </c:layout>
      <c:scatterChart>
        <c:scatterStyle val="lineMarker"/>
        <c:varyColors val="0"/>
        <c:ser>
          <c:idx val="0"/>
          <c:order val="0"/>
          <c:tx>
            <c:strRef>
              <c:f>Sheet1!$B$1</c:f>
              <c:strCache>
                <c:ptCount val="1"/>
                <c:pt idx="0">
                  <c:v>2-&lt;4 hours (N = 80)</c:v>
                </c:pt>
              </c:strCache>
            </c:strRef>
          </c:tx>
          <c:spPr>
            <a:ln w="47625">
              <a:solidFill>
                <a:srgbClr val="00FF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100</c:v>
                </c:pt>
                <c:pt idx="1">
                  <c:v>100</c:v>
                </c:pt>
                <c:pt idx="2">
                  <c:v>100</c:v>
                </c:pt>
                <c:pt idx="3">
                  <c:v>98.75</c:v>
                </c:pt>
                <c:pt idx="4">
                  <c:v>98.75</c:v>
                </c:pt>
                <c:pt idx="5">
                  <c:v>98.75</c:v>
                </c:pt>
                <c:pt idx="6">
                  <c:v>98.75</c:v>
                </c:pt>
                <c:pt idx="7">
                  <c:v>98.75</c:v>
                </c:pt>
                <c:pt idx="8">
                  <c:v>98.75</c:v>
                </c:pt>
                <c:pt idx="9">
                  <c:v>98.75</c:v>
                </c:pt>
                <c:pt idx="10">
                  <c:v>98.75</c:v>
                </c:pt>
                <c:pt idx="11">
                  <c:v>98.75</c:v>
                </c:pt>
                <c:pt idx="12">
                  <c:v>98.75</c:v>
                </c:pt>
                <c:pt idx="13">
                  <c:v>98.75</c:v>
                </c:pt>
                <c:pt idx="14">
                  <c:v>98.75</c:v>
                </c:pt>
                <c:pt idx="15">
                  <c:v>98.75</c:v>
                </c:pt>
                <c:pt idx="16">
                  <c:v>98.75</c:v>
                </c:pt>
                <c:pt idx="17">
                  <c:v>98.75</c:v>
                </c:pt>
                <c:pt idx="18">
                  <c:v>98.75</c:v>
                </c:pt>
                <c:pt idx="19">
                  <c:v>98.75</c:v>
                </c:pt>
                <c:pt idx="20">
                  <c:v>98.75</c:v>
                </c:pt>
                <c:pt idx="21">
                  <c:v>98.75</c:v>
                </c:pt>
                <c:pt idx="22">
                  <c:v>98.75</c:v>
                </c:pt>
                <c:pt idx="23">
                  <c:v>98.75</c:v>
                </c:pt>
                <c:pt idx="24">
                  <c:v>98.75</c:v>
                </c:pt>
                <c:pt idx="25">
                  <c:v>98.75</c:v>
                </c:pt>
                <c:pt idx="26">
                  <c:v>98.75</c:v>
                </c:pt>
                <c:pt idx="27">
                  <c:v>98.75</c:v>
                </c:pt>
                <c:pt idx="28">
                  <c:v>97.483999999999995</c:v>
                </c:pt>
                <c:pt idx="29">
                  <c:v>97.483999999999995</c:v>
                </c:pt>
                <c:pt idx="30">
                  <c:v>97.483999999999995</c:v>
                </c:pt>
              </c:numCache>
            </c:numRef>
          </c:yVal>
          <c:smooth val="0"/>
        </c:ser>
        <c:ser>
          <c:idx val="1"/>
          <c:order val="1"/>
          <c:tx>
            <c:strRef>
              <c:f>Sheet1!$C$1</c:f>
              <c:strCache>
                <c:ptCount val="1"/>
                <c:pt idx="0">
                  <c:v>4-&lt;6 hours (N = 329)</c:v>
                </c:pt>
              </c:strCache>
            </c:strRef>
          </c:tx>
          <c:spPr>
            <a:ln w="47625">
              <a:solidFill>
                <a:srgbClr val="00FFFF"/>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100</c:v>
                </c:pt>
                <c:pt idx="1">
                  <c:v>99.391999999999996</c:v>
                </c:pt>
                <c:pt idx="2">
                  <c:v>99.391999999999996</c:v>
                </c:pt>
                <c:pt idx="3">
                  <c:v>99.087999999999994</c:v>
                </c:pt>
                <c:pt idx="4">
                  <c:v>99.087999999999994</c:v>
                </c:pt>
                <c:pt idx="5">
                  <c:v>99.087999999999994</c:v>
                </c:pt>
                <c:pt idx="6">
                  <c:v>99.087999999999994</c:v>
                </c:pt>
                <c:pt idx="7">
                  <c:v>99.087999999999994</c:v>
                </c:pt>
                <c:pt idx="8">
                  <c:v>98.784000000000006</c:v>
                </c:pt>
                <c:pt idx="9">
                  <c:v>98.48</c:v>
                </c:pt>
                <c:pt idx="10">
                  <c:v>98.48</c:v>
                </c:pt>
                <c:pt idx="11">
                  <c:v>98.48</c:v>
                </c:pt>
                <c:pt idx="12">
                  <c:v>98.48</c:v>
                </c:pt>
                <c:pt idx="13">
                  <c:v>98.48</c:v>
                </c:pt>
                <c:pt idx="14">
                  <c:v>98.48</c:v>
                </c:pt>
                <c:pt idx="15">
                  <c:v>98.48</c:v>
                </c:pt>
                <c:pt idx="16">
                  <c:v>98.48</c:v>
                </c:pt>
                <c:pt idx="17">
                  <c:v>98.48</c:v>
                </c:pt>
                <c:pt idx="18">
                  <c:v>98.48</c:v>
                </c:pt>
                <c:pt idx="19">
                  <c:v>98.48</c:v>
                </c:pt>
                <c:pt idx="20">
                  <c:v>98.174999999999997</c:v>
                </c:pt>
                <c:pt idx="21">
                  <c:v>98.174999999999997</c:v>
                </c:pt>
                <c:pt idx="22">
                  <c:v>98.174999999999997</c:v>
                </c:pt>
                <c:pt idx="23">
                  <c:v>98.174999999999997</c:v>
                </c:pt>
                <c:pt idx="24">
                  <c:v>98.174999999999997</c:v>
                </c:pt>
                <c:pt idx="25">
                  <c:v>97.87</c:v>
                </c:pt>
                <c:pt idx="26">
                  <c:v>97.566000000000003</c:v>
                </c:pt>
                <c:pt idx="27">
                  <c:v>97.566000000000003</c:v>
                </c:pt>
                <c:pt idx="28">
                  <c:v>96.956000000000003</c:v>
                </c:pt>
                <c:pt idx="29">
                  <c:v>96.956000000000003</c:v>
                </c:pt>
                <c:pt idx="30">
                  <c:v>96.956000000000003</c:v>
                </c:pt>
              </c:numCache>
            </c:numRef>
          </c:yVal>
          <c:smooth val="0"/>
        </c:ser>
        <c:ser>
          <c:idx val="2"/>
          <c:order val="2"/>
          <c:tx>
            <c:strRef>
              <c:f>Sheet1!$D$1</c:f>
              <c:strCache>
                <c:ptCount val="1"/>
                <c:pt idx="0">
                  <c:v>6+ hours (N = 288)</c:v>
                </c:pt>
              </c:strCache>
            </c:strRef>
          </c:tx>
          <c:spPr>
            <a:ln w="47625">
              <a:solidFill>
                <a:srgbClr val="FF00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Sheet1!$D$2:$D$32</c:f>
              <c:numCache>
                <c:formatCode>General</c:formatCode>
                <c:ptCount val="31"/>
                <c:pt idx="0">
                  <c:v>100</c:v>
                </c:pt>
                <c:pt idx="1">
                  <c:v>98.957999999999998</c:v>
                </c:pt>
                <c:pt idx="2">
                  <c:v>98.263999999999996</c:v>
                </c:pt>
                <c:pt idx="3">
                  <c:v>98.263999999999996</c:v>
                </c:pt>
                <c:pt idx="4">
                  <c:v>97.915000000000006</c:v>
                </c:pt>
                <c:pt idx="5">
                  <c:v>97.915000000000006</c:v>
                </c:pt>
                <c:pt idx="6">
                  <c:v>97.915000000000006</c:v>
                </c:pt>
                <c:pt idx="7">
                  <c:v>97.915000000000006</c:v>
                </c:pt>
                <c:pt idx="8">
                  <c:v>97.566999999999993</c:v>
                </c:pt>
                <c:pt idx="9">
                  <c:v>97.566999999999993</c:v>
                </c:pt>
                <c:pt idx="10">
                  <c:v>97.566999999999993</c:v>
                </c:pt>
                <c:pt idx="11">
                  <c:v>97.566999999999993</c:v>
                </c:pt>
                <c:pt idx="12">
                  <c:v>97.218999999999994</c:v>
                </c:pt>
                <c:pt idx="13">
                  <c:v>97.218999999999994</c:v>
                </c:pt>
                <c:pt idx="14">
                  <c:v>96.522000000000006</c:v>
                </c:pt>
                <c:pt idx="15">
                  <c:v>96.522000000000006</c:v>
                </c:pt>
                <c:pt idx="16">
                  <c:v>96.522000000000006</c:v>
                </c:pt>
                <c:pt idx="17">
                  <c:v>96.522000000000006</c:v>
                </c:pt>
                <c:pt idx="18">
                  <c:v>95.822000000000003</c:v>
                </c:pt>
                <c:pt idx="19">
                  <c:v>95.471999999999994</c:v>
                </c:pt>
                <c:pt idx="20">
                  <c:v>95.471999999999994</c:v>
                </c:pt>
                <c:pt idx="21">
                  <c:v>95.471999999999994</c:v>
                </c:pt>
                <c:pt idx="22">
                  <c:v>95.123000000000005</c:v>
                </c:pt>
                <c:pt idx="23">
                  <c:v>95.123000000000005</c:v>
                </c:pt>
                <c:pt idx="24">
                  <c:v>95.123000000000005</c:v>
                </c:pt>
                <c:pt idx="25">
                  <c:v>95.123000000000005</c:v>
                </c:pt>
                <c:pt idx="26">
                  <c:v>94.772999999999996</c:v>
                </c:pt>
                <c:pt idx="27">
                  <c:v>94.772999999999996</c:v>
                </c:pt>
                <c:pt idx="28">
                  <c:v>94.772999999999996</c:v>
                </c:pt>
                <c:pt idx="29">
                  <c:v>94.423000000000002</c:v>
                </c:pt>
                <c:pt idx="30">
                  <c:v>93.724000000000004</c:v>
                </c:pt>
              </c:numCache>
            </c:numRef>
          </c:yVal>
          <c:smooth val="0"/>
        </c:ser>
        <c:dLbls>
          <c:showLegendKey val="0"/>
          <c:showVal val="0"/>
          <c:showCatName val="0"/>
          <c:showSerName val="0"/>
          <c:showPercent val="0"/>
          <c:showBubbleSize val="0"/>
        </c:dLbls>
        <c:axId val="418817240"/>
        <c:axId val="567642696"/>
      </c:scatterChart>
      <c:valAx>
        <c:axId val="418817240"/>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67642696"/>
        <c:crosses val="autoZero"/>
        <c:crossBetween val="midCat"/>
        <c:majorUnit val="5"/>
      </c:valAx>
      <c:valAx>
        <c:axId val="56764269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manualLayout>
              <c:xMode val="edge"/>
              <c:yMode val="edge"/>
              <c:x val="6.8632847885164803E-3"/>
              <c:y val="0.32062572361079822"/>
            </c:manualLayout>
          </c:layout>
          <c:overlay val="0"/>
        </c:title>
        <c:numFmt formatCode="General" sourceLinked="1"/>
        <c:majorTickMark val="out"/>
        <c:minorTickMark val="none"/>
        <c:tickLblPos val="nextTo"/>
        <c:txPr>
          <a:bodyPr/>
          <a:lstStyle/>
          <a:p>
            <a:pPr>
              <a:defRPr sz="1500" b="1"/>
            </a:pPr>
            <a:endParaRPr lang="en-US"/>
          </a:p>
        </c:txPr>
        <c:crossAx val="418817240"/>
        <c:crosses val="autoZero"/>
        <c:crossBetween val="midCat"/>
        <c:majorUnit val="25"/>
      </c:valAx>
      <c:spPr>
        <a:solidFill>
          <a:schemeClr val="bg2"/>
        </a:solidFill>
        <a:ln>
          <a:solidFill>
            <a:schemeClr val="tx1"/>
          </a:solidFill>
        </a:ln>
      </c:spPr>
    </c:plotArea>
    <c:legend>
      <c:legendPos val="r"/>
      <c:layout>
        <c:manualLayout>
          <c:xMode val="edge"/>
          <c:yMode val="edge"/>
          <c:x val="0.14072271386430679"/>
          <c:y val="0.56500592667854699"/>
          <c:w val="0.27031031519290177"/>
          <c:h val="0.21990272736541394"/>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58"/>
          <c:h val="0.77074260114041071"/>
        </c:manualLayout>
      </c:layout>
      <c:scatterChart>
        <c:scatterStyle val="lineMarker"/>
        <c:varyColors val="0"/>
        <c:ser>
          <c:idx val="0"/>
          <c:order val="0"/>
          <c:tx>
            <c:strRef>
              <c:f>Sheet1!$B$1</c:f>
              <c:strCache>
                <c:ptCount val="1"/>
                <c:pt idx="0">
                  <c:v>2-&lt;4 hours (N = 80)</c:v>
                </c:pt>
              </c:strCache>
            </c:strRef>
          </c:tx>
          <c:spPr>
            <a:ln w="47625">
              <a:solidFill>
                <a:srgbClr val="00FF00"/>
              </a:solidFill>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numCache>
            </c:numRef>
          </c:xVal>
          <c:yVal>
            <c:numRef>
              <c:f>Sheet1!$B$2:$B$23</c:f>
              <c:numCache>
                <c:formatCode>General</c:formatCode>
                <c:ptCount val="22"/>
                <c:pt idx="0">
                  <c:v>100</c:v>
                </c:pt>
                <c:pt idx="1">
                  <c:v>97.483999999999995</c:v>
                </c:pt>
                <c:pt idx="2">
                  <c:v>96.200999999999993</c:v>
                </c:pt>
                <c:pt idx="3">
                  <c:v>91.07</c:v>
                </c:pt>
                <c:pt idx="4">
                  <c:v>87.221999999999994</c:v>
                </c:pt>
                <c:pt idx="5">
                  <c:v>85.94</c:v>
                </c:pt>
                <c:pt idx="6">
                  <c:v>85.94</c:v>
                </c:pt>
                <c:pt idx="7">
                  <c:v>85.94</c:v>
                </c:pt>
                <c:pt idx="8">
                  <c:v>85.94</c:v>
                </c:pt>
                <c:pt idx="9">
                  <c:v>85.94</c:v>
                </c:pt>
                <c:pt idx="10">
                  <c:v>80.808999999999997</c:v>
                </c:pt>
                <c:pt idx="11">
                  <c:v>79.525999999999996</c:v>
                </c:pt>
                <c:pt idx="12">
                  <c:v>79.525999999999996</c:v>
                </c:pt>
                <c:pt idx="13">
                  <c:v>64.617000000000004</c:v>
                </c:pt>
                <c:pt idx="14">
                  <c:v>50.584000000000003</c:v>
                </c:pt>
                <c:pt idx="15">
                  <c:v>38.094999999999999</c:v>
                </c:pt>
                <c:pt idx="16">
                  <c:v>38.094999999999999</c:v>
                </c:pt>
                <c:pt idx="17">
                  <c:v>35.164000000000001</c:v>
                </c:pt>
                <c:pt idx="18">
                  <c:v>#N/A</c:v>
                </c:pt>
                <c:pt idx="19">
                  <c:v>#N/A</c:v>
                </c:pt>
                <c:pt idx="20">
                  <c:v>#N/A</c:v>
                </c:pt>
                <c:pt idx="21">
                  <c:v>#N/A</c:v>
                </c:pt>
              </c:numCache>
            </c:numRef>
          </c:yVal>
          <c:smooth val="0"/>
        </c:ser>
        <c:ser>
          <c:idx val="1"/>
          <c:order val="1"/>
          <c:tx>
            <c:strRef>
              <c:f>Sheet1!$C$1</c:f>
              <c:strCache>
                <c:ptCount val="1"/>
                <c:pt idx="0">
                  <c:v>4-&lt;6 hours (N = 329)</c:v>
                </c:pt>
              </c:strCache>
            </c:strRef>
          </c:tx>
          <c:spPr>
            <a:ln w="47625">
              <a:solidFill>
                <a:srgbClr val="00FFFF"/>
              </a:solidFill>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numCache>
            </c:numRef>
          </c:xVal>
          <c:yVal>
            <c:numRef>
              <c:f>Sheet1!$C$2:$C$23</c:f>
              <c:numCache>
                <c:formatCode>General</c:formatCode>
                <c:ptCount val="22"/>
                <c:pt idx="0">
                  <c:v>100</c:v>
                </c:pt>
                <c:pt idx="1">
                  <c:v>96.956000000000003</c:v>
                </c:pt>
                <c:pt idx="2">
                  <c:v>95.725999999999999</c:v>
                </c:pt>
                <c:pt idx="3">
                  <c:v>95.417000000000002</c:v>
                </c:pt>
                <c:pt idx="4">
                  <c:v>94.795000000000002</c:v>
                </c:pt>
                <c:pt idx="5">
                  <c:v>94.483999999999995</c:v>
                </c:pt>
                <c:pt idx="6">
                  <c:v>93.861000000000004</c:v>
                </c:pt>
                <c:pt idx="7">
                  <c:v>93.546999999999997</c:v>
                </c:pt>
                <c:pt idx="8">
                  <c:v>93.546999999999997</c:v>
                </c:pt>
                <c:pt idx="9">
                  <c:v>92.602000000000004</c:v>
                </c:pt>
                <c:pt idx="10">
                  <c:v>90.712000000000003</c:v>
                </c:pt>
                <c:pt idx="11">
                  <c:v>90.081999999999994</c:v>
                </c:pt>
                <c:pt idx="12">
                  <c:v>89.13</c:v>
                </c:pt>
                <c:pt idx="13">
                  <c:v>81.513999999999996</c:v>
                </c:pt>
                <c:pt idx="14">
                  <c:v>70.846999999999994</c:v>
                </c:pt>
                <c:pt idx="15">
                  <c:v>65.561000000000007</c:v>
                </c:pt>
                <c:pt idx="16">
                  <c:v>61.881</c:v>
                </c:pt>
                <c:pt idx="17">
                  <c:v>56.457999999999998</c:v>
                </c:pt>
                <c:pt idx="18">
                  <c:v>54.145000000000003</c:v>
                </c:pt>
                <c:pt idx="19">
                  <c:v>52.277000000000001</c:v>
                </c:pt>
                <c:pt idx="20">
                  <c:v>48.567</c:v>
                </c:pt>
                <c:pt idx="21">
                  <c:v>44.051000000000002</c:v>
                </c:pt>
              </c:numCache>
            </c:numRef>
          </c:yVal>
          <c:smooth val="0"/>
        </c:ser>
        <c:ser>
          <c:idx val="2"/>
          <c:order val="2"/>
          <c:tx>
            <c:strRef>
              <c:f>Sheet1!$D$1</c:f>
              <c:strCache>
                <c:ptCount val="1"/>
                <c:pt idx="0">
                  <c:v>6+ hours (N = 288)</c:v>
                </c:pt>
              </c:strCache>
            </c:strRef>
          </c:tx>
          <c:spPr>
            <a:ln w="47625">
              <a:solidFill>
                <a:srgbClr val="FF0000"/>
              </a:solidFill>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numCache>
            </c:numRef>
          </c:xVal>
          <c:yVal>
            <c:numRef>
              <c:f>Sheet1!$D$2:$D$23</c:f>
              <c:numCache>
                <c:formatCode>General</c:formatCode>
                <c:ptCount val="22"/>
                <c:pt idx="0">
                  <c:v>100</c:v>
                </c:pt>
                <c:pt idx="1">
                  <c:v>93.724000000000004</c:v>
                </c:pt>
                <c:pt idx="2">
                  <c:v>92.316000000000003</c:v>
                </c:pt>
                <c:pt idx="3">
                  <c:v>91.603999999999999</c:v>
                </c:pt>
                <c:pt idx="4">
                  <c:v>91.248000000000005</c:v>
                </c:pt>
                <c:pt idx="5">
                  <c:v>90.534999999999997</c:v>
                </c:pt>
                <c:pt idx="6">
                  <c:v>88.388000000000005</c:v>
                </c:pt>
                <c:pt idx="7">
                  <c:v>88.027000000000001</c:v>
                </c:pt>
                <c:pt idx="8">
                  <c:v>87.304000000000002</c:v>
                </c:pt>
                <c:pt idx="9">
                  <c:v>86.216999999999999</c:v>
                </c:pt>
                <c:pt idx="10">
                  <c:v>85.855000000000004</c:v>
                </c:pt>
                <c:pt idx="11">
                  <c:v>84.406000000000006</c:v>
                </c:pt>
                <c:pt idx="12">
                  <c:v>82.950999999999993</c:v>
                </c:pt>
                <c:pt idx="13">
                  <c:v>68.292000000000002</c:v>
                </c:pt>
                <c:pt idx="14">
                  <c:v>61.174999999999997</c:v>
                </c:pt>
                <c:pt idx="15">
                  <c:v>54.8</c:v>
                </c:pt>
                <c:pt idx="16">
                  <c:v>51.405000000000001</c:v>
                </c:pt>
                <c:pt idx="17">
                  <c:v>44.906999999999996</c:v>
                </c:pt>
                <c:pt idx="18">
                  <c:v>39.804000000000002</c:v>
                </c:pt>
                <c:pt idx="19">
                  <c:v>38.329000000000001</c:v>
                </c:pt>
                <c:pt idx="20">
                  <c:v>34.679000000000002</c:v>
                </c:pt>
                <c:pt idx="21">
                  <c:v>34.679000000000002</c:v>
                </c:pt>
              </c:numCache>
            </c:numRef>
          </c:yVal>
          <c:smooth val="0"/>
        </c:ser>
        <c:dLbls>
          <c:showLegendKey val="0"/>
          <c:showVal val="0"/>
          <c:showCatName val="0"/>
          <c:showSerName val="0"/>
          <c:showPercent val="0"/>
          <c:showBubbleSize val="0"/>
        </c:dLbls>
        <c:axId val="527335848"/>
        <c:axId val="527326048"/>
      </c:scatterChart>
      <c:valAx>
        <c:axId val="527335848"/>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27326048"/>
        <c:crosses val="autoZero"/>
        <c:crossBetween val="midCat"/>
        <c:majorUnit val="1"/>
      </c:valAx>
      <c:valAx>
        <c:axId val="52732604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manualLayout>
              <c:xMode val="edge"/>
              <c:yMode val="edge"/>
              <c:x val="6.8632847885164803E-3"/>
              <c:y val="0.32062572361079822"/>
            </c:manualLayout>
          </c:layout>
          <c:overlay val="0"/>
        </c:title>
        <c:numFmt formatCode="General" sourceLinked="1"/>
        <c:majorTickMark val="out"/>
        <c:minorTickMark val="none"/>
        <c:tickLblPos val="nextTo"/>
        <c:txPr>
          <a:bodyPr/>
          <a:lstStyle/>
          <a:p>
            <a:pPr>
              <a:defRPr sz="1500" b="1"/>
            </a:pPr>
            <a:endParaRPr lang="en-US"/>
          </a:p>
        </c:txPr>
        <c:crossAx val="527335848"/>
        <c:crosses val="autoZero"/>
        <c:crossBetween val="midCat"/>
        <c:majorUnit val="25"/>
      </c:valAx>
      <c:spPr>
        <a:solidFill>
          <a:schemeClr val="bg2"/>
        </a:solidFill>
        <a:ln>
          <a:solidFill>
            <a:schemeClr val="tx1"/>
          </a:solidFill>
        </a:ln>
      </c:spPr>
    </c:plotArea>
    <c:legend>
      <c:legendPos val="r"/>
      <c:layout>
        <c:manualLayout>
          <c:xMode val="edge"/>
          <c:yMode val="edge"/>
          <c:x val="0.14072271386430679"/>
          <c:y val="0.56500592667854699"/>
          <c:w val="0.27031031519290177"/>
          <c:h val="0.21990272736541394"/>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529896154285217"/>
          <c:h val="0.7702598855470999"/>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Sheet1!$A$2:$A$4</c:f>
              <c:strCache>
                <c:ptCount val="3"/>
                <c:pt idx="0">
                  <c:v>2-&lt;4 hours</c:v>
                </c:pt>
                <c:pt idx="1">
                  <c:v>4-&lt;6 hours</c:v>
                </c:pt>
                <c:pt idx="2">
                  <c:v>6+ hours</c:v>
                </c:pt>
              </c:strCache>
            </c:strRef>
          </c:cat>
          <c:val>
            <c:numRef>
              <c:f>Sheet1!$B$2:$B$4</c:f>
              <c:numCache>
                <c:formatCode>General</c:formatCode>
                <c:ptCount val="3"/>
                <c:pt idx="0">
                  <c:v>30.1587</c:v>
                </c:pt>
                <c:pt idx="1">
                  <c:v>24.596800000000002</c:v>
                </c:pt>
                <c:pt idx="2">
                  <c:v>31.395299999999999</c:v>
                </c:pt>
              </c:numCache>
            </c:numRef>
          </c:val>
        </c:ser>
        <c:dLbls>
          <c:showLegendKey val="0"/>
          <c:showVal val="0"/>
          <c:showCatName val="0"/>
          <c:showSerName val="0"/>
          <c:showPercent val="0"/>
          <c:showBubbleSize val="0"/>
        </c:dLbls>
        <c:gapWidth val="50"/>
        <c:axId val="527339376"/>
        <c:axId val="527328400"/>
      </c:barChart>
      <c:catAx>
        <c:axId val="527339376"/>
        <c:scaling>
          <c:orientation val="minMax"/>
        </c:scaling>
        <c:delete val="0"/>
        <c:axPos val="b"/>
        <c:numFmt formatCode="General" sourceLinked="1"/>
        <c:majorTickMark val="out"/>
        <c:minorTickMark val="none"/>
        <c:tickLblPos val="nextTo"/>
        <c:txPr>
          <a:bodyPr/>
          <a:lstStyle/>
          <a:p>
            <a:pPr>
              <a:defRPr sz="1500" b="1"/>
            </a:pPr>
            <a:endParaRPr lang="en-US"/>
          </a:p>
        </c:txPr>
        <c:crossAx val="527328400"/>
        <c:crosses val="autoZero"/>
        <c:auto val="1"/>
        <c:lblAlgn val="ctr"/>
        <c:lblOffset val="100"/>
        <c:tickLblSkip val="1"/>
        <c:noMultiLvlLbl val="0"/>
      </c:catAx>
      <c:valAx>
        <c:axId val="527328400"/>
        <c:scaling>
          <c:orientation val="minMax"/>
          <c:max val="5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527339376"/>
        <c:crosses val="autoZero"/>
        <c:crossBetween val="between"/>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58"/>
          <c:h val="0.77074260114041071"/>
        </c:manualLayout>
      </c:layout>
      <c:scatterChart>
        <c:scatterStyle val="lineMarker"/>
        <c:varyColors val="0"/>
        <c:ser>
          <c:idx val="0"/>
          <c:order val="0"/>
          <c:tx>
            <c:strRef>
              <c:f>Sheet1!$B$1</c:f>
              <c:strCache>
                <c:ptCount val="1"/>
                <c:pt idx="0">
                  <c:v>2-&lt;4 hours (N = 62)</c:v>
                </c:pt>
              </c:strCache>
            </c:strRef>
          </c:tx>
          <c:spPr>
            <a:ln w="41275">
              <a:solidFill>
                <a:srgbClr val="00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100</c:v>
                </c:pt>
                <c:pt idx="2">
                  <c:v>96.774000000000001</c:v>
                </c:pt>
                <c:pt idx="3">
                  <c:v>96.774000000000001</c:v>
                </c:pt>
                <c:pt idx="4">
                  <c:v>96.774000000000001</c:v>
                </c:pt>
                <c:pt idx="5">
                  <c:v>91.935000000000002</c:v>
                </c:pt>
                <c:pt idx="6">
                  <c:v>88.652000000000001</c:v>
                </c:pt>
                <c:pt idx="7">
                  <c:v>87.01</c:v>
                </c:pt>
                <c:pt idx="8">
                  <c:v>85.369</c:v>
                </c:pt>
                <c:pt idx="9">
                  <c:v>85.369</c:v>
                </c:pt>
                <c:pt idx="10">
                  <c:v>85.369</c:v>
                </c:pt>
                <c:pt idx="11">
                  <c:v>85.369</c:v>
                </c:pt>
                <c:pt idx="12">
                  <c:v>85.369</c:v>
                </c:pt>
                <c:pt idx="13">
                  <c:v>85.369</c:v>
                </c:pt>
                <c:pt idx="14">
                  <c:v>85.369</c:v>
                </c:pt>
                <c:pt idx="15">
                  <c:v>81.397999999999996</c:v>
                </c:pt>
                <c:pt idx="16">
                  <c:v>81.397999999999996</c:v>
                </c:pt>
                <c:pt idx="17">
                  <c:v>79.412999999999997</c:v>
                </c:pt>
                <c:pt idx="18">
                  <c:v>73.456999999999994</c:v>
                </c:pt>
                <c:pt idx="19">
                  <c:v>69.376000000000005</c:v>
                </c:pt>
                <c:pt idx="20">
                  <c:v>69.376000000000005</c:v>
                </c:pt>
                <c:pt idx="21">
                  <c:v>69.376000000000005</c:v>
                </c:pt>
                <c:pt idx="22">
                  <c:v>69.376000000000005</c:v>
                </c:pt>
                <c:pt idx="23">
                  <c:v>69.376000000000005</c:v>
                </c:pt>
                <c:pt idx="24">
                  <c:v>69.376000000000005</c:v>
                </c:pt>
                <c:pt idx="25">
                  <c:v>69.376000000000005</c:v>
                </c:pt>
                <c:pt idx="26">
                  <c:v>69.376000000000005</c:v>
                </c:pt>
                <c:pt idx="27">
                  <c:v>69.376000000000005</c:v>
                </c:pt>
                <c:pt idx="28">
                  <c:v>69.376000000000005</c:v>
                </c:pt>
                <c:pt idx="29">
                  <c:v>69.376000000000005</c:v>
                </c:pt>
                <c:pt idx="30">
                  <c:v>66.707999999999998</c:v>
                </c:pt>
                <c:pt idx="31">
                  <c:v>64.039000000000001</c:v>
                </c:pt>
                <c:pt idx="32">
                  <c:v>64.039000000000001</c:v>
                </c:pt>
                <c:pt idx="33">
                  <c:v>64.039000000000001</c:v>
                </c:pt>
                <c:pt idx="34">
                  <c:v>64.039000000000001</c:v>
                </c:pt>
                <c:pt idx="35">
                  <c:v>64.039000000000001</c:v>
                </c:pt>
                <c:pt idx="36">
                  <c:v>64.039000000000001</c:v>
                </c:pt>
                <c:pt idx="37">
                  <c:v>64.039000000000001</c:v>
                </c:pt>
                <c:pt idx="38">
                  <c:v>64.039000000000001</c:v>
                </c:pt>
                <c:pt idx="39">
                  <c:v>64.039000000000001</c:v>
                </c:pt>
                <c:pt idx="40">
                  <c:v>64.039000000000001</c:v>
                </c:pt>
                <c:pt idx="41">
                  <c:v>60.271999999999998</c:v>
                </c:pt>
                <c:pt idx="42">
                  <c:v>60.271999999999998</c:v>
                </c:pt>
                <c:pt idx="43">
                  <c:v>56.505000000000003</c:v>
                </c:pt>
                <c:pt idx="44">
                  <c:v>56.505000000000003</c:v>
                </c:pt>
                <c:pt idx="45">
                  <c:v>56.505000000000003</c:v>
                </c:pt>
                <c:pt idx="46">
                  <c:v>56.505000000000003</c:v>
                </c:pt>
                <c:pt idx="47">
                  <c:v>56.505000000000003</c:v>
                </c:pt>
                <c:pt idx="48">
                  <c:v>56.505000000000003</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numCache>
            </c:numRef>
          </c:yVal>
          <c:smooth val="0"/>
        </c:ser>
        <c:ser>
          <c:idx val="1"/>
          <c:order val="1"/>
          <c:tx>
            <c:strRef>
              <c:f>Sheet1!$C$1</c:f>
              <c:strCache>
                <c:ptCount val="1"/>
                <c:pt idx="0">
                  <c:v>4-&lt;6 hours (N = 241)</c:v>
                </c:pt>
              </c:strCache>
            </c:strRef>
          </c:tx>
          <c:spPr>
            <a:ln w="41275">
              <a:solidFill>
                <a:srgbClr val="00FF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100</c:v>
                </c:pt>
                <c:pt idx="2">
                  <c:v>100</c:v>
                </c:pt>
                <c:pt idx="3">
                  <c:v>100</c:v>
                </c:pt>
                <c:pt idx="4">
                  <c:v>100</c:v>
                </c:pt>
                <c:pt idx="5">
                  <c:v>98.753</c:v>
                </c:pt>
                <c:pt idx="6">
                  <c:v>95.4</c:v>
                </c:pt>
                <c:pt idx="7">
                  <c:v>92.879000000000005</c:v>
                </c:pt>
                <c:pt idx="8">
                  <c:v>92.457999999999998</c:v>
                </c:pt>
                <c:pt idx="9">
                  <c:v>92.457999999999998</c:v>
                </c:pt>
                <c:pt idx="10">
                  <c:v>92.457999999999998</c:v>
                </c:pt>
                <c:pt idx="11">
                  <c:v>92.457999999999998</c:v>
                </c:pt>
                <c:pt idx="12">
                  <c:v>92.013999999999996</c:v>
                </c:pt>
                <c:pt idx="13">
                  <c:v>92.013999999999996</c:v>
                </c:pt>
                <c:pt idx="14">
                  <c:v>91.506</c:v>
                </c:pt>
                <c:pt idx="15">
                  <c:v>91.506</c:v>
                </c:pt>
                <c:pt idx="16">
                  <c:v>89.977999999999994</c:v>
                </c:pt>
                <c:pt idx="17">
                  <c:v>89.465999999999994</c:v>
                </c:pt>
                <c:pt idx="18">
                  <c:v>83.816000000000003</c:v>
                </c:pt>
                <c:pt idx="19">
                  <c:v>76.617000000000004</c:v>
                </c:pt>
                <c:pt idx="20">
                  <c:v>76.617000000000004</c:v>
                </c:pt>
                <c:pt idx="21">
                  <c:v>76.102999999999994</c:v>
                </c:pt>
                <c:pt idx="22">
                  <c:v>76.102999999999994</c:v>
                </c:pt>
                <c:pt idx="23">
                  <c:v>76.102999999999994</c:v>
                </c:pt>
                <c:pt idx="24">
                  <c:v>76.102999999999994</c:v>
                </c:pt>
                <c:pt idx="25">
                  <c:v>76.102999999999994</c:v>
                </c:pt>
                <c:pt idx="26">
                  <c:v>76.102999999999994</c:v>
                </c:pt>
                <c:pt idx="27">
                  <c:v>76.102999999999994</c:v>
                </c:pt>
                <c:pt idx="28">
                  <c:v>76.102999999999994</c:v>
                </c:pt>
                <c:pt idx="29">
                  <c:v>74.290999999999997</c:v>
                </c:pt>
                <c:pt idx="30">
                  <c:v>70.667000000000002</c:v>
                </c:pt>
                <c:pt idx="31">
                  <c:v>67.647000000000006</c:v>
                </c:pt>
                <c:pt idx="32">
                  <c:v>67.043000000000006</c:v>
                </c:pt>
                <c:pt idx="33">
                  <c:v>67.043000000000006</c:v>
                </c:pt>
                <c:pt idx="34">
                  <c:v>66.427999999999997</c:v>
                </c:pt>
                <c:pt idx="35">
                  <c:v>66.427999999999997</c:v>
                </c:pt>
                <c:pt idx="36">
                  <c:v>66.427999999999997</c:v>
                </c:pt>
                <c:pt idx="37">
                  <c:v>66.427999999999997</c:v>
                </c:pt>
                <c:pt idx="38">
                  <c:v>66.427999999999997</c:v>
                </c:pt>
                <c:pt idx="39">
                  <c:v>66.427999999999997</c:v>
                </c:pt>
                <c:pt idx="40">
                  <c:v>66.427999999999997</c:v>
                </c:pt>
                <c:pt idx="41">
                  <c:v>63.265000000000001</c:v>
                </c:pt>
                <c:pt idx="42">
                  <c:v>60.892000000000003</c:v>
                </c:pt>
                <c:pt idx="43">
                  <c:v>57.674999999999997</c:v>
                </c:pt>
                <c:pt idx="44">
                  <c:v>57.674999999999997</c:v>
                </c:pt>
                <c:pt idx="45">
                  <c:v>57.674999999999997</c:v>
                </c:pt>
                <c:pt idx="46">
                  <c:v>57.674999999999997</c:v>
                </c:pt>
                <c:pt idx="47">
                  <c:v>57.674999999999997</c:v>
                </c:pt>
                <c:pt idx="48">
                  <c:v>57.674999999999997</c:v>
                </c:pt>
                <c:pt idx="49">
                  <c:v>57.674999999999997</c:v>
                </c:pt>
                <c:pt idx="50">
                  <c:v>56.646000000000001</c:v>
                </c:pt>
                <c:pt idx="51">
                  <c:v>55.597000000000001</c:v>
                </c:pt>
                <c:pt idx="52">
                  <c:v>55.597000000000001</c:v>
                </c:pt>
                <c:pt idx="53">
                  <c:v>53.499000000000002</c:v>
                </c:pt>
                <c:pt idx="54">
                  <c:v>47.204999999999998</c:v>
                </c:pt>
                <c:pt idx="55">
                  <c:v>46.155999999999999</c:v>
                </c:pt>
                <c:pt idx="56">
                  <c:v>46.155999999999999</c:v>
                </c:pt>
                <c:pt idx="57">
                  <c:v>46.155999999999999</c:v>
                </c:pt>
                <c:pt idx="58">
                  <c:v>46.155999999999999</c:v>
                </c:pt>
                <c:pt idx="59">
                  <c:v>46.155999999999999</c:v>
                </c:pt>
                <c:pt idx="60">
                  <c:v>46.155999999999999</c:v>
                </c:pt>
                <c:pt idx="61">
                  <c:v>46.155999999999999</c:v>
                </c:pt>
                <c:pt idx="62">
                  <c:v>46.155999999999999</c:v>
                </c:pt>
                <c:pt idx="63">
                  <c:v>46.155999999999999</c:v>
                </c:pt>
                <c:pt idx="64">
                  <c:v>46.155999999999999</c:v>
                </c:pt>
                <c:pt idx="65">
                  <c:v>44.874000000000002</c:v>
                </c:pt>
                <c:pt idx="66">
                  <c:v>44.874000000000002</c:v>
                </c:pt>
                <c:pt idx="67">
                  <c:v>42.308999999999997</c:v>
                </c:pt>
                <c:pt idx="68">
                  <c:v>42.308999999999997</c:v>
                </c:pt>
                <c:pt idx="69">
                  <c:v>42.308999999999997</c:v>
                </c:pt>
                <c:pt idx="70">
                  <c:v>42.308999999999997</c:v>
                </c:pt>
                <c:pt idx="71">
                  <c:v>42.308999999999997</c:v>
                </c:pt>
                <c:pt idx="72">
                  <c:v>42.308999999999997</c:v>
                </c:pt>
                <c:pt idx="73">
                  <c:v>42.308999999999997</c:v>
                </c:pt>
                <c:pt idx="74">
                  <c:v>42.308999999999997</c:v>
                </c:pt>
                <c:pt idx="75">
                  <c:v>42.308999999999997</c:v>
                </c:pt>
                <c:pt idx="76">
                  <c:v>42.308999999999997</c:v>
                </c:pt>
                <c:pt idx="77">
                  <c:v>42.308999999999997</c:v>
                </c:pt>
                <c:pt idx="78">
                  <c:v>42.308999999999997</c:v>
                </c:pt>
                <c:pt idx="79">
                  <c:v>42.308999999999997</c:v>
                </c:pt>
                <c:pt idx="80">
                  <c:v>40.682000000000002</c:v>
                </c:pt>
                <c:pt idx="81">
                  <c:v>40.682000000000002</c:v>
                </c:pt>
                <c:pt idx="82">
                  <c:v>40.682000000000002</c:v>
                </c:pt>
                <c:pt idx="83">
                  <c:v>40.682000000000002</c:v>
                </c:pt>
                <c:pt idx="84">
                  <c:v>40.682000000000002</c:v>
                </c:pt>
                <c:pt idx="85">
                  <c:v>40.682000000000002</c:v>
                </c:pt>
                <c:pt idx="86">
                  <c:v>40.682000000000002</c:v>
                </c:pt>
                <c:pt idx="87">
                  <c:v>40.682000000000002</c:v>
                </c:pt>
                <c:pt idx="88">
                  <c:v>40.682000000000002</c:v>
                </c:pt>
                <c:pt idx="89">
                  <c:v>40.682000000000002</c:v>
                </c:pt>
                <c:pt idx="90">
                  <c:v>38.832999999999998</c:v>
                </c:pt>
                <c:pt idx="91">
                  <c:v>36.984000000000002</c:v>
                </c:pt>
                <c:pt idx="92">
                  <c:v>36.984000000000002</c:v>
                </c:pt>
                <c:pt idx="93">
                  <c:v>36.984000000000002</c:v>
                </c:pt>
                <c:pt idx="94">
                  <c:v>36.984000000000002</c:v>
                </c:pt>
                <c:pt idx="95">
                  <c:v>36.984000000000002</c:v>
                </c:pt>
                <c:pt idx="96">
                  <c:v>36.984000000000002</c:v>
                </c:pt>
                <c:pt idx="97">
                  <c:v>36.984000000000002</c:v>
                </c:pt>
                <c:pt idx="98">
                  <c:v>36.984000000000002</c:v>
                </c:pt>
                <c:pt idx="99">
                  <c:v>36.984000000000002</c:v>
                </c:pt>
                <c:pt idx="100">
                  <c:v>34.518000000000001</c:v>
                </c:pt>
                <c:pt idx="101">
                  <c:v>34.518000000000001</c:v>
                </c:pt>
                <c:pt idx="102">
                  <c:v>29.587</c:v>
                </c:pt>
                <c:pt idx="103">
                  <c:v>29.587</c:v>
                </c:pt>
                <c:pt idx="104">
                  <c:v>29.587</c:v>
                </c:pt>
                <c:pt idx="105">
                  <c:v>29.587</c:v>
                </c:pt>
                <c:pt idx="106">
                  <c:v>29.587</c:v>
                </c:pt>
                <c:pt idx="107">
                  <c:v>29.587</c:v>
                </c:pt>
                <c:pt idx="108">
                  <c:v>29.587</c:v>
                </c:pt>
                <c:pt idx="109">
                  <c:v>29.587</c:v>
                </c:pt>
                <c:pt idx="110">
                  <c:v>29.587</c:v>
                </c:pt>
                <c:pt idx="111">
                  <c:v>29.587</c:v>
                </c:pt>
                <c:pt idx="112">
                  <c:v>29.587</c:v>
                </c:pt>
                <c:pt idx="113">
                  <c:v>29.587</c:v>
                </c:pt>
                <c:pt idx="114">
                  <c:v>29.587</c:v>
                </c:pt>
                <c:pt idx="115">
                  <c:v>29.587</c:v>
                </c:pt>
                <c:pt idx="116">
                  <c:v>29.587</c:v>
                </c:pt>
                <c:pt idx="117">
                  <c:v>29.587</c:v>
                </c:pt>
                <c:pt idx="118">
                  <c:v>29.587</c:v>
                </c:pt>
                <c:pt idx="119">
                  <c:v>29.587</c:v>
                </c:pt>
                <c:pt idx="120">
                  <c:v>29.587</c:v>
                </c:pt>
              </c:numCache>
            </c:numRef>
          </c:yVal>
          <c:smooth val="0"/>
        </c:ser>
        <c:ser>
          <c:idx val="2"/>
          <c:order val="2"/>
          <c:tx>
            <c:strRef>
              <c:f>Sheet1!$D$1</c:f>
              <c:strCache>
                <c:ptCount val="1"/>
                <c:pt idx="0">
                  <c:v>6+ hours (N = 161)</c:v>
                </c:pt>
              </c:strCache>
            </c:strRef>
          </c:tx>
          <c:spPr>
            <a:ln w="41275">
              <a:solidFill>
                <a:srgbClr val="FF00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Sheet1!$D$2:$D$122</c:f>
              <c:numCache>
                <c:formatCode>General</c:formatCode>
                <c:ptCount val="121"/>
                <c:pt idx="0">
                  <c:v>100</c:v>
                </c:pt>
                <c:pt idx="1">
                  <c:v>100</c:v>
                </c:pt>
                <c:pt idx="2">
                  <c:v>100</c:v>
                </c:pt>
                <c:pt idx="3">
                  <c:v>99.379000000000005</c:v>
                </c:pt>
                <c:pt idx="4">
                  <c:v>99.379000000000005</c:v>
                </c:pt>
                <c:pt idx="5">
                  <c:v>99.379000000000005</c:v>
                </c:pt>
                <c:pt idx="6">
                  <c:v>96.863</c:v>
                </c:pt>
                <c:pt idx="7">
                  <c:v>88.057000000000002</c:v>
                </c:pt>
                <c:pt idx="8">
                  <c:v>88.057000000000002</c:v>
                </c:pt>
                <c:pt idx="9">
                  <c:v>87.414000000000001</c:v>
                </c:pt>
                <c:pt idx="10">
                  <c:v>87.414000000000001</c:v>
                </c:pt>
                <c:pt idx="11">
                  <c:v>87.414000000000001</c:v>
                </c:pt>
                <c:pt idx="12">
                  <c:v>87.414000000000001</c:v>
                </c:pt>
                <c:pt idx="13">
                  <c:v>87.414000000000001</c:v>
                </c:pt>
                <c:pt idx="14">
                  <c:v>87.414000000000001</c:v>
                </c:pt>
                <c:pt idx="15">
                  <c:v>87.414000000000001</c:v>
                </c:pt>
                <c:pt idx="16">
                  <c:v>85.811000000000007</c:v>
                </c:pt>
                <c:pt idx="17">
                  <c:v>84.206999999999994</c:v>
                </c:pt>
                <c:pt idx="18">
                  <c:v>80.197000000000003</c:v>
                </c:pt>
                <c:pt idx="19">
                  <c:v>77.774000000000001</c:v>
                </c:pt>
                <c:pt idx="20">
                  <c:v>74.5</c:v>
                </c:pt>
                <c:pt idx="21">
                  <c:v>74.5</c:v>
                </c:pt>
                <c:pt idx="22">
                  <c:v>73.662999999999997</c:v>
                </c:pt>
                <c:pt idx="23">
                  <c:v>73.662999999999997</c:v>
                </c:pt>
                <c:pt idx="24">
                  <c:v>73.662999999999997</c:v>
                </c:pt>
                <c:pt idx="25">
                  <c:v>73.662999999999997</c:v>
                </c:pt>
                <c:pt idx="26">
                  <c:v>73.662999999999997</c:v>
                </c:pt>
                <c:pt idx="27">
                  <c:v>73.662999999999997</c:v>
                </c:pt>
                <c:pt idx="28">
                  <c:v>72.653999999999996</c:v>
                </c:pt>
                <c:pt idx="29">
                  <c:v>69.626000000000005</c:v>
                </c:pt>
                <c:pt idx="30">
                  <c:v>63.572000000000003</c:v>
                </c:pt>
                <c:pt idx="31">
                  <c:v>58.527000000000001</c:v>
                </c:pt>
                <c:pt idx="32">
                  <c:v>58.527000000000001</c:v>
                </c:pt>
                <c:pt idx="33">
                  <c:v>57.517000000000003</c:v>
                </c:pt>
                <c:pt idx="34">
                  <c:v>57.517000000000003</c:v>
                </c:pt>
                <c:pt idx="35">
                  <c:v>57.517000000000003</c:v>
                </c:pt>
                <c:pt idx="36">
                  <c:v>57.517000000000003</c:v>
                </c:pt>
                <c:pt idx="37">
                  <c:v>57.517000000000003</c:v>
                </c:pt>
                <c:pt idx="38">
                  <c:v>57.517000000000003</c:v>
                </c:pt>
                <c:pt idx="39">
                  <c:v>57.517000000000003</c:v>
                </c:pt>
                <c:pt idx="40">
                  <c:v>56.238999999999997</c:v>
                </c:pt>
                <c:pt idx="41">
                  <c:v>56.238999999999997</c:v>
                </c:pt>
                <c:pt idx="42">
                  <c:v>53.624000000000002</c:v>
                </c:pt>
                <c:pt idx="43">
                  <c:v>49.7</c:v>
                </c:pt>
                <c:pt idx="44">
                  <c:v>48.392000000000003</c:v>
                </c:pt>
                <c:pt idx="45">
                  <c:v>48.392000000000003</c:v>
                </c:pt>
                <c:pt idx="46">
                  <c:v>48.392000000000003</c:v>
                </c:pt>
                <c:pt idx="47">
                  <c:v>48.392000000000003</c:v>
                </c:pt>
                <c:pt idx="48">
                  <c:v>48.392000000000003</c:v>
                </c:pt>
                <c:pt idx="49">
                  <c:v>48.392000000000003</c:v>
                </c:pt>
                <c:pt idx="50">
                  <c:v>48.392000000000003</c:v>
                </c:pt>
                <c:pt idx="51">
                  <c:v>48.392000000000003</c:v>
                </c:pt>
                <c:pt idx="52">
                  <c:v>48.392000000000003</c:v>
                </c:pt>
                <c:pt idx="53">
                  <c:v>46.88</c:v>
                </c:pt>
                <c:pt idx="54">
                  <c:v>43.854999999999997</c:v>
                </c:pt>
                <c:pt idx="55">
                  <c:v>39.26</c:v>
                </c:pt>
                <c:pt idx="56">
                  <c:v>39.26</c:v>
                </c:pt>
                <c:pt idx="57">
                  <c:v>39.26</c:v>
                </c:pt>
                <c:pt idx="58">
                  <c:v>39.26</c:v>
                </c:pt>
                <c:pt idx="59">
                  <c:v>39.26</c:v>
                </c:pt>
                <c:pt idx="60">
                  <c:v>39.26</c:v>
                </c:pt>
                <c:pt idx="61">
                  <c:v>39.26</c:v>
                </c:pt>
                <c:pt idx="62">
                  <c:v>39.26</c:v>
                </c:pt>
                <c:pt idx="63">
                  <c:v>39.26</c:v>
                </c:pt>
                <c:pt idx="64">
                  <c:v>36.807000000000002</c:v>
                </c:pt>
                <c:pt idx="65">
                  <c:v>36.807000000000002</c:v>
                </c:pt>
                <c:pt idx="66">
                  <c:v>34.353000000000002</c:v>
                </c:pt>
                <c:pt idx="67">
                  <c:v>31.899000000000001</c:v>
                </c:pt>
                <c:pt idx="68">
                  <c:v>31.899000000000001</c:v>
                </c:pt>
                <c:pt idx="69">
                  <c:v>31.899000000000001</c:v>
                </c:pt>
                <c:pt idx="70">
                  <c:v>31.899000000000001</c:v>
                </c:pt>
                <c:pt idx="71">
                  <c:v>31.899000000000001</c:v>
                </c:pt>
                <c:pt idx="72">
                  <c:v>31.899000000000001</c:v>
                </c:pt>
                <c:pt idx="73">
                  <c:v>31.899000000000001</c:v>
                </c:pt>
                <c:pt idx="74">
                  <c:v>31.899000000000001</c:v>
                </c:pt>
                <c:pt idx="75">
                  <c:v>31.899000000000001</c:v>
                </c:pt>
                <c:pt idx="76">
                  <c:v>31.899000000000001</c:v>
                </c:pt>
                <c:pt idx="77">
                  <c:v>31.899000000000001</c:v>
                </c:pt>
                <c:pt idx="78">
                  <c:v>31.899000000000001</c:v>
                </c:pt>
                <c:pt idx="79">
                  <c:v>31.899000000000001</c:v>
                </c:pt>
                <c:pt idx="80">
                  <c:v>31.899000000000001</c:v>
                </c:pt>
                <c:pt idx="81">
                  <c:v>31.899000000000001</c:v>
                </c:pt>
                <c:pt idx="82">
                  <c:v>31.899000000000001</c:v>
                </c:pt>
                <c:pt idx="83">
                  <c:v>31.899000000000001</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numCache>
            </c:numRef>
          </c:yVal>
          <c:smooth val="0"/>
        </c:ser>
        <c:dLbls>
          <c:showLegendKey val="0"/>
          <c:showVal val="0"/>
          <c:showCatName val="0"/>
          <c:showSerName val="0"/>
          <c:showPercent val="0"/>
          <c:showBubbleSize val="0"/>
        </c:dLbls>
        <c:axId val="527323304"/>
        <c:axId val="527334672"/>
      </c:scatterChart>
      <c:valAx>
        <c:axId val="527323304"/>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27334672"/>
        <c:crosses val="autoZero"/>
        <c:crossBetween val="midCat"/>
        <c:majorUnit val="1"/>
      </c:valAx>
      <c:valAx>
        <c:axId val="527334672"/>
        <c:scaling>
          <c:orientation val="minMax"/>
          <c:max val="100"/>
          <c:min val="0"/>
        </c:scaling>
        <c:delete val="0"/>
        <c:axPos val="l"/>
        <c:majorGridlines>
          <c:spPr>
            <a:ln>
              <a:prstDash val="sysDash"/>
            </a:ln>
          </c:spPr>
        </c:majorGridlines>
        <c:title>
          <c:tx>
            <c:rich>
              <a:bodyPr rot="-5400000" vert="horz"/>
              <a:lstStyle/>
              <a:p>
                <a:pPr>
                  <a:defRPr sz="1700"/>
                </a:pPr>
                <a:r>
                  <a:rPr lang="en-US" sz="1700" b="1" i="0" u="none" strike="noStrike" baseline="0" dirty="0" smtClean="0">
                    <a:effectLst/>
                  </a:rPr>
                  <a:t>Freedom from </a:t>
                </a:r>
                <a:r>
                  <a:rPr lang="en-US" sz="1700" b="1" i="0" baseline="0" dirty="0" smtClean="0">
                    <a:solidFill>
                      <a:schemeClr val="tx1"/>
                    </a:solidFill>
                  </a:rPr>
                  <a:t>BOS (%)</a:t>
                </a:r>
                <a:endParaRPr lang="en-US" sz="1700" b="1" i="0" baseline="0" dirty="0">
                  <a:solidFill>
                    <a:schemeClr val="tx1"/>
                  </a:solidFill>
                </a:endParaRPr>
              </a:p>
            </c:rich>
          </c:tx>
          <c:layout>
            <c:manualLayout>
              <c:xMode val="edge"/>
              <c:yMode val="edge"/>
              <c:x val="1.8662694818015003E-2"/>
              <c:y val="0.20547262338307115"/>
            </c:manualLayout>
          </c:layout>
          <c:overlay val="0"/>
        </c:title>
        <c:numFmt formatCode="General" sourceLinked="1"/>
        <c:majorTickMark val="out"/>
        <c:minorTickMark val="none"/>
        <c:tickLblPos val="nextTo"/>
        <c:txPr>
          <a:bodyPr/>
          <a:lstStyle/>
          <a:p>
            <a:pPr>
              <a:defRPr sz="1500" b="1"/>
            </a:pPr>
            <a:endParaRPr lang="en-US"/>
          </a:p>
        </c:txPr>
        <c:crossAx val="527323304"/>
        <c:crosses val="autoZero"/>
        <c:crossBetween val="midCat"/>
        <c:majorUnit val="25"/>
      </c:valAx>
      <c:spPr>
        <a:solidFill>
          <a:schemeClr val="bg2"/>
        </a:solidFill>
        <a:ln>
          <a:solidFill>
            <a:schemeClr val="tx1"/>
          </a:solidFill>
        </a:ln>
      </c:spPr>
    </c:plotArea>
    <c:legend>
      <c:legendPos val="r"/>
      <c:layout>
        <c:manualLayout>
          <c:xMode val="edge"/>
          <c:yMode val="edge"/>
          <c:x val="0.14072271386430679"/>
          <c:y val="0.56500592667854699"/>
          <c:w val="0.25882795623998328"/>
          <c:h val="0.21990272736541394"/>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02989843660848"/>
          <c:y val="3.7226668387763256E-2"/>
          <c:w val="0.87901339255669964"/>
          <c:h val="0.76278013325257421"/>
        </c:manualLayout>
      </c:layout>
      <c:barChart>
        <c:barDir val="col"/>
        <c:grouping val="stacked"/>
        <c:varyColors val="0"/>
        <c:ser>
          <c:idx val="0"/>
          <c:order val="0"/>
          <c:tx>
            <c:strRef>
              <c:f>Sheet1!$B$1</c:f>
              <c:strCache>
                <c:ptCount val="1"/>
                <c:pt idx="0">
                  <c:v>Europe</c:v>
                </c:pt>
              </c:strCache>
            </c:strRef>
          </c:tx>
          <c:spPr>
            <a:gradFill flip="none" rotWithShape="1">
              <a:gsLst>
                <a:gs pos="0">
                  <a:srgbClr val="6600CC"/>
                </a:gs>
                <a:gs pos="50000">
                  <a:srgbClr val="9933FF"/>
                </a:gs>
                <a:gs pos="100000">
                  <a:srgbClr val="6600CC"/>
                </a:gs>
              </a:gsLst>
              <a:lin ang="10800000" scaled="1"/>
              <a:tileRect/>
            </a:gradFill>
            <a:ln>
              <a:solidFill>
                <a:srgbClr val="000000"/>
              </a:solidFill>
            </a:ln>
          </c:spPr>
          <c:invertIfNegative val="0"/>
          <c:cat>
            <c:numRef>
              <c:f>Sheet1!$A$2:$A$31</c:f>
              <c:numCache>
                <c:formatCode>General</c:formatCode>
                <c:ptCount val="30"/>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numCache>
            </c:numRef>
          </c:cat>
          <c:val>
            <c:numRef>
              <c:f>Sheet1!$B$2:$B$31</c:f>
              <c:numCache>
                <c:formatCode>General</c:formatCode>
                <c:ptCount val="30"/>
                <c:pt idx="0">
                  <c:v>1</c:v>
                </c:pt>
                <c:pt idx="1">
                  <c:v>0</c:v>
                </c:pt>
                <c:pt idx="2">
                  <c:v>2</c:v>
                </c:pt>
                <c:pt idx="3">
                  <c:v>2</c:v>
                </c:pt>
                <c:pt idx="4">
                  <c:v>6</c:v>
                </c:pt>
                <c:pt idx="5">
                  <c:v>5</c:v>
                </c:pt>
                <c:pt idx="6">
                  <c:v>8</c:v>
                </c:pt>
                <c:pt idx="7">
                  <c:v>5</c:v>
                </c:pt>
                <c:pt idx="8">
                  <c:v>13</c:v>
                </c:pt>
                <c:pt idx="9">
                  <c:v>11</c:v>
                </c:pt>
                <c:pt idx="10">
                  <c:v>15</c:v>
                </c:pt>
                <c:pt idx="11">
                  <c:v>16</c:v>
                </c:pt>
                <c:pt idx="12">
                  <c:v>17</c:v>
                </c:pt>
                <c:pt idx="13">
                  <c:v>9</c:v>
                </c:pt>
                <c:pt idx="14">
                  <c:v>10</c:v>
                </c:pt>
                <c:pt idx="15">
                  <c:v>12</c:v>
                </c:pt>
                <c:pt idx="16">
                  <c:v>10</c:v>
                </c:pt>
                <c:pt idx="17">
                  <c:v>13</c:v>
                </c:pt>
                <c:pt idx="18">
                  <c:v>13</c:v>
                </c:pt>
                <c:pt idx="19">
                  <c:v>15</c:v>
                </c:pt>
                <c:pt idx="20">
                  <c:v>16</c:v>
                </c:pt>
                <c:pt idx="21">
                  <c:v>17</c:v>
                </c:pt>
                <c:pt idx="22">
                  <c:v>20</c:v>
                </c:pt>
                <c:pt idx="23">
                  <c:v>21</c:v>
                </c:pt>
                <c:pt idx="24">
                  <c:v>22</c:v>
                </c:pt>
                <c:pt idx="25">
                  <c:v>20</c:v>
                </c:pt>
                <c:pt idx="26">
                  <c:v>21</c:v>
                </c:pt>
                <c:pt idx="27">
                  <c:v>22</c:v>
                </c:pt>
                <c:pt idx="28">
                  <c:v>19</c:v>
                </c:pt>
                <c:pt idx="29">
                  <c:v>17</c:v>
                </c:pt>
              </c:numCache>
            </c:numRef>
          </c:val>
        </c:ser>
        <c:ser>
          <c:idx val="1"/>
          <c:order val="1"/>
          <c:tx>
            <c:strRef>
              <c:f>Sheet1!$C$1</c:f>
              <c:strCache>
                <c:ptCount val="1"/>
                <c:pt idx="0">
                  <c:v>North America</c:v>
                </c:pt>
              </c:strCache>
            </c:strRef>
          </c:tx>
          <c:spPr>
            <a:gradFill>
              <a:gsLst>
                <a:gs pos="0">
                  <a:srgbClr val="A6A200"/>
                </a:gs>
                <a:gs pos="50000">
                  <a:srgbClr val="FFFF00"/>
                </a:gs>
                <a:gs pos="100000">
                  <a:srgbClr val="A6A200"/>
                </a:gs>
              </a:gsLst>
              <a:lin ang="10800000" scaled="1"/>
            </a:gradFill>
            <a:ln>
              <a:solidFill>
                <a:srgbClr val="000000"/>
              </a:solidFill>
            </a:ln>
          </c:spPr>
          <c:invertIfNegative val="0"/>
          <c:cat>
            <c:numRef>
              <c:f>Sheet1!$A$2:$A$31</c:f>
              <c:numCache>
                <c:formatCode>General</c:formatCode>
                <c:ptCount val="30"/>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numCache>
            </c:numRef>
          </c:cat>
          <c:val>
            <c:numRef>
              <c:f>Sheet1!$C$2:$C$31</c:f>
              <c:numCache>
                <c:formatCode>General</c:formatCode>
                <c:ptCount val="30"/>
                <c:pt idx="0">
                  <c:v>0</c:v>
                </c:pt>
                <c:pt idx="1">
                  <c:v>2</c:v>
                </c:pt>
                <c:pt idx="2">
                  <c:v>1</c:v>
                </c:pt>
                <c:pt idx="3">
                  <c:v>3</c:v>
                </c:pt>
                <c:pt idx="4">
                  <c:v>9</c:v>
                </c:pt>
                <c:pt idx="5">
                  <c:v>15</c:v>
                </c:pt>
                <c:pt idx="6">
                  <c:v>9</c:v>
                </c:pt>
                <c:pt idx="7">
                  <c:v>9</c:v>
                </c:pt>
                <c:pt idx="8">
                  <c:v>10</c:v>
                </c:pt>
                <c:pt idx="9">
                  <c:v>21</c:v>
                </c:pt>
                <c:pt idx="10">
                  <c:v>19</c:v>
                </c:pt>
                <c:pt idx="11">
                  <c:v>21</c:v>
                </c:pt>
                <c:pt idx="12">
                  <c:v>14</c:v>
                </c:pt>
                <c:pt idx="13">
                  <c:v>19</c:v>
                </c:pt>
                <c:pt idx="14">
                  <c:v>15</c:v>
                </c:pt>
                <c:pt idx="15">
                  <c:v>15</c:v>
                </c:pt>
                <c:pt idx="16">
                  <c:v>19</c:v>
                </c:pt>
                <c:pt idx="17">
                  <c:v>19</c:v>
                </c:pt>
                <c:pt idx="18">
                  <c:v>21</c:v>
                </c:pt>
                <c:pt idx="19">
                  <c:v>19</c:v>
                </c:pt>
                <c:pt idx="20">
                  <c:v>19</c:v>
                </c:pt>
                <c:pt idx="21">
                  <c:v>22</c:v>
                </c:pt>
                <c:pt idx="22">
                  <c:v>17</c:v>
                </c:pt>
                <c:pt idx="23">
                  <c:v>25</c:v>
                </c:pt>
                <c:pt idx="24">
                  <c:v>16</c:v>
                </c:pt>
                <c:pt idx="25">
                  <c:v>18</c:v>
                </c:pt>
                <c:pt idx="26">
                  <c:v>15</c:v>
                </c:pt>
                <c:pt idx="27">
                  <c:v>22</c:v>
                </c:pt>
                <c:pt idx="28">
                  <c:v>18</c:v>
                </c:pt>
                <c:pt idx="29">
                  <c:v>20</c:v>
                </c:pt>
              </c:numCache>
            </c:numRef>
          </c:val>
        </c:ser>
        <c:ser>
          <c:idx val="2"/>
          <c:order val="2"/>
          <c:tx>
            <c:strRef>
              <c:f>Sheet1!$D$1</c:f>
              <c:strCache>
                <c:ptCount val="1"/>
                <c:pt idx="0">
                  <c:v>Other</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numRef>
              <c:f>Sheet1!$A$2:$A$31</c:f>
              <c:numCache>
                <c:formatCode>General</c:formatCode>
                <c:ptCount val="30"/>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numCache>
            </c:numRef>
          </c:cat>
          <c:val>
            <c:numRef>
              <c:f>Sheet1!$D$2:$D$31</c:f>
              <c:numCache>
                <c:formatCode>General</c:formatCode>
                <c:ptCount val="30"/>
                <c:pt idx="0">
                  <c:v>0</c:v>
                </c:pt>
                <c:pt idx="1">
                  <c:v>0</c:v>
                </c:pt>
                <c:pt idx="2">
                  <c:v>0</c:v>
                </c:pt>
                <c:pt idx="3">
                  <c:v>0</c:v>
                </c:pt>
                <c:pt idx="4">
                  <c:v>0</c:v>
                </c:pt>
                <c:pt idx="5">
                  <c:v>0</c:v>
                </c:pt>
                <c:pt idx="6">
                  <c:v>0</c:v>
                </c:pt>
                <c:pt idx="7">
                  <c:v>0</c:v>
                </c:pt>
                <c:pt idx="8">
                  <c:v>0</c:v>
                </c:pt>
                <c:pt idx="9">
                  <c:v>2</c:v>
                </c:pt>
                <c:pt idx="10">
                  <c:v>2</c:v>
                </c:pt>
                <c:pt idx="11">
                  <c:v>1</c:v>
                </c:pt>
                <c:pt idx="12">
                  <c:v>1</c:v>
                </c:pt>
                <c:pt idx="13">
                  <c:v>2</c:v>
                </c:pt>
                <c:pt idx="14">
                  <c:v>3</c:v>
                </c:pt>
                <c:pt idx="15">
                  <c:v>2</c:v>
                </c:pt>
                <c:pt idx="16">
                  <c:v>5</c:v>
                </c:pt>
                <c:pt idx="17">
                  <c:v>5</c:v>
                </c:pt>
                <c:pt idx="18">
                  <c:v>2</c:v>
                </c:pt>
                <c:pt idx="19">
                  <c:v>6</c:v>
                </c:pt>
                <c:pt idx="20">
                  <c:v>4</c:v>
                </c:pt>
                <c:pt idx="21">
                  <c:v>3</c:v>
                </c:pt>
                <c:pt idx="22">
                  <c:v>5</c:v>
                </c:pt>
                <c:pt idx="23">
                  <c:v>5</c:v>
                </c:pt>
                <c:pt idx="24">
                  <c:v>5</c:v>
                </c:pt>
                <c:pt idx="25">
                  <c:v>7</c:v>
                </c:pt>
                <c:pt idx="26">
                  <c:v>5</c:v>
                </c:pt>
                <c:pt idx="27">
                  <c:v>6</c:v>
                </c:pt>
                <c:pt idx="28">
                  <c:v>5</c:v>
                </c:pt>
                <c:pt idx="29">
                  <c:v>8</c:v>
                </c:pt>
              </c:numCache>
            </c:numRef>
          </c:val>
        </c:ser>
        <c:dLbls>
          <c:showLegendKey val="0"/>
          <c:showVal val="0"/>
          <c:showCatName val="0"/>
          <c:showSerName val="0"/>
          <c:showPercent val="0"/>
          <c:showBubbleSize val="0"/>
        </c:dLbls>
        <c:gapWidth val="25"/>
        <c:overlap val="100"/>
        <c:axId val="707339296"/>
        <c:axId val="707339688"/>
      </c:barChart>
      <c:catAx>
        <c:axId val="707339296"/>
        <c:scaling>
          <c:orientation val="minMax"/>
        </c:scaling>
        <c:delete val="0"/>
        <c:axPos val="b"/>
        <c:title>
          <c:tx>
            <c:rich>
              <a:bodyPr/>
              <a:lstStyle/>
              <a:p>
                <a:pPr>
                  <a:defRPr sz="1700"/>
                </a:pPr>
                <a:r>
                  <a:rPr lang="en-US" sz="1700" dirty="0" smtClean="0"/>
                  <a:t>Transplant Year</a:t>
                </a:r>
                <a:endParaRPr lang="en-US" sz="1700" dirty="0"/>
              </a:p>
            </c:rich>
          </c:tx>
          <c:layout/>
          <c:overlay val="0"/>
        </c:title>
        <c:numFmt formatCode="General" sourceLinked="1"/>
        <c:majorTickMark val="out"/>
        <c:minorTickMark val="none"/>
        <c:tickLblPos val="nextTo"/>
        <c:txPr>
          <a:bodyPr rot="-2700000"/>
          <a:lstStyle/>
          <a:p>
            <a:pPr>
              <a:defRPr sz="1500" b="1"/>
            </a:pPr>
            <a:endParaRPr lang="en-US"/>
          </a:p>
        </c:txPr>
        <c:crossAx val="707339688"/>
        <c:crosses val="autoZero"/>
        <c:auto val="1"/>
        <c:lblAlgn val="ctr"/>
        <c:lblOffset val="100"/>
        <c:tickLblSkip val="1"/>
        <c:noMultiLvlLbl val="0"/>
      </c:catAx>
      <c:valAx>
        <c:axId val="707339688"/>
        <c:scaling>
          <c:orientation val="minMax"/>
          <c:max val="55"/>
          <c:min val="0"/>
        </c:scaling>
        <c:delete val="0"/>
        <c:axPos val="l"/>
        <c:majorGridlines>
          <c:spPr>
            <a:ln>
              <a:prstDash val="sysDash"/>
            </a:ln>
          </c:spPr>
        </c:majorGridlines>
        <c:title>
          <c:tx>
            <c:rich>
              <a:bodyPr rot="-5400000" vert="horz"/>
              <a:lstStyle/>
              <a:p>
                <a:pPr>
                  <a:defRPr sz="1700"/>
                </a:pPr>
                <a:r>
                  <a:rPr lang="en-US" sz="1700" dirty="0" smtClean="0"/>
                  <a:t>Number of Centers</a:t>
                </a:r>
                <a:endParaRPr lang="en-US" sz="1700" dirty="0"/>
              </a:p>
            </c:rich>
          </c:tx>
          <c:layout>
            <c:manualLayout>
              <c:xMode val="edge"/>
              <c:yMode val="edge"/>
              <c:x val="1.3252196736277529E-2"/>
              <c:y val="0.2103510498687664"/>
            </c:manualLayout>
          </c:layout>
          <c:overlay val="0"/>
        </c:title>
        <c:numFmt formatCode="General" sourceLinked="1"/>
        <c:majorTickMark val="out"/>
        <c:minorTickMark val="none"/>
        <c:tickLblPos val="nextTo"/>
        <c:txPr>
          <a:bodyPr/>
          <a:lstStyle/>
          <a:p>
            <a:pPr>
              <a:defRPr sz="1500" b="1"/>
            </a:pPr>
            <a:endParaRPr lang="en-US"/>
          </a:p>
        </c:txPr>
        <c:crossAx val="707339296"/>
        <c:crosses val="autoZero"/>
        <c:crossBetween val="between"/>
        <c:majorUnit val="5"/>
      </c:valAx>
      <c:spPr>
        <a:solidFill>
          <a:schemeClr val="bg2"/>
        </a:solidFill>
        <a:ln>
          <a:solidFill>
            <a:schemeClr val="tx1"/>
          </a:solidFill>
        </a:ln>
      </c:spPr>
    </c:plotArea>
    <c:legend>
      <c:legendPos val="r"/>
      <c:layout>
        <c:manualLayout>
          <c:xMode val="edge"/>
          <c:yMode val="edge"/>
          <c:x val="0.11339723838867967"/>
          <c:y val="6.2668281849384208E-2"/>
          <c:w val="0.21607565902088324"/>
          <c:h val="0.21236801342455142"/>
        </c:manualLayout>
      </c:layout>
      <c:overlay val="0"/>
      <c:spPr>
        <a:solidFill>
          <a:srgbClr val="000000"/>
        </a:solidFill>
        <a:ln>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0.15254</cdr:x>
      <cdr:y>0.84331</cdr:y>
    </cdr:from>
    <cdr:to>
      <cdr:x>0.33838</cdr:x>
      <cdr:y>0.92395</cdr:y>
    </cdr:to>
    <cdr:sp macro="" textlink="">
      <cdr:nvSpPr>
        <cdr:cNvPr id="2" name="TextBox 1"/>
        <cdr:cNvSpPr txBox="1"/>
      </cdr:nvSpPr>
      <cdr:spPr>
        <a:xfrm xmlns:a="http://schemas.openxmlformats.org/drawingml/2006/main">
          <a:off x="1371600" y="3984119"/>
          <a:ext cx="1670999" cy="3809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1988-1999</a:t>
          </a:r>
          <a:endParaRPr lang="en-US" sz="1500" b="1" dirty="0">
            <a:solidFill>
              <a:srgbClr val="FFFF00"/>
            </a:solidFill>
          </a:endParaRPr>
        </a:p>
      </cdr:txBody>
    </cdr:sp>
  </cdr:relSizeAnchor>
  <cdr:relSizeAnchor xmlns:cdr="http://schemas.openxmlformats.org/drawingml/2006/chartDrawing">
    <cdr:from>
      <cdr:x>0.45763</cdr:x>
      <cdr:y>0.84867</cdr:y>
    </cdr:from>
    <cdr:to>
      <cdr:x>0.64347</cdr:x>
      <cdr:y>0.92932</cdr:y>
    </cdr:to>
    <cdr:sp macro="" textlink="">
      <cdr:nvSpPr>
        <cdr:cNvPr id="4" name="TextBox 1"/>
        <cdr:cNvSpPr txBox="1"/>
      </cdr:nvSpPr>
      <cdr:spPr>
        <a:xfrm xmlns:a="http://schemas.openxmlformats.org/drawingml/2006/main">
          <a:off x="4114800" y="4009456"/>
          <a:ext cx="1670999"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500" b="1" dirty="0" smtClean="0">
              <a:solidFill>
                <a:srgbClr val="FFFF00"/>
              </a:solidFill>
            </a:rPr>
            <a:t>2000-2007</a:t>
          </a:r>
          <a:endParaRPr lang="en-US" sz="1500" b="1" dirty="0">
            <a:solidFill>
              <a:srgbClr val="FFFF00"/>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0.00885</cdr:x>
      <cdr:y>2.05052E-7</cdr:y>
    </cdr:from>
    <cdr:to>
      <cdr:x>0.10619</cdr:x>
      <cdr:y>0.84375</cdr:y>
    </cdr:to>
    <cdr:sp macro="" textlink="">
      <cdr:nvSpPr>
        <cdr:cNvPr id="3" name="TextBox 2"/>
        <cdr:cNvSpPr txBox="1"/>
      </cdr:nvSpPr>
      <cdr:spPr>
        <a:xfrm xmlns:a="http://schemas.openxmlformats.org/drawingml/2006/main">
          <a:off x="76204" y="1"/>
          <a:ext cx="838196" cy="41148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700" b="1" i="0" baseline="0" dirty="0" smtClean="0">
              <a:solidFill>
                <a:schemeClr val="tx1"/>
              </a:solidFill>
            </a:rPr>
            <a:t>Freedom from Severe Renal Dysfunction (%)</a:t>
          </a:r>
        </a:p>
        <a:p xmlns:a="http://schemas.openxmlformats.org/drawingml/2006/main">
          <a:endParaRPr lang="en-US" sz="1100" dirty="0"/>
        </a:p>
      </cdr:txBody>
    </cdr:sp>
  </cdr:relSizeAnchor>
  <cdr:relSizeAnchor xmlns:cdr="http://schemas.openxmlformats.org/drawingml/2006/chartDrawing">
    <cdr:from>
      <cdr:x>0.26549</cdr:x>
      <cdr:y>0.375</cdr:y>
    </cdr:from>
    <cdr:to>
      <cdr:x>0.81417</cdr:x>
      <cdr:y>0.5</cdr:y>
    </cdr:to>
    <cdr:sp macro="" textlink="">
      <cdr:nvSpPr>
        <cdr:cNvPr id="4" name="TextBox 3"/>
        <cdr:cNvSpPr txBox="1"/>
      </cdr:nvSpPr>
      <cdr:spPr>
        <a:xfrm xmlns:a="http://schemas.openxmlformats.org/drawingml/2006/main">
          <a:off x="2286000" y="1828800"/>
          <a:ext cx="4724464" cy="609600"/>
        </a:xfrm>
        <a:prstGeom xmlns:a="http://schemas.openxmlformats.org/drawingml/2006/main" prst="rect">
          <a:avLst/>
        </a:prstGeom>
        <a:solidFill xmlns:a="http://schemas.openxmlformats.org/drawingml/2006/main">
          <a:schemeClr val="bg2"/>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500" b="1" dirty="0">
              <a:solidFill>
                <a:schemeClr val="tx1"/>
              </a:solidFill>
            </a:rPr>
            <a:t>*Severe renal dysfunction = Creatinine &gt; 2.5 mg/dl (221 μmol/L), dialysis or renal transplant</a:t>
          </a:r>
        </a:p>
      </cdr:txBody>
    </cdr:sp>
  </cdr:relSizeAnchor>
</c:userShapes>
</file>

<file path=ppt/drawings/drawing11.xml><?xml version="1.0" encoding="utf-8"?>
<c:userShapes xmlns:c="http://schemas.openxmlformats.org/drawingml/2006/chart">
  <cdr:relSizeAnchor xmlns:cdr="http://schemas.openxmlformats.org/drawingml/2006/chartDrawing">
    <cdr:from>
      <cdr:x>0.0013</cdr:x>
      <cdr:y>0.07405</cdr:y>
    </cdr:from>
    <cdr:to>
      <cdr:x>0.08826</cdr:x>
      <cdr:y>0.74592</cdr:y>
    </cdr:to>
    <cdr:sp macro="" textlink="">
      <cdr:nvSpPr>
        <cdr:cNvPr id="3" name="TextBox 2"/>
        <cdr:cNvSpPr txBox="1"/>
      </cdr:nvSpPr>
      <cdr:spPr>
        <a:xfrm xmlns:a="http://schemas.openxmlformats.org/drawingml/2006/main">
          <a:off x="11430" y="344219"/>
          <a:ext cx="762030" cy="312298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0.14655</cdr:x>
      <cdr:y>0.02709</cdr:y>
    </cdr:from>
    <cdr:to>
      <cdr:x>0.19827</cdr:x>
      <cdr:y>0.05834</cdr:y>
    </cdr:to>
    <cdr:sp macro="" textlink="">
      <cdr:nvSpPr>
        <cdr:cNvPr id="3" name="Straight Arrow Connector 2"/>
        <cdr:cNvSpPr/>
      </cdr:nvSpPr>
      <cdr:spPr bwMode="auto">
        <a:xfrm xmlns:a="http://schemas.openxmlformats.org/drawingml/2006/main" flipV="1">
          <a:off x="1295400" y="132118"/>
          <a:ext cx="457164" cy="152400"/>
        </a:xfrm>
        <a:prstGeom xmlns:a="http://schemas.openxmlformats.org/drawingml/2006/main" prst="straightConnector1">
          <a:avLst/>
        </a:prstGeom>
        <a:solidFill xmlns:a="http://schemas.openxmlformats.org/drawingml/2006/main">
          <a:schemeClr val="accent1"/>
        </a:solidFill>
        <a:ln xmlns:a="http://schemas.openxmlformats.org/drawingml/2006/main" w="25400" cap="flat" cmpd="sng" algn="ctr">
          <a:solidFill>
            <a:schemeClr val="tx1"/>
          </a:solidFill>
          <a:prstDash val="solid"/>
          <a:round/>
          <a:headEnd type="none" w="med" len="med"/>
          <a:tailEnd type="arrow"/>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0.02985</cdr:y>
    </cdr:from>
    <cdr:to>
      <cdr:x>0.15044</cdr:x>
      <cdr:y>0.10797</cdr:y>
    </cdr:to>
    <cdr:sp macro="" textlink="">
      <cdr:nvSpPr>
        <cdr:cNvPr id="2" name="TextBox 1"/>
        <cdr:cNvSpPr txBox="1"/>
      </cdr:nvSpPr>
      <cdr:spPr>
        <a:xfrm xmlns:a="http://schemas.openxmlformats.org/drawingml/2006/main">
          <a:off x="0" y="152400"/>
          <a:ext cx="1295378" cy="3988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500" b="1" dirty="0" smtClean="0">
              <a:solidFill>
                <a:srgbClr val="FFFF00"/>
              </a:solidFill>
            </a:rPr>
            <a:t>Donor Age:  </a:t>
          </a:r>
          <a:endParaRPr lang="en-US" sz="1500" b="1" dirty="0">
            <a:solidFill>
              <a:srgbClr val="FFFF00"/>
            </a:solidFill>
          </a:endParaRPr>
        </a:p>
      </cdr:txBody>
    </cdr:sp>
  </cdr:relSizeAnchor>
  <cdr:relSizeAnchor xmlns:cdr="http://schemas.openxmlformats.org/drawingml/2006/chartDrawing">
    <cdr:from>
      <cdr:x>0.22124</cdr:x>
      <cdr:y>0.48438</cdr:y>
    </cdr:from>
    <cdr:to>
      <cdr:x>0.77876</cdr:x>
      <cdr:y>0.75</cdr:y>
    </cdr:to>
    <cdr:sp macro="" textlink="">
      <cdr:nvSpPr>
        <cdr:cNvPr id="3" name="TextBox 2"/>
        <cdr:cNvSpPr txBox="1"/>
      </cdr:nvSpPr>
      <cdr:spPr>
        <a:xfrm xmlns:a="http://schemas.openxmlformats.org/drawingml/2006/main">
          <a:off x="1905000" y="2362200"/>
          <a:ext cx="4800600" cy="1295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7200" b="1" dirty="0">
            <a:solidFill>
              <a:srgbClr val="66FFFF"/>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0.08696</cdr:x>
      <cdr:y>0.82222</cdr:y>
    </cdr:to>
    <cdr:sp macro="" textlink="">
      <cdr:nvSpPr>
        <cdr:cNvPr id="3" name="TextBox 2"/>
        <cdr:cNvSpPr txBox="1"/>
      </cdr:nvSpPr>
      <cdr:spPr>
        <a:xfrm xmlns:a="http://schemas.openxmlformats.org/drawingml/2006/main">
          <a:off x="0" y="0"/>
          <a:ext cx="762030" cy="4260434"/>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tx1"/>
              </a:solidFill>
            </a:rPr>
            <a:t>% experiencing treated rejection within 1 year</a:t>
          </a:r>
          <a:endParaRPr lang="en-US" sz="1500" b="1" dirty="0">
            <a:solidFill>
              <a:schemeClr val="tx1"/>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0.08696</cdr:x>
      <cdr:y>0.82222</cdr:y>
    </cdr:to>
    <cdr:sp macro="" textlink="">
      <cdr:nvSpPr>
        <cdr:cNvPr id="3" name="TextBox 2"/>
        <cdr:cNvSpPr txBox="1"/>
      </cdr:nvSpPr>
      <cdr:spPr>
        <a:xfrm xmlns:a="http://schemas.openxmlformats.org/drawingml/2006/main">
          <a:off x="0" y="0"/>
          <a:ext cx="762030" cy="4260434"/>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tx1"/>
              </a:solidFill>
            </a:rPr>
            <a:t>% experiencing treated rejection within 1 year</a:t>
          </a:r>
          <a:endParaRPr lang="en-US" sz="1500" b="1" dirty="0">
            <a:solidFill>
              <a:schemeClr val="tx1"/>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0.20513</cdr:x>
      <cdr:y>0.38553</cdr:y>
    </cdr:from>
    <cdr:to>
      <cdr:x>0.29363</cdr:x>
      <cdr:y>0.46618</cdr:y>
    </cdr:to>
    <cdr:sp macro="" textlink="">
      <cdr:nvSpPr>
        <cdr:cNvPr id="3" name="TextBox 2"/>
        <cdr:cNvSpPr txBox="1"/>
      </cdr:nvSpPr>
      <cdr:spPr>
        <a:xfrm xmlns:a="http://schemas.openxmlformats.org/drawingml/2006/main">
          <a:off x="1828800" y="1821418"/>
          <a:ext cx="789013" cy="3810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a:t>T</a:t>
          </a:r>
          <a:r>
            <a:rPr lang="en-US" sz="1500" b="1" dirty="0" smtClean="0"/>
            <a:t>ac</a:t>
          </a:r>
          <a:endParaRPr lang="en-US" sz="1500" b="1" dirty="0"/>
        </a:p>
      </cdr:txBody>
    </cdr:sp>
  </cdr:relSizeAnchor>
  <cdr:relSizeAnchor xmlns:cdr="http://schemas.openxmlformats.org/drawingml/2006/chartDrawing">
    <cdr:from>
      <cdr:x>0.20513</cdr:x>
      <cdr:y>0.80295</cdr:y>
    </cdr:from>
    <cdr:to>
      <cdr:x>0.29363</cdr:x>
      <cdr:y>0.8836</cdr:y>
    </cdr:to>
    <cdr:sp macro="" textlink="">
      <cdr:nvSpPr>
        <cdr:cNvPr id="4" name="TextBox 1"/>
        <cdr:cNvSpPr txBox="1"/>
      </cdr:nvSpPr>
      <cdr:spPr>
        <a:xfrm xmlns:a="http://schemas.openxmlformats.org/drawingml/2006/main">
          <a:off x="1828800" y="3793436"/>
          <a:ext cx="789013"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CyA</a:t>
          </a:r>
          <a:endParaRPr lang="en-US" sz="1500" b="1" dirty="0">
            <a:solidFill>
              <a:schemeClr val="tx1"/>
            </a:solidFill>
          </a:endParaRPr>
        </a:p>
      </cdr:txBody>
    </cdr:sp>
  </cdr:relSizeAnchor>
  <cdr:relSizeAnchor xmlns:cdr="http://schemas.openxmlformats.org/drawingml/2006/chartDrawing">
    <cdr:from>
      <cdr:x>0.50855</cdr:x>
      <cdr:y>0.77618</cdr:y>
    </cdr:from>
    <cdr:to>
      <cdr:x>0.59705</cdr:x>
      <cdr:y>0.85683</cdr:y>
    </cdr:to>
    <cdr:sp macro="" textlink="">
      <cdr:nvSpPr>
        <cdr:cNvPr id="7" name="TextBox 1"/>
        <cdr:cNvSpPr txBox="1"/>
      </cdr:nvSpPr>
      <cdr:spPr>
        <a:xfrm xmlns:a="http://schemas.openxmlformats.org/drawingml/2006/main">
          <a:off x="4533900" y="3666973"/>
          <a:ext cx="789013"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AZA</a:t>
          </a:r>
          <a:endParaRPr lang="en-US" sz="1500" b="1" dirty="0">
            <a:solidFill>
              <a:srgbClr val="FFFFFF"/>
            </a:solidFill>
          </a:endParaRPr>
        </a:p>
      </cdr:txBody>
    </cdr:sp>
  </cdr:relSizeAnchor>
  <cdr:relSizeAnchor xmlns:cdr="http://schemas.openxmlformats.org/drawingml/2006/chartDrawing">
    <cdr:from>
      <cdr:x>0.5</cdr:x>
      <cdr:y>0.37791</cdr:y>
    </cdr:from>
    <cdr:to>
      <cdr:x>0.5885</cdr:x>
      <cdr:y>0.49082</cdr:y>
    </cdr:to>
    <cdr:sp macro="" textlink="">
      <cdr:nvSpPr>
        <cdr:cNvPr id="9" name="TextBox 1"/>
        <cdr:cNvSpPr txBox="1"/>
      </cdr:nvSpPr>
      <cdr:spPr>
        <a:xfrm xmlns:a="http://schemas.openxmlformats.org/drawingml/2006/main">
          <a:off x="4457700" y="1785419"/>
          <a:ext cx="789013" cy="5334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bg2"/>
              </a:solidFill>
            </a:rPr>
            <a:t>MMF/MPA</a:t>
          </a:r>
          <a:endParaRPr lang="en-US" sz="1500" b="1" dirty="0">
            <a:solidFill>
              <a:schemeClr val="bg2"/>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0.03077</cdr:y>
    </cdr:from>
    <cdr:to>
      <cdr:x>0.05217</cdr:x>
      <cdr:y>0.84615</cdr:y>
    </cdr:to>
    <cdr:sp macro="" textlink="">
      <cdr:nvSpPr>
        <cdr:cNvPr id="3" name="TextBox 2"/>
        <cdr:cNvSpPr txBox="1"/>
      </cdr:nvSpPr>
      <cdr:spPr>
        <a:xfrm xmlns:a="http://schemas.openxmlformats.org/drawingml/2006/main">
          <a:off x="0" y="152404"/>
          <a:ext cx="457200" cy="403859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0.03077</cdr:y>
    </cdr:from>
    <cdr:to>
      <cdr:x>0.05217</cdr:x>
      <cdr:y>0.84615</cdr:y>
    </cdr:to>
    <cdr:sp macro="" textlink="">
      <cdr:nvSpPr>
        <cdr:cNvPr id="3" name="TextBox 2"/>
        <cdr:cNvSpPr txBox="1"/>
      </cdr:nvSpPr>
      <cdr:spPr>
        <a:xfrm xmlns:a="http://schemas.openxmlformats.org/drawingml/2006/main">
          <a:off x="0" y="152404"/>
          <a:ext cx="457200" cy="403859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0.00885</cdr:x>
      <cdr:y>0</cdr:y>
    </cdr:from>
    <cdr:to>
      <cdr:x>0.10619</cdr:x>
      <cdr:y>0.84375</cdr:y>
    </cdr:to>
    <cdr:sp macro="" textlink="">
      <cdr:nvSpPr>
        <cdr:cNvPr id="3" name="TextBox 2"/>
        <cdr:cNvSpPr txBox="1"/>
      </cdr:nvSpPr>
      <cdr:spPr>
        <a:xfrm xmlns:a="http://schemas.openxmlformats.org/drawingml/2006/main">
          <a:off x="76204" y="0"/>
          <a:ext cx="838196" cy="4114799"/>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700" b="1" i="0" baseline="0" dirty="0" smtClean="0">
              <a:solidFill>
                <a:schemeClr val="tx1"/>
              </a:solidFill>
            </a:rPr>
            <a:t>Freedom from Severe Renal Dysfunction (%)</a:t>
          </a:r>
        </a:p>
        <a:p xmlns:a="http://schemas.openxmlformats.org/drawingml/2006/main">
          <a:endParaRPr lang="en-US" sz="1100" dirty="0"/>
        </a:p>
      </cdr:txBody>
    </cdr:sp>
  </cdr:relSizeAnchor>
  <cdr:relSizeAnchor xmlns:cdr="http://schemas.openxmlformats.org/drawingml/2006/chartDrawing">
    <cdr:from>
      <cdr:x>0.16814</cdr:x>
      <cdr:y>0.46875</cdr:y>
    </cdr:from>
    <cdr:to>
      <cdr:x>0.71682</cdr:x>
      <cdr:y>0.59375</cdr:y>
    </cdr:to>
    <cdr:sp macro="" textlink="">
      <cdr:nvSpPr>
        <cdr:cNvPr id="4" name="TextBox 3"/>
        <cdr:cNvSpPr txBox="1"/>
      </cdr:nvSpPr>
      <cdr:spPr>
        <a:xfrm xmlns:a="http://schemas.openxmlformats.org/drawingml/2006/main">
          <a:off x="1447800" y="2286000"/>
          <a:ext cx="4724464" cy="609600"/>
        </a:xfrm>
        <a:prstGeom xmlns:a="http://schemas.openxmlformats.org/drawingml/2006/main" prst="rect">
          <a:avLst/>
        </a:prstGeom>
        <a:solidFill xmlns:a="http://schemas.openxmlformats.org/drawingml/2006/main">
          <a:schemeClr val="bg2"/>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500" b="1" dirty="0">
              <a:solidFill>
                <a:schemeClr val="tx1"/>
              </a:solidFill>
            </a:rPr>
            <a:t>*Severe renal dysfunction = Creatinine &gt; 2.5 mg/dl (221 μmol/L), dialysis or renal transplant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E734E2-BCB6-4C57-B9E5-DDA820ECD009}" type="datetimeFigureOut">
              <a:rPr lang="en-US" smtClean="0"/>
              <a:pPr/>
              <a:t>9/25/2017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4CF527-DB22-4A89-A796-D9BF6FBA4C61}" type="slidenum">
              <a:rPr lang="en-US" smtClean="0"/>
              <a:pPr/>
              <a:t>‹#›</a:t>
            </a:fld>
            <a:endParaRPr lang="en-US" dirty="0"/>
          </a:p>
        </p:txBody>
      </p:sp>
    </p:spTree>
    <p:extLst>
      <p:ext uri="{BB962C8B-B14F-4D97-AF65-F5344CB8AC3E}">
        <p14:creationId xmlns:p14="http://schemas.microsoft.com/office/powerpoint/2010/main" val="997615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Analysis excludes living donor transplants unless specifically stated otherwise.</a:t>
            </a:r>
          </a:p>
        </p:txBody>
      </p:sp>
      <p:sp>
        <p:nvSpPr>
          <p:cNvPr id="4" name="Slide Number Placeholder 3"/>
          <p:cNvSpPr>
            <a:spLocks noGrp="1"/>
          </p:cNvSpPr>
          <p:nvPr>
            <p:ph type="sldNum" sz="quarter" idx="10"/>
          </p:nvPr>
        </p:nvSpPr>
        <p:spPr/>
        <p:txBody>
          <a:bodyPr/>
          <a:lstStyle/>
          <a:p>
            <a:fld id="{2C4CF527-DB22-4A89-A796-D9BF6FBA4C61}" type="slidenum">
              <a:rPr lang="en-US" smtClean="0"/>
              <a:pPr/>
              <a:t>1</a:t>
            </a:fld>
            <a:endParaRPr lang="en-US" dirty="0"/>
          </a:p>
        </p:txBody>
      </p:sp>
    </p:spTree>
    <p:extLst>
      <p:ext uri="{BB962C8B-B14F-4D97-AF65-F5344CB8AC3E}">
        <p14:creationId xmlns:p14="http://schemas.microsoft.com/office/powerpoint/2010/main" val="703794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a:t>
            </a:fld>
            <a:endParaRPr lang="en-US" dirty="0"/>
          </a:p>
        </p:txBody>
      </p:sp>
    </p:spTree>
    <p:extLst>
      <p:ext uri="{BB962C8B-B14F-4D97-AF65-F5344CB8AC3E}">
        <p14:creationId xmlns:p14="http://schemas.microsoft.com/office/powerpoint/2010/main" val="2129679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43000" y="685800"/>
            <a:ext cx="4572000" cy="3429000"/>
          </a:xfrm>
          <a:ln/>
        </p:spPr>
      </p:sp>
      <p:sp>
        <p:nvSpPr>
          <p:cNvPr id="137219" name="Rectangle 3"/>
          <p:cNvSpPr>
            <a:spLocks noGrp="1" noChangeArrowheads="1"/>
          </p:cNvSpPr>
          <p:nvPr>
            <p:ph type="body" idx="1"/>
          </p:nvPr>
        </p:nvSpPr>
        <p:spPr>
          <a:xfrm>
            <a:off x="686731" y="4344336"/>
            <a:ext cx="5484540" cy="4113553"/>
          </a:xfrm>
          <a:ln/>
        </p:spPr>
        <p:txBody>
          <a:bodyPr/>
          <a:lstStyle/>
          <a:p>
            <a:endParaRPr lang="en-US" dirty="0" smtClean="0"/>
          </a:p>
        </p:txBody>
      </p:sp>
    </p:spTree>
    <p:extLst>
      <p:ext uri="{BB962C8B-B14F-4D97-AF65-F5344CB8AC3E}">
        <p14:creationId xmlns:p14="http://schemas.microsoft.com/office/powerpoint/2010/main" val="115711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12</a:t>
            </a:fld>
            <a:endParaRPr lang="en-US" dirty="0"/>
          </a:p>
        </p:txBody>
      </p:sp>
    </p:spTree>
    <p:extLst>
      <p:ext uri="{BB962C8B-B14F-4D97-AF65-F5344CB8AC3E}">
        <p14:creationId xmlns:p14="http://schemas.microsoft.com/office/powerpoint/2010/main" val="178068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13</a:t>
            </a:fld>
            <a:endParaRPr lang="en-US" dirty="0"/>
          </a:p>
        </p:txBody>
      </p:sp>
    </p:spTree>
    <p:extLst>
      <p:ext uri="{BB962C8B-B14F-4D97-AF65-F5344CB8AC3E}">
        <p14:creationId xmlns:p14="http://schemas.microsoft.com/office/powerpoint/2010/main" val="3832406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14</a:t>
            </a:fld>
            <a:endParaRPr lang="en-US" dirty="0"/>
          </a:p>
        </p:txBody>
      </p:sp>
    </p:spTree>
    <p:extLst>
      <p:ext uri="{BB962C8B-B14F-4D97-AF65-F5344CB8AC3E}">
        <p14:creationId xmlns:p14="http://schemas.microsoft.com/office/powerpoint/2010/main" val="1706048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diagnoses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15</a:t>
            </a:fld>
            <a:endParaRPr lang="en-US" dirty="0"/>
          </a:p>
        </p:txBody>
      </p:sp>
    </p:spTree>
    <p:extLst>
      <p:ext uri="{BB962C8B-B14F-4D97-AF65-F5344CB8AC3E}">
        <p14:creationId xmlns:p14="http://schemas.microsoft.com/office/powerpoint/2010/main" val="4184605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16</a:t>
            </a:fld>
            <a:endParaRPr lang="en-US" dirty="0"/>
          </a:p>
        </p:txBody>
      </p:sp>
    </p:spTree>
    <p:extLst>
      <p:ext uri="{BB962C8B-B14F-4D97-AF65-F5344CB8AC3E}">
        <p14:creationId xmlns:p14="http://schemas.microsoft.com/office/powerpoint/2010/main" val="1573561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17</a:t>
            </a:fld>
            <a:endParaRPr lang="en-US" dirty="0"/>
          </a:p>
        </p:txBody>
      </p:sp>
    </p:spTree>
    <p:extLst>
      <p:ext uri="{BB962C8B-B14F-4D97-AF65-F5344CB8AC3E}">
        <p14:creationId xmlns:p14="http://schemas.microsoft.com/office/powerpoint/2010/main" val="4169790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18</a:t>
            </a:fld>
            <a:endParaRPr lang="en-US" dirty="0"/>
          </a:p>
        </p:txBody>
      </p:sp>
    </p:spTree>
    <p:extLst>
      <p:ext uri="{BB962C8B-B14F-4D97-AF65-F5344CB8AC3E}">
        <p14:creationId xmlns:p14="http://schemas.microsoft.com/office/powerpoint/2010/main" val="3726558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19</a:t>
            </a:fld>
            <a:endParaRPr lang="en-US" dirty="0"/>
          </a:p>
        </p:txBody>
      </p:sp>
    </p:spTree>
    <p:extLst>
      <p:ext uri="{BB962C8B-B14F-4D97-AF65-F5344CB8AC3E}">
        <p14:creationId xmlns:p14="http://schemas.microsoft.com/office/powerpoint/2010/main" val="233130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a:t>
            </a:fld>
            <a:endParaRPr lang="en-US" dirty="0"/>
          </a:p>
        </p:txBody>
      </p:sp>
    </p:spTree>
    <p:extLst>
      <p:ext uri="{BB962C8B-B14F-4D97-AF65-F5344CB8AC3E}">
        <p14:creationId xmlns:p14="http://schemas.microsoft.com/office/powerpoint/2010/main" val="3683448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20</a:t>
            </a:fld>
            <a:endParaRPr lang="en-US" dirty="0"/>
          </a:p>
        </p:txBody>
      </p:sp>
    </p:spTree>
    <p:extLst>
      <p:ext uri="{BB962C8B-B14F-4D97-AF65-F5344CB8AC3E}">
        <p14:creationId xmlns:p14="http://schemas.microsoft.com/office/powerpoint/2010/main" val="3852100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21</a:t>
            </a:fld>
            <a:endParaRPr lang="en-US" dirty="0"/>
          </a:p>
        </p:txBody>
      </p:sp>
    </p:spTree>
    <p:extLst>
      <p:ext uri="{BB962C8B-B14F-4D97-AF65-F5344CB8AC3E}">
        <p14:creationId xmlns:p14="http://schemas.microsoft.com/office/powerpoint/2010/main" val="2479487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22</a:t>
            </a:fld>
            <a:endParaRPr lang="en-US" dirty="0"/>
          </a:p>
        </p:txBody>
      </p:sp>
    </p:spTree>
    <p:extLst>
      <p:ext uri="{BB962C8B-B14F-4D97-AF65-F5344CB8AC3E}">
        <p14:creationId xmlns:p14="http://schemas.microsoft.com/office/powerpoint/2010/main" val="600730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23</a:t>
            </a:fld>
            <a:endParaRPr lang="en-US" dirty="0"/>
          </a:p>
        </p:txBody>
      </p:sp>
    </p:spTree>
    <p:extLst>
      <p:ext uri="{BB962C8B-B14F-4D97-AF65-F5344CB8AC3E}">
        <p14:creationId xmlns:p14="http://schemas.microsoft.com/office/powerpoint/2010/main" val="3866043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Analysis excludes living donor transplants unless specifically stated otherwise.</a:t>
            </a:r>
          </a:p>
        </p:txBody>
      </p:sp>
      <p:sp>
        <p:nvSpPr>
          <p:cNvPr id="4" name="Slide Number Placeholder 3"/>
          <p:cNvSpPr>
            <a:spLocks noGrp="1"/>
          </p:cNvSpPr>
          <p:nvPr>
            <p:ph type="sldNum" sz="quarter" idx="10"/>
          </p:nvPr>
        </p:nvSpPr>
        <p:spPr/>
        <p:txBody>
          <a:bodyPr/>
          <a:lstStyle/>
          <a:p>
            <a:fld id="{2C4CF527-DB22-4A89-A796-D9BF6FBA4C61}" type="slidenum">
              <a:rPr lang="en-US" smtClean="0"/>
              <a:pPr/>
              <a:t>24</a:t>
            </a:fld>
            <a:endParaRPr lang="en-US" dirty="0"/>
          </a:p>
        </p:txBody>
      </p:sp>
    </p:spTree>
    <p:extLst>
      <p:ext uri="{BB962C8B-B14F-4D97-AF65-F5344CB8AC3E}">
        <p14:creationId xmlns:p14="http://schemas.microsoft.com/office/powerpoint/2010/main" val="3051185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25</a:t>
            </a:fld>
            <a:endParaRPr lang="en-US" dirty="0"/>
          </a:p>
        </p:txBody>
      </p:sp>
    </p:spTree>
    <p:extLst>
      <p:ext uri="{BB962C8B-B14F-4D97-AF65-F5344CB8AC3E}">
        <p14:creationId xmlns:p14="http://schemas.microsoft.com/office/powerpoint/2010/main" val="654112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26</a:t>
            </a:fld>
            <a:endParaRPr lang="en-US" dirty="0"/>
          </a:p>
        </p:txBody>
      </p:sp>
    </p:spTree>
    <p:extLst>
      <p:ext uri="{BB962C8B-B14F-4D97-AF65-F5344CB8AC3E}">
        <p14:creationId xmlns:p14="http://schemas.microsoft.com/office/powerpoint/2010/main" val="1695367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27</a:t>
            </a:fld>
            <a:endParaRPr lang="en-US" dirty="0"/>
          </a:p>
        </p:txBody>
      </p:sp>
    </p:spTree>
    <p:extLst>
      <p:ext uri="{BB962C8B-B14F-4D97-AF65-F5344CB8AC3E}">
        <p14:creationId xmlns:p14="http://schemas.microsoft.com/office/powerpoint/2010/main" val="1680613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28</a:t>
            </a:fld>
            <a:endParaRPr lang="en-US" dirty="0"/>
          </a:p>
        </p:txBody>
      </p:sp>
    </p:spTree>
    <p:extLst>
      <p:ext uri="{BB962C8B-B14F-4D97-AF65-F5344CB8AC3E}">
        <p14:creationId xmlns:p14="http://schemas.microsoft.com/office/powerpoint/2010/main" val="938949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29</a:t>
            </a:fld>
            <a:endParaRPr lang="en-US" dirty="0"/>
          </a:p>
        </p:txBody>
      </p:sp>
    </p:spTree>
    <p:extLst>
      <p:ext uri="{BB962C8B-B14F-4D97-AF65-F5344CB8AC3E}">
        <p14:creationId xmlns:p14="http://schemas.microsoft.com/office/powerpoint/2010/main" val="3646263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Analysis excludes living donor transplants unless specifically stated otherwise.</a:t>
            </a:r>
          </a:p>
        </p:txBody>
      </p:sp>
      <p:sp>
        <p:nvSpPr>
          <p:cNvPr id="4" name="Slide Number Placeholder 3"/>
          <p:cNvSpPr>
            <a:spLocks noGrp="1"/>
          </p:cNvSpPr>
          <p:nvPr>
            <p:ph type="sldNum" sz="quarter" idx="10"/>
          </p:nvPr>
        </p:nvSpPr>
        <p:spPr/>
        <p:txBody>
          <a:bodyPr/>
          <a:lstStyle/>
          <a:p>
            <a:fld id="{2C4CF527-DB22-4A89-A796-D9BF6FBA4C61}" type="slidenum">
              <a:rPr lang="en-US" smtClean="0"/>
              <a:pPr/>
              <a:t>3</a:t>
            </a:fld>
            <a:endParaRPr lang="en-US" dirty="0"/>
          </a:p>
        </p:txBody>
      </p:sp>
    </p:spTree>
    <p:extLst>
      <p:ext uri="{BB962C8B-B14F-4D97-AF65-F5344CB8AC3E}">
        <p14:creationId xmlns:p14="http://schemas.microsoft.com/office/powerpoint/2010/main" val="3518401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30</a:t>
            </a:fld>
            <a:endParaRPr lang="en-US" dirty="0"/>
          </a:p>
        </p:txBody>
      </p:sp>
    </p:spTree>
    <p:extLst>
      <p:ext uri="{BB962C8B-B14F-4D97-AF65-F5344CB8AC3E}">
        <p14:creationId xmlns:p14="http://schemas.microsoft.com/office/powerpoint/2010/main" val="36871946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figure shows survival conditional on survival to 1 year.  Therefore, only patients surviving to at least 1 year were included in the calculation. The conditional median survival is the estimated time point at which 50% of the recipients who survive to at least 1 year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31</a:t>
            </a:fld>
            <a:endParaRPr lang="en-US" dirty="0"/>
          </a:p>
        </p:txBody>
      </p:sp>
    </p:spTree>
    <p:extLst>
      <p:ext uri="{BB962C8B-B14F-4D97-AF65-F5344CB8AC3E}">
        <p14:creationId xmlns:p14="http://schemas.microsoft.com/office/powerpoint/2010/main" val="6071701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Results of log-rank</a:t>
            </a:r>
            <a:r>
              <a:rPr lang="en-US" sz="1200" kern="1200" baseline="0" dirty="0" smtClean="0">
                <a:solidFill>
                  <a:schemeClr val="tx1"/>
                </a:solidFill>
                <a:latin typeface="+mn-lt"/>
                <a:ea typeface="+mn-ea"/>
                <a:cs typeface="+mn-cs"/>
              </a:rPr>
              <a:t> test should be interpreted with caution when curves cross. </a:t>
            </a:r>
            <a:r>
              <a:rPr lang="en-US" sz="1200" kern="1200" dirty="0" smtClean="0">
                <a:solidFill>
                  <a:schemeClr val="tx1"/>
                </a:solidFill>
                <a:latin typeface="+mn-lt"/>
                <a:ea typeface="+mn-ea"/>
                <a:cs typeface="+mn-cs"/>
              </a:rPr>
              <a:t>With only small number of transplants available for analysis in the tail, the p-value may be affected by the outcomes of just a few transplants.</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32</a:t>
            </a:fld>
            <a:endParaRPr lang="en-US" dirty="0"/>
          </a:p>
        </p:txBody>
      </p:sp>
    </p:spTree>
    <p:extLst>
      <p:ext uri="{BB962C8B-B14F-4D97-AF65-F5344CB8AC3E}">
        <p14:creationId xmlns:p14="http://schemas.microsoft.com/office/powerpoint/2010/main" val="4250024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figure shows survival conditional on survival to 1 year.  Therefore, only patients surviving to at least 1 year were included in the calculation. The conditional median survival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Adjustments for multiple comparisons were done using Scheffe’s method. Results of log-rank</a:t>
            </a:r>
            <a:r>
              <a:rPr lang="en-US" sz="1200" kern="1200" baseline="0" dirty="0" smtClean="0">
                <a:solidFill>
                  <a:schemeClr val="tx1"/>
                </a:solidFill>
                <a:latin typeface="+mn-lt"/>
                <a:ea typeface="+mn-ea"/>
                <a:cs typeface="+mn-cs"/>
              </a:rPr>
              <a:t> test should be interpreted with caution when curves cross. </a:t>
            </a:r>
            <a:r>
              <a:rPr lang="en-US" sz="1200" kern="1200" dirty="0" smtClean="0">
                <a:solidFill>
                  <a:schemeClr val="tx1"/>
                </a:solidFill>
                <a:latin typeface="+mn-lt"/>
                <a:ea typeface="+mn-ea"/>
                <a:cs typeface="+mn-cs"/>
              </a:rPr>
              <a:t>With only small number of transplants available for analysis in the tail, the p-value may be affected by the outcomes of just a few transplants.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33</a:t>
            </a:fld>
            <a:endParaRPr lang="en-US" dirty="0"/>
          </a:p>
        </p:txBody>
      </p:sp>
    </p:spTree>
    <p:extLst>
      <p:ext uri="{BB962C8B-B14F-4D97-AF65-F5344CB8AC3E}">
        <p14:creationId xmlns:p14="http://schemas.microsoft.com/office/powerpoint/2010/main" val="35057853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34</a:t>
            </a:fld>
            <a:endParaRPr lang="en-US" dirty="0"/>
          </a:p>
        </p:txBody>
      </p:sp>
    </p:spTree>
    <p:extLst>
      <p:ext uri="{BB962C8B-B14F-4D97-AF65-F5344CB8AC3E}">
        <p14:creationId xmlns:p14="http://schemas.microsoft.com/office/powerpoint/2010/main" val="6063458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35</a:t>
            </a:fld>
            <a:endParaRPr lang="en-US" dirty="0"/>
          </a:p>
        </p:txBody>
      </p:sp>
    </p:spTree>
    <p:extLst>
      <p:ext uri="{BB962C8B-B14F-4D97-AF65-F5344CB8AC3E}">
        <p14:creationId xmlns:p14="http://schemas.microsoft.com/office/powerpoint/2010/main" val="12204886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36</a:t>
            </a:fld>
            <a:endParaRPr lang="en-US" dirty="0"/>
          </a:p>
        </p:txBody>
      </p:sp>
    </p:spTree>
    <p:extLst>
      <p:ext uri="{BB962C8B-B14F-4D97-AF65-F5344CB8AC3E}">
        <p14:creationId xmlns:p14="http://schemas.microsoft.com/office/powerpoint/2010/main" val="3238897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median survival is the estimated time point at which 50% of all of the recipients have died. The conditional median survival is the estimated time point at which 5%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37</a:t>
            </a:fld>
            <a:endParaRPr lang="en-US" dirty="0"/>
          </a:p>
        </p:txBody>
      </p:sp>
    </p:spTree>
    <p:extLst>
      <p:ext uri="{BB962C8B-B14F-4D97-AF65-F5344CB8AC3E}">
        <p14:creationId xmlns:p14="http://schemas.microsoft.com/office/powerpoint/2010/main" val="6325610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38</a:t>
            </a:fld>
            <a:endParaRPr lang="en-US" dirty="0"/>
          </a:p>
        </p:txBody>
      </p:sp>
    </p:spTree>
    <p:extLst>
      <p:ext uri="{BB962C8B-B14F-4D97-AF65-F5344CB8AC3E}">
        <p14:creationId xmlns:p14="http://schemas.microsoft.com/office/powerpoint/2010/main" val="29879679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39</a:t>
            </a:fld>
            <a:endParaRPr lang="en-US" dirty="0"/>
          </a:p>
        </p:txBody>
      </p:sp>
    </p:spTree>
    <p:extLst>
      <p:ext uri="{BB962C8B-B14F-4D97-AF65-F5344CB8AC3E}">
        <p14:creationId xmlns:p14="http://schemas.microsoft.com/office/powerpoint/2010/main" val="2394720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a:t>
            </a:fld>
            <a:endParaRPr lang="en-US" dirty="0"/>
          </a:p>
        </p:txBody>
      </p:sp>
    </p:spTree>
    <p:extLst>
      <p:ext uri="{BB962C8B-B14F-4D97-AF65-F5344CB8AC3E}">
        <p14:creationId xmlns:p14="http://schemas.microsoft.com/office/powerpoint/2010/main" val="37729267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40</a:t>
            </a:fld>
            <a:endParaRPr lang="en-US" dirty="0"/>
          </a:p>
        </p:txBody>
      </p:sp>
    </p:spTree>
    <p:extLst>
      <p:ext uri="{BB962C8B-B14F-4D97-AF65-F5344CB8AC3E}">
        <p14:creationId xmlns:p14="http://schemas.microsoft.com/office/powerpoint/2010/main" val="21397186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41</a:t>
            </a:fld>
            <a:endParaRPr lang="en-US" dirty="0"/>
          </a:p>
        </p:txBody>
      </p:sp>
    </p:spTree>
    <p:extLst>
      <p:ext uri="{BB962C8B-B14F-4D97-AF65-F5344CB8AC3E}">
        <p14:creationId xmlns:p14="http://schemas.microsoft.com/office/powerpoint/2010/main" val="21067026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42</a:t>
            </a:fld>
            <a:endParaRPr lang="en-US" dirty="0"/>
          </a:p>
        </p:txBody>
      </p:sp>
    </p:spTree>
    <p:extLst>
      <p:ext uri="{BB962C8B-B14F-4D97-AF65-F5344CB8AC3E}">
        <p14:creationId xmlns:p14="http://schemas.microsoft.com/office/powerpoint/2010/main" val="8622550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43</a:t>
            </a:fld>
            <a:endParaRPr lang="en-US" dirty="0"/>
          </a:p>
        </p:txBody>
      </p:sp>
    </p:spTree>
    <p:extLst>
      <p:ext uri="{BB962C8B-B14F-4D97-AF65-F5344CB8AC3E}">
        <p14:creationId xmlns:p14="http://schemas.microsoft.com/office/powerpoint/2010/main" val="20257725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44</a:t>
            </a:fld>
            <a:endParaRPr lang="en-US" dirty="0"/>
          </a:p>
        </p:txBody>
      </p:sp>
    </p:spTree>
    <p:extLst>
      <p:ext uri="{BB962C8B-B14F-4D97-AF65-F5344CB8AC3E}">
        <p14:creationId xmlns:p14="http://schemas.microsoft.com/office/powerpoint/2010/main" val="6167523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retransplants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45</a:t>
            </a:fld>
            <a:endParaRPr lang="en-US" dirty="0"/>
          </a:p>
        </p:txBody>
      </p:sp>
    </p:spTree>
    <p:extLst>
      <p:ext uri="{BB962C8B-B14F-4D97-AF65-F5344CB8AC3E}">
        <p14:creationId xmlns:p14="http://schemas.microsoft.com/office/powerpoint/2010/main" val="18084865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Functional status is collected using Karnofsky score for adult recipients and Lansky score for pediatric recipients.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figure shows the functional status reported on the 1-year, 2-year and 3-year annual follow-ups.  Because all follow-ups between January 2008 and June 2016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46</a:t>
            </a:fld>
            <a:endParaRPr lang="en-US" dirty="0"/>
          </a:p>
        </p:txBody>
      </p:sp>
    </p:spTree>
    <p:extLst>
      <p:ext uri="{BB962C8B-B14F-4D97-AF65-F5344CB8AC3E}">
        <p14:creationId xmlns:p14="http://schemas.microsoft.com/office/powerpoint/2010/main" val="25945349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hospitalizations reported on the 1-year, 3-year and 5-year annual follow-ups, representing the hospitalizations between discharge and 1 year, between the 2-year and 3-year follow-up and between the 4-year and 5-year follow-up, respectively.  Because all follow-ups between 2008 and June 2016 were included, the bars do not include the same patients.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47</a:t>
            </a:fld>
            <a:endParaRPr lang="en-US" dirty="0"/>
          </a:p>
        </p:txBody>
      </p:sp>
    </p:spTree>
    <p:extLst>
      <p:ext uri="{BB962C8B-B14F-4D97-AF65-F5344CB8AC3E}">
        <p14:creationId xmlns:p14="http://schemas.microsoft.com/office/powerpoint/2010/main" val="33861439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hospitalizations reported between discharge and 1 year, between the 1-year and 3-year follow-up, and between the 3-year and 5-year follow-up, respectively.  Because all follow-ups between 2008 and June 2016 were included, the bars do not include the same patients.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48</a:t>
            </a:fld>
            <a:endParaRPr lang="en-US" dirty="0"/>
          </a:p>
        </p:txBody>
      </p:sp>
    </p:spTree>
    <p:extLst>
      <p:ext uri="{BB962C8B-B14F-4D97-AF65-F5344CB8AC3E}">
        <p14:creationId xmlns:p14="http://schemas.microsoft.com/office/powerpoint/2010/main" val="15307339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or Fisher's exact test. </a:t>
            </a:r>
            <a:r>
              <a:rPr lang="en-US" sz="1200" kern="1200" baseline="0" dirty="0" smtClean="0">
                <a:solidFill>
                  <a:schemeClr val="tx1"/>
                </a:solidFill>
                <a:latin typeface="+mn-lt"/>
                <a:ea typeface="+mn-ea"/>
                <a:cs typeface="+mn-cs"/>
              </a:rPr>
              <a:t>Adjustments for multiple comparisons were done using Bonferroni method.</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49</a:t>
            </a:fld>
            <a:endParaRPr lang="en-US" dirty="0"/>
          </a:p>
        </p:txBody>
      </p:sp>
    </p:spTree>
    <p:extLst>
      <p:ext uri="{BB962C8B-B14F-4D97-AF65-F5344CB8AC3E}">
        <p14:creationId xmlns:p14="http://schemas.microsoft.com/office/powerpoint/2010/main" val="1034138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a:t>
            </a:fld>
            <a:endParaRPr lang="en-US" dirty="0"/>
          </a:p>
        </p:txBody>
      </p:sp>
    </p:spTree>
    <p:extLst>
      <p:ext uri="{BB962C8B-B14F-4D97-AF65-F5344CB8AC3E}">
        <p14:creationId xmlns:p14="http://schemas.microsoft.com/office/powerpoint/2010/main" val="41974158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or Fisher's exact test. </a:t>
            </a:r>
            <a:r>
              <a:rPr lang="en-US" sz="1200" kern="1200" baseline="0" dirty="0" smtClean="0">
                <a:solidFill>
                  <a:schemeClr val="tx1"/>
                </a:solidFill>
                <a:latin typeface="+mn-lt"/>
                <a:ea typeface="+mn-ea"/>
                <a:cs typeface="+mn-cs"/>
              </a:rPr>
              <a:t>Adjustments for multiple comparisons were done using Bonferroni method.</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50</a:t>
            </a:fld>
            <a:endParaRPr lang="en-US" dirty="0"/>
          </a:p>
        </p:txBody>
      </p:sp>
    </p:spTree>
    <p:extLst>
      <p:ext uri="{BB962C8B-B14F-4D97-AF65-F5344CB8AC3E}">
        <p14:creationId xmlns:p14="http://schemas.microsoft.com/office/powerpoint/2010/main" val="14245951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51</a:t>
            </a:fld>
            <a:endParaRPr lang="en-US" dirty="0"/>
          </a:p>
        </p:txBody>
      </p:sp>
    </p:spTree>
    <p:extLst>
      <p:ext uri="{BB962C8B-B14F-4D97-AF65-F5344CB8AC3E}">
        <p14:creationId xmlns:p14="http://schemas.microsoft.com/office/powerpoint/2010/main" val="20032600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Analysis excludes living donor transplants unless specifically stated otherwise.</a:t>
            </a:r>
          </a:p>
        </p:txBody>
      </p:sp>
      <p:sp>
        <p:nvSpPr>
          <p:cNvPr id="4" name="Slide Number Placeholder 3"/>
          <p:cNvSpPr>
            <a:spLocks noGrp="1"/>
          </p:cNvSpPr>
          <p:nvPr>
            <p:ph type="sldNum" sz="quarter" idx="10"/>
          </p:nvPr>
        </p:nvSpPr>
        <p:spPr/>
        <p:txBody>
          <a:bodyPr/>
          <a:lstStyle/>
          <a:p>
            <a:fld id="{2C4CF527-DB22-4A89-A796-D9BF6FBA4C61}" type="slidenum">
              <a:rPr lang="en-US" smtClean="0"/>
              <a:pPr/>
              <a:t>52</a:t>
            </a:fld>
            <a:endParaRPr lang="en-US" dirty="0"/>
          </a:p>
        </p:txBody>
      </p:sp>
    </p:spTree>
    <p:extLst>
      <p:ext uri="{BB962C8B-B14F-4D97-AF65-F5344CB8AC3E}">
        <p14:creationId xmlns:p14="http://schemas.microsoft.com/office/powerpoint/2010/main" val="40015632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53</a:t>
            </a:fld>
            <a:endParaRPr lang="en-US" dirty="0"/>
          </a:p>
        </p:txBody>
      </p:sp>
    </p:spTree>
    <p:extLst>
      <p:ext uri="{BB962C8B-B14F-4D97-AF65-F5344CB8AC3E}">
        <p14:creationId xmlns:p14="http://schemas.microsoft.com/office/powerpoint/2010/main" val="25963846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54</a:t>
            </a:fld>
            <a:endParaRPr lang="en-US" dirty="0"/>
          </a:p>
        </p:txBody>
      </p:sp>
    </p:spTree>
    <p:extLst>
      <p:ext uri="{BB962C8B-B14F-4D97-AF65-F5344CB8AC3E}">
        <p14:creationId xmlns:p14="http://schemas.microsoft.com/office/powerpoint/2010/main" val="12701578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55</a:t>
            </a:fld>
            <a:endParaRPr lang="en-US" dirty="0"/>
          </a:p>
        </p:txBody>
      </p:sp>
    </p:spTree>
    <p:extLst>
      <p:ext uri="{BB962C8B-B14F-4D97-AF65-F5344CB8AC3E}">
        <p14:creationId xmlns:p14="http://schemas.microsoft.com/office/powerpoint/2010/main" val="12969268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D3FF3A6-B03F-4710-AAA0-E3CB014C4A59}" type="slidenum">
              <a:rPr lang="en-US" smtClean="0"/>
              <a:pPr/>
              <a:t>56</a:t>
            </a:fld>
            <a:endParaRPr lang="en-US" dirty="0"/>
          </a:p>
        </p:txBody>
      </p:sp>
    </p:spTree>
    <p:extLst>
      <p:ext uri="{BB962C8B-B14F-4D97-AF65-F5344CB8AC3E}">
        <p14:creationId xmlns:p14="http://schemas.microsoft.com/office/powerpoint/2010/main" val="6084274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57</a:t>
            </a:fld>
            <a:endParaRPr lang="en-US" dirty="0"/>
          </a:p>
        </p:txBody>
      </p:sp>
    </p:spTree>
    <p:extLst>
      <p:ext uri="{BB962C8B-B14F-4D97-AF65-F5344CB8AC3E}">
        <p14:creationId xmlns:p14="http://schemas.microsoft.com/office/powerpoint/2010/main" val="24876540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58</a:t>
            </a:fld>
            <a:endParaRPr lang="en-US" dirty="0"/>
          </a:p>
        </p:txBody>
      </p:sp>
    </p:spTree>
    <p:extLst>
      <p:ext uri="{BB962C8B-B14F-4D97-AF65-F5344CB8AC3E}">
        <p14:creationId xmlns:p14="http://schemas.microsoft.com/office/powerpoint/2010/main" val="13172436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59</a:t>
            </a:fld>
            <a:endParaRPr lang="en-US" dirty="0"/>
          </a:p>
        </p:txBody>
      </p:sp>
    </p:spTree>
    <p:extLst>
      <p:ext uri="{BB962C8B-B14F-4D97-AF65-F5344CB8AC3E}">
        <p14:creationId xmlns:p14="http://schemas.microsoft.com/office/powerpoint/2010/main" val="2114866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a:t>
            </a:fld>
            <a:endParaRPr lang="en-US" dirty="0"/>
          </a:p>
        </p:txBody>
      </p:sp>
    </p:spTree>
    <p:extLst>
      <p:ext uri="{BB962C8B-B14F-4D97-AF65-F5344CB8AC3E}">
        <p14:creationId xmlns:p14="http://schemas.microsoft.com/office/powerpoint/2010/main" val="21922722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60</a:t>
            </a:fld>
            <a:endParaRPr lang="en-US" dirty="0"/>
          </a:p>
        </p:txBody>
      </p:sp>
    </p:spTree>
    <p:extLst>
      <p:ext uri="{BB962C8B-B14F-4D97-AF65-F5344CB8AC3E}">
        <p14:creationId xmlns:p14="http://schemas.microsoft.com/office/powerpoint/2010/main" val="7548456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Analysis excludes living donor transplants unless specifically stated otherwise.</a:t>
            </a:r>
          </a:p>
        </p:txBody>
      </p:sp>
      <p:sp>
        <p:nvSpPr>
          <p:cNvPr id="4" name="Slide Number Placeholder 3"/>
          <p:cNvSpPr>
            <a:spLocks noGrp="1"/>
          </p:cNvSpPr>
          <p:nvPr>
            <p:ph type="sldNum" sz="quarter" idx="10"/>
          </p:nvPr>
        </p:nvSpPr>
        <p:spPr/>
        <p:txBody>
          <a:bodyPr/>
          <a:lstStyle/>
          <a:p>
            <a:fld id="{2C4CF527-DB22-4A89-A796-D9BF6FBA4C61}" type="slidenum">
              <a:rPr lang="en-US" smtClean="0"/>
              <a:pPr/>
              <a:t>61</a:t>
            </a:fld>
            <a:endParaRPr lang="en-US" dirty="0"/>
          </a:p>
        </p:txBody>
      </p:sp>
    </p:spTree>
    <p:extLst>
      <p:ext uri="{BB962C8B-B14F-4D97-AF65-F5344CB8AC3E}">
        <p14:creationId xmlns:p14="http://schemas.microsoft.com/office/powerpoint/2010/main" val="34735722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1, 5 and 7 years following transplantation. The percentages are based on patients with known responses. To reduce bias, only patients with responses reported on every follow-up through the 5-year annual (or 7-year annual) follow-up were included in the 5-year (or 7-year) analysis.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62</a:t>
            </a:fld>
            <a:endParaRPr lang="en-US" dirty="0"/>
          </a:p>
        </p:txBody>
      </p:sp>
    </p:spTree>
    <p:extLst>
      <p:ext uri="{BB962C8B-B14F-4D97-AF65-F5344CB8AC3E}">
        <p14:creationId xmlns:p14="http://schemas.microsoft.com/office/powerpoint/2010/main" val="39283135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The percentages are based on patients with known responses.  Because the outcomes are reported to be unknown at different rates the number with known responses for each outcome are also provided.  </a:t>
            </a: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63</a:t>
            </a:fld>
            <a:endParaRPr lang="en-US" dirty="0"/>
          </a:p>
        </p:txBody>
      </p:sp>
    </p:spTree>
    <p:extLst>
      <p:ext uri="{BB962C8B-B14F-4D97-AF65-F5344CB8AC3E}">
        <p14:creationId xmlns:p14="http://schemas.microsoft.com/office/powerpoint/2010/main" val="5577804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5 years following transplantation. The percentages are based on patients with known responses.  To reduce bias, only patients with responses reported on every follow-up through the 5-year annual follow-up were included.  Because the outcomes are reported to be unknown at different rates the number with known responses for each outcome are also provided.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64</a:t>
            </a:fld>
            <a:endParaRPr lang="en-US" dirty="0"/>
          </a:p>
        </p:txBody>
      </p:sp>
    </p:spTree>
    <p:extLst>
      <p:ext uri="{BB962C8B-B14F-4D97-AF65-F5344CB8AC3E}">
        <p14:creationId xmlns:p14="http://schemas.microsoft.com/office/powerpoint/2010/main" val="10701496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Freedom from b</a:t>
            </a:r>
            <a:r>
              <a:rPr lang="en-US" sz="1200" kern="1200" dirty="0" smtClean="0">
                <a:solidFill>
                  <a:schemeClr val="tx1"/>
                </a:solidFill>
                <a:latin typeface="+mn-lt"/>
                <a:ea typeface="+mn-ea"/>
                <a:cs typeface="+mn-cs"/>
              </a:rPr>
              <a:t>ronchiolitis obliterans syndrome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midpoint between the date of previous follow-up (when event had not occurred) and the date of follow-up when the event was reported was used as the date of occurrence. </a:t>
            </a:r>
          </a:p>
          <a:p>
            <a:r>
              <a:rPr lang="en-US" sz="1200" kern="1200" dirty="0" smtClean="0">
                <a:solidFill>
                  <a:schemeClr val="tx1"/>
                </a:solidFill>
                <a:latin typeface="+mn-lt"/>
                <a:ea typeface="+mn-ea"/>
                <a:cs typeface="+mn-cs"/>
              </a:rPr>
              <a:t>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65</a:t>
            </a:fld>
            <a:endParaRPr lang="en-US" dirty="0"/>
          </a:p>
        </p:txBody>
      </p:sp>
    </p:spTree>
    <p:extLst>
      <p:ext uri="{BB962C8B-B14F-4D97-AF65-F5344CB8AC3E}">
        <p14:creationId xmlns:p14="http://schemas.microsoft.com/office/powerpoint/2010/main" val="24168330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Freedom from b</a:t>
            </a:r>
            <a:r>
              <a:rPr lang="en-US" sz="1200" kern="1200" dirty="0" smtClean="0">
                <a:solidFill>
                  <a:schemeClr val="tx1"/>
                </a:solidFill>
                <a:latin typeface="+mn-lt"/>
                <a:ea typeface="+mn-ea"/>
                <a:cs typeface="+mn-cs"/>
              </a:rPr>
              <a:t>ronchiolitis obliterans syndrome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midpoint between the date of previous follow-up (when event had not occurred) and the date of follow-up when the event was reported was used as the date of occurrence. </a:t>
            </a:r>
          </a:p>
          <a:p>
            <a:r>
              <a:rPr lang="en-US" sz="1200" kern="1200" dirty="0" smtClean="0">
                <a:solidFill>
                  <a:schemeClr val="tx1"/>
                </a:solidFill>
                <a:latin typeface="+mn-lt"/>
                <a:ea typeface="+mn-ea"/>
                <a:cs typeface="+mn-cs"/>
              </a:rPr>
              <a:t>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66</a:t>
            </a:fld>
            <a:endParaRPr lang="en-US" dirty="0"/>
          </a:p>
        </p:txBody>
      </p:sp>
    </p:spTree>
    <p:extLst>
      <p:ext uri="{BB962C8B-B14F-4D97-AF65-F5344CB8AC3E}">
        <p14:creationId xmlns:p14="http://schemas.microsoft.com/office/powerpoint/2010/main" val="20089846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Freedom from b</a:t>
            </a:r>
            <a:r>
              <a:rPr lang="en-US" sz="1200" kern="1200" dirty="0" smtClean="0">
                <a:solidFill>
                  <a:schemeClr val="tx1"/>
                </a:solidFill>
                <a:latin typeface="+mn-lt"/>
                <a:ea typeface="+mn-ea"/>
                <a:cs typeface="+mn-cs"/>
              </a:rPr>
              <a:t>ronchiolitis obliterans syndrome were computed using the Kaplan-Meier method.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midpoint between the date of previous follow-up (when event had not occurred) and the date of follow-up when the event was reported was used as the date of occurrence.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67</a:t>
            </a:fld>
            <a:endParaRPr lang="en-US" dirty="0"/>
          </a:p>
        </p:txBody>
      </p:sp>
    </p:spTree>
    <p:extLst>
      <p:ext uri="{BB962C8B-B14F-4D97-AF65-F5344CB8AC3E}">
        <p14:creationId xmlns:p14="http://schemas.microsoft.com/office/powerpoint/2010/main" val="709337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Freedom from b</a:t>
            </a:r>
            <a:r>
              <a:rPr lang="en-US" sz="1200" kern="1200" dirty="0" smtClean="0">
                <a:solidFill>
                  <a:schemeClr val="tx1"/>
                </a:solidFill>
                <a:latin typeface="+mn-lt"/>
                <a:ea typeface="+mn-ea"/>
                <a:cs typeface="+mn-cs"/>
              </a:rPr>
              <a:t>ronchiolitis obliterans syndrome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rates were computed using the Kaplan-Meier method.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68</a:t>
            </a:fld>
            <a:endParaRPr lang="en-US" dirty="0"/>
          </a:p>
        </p:txBody>
      </p:sp>
    </p:spTree>
    <p:extLst>
      <p:ext uri="{BB962C8B-B14F-4D97-AF65-F5344CB8AC3E}">
        <p14:creationId xmlns:p14="http://schemas.microsoft.com/office/powerpoint/2010/main" val="41942920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Freedom from b</a:t>
            </a:r>
            <a:r>
              <a:rPr lang="en-US" sz="1200" kern="1200" dirty="0" smtClean="0">
                <a:solidFill>
                  <a:schemeClr val="tx1"/>
                </a:solidFill>
                <a:latin typeface="+mn-lt"/>
                <a:ea typeface="+mn-ea"/>
                <a:cs typeface="+mn-cs"/>
              </a:rPr>
              <a:t>ronchiolitis obliterans syndrome were computed using the Kaplan-Meier method.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midpoint between the date of previous follow-up (when event had not occurred) and the date of follow-up when the event was reported was used as the date of occurrence.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69</a:t>
            </a:fld>
            <a:endParaRPr lang="en-US" dirty="0"/>
          </a:p>
        </p:txBody>
      </p:sp>
    </p:spTree>
    <p:extLst>
      <p:ext uri="{BB962C8B-B14F-4D97-AF65-F5344CB8AC3E}">
        <p14:creationId xmlns:p14="http://schemas.microsoft.com/office/powerpoint/2010/main" val="2404005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a:t>
            </a:fld>
            <a:endParaRPr lang="en-US" dirty="0"/>
          </a:p>
        </p:txBody>
      </p:sp>
    </p:spTree>
    <p:extLst>
      <p:ext uri="{BB962C8B-B14F-4D97-AF65-F5344CB8AC3E}">
        <p14:creationId xmlns:p14="http://schemas.microsoft.com/office/powerpoint/2010/main" val="15288284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Freedom from s</a:t>
            </a:r>
            <a:r>
              <a:rPr lang="en-US" sz="1200" kern="1200" dirty="0" smtClean="0">
                <a:solidFill>
                  <a:schemeClr val="tx1"/>
                </a:solidFill>
                <a:latin typeface="+mn-lt"/>
                <a:ea typeface="+mn-ea"/>
                <a:cs typeface="+mn-cs"/>
              </a:rPr>
              <a:t>evere renal dysfunction rates were computed using the Kaplan-Meier method.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Patients were included in the analysis until an unknown response for severe renal dysfunction was reported.  Therefore, the rates seen here may differ from those reported in the cumulative prevalence slide which is based on only those patients with known responses for severe renal dysfunction at all follow-up time points</a:t>
            </a:r>
            <a:endParaRPr lang="en-US" dirty="0" smtClean="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70</a:t>
            </a:fld>
            <a:endParaRPr lang="en-US" dirty="0"/>
          </a:p>
        </p:txBody>
      </p:sp>
    </p:spTree>
    <p:extLst>
      <p:ext uri="{BB962C8B-B14F-4D97-AF65-F5344CB8AC3E}">
        <p14:creationId xmlns:p14="http://schemas.microsoft.com/office/powerpoint/2010/main" val="29033803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rates were computed using the Kaplan-Meier method.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Patients were included in the analysis until an unknown response for severe renal dysfunction was reported.  Therefore, the rates seen here may differ from those reported in the cumulative prevalence slide which is based on only those patients with known responses for severe renal dysfunction at all follow-up time points</a:t>
            </a:r>
            <a:endParaRPr lang="en-US" dirty="0" smtClean="0"/>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Rates were compared using the log-rank test statistic.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71</a:t>
            </a:fld>
            <a:endParaRPr lang="en-US" dirty="0"/>
          </a:p>
        </p:txBody>
      </p:sp>
    </p:spTree>
    <p:extLst>
      <p:ext uri="{BB962C8B-B14F-4D97-AF65-F5344CB8AC3E}">
        <p14:creationId xmlns:p14="http://schemas.microsoft.com/office/powerpoint/2010/main" val="20484487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with malignancies reported within 1, within 5 years and within 7 years following transplantation. The percentages are based on patients with known responses.  To reduce bias, only patients with responses reported on every follow-up through the 5-year (or 7-year) annual follow-up were included in the “5-Year Survivors” (or “7-Year Survivors”) column.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72</a:t>
            </a:fld>
            <a:endParaRPr lang="en-US" dirty="0"/>
          </a:p>
        </p:txBody>
      </p:sp>
    </p:spTree>
    <p:extLst>
      <p:ext uri="{BB962C8B-B14F-4D97-AF65-F5344CB8AC3E}">
        <p14:creationId xmlns:p14="http://schemas.microsoft.com/office/powerpoint/2010/main" val="21932110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Freedom from m</a:t>
            </a:r>
            <a:r>
              <a:rPr lang="en-US" sz="1200" kern="1200" dirty="0" smtClean="0">
                <a:solidFill>
                  <a:schemeClr val="tx1"/>
                </a:solidFill>
                <a:latin typeface="+mn-lt"/>
                <a:ea typeface="+mn-ea"/>
                <a:cs typeface="+mn-cs"/>
              </a:rPr>
              <a:t>alignancy were computed using the Kaplan-Meier method.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latin typeface="+mn-lt"/>
                <a:ea typeface="+mn-ea"/>
                <a:cs typeface="+mn-cs"/>
              </a:rPr>
              <a:t>the midpoint between the date of previous follow-up (when event had not occurred) and the date of follow-up when the event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73</a:t>
            </a:fld>
            <a:endParaRPr lang="en-US" dirty="0"/>
          </a:p>
        </p:txBody>
      </p:sp>
    </p:spTree>
    <p:extLst>
      <p:ext uri="{BB962C8B-B14F-4D97-AF65-F5344CB8AC3E}">
        <p14:creationId xmlns:p14="http://schemas.microsoft.com/office/powerpoint/2010/main" val="37054917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Freedom from </a:t>
            </a:r>
            <a:r>
              <a:rPr lang="en-US" sz="1200" kern="1200" dirty="0" smtClean="0">
                <a:solidFill>
                  <a:schemeClr val="tx1"/>
                </a:solidFill>
                <a:latin typeface="+mn-lt"/>
                <a:ea typeface="+mn-ea"/>
                <a:cs typeface="+mn-cs"/>
              </a:rPr>
              <a:t>Malignancy rates were computed using the Kaplan-Meier method.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latin typeface="+mn-lt"/>
                <a:ea typeface="+mn-ea"/>
                <a:cs typeface="+mn-cs"/>
              </a:rPr>
              <a:t>the midpoint between the date of previous follow-up (when event had not occurred) and the date of follow-up when the event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Rates 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Results of log-rank</a:t>
            </a:r>
            <a:r>
              <a:rPr lang="en-US" sz="1200" kern="1200" baseline="0" dirty="0" smtClean="0">
                <a:solidFill>
                  <a:schemeClr val="tx1"/>
                </a:solidFill>
                <a:latin typeface="+mn-lt"/>
                <a:ea typeface="+mn-ea"/>
                <a:cs typeface="+mn-cs"/>
              </a:rPr>
              <a:t> test should be interpreted with caution when curves cross.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74</a:t>
            </a:fld>
            <a:endParaRPr lang="en-US" dirty="0"/>
          </a:p>
        </p:txBody>
      </p:sp>
    </p:spTree>
    <p:extLst>
      <p:ext uri="{BB962C8B-B14F-4D97-AF65-F5344CB8AC3E}">
        <p14:creationId xmlns:p14="http://schemas.microsoft.com/office/powerpoint/2010/main" val="218424805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Freedom from </a:t>
            </a:r>
            <a:r>
              <a:rPr lang="en-US" sz="1200" kern="1200" dirty="0" smtClean="0">
                <a:solidFill>
                  <a:schemeClr val="tx1"/>
                </a:solidFill>
                <a:latin typeface="+mn-lt"/>
                <a:ea typeface="+mn-ea"/>
                <a:cs typeface="+mn-cs"/>
              </a:rPr>
              <a:t>Malignancy rates were computed using the Kaplan-Meier method.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latin typeface="+mn-lt"/>
                <a:ea typeface="+mn-ea"/>
                <a:cs typeface="+mn-cs"/>
              </a:rPr>
              <a:t>the midpoint between the date of previous follow-up (when event had not occurred) and the date of follow-up when the event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75</a:t>
            </a:fld>
            <a:endParaRPr lang="en-US" dirty="0"/>
          </a:p>
        </p:txBody>
      </p:sp>
    </p:spTree>
    <p:extLst>
      <p:ext uri="{BB962C8B-B14F-4D97-AF65-F5344CB8AC3E}">
        <p14:creationId xmlns:p14="http://schemas.microsoft.com/office/powerpoint/2010/main" val="109879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76</a:t>
            </a:fld>
            <a:endParaRPr lang="en-US" dirty="0"/>
          </a:p>
        </p:txBody>
      </p:sp>
    </p:spTree>
    <p:extLst>
      <p:ext uri="{BB962C8B-B14F-4D97-AF65-F5344CB8AC3E}">
        <p14:creationId xmlns:p14="http://schemas.microsoft.com/office/powerpoint/2010/main" val="39252663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77</a:t>
            </a:fld>
            <a:endParaRPr lang="en-US" dirty="0"/>
          </a:p>
        </p:txBody>
      </p:sp>
    </p:spTree>
    <p:extLst>
      <p:ext uri="{BB962C8B-B14F-4D97-AF65-F5344CB8AC3E}">
        <p14:creationId xmlns:p14="http://schemas.microsoft.com/office/powerpoint/2010/main" val="393195937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78</a:t>
            </a:fld>
            <a:endParaRPr lang="en-US" dirty="0"/>
          </a:p>
        </p:txBody>
      </p:sp>
    </p:spTree>
    <p:extLst>
      <p:ext uri="{BB962C8B-B14F-4D97-AF65-F5344CB8AC3E}">
        <p14:creationId xmlns:p14="http://schemas.microsoft.com/office/powerpoint/2010/main" val="40507368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Analysis excludes living donor transplants unless specifically stated otherwise.</a:t>
            </a:r>
          </a:p>
        </p:txBody>
      </p:sp>
      <p:sp>
        <p:nvSpPr>
          <p:cNvPr id="4" name="Slide Number Placeholder 3"/>
          <p:cNvSpPr>
            <a:spLocks noGrp="1"/>
          </p:cNvSpPr>
          <p:nvPr>
            <p:ph type="sldNum" sz="quarter" idx="10"/>
          </p:nvPr>
        </p:nvSpPr>
        <p:spPr/>
        <p:txBody>
          <a:bodyPr/>
          <a:lstStyle/>
          <a:p>
            <a:fld id="{2C4CF527-DB22-4A89-A796-D9BF6FBA4C61}" type="slidenum">
              <a:rPr lang="en-US" smtClean="0"/>
              <a:pPr/>
              <a:t>79</a:t>
            </a:fld>
            <a:endParaRPr lang="en-US" dirty="0"/>
          </a:p>
        </p:txBody>
      </p:sp>
    </p:spTree>
    <p:extLst>
      <p:ext uri="{BB962C8B-B14F-4D97-AF65-F5344CB8AC3E}">
        <p14:creationId xmlns:p14="http://schemas.microsoft.com/office/powerpoint/2010/main" val="3915874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donor ages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a:t>
            </a:fld>
            <a:endParaRPr lang="en-US" dirty="0"/>
          </a:p>
        </p:txBody>
      </p:sp>
    </p:spTree>
    <p:extLst>
      <p:ext uri="{BB962C8B-B14F-4D97-AF65-F5344CB8AC3E}">
        <p14:creationId xmlns:p14="http://schemas.microsoft.com/office/powerpoint/2010/main" val="145612963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82</a:t>
            </a:fld>
            <a:endParaRPr lang="en-US" dirty="0"/>
          </a:p>
        </p:txBody>
      </p:sp>
    </p:spTree>
    <p:extLst>
      <p:ext uri="{BB962C8B-B14F-4D97-AF65-F5344CB8AC3E}">
        <p14:creationId xmlns:p14="http://schemas.microsoft.com/office/powerpoint/2010/main" val="280902673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83</a:t>
            </a:fld>
            <a:endParaRPr lang="en-US" dirty="0"/>
          </a:p>
        </p:txBody>
      </p:sp>
    </p:spTree>
    <p:extLst>
      <p:ext uri="{BB962C8B-B14F-4D97-AF65-F5344CB8AC3E}">
        <p14:creationId xmlns:p14="http://schemas.microsoft.com/office/powerpoint/2010/main" val="370934939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86</a:t>
            </a:fld>
            <a:endParaRPr lang="en-US" dirty="0"/>
          </a:p>
        </p:txBody>
      </p:sp>
    </p:spTree>
    <p:extLst>
      <p:ext uri="{BB962C8B-B14F-4D97-AF65-F5344CB8AC3E}">
        <p14:creationId xmlns:p14="http://schemas.microsoft.com/office/powerpoint/2010/main" val="20068436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89</a:t>
            </a:fld>
            <a:endParaRPr lang="en-US" dirty="0"/>
          </a:p>
        </p:txBody>
      </p:sp>
    </p:spTree>
    <p:extLst>
      <p:ext uri="{BB962C8B-B14F-4D97-AF65-F5344CB8AC3E}">
        <p14:creationId xmlns:p14="http://schemas.microsoft.com/office/powerpoint/2010/main" val="398499843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90</a:t>
            </a:fld>
            <a:endParaRPr lang="en-US" dirty="0"/>
          </a:p>
        </p:txBody>
      </p:sp>
    </p:spTree>
    <p:extLst>
      <p:ext uri="{BB962C8B-B14F-4D97-AF65-F5344CB8AC3E}">
        <p14:creationId xmlns:p14="http://schemas.microsoft.com/office/powerpoint/2010/main" val="403066806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91</a:t>
            </a:fld>
            <a:endParaRPr lang="en-US" dirty="0"/>
          </a:p>
        </p:txBody>
      </p:sp>
    </p:spTree>
    <p:extLst>
      <p:ext uri="{BB962C8B-B14F-4D97-AF65-F5344CB8AC3E}">
        <p14:creationId xmlns:p14="http://schemas.microsoft.com/office/powerpoint/2010/main" val="279686593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92</a:t>
            </a:fld>
            <a:endParaRPr lang="en-US" dirty="0"/>
          </a:p>
        </p:txBody>
      </p:sp>
    </p:spTree>
    <p:extLst>
      <p:ext uri="{BB962C8B-B14F-4D97-AF65-F5344CB8AC3E}">
        <p14:creationId xmlns:p14="http://schemas.microsoft.com/office/powerpoint/2010/main" val="5599210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93</a:t>
            </a:fld>
            <a:endParaRPr lang="en-US" dirty="0"/>
          </a:p>
        </p:txBody>
      </p:sp>
    </p:spTree>
    <p:extLst>
      <p:ext uri="{BB962C8B-B14F-4D97-AF65-F5344CB8AC3E}">
        <p14:creationId xmlns:p14="http://schemas.microsoft.com/office/powerpoint/2010/main" val="275896966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94</a:t>
            </a:fld>
            <a:endParaRPr lang="en-US" dirty="0"/>
          </a:p>
        </p:txBody>
      </p:sp>
    </p:spTree>
    <p:extLst>
      <p:ext uri="{BB962C8B-B14F-4D97-AF65-F5344CB8AC3E}">
        <p14:creationId xmlns:p14="http://schemas.microsoft.com/office/powerpoint/2010/main" val="231665121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95</a:t>
            </a:fld>
            <a:endParaRPr lang="en-US" dirty="0"/>
          </a:p>
        </p:txBody>
      </p:sp>
    </p:spTree>
    <p:extLst>
      <p:ext uri="{BB962C8B-B14F-4D97-AF65-F5344CB8AC3E}">
        <p14:creationId xmlns:p14="http://schemas.microsoft.com/office/powerpoint/2010/main" val="1845207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a:t>
            </a:fld>
            <a:endParaRPr lang="en-US" dirty="0"/>
          </a:p>
        </p:txBody>
      </p:sp>
    </p:spTree>
    <p:extLst>
      <p:ext uri="{BB962C8B-B14F-4D97-AF65-F5344CB8AC3E}">
        <p14:creationId xmlns:p14="http://schemas.microsoft.com/office/powerpoint/2010/main" val="99205607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96</a:t>
            </a:fld>
            <a:endParaRPr lang="en-US" dirty="0"/>
          </a:p>
        </p:txBody>
      </p:sp>
    </p:spTree>
    <p:extLst>
      <p:ext uri="{BB962C8B-B14F-4D97-AF65-F5344CB8AC3E}">
        <p14:creationId xmlns:p14="http://schemas.microsoft.com/office/powerpoint/2010/main" val="399202606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97</a:t>
            </a:fld>
            <a:endParaRPr lang="en-US" dirty="0"/>
          </a:p>
        </p:txBody>
      </p:sp>
    </p:spTree>
    <p:extLst>
      <p:ext uri="{BB962C8B-B14F-4D97-AF65-F5344CB8AC3E}">
        <p14:creationId xmlns:p14="http://schemas.microsoft.com/office/powerpoint/2010/main" val="182457959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98</a:t>
            </a:fld>
            <a:endParaRPr lang="en-US" dirty="0"/>
          </a:p>
        </p:txBody>
      </p:sp>
    </p:spTree>
    <p:extLst>
      <p:ext uri="{BB962C8B-B14F-4D97-AF65-F5344CB8AC3E}">
        <p14:creationId xmlns:p14="http://schemas.microsoft.com/office/powerpoint/2010/main" val="136252166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99</a:t>
            </a:fld>
            <a:endParaRPr lang="en-US" dirty="0"/>
          </a:p>
        </p:txBody>
      </p:sp>
    </p:spTree>
    <p:extLst>
      <p:ext uri="{BB962C8B-B14F-4D97-AF65-F5344CB8AC3E}">
        <p14:creationId xmlns:p14="http://schemas.microsoft.com/office/powerpoint/2010/main" val="26221470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100</a:t>
            </a:fld>
            <a:endParaRPr lang="en-US" dirty="0"/>
          </a:p>
        </p:txBody>
      </p:sp>
    </p:spTree>
    <p:extLst>
      <p:ext uri="{BB962C8B-B14F-4D97-AF65-F5344CB8AC3E}">
        <p14:creationId xmlns:p14="http://schemas.microsoft.com/office/powerpoint/2010/main" val="326075921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smtClean="0"/>
          </a:p>
          <a:p>
            <a:r>
              <a:rPr lang="en-US" dirty="0" smtClean="0"/>
              <a:t>Survival rates were compared using the log-rank test statistic. Adjustments for multiple comparisons were done using Scheffe’s method. Results of log-rank test should be interpreted with caution when curves cross.</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101</a:t>
            </a:fld>
            <a:endParaRPr lang="en-US" dirty="0"/>
          </a:p>
        </p:txBody>
      </p:sp>
    </p:spTree>
    <p:extLst>
      <p:ext uri="{BB962C8B-B14F-4D97-AF65-F5344CB8AC3E}">
        <p14:creationId xmlns:p14="http://schemas.microsoft.com/office/powerpoint/2010/main" val="123491259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smtClean="0"/>
          </a:p>
          <a:p>
            <a:r>
              <a:rPr lang="en-US" dirty="0" smtClean="0"/>
              <a:t>Survival rates were compared using the log-rank test statistic. Adjustments for multiple comparisons were done using Scheffe’s method. Results of log-rank test should be interpreted with caution when curves cross.</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102</a:t>
            </a:fld>
            <a:endParaRPr lang="en-US" dirty="0"/>
          </a:p>
        </p:txBody>
      </p:sp>
    </p:spTree>
    <p:extLst>
      <p:ext uri="{BB962C8B-B14F-4D97-AF65-F5344CB8AC3E}">
        <p14:creationId xmlns:p14="http://schemas.microsoft.com/office/powerpoint/2010/main" val="304538376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smtClean="0"/>
              <a:t>Comparisons </a:t>
            </a:r>
            <a:r>
              <a:rPr lang="en-US" dirty="0"/>
              <a:t>were made using the chi-square statistic. Adjustments for multiple comparisons were done using Bonferroni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103</a:t>
            </a:fld>
            <a:endParaRPr lang="en-US" dirty="0"/>
          </a:p>
        </p:txBody>
      </p:sp>
    </p:spTree>
    <p:extLst>
      <p:ext uri="{BB962C8B-B14F-4D97-AF65-F5344CB8AC3E}">
        <p14:creationId xmlns:p14="http://schemas.microsoft.com/office/powerpoint/2010/main" val="298933938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Freedom from b</a:t>
            </a:r>
            <a:r>
              <a:rPr lang="en-US" sz="1200" kern="1200" dirty="0" smtClean="0">
                <a:solidFill>
                  <a:schemeClr val="tx1"/>
                </a:solidFill>
                <a:latin typeface="+mn-lt"/>
                <a:ea typeface="+mn-ea"/>
                <a:cs typeface="+mn-cs"/>
              </a:rPr>
              <a:t>ronchiolitis </a:t>
            </a:r>
            <a:r>
              <a:rPr lang="en-US" sz="1200" kern="1200" smtClean="0">
                <a:solidFill>
                  <a:schemeClr val="tx1"/>
                </a:solidFill>
                <a:latin typeface="+mn-lt"/>
                <a:ea typeface="+mn-ea"/>
                <a:cs typeface="+mn-cs"/>
              </a:rPr>
              <a:t>obliterans syndrome</a:t>
            </a:r>
            <a:r>
              <a:rPr lang="en-US" sz="1200" kern="1200" baseline="0" smtClean="0">
                <a:solidFill>
                  <a:schemeClr val="tx1"/>
                </a:solidFill>
                <a:latin typeface="+mn-lt"/>
                <a:ea typeface="+mn-ea"/>
                <a:cs typeface="+mn-cs"/>
              </a:rPr>
              <a:t> </a:t>
            </a:r>
            <a:r>
              <a:rPr lang="en-US" sz="1200" kern="1200" dirty="0" smtClean="0">
                <a:solidFill>
                  <a:schemeClr val="tx1"/>
                </a:solidFill>
                <a:latin typeface="+mn-lt"/>
                <a:ea typeface="+mn-ea"/>
                <a:cs typeface="+mn-cs"/>
              </a:rPr>
              <a:t>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104</a:t>
            </a:fld>
            <a:endParaRPr lang="en-US" dirty="0"/>
          </a:p>
        </p:txBody>
      </p:sp>
    </p:spTree>
    <p:extLst>
      <p:ext uri="{BB962C8B-B14F-4D97-AF65-F5344CB8AC3E}">
        <p14:creationId xmlns:p14="http://schemas.microsoft.com/office/powerpoint/2010/main" val="2902340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600200"/>
            <a:ext cx="7772400" cy="4114800"/>
          </a:xfrm>
        </p:spPr>
        <p:txBody>
          <a:bodyPr/>
          <a:lstStyle/>
          <a:p>
            <a:pPr lvl="0"/>
            <a:endParaRPr lang="en-US" noProof="0" dirty="0" smtClean="0"/>
          </a:p>
        </p:txBody>
      </p:sp>
    </p:spTree>
    <p:extLst>
      <p:ext uri="{BB962C8B-B14F-4D97-AF65-F5344CB8AC3E}">
        <p14:creationId xmlns:p14="http://schemas.microsoft.com/office/powerpoint/2010/main" val="2893495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5000">
              <a:srgbClr val="330033"/>
            </a:gs>
            <a:gs pos="100000">
              <a:schemeClr val="tx1"/>
            </a:gs>
          </a:gsLst>
          <a:lin ang="162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5000"/>
        <a:buFont typeface="Webdings" charset="2"/>
        <a:buChar char="&lt;"/>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Times"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Font typeface="Times"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0.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1.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2.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3.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4.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Working_heartlung.pp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chart" Target="../charts/chart37.xml"/></Relationships>
</file>

<file path=ppt/slides/_rels/slide4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3.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3.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6.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chart" Target="../charts/chart76.xml"/></Relationships>
</file>

<file path=ppt/slides/_rels/slide9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9.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LUNG TRANSPLANTATION</a:t>
            </a:r>
            <a:endParaRPr lang="en-US" sz="4000" dirty="0"/>
          </a:p>
        </p:txBody>
      </p:sp>
      <p:sp>
        <p:nvSpPr>
          <p:cNvPr id="3" name="Subtitle 2"/>
          <p:cNvSpPr>
            <a:spLocks noGrp="1"/>
          </p:cNvSpPr>
          <p:nvPr>
            <p:ph type="subTitle" idx="1"/>
          </p:nvPr>
        </p:nvSpPr>
        <p:spPr/>
        <p:txBody>
          <a:bodyPr/>
          <a:lstStyle/>
          <a:p>
            <a:r>
              <a:rPr lang="en-US" dirty="0" smtClean="0"/>
              <a:t>Pediatric Recipients</a:t>
            </a:r>
            <a:endParaRPr lang="en-US" dirty="0"/>
          </a:p>
        </p:txBody>
      </p:sp>
      <p:grpSp>
        <p:nvGrpSpPr>
          <p:cNvPr id="14" name="Group 13"/>
          <p:cNvGrpSpPr/>
          <p:nvPr/>
        </p:nvGrpSpPr>
        <p:grpSpPr>
          <a:xfrm>
            <a:off x="3" y="6146799"/>
            <a:ext cx="4715933" cy="711201"/>
            <a:chOff x="3" y="6146799"/>
            <a:chExt cx="4715933" cy="711201"/>
          </a:xfrm>
        </p:grpSpPr>
        <p:grpSp>
          <p:nvGrpSpPr>
            <p:cNvPr id="15" name="Group 14"/>
            <p:cNvGrpSpPr/>
            <p:nvPr/>
          </p:nvGrpSpPr>
          <p:grpSpPr>
            <a:xfrm>
              <a:off x="3" y="6146799"/>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235044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Lung Transplants</a:t>
            </a:r>
            <a:br>
              <a:rPr lang="en-US" sz="2600" dirty="0" smtClean="0"/>
            </a:br>
            <a:r>
              <a:rPr lang="en-US" sz="2400" dirty="0" smtClean="0"/>
              <a:t>Recipient Age Distribution by Year of Transplant</a:t>
            </a:r>
            <a:endParaRPr lang="en-US" sz="2400" dirty="0"/>
          </a:p>
        </p:txBody>
      </p:sp>
      <p:graphicFrame>
        <p:nvGraphicFramePr>
          <p:cNvPr id="4" name="Content Placeholder 3"/>
          <p:cNvGraphicFramePr>
            <a:graphicFrameLocks noGrp="1"/>
          </p:cNvGraphicFramePr>
          <p:nvPr>
            <p:ph idx="1"/>
            <p:extLst/>
          </p:nvPr>
        </p:nvGraphicFramePr>
        <p:xfrm>
          <a:off x="0" y="1066800"/>
          <a:ext cx="8991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81000" y="5638800"/>
            <a:ext cx="8763000" cy="430887"/>
          </a:xfrm>
          <a:prstGeom prst="rect">
            <a:avLst/>
          </a:prstGeom>
          <a:noFill/>
        </p:spPr>
        <p:txBody>
          <a:bodyPr wrap="square" rtlCol="0">
            <a:spAutoFit/>
          </a:bodyPr>
          <a:lstStyle/>
          <a:p>
            <a:r>
              <a:rPr lang="en-US" sz="1100" b="1" dirty="0" smtClean="0">
                <a:solidFill>
                  <a:srgbClr val="FFFF00"/>
                </a:solidFill>
              </a:rPr>
              <a:t>NOTE: This figure includes only the pediatric lung transplants that are reported to the ISHLT Transplant Registry. Therefore, these numbers should not be interpreted as the rate of change in pediatric lung procedures performed worldwide.</a:t>
            </a:r>
          </a:p>
        </p:txBody>
      </p:sp>
      <p:sp>
        <p:nvSpPr>
          <p:cNvPr id="11" name="TextBox 10"/>
          <p:cNvSpPr txBox="1"/>
          <p:nvPr/>
        </p:nvSpPr>
        <p:spPr>
          <a:xfrm>
            <a:off x="5105400" y="6248400"/>
            <a:ext cx="38862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grpSp>
        <p:nvGrpSpPr>
          <p:cNvPr id="10" name="Group 9"/>
          <p:cNvGrpSpPr/>
          <p:nvPr/>
        </p:nvGrpSpPr>
        <p:grpSpPr>
          <a:xfrm>
            <a:off x="3" y="6146799"/>
            <a:ext cx="4715933" cy="711201"/>
            <a:chOff x="3" y="6146799"/>
            <a:chExt cx="4715933" cy="711201"/>
          </a:xfrm>
        </p:grpSpPr>
        <p:grpSp>
          <p:nvGrpSpPr>
            <p:cNvPr id="12" name="Group 11"/>
            <p:cNvGrpSpPr/>
            <p:nvPr/>
          </p:nvGrpSpPr>
          <p:grpSpPr>
            <a:xfrm>
              <a:off x="3" y="6146799"/>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3"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13393396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359234130"/>
              </p:ext>
            </p:extLst>
          </p:nvPr>
        </p:nvGraphicFramePr>
        <p:xfrm>
          <a:off x="76200" y="1447800"/>
          <a:ext cx="8915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t>Pediatric Lung Transplants</a:t>
            </a:r>
            <a:r>
              <a:rPr lang="en-US" sz="2400" kern="0" dirty="0" smtClean="0"/>
              <a:t/>
            </a:r>
            <a:br>
              <a:rPr lang="en-US" sz="2400" kern="0" dirty="0" smtClean="0"/>
            </a:br>
            <a:r>
              <a:rPr lang="en-US" sz="2400" kern="0" dirty="0" smtClean="0">
                <a:solidFill>
                  <a:srgbClr val="FFFF00"/>
                </a:solidFill>
              </a:rPr>
              <a:t> </a:t>
            </a:r>
            <a:r>
              <a:rPr lang="en-US" sz="2400" kern="0" dirty="0" smtClean="0"/>
              <a:t>Ischemic Time Distribution by Procedure Type</a:t>
            </a:r>
            <a:br>
              <a:rPr lang="en-US" sz="2400" kern="0" dirty="0" smtClean="0"/>
            </a:br>
            <a:endParaRPr lang="en-US" sz="2000" kern="0" dirty="0"/>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_cohort"/>
          <p:cNvSpPr txBox="1"/>
          <p:nvPr/>
        </p:nvSpPr>
        <p:spPr>
          <a:xfrm>
            <a:off x="0" y="1043839"/>
            <a:ext cx="9144000" cy="400110"/>
          </a:xfrm>
          <a:prstGeom prst="rect">
            <a:avLst/>
          </a:prstGeom>
          <a:noFill/>
        </p:spPr>
        <p:txBody>
          <a:bodyPr wrap="square" rtlCol="0">
            <a:spAutoFit/>
          </a:bodyPr>
          <a:lstStyle/>
          <a:p>
            <a:pPr algn="ctr"/>
            <a:r>
              <a:rPr lang="en-US" sz="2000" b="1" kern="0" dirty="0" smtClean="0"/>
              <a:t>(Transplants: January 2004 – June 2016)</a:t>
            </a:r>
            <a:endParaRPr lang="en-US" sz="2000" b="1" kern="0" dirty="0"/>
          </a:p>
        </p:txBody>
      </p:sp>
      <p:sp>
        <p:nvSpPr>
          <p:cNvPr id="11" name="TextBox 10"/>
          <p:cNvSpPr txBox="1"/>
          <p:nvPr/>
        </p:nvSpPr>
        <p:spPr>
          <a:xfrm>
            <a:off x="4878119" y="6078583"/>
            <a:ext cx="4114798" cy="461665"/>
          </a:xfrm>
          <a:prstGeom prst="rect">
            <a:avLst/>
          </a:prstGeom>
          <a:noFill/>
        </p:spPr>
        <p:txBody>
          <a:bodyPr wrap="square" rtlCol="0">
            <a:spAutoFit/>
          </a:bodyPr>
          <a:lstStyle/>
          <a:p>
            <a:r>
              <a:rPr lang="en-US" sz="1200" b="1" u="sng" dirty="0" smtClean="0">
                <a:solidFill>
                  <a:srgbClr val="FFFF00"/>
                </a:solidFill>
              </a:rPr>
              <a:t>Ischemic time (hours): mean/median</a:t>
            </a:r>
          </a:p>
          <a:p>
            <a:r>
              <a:rPr lang="en-US" sz="1200" b="1" dirty="0">
                <a:solidFill>
                  <a:srgbClr val="FFFF00"/>
                </a:solidFill>
              </a:rPr>
              <a:t>b</a:t>
            </a:r>
            <a:r>
              <a:rPr lang="en-US" sz="1200" b="1" dirty="0" smtClean="0">
                <a:solidFill>
                  <a:srgbClr val="FFFF00"/>
                </a:solidFill>
              </a:rPr>
              <a:t>ilateral/double lung = 5.8/5.7</a:t>
            </a:r>
            <a:r>
              <a:rPr lang="en-US" sz="1200" b="1" dirty="0">
                <a:solidFill>
                  <a:srgbClr val="FFFF00"/>
                </a:solidFill>
              </a:rPr>
              <a:t>,</a:t>
            </a:r>
            <a:r>
              <a:rPr lang="en-US" sz="1200" b="1" dirty="0" smtClean="0">
                <a:solidFill>
                  <a:srgbClr val="FFFF00"/>
                </a:solidFill>
              </a:rPr>
              <a:t> single lung = 2.8/1.9</a:t>
            </a:r>
          </a:p>
        </p:txBody>
      </p:sp>
    </p:spTree>
    <p:extLst>
      <p:ext uri="{BB962C8B-B14F-4D97-AF65-F5344CB8AC3E}">
        <p14:creationId xmlns:p14="http://schemas.microsoft.com/office/powerpoint/2010/main" val="161933921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Pediatric Lung Transplants</a:t>
            </a:r>
            <a:r>
              <a:rPr lang="en-US" sz="2800" dirty="0" smtClean="0"/>
              <a:t/>
            </a:r>
            <a:br>
              <a:rPr lang="en-US" sz="2800" dirty="0" smtClean="0"/>
            </a:br>
            <a:r>
              <a:rPr lang="en-US" sz="2400" dirty="0"/>
              <a:t>Kaplan-Meier </a:t>
            </a:r>
            <a:r>
              <a:rPr lang="en-US" sz="2400" dirty="0" smtClean="0"/>
              <a:t>Survival Within 30 Days by Ischemic </a:t>
            </a:r>
            <a:r>
              <a:rPr lang="en-US" sz="2400" dirty="0"/>
              <a:t>Time</a:t>
            </a:r>
            <a:br>
              <a:rPr lang="en-US" sz="2400" dirty="0"/>
            </a:br>
            <a:r>
              <a:rPr lang="en-US" sz="2400" dirty="0" smtClean="0"/>
              <a:t>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2614041"/>
              </p:ext>
            </p:extLst>
          </p:nvPr>
        </p:nvGraphicFramePr>
        <p:xfrm>
          <a:off x="228600" y="1437842"/>
          <a:ext cx="8610600" cy="4962958"/>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3" name="pvalues"/>
          <p:cNvSpPr txBox="1"/>
          <p:nvPr/>
        </p:nvSpPr>
        <p:spPr>
          <a:xfrm>
            <a:off x="1524000" y="2688220"/>
            <a:ext cx="4800600" cy="685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FFFF00"/>
                </a:solidFill>
              </a:rPr>
              <a:t>No pair-wise comparisons were significant at p &lt; 0.05. </a:t>
            </a:r>
            <a:endParaRPr lang="en-US" sz="1400" b="1" dirty="0">
              <a:solidFill>
                <a:srgbClr val="FFFF00"/>
              </a:solidFill>
            </a:endParaRPr>
          </a:p>
        </p:txBody>
      </p:sp>
      <p:sp>
        <p:nvSpPr>
          <p:cNvPr id="5" name="title_cohort"/>
          <p:cNvSpPr txBox="1"/>
          <p:nvPr/>
        </p:nvSpPr>
        <p:spPr>
          <a:xfrm>
            <a:off x="0" y="943750"/>
            <a:ext cx="9144000" cy="400110"/>
          </a:xfrm>
          <a:prstGeom prst="rect">
            <a:avLst/>
          </a:prstGeom>
          <a:noFill/>
        </p:spPr>
        <p:txBody>
          <a:bodyPr wrap="square" rtlCol="0">
            <a:spAutoFit/>
          </a:bodyPr>
          <a:lstStyle/>
          <a:p>
            <a:pPr algn="ctr"/>
            <a:r>
              <a:rPr lang="en-US" sz="2000" b="1" dirty="0" smtClean="0"/>
              <a:t>(Transplants: January 2004 – June 2015)</a:t>
            </a:r>
            <a:endParaRPr lang="en-US" sz="2000" b="1" dirty="0"/>
          </a:p>
        </p:txBody>
      </p:sp>
    </p:spTree>
    <p:extLst>
      <p:ext uri="{BB962C8B-B14F-4D97-AF65-F5344CB8AC3E}">
        <p14:creationId xmlns:p14="http://schemas.microsoft.com/office/powerpoint/2010/main" val="135053096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Pediatric Lung Transplants</a:t>
            </a:r>
            <a:r>
              <a:rPr lang="en-US" sz="2800" dirty="0" smtClean="0"/>
              <a:t/>
            </a:r>
            <a:br>
              <a:rPr lang="en-US" sz="2800" dirty="0" smtClean="0"/>
            </a:br>
            <a:r>
              <a:rPr lang="en-US" sz="2400" dirty="0"/>
              <a:t>Kaplan-Meier </a:t>
            </a:r>
            <a:r>
              <a:rPr lang="en-US" sz="2400" dirty="0" smtClean="0"/>
              <a:t>Survival </a:t>
            </a:r>
            <a:r>
              <a:rPr lang="en-US" sz="2400" dirty="0"/>
              <a:t>by </a:t>
            </a:r>
            <a:r>
              <a:rPr lang="en-US" sz="2400" dirty="0" smtClean="0"/>
              <a:t>Ischemic </a:t>
            </a:r>
            <a:r>
              <a:rPr lang="en-US" sz="2400" dirty="0"/>
              <a:t>Time</a:t>
            </a:r>
            <a:br>
              <a:rPr lang="en-US" sz="2400" dirty="0"/>
            </a:br>
            <a:r>
              <a:rPr lang="en-US" sz="2400" dirty="0" smtClean="0"/>
              <a:t>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3345036"/>
              </p:ext>
            </p:extLst>
          </p:nvPr>
        </p:nvGraphicFramePr>
        <p:xfrm>
          <a:off x="228600" y="1437842"/>
          <a:ext cx="8610600" cy="4962958"/>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3" name="pvalues"/>
          <p:cNvSpPr txBox="1"/>
          <p:nvPr/>
        </p:nvSpPr>
        <p:spPr>
          <a:xfrm>
            <a:off x="3505200" y="1752600"/>
            <a:ext cx="4800600" cy="685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FFFF00"/>
                </a:solidFill>
              </a:rPr>
              <a:t>All pair-wise comparisons were significant at p &lt; 0.05 except 2-&lt;4 vs. 6+ hours.</a:t>
            </a:r>
            <a:endParaRPr lang="en-US" sz="1400" b="1" dirty="0">
              <a:solidFill>
                <a:srgbClr val="FFFF00"/>
              </a:solidFill>
            </a:endParaRPr>
          </a:p>
        </p:txBody>
      </p:sp>
      <p:sp>
        <p:nvSpPr>
          <p:cNvPr id="5" name="title_cohort"/>
          <p:cNvSpPr txBox="1"/>
          <p:nvPr/>
        </p:nvSpPr>
        <p:spPr>
          <a:xfrm>
            <a:off x="0" y="943750"/>
            <a:ext cx="9144000" cy="400110"/>
          </a:xfrm>
          <a:prstGeom prst="rect">
            <a:avLst/>
          </a:prstGeom>
          <a:noFill/>
        </p:spPr>
        <p:txBody>
          <a:bodyPr wrap="square" rtlCol="0">
            <a:spAutoFit/>
          </a:bodyPr>
          <a:lstStyle/>
          <a:p>
            <a:pPr algn="ctr"/>
            <a:r>
              <a:rPr lang="en-US" sz="2000" b="1" dirty="0" smtClean="0"/>
              <a:t>(Transplants: January 2004 – June 2015)</a:t>
            </a:r>
            <a:endParaRPr lang="en-US" sz="2000" b="1" dirty="0"/>
          </a:p>
        </p:txBody>
      </p:sp>
    </p:spTree>
    <p:extLst>
      <p:ext uri="{BB962C8B-B14F-4D97-AF65-F5344CB8AC3E}">
        <p14:creationId xmlns:p14="http://schemas.microsoft.com/office/powerpoint/2010/main" val="297226551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Pediatric Lung Transplants</a:t>
            </a:r>
            <a:r>
              <a:rPr lang="en-US" sz="2200" dirty="0" smtClean="0"/>
              <a:t/>
            </a:r>
            <a:br>
              <a:rPr lang="en-US" sz="2200" dirty="0" smtClean="0"/>
            </a:br>
            <a:r>
              <a:rPr lang="en-US" sz="2200" dirty="0" smtClean="0"/>
              <a:t>Percentage Experiencing </a:t>
            </a:r>
            <a:r>
              <a:rPr lang="en-US" sz="2200" i="1" u="sng" dirty="0" smtClean="0"/>
              <a:t>Treated</a:t>
            </a:r>
            <a:r>
              <a:rPr lang="en-US" sz="2200" dirty="0" smtClean="0"/>
              <a:t> Rejection between Discharge and 1-Year Follow-Up by Ischemic </a:t>
            </a:r>
            <a:r>
              <a:rPr lang="en-US" sz="2200" dirty="0"/>
              <a:t>Time</a:t>
            </a:r>
            <a:r>
              <a:rPr lang="en-US" sz="2200" dirty="0" smtClean="0"/>
              <a:t/>
            </a:r>
            <a:br>
              <a:rPr lang="en-US" sz="2200" dirty="0" smtClean="0"/>
            </a:br>
            <a:endParaRPr lang="en-US" sz="2200" dirty="0"/>
          </a:p>
        </p:txBody>
      </p:sp>
      <p:graphicFrame>
        <p:nvGraphicFramePr>
          <p:cNvPr id="4" name="Content Placeholder 3"/>
          <p:cNvGraphicFramePr>
            <a:graphicFrameLocks noGrp="1"/>
          </p:cNvGraphicFramePr>
          <p:nvPr>
            <p:ph idx="1"/>
            <p:extLst/>
          </p:nvPr>
        </p:nvGraphicFramePr>
        <p:xfrm>
          <a:off x="152400" y="15240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638800"/>
            <a:ext cx="48006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4800600" y="5874603"/>
            <a:ext cx="4267200" cy="830997"/>
          </a:xfrm>
          <a:prstGeom prst="rect">
            <a:avLst/>
          </a:prstGeom>
          <a:no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5" name="Group 14"/>
          <p:cNvGrpSpPr/>
          <p:nvPr/>
        </p:nvGrpSpPr>
        <p:grpSpPr>
          <a:xfrm>
            <a:off x="2" y="6146792"/>
            <a:ext cx="4715933" cy="711201"/>
            <a:chOff x="2" y="6146792"/>
            <a:chExt cx="4715933" cy="711201"/>
          </a:xfrm>
        </p:grpSpPr>
        <p:grpSp>
          <p:nvGrpSpPr>
            <p:cNvPr id="16" name="Group 15"/>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7" name="pvalues"/>
          <p:cNvSpPr txBox="1"/>
          <p:nvPr/>
        </p:nvSpPr>
        <p:spPr>
          <a:xfrm>
            <a:off x="1295401" y="1853032"/>
            <a:ext cx="6019800" cy="323165"/>
          </a:xfrm>
          <a:prstGeom prst="rect">
            <a:avLst/>
          </a:prstGeom>
          <a:solidFill>
            <a:schemeClr val="bg2"/>
          </a:solid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solidFill>
                  <a:srgbClr val="FFFF00"/>
                </a:solidFill>
              </a:rPr>
              <a:t>No pair-wise comparisons were significant at p &lt; 0.05.</a:t>
            </a:r>
            <a:endParaRPr lang="en-US" sz="1500" b="1" dirty="0">
              <a:solidFill>
                <a:srgbClr val="FFFF00"/>
              </a:solidFill>
            </a:endParaRPr>
          </a:p>
        </p:txBody>
      </p:sp>
      <p:sp>
        <p:nvSpPr>
          <p:cNvPr id="3" name="title_cohort"/>
          <p:cNvSpPr txBox="1"/>
          <p:nvPr/>
        </p:nvSpPr>
        <p:spPr>
          <a:xfrm>
            <a:off x="0" y="1232508"/>
            <a:ext cx="9144000" cy="384721"/>
          </a:xfrm>
          <a:prstGeom prst="rect">
            <a:avLst/>
          </a:prstGeom>
          <a:noFill/>
        </p:spPr>
        <p:txBody>
          <a:bodyPr wrap="square" rtlCol="0">
            <a:spAutoFit/>
          </a:bodyPr>
          <a:lstStyle/>
          <a:p>
            <a:pPr algn="ctr"/>
            <a:r>
              <a:rPr lang="en-US" sz="1900" b="1" dirty="0" smtClean="0"/>
              <a:t>(Transplants: January 2004 – June 2015)</a:t>
            </a:r>
            <a:endParaRPr lang="en-US" sz="1900" b="1" dirty="0"/>
          </a:p>
        </p:txBody>
      </p:sp>
    </p:spTree>
    <p:extLst>
      <p:ext uri="{BB962C8B-B14F-4D97-AF65-F5344CB8AC3E}">
        <p14:creationId xmlns:p14="http://schemas.microsoft.com/office/powerpoint/2010/main" val="137445356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Pediatric Lung Transplants</a:t>
            </a:r>
            <a:r>
              <a:rPr lang="en-US" sz="2800" dirty="0" smtClean="0"/>
              <a:t/>
            </a:r>
            <a:br>
              <a:rPr lang="en-US" sz="2800" dirty="0" smtClean="0"/>
            </a:br>
            <a:r>
              <a:rPr lang="en-US" sz="2400" dirty="0"/>
              <a:t>Freedom </a:t>
            </a:r>
            <a:r>
              <a:rPr lang="en-US" sz="2400" dirty="0" smtClean="0"/>
              <a:t>from Bronchiolitis </a:t>
            </a:r>
            <a:r>
              <a:rPr lang="en-US" sz="2400" dirty="0"/>
              <a:t>Obliterans </a:t>
            </a:r>
            <a:r>
              <a:rPr lang="en-US" sz="2400" dirty="0" smtClean="0"/>
              <a:t>Syndrome</a:t>
            </a:r>
            <a:r>
              <a:rPr lang="en-US" sz="3200" dirty="0" smtClean="0"/>
              <a:t/>
            </a:r>
            <a:br>
              <a:rPr lang="en-US" sz="3200" dirty="0" smtClean="0"/>
            </a:br>
            <a:r>
              <a:rPr lang="en-US" sz="2400" dirty="0" smtClean="0"/>
              <a:t>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0151485"/>
              </p:ext>
            </p:extLst>
          </p:nvPr>
        </p:nvGraphicFramePr>
        <p:xfrm>
          <a:off x="228600" y="1437842"/>
          <a:ext cx="8610600" cy="4962958"/>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 2"/>
          <p:cNvSpPr txBox="1"/>
          <p:nvPr/>
        </p:nvSpPr>
        <p:spPr>
          <a:xfrm>
            <a:off x="838200" y="907886"/>
            <a:ext cx="3505200" cy="461665"/>
          </a:xfrm>
          <a:prstGeom prst="rect">
            <a:avLst/>
          </a:prstGeom>
          <a:noFill/>
        </p:spPr>
        <p:txBody>
          <a:bodyPr wrap="square" rtlCol="0">
            <a:spAutoFit/>
          </a:bodyPr>
          <a:lstStyle/>
          <a:p>
            <a:r>
              <a:rPr lang="en-US" sz="2400" b="1" dirty="0"/>
              <a:t>by </a:t>
            </a:r>
            <a:r>
              <a:rPr lang="en-US" sz="2400" b="1" dirty="0" smtClean="0"/>
              <a:t>Ischemic Time</a:t>
            </a:r>
            <a:endParaRPr lang="en-US" sz="2400" b="1" dirty="0"/>
          </a:p>
        </p:txBody>
      </p:sp>
      <p:sp>
        <p:nvSpPr>
          <p:cNvPr id="13" name="pvalues"/>
          <p:cNvSpPr txBox="1"/>
          <p:nvPr/>
        </p:nvSpPr>
        <p:spPr>
          <a:xfrm>
            <a:off x="3276600" y="1868006"/>
            <a:ext cx="4827428" cy="30477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rgbClr val="FFFF00"/>
                </a:solidFill>
              </a:rPr>
              <a:t>No pair-wise comparisons were significant at p &lt; </a:t>
            </a:r>
            <a:r>
              <a:rPr lang="en-US" sz="1400" b="1" dirty="0" smtClean="0">
                <a:solidFill>
                  <a:srgbClr val="FFFF00"/>
                </a:solidFill>
              </a:rPr>
              <a:t>0.05.</a:t>
            </a:r>
            <a:endParaRPr lang="en-US" sz="1400" b="1" dirty="0">
              <a:solidFill>
                <a:srgbClr val="FFFF00"/>
              </a:solidFill>
            </a:endParaRPr>
          </a:p>
        </p:txBody>
      </p:sp>
      <p:sp>
        <p:nvSpPr>
          <p:cNvPr id="5" name="title_cohort"/>
          <p:cNvSpPr txBox="1"/>
          <p:nvPr/>
        </p:nvSpPr>
        <p:spPr>
          <a:xfrm>
            <a:off x="3429000" y="943750"/>
            <a:ext cx="5181600" cy="400110"/>
          </a:xfrm>
          <a:prstGeom prst="rect">
            <a:avLst/>
          </a:prstGeom>
          <a:noFill/>
        </p:spPr>
        <p:txBody>
          <a:bodyPr wrap="square" rtlCol="0">
            <a:spAutoFit/>
          </a:bodyPr>
          <a:lstStyle/>
          <a:p>
            <a:r>
              <a:rPr lang="en-US" sz="2000" b="1" dirty="0" smtClean="0"/>
              <a:t>(Transplants: January 2004 – June 2015)</a:t>
            </a:r>
            <a:endParaRPr lang="en-US" sz="2000" b="1" dirty="0"/>
          </a:p>
        </p:txBody>
      </p:sp>
    </p:spTree>
    <p:extLst>
      <p:ext uri="{BB962C8B-B14F-4D97-AF65-F5344CB8AC3E}">
        <p14:creationId xmlns:p14="http://schemas.microsoft.com/office/powerpoint/2010/main" val="1565728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noChangeArrowheads="1"/>
          </p:cNvSpPr>
          <p:nvPr>
            <p:ph type="title"/>
          </p:nvPr>
        </p:nvSpPr>
        <p:spPr>
          <a:xfrm>
            <a:off x="0" y="152400"/>
            <a:ext cx="9144000" cy="1143000"/>
          </a:xfrm>
        </p:spPr>
        <p:txBody>
          <a:bodyPr/>
          <a:lstStyle/>
          <a:p>
            <a:r>
              <a:rPr lang="en-US" sz="2600" dirty="0" smtClean="0">
                <a:solidFill>
                  <a:schemeClr val="tx1"/>
                </a:solidFill>
              </a:rPr>
              <a:t>Pediatric Lung Retransplants</a:t>
            </a:r>
            <a:br>
              <a:rPr lang="en-US" sz="2600" dirty="0" smtClean="0">
                <a:solidFill>
                  <a:schemeClr val="tx1"/>
                </a:solidFill>
              </a:rPr>
            </a:br>
            <a:r>
              <a:rPr lang="en-US" sz="2400" dirty="0" smtClean="0">
                <a:solidFill>
                  <a:schemeClr val="tx1"/>
                </a:solidFill>
              </a:rPr>
              <a:t>by Year of Retransplant</a:t>
            </a:r>
            <a:endParaRPr lang="en-US" sz="2000" dirty="0" smtClean="0">
              <a:solidFill>
                <a:schemeClr val="tx1"/>
              </a:solidFill>
            </a:endParaRPr>
          </a:p>
        </p:txBody>
      </p:sp>
      <p:sp>
        <p:nvSpPr>
          <p:cNvPr id="8197" name="Text Box 14"/>
          <p:cNvSpPr txBox="1">
            <a:spLocks noChangeArrowheads="1"/>
          </p:cNvSpPr>
          <p:nvPr/>
        </p:nvSpPr>
        <p:spPr bwMode="auto">
          <a:xfrm>
            <a:off x="5334000" y="6179342"/>
            <a:ext cx="35052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FFFF00"/>
                </a:solidFill>
              </a:rPr>
              <a:t>Only patients who were less than 18 years old at the time of </a:t>
            </a:r>
            <a:r>
              <a:rPr lang="en-US" sz="1200" b="1" dirty="0" smtClean="0">
                <a:solidFill>
                  <a:srgbClr val="FFFF00"/>
                </a:solidFill>
              </a:rPr>
              <a:t>retransplant </a:t>
            </a:r>
            <a:r>
              <a:rPr lang="en-US" sz="1200" b="1" dirty="0">
                <a:solidFill>
                  <a:srgbClr val="FFFF00"/>
                </a:solidFill>
              </a:rPr>
              <a:t>are included.</a:t>
            </a:r>
          </a:p>
        </p:txBody>
      </p:sp>
      <p:graphicFrame>
        <p:nvGraphicFramePr>
          <p:cNvPr id="11" name="Chart 10"/>
          <p:cNvGraphicFramePr/>
          <p:nvPr>
            <p:extLst/>
          </p:nvPr>
        </p:nvGraphicFramePr>
        <p:xfrm>
          <a:off x="152400" y="1066800"/>
          <a:ext cx="8839200" cy="5079992"/>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3" y="6146799"/>
            <a:ext cx="4715933" cy="711201"/>
            <a:chOff x="3" y="6146799"/>
            <a:chExt cx="4715933" cy="711201"/>
          </a:xfrm>
        </p:grpSpPr>
        <p:grpSp>
          <p:nvGrpSpPr>
            <p:cNvPr id="10" name="Group 9"/>
            <p:cNvGrpSpPr/>
            <p:nvPr/>
          </p:nvGrpSpPr>
          <p:grpSpPr>
            <a:xfrm>
              <a:off x="3" y="6146799"/>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544051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152400"/>
            <a:ext cx="9143998" cy="1143000"/>
          </a:xfrm>
        </p:spPr>
        <p:txBody>
          <a:bodyPr/>
          <a:lstStyle/>
          <a:p>
            <a:r>
              <a:rPr lang="en-US" sz="2600" dirty="0" smtClean="0"/>
              <a:t>Pediatric Lung Transplants</a:t>
            </a:r>
            <a:r>
              <a:rPr lang="en-US" sz="2800" dirty="0" smtClean="0"/>
              <a:t/>
            </a:r>
            <a:br>
              <a:rPr lang="en-US" sz="2800" dirty="0" smtClean="0"/>
            </a:br>
            <a:r>
              <a:rPr lang="en-US" sz="2400" dirty="0" smtClean="0"/>
              <a:t>Number of Centers Reporting Transplants by Location</a:t>
            </a:r>
            <a:br>
              <a:rPr lang="en-US" sz="2400"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051252"/>
              </p:ext>
            </p:extLst>
          </p:nvPr>
        </p:nvGraphicFramePr>
        <p:xfrm>
          <a:off x="76200" y="1295400"/>
          <a:ext cx="8915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105400" y="6248400"/>
            <a:ext cx="38862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sp>
        <p:nvSpPr>
          <p:cNvPr id="3" name="title_cohort"/>
          <p:cNvSpPr txBox="1"/>
          <p:nvPr/>
        </p:nvSpPr>
        <p:spPr>
          <a:xfrm>
            <a:off x="1838381" y="989272"/>
            <a:ext cx="5755102"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1986 – December 2015)</a:t>
            </a:r>
            <a:endParaRPr lang="en-US" dirty="0"/>
          </a:p>
        </p:txBody>
      </p:sp>
      <p:grpSp>
        <p:nvGrpSpPr>
          <p:cNvPr id="11" name="Group 10"/>
          <p:cNvGrpSpPr/>
          <p:nvPr/>
        </p:nvGrpSpPr>
        <p:grpSpPr>
          <a:xfrm>
            <a:off x="3" y="6146799"/>
            <a:ext cx="4715933" cy="711201"/>
            <a:chOff x="3" y="6146799"/>
            <a:chExt cx="4715933" cy="711201"/>
          </a:xfrm>
        </p:grpSpPr>
        <p:grpSp>
          <p:nvGrpSpPr>
            <p:cNvPr id="12" name="Group 11"/>
            <p:cNvGrpSpPr/>
            <p:nvPr/>
          </p:nvGrpSpPr>
          <p:grpSpPr>
            <a:xfrm>
              <a:off x="3" y="6146799"/>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3"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918919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Lung Transplants</a:t>
            </a:r>
            <a:br>
              <a:rPr lang="en-US" sz="2600" dirty="0" smtClean="0"/>
            </a:br>
            <a:r>
              <a:rPr lang="en-US" sz="2400" dirty="0" smtClean="0"/>
              <a:t>Number of Centers Reporting Transplants</a:t>
            </a:r>
            <a:br>
              <a:rPr lang="en-US" sz="2400" dirty="0" smtClean="0"/>
            </a:br>
            <a:r>
              <a:rPr lang="en-US" sz="2400" dirty="0" smtClean="0"/>
              <a:t>by Pediatric Center Volume</a:t>
            </a:r>
            <a:endParaRPr lang="en-US" sz="2400" dirty="0"/>
          </a:p>
        </p:txBody>
      </p:sp>
      <p:graphicFrame>
        <p:nvGraphicFramePr>
          <p:cNvPr id="4" name="Content Placeholder 3"/>
          <p:cNvGraphicFramePr>
            <a:graphicFrameLocks noGrp="1"/>
          </p:cNvGraphicFramePr>
          <p:nvPr>
            <p:ph idx="1"/>
            <p:extLst/>
          </p:nvPr>
        </p:nvGraphicFramePr>
        <p:xfrm>
          <a:off x="0" y="1143000"/>
          <a:ext cx="8991600" cy="500379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105400" y="6248400"/>
            <a:ext cx="38862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grpSp>
        <p:nvGrpSpPr>
          <p:cNvPr id="10" name="Group 9"/>
          <p:cNvGrpSpPr/>
          <p:nvPr/>
        </p:nvGrpSpPr>
        <p:grpSpPr>
          <a:xfrm>
            <a:off x="3" y="6146799"/>
            <a:ext cx="4715933" cy="711201"/>
            <a:chOff x="3" y="6146799"/>
            <a:chExt cx="4715933" cy="711201"/>
          </a:xfrm>
        </p:grpSpPr>
        <p:grpSp>
          <p:nvGrpSpPr>
            <p:cNvPr id="11" name="Group 10"/>
            <p:cNvGrpSpPr/>
            <p:nvPr/>
          </p:nvGrpSpPr>
          <p:grpSpPr>
            <a:xfrm>
              <a:off x="3" y="6146799"/>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656455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Lung Transplants</a:t>
            </a:r>
            <a:r>
              <a:rPr lang="en-US" sz="2800" dirty="0" smtClean="0"/>
              <a:t/>
            </a:r>
            <a:br>
              <a:rPr lang="en-US" sz="2800" dirty="0" smtClean="0"/>
            </a:br>
            <a:r>
              <a:rPr lang="en-US" sz="2400" dirty="0" smtClean="0"/>
              <a:t>Number of Transplants by Pediatric Center Volume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7560458"/>
              </p:ext>
            </p:extLst>
          </p:nvPr>
        </p:nvGraphicFramePr>
        <p:xfrm>
          <a:off x="76200" y="1143000"/>
          <a:ext cx="8915400" cy="502578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105400" y="6248400"/>
            <a:ext cx="38862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grpSp>
        <p:nvGrpSpPr>
          <p:cNvPr id="9" name="Group 8"/>
          <p:cNvGrpSpPr/>
          <p:nvPr/>
        </p:nvGrpSpPr>
        <p:grpSpPr>
          <a:xfrm>
            <a:off x="3" y="6146799"/>
            <a:ext cx="4715933" cy="711201"/>
            <a:chOff x="3" y="6146799"/>
            <a:chExt cx="4715933" cy="711201"/>
          </a:xfrm>
        </p:grpSpPr>
        <p:grpSp>
          <p:nvGrpSpPr>
            <p:cNvPr id="11" name="Group 10"/>
            <p:cNvGrpSpPr/>
            <p:nvPr/>
          </p:nvGrpSpPr>
          <p:grpSpPr>
            <a:xfrm>
              <a:off x="3" y="6146799"/>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38911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592"/>
            <a:ext cx="11358034" cy="914400"/>
          </a:xfrm>
        </p:spPr>
        <p:txBody>
          <a:bodyPr/>
          <a:lstStyle/>
          <a:p>
            <a:r>
              <a:rPr lang="en-US" sz="2600" dirty="0" smtClean="0"/>
              <a:t>				                  Pediatric Lung Transplants</a:t>
            </a:r>
            <a:r>
              <a:rPr lang="en-US" sz="2400" dirty="0" smtClean="0"/>
              <a:t/>
            </a:r>
            <a:br>
              <a:rPr lang="en-US" sz="2400" dirty="0" smtClean="0"/>
            </a:br>
            <a:r>
              <a:rPr lang="en-US" sz="2400" dirty="0" smtClean="0"/>
              <a:t>Indications by Age Group</a:t>
            </a:r>
            <a:endParaRPr lang="en-US" sz="2000" dirty="0"/>
          </a:p>
        </p:txBody>
      </p:sp>
      <p:graphicFrame>
        <p:nvGraphicFramePr>
          <p:cNvPr id="11" name="Content Placeholder 10">
            <a:hlinkClick r:id="rId3"/>
          </p:cNvPr>
          <p:cNvGraphicFramePr>
            <a:graphicFrameLocks noGrp="1"/>
          </p:cNvGraphicFramePr>
          <p:nvPr>
            <p:ph idx="1"/>
            <p:extLst/>
          </p:nvPr>
        </p:nvGraphicFramePr>
        <p:xfrm>
          <a:off x="457202" y="1156064"/>
          <a:ext cx="8348233" cy="5017861"/>
        </p:xfrm>
        <a:graphic>
          <a:graphicData uri="http://schemas.openxmlformats.org/drawingml/2006/table">
            <a:tbl>
              <a:tblPr bandRow="1">
                <a:tableStyleId>{5C22544A-7EE6-4342-B048-85BDC9FD1C3A}</a:tableStyleId>
              </a:tblPr>
              <a:tblGrid>
                <a:gridCol w="3352798"/>
                <a:gridCol w="685800"/>
                <a:gridCol w="586779"/>
                <a:gridCol w="620476"/>
                <a:gridCol w="620476"/>
                <a:gridCol w="620476"/>
                <a:gridCol w="620476"/>
                <a:gridCol w="620476"/>
                <a:gridCol w="620476"/>
              </a:tblGrid>
              <a:tr h="178610">
                <a:tc>
                  <a:txBody>
                    <a:bodyPr/>
                    <a:lstStyle/>
                    <a:p>
                      <a:pPr rtl="0" fontAlgn="t"/>
                      <a:r>
                        <a:rPr lang="en-US" sz="1350" b="1" dirty="0">
                          <a:solidFill>
                            <a:srgbClr val="FFFF00"/>
                          </a:solidFill>
                        </a:rPr>
                        <a:t>Diagnosis</a:t>
                      </a:r>
                      <a:endParaRPr lang="en-US" sz="1350" dirty="0">
                        <a:solidFill>
                          <a:srgbClr val="FFFF00"/>
                        </a:solidFill>
                      </a:endParaRPr>
                    </a:p>
                  </a:txBody>
                  <a:tcPr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2">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350" b="1" kern="1200" dirty="0" smtClean="0">
                          <a:solidFill>
                            <a:srgbClr val="FFFF00"/>
                          </a:solidFill>
                          <a:latin typeface="+mn-lt"/>
                          <a:ea typeface="+mn-ea"/>
                          <a:cs typeface="+mn-cs"/>
                        </a:rPr>
                        <a:t>&lt; 1</a:t>
                      </a:r>
                      <a:endParaRPr lang="en-US" sz="1350"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pPr algn="ctr" rtl="0" fontAlgn="t"/>
                      <a:endParaRPr lang="en-US"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2">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350" b="1" kern="1200" dirty="0" smtClean="0">
                          <a:solidFill>
                            <a:srgbClr val="FFFF00"/>
                          </a:solidFill>
                          <a:latin typeface="+mn-lt"/>
                          <a:ea typeface="+mn-ea"/>
                          <a:cs typeface="+mn-cs"/>
                        </a:rPr>
                        <a:t>1-5</a:t>
                      </a:r>
                      <a:endParaRPr lang="en-US" sz="1350"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pPr algn="ctr" rtl="0" fontAlgn="t"/>
                      <a:endParaRPr lang="en-US"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2">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350" b="1" kern="1200" dirty="0" smtClean="0">
                          <a:solidFill>
                            <a:srgbClr val="FFFF00"/>
                          </a:solidFill>
                          <a:latin typeface="+mn-lt"/>
                          <a:ea typeface="+mn-ea"/>
                          <a:cs typeface="+mn-cs"/>
                        </a:rPr>
                        <a:t>6-10</a:t>
                      </a:r>
                      <a:endParaRPr lang="en-US" sz="1350"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pPr algn="ctr" rtl="0" fontAlgn="t"/>
                      <a:endParaRPr lang="en-US"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2">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350" b="1" kern="1200" dirty="0" smtClean="0">
                          <a:solidFill>
                            <a:srgbClr val="FFFF00"/>
                          </a:solidFill>
                          <a:latin typeface="+mn-lt"/>
                          <a:ea typeface="+mn-ea"/>
                          <a:cs typeface="+mn-cs"/>
                        </a:rPr>
                        <a:t>11-17</a:t>
                      </a:r>
                      <a:endParaRPr lang="en-US" sz="1350"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pPr algn="ctr" rtl="0" fontAlgn="t"/>
                      <a:endParaRPr lang="en-US"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63671">
                <a:tc>
                  <a:txBody>
                    <a:bodyPr/>
                    <a:lstStyle/>
                    <a:p>
                      <a:pPr algn="l" fontAlgn="b"/>
                      <a:r>
                        <a:rPr lang="en-US" sz="1300" b="1" i="0" u="none" strike="noStrike" dirty="0">
                          <a:solidFill>
                            <a:schemeClr val="tx1"/>
                          </a:solidFill>
                          <a:effectLst/>
                          <a:latin typeface="+mj-lt"/>
                        </a:rPr>
                        <a:t>Cystic Fibrosis</a:t>
                      </a: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3.7%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116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50.0%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814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66.7%</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63671">
                <a:tc>
                  <a:txBody>
                    <a:bodyPr/>
                    <a:lstStyle/>
                    <a:p>
                      <a:pPr algn="l" fontAlgn="b"/>
                      <a:r>
                        <a:rPr lang="en-US" sz="1300" b="1" i="0" u="none" strike="noStrike" dirty="0">
                          <a:solidFill>
                            <a:schemeClr val="tx1"/>
                          </a:solidFill>
                          <a:effectLst/>
                          <a:latin typeface="+mj-lt"/>
                        </a:rPr>
                        <a:t>Non CF-bronchiectasis</a:t>
                      </a: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0.9%</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1.9%</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63671">
                <a:tc>
                  <a:txBody>
                    <a:bodyPr/>
                    <a:lstStyle/>
                    <a:p>
                      <a:pPr algn="l" fontAlgn="b"/>
                      <a:r>
                        <a:rPr lang="en-US" sz="1300" b="1" i="0" u="none" strike="noStrike" dirty="0">
                          <a:solidFill>
                            <a:schemeClr val="tx1"/>
                          </a:solidFill>
                          <a:effectLst/>
                          <a:latin typeface="+mj-lt"/>
                        </a:rPr>
                        <a:t>ILD</a:t>
                      </a: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5</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8.3%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9</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8.3%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2.6%</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3.0%</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63671">
                <a:tc>
                  <a:txBody>
                    <a:bodyPr/>
                    <a:lstStyle/>
                    <a:p>
                      <a:pPr algn="l" fontAlgn="b"/>
                      <a:r>
                        <a:rPr lang="en-US" sz="1300" b="1" i="0" u="none" strike="noStrike" dirty="0">
                          <a:solidFill>
                            <a:schemeClr val="tx1"/>
                          </a:solidFill>
                          <a:effectLst/>
                          <a:latin typeface="+mj-lt"/>
                        </a:rPr>
                        <a:t>ILD Other Specify Cause</a:t>
                      </a: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10.0%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9.3%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9.1%</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3.8%</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61466">
                <a:tc>
                  <a:txBody>
                    <a:bodyPr/>
                    <a:lstStyle/>
                    <a:p>
                      <a:pPr algn="l" fontAlgn="b"/>
                      <a:r>
                        <a:rPr lang="en-US" sz="1300" b="1" i="0" u="none" strike="noStrike" dirty="0">
                          <a:solidFill>
                            <a:schemeClr val="tx1"/>
                          </a:solidFill>
                          <a:effectLst/>
                          <a:latin typeface="+mj-lt"/>
                        </a:rPr>
                        <a:t>Pulmonary Hypertension/Pulmonary Arterial Hypertension</a:t>
                      </a: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11.7%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25.9%</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10.3%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8.2%</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63671">
                <a:tc>
                  <a:txBody>
                    <a:bodyPr/>
                    <a:lstStyle/>
                    <a:p>
                      <a:pPr algn="l" fontAlgn="b"/>
                      <a:r>
                        <a:rPr lang="en-US" sz="1300" b="1" i="0" u="none" strike="noStrike" dirty="0">
                          <a:solidFill>
                            <a:schemeClr val="tx1"/>
                          </a:solidFill>
                          <a:effectLst/>
                          <a:latin typeface="+mj-lt"/>
                        </a:rPr>
                        <a:t>PH Eisenmenger’s Syndrome</a:t>
                      </a: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0.9%</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0.9%</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0.5%</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63671">
                <a:tc>
                  <a:txBody>
                    <a:bodyPr/>
                    <a:lstStyle/>
                    <a:p>
                      <a:pPr algn="l" fontAlgn="b"/>
                      <a:r>
                        <a:rPr lang="en-US" sz="1300" b="1" i="0" u="none" strike="noStrike" dirty="0">
                          <a:solidFill>
                            <a:schemeClr val="tx1"/>
                          </a:solidFill>
                          <a:effectLst/>
                          <a:latin typeface="+mj-lt"/>
                        </a:rPr>
                        <a:t>PHT Other</a:t>
                      </a: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25.0%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19.4%</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8</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3.4%</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1.6%</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461466">
                <a:tc>
                  <a:txBody>
                    <a:bodyPr/>
                    <a:lstStyle/>
                    <a:p>
                      <a:pPr algn="l" fontAlgn="b"/>
                      <a:r>
                        <a:rPr lang="en-US" sz="1300" b="1" i="0" u="none" strike="noStrike" dirty="0">
                          <a:solidFill>
                            <a:schemeClr val="tx1"/>
                          </a:solidFill>
                          <a:effectLst/>
                          <a:latin typeface="+mj-lt"/>
                        </a:rPr>
                        <a:t>Obliterative Bronchiolitis (non-Retransplant)</a:t>
                      </a: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9.3%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11.2%</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4.8%</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63671">
                <a:tc>
                  <a:txBody>
                    <a:bodyPr/>
                    <a:lstStyle/>
                    <a:p>
                      <a:pPr algn="l" fontAlgn="b"/>
                      <a:r>
                        <a:rPr lang="en-US" sz="1300" b="1" i="0" u="none" strike="noStrike" dirty="0">
                          <a:solidFill>
                            <a:schemeClr val="tx1"/>
                          </a:solidFill>
                          <a:effectLst/>
                          <a:latin typeface="+mj-lt"/>
                        </a:rPr>
                        <a:t>Bronchopulmonary Dysplasia</a:t>
                      </a: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6.7%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3.7%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1.3%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0.2%</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63671">
                <a:tc>
                  <a:txBody>
                    <a:bodyPr/>
                    <a:lstStyle/>
                    <a:p>
                      <a:pPr algn="l" fontAlgn="b"/>
                      <a:r>
                        <a:rPr lang="en-US" sz="1300" b="1" i="0" u="none" strike="noStrike" dirty="0">
                          <a:solidFill>
                            <a:schemeClr val="tx1"/>
                          </a:solidFill>
                          <a:effectLst/>
                          <a:latin typeface="+mj-lt"/>
                        </a:rPr>
                        <a:t>ABCA3 Transporter Mutation</a:t>
                      </a: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5</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8.3%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3.7%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0.4%</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0.1%</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63671">
                <a:tc>
                  <a:txBody>
                    <a:bodyPr/>
                    <a:lstStyle/>
                    <a:p>
                      <a:pPr algn="l" fontAlgn="b"/>
                      <a:r>
                        <a:rPr lang="en-US" sz="1300" b="1" i="0" u="none" strike="noStrike" dirty="0">
                          <a:solidFill>
                            <a:schemeClr val="tx1"/>
                          </a:solidFill>
                          <a:effectLst/>
                          <a:latin typeface="+mj-lt"/>
                        </a:rPr>
                        <a:t>Surfactant Protein B Deficiency</a:t>
                      </a: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21.7%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3.7%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0.4%</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63671">
                <a:tc>
                  <a:txBody>
                    <a:bodyPr/>
                    <a:lstStyle/>
                    <a:p>
                      <a:pPr algn="l" fontAlgn="b"/>
                      <a:r>
                        <a:rPr lang="en-US" sz="1300" b="1" i="0" u="none" strike="noStrike" dirty="0">
                          <a:solidFill>
                            <a:schemeClr val="tx1"/>
                          </a:solidFill>
                          <a:effectLst/>
                          <a:latin typeface="+mj-lt"/>
                        </a:rPr>
                        <a:t>Surfactant Protein C Deficiency</a:t>
                      </a: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0.9%</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0.1%</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63671">
                <a:tc>
                  <a:txBody>
                    <a:bodyPr/>
                    <a:lstStyle/>
                    <a:p>
                      <a:pPr algn="l" fontAlgn="b"/>
                      <a:r>
                        <a:rPr lang="en-US" sz="1300" b="1" i="0" u="none" strike="noStrike" dirty="0">
                          <a:solidFill>
                            <a:schemeClr val="tx1"/>
                          </a:solidFill>
                          <a:effectLst/>
                          <a:latin typeface="+mj-lt"/>
                        </a:rPr>
                        <a:t>Retransplant (Obliterative Bronchiolitis)</a:t>
                      </a: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3.7%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8</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3.4%</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3.4%</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461466">
                <a:tc>
                  <a:txBody>
                    <a:bodyPr/>
                    <a:lstStyle/>
                    <a:p>
                      <a:pPr algn="l" fontAlgn="b"/>
                      <a:r>
                        <a:rPr lang="en-US" sz="1300" b="1" i="0" u="none" strike="noStrike" dirty="0">
                          <a:solidFill>
                            <a:schemeClr val="tx1"/>
                          </a:solidFill>
                          <a:effectLst/>
                          <a:latin typeface="+mj-lt"/>
                        </a:rPr>
                        <a:t>Retransplant (not Obliterative Bronchiolitis)</a:t>
                      </a: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3.7%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2.6%</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3.4%</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63671">
                <a:tc>
                  <a:txBody>
                    <a:bodyPr/>
                    <a:lstStyle/>
                    <a:p>
                      <a:pPr algn="l" fontAlgn="b"/>
                      <a:r>
                        <a:rPr lang="en-US" sz="1300" b="1" i="0" u="none" strike="noStrike" dirty="0">
                          <a:solidFill>
                            <a:schemeClr val="tx1"/>
                          </a:solidFill>
                          <a:effectLst/>
                          <a:latin typeface="+mj-lt"/>
                        </a:rPr>
                        <a:t>COPD, with or without A1ATD</a:t>
                      </a: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3.3%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0.9%</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1.3%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0.8%</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63671">
                <a:tc>
                  <a:txBody>
                    <a:bodyPr/>
                    <a:lstStyle/>
                    <a:p>
                      <a:pPr algn="l" fontAlgn="b"/>
                      <a:r>
                        <a:rPr lang="en-US" sz="1300" b="1" i="0" u="none" strike="noStrike" dirty="0">
                          <a:solidFill>
                            <a:schemeClr val="tx1"/>
                          </a:solidFill>
                          <a:effectLst/>
                          <a:latin typeface="+mj-lt"/>
                        </a:rPr>
                        <a:t>Other</a:t>
                      </a: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5.0%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2.8%</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5</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2.2%</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1.6%</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bl>
          </a:graphicData>
        </a:graphic>
      </p:graphicFrame>
      <p:sp>
        <p:nvSpPr>
          <p:cNvPr id="9" name="TextBox 8"/>
          <p:cNvSpPr txBox="1"/>
          <p:nvPr/>
        </p:nvSpPr>
        <p:spPr>
          <a:xfrm>
            <a:off x="5105400" y="6259320"/>
            <a:ext cx="3666066" cy="461665"/>
          </a:xfrm>
          <a:prstGeom prst="rect">
            <a:avLst/>
          </a:prstGeom>
          <a:noFill/>
        </p:spPr>
        <p:txBody>
          <a:bodyPr wrap="square" lIns="0" rIns="0" rtlCol="0">
            <a:spAutoFit/>
          </a:bodyPr>
          <a:lstStyle/>
          <a:p>
            <a:r>
              <a:rPr lang="en-US" sz="1200" b="1" dirty="0" smtClean="0">
                <a:solidFill>
                  <a:srgbClr val="FFFF00"/>
                </a:solidFill>
              </a:rPr>
              <a:t>Analysis includes deceased and living donor transplants</a:t>
            </a:r>
            <a:r>
              <a:rPr lang="en-US" sz="1200" b="1" dirty="0">
                <a:solidFill>
                  <a:srgbClr val="FFFF00"/>
                </a:solidFill>
              </a:rPr>
              <a:t>. </a:t>
            </a:r>
            <a:endParaRPr lang="en-US" sz="1200" dirty="0">
              <a:solidFill>
                <a:srgbClr val="FFFF00"/>
              </a:solidFill>
            </a:endParaRPr>
          </a:p>
        </p:txBody>
      </p:sp>
      <p:sp>
        <p:nvSpPr>
          <p:cNvPr id="3" name="title_cohort"/>
          <p:cNvSpPr txBox="1"/>
          <p:nvPr/>
        </p:nvSpPr>
        <p:spPr>
          <a:xfrm>
            <a:off x="3886200" y="708567"/>
            <a:ext cx="5113900" cy="400110"/>
          </a:xfrm>
          <a:prstGeom prst="rect">
            <a:avLst/>
          </a:prstGeom>
          <a:noFill/>
        </p:spPr>
        <p:txBody>
          <a:bodyPr wrap="none" rtlCol="0">
            <a:spAutoFit/>
          </a:bodyPr>
          <a:lstStyle/>
          <a:p>
            <a:r>
              <a:rPr lang="en-US" sz="2000" b="1" kern="0" dirty="0">
                <a:solidFill>
                  <a:srgbClr val="FFFFFF"/>
                </a:solidFill>
                <a:ea typeface="+mj-ea"/>
                <a:cs typeface="+mj-cs"/>
              </a:rPr>
              <a:t>(Transplants: January 2000 – June </a:t>
            </a:r>
            <a:r>
              <a:rPr lang="en-US" sz="2000" b="1" kern="0" dirty="0" smtClean="0">
                <a:solidFill>
                  <a:srgbClr val="FFFFFF"/>
                </a:solidFill>
                <a:ea typeface="+mj-ea"/>
                <a:cs typeface="+mj-cs"/>
              </a:rPr>
              <a:t>2016)</a:t>
            </a:r>
            <a:endParaRPr lang="en-US" dirty="0"/>
          </a:p>
        </p:txBody>
      </p:sp>
      <p:grpSp>
        <p:nvGrpSpPr>
          <p:cNvPr id="14" name="Group 13"/>
          <p:cNvGrpSpPr/>
          <p:nvPr/>
        </p:nvGrpSpPr>
        <p:grpSpPr>
          <a:xfrm>
            <a:off x="3" y="6146799"/>
            <a:ext cx="4715933" cy="711201"/>
            <a:chOff x="3" y="6146799"/>
            <a:chExt cx="4715933" cy="711201"/>
          </a:xfrm>
        </p:grpSpPr>
        <p:grpSp>
          <p:nvGrpSpPr>
            <p:cNvPr id="15" name="Group 14"/>
            <p:cNvGrpSpPr/>
            <p:nvPr/>
          </p:nvGrpSpPr>
          <p:grpSpPr>
            <a:xfrm>
              <a:off x="3" y="6146799"/>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033515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p:spPr>
        <p:txBody>
          <a:bodyPr/>
          <a:lstStyle/>
          <a:p>
            <a:r>
              <a:rPr lang="en-US" sz="2600" dirty="0" smtClean="0"/>
              <a:t>Pediatric Lung Transplants</a:t>
            </a:r>
            <a:r>
              <a:rPr lang="en-US" sz="3200" dirty="0" smtClean="0"/>
              <a:t/>
            </a:r>
            <a:br>
              <a:rPr lang="en-US" sz="3200" dirty="0" smtClean="0"/>
            </a:br>
            <a:r>
              <a:rPr lang="en-US" sz="2400" dirty="0" smtClean="0"/>
              <a:t>Indications by Year (Number)</a:t>
            </a:r>
            <a:endParaRPr lang="en-US" sz="2400" dirty="0"/>
          </a:p>
        </p:txBody>
      </p:sp>
      <p:grpSp>
        <p:nvGrpSpPr>
          <p:cNvPr id="16" name="Group 15"/>
          <p:cNvGrpSpPr/>
          <p:nvPr/>
        </p:nvGrpSpPr>
        <p:grpSpPr>
          <a:xfrm>
            <a:off x="2" y="6180658"/>
            <a:ext cx="4715933" cy="711201"/>
            <a:chOff x="2" y="6180658"/>
            <a:chExt cx="4715933" cy="711201"/>
          </a:xfrm>
        </p:grpSpPr>
        <p:grpSp>
          <p:nvGrpSpPr>
            <p:cNvPr id="17" name="Group 16"/>
            <p:cNvGrpSpPr/>
            <p:nvPr/>
          </p:nvGrpSpPr>
          <p:grpSpPr>
            <a:xfrm>
              <a:off x="2" y="6180658"/>
              <a:ext cx="4715932" cy="711201"/>
              <a:chOff x="1" y="6067776"/>
              <a:chExt cx="4952999" cy="790224"/>
            </a:xfrm>
          </p:grpSpPr>
          <p:pic>
            <p:nvPicPr>
              <p:cNvPr id="19" name="Picture 18"/>
              <p:cNvPicPr>
                <a:picLocks noChangeAspect="1"/>
              </p:cNvPicPr>
              <p:nvPr/>
            </p:nvPicPr>
            <p:blipFill>
              <a:blip r:embed="rId3"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graphicFrame>
        <p:nvGraphicFramePr>
          <p:cNvPr id="8" name="Content Placeholder 7"/>
          <p:cNvGraphicFramePr>
            <a:graphicFrameLocks noGrp="1"/>
          </p:cNvGraphicFramePr>
          <p:nvPr>
            <p:ph idx="1"/>
            <p:extLst>
              <p:ext uri="{D42A27DB-BD31-4B8C-83A1-F6EECF244321}">
                <p14:modId xmlns:p14="http://schemas.microsoft.com/office/powerpoint/2010/main" val="2828610348"/>
              </p:ext>
            </p:extLst>
          </p:nvPr>
        </p:nvGraphicFramePr>
        <p:xfrm>
          <a:off x="152400" y="1143000"/>
          <a:ext cx="8686800" cy="4953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32333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lIns="45720" rIns="45720"/>
          <a:lstStyle/>
          <a:p>
            <a:r>
              <a:rPr lang="en-US" sz="2600" dirty="0" smtClean="0"/>
              <a:t>Pediatric Lung Transplants</a:t>
            </a:r>
            <a:br>
              <a:rPr lang="en-US" sz="2600" dirty="0" smtClean="0"/>
            </a:br>
            <a:r>
              <a:rPr lang="en-US" sz="2400" dirty="0" smtClean="0"/>
              <a:t>Diagnosis Distribution by Gender</a:t>
            </a:r>
            <a:br>
              <a:rPr lang="en-US" sz="2400" dirty="0" smtClean="0"/>
            </a:b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126761583"/>
              </p:ext>
            </p:extLst>
          </p:nvPr>
        </p:nvGraphicFramePr>
        <p:xfrm>
          <a:off x="0" y="1295400"/>
          <a:ext cx="8991600" cy="494020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897297" y="6192337"/>
            <a:ext cx="4419600" cy="646331"/>
          </a:xfrm>
          <a:prstGeom prst="rect">
            <a:avLst/>
          </a:prstGeom>
          <a:noFill/>
        </p:spPr>
        <p:txBody>
          <a:bodyPr wrap="square" rtlCol="0">
            <a:spAutoFit/>
          </a:bodyPr>
          <a:lstStyle/>
          <a:p>
            <a:r>
              <a:rPr lang="en-US" sz="1200" b="1" dirty="0">
                <a:solidFill>
                  <a:srgbClr val="FFFF00"/>
                </a:solidFill>
              </a:rPr>
              <a:t>NOTE: Unknown diagnoses were excluded from this tabulation. Analysis includes deceased and living donor </a:t>
            </a:r>
            <a:r>
              <a:rPr lang="en-US" sz="1200" b="1" dirty="0" smtClean="0">
                <a:solidFill>
                  <a:srgbClr val="FFFF00"/>
                </a:solidFill>
              </a:rPr>
              <a:t>transplants.</a:t>
            </a:r>
            <a:endParaRPr lang="en-US" sz="1200" dirty="0">
              <a:solidFill>
                <a:srgbClr val="FFFF00"/>
              </a:solidFill>
            </a:endParaRPr>
          </a:p>
        </p:txBody>
      </p:sp>
      <p:sp>
        <p:nvSpPr>
          <p:cNvPr id="3" name="title_cohort"/>
          <p:cNvSpPr txBox="1"/>
          <p:nvPr/>
        </p:nvSpPr>
        <p:spPr>
          <a:xfrm>
            <a:off x="1993197" y="938555"/>
            <a:ext cx="5113900"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2008 – June 2016)</a:t>
            </a:r>
            <a:endParaRPr lang="en-US" dirty="0"/>
          </a:p>
        </p:txBody>
      </p:sp>
      <p:grpSp>
        <p:nvGrpSpPr>
          <p:cNvPr id="14" name="Group 13"/>
          <p:cNvGrpSpPr/>
          <p:nvPr/>
        </p:nvGrpSpPr>
        <p:grpSpPr>
          <a:xfrm>
            <a:off x="3" y="6146799"/>
            <a:ext cx="4715933" cy="711201"/>
            <a:chOff x="3" y="6146799"/>
            <a:chExt cx="4715933" cy="711201"/>
          </a:xfrm>
        </p:grpSpPr>
        <p:grpSp>
          <p:nvGrpSpPr>
            <p:cNvPr id="17" name="Group 16"/>
            <p:cNvGrpSpPr/>
            <p:nvPr/>
          </p:nvGrpSpPr>
          <p:grpSpPr>
            <a:xfrm>
              <a:off x="3" y="6146799"/>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9462174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lIns="45720" rIns="45720"/>
          <a:lstStyle/>
          <a:p>
            <a:r>
              <a:rPr lang="en-US" sz="2600" dirty="0" smtClean="0"/>
              <a:t>Pediatric Lung Transplants</a:t>
            </a:r>
            <a:br>
              <a:rPr lang="en-US" sz="2600" dirty="0" smtClean="0"/>
            </a:br>
            <a:r>
              <a:rPr lang="en-US" sz="2400" dirty="0" smtClean="0"/>
              <a:t>Diagnosis Distribution by Location</a:t>
            </a:r>
            <a:br>
              <a:rPr lang="en-US" sz="2400" dirty="0" smtClean="0"/>
            </a:br>
            <a:endParaRPr lang="en-US" sz="2000" dirty="0"/>
          </a:p>
        </p:txBody>
      </p:sp>
      <p:graphicFrame>
        <p:nvGraphicFramePr>
          <p:cNvPr id="10" name="Content Placeholder 9"/>
          <p:cNvGraphicFramePr>
            <a:graphicFrameLocks noGrp="1"/>
          </p:cNvGraphicFramePr>
          <p:nvPr>
            <p:ph idx="1"/>
            <p:extLst/>
          </p:nvPr>
        </p:nvGraphicFramePr>
        <p:xfrm>
          <a:off x="0" y="1295400"/>
          <a:ext cx="8991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897297" y="6192337"/>
            <a:ext cx="4419600" cy="646331"/>
          </a:xfrm>
          <a:prstGeom prst="rect">
            <a:avLst/>
          </a:prstGeom>
          <a:noFill/>
        </p:spPr>
        <p:txBody>
          <a:bodyPr wrap="square" rtlCol="0">
            <a:spAutoFit/>
          </a:bodyPr>
          <a:lstStyle/>
          <a:p>
            <a:r>
              <a:rPr lang="en-US" sz="1200" b="1" dirty="0">
                <a:solidFill>
                  <a:srgbClr val="FFFF00"/>
                </a:solidFill>
              </a:rPr>
              <a:t>NOTE: Unknown diagnoses were excluded from this tabulation. Analysis includes deceased and living donor </a:t>
            </a:r>
            <a:r>
              <a:rPr lang="en-US" sz="1200" b="1" dirty="0" smtClean="0">
                <a:solidFill>
                  <a:srgbClr val="FFFF00"/>
                </a:solidFill>
              </a:rPr>
              <a:t>transplants.</a:t>
            </a:r>
            <a:endParaRPr lang="en-US" sz="1200" dirty="0">
              <a:solidFill>
                <a:srgbClr val="FFFF00"/>
              </a:solidFill>
            </a:endParaRPr>
          </a:p>
        </p:txBody>
      </p:sp>
      <p:sp>
        <p:nvSpPr>
          <p:cNvPr id="3" name="title_cohort"/>
          <p:cNvSpPr txBox="1"/>
          <p:nvPr/>
        </p:nvSpPr>
        <p:spPr>
          <a:xfrm>
            <a:off x="1993197" y="938555"/>
            <a:ext cx="5113900"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2008 – June 2016)</a:t>
            </a:r>
            <a:endParaRPr lang="en-US" dirty="0"/>
          </a:p>
        </p:txBody>
      </p:sp>
      <p:grpSp>
        <p:nvGrpSpPr>
          <p:cNvPr id="14" name="Group 13"/>
          <p:cNvGrpSpPr/>
          <p:nvPr/>
        </p:nvGrpSpPr>
        <p:grpSpPr>
          <a:xfrm>
            <a:off x="3" y="6146799"/>
            <a:ext cx="4715933" cy="711201"/>
            <a:chOff x="3" y="6146799"/>
            <a:chExt cx="4715933" cy="711201"/>
          </a:xfrm>
        </p:grpSpPr>
        <p:grpSp>
          <p:nvGrpSpPr>
            <p:cNvPr id="17" name="Group 16"/>
            <p:cNvGrpSpPr/>
            <p:nvPr/>
          </p:nvGrpSpPr>
          <p:grpSpPr>
            <a:xfrm>
              <a:off x="3" y="6146799"/>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23" name="TextBox 22"/>
          <p:cNvSpPr txBox="1"/>
          <p:nvPr/>
        </p:nvSpPr>
        <p:spPr>
          <a:xfrm>
            <a:off x="4882979" y="5743526"/>
            <a:ext cx="4094008" cy="276999"/>
          </a:xfrm>
          <a:prstGeom prst="rect">
            <a:avLst/>
          </a:prstGeom>
          <a:noFill/>
        </p:spPr>
        <p:txBody>
          <a:bodyPr wrap="square" rtlCol="0">
            <a:spAutoFit/>
          </a:bodyPr>
          <a:lstStyle/>
          <a:p>
            <a:r>
              <a:rPr lang="en-US" sz="1200" b="1" u="sng" dirty="0" smtClean="0"/>
              <a:t>Total number of transplants reported</a:t>
            </a:r>
            <a:r>
              <a:rPr lang="en-US" sz="1200" b="1" dirty="0" smtClean="0"/>
              <a:t>:</a:t>
            </a:r>
          </a:p>
        </p:txBody>
      </p:sp>
      <p:sp>
        <p:nvSpPr>
          <p:cNvPr id="4" name="pvalues"/>
          <p:cNvSpPr txBox="1"/>
          <p:nvPr/>
        </p:nvSpPr>
        <p:spPr>
          <a:xfrm>
            <a:off x="4893374" y="5936388"/>
            <a:ext cx="3754297" cy="276999"/>
          </a:xfrm>
          <a:prstGeom prst="rect">
            <a:avLst/>
          </a:prstGeom>
          <a:noFill/>
        </p:spPr>
        <p:txBody>
          <a:bodyPr wrap="square" rtlCol="0">
            <a:spAutoFit/>
          </a:bodyPr>
          <a:lstStyle/>
          <a:p>
            <a:r>
              <a:rPr lang="en-US" sz="1200" b="1" dirty="0" smtClean="0"/>
              <a:t>Europe = 427, North America = 439, Other = 95</a:t>
            </a:r>
            <a:endParaRPr lang="en-US" sz="1200" dirty="0"/>
          </a:p>
        </p:txBody>
      </p:sp>
    </p:spTree>
    <p:extLst>
      <p:ext uri="{BB962C8B-B14F-4D97-AF65-F5344CB8AC3E}">
        <p14:creationId xmlns:p14="http://schemas.microsoft.com/office/powerpoint/2010/main" val="946229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lIns="45720" rIns="45720"/>
          <a:lstStyle/>
          <a:p>
            <a:r>
              <a:rPr lang="en-US" sz="2600" dirty="0" smtClean="0"/>
              <a:t>Pediatric Lung Transplants</a:t>
            </a:r>
            <a:r>
              <a:rPr lang="en-US" sz="2400" dirty="0" smtClean="0"/>
              <a:t/>
            </a:r>
            <a:br>
              <a:rPr lang="en-US" sz="2400" dirty="0" smtClean="0"/>
            </a:br>
            <a:r>
              <a:rPr lang="en-US" sz="2400" dirty="0" smtClean="0"/>
              <a:t>Age Distribution by </a:t>
            </a:r>
            <a:r>
              <a:rPr lang="en-US" sz="2400" dirty="0"/>
              <a:t>Diagnosis</a:t>
            </a:r>
            <a:r>
              <a:rPr lang="en-US" sz="2300" dirty="0" smtClean="0"/>
              <a:t/>
            </a:r>
            <a:br>
              <a:rPr lang="en-US" sz="2300" dirty="0" smtClean="0"/>
            </a:br>
            <a:endParaRPr lang="en-US" sz="2000" dirty="0"/>
          </a:p>
        </p:txBody>
      </p:sp>
      <p:graphicFrame>
        <p:nvGraphicFramePr>
          <p:cNvPr id="10" name="Content Placeholder 9"/>
          <p:cNvGraphicFramePr>
            <a:graphicFrameLocks noGrp="1"/>
          </p:cNvGraphicFramePr>
          <p:nvPr>
            <p:ph idx="1"/>
            <p:extLst/>
          </p:nvPr>
        </p:nvGraphicFramePr>
        <p:xfrm>
          <a:off x="76200" y="1371600"/>
          <a:ext cx="8915400" cy="477519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_cohort"/>
          <p:cNvSpPr txBox="1"/>
          <p:nvPr/>
        </p:nvSpPr>
        <p:spPr>
          <a:xfrm>
            <a:off x="2068161" y="1018360"/>
            <a:ext cx="5113900"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2008 – June 2016)</a:t>
            </a:r>
            <a:endParaRPr lang="en-US" dirty="0"/>
          </a:p>
        </p:txBody>
      </p:sp>
      <p:grpSp>
        <p:nvGrpSpPr>
          <p:cNvPr id="11" name="Group 10"/>
          <p:cNvGrpSpPr/>
          <p:nvPr/>
        </p:nvGrpSpPr>
        <p:grpSpPr>
          <a:xfrm>
            <a:off x="3" y="6146799"/>
            <a:ext cx="4715933" cy="711201"/>
            <a:chOff x="3" y="6146799"/>
            <a:chExt cx="4715933" cy="711201"/>
          </a:xfrm>
        </p:grpSpPr>
        <p:grpSp>
          <p:nvGrpSpPr>
            <p:cNvPr id="14" name="Group 13"/>
            <p:cNvGrpSpPr/>
            <p:nvPr/>
          </p:nvGrpSpPr>
          <p:grpSpPr>
            <a:xfrm>
              <a:off x="3" y="6146799"/>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2" name="TextBox 11"/>
          <p:cNvSpPr txBox="1"/>
          <p:nvPr/>
        </p:nvSpPr>
        <p:spPr>
          <a:xfrm>
            <a:off x="4897297" y="6192337"/>
            <a:ext cx="4419600" cy="646331"/>
          </a:xfrm>
          <a:prstGeom prst="rect">
            <a:avLst/>
          </a:prstGeom>
          <a:noFill/>
        </p:spPr>
        <p:txBody>
          <a:bodyPr wrap="square" rtlCol="0">
            <a:spAutoFit/>
          </a:bodyPr>
          <a:lstStyle/>
          <a:p>
            <a:r>
              <a:rPr lang="en-US" sz="1200" b="1" dirty="0">
                <a:solidFill>
                  <a:srgbClr val="FFFF00"/>
                </a:solidFill>
              </a:rPr>
              <a:t>NOTE: Unknown diagnoses were excluded from this tabulation. Analysis includes deceased and living donor </a:t>
            </a:r>
            <a:r>
              <a:rPr lang="en-US" sz="1200" b="1" dirty="0" smtClean="0">
                <a:solidFill>
                  <a:srgbClr val="FFFF00"/>
                </a:solidFill>
              </a:rPr>
              <a:t>transplants.</a:t>
            </a:r>
            <a:endParaRPr lang="en-US" sz="1200" dirty="0">
              <a:solidFill>
                <a:srgbClr val="FFFF00"/>
              </a:solidFill>
            </a:endParaRPr>
          </a:p>
        </p:txBody>
      </p:sp>
    </p:spTree>
    <p:extLst>
      <p:ext uri="{BB962C8B-B14F-4D97-AF65-F5344CB8AC3E}">
        <p14:creationId xmlns:p14="http://schemas.microsoft.com/office/powerpoint/2010/main" val="1600896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z="3200" dirty="0" smtClean="0"/>
              <a:t>Table of Contents</a:t>
            </a:r>
            <a:endParaRPr lang="en-US" sz="3200" dirty="0"/>
          </a:p>
        </p:txBody>
      </p:sp>
      <p:sp>
        <p:nvSpPr>
          <p:cNvPr id="10" name="Content Placeholder 9"/>
          <p:cNvSpPr>
            <a:spLocks noGrp="1"/>
          </p:cNvSpPr>
          <p:nvPr>
            <p:ph idx="1"/>
          </p:nvPr>
        </p:nvSpPr>
        <p:spPr>
          <a:xfrm>
            <a:off x="381000" y="1066800"/>
            <a:ext cx="8458200" cy="4114800"/>
          </a:xfrm>
        </p:spPr>
        <p:txBody>
          <a:bodyPr lIns="9144" rIns="9144"/>
          <a:lstStyle/>
          <a:p>
            <a:pPr>
              <a:lnSpc>
                <a:spcPct val="120000"/>
              </a:lnSpc>
            </a:pPr>
            <a:r>
              <a:rPr lang="en-US" sz="2600" b="1" dirty="0" smtClean="0"/>
              <a:t>Donor, recipient and center characteristics: slides 3-23</a:t>
            </a:r>
          </a:p>
          <a:p>
            <a:pPr>
              <a:lnSpc>
                <a:spcPct val="120000"/>
              </a:lnSpc>
            </a:pPr>
            <a:r>
              <a:rPr lang="en-US" sz="2600" b="1" dirty="0" smtClean="0"/>
              <a:t>Post transplant – survival and other outcomes: slides 24-51</a:t>
            </a:r>
          </a:p>
          <a:p>
            <a:pPr>
              <a:lnSpc>
                <a:spcPct val="120000"/>
              </a:lnSpc>
            </a:pPr>
            <a:r>
              <a:rPr lang="en-US" sz="2600" b="1" dirty="0"/>
              <a:t>Induction and </a:t>
            </a:r>
            <a:r>
              <a:rPr lang="en-US" sz="2600" b="1" dirty="0" smtClean="0"/>
              <a:t>maintenance immunosuppression: slides 52-60</a:t>
            </a:r>
          </a:p>
          <a:p>
            <a:pPr>
              <a:lnSpc>
                <a:spcPct val="120000"/>
              </a:lnSpc>
            </a:pPr>
            <a:r>
              <a:rPr lang="en-US" sz="2600" b="1" dirty="0" smtClean="0"/>
              <a:t>Post transplant morbidities: slides 61-78</a:t>
            </a:r>
          </a:p>
          <a:p>
            <a:pPr>
              <a:lnSpc>
                <a:spcPct val="120000"/>
              </a:lnSpc>
            </a:pPr>
            <a:r>
              <a:rPr lang="en-US" sz="2600" b="1" dirty="0" smtClean="0"/>
              <a:t>Multivariable analyses: slides 79-90</a:t>
            </a:r>
          </a:p>
          <a:p>
            <a:pPr>
              <a:lnSpc>
                <a:spcPct val="120000"/>
              </a:lnSpc>
            </a:pPr>
            <a:r>
              <a:rPr lang="en-US" sz="2600" b="1" dirty="0" smtClean="0"/>
              <a:t>Focus theme: slides 91-104</a:t>
            </a:r>
            <a:endParaRPr lang="en-US" sz="2800" b="1" dirty="0" smtClean="0"/>
          </a:p>
          <a:p>
            <a:pPr>
              <a:buNone/>
            </a:pPr>
            <a:endParaRPr lang="en-US" dirty="0"/>
          </a:p>
        </p:txBody>
      </p:sp>
      <p:grpSp>
        <p:nvGrpSpPr>
          <p:cNvPr id="9" name="Group 8"/>
          <p:cNvGrpSpPr/>
          <p:nvPr/>
        </p:nvGrpSpPr>
        <p:grpSpPr>
          <a:xfrm>
            <a:off x="3" y="6146799"/>
            <a:ext cx="4715933" cy="711201"/>
            <a:chOff x="3" y="6146799"/>
            <a:chExt cx="4715933" cy="711201"/>
          </a:xfrm>
        </p:grpSpPr>
        <p:grpSp>
          <p:nvGrpSpPr>
            <p:cNvPr id="11" name="Group 10"/>
            <p:cNvGrpSpPr/>
            <p:nvPr/>
          </p:nvGrpSpPr>
          <p:grpSpPr>
            <a:xfrm>
              <a:off x="3" y="6146799"/>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5333460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lIns="45720" rIns="45720"/>
          <a:lstStyle/>
          <a:p>
            <a:r>
              <a:rPr lang="en-US" sz="2600" dirty="0" smtClean="0"/>
              <a:t>Pediatric Lung Transplants</a:t>
            </a:r>
            <a:br>
              <a:rPr lang="en-US" sz="2600" dirty="0" smtClean="0"/>
            </a:br>
            <a:r>
              <a:rPr lang="en-US" sz="2400" dirty="0" smtClean="0"/>
              <a:t>Diagnosis Distribution by Era</a:t>
            </a:r>
            <a:br>
              <a:rPr lang="en-US" sz="2400" dirty="0" smtClean="0"/>
            </a:b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071249540"/>
              </p:ext>
            </p:extLst>
          </p:nvPr>
        </p:nvGraphicFramePr>
        <p:xfrm>
          <a:off x="0" y="1295399"/>
          <a:ext cx="8991600" cy="489693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897297" y="6192337"/>
            <a:ext cx="4419600" cy="646331"/>
          </a:xfrm>
          <a:prstGeom prst="rect">
            <a:avLst/>
          </a:prstGeom>
          <a:noFill/>
        </p:spPr>
        <p:txBody>
          <a:bodyPr wrap="square" rtlCol="0">
            <a:spAutoFit/>
          </a:bodyPr>
          <a:lstStyle/>
          <a:p>
            <a:r>
              <a:rPr lang="en-US" sz="1200" b="1" dirty="0">
                <a:solidFill>
                  <a:srgbClr val="FFFF00"/>
                </a:solidFill>
              </a:rPr>
              <a:t>NOTE: Unknown diagnoses were excluded from this tabulation. Analysis includes deceased and living donor </a:t>
            </a:r>
            <a:r>
              <a:rPr lang="en-US" sz="1200" b="1" dirty="0" smtClean="0">
                <a:solidFill>
                  <a:srgbClr val="FFFF00"/>
                </a:solidFill>
              </a:rPr>
              <a:t>transplants.</a:t>
            </a:r>
            <a:endParaRPr lang="en-US" sz="1200" dirty="0">
              <a:solidFill>
                <a:srgbClr val="FFFF00"/>
              </a:solidFill>
            </a:endParaRPr>
          </a:p>
        </p:txBody>
      </p:sp>
      <p:sp>
        <p:nvSpPr>
          <p:cNvPr id="3" name="title_cohort"/>
          <p:cNvSpPr txBox="1"/>
          <p:nvPr/>
        </p:nvSpPr>
        <p:spPr>
          <a:xfrm>
            <a:off x="1993197" y="938555"/>
            <a:ext cx="5113900"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1988 – June 2016)</a:t>
            </a:r>
            <a:endParaRPr lang="en-US" dirty="0"/>
          </a:p>
        </p:txBody>
      </p:sp>
      <p:grpSp>
        <p:nvGrpSpPr>
          <p:cNvPr id="14" name="Group 13"/>
          <p:cNvGrpSpPr/>
          <p:nvPr/>
        </p:nvGrpSpPr>
        <p:grpSpPr>
          <a:xfrm>
            <a:off x="3" y="6146799"/>
            <a:ext cx="4715933" cy="711201"/>
            <a:chOff x="3" y="6146799"/>
            <a:chExt cx="4715933" cy="711201"/>
          </a:xfrm>
        </p:grpSpPr>
        <p:grpSp>
          <p:nvGrpSpPr>
            <p:cNvPr id="17" name="Group 16"/>
            <p:cNvGrpSpPr/>
            <p:nvPr/>
          </p:nvGrpSpPr>
          <p:grpSpPr>
            <a:xfrm>
              <a:off x="3" y="6146799"/>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88343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lIns="45720" rIns="45720"/>
          <a:lstStyle/>
          <a:p>
            <a:r>
              <a:rPr lang="en-US" sz="2600" dirty="0" smtClean="0"/>
              <a:t>Pediatric Lung Transplants</a:t>
            </a:r>
            <a:r>
              <a:rPr lang="en-US" sz="2400" dirty="0" smtClean="0"/>
              <a:t/>
            </a:r>
            <a:br>
              <a:rPr lang="en-US" sz="2400" dirty="0" smtClean="0"/>
            </a:br>
            <a:r>
              <a:rPr lang="en-US" sz="2400" dirty="0" smtClean="0"/>
              <a:t>Age Distribution by Era and Diagnosis</a:t>
            </a:r>
            <a:r>
              <a:rPr lang="en-US" sz="2300" dirty="0" smtClean="0"/>
              <a:t/>
            </a:r>
            <a:br>
              <a:rPr lang="en-US" sz="2300" dirty="0" smtClean="0"/>
            </a:br>
            <a:endParaRPr lang="en-US" sz="2000" dirty="0"/>
          </a:p>
        </p:txBody>
      </p:sp>
      <p:graphicFrame>
        <p:nvGraphicFramePr>
          <p:cNvPr id="10" name="Content Placeholder 9"/>
          <p:cNvGraphicFramePr>
            <a:graphicFrameLocks noGrp="1"/>
          </p:cNvGraphicFramePr>
          <p:nvPr>
            <p:ph idx="1"/>
            <p:extLst/>
          </p:nvPr>
        </p:nvGraphicFramePr>
        <p:xfrm>
          <a:off x="76200" y="1371600"/>
          <a:ext cx="8915400" cy="477519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_cohort"/>
          <p:cNvSpPr txBox="1"/>
          <p:nvPr/>
        </p:nvSpPr>
        <p:spPr>
          <a:xfrm>
            <a:off x="2068161" y="1018360"/>
            <a:ext cx="5113900"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2000 – June 2016)</a:t>
            </a:r>
            <a:endParaRPr lang="en-US" dirty="0"/>
          </a:p>
        </p:txBody>
      </p:sp>
      <p:grpSp>
        <p:nvGrpSpPr>
          <p:cNvPr id="11" name="Group 10"/>
          <p:cNvGrpSpPr/>
          <p:nvPr/>
        </p:nvGrpSpPr>
        <p:grpSpPr>
          <a:xfrm>
            <a:off x="3" y="6146799"/>
            <a:ext cx="4715933" cy="711201"/>
            <a:chOff x="3" y="6146799"/>
            <a:chExt cx="4715933" cy="711201"/>
          </a:xfrm>
        </p:grpSpPr>
        <p:grpSp>
          <p:nvGrpSpPr>
            <p:cNvPr id="14" name="Group 13"/>
            <p:cNvGrpSpPr/>
            <p:nvPr/>
          </p:nvGrpSpPr>
          <p:grpSpPr>
            <a:xfrm>
              <a:off x="3" y="6146799"/>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2" name="TextBox 11"/>
          <p:cNvSpPr txBox="1"/>
          <p:nvPr/>
        </p:nvSpPr>
        <p:spPr>
          <a:xfrm>
            <a:off x="4897297" y="6192337"/>
            <a:ext cx="4419600" cy="646331"/>
          </a:xfrm>
          <a:prstGeom prst="rect">
            <a:avLst/>
          </a:prstGeom>
          <a:noFill/>
        </p:spPr>
        <p:txBody>
          <a:bodyPr wrap="square" rtlCol="0">
            <a:spAutoFit/>
          </a:bodyPr>
          <a:lstStyle/>
          <a:p>
            <a:r>
              <a:rPr lang="en-US" sz="1200" b="1" dirty="0">
                <a:solidFill>
                  <a:srgbClr val="FFFF00"/>
                </a:solidFill>
              </a:rPr>
              <a:t>NOTE: Unknown diagnoses were excluded from this tabulation. Analysis includes deceased and living donor </a:t>
            </a:r>
            <a:r>
              <a:rPr lang="en-US" sz="1200" b="1" dirty="0" smtClean="0">
                <a:solidFill>
                  <a:srgbClr val="FFFF00"/>
                </a:solidFill>
              </a:rPr>
              <a:t>transplants.</a:t>
            </a:r>
            <a:endParaRPr lang="en-US" sz="1200" dirty="0">
              <a:solidFill>
                <a:srgbClr val="FFFF00"/>
              </a:solidFill>
            </a:endParaRPr>
          </a:p>
        </p:txBody>
      </p:sp>
      <p:sp>
        <p:nvSpPr>
          <p:cNvPr id="4" name="TextBox 3"/>
          <p:cNvSpPr txBox="1"/>
          <p:nvPr/>
        </p:nvSpPr>
        <p:spPr>
          <a:xfrm>
            <a:off x="892622" y="5638800"/>
            <a:ext cx="848961" cy="323165"/>
          </a:xfrm>
          <a:prstGeom prst="rect">
            <a:avLst/>
          </a:prstGeom>
          <a:noFill/>
        </p:spPr>
        <p:txBody>
          <a:bodyPr wrap="square" rtlCol="0">
            <a:spAutoFit/>
          </a:bodyPr>
          <a:lstStyle/>
          <a:p>
            <a:pPr algn="ctr"/>
            <a:r>
              <a:rPr lang="en-US" sz="1500" b="1" dirty="0" smtClean="0">
                <a:solidFill>
                  <a:srgbClr val="FFFF00"/>
                </a:solidFill>
              </a:rPr>
              <a:t>CF</a:t>
            </a:r>
            <a:endParaRPr lang="en-US" sz="1500" b="1" dirty="0">
              <a:solidFill>
                <a:srgbClr val="FFFF00"/>
              </a:solidFill>
            </a:endParaRPr>
          </a:p>
        </p:txBody>
      </p:sp>
      <p:sp>
        <p:nvSpPr>
          <p:cNvPr id="13" name="TextBox 12"/>
          <p:cNvSpPr txBox="1"/>
          <p:nvPr/>
        </p:nvSpPr>
        <p:spPr>
          <a:xfrm>
            <a:off x="4355872" y="5638800"/>
            <a:ext cx="1138257" cy="553998"/>
          </a:xfrm>
          <a:prstGeom prst="rect">
            <a:avLst/>
          </a:prstGeom>
          <a:noFill/>
        </p:spPr>
        <p:txBody>
          <a:bodyPr wrap="square" rtlCol="0">
            <a:spAutoFit/>
          </a:bodyPr>
          <a:lstStyle/>
          <a:p>
            <a:pPr algn="ctr"/>
            <a:r>
              <a:rPr lang="en-US" sz="1500" b="1" dirty="0" smtClean="0">
                <a:solidFill>
                  <a:srgbClr val="FFFF00"/>
                </a:solidFill>
              </a:rPr>
              <a:t>OB (non-Retx)</a:t>
            </a:r>
            <a:endParaRPr lang="en-US" sz="1500" b="1" dirty="0">
              <a:solidFill>
                <a:srgbClr val="FFFF00"/>
              </a:solidFill>
            </a:endParaRPr>
          </a:p>
        </p:txBody>
      </p:sp>
      <p:sp>
        <p:nvSpPr>
          <p:cNvPr id="17" name="TextBox 16"/>
          <p:cNvSpPr txBox="1"/>
          <p:nvPr/>
        </p:nvSpPr>
        <p:spPr>
          <a:xfrm>
            <a:off x="3266758" y="5638800"/>
            <a:ext cx="848961" cy="553998"/>
          </a:xfrm>
          <a:prstGeom prst="rect">
            <a:avLst/>
          </a:prstGeom>
          <a:noFill/>
        </p:spPr>
        <p:txBody>
          <a:bodyPr wrap="square" rtlCol="0">
            <a:spAutoFit/>
          </a:bodyPr>
          <a:lstStyle/>
          <a:p>
            <a:pPr algn="ctr"/>
            <a:r>
              <a:rPr lang="en-US" sz="1500" b="1" dirty="0" smtClean="0">
                <a:solidFill>
                  <a:srgbClr val="FFFF00"/>
                </a:solidFill>
              </a:rPr>
              <a:t>ILD Other</a:t>
            </a:r>
            <a:endParaRPr lang="en-US" sz="1500" b="1" dirty="0">
              <a:solidFill>
                <a:srgbClr val="FFFF00"/>
              </a:solidFill>
            </a:endParaRPr>
          </a:p>
        </p:txBody>
      </p:sp>
      <p:sp>
        <p:nvSpPr>
          <p:cNvPr id="18" name="TextBox 17"/>
          <p:cNvSpPr txBox="1"/>
          <p:nvPr/>
        </p:nvSpPr>
        <p:spPr>
          <a:xfrm>
            <a:off x="1891442" y="5638800"/>
            <a:ext cx="1286406" cy="323165"/>
          </a:xfrm>
          <a:prstGeom prst="rect">
            <a:avLst/>
          </a:prstGeom>
          <a:noFill/>
        </p:spPr>
        <p:txBody>
          <a:bodyPr wrap="square" rtlCol="0">
            <a:spAutoFit/>
          </a:bodyPr>
          <a:lstStyle/>
          <a:p>
            <a:pPr algn="ctr"/>
            <a:r>
              <a:rPr lang="en-US" sz="1500" b="1" dirty="0" smtClean="0">
                <a:solidFill>
                  <a:srgbClr val="FFFF00"/>
                </a:solidFill>
              </a:rPr>
              <a:t>ILD</a:t>
            </a:r>
            <a:endParaRPr lang="en-US" sz="1500" b="1" dirty="0">
              <a:solidFill>
                <a:srgbClr val="FFFF00"/>
              </a:solidFill>
            </a:endParaRPr>
          </a:p>
        </p:txBody>
      </p:sp>
      <p:sp>
        <p:nvSpPr>
          <p:cNvPr id="20" name="TextBox 19"/>
          <p:cNvSpPr txBox="1"/>
          <p:nvPr/>
        </p:nvSpPr>
        <p:spPr>
          <a:xfrm>
            <a:off x="6847239" y="5638800"/>
            <a:ext cx="848961" cy="553998"/>
          </a:xfrm>
          <a:prstGeom prst="rect">
            <a:avLst/>
          </a:prstGeom>
          <a:noFill/>
        </p:spPr>
        <p:txBody>
          <a:bodyPr wrap="square" rtlCol="0">
            <a:spAutoFit/>
          </a:bodyPr>
          <a:lstStyle/>
          <a:p>
            <a:pPr algn="ctr"/>
            <a:r>
              <a:rPr lang="en-US" sz="1500" b="1" dirty="0">
                <a:solidFill>
                  <a:srgbClr val="FFFF00"/>
                </a:solidFill>
              </a:rPr>
              <a:t>PHT </a:t>
            </a:r>
            <a:r>
              <a:rPr lang="en-US" sz="1500" b="1" dirty="0" smtClean="0">
                <a:solidFill>
                  <a:srgbClr val="FFFF00"/>
                </a:solidFill>
              </a:rPr>
              <a:t>Other</a:t>
            </a:r>
            <a:endParaRPr lang="en-US" sz="1500" b="1" dirty="0">
              <a:solidFill>
                <a:srgbClr val="FFFF00"/>
              </a:solidFill>
            </a:endParaRPr>
          </a:p>
        </p:txBody>
      </p:sp>
      <p:sp>
        <p:nvSpPr>
          <p:cNvPr id="21" name="TextBox 20"/>
          <p:cNvSpPr txBox="1"/>
          <p:nvPr/>
        </p:nvSpPr>
        <p:spPr>
          <a:xfrm>
            <a:off x="7690055" y="5638800"/>
            <a:ext cx="1396473" cy="323165"/>
          </a:xfrm>
          <a:prstGeom prst="rect">
            <a:avLst/>
          </a:prstGeom>
          <a:noFill/>
        </p:spPr>
        <p:txBody>
          <a:bodyPr wrap="square" rtlCol="0">
            <a:spAutoFit/>
          </a:bodyPr>
          <a:lstStyle/>
          <a:p>
            <a:pPr algn="ctr"/>
            <a:r>
              <a:rPr lang="en-US" sz="1500" b="1" dirty="0" smtClean="0">
                <a:solidFill>
                  <a:srgbClr val="FFFF00"/>
                </a:solidFill>
              </a:rPr>
              <a:t>Other</a:t>
            </a:r>
            <a:endParaRPr lang="en-US" sz="1500" b="1" dirty="0">
              <a:solidFill>
                <a:srgbClr val="FFFF00"/>
              </a:solidFill>
            </a:endParaRPr>
          </a:p>
        </p:txBody>
      </p:sp>
      <p:sp>
        <p:nvSpPr>
          <p:cNvPr id="22" name="TextBox 21"/>
          <p:cNvSpPr txBox="1"/>
          <p:nvPr/>
        </p:nvSpPr>
        <p:spPr>
          <a:xfrm>
            <a:off x="5577763" y="5638800"/>
            <a:ext cx="848961" cy="553998"/>
          </a:xfrm>
          <a:prstGeom prst="rect">
            <a:avLst/>
          </a:prstGeom>
          <a:noFill/>
        </p:spPr>
        <p:txBody>
          <a:bodyPr wrap="square" rtlCol="0">
            <a:spAutoFit/>
          </a:bodyPr>
          <a:lstStyle/>
          <a:p>
            <a:pPr algn="ctr"/>
            <a:r>
              <a:rPr lang="en-US" sz="1500" b="1" dirty="0">
                <a:solidFill>
                  <a:srgbClr val="FFFF00"/>
                </a:solidFill>
              </a:rPr>
              <a:t>PH/ PAH</a:t>
            </a:r>
          </a:p>
        </p:txBody>
      </p:sp>
    </p:spTree>
    <p:extLst>
      <p:ext uri="{BB962C8B-B14F-4D97-AF65-F5344CB8AC3E}">
        <p14:creationId xmlns:p14="http://schemas.microsoft.com/office/powerpoint/2010/main" val="21445849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lIns="45720" rIns="45720"/>
          <a:lstStyle/>
          <a:p>
            <a:r>
              <a:rPr lang="en-US" sz="2600" dirty="0" smtClean="0"/>
              <a:t>Pediatric Lung Transplants</a:t>
            </a:r>
            <a:r>
              <a:rPr lang="en-US" sz="2400" dirty="0" smtClean="0"/>
              <a:t/>
            </a:r>
            <a:br>
              <a:rPr lang="en-US" sz="2400" dirty="0" smtClean="0"/>
            </a:br>
            <a:r>
              <a:rPr lang="en-US" sz="2400" dirty="0" smtClean="0"/>
              <a:t>Age Distribution by Location</a:t>
            </a:r>
            <a:r>
              <a:rPr lang="en-US" sz="2300" dirty="0" smtClean="0"/>
              <a:t/>
            </a:r>
            <a:br>
              <a:rPr lang="en-US" sz="2300" dirty="0" smtClean="0"/>
            </a:b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674022197"/>
              </p:ext>
            </p:extLst>
          </p:nvPr>
        </p:nvGraphicFramePr>
        <p:xfrm>
          <a:off x="167411" y="1439319"/>
          <a:ext cx="8915400" cy="477519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105400" y="6248400"/>
            <a:ext cx="38862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sp>
        <p:nvSpPr>
          <p:cNvPr id="3" name="title_cohort"/>
          <p:cNvSpPr txBox="1"/>
          <p:nvPr/>
        </p:nvSpPr>
        <p:spPr>
          <a:xfrm>
            <a:off x="2068161" y="1018360"/>
            <a:ext cx="5113900"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2008 – June 2016)</a:t>
            </a:r>
            <a:endParaRPr lang="en-US" dirty="0"/>
          </a:p>
        </p:txBody>
      </p:sp>
      <p:grpSp>
        <p:nvGrpSpPr>
          <p:cNvPr id="11" name="Group 10"/>
          <p:cNvGrpSpPr/>
          <p:nvPr/>
        </p:nvGrpSpPr>
        <p:grpSpPr>
          <a:xfrm>
            <a:off x="3" y="6146799"/>
            <a:ext cx="4715933" cy="711201"/>
            <a:chOff x="3" y="6146799"/>
            <a:chExt cx="4715933" cy="711201"/>
          </a:xfrm>
        </p:grpSpPr>
        <p:grpSp>
          <p:nvGrpSpPr>
            <p:cNvPr id="14" name="Group 13"/>
            <p:cNvGrpSpPr/>
            <p:nvPr/>
          </p:nvGrpSpPr>
          <p:grpSpPr>
            <a:xfrm>
              <a:off x="3" y="6146799"/>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0978458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Pediatric Lung Transplants</a:t>
            </a:r>
            <a:br>
              <a:rPr lang="en-US" sz="2600" dirty="0" smtClean="0"/>
            </a:br>
            <a:r>
              <a:rPr lang="en-US" sz="2400" dirty="0" smtClean="0"/>
              <a:t> Donor Age Distribution by Location</a:t>
            </a:r>
            <a:br>
              <a:rPr lang="en-US" sz="2400" dirty="0" smtClean="0"/>
            </a:br>
            <a:endParaRPr lang="en-US" sz="2000" dirty="0"/>
          </a:p>
        </p:txBody>
      </p:sp>
      <p:graphicFrame>
        <p:nvGraphicFramePr>
          <p:cNvPr id="10" name="Content Placeholder 9"/>
          <p:cNvGraphicFramePr>
            <a:graphicFrameLocks noGrp="1"/>
          </p:cNvGraphicFramePr>
          <p:nvPr>
            <p:ph idx="1"/>
            <p:extLst/>
          </p:nvPr>
        </p:nvGraphicFramePr>
        <p:xfrm>
          <a:off x="76200" y="1447800"/>
          <a:ext cx="8915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0" y="5779109"/>
            <a:ext cx="4572000" cy="461665"/>
          </a:xfrm>
          <a:prstGeom prst="rect">
            <a:avLst/>
          </a:prstGeom>
          <a:noFill/>
        </p:spPr>
        <p:txBody>
          <a:bodyPr wrap="square" rtlCol="0">
            <a:spAutoFit/>
          </a:bodyPr>
          <a:lstStyle/>
          <a:p>
            <a:r>
              <a:rPr lang="en-US" sz="1200" b="1" dirty="0" smtClean="0">
                <a:solidFill>
                  <a:srgbClr val="FFFF00"/>
                </a:solidFill>
              </a:rPr>
              <a:t>NOTE: Transplants with unknown donor age and living donor transplants were excluded from this tabulation.</a:t>
            </a:r>
            <a:endParaRPr lang="en-US" sz="1200" dirty="0" smtClean="0">
              <a:solidFill>
                <a:srgbClr val="FFFF00"/>
              </a:solidFill>
            </a:endParaRPr>
          </a:p>
        </p:txBody>
      </p:sp>
      <p:sp>
        <p:nvSpPr>
          <p:cNvPr id="4" name="title_cohort"/>
          <p:cNvSpPr txBox="1"/>
          <p:nvPr/>
        </p:nvSpPr>
        <p:spPr>
          <a:xfrm>
            <a:off x="2146979" y="1065351"/>
            <a:ext cx="5113900"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2008 – June 2016)</a:t>
            </a:r>
            <a:endParaRPr lang="en-US" dirty="0"/>
          </a:p>
        </p:txBody>
      </p:sp>
      <p:grpSp>
        <p:nvGrpSpPr>
          <p:cNvPr id="12" name="Group 11"/>
          <p:cNvGrpSpPr/>
          <p:nvPr/>
        </p:nvGrpSpPr>
        <p:grpSpPr>
          <a:xfrm>
            <a:off x="3" y="6146799"/>
            <a:ext cx="4715933" cy="711201"/>
            <a:chOff x="3" y="6146799"/>
            <a:chExt cx="4715933" cy="711201"/>
          </a:xfrm>
        </p:grpSpPr>
        <p:grpSp>
          <p:nvGrpSpPr>
            <p:cNvPr id="15" name="Group 14"/>
            <p:cNvGrpSpPr/>
            <p:nvPr/>
          </p:nvGrpSpPr>
          <p:grpSpPr>
            <a:xfrm>
              <a:off x="3" y="6146799"/>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3" name="TextBox 12"/>
          <p:cNvSpPr txBox="1"/>
          <p:nvPr/>
        </p:nvSpPr>
        <p:spPr>
          <a:xfrm>
            <a:off x="4882979" y="6047601"/>
            <a:ext cx="4094008" cy="276999"/>
          </a:xfrm>
          <a:prstGeom prst="rect">
            <a:avLst/>
          </a:prstGeom>
          <a:noFill/>
        </p:spPr>
        <p:txBody>
          <a:bodyPr wrap="square" rtlCol="0">
            <a:spAutoFit/>
          </a:bodyPr>
          <a:lstStyle/>
          <a:p>
            <a:r>
              <a:rPr lang="en-US" sz="1200" b="1" u="sng" dirty="0" smtClean="0"/>
              <a:t>Total number of transplants reported</a:t>
            </a:r>
            <a:r>
              <a:rPr lang="en-US" sz="1200" b="1" dirty="0" smtClean="0"/>
              <a:t>:</a:t>
            </a:r>
          </a:p>
        </p:txBody>
      </p:sp>
      <p:sp>
        <p:nvSpPr>
          <p:cNvPr id="14" name="pvalues"/>
          <p:cNvSpPr txBox="1"/>
          <p:nvPr/>
        </p:nvSpPr>
        <p:spPr>
          <a:xfrm>
            <a:off x="4893374" y="6224715"/>
            <a:ext cx="3754297" cy="276999"/>
          </a:xfrm>
          <a:prstGeom prst="rect">
            <a:avLst/>
          </a:prstGeom>
          <a:noFill/>
        </p:spPr>
        <p:txBody>
          <a:bodyPr wrap="square" rtlCol="0">
            <a:spAutoFit/>
          </a:bodyPr>
          <a:lstStyle/>
          <a:p>
            <a:r>
              <a:rPr lang="en-US" sz="1200" b="1" dirty="0" smtClean="0"/>
              <a:t>Europe = 427, North America = 439, Other = 95</a:t>
            </a:r>
            <a:endParaRPr lang="en-US" sz="1200" dirty="0"/>
          </a:p>
        </p:txBody>
      </p:sp>
    </p:spTree>
    <p:extLst>
      <p:ext uri="{BB962C8B-B14F-4D97-AF65-F5344CB8AC3E}">
        <p14:creationId xmlns:p14="http://schemas.microsoft.com/office/powerpoint/2010/main" val="5179521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Post Transplant:</a:t>
            </a:r>
            <a:br>
              <a:rPr lang="en-US" sz="4000" dirty="0" smtClean="0"/>
            </a:br>
            <a:r>
              <a:rPr lang="en-US" sz="4000" dirty="0" smtClean="0"/>
              <a:t>Survival and Other Outcomes</a:t>
            </a:r>
            <a:endParaRPr lang="en-US" sz="4000" dirty="0"/>
          </a:p>
        </p:txBody>
      </p:sp>
      <p:grpSp>
        <p:nvGrpSpPr>
          <p:cNvPr id="8" name="Group 7"/>
          <p:cNvGrpSpPr/>
          <p:nvPr/>
        </p:nvGrpSpPr>
        <p:grpSpPr>
          <a:xfrm>
            <a:off x="3" y="6146799"/>
            <a:ext cx="4715933" cy="711201"/>
            <a:chOff x="3" y="6146799"/>
            <a:chExt cx="4715933" cy="711201"/>
          </a:xfrm>
        </p:grpSpPr>
        <p:grpSp>
          <p:nvGrpSpPr>
            <p:cNvPr id="10" name="Group 9"/>
            <p:cNvGrpSpPr/>
            <p:nvPr/>
          </p:nvGrpSpPr>
          <p:grpSpPr>
            <a:xfrm>
              <a:off x="3" y="6146799"/>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9466080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Lung Transplants</a:t>
            </a:r>
            <a:r>
              <a:rPr lang="en-US" sz="2800" dirty="0" smtClean="0"/>
              <a:t/>
            </a:r>
            <a:br>
              <a:rPr lang="en-US" sz="2800" dirty="0" smtClean="0"/>
            </a:br>
            <a:r>
              <a:rPr lang="en-US" sz="2400" dirty="0" smtClean="0"/>
              <a:t>Kaplan-Meier Survival by Recipient Age Group </a:t>
            </a:r>
            <a:br>
              <a:rPr lang="en-US" sz="2400" dirty="0" smtClean="0"/>
            </a:br>
            <a:endParaRPr lang="en-US" sz="2000" dirty="0"/>
          </a:p>
        </p:txBody>
      </p:sp>
      <p:graphicFrame>
        <p:nvGraphicFramePr>
          <p:cNvPr id="4" name="Content Placeholder 3"/>
          <p:cNvGraphicFramePr>
            <a:graphicFrameLocks noGrp="1"/>
          </p:cNvGraphicFramePr>
          <p:nvPr>
            <p:ph idx="1"/>
            <p:extLst/>
          </p:nvPr>
        </p:nvGraphicFramePr>
        <p:xfrm>
          <a:off x="76200" y="1219200"/>
          <a:ext cx="8991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7391400" y="3663043"/>
            <a:ext cx="1143000" cy="323165"/>
          </a:xfrm>
          <a:prstGeom prst="rect">
            <a:avLst/>
          </a:prstGeom>
          <a:noFill/>
        </p:spPr>
        <p:txBody>
          <a:bodyPr wrap="square" rtlCol="0">
            <a:spAutoFit/>
          </a:bodyPr>
          <a:lstStyle/>
          <a:p>
            <a:pPr algn="ctr"/>
            <a:r>
              <a:rPr lang="en-US" sz="1500" b="1" dirty="0" smtClean="0">
                <a:solidFill>
                  <a:srgbClr val="FFFF00"/>
                </a:solidFill>
              </a:rPr>
              <a:t>p = 0.1141</a:t>
            </a:r>
            <a:endParaRPr lang="en-US" sz="1500" b="1" dirty="0">
              <a:solidFill>
                <a:srgbClr val="FFFF00"/>
              </a:solidFill>
            </a:endParaRPr>
          </a:p>
        </p:txBody>
      </p:sp>
      <p:sp>
        <p:nvSpPr>
          <p:cNvPr id="18" name="median_survival"/>
          <p:cNvSpPr txBox="1"/>
          <p:nvPr/>
        </p:nvSpPr>
        <p:spPr>
          <a:xfrm>
            <a:off x="1152822" y="4851417"/>
            <a:ext cx="2410288" cy="533388"/>
          </a:xfrm>
          <a:prstGeom prst="rect">
            <a:avLst/>
          </a:prstGeom>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400" b="1" dirty="0" smtClean="0">
                <a:solidFill>
                  <a:schemeClr val="tx1"/>
                </a:solidFill>
              </a:rPr>
              <a:t>Median survival (years): Adult = 5.9; Pediatric = 5.4</a:t>
            </a:r>
            <a:endParaRPr lang="en-US" sz="1400" b="1" dirty="0">
              <a:solidFill>
                <a:schemeClr val="tx1"/>
              </a:solidFill>
            </a:endParaRPr>
          </a:p>
        </p:txBody>
      </p:sp>
      <p:sp>
        <p:nvSpPr>
          <p:cNvPr id="5" name="title_cohort"/>
          <p:cNvSpPr txBox="1"/>
          <p:nvPr/>
        </p:nvSpPr>
        <p:spPr>
          <a:xfrm>
            <a:off x="2357966" y="950564"/>
            <a:ext cx="5113900"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1990 – June 2015)</a:t>
            </a:r>
            <a:endParaRPr lang="en-US" dirty="0"/>
          </a:p>
        </p:txBody>
      </p:sp>
      <p:grpSp>
        <p:nvGrpSpPr>
          <p:cNvPr id="13" name="Group 12"/>
          <p:cNvGrpSpPr/>
          <p:nvPr/>
        </p:nvGrpSpPr>
        <p:grpSpPr>
          <a:xfrm>
            <a:off x="3" y="6146799"/>
            <a:ext cx="4715933" cy="711201"/>
            <a:chOff x="3" y="6146799"/>
            <a:chExt cx="4715933" cy="711201"/>
          </a:xfrm>
        </p:grpSpPr>
        <p:grpSp>
          <p:nvGrpSpPr>
            <p:cNvPr id="14" name="Group 13"/>
            <p:cNvGrpSpPr/>
            <p:nvPr/>
          </p:nvGrpSpPr>
          <p:grpSpPr>
            <a:xfrm>
              <a:off x="3" y="6146799"/>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5530497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Lung Transplants</a:t>
            </a:r>
            <a:r>
              <a:rPr lang="en-US" sz="2800" dirty="0" smtClean="0"/>
              <a:t/>
            </a:r>
            <a:br>
              <a:rPr lang="en-US" sz="2800" dirty="0" smtClean="0"/>
            </a:br>
            <a:r>
              <a:rPr lang="en-US" sz="2400" dirty="0" smtClean="0"/>
              <a:t>Kaplan-Meier Survival </a:t>
            </a:r>
            <a:r>
              <a:rPr lang="en-US" sz="2400" dirty="0"/>
              <a:t>Conditional on Survival to 1 Year </a:t>
            </a:r>
            <a:r>
              <a:rPr lang="en-US" sz="2400" dirty="0" smtClean="0"/>
              <a:t>by Recipient Age Group </a:t>
            </a:r>
            <a:br>
              <a:rPr lang="en-US" sz="2400" dirty="0" smtClean="0"/>
            </a:br>
            <a:endParaRPr lang="en-US" sz="2000" dirty="0"/>
          </a:p>
        </p:txBody>
      </p:sp>
      <p:graphicFrame>
        <p:nvGraphicFramePr>
          <p:cNvPr id="4" name="Content Placeholder 3"/>
          <p:cNvGraphicFramePr>
            <a:graphicFrameLocks noGrp="1"/>
          </p:cNvGraphicFramePr>
          <p:nvPr>
            <p:ph idx="1"/>
            <p:extLst/>
          </p:nvPr>
        </p:nvGraphicFramePr>
        <p:xfrm>
          <a:off x="76200" y="1524000"/>
          <a:ext cx="8991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7391400" y="3663043"/>
            <a:ext cx="1143000" cy="323165"/>
          </a:xfrm>
          <a:prstGeom prst="rect">
            <a:avLst/>
          </a:prstGeom>
          <a:noFill/>
        </p:spPr>
        <p:txBody>
          <a:bodyPr wrap="square" rtlCol="0">
            <a:spAutoFit/>
          </a:bodyPr>
          <a:lstStyle/>
          <a:p>
            <a:pPr algn="ctr"/>
            <a:r>
              <a:rPr lang="en-US" sz="1500" b="1" dirty="0" smtClean="0">
                <a:solidFill>
                  <a:srgbClr val="FFFF00"/>
                </a:solidFill>
              </a:rPr>
              <a:t>p = 0.0113</a:t>
            </a:r>
            <a:endParaRPr lang="en-US" sz="1500" b="1" dirty="0">
              <a:solidFill>
                <a:srgbClr val="FFFF00"/>
              </a:solidFill>
            </a:endParaRPr>
          </a:p>
        </p:txBody>
      </p:sp>
      <p:sp>
        <p:nvSpPr>
          <p:cNvPr id="18" name="median_survival"/>
          <p:cNvSpPr txBox="1"/>
          <p:nvPr/>
        </p:nvSpPr>
        <p:spPr>
          <a:xfrm>
            <a:off x="1152822" y="4851417"/>
            <a:ext cx="2410288" cy="533388"/>
          </a:xfrm>
          <a:prstGeom prst="rect">
            <a:avLst/>
          </a:prstGeom>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400" b="1" dirty="0" smtClean="0">
                <a:solidFill>
                  <a:schemeClr val="tx1"/>
                </a:solidFill>
              </a:rPr>
              <a:t>Median survival (years): Adult = 8.1; Pediatric = 8.8</a:t>
            </a:r>
            <a:endParaRPr lang="en-US" sz="1400" b="1" dirty="0">
              <a:solidFill>
                <a:schemeClr val="tx1"/>
              </a:solidFill>
            </a:endParaRPr>
          </a:p>
        </p:txBody>
      </p:sp>
      <p:sp>
        <p:nvSpPr>
          <p:cNvPr id="5" name="title_cohort"/>
          <p:cNvSpPr txBox="1"/>
          <p:nvPr/>
        </p:nvSpPr>
        <p:spPr>
          <a:xfrm>
            <a:off x="2057400" y="1161990"/>
            <a:ext cx="5113900"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1990 – June 2015)</a:t>
            </a:r>
            <a:endParaRPr lang="en-US" dirty="0"/>
          </a:p>
        </p:txBody>
      </p:sp>
      <p:grpSp>
        <p:nvGrpSpPr>
          <p:cNvPr id="13" name="Group 12"/>
          <p:cNvGrpSpPr/>
          <p:nvPr/>
        </p:nvGrpSpPr>
        <p:grpSpPr>
          <a:xfrm>
            <a:off x="3" y="6146799"/>
            <a:ext cx="4715933" cy="711201"/>
            <a:chOff x="3" y="6146799"/>
            <a:chExt cx="4715933" cy="711201"/>
          </a:xfrm>
        </p:grpSpPr>
        <p:grpSp>
          <p:nvGrpSpPr>
            <p:cNvPr id="14" name="Group 13"/>
            <p:cNvGrpSpPr/>
            <p:nvPr/>
          </p:nvGrpSpPr>
          <p:grpSpPr>
            <a:xfrm>
              <a:off x="3" y="6146799"/>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038070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2600" dirty="0" smtClean="0"/>
              <a:t>Lung Transplants</a:t>
            </a:r>
            <a:r>
              <a:rPr lang="en-US" sz="2800" dirty="0" smtClean="0"/>
              <a:t/>
            </a:r>
            <a:br>
              <a:rPr lang="en-US" sz="2800" dirty="0" smtClean="0"/>
            </a:br>
            <a:r>
              <a:rPr lang="en-US" sz="2400" dirty="0" smtClean="0"/>
              <a:t>Kaplan-Meier Survival by Recipient Age Group and Procedure</a:t>
            </a:r>
            <a:endParaRPr lang="en-US" sz="2000" dirty="0"/>
          </a:p>
        </p:txBody>
      </p:sp>
      <p:graphicFrame>
        <p:nvGraphicFramePr>
          <p:cNvPr id="4" name="Content Placeholder 3"/>
          <p:cNvGraphicFramePr>
            <a:graphicFrameLocks noGrp="1"/>
          </p:cNvGraphicFramePr>
          <p:nvPr>
            <p:ph idx="1"/>
            <p:extLst/>
          </p:nvPr>
        </p:nvGraphicFramePr>
        <p:xfrm>
          <a:off x="76200" y="1371600"/>
          <a:ext cx="8991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3886200" y="2673460"/>
            <a:ext cx="4648200" cy="692497"/>
          </a:xfrm>
          <a:prstGeom prst="rect">
            <a:avLst/>
          </a:prstGeom>
          <a:solidFill>
            <a:schemeClr val="bg2"/>
          </a:solidFill>
        </p:spPr>
        <p:txBody>
          <a:bodyPr wrap="square" lIns="0" tIns="0" rIns="0" bIns="0" rtlCol="0">
            <a:spAutoFit/>
          </a:bodyPr>
          <a:lstStyle/>
          <a:p>
            <a:r>
              <a:rPr lang="en-US" sz="1500" b="1" dirty="0" smtClean="0">
                <a:solidFill>
                  <a:srgbClr val="FFFF00"/>
                </a:solidFill>
              </a:rPr>
              <a:t>Adult, Single vs. Adult, Bilateral/Double: p&lt;0.0001</a:t>
            </a:r>
          </a:p>
          <a:p>
            <a:r>
              <a:rPr lang="en-US" sz="1500" b="1" dirty="0" smtClean="0">
                <a:solidFill>
                  <a:srgbClr val="FFFF00"/>
                </a:solidFill>
              </a:rPr>
              <a:t>Adult, Single vs. Pediatric: p&lt;0.0001</a:t>
            </a:r>
          </a:p>
          <a:p>
            <a:r>
              <a:rPr lang="en-US" sz="1500" b="1" dirty="0" smtClean="0">
                <a:solidFill>
                  <a:srgbClr val="FFFF00"/>
                </a:solidFill>
              </a:rPr>
              <a:t>Adult, Bilateral/Double vs. Pediatric: p = 0.0006</a:t>
            </a:r>
            <a:endParaRPr lang="en-US" sz="1500" b="1" dirty="0">
              <a:solidFill>
                <a:srgbClr val="FFFF00"/>
              </a:solidFill>
            </a:endParaRPr>
          </a:p>
        </p:txBody>
      </p:sp>
      <p:sp>
        <p:nvSpPr>
          <p:cNvPr id="18" name="median_survival"/>
          <p:cNvSpPr txBox="1"/>
          <p:nvPr/>
        </p:nvSpPr>
        <p:spPr>
          <a:xfrm>
            <a:off x="1100799" y="4462647"/>
            <a:ext cx="2626536" cy="978314"/>
          </a:xfrm>
          <a:prstGeom prst="rect">
            <a:avLst/>
          </a:prstGeom>
          <a:solidFill>
            <a:schemeClr val="bg2"/>
          </a:solidFill>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400" b="1" dirty="0" smtClean="0">
                <a:solidFill>
                  <a:schemeClr val="tx1"/>
                </a:solidFill>
              </a:rPr>
              <a:t>Median survival (years): Adult, Single=4.5; Adult, Bilateral/Double=7.2;</a:t>
            </a:r>
          </a:p>
          <a:p>
            <a:pPr algn="l"/>
            <a:r>
              <a:rPr lang="en-US" sz="1400" b="1" dirty="0" smtClean="0">
                <a:solidFill>
                  <a:schemeClr val="tx1"/>
                </a:solidFill>
              </a:rPr>
              <a:t>Pediatric=5.4</a:t>
            </a:r>
            <a:endParaRPr lang="en-US" sz="1400" b="1" dirty="0">
              <a:solidFill>
                <a:schemeClr val="tx1"/>
              </a:solidFill>
            </a:endParaRPr>
          </a:p>
        </p:txBody>
      </p:sp>
      <p:sp>
        <p:nvSpPr>
          <p:cNvPr id="3" name="title_cohort"/>
          <p:cNvSpPr txBox="1"/>
          <p:nvPr/>
        </p:nvSpPr>
        <p:spPr>
          <a:xfrm>
            <a:off x="2125100" y="958374"/>
            <a:ext cx="5113900"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1990 – June 2015)</a:t>
            </a:r>
            <a:endParaRPr lang="en-US" sz="2000" dirty="0"/>
          </a:p>
        </p:txBody>
      </p:sp>
      <p:grpSp>
        <p:nvGrpSpPr>
          <p:cNvPr id="13" name="Group 12"/>
          <p:cNvGrpSpPr/>
          <p:nvPr/>
        </p:nvGrpSpPr>
        <p:grpSpPr>
          <a:xfrm>
            <a:off x="3" y="6146799"/>
            <a:ext cx="4715933" cy="711201"/>
            <a:chOff x="3" y="6146799"/>
            <a:chExt cx="4715933" cy="711201"/>
          </a:xfrm>
        </p:grpSpPr>
        <p:grpSp>
          <p:nvGrpSpPr>
            <p:cNvPr id="14" name="Group 13"/>
            <p:cNvGrpSpPr/>
            <p:nvPr/>
          </p:nvGrpSpPr>
          <p:grpSpPr>
            <a:xfrm>
              <a:off x="3" y="6146799"/>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4926795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Lung Transplants</a:t>
            </a:r>
            <a:r>
              <a:rPr lang="en-US" sz="2800" dirty="0" smtClean="0"/>
              <a:t/>
            </a:r>
            <a:br>
              <a:rPr lang="en-US" sz="2800" dirty="0" smtClean="0"/>
            </a:br>
            <a:r>
              <a:rPr lang="en-US" sz="2400" dirty="0" smtClean="0"/>
              <a:t>Kaplan-Meier Survival </a:t>
            </a:r>
            <a:r>
              <a:rPr lang="en-US" sz="2400" dirty="0"/>
              <a:t>Conditional on Survival to 1 Year </a:t>
            </a:r>
            <a:r>
              <a:rPr lang="en-US" sz="2400" dirty="0" smtClean="0"/>
              <a:t>by </a:t>
            </a:r>
            <a:r>
              <a:rPr lang="en-US" sz="2400" dirty="0"/>
              <a:t>Recipient Age Group and Procedure</a:t>
            </a:r>
            <a:br>
              <a:rPr lang="en-US" sz="2400" dirty="0"/>
            </a:br>
            <a:endParaRPr lang="en-US" sz="2400" dirty="0"/>
          </a:p>
        </p:txBody>
      </p:sp>
      <p:graphicFrame>
        <p:nvGraphicFramePr>
          <p:cNvPr id="4" name="Content Placeholder 3"/>
          <p:cNvGraphicFramePr>
            <a:graphicFrameLocks noGrp="1"/>
          </p:cNvGraphicFramePr>
          <p:nvPr>
            <p:ph idx="1"/>
            <p:extLst/>
          </p:nvPr>
        </p:nvGraphicFramePr>
        <p:xfrm>
          <a:off x="76200" y="1414872"/>
          <a:ext cx="8991600" cy="4757328"/>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1143000" y="4724400"/>
            <a:ext cx="4648200" cy="692497"/>
          </a:xfrm>
          <a:prstGeom prst="rect">
            <a:avLst/>
          </a:prstGeom>
          <a:solidFill>
            <a:schemeClr val="bg2"/>
          </a:solidFill>
        </p:spPr>
        <p:txBody>
          <a:bodyPr wrap="square" lIns="0" tIns="0" rIns="0" bIns="0" rtlCol="0">
            <a:spAutoFit/>
          </a:bodyPr>
          <a:lstStyle/>
          <a:p>
            <a:r>
              <a:rPr lang="en-US" sz="1500" b="1" dirty="0" smtClean="0">
                <a:solidFill>
                  <a:srgbClr val="FFFF00"/>
                </a:solidFill>
              </a:rPr>
              <a:t>Adult, Single vs. Adult, Bilateral/Double: p&lt;0.0001 Adult, Single vs. Pediatric: p&lt;0.0001</a:t>
            </a:r>
          </a:p>
          <a:p>
            <a:r>
              <a:rPr lang="en-US" sz="1500" b="1" dirty="0" smtClean="0">
                <a:solidFill>
                  <a:srgbClr val="FFFF00"/>
                </a:solidFill>
              </a:rPr>
              <a:t>Adult, Bilateral/Double vs. Pediatric: p = 0.0141</a:t>
            </a:r>
            <a:endParaRPr lang="en-US" sz="1500" b="1" dirty="0">
              <a:solidFill>
                <a:srgbClr val="FFFF00"/>
              </a:solidFill>
            </a:endParaRPr>
          </a:p>
        </p:txBody>
      </p:sp>
      <p:sp>
        <p:nvSpPr>
          <p:cNvPr id="18" name="median_survival"/>
          <p:cNvSpPr txBox="1"/>
          <p:nvPr/>
        </p:nvSpPr>
        <p:spPr>
          <a:xfrm>
            <a:off x="6019800" y="2717386"/>
            <a:ext cx="2626536" cy="978314"/>
          </a:xfrm>
          <a:prstGeom prst="rect">
            <a:avLst/>
          </a:prstGeom>
          <a:solidFill>
            <a:schemeClr val="bg2"/>
          </a:solidFill>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400" b="1" dirty="0" smtClean="0">
                <a:solidFill>
                  <a:schemeClr val="tx1"/>
                </a:solidFill>
              </a:rPr>
              <a:t>Median survival (years): Adult, Single=6.4; Adult, Bilateral/Double=9.8;</a:t>
            </a:r>
          </a:p>
          <a:p>
            <a:pPr algn="l"/>
            <a:r>
              <a:rPr lang="en-US" sz="1400" b="1" smtClean="0">
                <a:solidFill>
                  <a:schemeClr val="tx1"/>
                </a:solidFill>
              </a:rPr>
              <a:t>Pediatric=8.8</a:t>
            </a:r>
            <a:endParaRPr lang="en-US" sz="1400" b="1" dirty="0">
              <a:solidFill>
                <a:schemeClr val="tx1"/>
              </a:solidFill>
            </a:endParaRPr>
          </a:p>
        </p:txBody>
      </p:sp>
      <p:sp>
        <p:nvSpPr>
          <p:cNvPr id="3" name="title_cohort"/>
          <p:cNvSpPr txBox="1"/>
          <p:nvPr/>
        </p:nvSpPr>
        <p:spPr>
          <a:xfrm>
            <a:off x="2286000" y="1123890"/>
            <a:ext cx="5113900"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1990 – June 2015)</a:t>
            </a:r>
            <a:endParaRPr lang="en-US" sz="2000" dirty="0"/>
          </a:p>
        </p:txBody>
      </p:sp>
      <p:grpSp>
        <p:nvGrpSpPr>
          <p:cNvPr id="13" name="Group 12"/>
          <p:cNvGrpSpPr/>
          <p:nvPr/>
        </p:nvGrpSpPr>
        <p:grpSpPr>
          <a:xfrm>
            <a:off x="3" y="6146799"/>
            <a:ext cx="4715933" cy="711201"/>
            <a:chOff x="3" y="6146799"/>
            <a:chExt cx="4715933" cy="711201"/>
          </a:xfrm>
        </p:grpSpPr>
        <p:grpSp>
          <p:nvGrpSpPr>
            <p:cNvPr id="14" name="Group 13"/>
            <p:cNvGrpSpPr/>
            <p:nvPr/>
          </p:nvGrpSpPr>
          <p:grpSpPr>
            <a:xfrm>
              <a:off x="3" y="6146799"/>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1523038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Lung Transplants</a:t>
            </a:r>
            <a:br>
              <a:rPr lang="en-US" sz="2600" dirty="0" smtClean="0"/>
            </a:br>
            <a:r>
              <a:rPr lang="en-US" sz="2400" dirty="0" smtClean="0"/>
              <a:t>Kaplan-Meier Survival by Procedure Type</a:t>
            </a:r>
            <a:br>
              <a:rPr lang="en-US" sz="2400" dirty="0" smtClean="0"/>
            </a:br>
            <a:endParaRPr lang="en-US" sz="2000" dirty="0"/>
          </a:p>
        </p:txBody>
      </p:sp>
      <p:graphicFrame>
        <p:nvGraphicFramePr>
          <p:cNvPr id="4" name="Content Placeholder 3"/>
          <p:cNvGraphicFramePr>
            <a:graphicFrameLocks noGrp="1"/>
          </p:cNvGraphicFramePr>
          <p:nvPr>
            <p:ph idx="1"/>
            <p:extLst/>
          </p:nvPr>
        </p:nvGraphicFramePr>
        <p:xfrm>
          <a:off x="76200" y="1295400"/>
          <a:ext cx="8915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6400800" y="3568408"/>
            <a:ext cx="1981200" cy="323165"/>
          </a:xfrm>
          <a:prstGeom prst="rect">
            <a:avLst/>
          </a:prstGeom>
          <a:noFill/>
        </p:spPr>
        <p:txBody>
          <a:bodyPr wrap="square" rtlCol="0">
            <a:spAutoFit/>
          </a:bodyPr>
          <a:lstStyle/>
          <a:p>
            <a:pPr algn="ctr"/>
            <a:r>
              <a:rPr lang="en-US" sz="1500" b="1" dirty="0" smtClean="0">
                <a:solidFill>
                  <a:srgbClr val="FFFF00"/>
                </a:solidFill>
              </a:rPr>
              <a:t>p&lt;0.0001</a:t>
            </a:r>
            <a:endParaRPr lang="en-US" sz="1500" b="1" dirty="0">
              <a:solidFill>
                <a:srgbClr val="FFFF00"/>
              </a:solidFill>
            </a:endParaRPr>
          </a:p>
        </p:txBody>
      </p:sp>
      <p:sp>
        <p:nvSpPr>
          <p:cNvPr id="18" name="median_survival"/>
          <p:cNvSpPr txBox="1"/>
          <p:nvPr/>
        </p:nvSpPr>
        <p:spPr>
          <a:xfrm>
            <a:off x="1143000" y="4800600"/>
            <a:ext cx="4038587" cy="550591"/>
          </a:xfrm>
          <a:prstGeom prst="rect">
            <a:avLst/>
          </a:prstGeom>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400" b="1" dirty="0" smtClean="0">
                <a:solidFill>
                  <a:schemeClr val="tx1"/>
                </a:solidFill>
              </a:rPr>
              <a:t>Median survival (years):</a:t>
            </a:r>
          </a:p>
          <a:p>
            <a:pPr algn="l"/>
            <a:r>
              <a:rPr lang="en-US" sz="1400" b="1" dirty="0" smtClean="0">
                <a:solidFill>
                  <a:schemeClr val="tx1"/>
                </a:solidFill>
              </a:rPr>
              <a:t>Single Lung=2.2; Bilateral/Double=5.6</a:t>
            </a:r>
            <a:endParaRPr lang="en-US" sz="1400" b="1" dirty="0">
              <a:solidFill>
                <a:schemeClr val="tx1"/>
              </a:solidFill>
            </a:endParaRPr>
          </a:p>
        </p:txBody>
      </p:sp>
      <p:sp>
        <p:nvSpPr>
          <p:cNvPr id="3" name="title_cohort"/>
          <p:cNvSpPr txBox="1"/>
          <p:nvPr/>
        </p:nvSpPr>
        <p:spPr>
          <a:xfrm>
            <a:off x="1976950" y="1004139"/>
            <a:ext cx="5113900"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1990 – June 2015)</a:t>
            </a:r>
            <a:endParaRPr lang="en-US" dirty="0"/>
          </a:p>
        </p:txBody>
      </p:sp>
      <p:grpSp>
        <p:nvGrpSpPr>
          <p:cNvPr id="13" name="Group 12"/>
          <p:cNvGrpSpPr/>
          <p:nvPr/>
        </p:nvGrpSpPr>
        <p:grpSpPr>
          <a:xfrm>
            <a:off x="3" y="6146799"/>
            <a:ext cx="4715933" cy="711201"/>
            <a:chOff x="3" y="6146799"/>
            <a:chExt cx="4715933" cy="711201"/>
          </a:xfrm>
        </p:grpSpPr>
        <p:grpSp>
          <p:nvGrpSpPr>
            <p:cNvPr id="14" name="Group 13"/>
            <p:cNvGrpSpPr/>
            <p:nvPr/>
          </p:nvGrpSpPr>
          <p:grpSpPr>
            <a:xfrm>
              <a:off x="3" y="6146799"/>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34059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Donor, Recipient and Center Characteristics</a:t>
            </a:r>
            <a:endParaRPr lang="en-US" sz="4000" dirty="0"/>
          </a:p>
        </p:txBody>
      </p:sp>
      <p:grpSp>
        <p:nvGrpSpPr>
          <p:cNvPr id="9" name="Group 8"/>
          <p:cNvGrpSpPr/>
          <p:nvPr/>
        </p:nvGrpSpPr>
        <p:grpSpPr>
          <a:xfrm>
            <a:off x="3" y="6146799"/>
            <a:ext cx="4715933" cy="711201"/>
            <a:chOff x="3" y="6146799"/>
            <a:chExt cx="4715933" cy="711201"/>
          </a:xfrm>
        </p:grpSpPr>
        <p:grpSp>
          <p:nvGrpSpPr>
            <p:cNvPr id="11" name="Group 10"/>
            <p:cNvGrpSpPr/>
            <p:nvPr/>
          </p:nvGrpSpPr>
          <p:grpSpPr>
            <a:xfrm>
              <a:off x="3" y="6146799"/>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3"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2929305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Lung Transplants</a:t>
            </a:r>
            <a:r>
              <a:rPr lang="en-US" sz="2800" dirty="0" smtClean="0"/>
              <a:t/>
            </a:r>
            <a:br>
              <a:rPr lang="en-US" sz="2800" dirty="0" smtClean="0"/>
            </a:br>
            <a:r>
              <a:rPr lang="en-US" sz="2400" dirty="0" smtClean="0"/>
              <a:t>Kaplan-Meier Survival by Diagnosis</a:t>
            </a:r>
            <a:br>
              <a:rPr lang="en-US" sz="2400" dirty="0" smtClean="0"/>
            </a:br>
            <a:endParaRPr lang="en-US" sz="2000" dirty="0"/>
          </a:p>
        </p:txBody>
      </p:sp>
      <p:graphicFrame>
        <p:nvGraphicFramePr>
          <p:cNvPr id="4" name="Content Placeholder 3"/>
          <p:cNvGraphicFramePr>
            <a:graphicFrameLocks noGrp="1"/>
          </p:cNvGraphicFramePr>
          <p:nvPr>
            <p:ph idx="1"/>
            <p:extLst/>
          </p:nvPr>
        </p:nvGraphicFramePr>
        <p:xfrm>
          <a:off x="76200" y="1219200"/>
          <a:ext cx="8915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990600" y="4189219"/>
            <a:ext cx="5181600" cy="553998"/>
          </a:xfrm>
          <a:prstGeom prst="rect">
            <a:avLst/>
          </a:prstGeom>
          <a:solidFill>
            <a:schemeClr val="bg2"/>
          </a:solidFill>
        </p:spPr>
        <p:txBody>
          <a:bodyPr wrap="square" rtlCol="0">
            <a:spAutoFit/>
          </a:bodyPr>
          <a:lstStyle/>
          <a:p>
            <a:r>
              <a:rPr lang="en-US" sz="1500" b="1" dirty="0">
                <a:solidFill>
                  <a:srgbClr val="FFFF00"/>
                </a:solidFill>
              </a:rPr>
              <a:t>No pair-wise comparisons were significant at p &lt; </a:t>
            </a:r>
            <a:r>
              <a:rPr lang="en-US" sz="1500" b="1" dirty="0" smtClean="0">
                <a:solidFill>
                  <a:srgbClr val="FFFF00"/>
                </a:solidFill>
              </a:rPr>
              <a:t>0.05 except ILD vs. OB (non-Retx).</a:t>
            </a:r>
            <a:endParaRPr lang="en-US" sz="1500" b="1" dirty="0">
              <a:solidFill>
                <a:srgbClr val="FFFF00"/>
              </a:solidFill>
            </a:endParaRPr>
          </a:p>
        </p:txBody>
      </p:sp>
      <p:sp>
        <p:nvSpPr>
          <p:cNvPr id="18" name="median_survival"/>
          <p:cNvSpPr txBox="1"/>
          <p:nvPr/>
        </p:nvSpPr>
        <p:spPr>
          <a:xfrm>
            <a:off x="990600" y="4846101"/>
            <a:ext cx="4979472" cy="533388"/>
          </a:xfrm>
          <a:prstGeom prst="rect">
            <a:avLst/>
          </a:prstGeom>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 CF=5.2; ILD=4.1; ILD Other=6.1; OB (non-Retx)=NA; PH/PAH=7.2; PHT Other=3.5</a:t>
            </a:r>
            <a:endParaRPr lang="en-US" sz="1400" b="1" dirty="0">
              <a:solidFill>
                <a:schemeClr val="tx1"/>
              </a:solidFill>
            </a:endParaRPr>
          </a:p>
        </p:txBody>
      </p:sp>
      <p:sp>
        <p:nvSpPr>
          <p:cNvPr id="5" name="title_cohort"/>
          <p:cNvSpPr txBox="1"/>
          <p:nvPr/>
        </p:nvSpPr>
        <p:spPr>
          <a:xfrm>
            <a:off x="2068161" y="950564"/>
            <a:ext cx="5113900"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1990 – June 2015)</a:t>
            </a:r>
            <a:endParaRPr lang="en-US" dirty="0"/>
          </a:p>
        </p:txBody>
      </p:sp>
      <p:grpSp>
        <p:nvGrpSpPr>
          <p:cNvPr id="13" name="Group 12"/>
          <p:cNvGrpSpPr/>
          <p:nvPr/>
        </p:nvGrpSpPr>
        <p:grpSpPr>
          <a:xfrm>
            <a:off x="3" y="6146799"/>
            <a:ext cx="4715933" cy="711201"/>
            <a:chOff x="3" y="6146799"/>
            <a:chExt cx="4715933" cy="711201"/>
          </a:xfrm>
        </p:grpSpPr>
        <p:grpSp>
          <p:nvGrpSpPr>
            <p:cNvPr id="14" name="Group 13"/>
            <p:cNvGrpSpPr/>
            <p:nvPr/>
          </p:nvGrpSpPr>
          <p:grpSpPr>
            <a:xfrm>
              <a:off x="3" y="6146799"/>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0054659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Lung Transplants</a:t>
            </a:r>
            <a:r>
              <a:rPr lang="en-US" sz="2800" dirty="0" smtClean="0"/>
              <a:t/>
            </a:r>
            <a:br>
              <a:rPr lang="en-US" sz="2800" dirty="0" smtClean="0"/>
            </a:br>
            <a:r>
              <a:rPr lang="en-US" sz="2400" dirty="0" smtClean="0"/>
              <a:t>Conditional Kaplan-Meier Survival by Diagnosis</a:t>
            </a:r>
            <a:br>
              <a:rPr lang="en-US" sz="2400" dirty="0" smtClean="0"/>
            </a:br>
            <a:endParaRPr lang="en-US" sz="2000" dirty="0"/>
          </a:p>
        </p:txBody>
      </p:sp>
      <p:graphicFrame>
        <p:nvGraphicFramePr>
          <p:cNvPr id="4" name="Content Placeholder 3"/>
          <p:cNvGraphicFramePr>
            <a:graphicFrameLocks noGrp="1"/>
          </p:cNvGraphicFramePr>
          <p:nvPr>
            <p:ph idx="1"/>
            <p:extLst/>
          </p:nvPr>
        </p:nvGraphicFramePr>
        <p:xfrm>
          <a:off x="76200" y="1219200"/>
          <a:ext cx="8915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1066800" y="3817063"/>
            <a:ext cx="5181600" cy="323165"/>
          </a:xfrm>
          <a:prstGeom prst="rect">
            <a:avLst/>
          </a:prstGeom>
          <a:solidFill>
            <a:schemeClr val="bg2"/>
          </a:solidFill>
        </p:spPr>
        <p:txBody>
          <a:bodyPr wrap="square" rtlCol="0">
            <a:spAutoFit/>
          </a:bodyPr>
          <a:lstStyle/>
          <a:p>
            <a:r>
              <a:rPr lang="en-US" sz="1500" b="1" dirty="0">
                <a:solidFill>
                  <a:srgbClr val="FFFF00"/>
                </a:solidFill>
              </a:rPr>
              <a:t>No pair-wise comparisons were significant at p &lt; </a:t>
            </a:r>
            <a:r>
              <a:rPr lang="en-US" sz="1500" b="1" dirty="0" smtClean="0">
                <a:solidFill>
                  <a:srgbClr val="FFFF00"/>
                </a:solidFill>
              </a:rPr>
              <a:t>0.05.</a:t>
            </a:r>
            <a:endParaRPr lang="en-US" sz="1500" b="1" dirty="0">
              <a:solidFill>
                <a:srgbClr val="FFFF00"/>
              </a:solidFill>
            </a:endParaRPr>
          </a:p>
        </p:txBody>
      </p:sp>
      <p:sp>
        <p:nvSpPr>
          <p:cNvPr id="18" name="median_survival"/>
          <p:cNvSpPr txBox="1"/>
          <p:nvPr/>
        </p:nvSpPr>
        <p:spPr>
          <a:xfrm>
            <a:off x="3429000" y="1482537"/>
            <a:ext cx="5181600" cy="533388"/>
          </a:xfrm>
          <a:prstGeom prst="rect">
            <a:avLst/>
          </a:prstGeom>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 CF=8.0; ILD=7.9; ILD Other=7.3; OB (non-Retx)=NA; PH/PAH=17.5; PHT Other=7.4</a:t>
            </a:r>
            <a:endParaRPr lang="en-US" sz="1400" b="1" dirty="0">
              <a:solidFill>
                <a:schemeClr val="tx1"/>
              </a:solidFill>
            </a:endParaRPr>
          </a:p>
        </p:txBody>
      </p:sp>
      <p:sp>
        <p:nvSpPr>
          <p:cNvPr id="5" name="title_cohort"/>
          <p:cNvSpPr txBox="1"/>
          <p:nvPr/>
        </p:nvSpPr>
        <p:spPr>
          <a:xfrm>
            <a:off x="2068161" y="950564"/>
            <a:ext cx="5113900"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1990 – June 2015)</a:t>
            </a:r>
            <a:endParaRPr lang="en-US" dirty="0"/>
          </a:p>
        </p:txBody>
      </p:sp>
      <p:grpSp>
        <p:nvGrpSpPr>
          <p:cNvPr id="13" name="Group 12"/>
          <p:cNvGrpSpPr/>
          <p:nvPr/>
        </p:nvGrpSpPr>
        <p:grpSpPr>
          <a:xfrm>
            <a:off x="3" y="6146799"/>
            <a:ext cx="4715933" cy="711201"/>
            <a:chOff x="3" y="6146799"/>
            <a:chExt cx="4715933" cy="711201"/>
          </a:xfrm>
        </p:grpSpPr>
        <p:grpSp>
          <p:nvGrpSpPr>
            <p:cNvPr id="14" name="Group 13"/>
            <p:cNvGrpSpPr/>
            <p:nvPr/>
          </p:nvGrpSpPr>
          <p:grpSpPr>
            <a:xfrm>
              <a:off x="3" y="6146799"/>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0502712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Lung Transplants</a:t>
            </a:r>
            <a:br>
              <a:rPr lang="en-US" sz="2600" dirty="0" smtClean="0"/>
            </a:br>
            <a:r>
              <a:rPr lang="en-US" sz="2400" dirty="0" smtClean="0"/>
              <a:t>Kaplan-Meier Survival by Recipient Age Group</a:t>
            </a:r>
            <a:br>
              <a:rPr lang="en-US" sz="2400" dirty="0" smtClean="0"/>
            </a:br>
            <a:endParaRPr lang="en-US" sz="2000" dirty="0"/>
          </a:p>
        </p:txBody>
      </p:sp>
      <p:graphicFrame>
        <p:nvGraphicFramePr>
          <p:cNvPr id="4" name="Content Placeholder 3"/>
          <p:cNvGraphicFramePr>
            <a:graphicFrameLocks noGrp="1"/>
          </p:cNvGraphicFramePr>
          <p:nvPr>
            <p:ph idx="1"/>
            <p:extLst/>
          </p:nvPr>
        </p:nvGraphicFramePr>
        <p:xfrm>
          <a:off x="76200" y="1371600"/>
          <a:ext cx="8991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1905000" y="1639796"/>
            <a:ext cx="4038600" cy="553998"/>
          </a:xfrm>
          <a:prstGeom prst="rect">
            <a:avLst/>
          </a:prstGeom>
          <a:noFill/>
        </p:spPr>
        <p:txBody>
          <a:bodyPr wrap="square" rtlCol="0">
            <a:spAutoFit/>
          </a:bodyPr>
          <a:lstStyle/>
          <a:p>
            <a:r>
              <a:rPr lang="en-US" sz="1500" b="1" dirty="0">
                <a:solidFill>
                  <a:srgbClr val="FFFF00"/>
                </a:solidFill>
              </a:rPr>
              <a:t>No pair-wise comparisons were significant at </a:t>
            </a:r>
            <a:r>
              <a:rPr lang="en-US" sz="1500" b="1" dirty="0" smtClean="0">
                <a:solidFill>
                  <a:srgbClr val="FFFF00"/>
                </a:solidFill>
              </a:rPr>
              <a:t>p&lt;0.05 except 6-10 vs. 11-17.</a:t>
            </a:r>
            <a:endParaRPr lang="en-US" sz="1500" b="1" dirty="0">
              <a:solidFill>
                <a:srgbClr val="FFFF00"/>
              </a:solidFill>
            </a:endParaRPr>
          </a:p>
        </p:txBody>
      </p:sp>
      <p:sp>
        <p:nvSpPr>
          <p:cNvPr id="20" name="median_survival"/>
          <p:cNvSpPr txBox="1"/>
          <p:nvPr/>
        </p:nvSpPr>
        <p:spPr>
          <a:xfrm>
            <a:off x="1143000" y="4823217"/>
            <a:ext cx="3886200" cy="501388"/>
          </a:xfrm>
          <a:prstGeom prst="rect">
            <a:avLst/>
          </a:prstGeom>
          <a:solidFill>
            <a:srgbClr val="000000"/>
          </a:solidFill>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a:t>
            </a:r>
          </a:p>
          <a:p>
            <a:r>
              <a:rPr lang="en-US" sz="1400" b="1" dirty="0" smtClean="0">
                <a:solidFill>
                  <a:schemeClr val="tx1"/>
                </a:solidFill>
              </a:rPr>
              <a:t>&lt; 1=6.5; 1-5=7.3; 6-10=8.2; 11-17=4.8</a:t>
            </a:r>
            <a:endParaRPr lang="en-US" sz="1400" b="1" dirty="0">
              <a:solidFill>
                <a:schemeClr val="tx1"/>
              </a:solidFill>
            </a:endParaRPr>
          </a:p>
        </p:txBody>
      </p:sp>
      <p:sp>
        <p:nvSpPr>
          <p:cNvPr id="3" name="title_cohort"/>
          <p:cNvSpPr txBox="1"/>
          <p:nvPr/>
        </p:nvSpPr>
        <p:spPr>
          <a:xfrm>
            <a:off x="2015050" y="1005431"/>
            <a:ext cx="5113900"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1990 – June 2015)</a:t>
            </a:r>
            <a:endParaRPr lang="en-US" dirty="0"/>
          </a:p>
        </p:txBody>
      </p:sp>
      <p:grpSp>
        <p:nvGrpSpPr>
          <p:cNvPr id="11" name="Group 10"/>
          <p:cNvGrpSpPr/>
          <p:nvPr/>
        </p:nvGrpSpPr>
        <p:grpSpPr>
          <a:xfrm>
            <a:off x="3" y="6146799"/>
            <a:ext cx="4715933" cy="711201"/>
            <a:chOff x="3" y="6146799"/>
            <a:chExt cx="4715933" cy="711201"/>
          </a:xfrm>
        </p:grpSpPr>
        <p:grpSp>
          <p:nvGrpSpPr>
            <p:cNvPr id="14" name="Group 13"/>
            <p:cNvGrpSpPr/>
            <p:nvPr/>
          </p:nvGrpSpPr>
          <p:grpSpPr>
            <a:xfrm>
              <a:off x="3" y="6146799"/>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0761867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Lung Transplants</a:t>
            </a:r>
            <a:r>
              <a:rPr lang="en-US" sz="2800" dirty="0" smtClean="0"/>
              <a:t/>
            </a:r>
            <a:br>
              <a:rPr lang="en-US" sz="2800" dirty="0" smtClean="0"/>
            </a:br>
            <a:r>
              <a:rPr lang="en-US" sz="2400" dirty="0" smtClean="0"/>
              <a:t>Conditional Kaplan-Meier Survival by Recipient Age Group</a:t>
            </a:r>
            <a:r>
              <a:rPr lang="en-US" sz="2800" dirty="0" smtClean="0"/>
              <a:t/>
            </a:r>
            <a:br>
              <a:rPr lang="en-US" sz="2800" dirty="0" smtClean="0"/>
            </a:br>
            <a:endParaRPr lang="en-US" sz="2000" dirty="0"/>
          </a:p>
        </p:txBody>
      </p:sp>
      <p:graphicFrame>
        <p:nvGraphicFramePr>
          <p:cNvPr id="4" name="Content Placeholder 3"/>
          <p:cNvGraphicFramePr>
            <a:graphicFrameLocks noGrp="1"/>
          </p:cNvGraphicFramePr>
          <p:nvPr>
            <p:ph idx="1"/>
            <p:extLst/>
          </p:nvPr>
        </p:nvGraphicFramePr>
        <p:xfrm>
          <a:off x="76200" y="1447800"/>
          <a:ext cx="8991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2819400" y="1676400"/>
            <a:ext cx="3581400" cy="553998"/>
          </a:xfrm>
          <a:prstGeom prst="rect">
            <a:avLst/>
          </a:prstGeom>
          <a:noFill/>
        </p:spPr>
        <p:txBody>
          <a:bodyPr wrap="square" rtlCol="0">
            <a:spAutoFit/>
          </a:bodyPr>
          <a:lstStyle/>
          <a:p>
            <a:r>
              <a:rPr lang="en-US" sz="1500" b="1" dirty="0">
                <a:solidFill>
                  <a:srgbClr val="FFFF00"/>
                </a:solidFill>
              </a:rPr>
              <a:t>No pair-wise comparisons were significant at p&lt;0.05.</a:t>
            </a:r>
          </a:p>
        </p:txBody>
      </p:sp>
      <p:sp>
        <p:nvSpPr>
          <p:cNvPr id="20" name="median_survival"/>
          <p:cNvSpPr txBox="1"/>
          <p:nvPr/>
        </p:nvSpPr>
        <p:spPr>
          <a:xfrm>
            <a:off x="1066800" y="4800600"/>
            <a:ext cx="3733800" cy="549370"/>
          </a:xfrm>
          <a:prstGeom prst="rect">
            <a:avLst/>
          </a:prstGeom>
          <a:solidFill>
            <a:srgbClr val="000000"/>
          </a:solidFill>
          <a:ln>
            <a:solidFill>
              <a:srgbClr val="FFFF00"/>
            </a:solidFill>
          </a:ln>
        </p:spPr>
        <p:txBody>
          <a:bodyPr wrap="square" l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a:t>
            </a:r>
          </a:p>
          <a:p>
            <a:r>
              <a:rPr lang="en-US" sz="1400" b="1" dirty="0" smtClean="0">
                <a:solidFill>
                  <a:schemeClr val="tx1"/>
                </a:solidFill>
              </a:rPr>
              <a:t>&lt; 1=11.2; 1-5=NA;6-10=10.0; 11-17=8.0</a:t>
            </a:r>
            <a:endParaRPr lang="en-US" sz="1400" b="1" dirty="0">
              <a:solidFill>
                <a:schemeClr val="tx1"/>
              </a:solidFill>
            </a:endParaRPr>
          </a:p>
        </p:txBody>
      </p:sp>
      <p:sp>
        <p:nvSpPr>
          <p:cNvPr id="3" name="title_cohort"/>
          <p:cNvSpPr txBox="1"/>
          <p:nvPr/>
        </p:nvSpPr>
        <p:spPr>
          <a:xfrm>
            <a:off x="2068161" y="1077931"/>
            <a:ext cx="5113900"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1990 – June 2015)</a:t>
            </a:r>
            <a:endParaRPr lang="en-US" dirty="0"/>
          </a:p>
        </p:txBody>
      </p:sp>
      <p:grpSp>
        <p:nvGrpSpPr>
          <p:cNvPr id="11" name="Group 10"/>
          <p:cNvGrpSpPr/>
          <p:nvPr/>
        </p:nvGrpSpPr>
        <p:grpSpPr>
          <a:xfrm>
            <a:off x="3" y="6146799"/>
            <a:ext cx="4715933" cy="711201"/>
            <a:chOff x="3" y="6146799"/>
            <a:chExt cx="4715933" cy="711201"/>
          </a:xfrm>
        </p:grpSpPr>
        <p:grpSp>
          <p:nvGrpSpPr>
            <p:cNvPr id="14" name="Group 13"/>
            <p:cNvGrpSpPr/>
            <p:nvPr/>
          </p:nvGrpSpPr>
          <p:grpSpPr>
            <a:xfrm>
              <a:off x="3" y="6146799"/>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2173069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Lung Transplants</a:t>
            </a:r>
            <a:r>
              <a:rPr lang="en-US" sz="2800" dirty="0" smtClean="0"/>
              <a:t/>
            </a:r>
            <a:br>
              <a:rPr lang="en-US" sz="2800" dirty="0" smtClean="0"/>
            </a:br>
            <a:r>
              <a:rPr lang="en-US" sz="2400" dirty="0" smtClean="0"/>
              <a:t>Kaplan-Meier Survival by Gender</a:t>
            </a:r>
            <a:br>
              <a:rPr lang="en-US" sz="2400" dirty="0" smtClean="0"/>
            </a:br>
            <a:endParaRPr lang="en-US" sz="2000" dirty="0"/>
          </a:p>
        </p:txBody>
      </p:sp>
      <p:graphicFrame>
        <p:nvGraphicFramePr>
          <p:cNvPr id="4" name="Content Placeholder 3"/>
          <p:cNvGraphicFramePr>
            <a:graphicFrameLocks noGrp="1"/>
          </p:cNvGraphicFramePr>
          <p:nvPr>
            <p:ph idx="1"/>
            <p:extLst/>
          </p:nvPr>
        </p:nvGraphicFramePr>
        <p:xfrm>
          <a:off x="76200" y="1219200"/>
          <a:ext cx="8915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5410200" y="2514600"/>
            <a:ext cx="2819400" cy="323165"/>
          </a:xfrm>
          <a:prstGeom prst="rect">
            <a:avLst/>
          </a:prstGeom>
          <a:noFill/>
        </p:spPr>
        <p:txBody>
          <a:bodyPr wrap="square" rtlCol="0">
            <a:spAutoFit/>
          </a:bodyPr>
          <a:lstStyle/>
          <a:p>
            <a:pPr algn="ctr"/>
            <a:r>
              <a:rPr lang="en-US" sz="1500" b="1" dirty="0" smtClean="0">
                <a:solidFill>
                  <a:srgbClr val="FFFF00"/>
                </a:solidFill>
              </a:rPr>
              <a:t>p = 0.0152</a:t>
            </a:r>
            <a:endParaRPr lang="en-US" sz="1500" b="1" dirty="0">
              <a:solidFill>
                <a:srgbClr val="FFFF00"/>
              </a:solidFill>
            </a:endParaRPr>
          </a:p>
        </p:txBody>
      </p:sp>
      <p:sp>
        <p:nvSpPr>
          <p:cNvPr id="18" name="median_survival"/>
          <p:cNvSpPr txBox="1"/>
          <p:nvPr/>
        </p:nvSpPr>
        <p:spPr>
          <a:xfrm>
            <a:off x="1066800" y="4724400"/>
            <a:ext cx="2312472" cy="533388"/>
          </a:xfrm>
          <a:prstGeom prst="rect">
            <a:avLst/>
          </a:prstGeom>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400" b="1" dirty="0" smtClean="0">
                <a:solidFill>
                  <a:schemeClr val="tx1"/>
                </a:solidFill>
              </a:rPr>
              <a:t>Median survival (years): Male=6.0; Female=5.0 </a:t>
            </a:r>
            <a:endParaRPr lang="en-US" sz="1400" b="1" dirty="0">
              <a:solidFill>
                <a:schemeClr val="tx1"/>
              </a:solidFill>
            </a:endParaRPr>
          </a:p>
        </p:txBody>
      </p:sp>
      <p:sp>
        <p:nvSpPr>
          <p:cNvPr id="5" name="title_cohort"/>
          <p:cNvSpPr txBox="1"/>
          <p:nvPr/>
        </p:nvSpPr>
        <p:spPr>
          <a:xfrm>
            <a:off x="2068161" y="950564"/>
            <a:ext cx="5113900"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1990 – June 2015)</a:t>
            </a:r>
            <a:endParaRPr lang="en-US" dirty="0"/>
          </a:p>
        </p:txBody>
      </p:sp>
      <p:grpSp>
        <p:nvGrpSpPr>
          <p:cNvPr id="13" name="Group 12"/>
          <p:cNvGrpSpPr/>
          <p:nvPr/>
        </p:nvGrpSpPr>
        <p:grpSpPr>
          <a:xfrm>
            <a:off x="3" y="6146799"/>
            <a:ext cx="4715933" cy="711201"/>
            <a:chOff x="3" y="6146799"/>
            <a:chExt cx="4715933" cy="711201"/>
          </a:xfrm>
        </p:grpSpPr>
        <p:grpSp>
          <p:nvGrpSpPr>
            <p:cNvPr id="14" name="Group 13"/>
            <p:cNvGrpSpPr/>
            <p:nvPr/>
          </p:nvGrpSpPr>
          <p:grpSpPr>
            <a:xfrm>
              <a:off x="3" y="6146799"/>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extBox 2"/>
          <p:cNvSpPr txBox="1"/>
          <p:nvPr/>
        </p:nvSpPr>
        <p:spPr>
          <a:xfrm>
            <a:off x="5943600" y="6123715"/>
            <a:ext cx="2590800" cy="461665"/>
          </a:xfrm>
          <a:prstGeom prst="rect">
            <a:avLst/>
          </a:prstGeom>
          <a:noFill/>
        </p:spPr>
        <p:txBody>
          <a:bodyPr wrap="square" rtlCol="0">
            <a:spAutoFit/>
          </a:bodyPr>
          <a:lstStyle/>
          <a:p>
            <a:r>
              <a:rPr lang="en-US" sz="1200" b="1" dirty="0">
                <a:solidFill>
                  <a:srgbClr val="FFFF00"/>
                </a:solidFill>
              </a:rPr>
              <a:t>Median recipient age (years): Male=14.0; </a:t>
            </a:r>
            <a:r>
              <a:rPr lang="en-US" sz="1200" b="1" dirty="0" smtClean="0">
                <a:solidFill>
                  <a:srgbClr val="FFFF00"/>
                </a:solidFill>
              </a:rPr>
              <a:t>Female=14.0</a:t>
            </a:r>
            <a:endParaRPr lang="en-US" sz="1200" b="1" dirty="0">
              <a:solidFill>
                <a:srgbClr val="FFFF00"/>
              </a:solidFill>
            </a:endParaRPr>
          </a:p>
        </p:txBody>
      </p:sp>
    </p:spTree>
    <p:extLst>
      <p:ext uri="{BB962C8B-B14F-4D97-AF65-F5344CB8AC3E}">
        <p14:creationId xmlns:p14="http://schemas.microsoft.com/office/powerpoint/2010/main" val="22759658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Lung Transplants</a:t>
            </a:r>
            <a:r>
              <a:rPr lang="en-US" sz="2800" dirty="0" smtClean="0"/>
              <a:t/>
            </a:r>
            <a:br>
              <a:rPr lang="en-US" sz="2800" dirty="0" smtClean="0"/>
            </a:br>
            <a:r>
              <a:rPr lang="en-US" sz="2400" dirty="0" smtClean="0"/>
              <a:t>Kaplan-Meier Survival </a:t>
            </a:r>
            <a:r>
              <a:rPr lang="en-US" sz="2400" dirty="0"/>
              <a:t>Conditional on Survival </a:t>
            </a:r>
            <a:r>
              <a:rPr lang="en-US" sz="2400" dirty="0" smtClean="0"/>
              <a:t>to 1 Year by</a:t>
            </a:r>
            <a:br>
              <a:rPr lang="en-US" sz="2400" dirty="0" smtClean="0"/>
            </a:br>
            <a:endParaRPr lang="en-US" sz="2000" dirty="0"/>
          </a:p>
        </p:txBody>
      </p:sp>
      <p:graphicFrame>
        <p:nvGraphicFramePr>
          <p:cNvPr id="4" name="Content Placeholder 3"/>
          <p:cNvGraphicFramePr>
            <a:graphicFrameLocks noGrp="1"/>
          </p:cNvGraphicFramePr>
          <p:nvPr>
            <p:ph idx="1"/>
            <p:extLst/>
          </p:nvPr>
        </p:nvGraphicFramePr>
        <p:xfrm>
          <a:off x="76200" y="1219200"/>
          <a:ext cx="8915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5410200" y="2514600"/>
            <a:ext cx="2819400" cy="323165"/>
          </a:xfrm>
          <a:prstGeom prst="rect">
            <a:avLst/>
          </a:prstGeom>
          <a:noFill/>
        </p:spPr>
        <p:txBody>
          <a:bodyPr wrap="square" rtlCol="0">
            <a:spAutoFit/>
          </a:bodyPr>
          <a:lstStyle/>
          <a:p>
            <a:pPr algn="ctr"/>
            <a:r>
              <a:rPr lang="en-US" sz="1500" b="1" dirty="0" smtClean="0">
                <a:solidFill>
                  <a:srgbClr val="FFFF00"/>
                </a:solidFill>
              </a:rPr>
              <a:t>p = 0.0067</a:t>
            </a:r>
            <a:endParaRPr lang="en-US" sz="1500" b="1" dirty="0">
              <a:solidFill>
                <a:srgbClr val="FFFF00"/>
              </a:solidFill>
            </a:endParaRPr>
          </a:p>
        </p:txBody>
      </p:sp>
      <p:sp>
        <p:nvSpPr>
          <p:cNvPr id="18" name="median_survival"/>
          <p:cNvSpPr txBox="1"/>
          <p:nvPr/>
        </p:nvSpPr>
        <p:spPr>
          <a:xfrm>
            <a:off x="1066800" y="4724400"/>
            <a:ext cx="2312472" cy="533388"/>
          </a:xfrm>
          <a:prstGeom prst="rect">
            <a:avLst/>
          </a:prstGeom>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400" b="1" dirty="0" smtClean="0">
                <a:solidFill>
                  <a:schemeClr val="tx1"/>
                </a:solidFill>
              </a:rPr>
              <a:t>Median survival (years): Male=10.5; Female=7.8; </a:t>
            </a:r>
            <a:endParaRPr lang="en-US" sz="1400" b="1" dirty="0">
              <a:solidFill>
                <a:schemeClr val="tx1"/>
              </a:solidFill>
            </a:endParaRPr>
          </a:p>
        </p:txBody>
      </p:sp>
      <p:sp>
        <p:nvSpPr>
          <p:cNvPr id="5" name="title_cohort"/>
          <p:cNvSpPr txBox="1"/>
          <p:nvPr/>
        </p:nvSpPr>
        <p:spPr>
          <a:xfrm>
            <a:off x="2887100" y="950564"/>
            <a:ext cx="5113900"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1990 – June 2015)</a:t>
            </a:r>
            <a:endParaRPr lang="en-US" dirty="0"/>
          </a:p>
        </p:txBody>
      </p:sp>
      <p:grpSp>
        <p:nvGrpSpPr>
          <p:cNvPr id="13" name="Group 12"/>
          <p:cNvGrpSpPr/>
          <p:nvPr/>
        </p:nvGrpSpPr>
        <p:grpSpPr>
          <a:xfrm>
            <a:off x="3" y="6146799"/>
            <a:ext cx="4715933" cy="711201"/>
            <a:chOff x="3" y="6146799"/>
            <a:chExt cx="4715933" cy="711201"/>
          </a:xfrm>
        </p:grpSpPr>
        <p:grpSp>
          <p:nvGrpSpPr>
            <p:cNvPr id="14" name="Group 13"/>
            <p:cNvGrpSpPr/>
            <p:nvPr/>
          </p:nvGrpSpPr>
          <p:grpSpPr>
            <a:xfrm>
              <a:off x="3" y="6146799"/>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extBox 2"/>
          <p:cNvSpPr txBox="1"/>
          <p:nvPr/>
        </p:nvSpPr>
        <p:spPr>
          <a:xfrm>
            <a:off x="5943600" y="6123715"/>
            <a:ext cx="2590800" cy="461665"/>
          </a:xfrm>
          <a:prstGeom prst="rect">
            <a:avLst/>
          </a:prstGeom>
          <a:noFill/>
        </p:spPr>
        <p:txBody>
          <a:bodyPr wrap="square" rtlCol="0">
            <a:spAutoFit/>
          </a:bodyPr>
          <a:lstStyle/>
          <a:p>
            <a:r>
              <a:rPr lang="en-US" sz="1200" b="1" dirty="0">
                <a:solidFill>
                  <a:srgbClr val="FFFF00"/>
                </a:solidFill>
              </a:rPr>
              <a:t>Median recipient age (years): Male=14.0; </a:t>
            </a:r>
            <a:r>
              <a:rPr lang="en-US" sz="1200" b="1" dirty="0" smtClean="0">
                <a:solidFill>
                  <a:srgbClr val="FFFF00"/>
                </a:solidFill>
              </a:rPr>
              <a:t>Female=14.0</a:t>
            </a:r>
            <a:endParaRPr lang="en-US" sz="1200" b="1" dirty="0">
              <a:solidFill>
                <a:srgbClr val="FFFF00"/>
              </a:solidFill>
            </a:endParaRPr>
          </a:p>
        </p:txBody>
      </p:sp>
      <p:sp>
        <p:nvSpPr>
          <p:cNvPr id="6" name="TextBox 5"/>
          <p:cNvSpPr txBox="1"/>
          <p:nvPr/>
        </p:nvSpPr>
        <p:spPr>
          <a:xfrm>
            <a:off x="1676400" y="901709"/>
            <a:ext cx="1828800" cy="461665"/>
          </a:xfrm>
          <a:prstGeom prst="rect">
            <a:avLst/>
          </a:prstGeom>
          <a:noFill/>
        </p:spPr>
        <p:txBody>
          <a:bodyPr wrap="square" rtlCol="0">
            <a:spAutoFit/>
          </a:bodyPr>
          <a:lstStyle/>
          <a:p>
            <a:r>
              <a:rPr lang="en-US" sz="2400" b="1" dirty="0"/>
              <a:t>Gender</a:t>
            </a:r>
          </a:p>
        </p:txBody>
      </p:sp>
    </p:spTree>
    <p:extLst>
      <p:ext uri="{BB962C8B-B14F-4D97-AF65-F5344CB8AC3E}">
        <p14:creationId xmlns:p14="http://schemas.microsoft.com/office/powerpoint/2010/main" val="28186214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45077490"/>
              </p:ext>
            </p:extLst>
          </p:nvPr>
        </p:nvGraphicFramePr>
        <p:xfrm>
          <a:off x="152400" y="1447800"/>
          <a:ext cx="8915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Lung Transplants</a:t>
            </a:r>
            <a:r>
              <a:rPr lang="en-US" sz="2800" kern="0" dirty="0" smtClean="0"/>
              <a:t/>
            </a:r>
            <a:br>
              <a:rPr lang="en-US" sz="2800" kern="0" dirty="0" smtClean="0"/>
            </a:br>
            <a:r>
              <a:rPr lang="en-US" sz="2400" kern="0" dirty="0" smtClean="0"/>
              <a:t>Kaplan-Meier Survival by Donor/Recipient Gender</a:t>
            </a:r>
            <a:br>
              <a:rPr lang="en-US" sz="2400" kern="0" dirty="0" smtClean="0"/>
            </a:br>
            <a:endParaRPr lang="en-US" sz="2000" kern="0" dirty="0"/>
          </a:p>
        </p:txBody>
      </p:sp>
      <p:grpSp>
        <p:nvGrpSpPr>
          <p:cNvPr id="11" name="Group 10"/>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22" name="median_survival"/>
          <p:cNvSpPr txBox="1"/>
          <p:nvPr/>
        </p:nvSpPr>
        <p:spPr>
          <a:xfrm>
            <a:off x="1021270" y="4572000"/>
            <a:ext cx="3471478" cy="761999"/>
          </a:xfrm>
          <a:prstGeom prst="rect">
            <a:avLst/>
          </a:prstGeom>
          <a:solidFill>
            <a:srgbClr val="000000"/>
          </a:solidFill>
          <a:ln>
            <a:solidFill>
              <a:srgbClr val="FFFF00"/>
            </a:solidFill>
          </a:ln>
        </p:spPr>
        <p:txBody>
          <a:bodyPr wrap="square" lIns="45720" rIns="4572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a:t>
            </a:r>
          </a:p>
          <a:p>
            <a:r>
              <a:rPr lang="en-US" sz="1400" b="1" dirty="0" smtClean="0">
                <a:solidFill>
                  <a:schemeClr val="tx1"/>
                </a:solidFill>
              </a:rPr>
              <a:t>Male/Male: 6.3; Male/Female: 4.5; Female/Male: 5.8; Female/Female: 5.6</a:t>
            </a:r>
          </a:p>
        </p:txBody>
      </p:sp>
      <p:sp>
        <p:nvSpPr>
          <p:cNvPr id="9" name="pvalues"/>
          <p:cNvSpPr txBox="1"/>
          <p:nvPr/>
        </p:nvSpPr>
        <p:spPr>
          <a:xfrm>
            <a:off x="3962400" y="2666026"/>
            <a:ext cx="4648200" cy="307777"/>
          </a:xfrm>
          <a:prstGeom prst="rect">
            <a:avLst/>
          </a:prstGeom>
          <a:solidFill>
            <a:srgbClr val="000000"/>
          </a:solidFill>
        </p:spPr>
        <p:txBody>
          <a:bodyPr wrap="square" rtlCol="0">
            <a:spAutoFit/>
          </a:bodyPr>
          <a:lstStyle/>
          <a:p>
            <a:r>
              <a:rPr lang="en-US" sz="1400" b="1" dirty="0">
                <a:solidFill>
                  <a:srgbClr val="FFFF00"/>
                </a:solidFill>
              </a:rPr>
              <a:t>No pair-wise comparisons were significant at </a:t>
            </a:r>
            <a:r>
              <a:rPr lang="en-US" sz="1400" b="1" dirty="0" smtClean="0">
                <a:solidFill>
                  <a:srgbClr val="FFFF00"/>
                </a:solidFill>
              </a:rPr>
              <a:t>p&lt;0.05.</a:t>
            </a:r>
            <a:endParaRPr lang="en-US" sz="1400" b="1" dirty="0">
              <a:solidFill>
                <a:srgbClr val="FFFF00"/>
              </a:solidFill>
            </a:endParaRPr>
          </a:p>
        </p:txBody>
      </p:sp>
      <p:sp>
        <p:nvSpPr>
          <p:cNvPr id="3" name="title_cohort"/>
          <p:cNvSpPr txBox="1"/>
          <p:nvPr/>
        </p:nvSpPr>
        <p:spPr>
          <a:xfrm>
            <a:off x="2048934" y="979116"/>
            <a:ext cx="5334000" cy="400110"/>
          </a:xfrm>
          <a:prstGeom prst="rect">
            <a:avLst/>
          </a:prstGeom>
          <a:noFill/>
        </p:spPr>
        <p:txBody>
          <a:bodyPr wrap="square" rtlCol="0">
            <a:spAutoFit/>
          </a:bodyPr>
          <a:lstStyle/>
          <a:p>
            <a:r>
              <a:rPr lang="en-US" sz="2000" b="1" kern="0" dirty="0" smtClean="0"/>
              <a:t>(Transplants: January 1990 – June 2015)</a:t>
            </a:r>
            <a:endParaRPr lang="en-US" sz="2000" b="1" kern="0" dirty="0"/>
          </a:p>
        </p:txBody>
      </p:sp>
    </p:spTree>
    <p:extLst>
      <p:ext uri="{BB962C8B-B14F-4D97-AF65-F5344CB8AC3E}">
        <p14:creationId xmlns:p14="http://schemas.microsoft.com/office/powerpoint/2010/main" val="36839010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Lung Transplants</a:t>
            </a:r>
            <a:br>
              <a:rPr lang="en-US" sz="2600" dirty="0" smtClean="0"/>
            </a:br>
            <a:r>
              <a:rPr lang="en-US" sz="2400" dirty="0" smtClean="0"/>
              <a:t>Kaplan-Meier Survival by Era </a:t>
            </a:r>
            <a:r>
              <a:rPr lang="en-US" sz="2800" dirty="0" smtClean="0"/>
              <a:t/>
            </a:r>
            <a:br>
              <a:rPr lang="en-US" sz="2800" dirty="0" smtClean="0"/>
            </a:br>
            <a:endParaRPr lang="en-US" sz="2000" dirty="0"/>
          </a:p>
        </p:txBody>
      </p:sp>
      <p:graphicFrame>
        <p:nvGraphicFramePr>
          <p:cNvPr id="4" name="Content Placeholder 3"/>
          <p:cNvGraphicFramePr>
            <a:graphicFrameLocks noGrp="1"/>
          </p:cNvGraphicFramePr>
          <p:nvPr>
            <p:ph idx="1"/>
            <p:extLst/>
          </p:nvPr>
        </p:nvGraphicFramePr>
        <p:xfrm>
          <a:off x="76200" y="1219200"/>
          <a:ext cx="89916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8" name="pvalues"/>
          <p:cNvSpPr/>
          <p:nvPr/>
        </p:nvSpPr>
        <p:spPr>
          <a:xfrm>
            <a:off x="4800600" y="2438401"/>
            <a:ext cx="3810000" cy="738664"/>
          </a:xfrm>
          <a:prstGeom prst="rect">
            <a:avLst/>
          </a:prstGeom>
        </p:spPr>
        <p:txBody>
          <a:bodyPr wrap="square">
            <a:spAutoFit/>
          </a:bodyPr>
          <a:lstStyle/>
          <a:p>
            <a:r>
              <a:rPr lang="en-US" sz="1400" b="1" dirty="0" smtClean="0">
                <a:solidFill>
                  <a:srgbClr val="FFFF00"/>
                </a:solidFill>
              </a:rPr>
              <a:t>1988-1999 vs. 2000-2007: p=0.0015;</a:t>
            </a:r>
          </a:p>
          <a:p>
            <a:r>
              <a:rPr lang="en-US" sz="1400" b="1" dirty="0" smtClean="0">
                <a:solidFill>
                  <a:srgbClr val="FFFF00"/>
                </a:solidFill>
              </a:rPr>
              <a:t>1988-1999 vs. 2008-6/2015: p&lt;0.0001;</a:t>
            </a:r>
          </a:p>
          <a:p>
            <a:r>
              <a:rPr lang="en-US" sz="1400" b="1" dirty="0" smtClean="0">
                <a:solidFill>
                  <a:srgbClr val="FFFF00"/>
                </a:solidFill>
              </a:rPr>
              <a:t>2000-2007 vs. 2008-6/2015: p=0.3020.</a:t>
            </a:r>
            <a:endParaRPr lang="en-US" sz="1400" b="1" dirty="0">
              <a:solidFill>
                <a:srgbClr val="FFFF00"/>
              </a:solidFill>
            </a:endParaRPr>
          </a:p>
        </p:txBody>
      </p:sp>
      <p:sp>
        <p:nvSpPr>
          <p:cNvPr id="19" name="median_survival"/>
          <p:cNvSpPr txBox="1"/>
          <p:nvPr/>
        </p:nvSpPr>
        <p:spPr>
          <a:xfrm>
            <a:off x="2881423" y="1546855"/>
            <a:ext cx="5729177" cy="762006"/>
          </a:xfrm>
          <a:prstGeom prst="rect">
            <a:avLst/>
          </a:prstGeom>
          <a:solidFill>
            <a:srgbClr val="000000"/>
          </a:solidFill>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a:t>
            </a:r>
          </a:p>
          <a:p>
            <a:r>
              <a:rPr lang="en-US" sz="1400" b="1" dirty="0" smtClean="0">
                <a:solidFill>
                  <a:schemeClr val="tx1"/>
                </a:solidFill>
              </a:rPr>
              <a:t>Unconditional: 1988-1999=3.3; 2000-2007=5.7; 2008-6/2015=NA Conditional: 1988-1999=7.1; 2000-2007=8.8; 2008-6/2015=NA</a:t>
            </a:r>
            <a:endParaRPr lang="en-US" sz="1400" b="1" dirty="0">
              <a:solidFill>
                <a:schemeClr val="tx1"/>
              </a:solidFill>
            </a:endParaRPr>
          </a:p>
        </p:txBody>
      </p:sp>
      <p:sp>
        <p:nvSpPr>
          <p:cNvPr id="3" name="title_cohort"/>
          <p:cNvSpPr txBox="1"/>
          <p:nvPr/>
        </p:nvSpPr>
        <p:spPr>
          <a:xfrm>
            <a:off x="2158982" y="967376"/>
            <a:ext cx="5113900"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1988 – June 2015)</a:t>
            </a:r>
            <a:endParaRPr lang="en-US" dirty="0"/>
          </a:p>
        </p:txBody>
      </p:sp>
      <p:grpSp>
        <p:nvGrpSpPr>
          <p:cNvPr id="11" name="Group 10"/>
          <p:cNvGrpSpPr/>
          <p:nvPr/>
        </p:nvGrpSpPr>
        <p:grpSpPr>
          <a:xfrm>
            <a:off x="3" y="6146799"/>
            <a:ext cx="4715933" cy="711201"/>
            <a:chOff x="3" y="6146799"/>
            <a:chExt cx="4715933" cy="711201"/>
          </a:xfrm>
        </p:grpSpPr>
        <p:grpSp>
          <p:nvGrpSpPr>
            <p:cNvPr id="14" name="Group 13"/>
            <p:cNvGrpSpPr/>
            <p:nvPr/>
          </p:nvGrpSpPr>
          <p:grpSpPr>
            <a:xfrm>
              <a:off x="3" y="6146799"/>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0618382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pPr algn="l"/>
            <a:r>
              <a:rPr lang="en-US" sz="2600" dirty="0" smtClean="0"/>
              <a:t>		        Pediatric Lung Transplants</a:t>
            </a:r>
            <a:r>
              <a:rPr lang="en-US" sz="2800" dirty="0" smtClean="0"/>
              <a:t/>
            </a:r>
            <a:br>
              <a:rPr lang="en-US" sz="2800" dirty="0" smtClean="0"/>
            </a:br>
            <a:r>
              <a:rPr lang="en-US" sz="2800" dirty="0" smtClean="0"/>
              <a:t>		</a:t>
            </a:r>
            <a:r>
              <a:rPr lang="en-US" sz="2400" dirty="0" smtClean="0"/>
              <a:t>Kaplan-Meier Survival by Donor Age, </a:t>
            </a:r>
            <a:br>
              <a:rPr lang="en-US" sz="2400" dirty="0" smtClean="0"/>
            </a:br>
            <a:r>
              <a:rPr lang="en-US" sz="2400" dirty="0" smtClean="0"/>
              <a:t>Recipients Age 11-17 Years                                                          </a:t>
            </a:r>
            <a:endParaRPr lang="en-US" sz="2000" dirty="0"/>
          </a:p>
        </p:txBody>
      </p:sp>
      <p:graphicFrame>
        <p:nvGraphicFramePr>
          <p:cNvPr id="4" name="Content Placeholder 3"/>
          <p:cNvGraphicFramePr>
            <a:graphicFrameLocks noGrp="1"/>
          </p:cNvGraphicFramePr>
          <p:nvPr>
            <p:ph idx="1"/>
            <p:extLst/>
          </p:nvPr>
        </p:nvGraphicFramePr>
        <p:xfrm>
          <a:off x="76200" y="1219200"/>
          <a:ext cx="9067800" cy="4927592"/>
        </p:xfrm>
        <a:graphic>
          <a:graphicData uri="http://schemas.openxmlformats.org/drawingml/2006/chart">
            <c:chart xmlns:c="http://schemas.openxmlformats.org/drawingml/2006/chart" xmlns:r="http://schemas.openxmlformats.org/officeDocument/2006/relationships" r:id="rId3"/>
          </a:graphicData>
        </a:graphic>
      </p:graphicFrame>
      <p:sp>
        <p:nvSpPr>
          <p:cNvPr id="22" name="median_survival"/>
          <p:cNvSpPr txBox="1"/>
          <p:nvPr/>
        </p:nvSpPr>
        <p:spPr>
          <a:xfrm>
            <a:off x="4191000" y="1518409"/>
            <a:ext cx="4536870" cy="519881"/>
          </a:xfrm>
          <a:prstGeom prst="rect">
            <a:avLst/>
          </a:prstGeom>
          <a:solidFill>
            <a:srgbClr val="000000"/>
          </a:solidFill>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a:t>
            </a:r>
          </a:p>
          <a:p>
            <a:r>
              <a:rPr lang="en-US" sz="1400" b="1" dirty="0" smtClean="0">
                <a:solidFill>
                  <a:schemeClr val="tx1"/>
                </a:solidFill>
              </a:rPr>
              <a:t>0-10=5.7; 11-17=4.8;  18-34=4.7; 35-49=5.6 ; 50+=3.9</a:t>
            </a:r>
            <a:endParaRPr lang="en-US" sz="1400" b="1" dirty="0">
              <a:solidFill>
                <a:schemeClr val="tx1"/>
              </a:solidFill>
            </a:endParaRPr>
          </a:p>
        </p:txBody>
      </p:sp>
      <p:sp>
        <p:nvSpPr>
          <p:cNvPr id="23" name="pvalues"/>
          <p:cNvSpPr txBox="1"/>
          <p:nvPr/>
        </p:nvSpPr>
        <p:spPr>
          <a:xfrm>
            <a:off x="5562600" y="2590800"/>
            <a:ext cx="2728320" cy="5539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a:solidFill>
                  <a:srgbClr val="FFFF00"/>
                </a:solidFill>
              </a:rPr>
              <a:t>No pair-wise comparisons were significant at p&lt;0.05.</a:t>
            </a:r>
          </a:p>
        </p:txBody>
      </p:sp>
      <p:sp>
        <p:nvSpPr>
          <p:cNvPr id="3" name="title_cohort"/>
          <p:cNvSpPr txBox="1"/>
          <p:nvPr/>
        </p:nvSpPr>
        <p:spPr>
          <a:xfrm>
            <a:off x="4030100" y="895290"/>
            <a:ext cx="5113900"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1990 – June 2015)</a:t>
            </a:r>
            <a:endParaRPr lang="en-US" dirty="0"/>
          </a:p>
        </p:txBody>
      </p:sp>
      <p:grpSp>
        <p:nvGrpSpPr>
          <p:cNvPr id="11" name="Group 10"/>
          <p:cNvGrpSpPr/>
          <p:nvPr/>
        </p:nvGrpSpPr>
        <p:grpSpPr>
          <a:xfrm>
            <a:off x="3" y="6146799"/>
            <a:ext cx="4715933" cy="711201"/>
            <a:chOff x="3" y="6146799"/>
            <a:chExt cx="4715933" cy="711201"/>
          </a:xfrm>
        </p:grpSpPr>
        <p:grpSp>
          <p:nvGrpSpPr>
            <p:cNvPr id="12" name="Group 11"/>
            <p:cNvGrpSpPr/>
            <p:nvPr/>
          </p:nvGrpSpPr>
          <p:grpSpPr>
            <a:xfrm>
              <a:off x="3" y="6146799"/>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3"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1524317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lstStyle/>
          <a:p>
            <a:pPr algn="l"/>
            <a:r>
              <a:rPr lang="en-US" sz="2600" dirty="0" smtClean="0"/>
              <a:t>                        Pediatric Lung Transplants</a:t>
            </a:r>
            <a:r>
              <a:rPr lang="en-US" sz="2800" dirty="0" smtClean="0"/>
              <a:t/>
            </a:r>
            <a:br>
              <a:rPr lang="en-US" sz="2800" dirty="0" smtClean="0"/>
            </a:br>
            <a:r>
              <a:rPr lang="en-US" sz="2800" dirty="0"/>
              <a:t> </a:t>
            </a:r>
            <a:r>
              <a:rPr lang="en-US" sz="2400" dirty="0" smtClean="0"/>
              <a:t>Kaplan-Meier Survival by Donor Type for Recipients Age      	11-17 Years      </a:t>
            </a:r>
            <a:endParaRPr lang="en-US" sz="2000" dirty="0"/>
          </a:p>
        </p:txBody>
      </p:sp>
      <p:graphicFrame>
        <p:nvGraphicFramePr>
          <p:cNvPr id="4" name="Content Placeholder 3"/>
          <p:cNvGraphicFramePr>
            <a:graphicFrameLocks noGrp="1"/>
          </p:cNvGraphicFramePr>
          <p:nvPr>
            <p:ph idx="1"/>
            <p:extLst/>
          </p:nvPr>
        </p:nvGraphicFramePr>
        <p:xfrm>
          <a:off x="228600" y="12192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2971800" y="2667000"/>
            <a:ext cx="1066800" cy="304800"/>
          </a:xfrm>
          <a:prstGeom prst="rect">
            <a:avLst/>
          </a:prstGeom>
          <a:noFill/>
        </p:spPr>
        <p:txBody>
          <a:bodyPr wrap="square" rtlCol="0">
            <a:spAutoFit/>
          </a:bodyPr>
          <a:lstStyle/>
          <a:p>
            <a:r>
              <a:rPr lang="en-US" sz="1400" b="1" dirty="0" smtClean="0">
                <a:solidFill>
                  <a:srgbClr val="FFFF00"/>
                </a:solidFill>
              </a:rPr>
              <a:t>p = 0.1036</a:t>
            </a:r>
            <a:endParaRPr lang="en-US" sz="1400" b="1" dirty="0">
              <a:solidFill>
                <a:srgbClr val="FFFF00"/>
              </a:solidFill>
            </a:endParaRPr>
          </a:p>
        </p:txBody>
      </p:sp>
      <p:sp>
        <p:nvSpPr>
          <p:cNvPr id="18" name="median_survival"/>
          <p:cNvSpPr txBox="1"/>
          <p:nvPr/>
        </p:nvSpPr>
        <p:spPr>
          <a:xfrm>
            <a:off x="5867400" y="1465623"/>
            <a:ext cx="2514625" cy="607015"/>
          </a:xfrm>
          <a:prstGeom prst="rect">
            <a:avLst/>
          </a:prstGeom>
          <a:solidFill>
            <a:srgbClr val="000000"/>
          </a:solidFill>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 Deceased = 4.8 Living = 3.8</a:t>
            </a:r>
            <a:endParaRPr lang="en-US" sz="1400" b="1" dirty="0">
              <a:solidFill>
                <a:schemeClr val="tx1"/>
              </a:solidFill>
            </a:endParaRPr>
          </a:p>
        </p:txBody>
      </p:sp>
      <p:sp>
        <p:nvSpPr>
          <p:cNvPr id="3" name="title_cohort"/>
          <p:cNvSpPr txBox="1"/>
          <p:nvPr/>
        </p:nvSpPr>
        <p:spPr>
          <a:xfrm>
            <a:off x="2829559" y="950564"/>
            <a:ext cx="5113900"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1990 – June 2015)</a:t>
            </a:r>
            <a:endParaRPr lang="en-US" dirty="0"/>
          </a:p>
        </p:txBody>
      </p:sp>
      <p:grpSp>
        <p:nvGrpSpPr>
          <p:cNvPr id="13" name="Group 12"/>
          <p:cNvGrpSpPr/>
          <p:nvPr/>
        </p:nvGrpSpPr>
        <p:grpSpPr>
          <a:xfrm>
            <a:off x="3" y="6146799"/>
            <a:ext cx="4715933" cy="711201"/>
            <a:chOff x="3" y="6146799"/>
            <a:chExt cx="4715933" cy="711201"/>
          </a:xfrm>
        </p:grpSpPr>
        <p:grpSp>
          <p:nvGrpSpPr>
            <p:cNvPr id="14" name="Group 13"/>
            <p:cNvGrpSpPr/>
            <p:nvPr/>
          </p:nvGrpSpPr>
          <p:grpSpPr>
            <a:xfrm>
              <a:off x="3" y="6146799"/>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388158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Pediatric Lung Transplants</a:t>
            </a:r>
            <a:r>
              <a:rPr lang="en-US" sz="2800" dirty="0" smtClean="0"/>
              <a:t/>
            </a:r>
            <a:br>
              <a:rPr lang="en-US" sz="2800" dirty="0" smtClean="0"/>
            </a:br>
            <a:r>
              <a:rPr lang="en-US" sz="2400" dirty="0" smtClean="0"/>
              <a:t>Recipient Age Distribution – Number </a:t>
            </a:r>
            <a:r>
              <a:rPr lang="en-US" sz="3200" dirty="0" smtClean="0"/>
              <a:t/>
            </a:r>
            <a:br>
              <a:rPr lang="en-US" sz="3200" dirty="0" smtClean="0"/>
            </a:br>
            <a:endParaRPr lang="en-US" sz="2000" dirty="0"/>
          </a:p>
        </p:txBody>
      </p:sp>
      <p:graphicFrame>
        <p:nvGraphicFramePr>
          <p:cNvPr id="10" name="Content Placeholder 9"/>
          <p:cNvGraphicFramePr>
            <a:graphicFrameLocks noGrp="1"/>
          </p:cNvGraphicFramePr>
          <p:nvPr>
            <p:ph idx="1"/>
            <p:extLst/>
          </p:nvPr>
        </p:nvGraphicFramePr>
        <p:xfrm>
          <a:off x="0" y="1447800"/>
          <a:ext cx="90678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4953000" y="6240774"/>
            <a:ext cx="35052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grpSp>
        <p:nvGrpSpPr>
          <p:cNvPr id="3" name="Group 2"/>
          <p:cNvGrpSpPr/>
          <p:nvPr/>
        </p:nvGrpSpPr>
        <p:grpSpPr>
          <a:xfrm>
            <a:off x="3" y="6146799"/>
            <a:ext cx="4715933" cy="711201"/>
            <a:chOff x="3" y="6146799"/>
            <a:chExt cx="4715933" cy="711201"/>
          </a:xfrm>
        </p:grpSpPr>
        <p:grpSp>
          <p:nvGrpSpPr>
            <p:cNvPr id="22" name="Group 21"/>
            <p:cNvGrpSpPr/>
            <p:nvPr/>
          </p:nvGrpSpPr>
          <p:grpSpPr>
            <a:xfrm>
              <a:off x="3" y="6146799"/>
              <a:ext cx="4715932" cy="711201"/>
              <a:chOff x="1" y="6067776"/>
              <a:chExt cx="4952999" cy="790224"/>
            </a:xfrm>
          </p:grpSpPr>
          <p:pic>
            <p:nvPicPr>
              <p:cNvPr id="23" name="Picture 22"/>
              <p:cNvPicPr>
                <a:picLocks noChangeAspect="1"/>
              </p:cNvPicPr>
              <p:nvPr/>
            </p:nvPicPr>
            <p:blipFill>
              <a:blip r:embed="rId4" cstate="print"/>
              <a:stretch>
                <a:fillRect/>
              </a:stretch>
            </p:blipFill>
            <p:spPr>
              <a:xfrm>
                <a:off x="1" y="6172200"/>
                <a:ext cx="4952999" cy="685800"/>
              </a:xfrm>
              <a:prstGeom prst="rect">
                <a:avLst/>
              </a:prstGeom>
            </p:spPr>
          </p:pic>
          <p:sp>
            <p:nvSpPr>
              <p:cNvPr id="24"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2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1" name="title_cohort"/>
          <p:cNvSpPr txBox="1"/>
          <p:nvPr/>
        </p:nvSpPr>
        <p:spPr>
          <a:xfrm>
            <a:off x="2209800" y="1069961"/>
            <a:ext cx="5099729" cy="400110"/>
          </a:xfrm>
          <a:prstGeom prst="rect">
            <a:avLst/>
          </a:prstGeom>
          <a:noFill/>
        </p:spPr>
        <p:txBody>
          <a:bodyPr wrap="none" rtlCol="0">
            <a:spAutoFit/>
          </a:bodyPr>
          <a:lstStyle/>
          <a:p>
            <a:r>
              <a:rPr lang="en-US" sz="2000" b="1" dirty="0" smtClean="0">
                <a:latin typeface="+mj-lt"/>
              </a:rPr>
              <a:t>(Transplants: January 1988 – June 2016)</a:t>
            </a:r>
            <a:endParaRPr lang="en-US" sz="2000" b="1" dirty="0">
              <a:latin typeface="+mj-lt"/>
            </a:endParaRPr>
          </a:p>
        </p:txBody>
      </p:sp>
    </p:spTree>
    <p:extLst>
      <p:ext uri="{BB962C8B-B14F-4D97-AF65-F5344CB8AC3E}">
        <p14:creationId xmlns:p14="http://schemas.microsoft.com/office/powerpoint/2010/main" val="20571715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pPr lvl="0"/>
            <a:r>
              <a:rPr lang="en-US" sz="2600" dirty="0" smtClean="0"/>
              <a:t>Pediatric Lung Transplants</a:t>
            </a:r>
            <a:br>
              <a:rPr lang="en-US" sz="2600" dirty="0" smtClean="0"/>
            </a:br>
            <a:r>
              <a:rPr lang="en-US" sz="2200" dirty="0" smtClean="0"/>
              <a:t>Kaplan-Meier Survival by </a:t>
            </a:r>
            <a:r>
              <a:rPr lang="en-US" sz="2200" kern="1200" dirty="0" smtClean="0">
                <a:latin typeface="Arial" charset="0"/>
              </a:rPr>
              <a:t>Stages of Chronic Kidney Disease* at</a:t>
            </a:r>
            <a:r>
              <a:rPr lang="en-US" sz="2800" dirty="0" smtClean="0"/>
              <a:t/>
            </a:r>
            <a:br>
              <a:rPr lang="en-US" sz="2800" dirty="0" smtClean="0"/>
            </a:br>
            <a:endParaRPr lang="en-US" sz="2000" dirty="0"/>
          </a:p>
        </p:txBody>
      </p:sp>
      <p:graphicFrame>
        <p:nvGraphicFramePr>
          <p:cNvPr id="4" name="Content Placeholder 3"/>
          <p:cNvGraphicFramePr>
            <a:graphicFrameLocks noGrp="1"/>
          </p:cNvGraphicFramePr>
          <p:nvPr>
            <p:ph idx="1"/>
            <p:extLst/>
          </p:nvPr>
        </p:nvGraphicFramePr>
        <p:xfrm>
          <a:off x="76200" y="1219200"/>
          <a:ext cx="89916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8" name="pvalues"/>
          <p:cNvSpPr/>
          <p:nvPr/>
        </p:nvSpPr>
        <p:spPr>
          <a:xfrm>
            <a:off x="3962400" y="2676216"/>
            <a:ext cx="4800600" cy="307777"/>
          </a:xfrm>
          <a:prstGeom prst="rect">
            <a:avLst/>
          </a:prstGeom>
        </p:spPr>
        <p:txBody>
          <a:bodyPr wrap="square">
            <a:spAutoFit/>
          </a:bodyPr>
          <a:lstStyle/>
          <a:p>
            <a:r>
              <a:rPr lang="en-US" sz="1400" b="1" dirty="0">
                <a:solidFill>
                  <a:srgbClr val="FFFF00"/>
                </a:solidFill>
              </a:rPr>
              <a:t>No pair-wise comparisons were significant at p &lt; 0.05.</a:t>
            </a:r>
          </a:p>
        </p:txBody>
      </p:sp>
      <p:sp>
        <p:nvSpPr>
          <p:cNvPr id="19" name="median_survival"/>
          <p:cNvSpPr txBox="1"/>
          <p:nvPr/>
        </p:nvSpPr>
        <p:spPr>
          <a:xfrm>
            <a:off x="6059596" y="1546855"/>
            <a:ext cx="2551003" cy="559407"/>
          </a:xfrm>
          <a:prstGeom prst="rect">
            <a:avLst/>
          </a:prstGeom>
          <a:solidFill>
            <a:srgbClr val="000000"/>
          </a:solidFill>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a:t>
            </a:r>
          </a:p>
          <a:p>
            <a:r>
              <a:rPr lang="en-US" sz="1400" b="1" dirty="0" smtClean="0">
                <a:solidFill>
                  <a:schemeClr val="tx1"/>
                </a:solidFill>
              </a:rPr>
              <a:t>1: 5.8; 2: 3.9;  3: 4.0</a:t>
            </a:r>
            <a:endParaRPr lang="en-US" sz="1400" b="1" dirty="0">
              <a:solidFill>
                <a:schemeClr val="tx1"/>
              </a:solidFill>
            </a:endParaRPr>
          </a:p>
        </p:txBody>
      </p:sp>
      <p:sp>
        <p:nvSpPr>
          <p:cNvPr id="3" name="title_cohort"/>
          <p:cNvSpPr txBox="1"/>
          <p:nvPr/>
        </p:nvSpPr>
        <p:spPr>
          <a:xfrm>
            <a:off x="3377351" y="967376"/>
            <a:ext cx="5113900"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1990 – June 2015)</a:t>
            </a:r>
            <a:endParaRPr lang="en-US" dirty="0"/>
          </a:p>
        </p:txBody>
      </p:sp>
      <p:grpSp>
        <p:nvGrpSpPr>
          <p:cNvPr id="11" name="Group 10"/>
          <p:cNvGrpSpPr/>
          <p:nvPr/>
        </p:nvGrpSpPr>
        <p:grpSpPr>
          <a:xfrm>
            <a:off x="3" y="6146799"/>
            <a:ext cx="4715933" cy="711201"/>
            <a:chOff x="3" y="6146799"/>
            <a:chExt cx="4715933" cy="711201"/>
          </a:xfrm>
        </p:grpSpPr>
        <p:grpSp>
          <p:nvGrpSpPr>
            <p:cNvPr id="14" name="Group 13"/>
            <p:cNvGrpSpPr/>
            <p:nvPr/>
          </p:nvGrpSpPr>
          <p:grpSpPr>
            <a:xfrm>
              <a:off x="3" y="6146799"/>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5" name="TextBox 4"/>
          <p:cNvSpPr txBox="1"/>
          <p:nvPr/>
        </p:nvSpPr>
        <p:spPr>
          <a:xfrm>
            <a:off x="76200" y="914400"/>
            <a:ext cx="3886200" cy="461665"/>
          </a:xfrm>
          <a:prstGeom prst="rect">
            <a:avLst/>
          </a:prstGeom>
          <a:noFill/>
        </p:spPr>
        <p:txBody>
          <a:bodyPr wrap="square" rtlCol="0">
            <a:spAutoFit/>
          </a:bodyPr>
          <a:lstStyle/>
          <a:p>
            <a:pPr algn="ctr"/>
            <a:r>
              <a:rPr lang="en-US" sz="2400" b="1" dirty="0">
                <a:latin typeface="Arial" charset="0"/>
              </a:rPr>
              <a:t>Time of </a:t>
            </a:r>
            <a:r>
              <a:rPr lang="en-US" sz="2400" b="1" dirty="0"/>
              <a:t>Transplant</a:t>
            </a:r>
          </a:p>
        </p:txBody>
      </p:sp>
      <p:sp>
        <p:nvSpPr>
          <p:cNvPr id="6" name="TextBox 5"/>
          <p:cNvSpPr txBox="1"/>
          <p:nvPr/>
        </p:nvSpPr>
        <p:spPr>
          <a:xfrm>
            <a:off x="6059597" y="5943625"/>
            <a:ext cx="2819400" cy="784830"/>
          </a:xfrm>
          <a:prstGeom prst="rect">
            <a:avLst/>
          </a:prstGeom>
          <a:noFill/>
        </p:spPr>
        <p:txBody>
          <a:bodyPr wrap="square" rtlCol="0">
            <a:spAutoFit/>
          </a:bodyPr>
          <a:lstStyle/>
          <a:p>
            <a:r>
              <a:rPr lang="en-US" sz="1500" b="1" dirty="0" smtClean="0">
                <a:solidFill>
                  <a:srgbClr val="FFFF00"/>
                </a:solidFill>
              </a:rPr>
              <a:t>* Stages of CKD:</a:t>
            </a:r>
          </a:p>
          <a:p>
            <a:r>
              <a:rPr lang="en-US" sz="1500" b="1" dirty="0" smtClean="0">
                <a:solidFill>
                  <a:srgbClr val="FFFF00"/>
                </a:solidFill>
              </a:rPr>
              <a:t>1: eGFR ≥90; 2: eGFR=60-89; 3: eGFR=30-59</a:t>
            </a:r>
            <a:endParaRPr lang="en-US" sz="1500" b="1" dirty="0">
              <a:solidFill>
                <a:srgbClr val="FFFF00"/>
              </a:solidFill>
            </a:endParaRPr>
          </a:p>
        </p:txBody>
      </p:sp>
    </p:spTree>
    <p:extLst>
      <p:ext uri="{BB962C8B-B14F-4D97-AF65-F5344CB8AC3E}">
        <p14:creationId xmlns:p14="http://schemas.microsoft.com/office/powerpoint/2010/main" val="1963633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6"/>
            <a:ext cx="9144000" cy="990600"/>
          </a:xfrm>
        </p:spPr>
        <p:txBody>
          <a:bodyPr/>
          <a:lstStyle/>
          <a:p>
            <a:pPr algn="l"/>
            <a:r>
              <a:rPr lang="en-US" sz="2600" dirty="0" smtClean="0"/>
              <a:t>		        Pediatric Lung Transplants</a:t>
            </a:r>
            <a:r>
              <a:rPr lang="en-US" sz="2800" dirty="0" smtClean="0"/>
              <a:t/>
            </a:r>
            <a:br>
              <a:rPr lang="en-US" sz="2800" dirty="0" smtClean="0"/>
            </a:br>
            <a:r>
              <a:rPr lang="en-US" sz="2200" dirty="0"/>
              <a:t> </a:t>
            </a:r>
            <a:r>
              <a:rPr lang="en-US" sz="2200" dirty="0" smtClean="0"/>
              <a:t>   Kaplan-Meier Survival by Donor/Recipient </a:t>
            </a:r>
            <a:r>
              <a:rPr lang="en-US" sz="2200" dirty="0"/>
              <a:t>Height Difference </a:t>
            </a:r>
            <a:r>
              <a:rPr lang="en-US" sz="2200" dirty="0" smtClean="0"/>
              <a:t>(%*)</a:t>
            </a:r>
            <a:r>
              <a:rPr lang="en-US" sz="2400" dirty="0" smtClean="0"/>
              <a:t> </a:t>
            </a:r>
            <a:endParaRPr lang="en-US" sz="2000" dirty="0"/>
          </a:p>
        </p:txBody>
      </p:sp>
      <p:graphicFrame>
        <p:nvGraphicFramePr>
          <p:cNvPr id="4" name="Content Placeholder 3"/>
          <p:cNvGraphicFramePr>
            <a:graphicFrameLocks noGrp="1"/>
          </p:cNvGraphicFramePr>
          <p:nvPr>
            <p:ph idx="1"/>
            <p:extLst/>
          </p:nvPr>
        </p:nvGraphicFramePr>
        <p:xfrm>
          <a:off x="76200" y="1219200"/>
          <a:ext cx="9067800" cy="4927592"/>
        </p:xfrm>
        <a:graphic>
          <a:graphicData uri="http://schemas.openxmlformats.org/drawingml/2006/chart">
            <c:chart xmlns:c="http://schemas.openxmlformats.org/drawingml/2006/chart" xmlns:r="http://schemas.openxmlformats.org/officeDocument/2006/relationships" r:id="rId3"/>
          </a:graphicData>
        </a:graphic>
      </p:graphicFrame>
      <p:sp>
        <p:nvSpPr>
          <p:cNvPr id="23" name="pvalues"/>
          <p:cNvSpPr txBox="1"/>
          <p:nvPr/>
        </p:nvSpPr>
        <p:spPr>
          <a:xfrm>
            <a:off x="2799078" y="1677970"/>
            <a:ext cx="5659121" cy="3231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a:solidFill>
                  <a:srgbClr val="FFFF00"/>
                </a:solidFill>
              </a:rPr>
              <a:t>No pair-wise comparisons were significant at p &lt; 0.05.</a:t>
            </a:r>
          </a:p>
        </p:txBody>
      </p:sp>
      <p:sp>
        <p:nvSpPr>
          <p:cNvPr id="3" name="title_cohort"/>
          <p:cNvSpPr txBox="1"/>
          <p:nvPr/>
        </p:nvSpPr>
        <p:spPr>
          <a:xfrm>
            <a:off x="2068164" y="895411"/>
            <a:ext cx="5113900"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1990 – June 2015)</a:t>
            </a:r>
            <a:endParaRPr lang="en-US" dirty="0"/>
          </a:p>
        </p:txBody>
      </p:sp>
      <p:grpSp>
        <p:nvGrpSpPr>
          <p:cNvPr id="11" name="Group 10"/>
          <p:cNvGrpSpPr/>
          <p:nvPr/>
        </p:nvGrpSpPr>
        <p:grpSpPr>
          <a:xfrm>
            <a:off x="3" y="6146799"/>
            <a:ext cx="4715933" cy="711201"/>
            <a:chOff x="3" y="6146799"/>
            <a:chExt cx="4715933" cy="711201"/>
          </a:xfrm>
        </p:grpSpPr>
        <p:grpSp>
          <p:nvGrpSpPr>
            <p:cNvPr id="12" name="Group 11"/>
            <p:cNvGrpSpPr/>
            <p:nvPr/>
          </p:nvGrpSpPr>
          <p:grpSpPr>
            <a:xfrm>
              <a:off x="3" y="6146799"/>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3"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5" name="TextBox 4"/>
          <p:cNvSpPr txBox="1"/>
          <p:nvPr/>
        </p:nvSpPr>
        <p:spPr>
          <a:xfrm>
            <a:off x="4800600" y="6240781"/>
            <a:ext cx="4343400" cy="523220"/>
          </a:xfrm>
          <a:prstGeom prst="rect">
            <a:avLst/>
          </a:prstGeom>
          <a:noFill/>
        </p:spPr>
        <p:txBody>
          <a:bodyPr wrap="square" rtlCol="0">
            <a:spAutoFit/>
          </a:bodyPr>
          <a:lstStyle/>
          <a:p>
            <a:r>
              <a:rPr lang="en-US" sz="1400" b="1" dirty="0" smtClean="0"/>
              <a:t>* Computed as</a:t>
            </a:r>
          </a:p>
          <a:p>
            <a:r>
              <a:rPr lang="en-US" sz="1400" b="1" dirty="0" smtClean="0"/>
              <a:t>(donor – recipient height)*100%/recipient height</a:t>
            </a:r>
            <a:endParaRPr lang="en-US" sz="1400" b="1" dirty="0"/>
          </a:p>
        </p:txBody>
      </p:sp>
    </p:spTree>
    <p:extLst>
      <p:ext uri="{BB962C8B-B14F-4D97-AF65-F5344CB8AC3E}">
        <p14:creationId xmlns:p14="http://schemas.microsoft.com/office/powerpoint/2010/main" val="25750701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t>Pediatric Lung Transplants</a:t>
            </a:r>
            <a:r>
              <a:rPr lang="en-US" sz="2800" dirty="0" smtClean="0"/>
              <a:t/>
            </a:r>
            <a:br>
              <a:rPr lang="en-US" sz="2800" dirty="0" smtClean="0"/>
            </a:br>
            <a:r>
              <a:rPr lang="en-US" sz="2200" dirty="0"/>
              <a:t> </a:t>
            </a:r>
            <a:r>
              <a:rPr lang="en-US" sz="2200" dirty="0" smtClean="0"/>
              <a:t>   Kaplan-Meier Survival </a:t>
            </a:r>
            <a:r>
              <a:rPr lang="en-US" sz="2200" dirty="0"/>
              <a:t>Conditional on Survival to 1 Year </a:t>
            </a:r>
            <a:r>
              <a:rPr lang="en-US" sz="2200" dirty="0" smtClean="0"/>
              <a:t> by Donor/Recipient </a:t>
            </a:r>
            <a:r>
              <a:rPr lang="en-US" sz="2200" dirty="0"/>
              <a:t>Height Difference </a:t>
            </a:r>
            <a:r>
              <a:rPr lang="en-US" sz="2200" dirty="0" smtClean="0"/>
              <a:t>(%*) </a:t>
            </a:r>
            <a:endParaRPr lang="en-US" sz="2200" dirty="0"/>
          </a:p>
        </p:txBody>
      </p:sp>
      <p:sp>
        <p:nvSpPr>
          <p:cNvPr id="23" name="pvalues"/>
          <p:cNvSpPr txBox="1"/>
          <p:nvPr/>
        </p:nvSpPr>
        <p:spPr>
          <a:xfrm>
            <a:off x="2799078" y="1677970"/>
            <a:ext cx="5659121" cy="3231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solidFill>
                  <a:srgbClr val="FFFF00"/>
                </a:solidFill>
              </a:rPr>
              <a:t>check manually</a:t>
            </a:r>
          </a:p>
        </p:txBody>
      </p:sp>
      <p:sp>
        <p:nvSpPr>
          <p:cNvPr id="3" name="title_cohort"/>
          <p:cNvSpPr txBox="1"/>
          <p:nvPr/>
        </p:nvSpPr>
        <p:spPr>
          <a:xfrm>
            <a:off x="2068164" y="1149290"/>
            <a:ext cx="5113900"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1990 – June 2015)</a:t>
            </a:r>
            <a:endParaRPr lang="en-US" dirty="0"/>
          </a:p>
        </p:txBody>
      </p:sp>
      <p:grpSp>
        <p:nvGrpSpPr>
          <p:cNvPr id="11" name="Group 10"/>
          <p:cNvGrpSpPr/>
          <p:nvPr/>
        </p:nvGrpSpPr>
        <p:grpSpPr>
          <a:xfrm>
            <a:off x="3" y="6146799"/>
            <a:ext cx="4715933" cy="711201"/>
            <a:chOff x="3" y="6146799"/>
            <a:chExt cx="4715933" cy="711201"/>
          </a:xfrm>
        </p:grpSpPr>
        <p:grpSp>
          <p:nvGrpSpPr>
            <p:cNvPr id="12" name="Group 11"/>
            <p:cNvGrpSpPr/>
            <p:nvPr/>
          </p:nvGrpSpPr>
          <p:grpSpPr>
            <a:xfrm>
              <a:off x="3" y="6146799"/>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3"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5" name="TextBox 4"/>
          <p:cNvSpPr txBox="1"/>
          <p:nvPr/>
        </p:nvSpPr>
        <p:spPr>
          <a:xfrm>
            <a:off x="4800600" y="6240781"/>
            <a:ext cx="4343400" cy="523220"/>
          </a:xfrm>
          <a:prstGeom prst="rect">
            <a:avLst/>
          </a:prstGeom>
          <a:noFill/>
        </p:spPr>
        <p:txBody>
          <a:bodyPr wrap="square" rtlCol="0">
            <a:spAutoFit/>
          </a:bodyPr>
          <a:lstStyle/>
          <a:p>
            <a:r>
              <a:rPr lang="en-US" sz="1400" b="1" dirty="0" smtClean="0"/>
              <a:t>* Computed as</a:t>
            </a:r>
          </a:p>
          <a:p>
            <a:r>
              <a:rPr lang="en-US" sz="1400" b="1" dirty="0" smtClean="0"/>
              <a:t>(donor – recipient height)*100%/recipient height</a:t>
            </a:r>
            <a:endParaRPr lang="en-US" sz="1400" b="1" dirty="0"/>
          </a:p>
        </p:txBody>
      </p:sp>
      <p:graphicFrame>
        <p:nvGraphicFramePr>
          <p:cNvPr id="14" name="Content Placeholder 3"/>
          <p:cNvGraphicFramePr>
            <a:graphicFrameLocks noGrp="1"/>
          </p:cNvGraphicFramePr>
          <p:nvPr>
            <p:ph idx="1"/>
            <p:extLst/>
          </p:nvPr>
        </p:nvGraphicFramePr>
        <p:xfrm>
          <a:off x="76200" y="1431295"/>
          <a:ext cx="9067800" cy="4927592"/>
        </p:xfrm>
        <a:graphic>
          <a:graphicData uri="http://schemas.openxmlformats.org/drawingml/2006/chart">
            <c:chart xmlns:c="http://schemas.openxmlformats.org/drawingml/2006/chart" xmlns:r="http://schemas.openxmlformats.org/officeDocument/2006/relationships" r:id="rId4"/>
          </a:graphicData>
        </a:graphic>
      </p:graphicFrame>
      <p:sp>
        <p:nvSpPr>
          <p:cNvPr id="15" name="pvalues"/>
          <p:cNvSpPr txBox="1"/>
          <p:nvPr/>
        </p:nvSpPr>
        <p:spPr>
          <a:xfrm>
            <a:off x="2951478" y="1830370"/>
            <a:ext cx="5659121" cy="3231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a:solidFill>
                  <a:srgbClr val="FFFF00"/>
                </a:solidFill>
              </a:rPr>
              <a:t>No pair-wise comparisons were significant at p &lt; 0.05.</a:t>
            </a:r>
          </a:p>
        </p:txBody>
      </p:sp>
    </p:spTree>
    <p:extLst>
      <p:ext uri="{BB962C8B-B14F-4D97-AF65-F5344CB8AC3E}">
        <p14:creationId xmlns:p14="http://schemas.microsoft.com/office/powerpoint/2010/main" val="36621570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6"/>
            <a:ext cx="9144000" cy="990600"/>
          </a:xfrm>
        </p:spPr>
        <p:txBody>
          <a:bodyPr/>
          <a:lstStyle/>
          <a:p>
            <a:r>
              <a:rPr lang="en-US" sz="2600" dirty="0" smtClean="0"/>
              <a:t>Pediatric Lung Transplants</a:t>
            </a:r>
            <a:r>
              <a:rPr lang="en-US" sz="2800" dirty="0" smtClean="0"/>
              <a:t/>
            </a:r>
            <a:br>
              <a:rPr lang="en-US" sz="2800" dirty="0" smtClean="0"/>
            </a:br>
            <a:r>
              <a:rPr lang="en-US" sz="2100" dirty="0"/>
              <a:t> </a:t>
            </a:r>
            <a:r>
              <a:rPr lang="en-US" sz="2100" dirty="0" smtClean="0"/>
              <a:t>   Kaplan-Meier Survival by Donor - Recipient </a:t>
            </a:r>
            <a:r>
              <a:rPr lang="en-US" sz="2100" dirty="0"/>
              <a:t>Height Difference </a:t>
            </a:r>
            <a:r>
              <a:rPr lang="en-US" sz="2100" dirty="0" smtClean="0"/>
              <a:t>(cm)</a:t>
            </a:r>
            <a:endParaRPr lang="en-US" sz="2100" dirty="0"/>
          </a:p>
        </p:txBody>
      </p:sp>
      <p:graphicFrame>
        <p:nvGraphicFramePr>
          <p:cNvPr id="4" name="Content Placeholder 3"/>
          <p:cNvGraphicFramePr>
            <a:graphicFrameLocks noGrp="1"/>
          </p:cNvGraphicFramePr>
          <p:nvPr>
            <p:ph idx="1"/>
            <p:extLst/>
          </p:nvPr>
        </p:nvGraphicFramePr>
        <p:xfrm>
          <a:off x="76200" y="1219200"/>
          <a:ext cx="9067800" cy="4927592"/>
        </p:xfrm>
        <a:graphic>
          <a:graphicData uri="http://schemas.openxmlformats.org/drawingml/2006/chart">
            <c:chart xmlns:c="http://schemas.openxmlformats.org/drawingml/2006/chart" xmlns:r="http://schemas.openxmlformats.org/officeDocument/2006/relationships" r:id="rId3"/>
          </a:graphicData>
        </a:graphic>
      </p:graphicFrame>
      <p:sp>
        <p:nvSpPr>
          <p:cNvPr id="23" name="pvalues"/>
          <p:cNvSpPr txBox="1"/>
          <p:nvPr/>
        </p:nvSpPr>
        <p:spPr>
          <a:xfrm>
            <a:off x="2815146" y="1754298"/>
            <a:ext cx="5659121" cy="3231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a:solidFill>
                  <a:srgbClr val="FFFF00"/>
                </a:solidFill>
              </a:rPr>
              <a:t>No pair-wise comparisons were significant at p &lt; 0.05.</a:t>
            </a:r>
          </a:p>
        </p:txBody>
      </p:sp>
      <p:sp>
        <p:nvSpPr>
          <p:cNvPr id="3" name="title_cohort"/>
          <p:cNvSpPr txBox="1"/>
          <p:nvPr/>
        </p:nvSpPr>
        <p:spPr>
          <a:xfrm>
            <a:off x="2068164" y="895411"/>
            <a:ext cx="5113900"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1990 – June 2015)</a:t>
            </a:r>
            <a:endParaRPr lang="en-US" dirty="0"/>
          </a:p>
        </p:txBody>
      </p:sp>
      <p:grpSp>
        <p:nvGrpSpPr>
          <p:cNvPr id="11" name="Group 10"/>
          <p:cNvGrpSpPr/>
          <p:nvPr/>
        </p:nvGrpSpPr>
        <p:grpSpPr>
          <a:xfrm>
            <a:off x="3" y="6146799"/>
            <a:ext cx="4715933" cy="711201"/>
            <a:chOff x="3" y="6146799"/>
            <a:chExt cx="4715933" cy="711201"/>
          </a:xfrm>
        </p:grpSpPr>
        <p:grpSp>
          <p:nvGrpSpPr>
            <p:cNvPr id="12" name="Group 11"/>
            <p:cNvGrpSpPr/>
            <p:nvPr/>
          </p:nvGrpSpPr>
          <p:grpSpPr>
            <a:xfrm>
              <a:off x="3" y="6146799"/>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3"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2745576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143000"/>
          </a:xfrm>
        </p:spPr>
        <p:txBody>
          <a:bodyPr/>
          <a:lstStyle/>
          <a:p>
            <a:r>
              <a:rPr lang="en-US" sz="2600" dirty="0" smtClean="0"/>
              <a:t>Pediatric Lung Retransplants</a:t>
            </a:r>
            <a:r>
              <a:rPr lang="en-US" sz="2800" dirty="0" smtClean="0"/>
              <a:t/>
            </a:r>
            <a:br>
              <a:rPr lang="en-US" sz="2800" dirty="0" smtClean="0"/>
            </a:br>
            <a:endParaRPr lang="en-US" sz="2000" dirty="0"/>
          </a:p>
        </p:txBody>
      </p:sp>
      <p:graphicFrame>
        <p:nvGraphicFramePr>
          <p:cNvPr id="4" name="Content Placeholder 3"/>
          <p:cNvGraphicFramePr>
            <a:graphicFrameLocks noGrp="1"/>
          </p:cNvGraphicFramePr>
          <p:nvPr>
            <p:ph idx="1"/>
            <p:extLst/>
          </p:nvPr>
        </p:nvGraphicFramePr>
        <p:xfrm>
          <a:off x="76200" y="1143000"/>
          <a:ext cx="8991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029200" y="6248400"/>
            <a:ext cx="38862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sp>
        <p:nvSpPr>
          <p:cNvPr id="3" name="title_cohort"/>
          <p:cNvSpPr txBox="1"/>
          <p:nvPr/>
        </p:nvSpPr>
        <p:spPr>
          <a:xfrm>
            <a:off x="2030741" y="798164"/>
            <a:ext cx="5370381" cy="400110"/>
          </a:xfrm>
          <a:prstGeom prst="rect">
            <a:avLst/>
          </a:prstGeom>
          <a:noFill/>
        </p:spPr>
        <p:txBody>
          <a:bodyPr wrap="none" rtlCol="0">
            <a:spAutoFit/>
          </a:bodyPr>
          <a:lstStyle/>
          <a:p>
            <a:r>
              <a:rPr lang="en-US" sz="2000" b="1" kern="0" dirty="0" smtClean="0">
                <a:solidFill>
                  <a:srgbClr val="FFFFFF"/>
                </a:solidFill>
                <a:ea typeface="+mj-ea"/>
                <a:cs typeface="+mj-cs"/>
              </a:rPr>
              <a:t>(Retransplants: January 2000 – June 2016)</a:t>
            </a:r>
            <a:endParaRPr lang="en-US" dirty="0"/>
          </a:p>
        </p:txBody>
      </p:sp>
      <p:grpSp>
        <p:nvGrpSpPr>
          <p:cNvPr id="14" name="Group 13"/>
          <p:cNvGrpSpPr/>
          <p:nvPr/>
        </p:nvGrpSpPr>
        <p:grpSpPr>
          <a:xfrm>
            <a:off x="3" y="6146799"/>
            <a:ext cx="4715933" cy="711201"/>
            <a:chOff x="3" y="6146799"/>
            <a:chExt cx="4715933" cy="711201"/>
          </a:xfrm>
        </p:grpSpPr>
        <p:grpSp>
          <p:nvGrpSpPr>
            <p:cNvPr id="15" name="Group 14"/>
            <p:cNvGrpSpPr/>
            <p:nvPr/>
          </p:nvGrpSpPr>
          <p:grpSpPr>
            <a:xfrm>
              <a:off x="3" y="6146799"/>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066278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p>
            <a:r>
              <a:rPr lang="en-US" sz="2600" dirty="0" smtClean="0"/>
              <a:t>Pediatric Lung </a:t>
            </a:r>
            <a:r>
              <a:rPr lang="en-US" sz="2600" dirty="0"/>
              <a:t>T</a:t>
            </a:r>
            <a:r>
              <a:rPr lang="en-US" sz="2600" dirty="0" smtClean="0"/>
              <a:t>ransplants</a:t>
            </a:r>
            <a:r>
              <a:rPr lang="en-US" sz="2800" dirty="0" smtClean="0"/>
              <a:t/>
            </a:r>
            <a:br>
              <a:rPr lang="en-US" sz="2800" dirty="0" smtClean="0"/>
            </a:br>
            <a:r>
              <a:rPr lang="en-US" sz="2400" dirty="0" smtClean="0"/>
              <a:t>Kaplan-Meier Survival by Transplant Type</a:t>
            </a:r>
            <a:r>
              <a:rPr lang="en-US" sz="2000" dirty="0" smtClean="0"/>
              <a:t/>
            </a:r>
            <a:br>
              <a:rPr lang="en-US" sz="2000" dirty="0" smtClean="0"/>
            </a:br>
            <a:endParaRPr lang="en-US" sz="2000" dirty="0"/>
          </a:p>
        </p:txBody>
      </p:sp>
      <p:graphicFrame>
        <p:nvGraphicFramePr>
          <p:cNvPr id="4" name="Content Placeholder 3"/>
          <p:cNvGraphicFramePr>
            <a:graphicFrameLocks noGrp="1"/>
          </p:cNvGraphicFramePr>
          <p:nvPr>
            <p:ph idx="1"/>
            <p:extLst/>
          </p:nvPr>
        </p:nvGraphicFramePr>
        <p:xfrm>
          <a:off x="76200" y="1219200"/>
          <a:ext cx="89916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pvalues"/>
          <p:cNvSpPr txBox="1"/>
          <p:nvPr/>
        </p:nvSpPr>
        <p:spPr>
          <a:xfrm>
            <a:off x="5181600" y="2438400"/>
            <a:ext cx="1295400" cy="307777"/>
          </a:xfrm>
          <a:prstGeom prst="rect">
            <a:avLst/>
          </a:prstGeom>
          <a:noFill/>
        </p:spPr>
        <p:txBody>
          <a:bodyPr wrap="square" rtlCol="0">
            <a:spAutoFit/>
          </a:bodyPr>
          <a:lstStyle/>
          <a:p>
            <a:r>
              <a:rPr lang="en-US" sz="1400" b="1" dirty="0" smtClean="0">
                <a:solidFill>
                  <a:srgbClr val="FFFF00"/>
                </a:solidFill>
              </a:rPr>
              <a:t>p = 0.0019</a:t>
            </a:r>
            <a:endParaRPr lang="en-US" sz="1400" b="1" dirty="0">
              <a:solidFill>
                <a:srgbClr val="FFFF00"/>
              </a:solidFill>
            </a:endParaRPr>
          </a:p>
        </p:txBody>
      </p:sp>
      <p:sp>
        <p:nvSpPr>
          <p:cNvPr id="3" name="title_cohort"/>
          <p:cNvSpPr txBox="1"/>
          <p:nvPr/>
        </p:nvSpPr>
        <p:spPr>
          <a:xfrm>
            <a:off x="2015050" y="923835"/>
            <a:ext cx="5113900"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2000 – June 2016)</a:t>
            </a:r>
            <a:endParaRPr lang="en-US" dirty="0"/>
          </a:p>
        </p:txBody>
      </p:sp>
      <p:grpSp>
        <p:nvGrpSpPr>
          <p:cNvPr id="11" name="Group 10"/>
          <p:cNvGrpSpPr/>
          <p:nvPr/>
        </p:nvGrpSpPr>
        <p:grpSpPr>
          <a:xfrm>
            <a:off x="3" y="6146799"/>
            <a:ext cx="4715933" cy="711201"/>
            <a:chOff x="3" y="6146799"/>
            <a:chExt cx="4715933" cy="711201"/>
          </a:xfrm>
        </p:grpSpPr>
        <p:grpSp>
          <p:nvGrpSpPr>
            <p:cNvPr id="14" name="Group 13"/>
            <p:cNvGrpSpPr/>
            <p:nvPr/>
          </p:nvGrpSpPr>
          <p:grpSpPr>
            <a:xfrm>
              <a:off x="3" y="6146799"/>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1758803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130536656"/>
              </p:ext>
            </p:extLst>
          </p:nvPr>
        </p:nvGraphicFramePr>
        <p:xfrm>
          <a:off x="152400" y="1426064"/>
          <a:ext cx="87630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2" y="6180658"/>
            <a:ext cx="4715933" cy="711201"/>
            <a:chOff x="2" y="6180658"/>
            <a:chExt cx="4715933" cy="711201"/>
          </a:xfrm>
        </p:grpSpPr>
        <p:grpSp>
          <p:nvGrpSpPr>
            <p:cNvPr id="14" name="Group 13"/>
            <p:cNvGrpSpPr/>
            <p:nvPr/>
          </p:nvGrpSpPr>
          <p:grpSpPr>
            <a:xfrm>
              <a:off x="2" y="6180658"/>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1" name="Title 1"/>
          <p:cNvSpPr txBox="1">
            <a:spLocks/>
          </p:cNvSpPr>
          <p:nvPr/>
        </p:nvSpPr>
        <p:spPr bwMode="auto">
          <a:xfrm>
            <a:off x="5645" y="168343"/>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Lung Transplants</a:t>
            </a:r>
            <a:r>
              <a:rPr lang="en-US" sz="2400" kern="0" dirty="0" smtClean="0"/>
              <a:t/>
            </a:r>
            <a:br>
              <a:rPr lang="en-US" sz="2400" kern="0" dirty="0" smtClean="0"/>
            </a:br>
            <a:r>
              <a:rPr lang="en-US" sz="2400" kern="0" dirty="0" smtClean="0"/>
              <a:t>Functional Status of Surviving Recipients </a:t>
            </a:r>
            <a:br>
              <a:rPr lang="en-US" sz="2400" kern="0" dirty="0" smtClean="0"/>
            </a:br>
            <a:endParaRPr lang="en-US" sz="2000" kern="0" dirty="0"/>
          </a:p>
        </p:txBody>
      </p:sp>
      <p:sp>
        <p:nvSpPr>
          <p:cNvPr id="3" name="title_cohort"/>
          <p:cNvSpPr txBox="1"/>
          <p:nvPr/>
        </p:nvSpPr>
        <p:spPr>
          <a:xfrm>
            <a:off x="2091267" y="1014665"/>
            <a:ext cx="5181600" cy="400110"/>
          </a:xfrm>
          <a:prstGeom prst="rect">
            <a:avLst/>
          </a:prstGeom>
          <a:noFill/>
        </p:spPr>
        <p:txBody>
          <a:bodyPr wrap="square" rtlCol="0">
            <a:spAutoFit/>
          </a:bodyPr>
          <a:lstStyle/>
          <a:p>
            <a:r>
              <a:rPr lang="en-US" sz="2000" b="1" kern="0" dirty="0" smtClean="0"/>
              <a:t>(Follow-ups: January 2008 – June 2016)</a:t>
            </a:r>
            <a:endParaRPr lang="en-US" sz="2000" b="1" kern="0" dirty="0"/>
          </a:p>
        </p:txBody>
      </p:sp>
    </p:spTree>
    <p:extLst>
      <p:ext uri="{BB962C8B-B14F-4D97-AF65-F5344CB8AC3E}">
        <p14:creationId xmlns:p14="http://schemas.microsoft.com/office/powerpoint/2010/main" val="1256737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r>
              <a:rPr lang="en-US" sz="2600" dirty="0" smtClean="0"/>
              <a:t>Pediatric Lung Transplants</a:t>
            </a:r>
            <a:r>
              <a:rPr lang="en-US" sz="2400" dirty="0" smtClean="0"/>
              <a:t/>
            </a:r>
            <a:br>
              <a:rPr lang="en-US" sz="2400" dirty="0" smtClean="0"/>
            </a:br>
            <a:r>
              <a:rPr lang="en-US" sz="2400" dirty="0" smtClean="0"/>
              <a:t>Rehospitalization Post-Transplant of Surviving Recipients </a:t>
            </a:r>
            <a:r>
              <a:rPr lang="en-US" sz="2600" dirty="0" smtClean="0"/>
              <a:t/>
            </a:r>
            <a:br>
              <a:rPr lang="en-US" sz="2600" dirty="0" smtClean="0"/>
            </a:br>
            <a:endParaRPr lang="en-US" sz="2000" dirty="0"/>
          </a:p>
        </p:txBody>
      </p:sp>
      <p:graphicFrame>
        <p:nvGraphicFramePr>
          <p:cNvPr id="10" name="Content Placeholder 9"/>
          <p:cNvGraphicFramePr>
            <a:graphicFrameLocks noGrp="1"/>
          </p:cNvGraphicFramePr>
          <p:nvPr>
            <p:ph idx="1"/>
            <p:extLst/>
          </p:nvPr>
        </p:nvGraphicFramePr>
        <p:xfrm>
          <a:off x="0" y="1447800"/>
          <a:ext cx="90678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_cohort"/>
          <p:cNvSpPr txBox="1"/>
          <p:nvPr/>
        </p:nvSpPr>
        <p:spPr>
          <a:xfrm>
            <a:off x="1828800" y="1065351"/>
            <a:ext cx="5486400" cy="400110"/>
          </a:xfrm>
          <a:prstGeom prst="rect">
            <a:avLst/>
          </a:prstGeom>
          <a:noFill/>
        </p:spPr>
        <p:txBody>
          <a:bodyPr wrap="square" rtlCol="0">
            <a:spAutoFit/>
          </a:bodyPr>
          <a:lstStyle/>
          <a:p>
            <a:pPr algn="ctr"/>
            <a:r>
              <a:rPr lang="en-US" sz="2000" b="1" kern="0" dirty="0" smtClean="0">
                <a:solidFill>
                  <a:srgbClr val="FFFFFF"/>
                </a:solidFill>
                <a:ea typeface="+mj-ea"/>
                <a:cs typeface="+mj-cs"/>
              </a:rPr>
              <a:t>(Follow-ups: January 2008 – June 2016)</a:t>
            </a:r>
            <a:endParaRPr lang="en-US" dirty="0"/>
          </a:p>
        </p:txBody>
      </p:sp>
      <p:grpSp>
        <p:nvGrpSpPr>
          <p:cNvPr id="9" name="Group 8"/>
          <p:cNvGrpSpPr/>
          <p:nvPr/>
        </p:nvGrpSpPr>
        <p:grpSpPr>
          <a:xfrm>
            <a:off x="3" y="6146799"/>
            <a:ext cx="4715933" cy="711201"/>
            <a:chOff x="3" y="6146799"/>
            <a:chExt cx="4715933" cy="711201"/>
          </a:xfrm>
        </p:grpSpPr>
        <p:grpSp>
          <p:nvGrpSpPr>
            <p:cNvPr id="13" name="Group 12"/>
            <p:cNvGrpSpPr/>
            <p:nvPr/>
          </p:nvGrpSpPr>
          <p:grpSpPr>
            <a:xfrm>
              <a:off x="3" y="6146799"/>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0183029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r>
              <a:rPr lang="en-US" sz="2600" dirty="0" smtClean="0"/>
              <a:t>Pediatric Lung Transplants</a:t>
            </a:r>
            <a:r>
              <a:rPr lang="en-US" sz="2400" dirty="0" smtClean="0"/>
              <a:t/>
            </a:r>
            <a:br>
              <a:rPr lang="en-US" sz="2400" dirty="0" smtClean="0"/>
            </a:br>
            <a:r>
              <a:rPr lang="en-US" sz="2400" dirty="0" smtClean="0"/>
              <a:t>Rehospitalization Post-Transplant of Surviving Recipients </a:t>
            </a:r>
            <a:r>
              <a:rPr lang="en-US" sz="2600" dirty="0" smtClean="0"/>
              <a:t/>
            </a:r>
            <a:br>
              <a:rPr lang="en-US" sz="2600" dirty="0" smtClean="0"/>
            </a:br>
            <a:endParaRPr lang="en-US" sz="2000" dirty="0"/>
          </a:p>
        </p:txBody>
      </p:sp>
      <p:graphicFrame>
        <p:nvGraphicFramePr>
          <p:cNvPr id="10" name="Content Placeholder 9"/>
          <p:cNvGraphicFramePr>
            <a:graphicFrameLocks noGrp="1"/>
          </p:cNvGraphicFramePr>
          <p:nvPr>
            <p:ph idx="1"/>
            <p:extLst/>
          </p:nvPr>
        </p:nvGraphicFramePr>
        <p:xfrm>
          <a:off x="0" y="1447800"/>
          <a:ext cx="90678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_cohort"/>
          <p:cNvSpPr txBox="1"/>
          <p:nvPr/>
        </p:nvSpPr>
        <p:spPr>
          <a:xfrm>
            <a:off x="2118655" y="1065351"/>
            <a:ext cx="5012911" cy="400110"/>
          </a:xfrm>
          <a:prstGeom prst="rect">
            <a:avLst/>
          </a:prstGeom>
          <a:noFill/>
        </p:spPr>
        <p:txBody>
          <a:bodyPr wrap="none" rtlCol="0">
            <a:spAutoFit/>
          </a:bodyPr>
          <a:lstStyle/>
          <a:p>
            <a:r>
              <a:rPr lang="en-US" sz="2000" b="1" kern="0" dirty="0" smtClean="0">
                <a:solidFill>
                  <a:srgbClr val="FFFFFF"/>
                </a:solidFill>
                <a:ea typeface="+mj-ea"/>
                <a:cs typeface="+mj-cs"/>
              </a:rPr>
              <a:t>(Follow-ups: January 2008 – June 2016)</a:t>
            </a:r>
            <a:endParaRPr lang="en-US" dirty="0"/>
          </a:p>
        </p:txBody>
      </p:sp>
      <p:grpSp>
        <p:nvGrpSpPr>
          <p:cNvPr id="9" name="Group 8"/>
          <p:cNvGrpSpPr/>
          <p:nvPr/>
        </p:nvGrpSpPr>
        <p:grpSpPr>
          <a:xfrm>
            <a:off x="3" y="6146799"/>
            <a:ext cx="4715933" cy="711201"/>
            <a:chOff x="3" y="6146799"/>
            <a:chExt cx="4715933" cy="711201"/>
          </a:xfrm>
        </p:grpSpPr>
        <p:grpSp>
          <p:nvGrpSpPr>
            <p:cNvPr id="13" name="Group 12"/>
            <p:cNvGrpSpPr/>
            <p:nvPr/>
          </p:nvGrpSpPr>
          <p:grpSpPr>
            <a:xfrm>
              <a:off x="3" y="6146799"/>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6759767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447800"/>
          <a:ext cx="8763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86735"/>
            <a:ext cx="4267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4800600" y="5889984"/>
            <a:ext cx="4114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5" name="Group 14"/>
          <p:cNvGrpSpPr/>
          <p:nvPr/>
        </p:nvGrpSpPr>
        <p:grpSpPr>
          <a:xfrm>
            <a:off x="2" y="6180658"/>
            <a:ext cx="4715933" cy="711201"/>
            <a:chOff x="2" y="6180658"/>
            <a:chExt cx="4715933" cy="711201"/>
          </a:xfrm>
        </p:grpSpPr>
        <p:grpSp>
          <p:nvGrpSpPr>
            <p:cNvPr id="19" name="Group 18"/>
            <p:cNvGrpSpPr/>
            <p:nvPr/>
          </p:nvGrpSpPr>
          <p:grpSpPr>
            <a:xfrm>
              <a:off x="2" y="6180658"/>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4" name="Title 1"/>
          <p:cNvSpPr txBox="1">
            <a:spLocks/>
          </p:cNvSpPr>
          <p:nvPr/>
        </p:nvSpPr>
        <p:spPr bwMode="auto">
          <a:xfrm>
            <a:off x="0" y="45156"/>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Lung Transplants</a:t>
            </a:r>
            <a:r>
              <a:rPr lang="en-US" sz="2800" kern="0" dirty="0" smtClean="0"/>
              <a:t/>
            </a:r>
            <a:br>
              <a:rPr lang="en-US" sz="2800" kern="0" dirty="0" smtClean="0"/>
            </a:br>
            <a:r>
              <a:rPr lang="en-US" sz="2300" kern="0" dirty="0" smtClean="0"/>
              <a:t>Percentage Experiencing </a:t>
            </a:r>
            <a:r>
              <a:rPr lang="en-US" sz="2300" i="1" u="sng" kern="0" dirty="0" smtClean="0"/>
              <a:t>Treated</a:t>
            </a:r>
            <a:r>
              <a:rPr lang="en-US" sz="2300" kern="0" dirty="0" smtClean="0"/>
              <a:t> Rejection between Discharge</a:t>
            </a:r>
            <a:endParaRPr lang="en-US" sz="2000" kern="0" dirty="0"/>
          </a:p>
        </p:txBody>
      </p:sp>
      <p:sp>
        <p:nvSpPr>
          <p:cNvPr id="3" name="Title 2"/>
          <p:cNvSpPr txBox="1"/>
          <p:nvPr/>
        </p:nvSpPr>
        <p:spPr>
          <a:xfrm>
            <a:off x="784578" y="1028534"/>
            <a:ext cx="3352800" cy="446276"/>
          </a:xfrm>
          <a:prstGeom prst="rect">
            <a:avLst/>
          </a:prstGeom>
          <a:noFill/>
        </p:spPr>
        <p:txBody>
          <a:bodyPr wrap="square" rtlCol="0">
            <a:spAutoFit/>
          </a:bodyPr>
          <a:lstStyle/>
          <a:p>
            <a:r>
              <a:rPr lang="en-US" sz="2300" b="1" kern="0" dirty="0"/>
              <a:t>and 1-Year </a:t>
            </a:r>
            <a:r>
              <a:rPr lang="en-US" sz="2300" b="1" kern="0" dirty="0" smtClean="0"/>
              <a:t>Follow-Up</a:t>
            </a:r>
            <a:endParaRPr lang="en-US" sz="2300" b="1" kern="0" dirty="0"/>
          </a:p>
        </p:txBody>
      </p:sp>
      <p:sp>
        <p:nvSpPr>
          <p:cNvPr id="13" name="pvalues"/>
          <p:cNvSpPr txBox="1"/>
          <p:nvPr/>
        </p:nvSpPr>
        <p:spPr>
          <a:xfrm>
            <a:off x="2590800" y="1655617"/>
            <a:ext cx="4800600" cy="492443"/>
          </a:xfrm>
          <a:prstGeom prst="rect">
            <a:avLst/>
          </a:prstGeom>
          <a:solidFill>
            <a:schemeClr val="bg2"/>
          </a:solidFill>
        </p:spPr>
        <p:txBody>
          <a:bodyPr wrap="square" rtlCol="0">
            <a:spAutoFit/>
          </a:bodyPr>
          <a:lstStyle/>
          <a:p>
            <a:r>
              <a:rPr lang="en-US" sz="1300" b="1" dirty="0">
                <a:solidFill>
                  <a:srgbClr val="FFFF00"/>
                </a:solidFill>
              </a:rPr>
              <a:t>No pair-wise comparisons were significant at &lt; 0.05 except </a:t>
            </a:r>
            <a:r>
              <a:rPr lang="en-US" sz="1300" b="1" dirty="0" smtClean="0">
                <a:solidFill>
                  <a:srgbClr val="FFFF00"/>
                </a:solidFill>
              </a:rPr>
              <a:t>11-17 </a:t>
            </a:r>
            <a:r>
              <a:rPr lang="en-US" sz="1300" b="1" dirty="0">
                <a:solidFill>
                  <a:srgbClr val="FFFF00"/>
                </a:solidFill>
              </a:rPr>
              <a:t>vs. all other age groups</a:t>
            </a:r>
          </a:p>
        </p:txBody>
      </p:sp>
      <p:sp>
        <p:nvSpPr>
          <p:cNvPr id="16" name="title_cohort"/>
          <p:cNvSpPr txBox="1"/>
          <p:nvPr/>
        </p:nvSpPr>
        <p:spPr>
          <a:xfrm>
            <a:off x="3761204" y="1058979"/>
            <a:ext cx="4686300" cy="400110"/>
          </a:xfrm>
          <a:prstGeom prst="rect">
            <a:avLst/>
          </a:prstGeom>
          <a:noFill/>
        </p:spPr>
        <p:txBody>
          <a:bodyPr wrap="square" rtlCol="0">
            <a:spAutoFit/>
          </a:bodyPr>
          <a:lstStyle/>
          <a:p>
            <a:pPr algn="ctr"/>
            <a:r>
              <a:rPr lang="en-US" sz="2000" b="1" kern="0" dirty="0" smtClean="0"/>
              <a:t>(Follow-ups: July 2004 – June 2016)</a:t>
            </a:r>
            <a:endParaRPr lang="en-US" sz="2000" b="1" kern="0" dirty="0"/>
          </a:p>
        </p:txBody>
      </p:sp>
    </p:spTree>
    <p:extLst>
      <p:ext uri="{BB962C8B-B14F-4D97-AF65-F5344CB8AC3E}">
        <p14:creationId xmlns:p14="http://schemas.microsoft.com/office/powerpoint/2010/main" val="2082942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Pediatric Lung Transplants</a:t>
            </a:r>
            <a:br>
              <a:rPr lang="en-US" sz="2600" dirty="0" smtClean="0"/>
            </a:br>
            <a:r>
              <a:rPr lang="en-US" sz="2400" dirty="0" smtClean="0"/>
              <a:t>Recipient Age Distribution – Percentage</a:t>
            </a:r>
            <a:br>
              <a:rPr lang="en-US" sz="2400" dirty="0" smtClean="0"/>
            </a:br>
            <a:endParaRPr lang="en-US" sz="2000" dirty="0"/>
          </a:p>
        </p:txBody>
      </p:sp>
      <p:graphicFrame>
        <p:nvGraphicFramePr>
          <p:cNvPr id="10" name="Content Placeholder 9"/>
          <p:cNvGraphicFramePr>
            <a:graphicFrameLocks noGrp="1"/>
          </p:cNvGraphicFramePr>
          <p:nvPr>
            <p:ph idx="1"/>
            <p:extLst/>
          </p:nvPr>
        </p:nvGraphicFramePr>
        <p:xfrm>
          <a:off x="0" y="1371600"/>
          <a:ext cx="91440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53000" y="6240774"/>
            <a:ext cx="35052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sp>
        <p:nvSpPr>
          <p:cNvPr id="3" name="title_cohort"/>
          <p:cNvSpPr txBox="1"/>
          <p:nvPr/>
        </p:nvSpPr>
        <p:spPr>
          <a:xfrm>
            <a:off x="2209800" y="1069961"/>
            <a:ext cx="5099729" cy="400110"/>
          </a:xfrm>
          <a:prstGeom prst="rect">
            <a:avLst/>
          </a:prstGeom>
          <a:noFill/>
        </p:spPr>
        <p:txBody>
          <a:bodyPr wrap="none" rtlCol="0">
            <a:spAutoFit/>
          </a:bodyPr>
          <a:lstStyle/>
          <a:p>
            <a:r>
              <a:rPr lang="en-US" sz="2000" b="1" dirty="0" smtClean="0">
                <a:latin typeface="+mj-lt"/>
              </a:rPr>
              <a:t>(Transplants: January 1988 – June 2016)</a:t>
            </a:r>
            <a:endParaRPr lang="en-US" sz="2000" b="1" dirty="0">
              <a:latin typeface="+mj-lt"/>
            </a:endParaRPr>
          </a:p>
        </p:txBody>
      </p:sp>
      <p:grpSp>
        <p:nvGrpSpPr>
          <p:cNvPr id="11" name="Group 10"/>
          <p:cNvGrpSpPr/>
          <p:nvPr/>
        </p:nvGrpSpPr>
        <p:grpSpPr>
          <a:xfrm>
            <a:off x="3" y="6146799"/>
            <a:ext cx="4715933" cy="711201"/>
            <a:chOff x="3" y="6146799"/>
            <a:chExt cx="4715933" cy="711201"/>
          </a:xfrm>
        </p:grpSpPr>
        <p:grpSp>
          <p:nvGrpSpPr>
            <p:cNvPr id="12" name="Group 11"/>
            <p:cNvGrpSpPr/>
            <p:nvPr/>
          </p:nvGrpSpPr>
          <p:grpSpPr>
            <a:xfrm>
              <a:off x="3" y="6146799"/>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3"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8289613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447800"/>
          <a:ext cx="8763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86735"/>
            <a:ext cx="4267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grpSp>
        <p:nvGrpSpPr>
          <p:cNvPr id="15" name="Group 14"/>
          <p:cNvGrpSpPr/>
          <p:nvPr/>
        </p:nvGrpSpPr>
        <p:grpSpPr>
          <a:xfrm>
            <a:off x="2" y="6180658"/>
            <a:ext cx="4715933" cy="711201"/>
            <a:chOff x="2" y="6180658"/>
            <a:chExt cx="4715933" cy="711201"/>
          </a:xfrm>
        </p:grpSpPr>
        <p:grpSp>
          <p:nvGrpSpPr>
            <p:cNvPr id="19" name="Group 18"/>
            <p:cNvGrpSpPr/>
            <p:nvPr/>
          </p:nvGrpSpPr>
          <p:grpSpPr>
            <a:xfrm>
              <a:off x="2" y="6180658"/>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4" name="Title 1"/>
          <p:cNvSpPr txBox="1">
            <a:spLocks/>
          </p:cNvSpPr>
          <p:nvPr/>
        </p:nvSpPr>
        <p:spPr bwMode="auto">
          <a:xfrm>
            <a:off x="0" y="45156"/>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Lung Transplants</a:t>
            </a:r>
            <a:r>
              <a:rPr lang="en-US" sz="2800" kern="0" dirty="0" smtClean="0"/>
              <a:t/>
            </a:r>
            <a:br>
              <a:rPr lang="en-US" sz="2800" kern="0" dirty="0" smtClean="0"/>
            </a:br>
            <a:r>
              <a:rPr lang="en-US" sz="2300" kern="0" dirty="0" smtClean="0"/>
              <a:t>Percentage Experiencing </a:t>
            </a:r>
            <a:r>
              <a:rPr lang="en-US" sz="2300" i="1" u="sng" kern="0" dirty="0" smtClean="0"/>
              <a:t>Any</a:t>
            </a:r>
            <a:r>
              <a:rPr lang="en-US" sz="2300" kern="0" dirty="0" smtClean="0"/>
              <a:t> Rejection between Discharge</a:t>
            </a:r>
            <a:endParaRPr lang="en-US" sz="2000" kern="0" dirty="0"/>
          </a:p>
        </p:txBody>
      </p:sp>
      <p:sp>
        <p:nvSpPr>
          <p:cNvPr id="3" name="Title 2"/>
          <p:cNvSpPr txBox="1"/>
          <p:nvPr/>
        </p:nvSpPr>
        <p:spPr>
          <a:xfrm>
            <a:off x="784578" y="1028534"/>
            <a:ext cx="3352800" cy="446276"/>
          </a:xfrm>
          <a:prstGeom prst="rect">
            <a:avLst/>
          </a:prstGeom>
          <a:noFill/>
        </p:spPr>
        <p:txBody>
          <a:bodyPr wrap="square" rtlCol="0">
            <a:spAutoFit/>
          </a:bodyPr>
          <a:lstStyle/>
          <a:p>
            <a:r>
              <a:rPr lang="en-US" sz="2300" b="1" kern="0" dirty="0"/>
              <a:t>and 1-Year </a:t>
            </a:r>
            <a:r>
              <a:rPr lang="en-US" sz="2300" b="1" kern="0" dirty="0" smtClean="0"/>
              <a:t>Follow-Up</a:t>
            </a:r>
            <a:endParaRPr lang="en-US" sz="2300" b="1" kern="0" dirty="0"/>
          </a:p>
        </p:txBody>
      </p:sp>
      <p:sp>
        <p:nvSpPr>
          <p:cNvPr id="13" name="pvalues"/>
          <p:cNvSpPr txBox="1"/>
          <p:nvPr/>
        </p:nvSpPr>
        <p:spPr>
          <a:xfrm>
            <a:off x="2590800" y="1655617"/>
            <a:ext cx="4800600" cy="492443"/>
          </a:xfrm>
          <a:prstGeom prst="rect">
            <a:avLst/>
          </a:prstGeom>
          <a:solidFill>
            <a:schemeClr val="bg2"/>
          </a:solidFill>
        </p:spPr>
        <p:txBody>
          <a:bodyPr wrap="square" rtlCol="0">
            <a:spAutoFit/>
          </a:bodyPr>
          <a:lstStyle/>
          <a:p>
            <a:r>
              <a:rPr lang="en-US" sz="1300" b="1" dirty="0">
                <a:solidFill>
                  <a:srgbClr val="FFFF00"/>
                </a:solidFill>
              </a:rPr>
              <a:t>No pair-wise comparisons were significant at &lt; 0.05 except </a:t>
            </a:r>
            <a:r>
              <a:rPr lang="en-US" sz="1300" b="1" dirty="0" smtClean="0">
                <a:solidFill>
                  <a:srgbClr val="FFFF00"/>
                </a:solidFill>
              </a:rPr>
              <a:t>&lt;1 vs. 11-17 and 6-10 vs. 11-17.</a:t>
            </a:r>
            <a:endParaRPr lang="en-US" sz="1300" b="1" dirty="0">
              <a:solidFill>
                <a:srgbClr val="FFFF00"/>
              </a:solidFill>
            </a:endParaRPr>
          </a:p>
        </p:txBody>
      </p:sp>
      <p:sp>
        <p:nvSpPr>
          <p:cNvPr id="16" name="title_cohort"/>
          <p:cNvSpPr txBox="1"/>
          <p:nvPr/>
        </p:nvSpPr>
        <p:spPr>
          <a:xfrm>
            <a:off x="3761204" y="1058979"/>
            <a:ext cx="4686300" cy="400110"/>
          </a:xfrm>
          <a:prstGeom prst="rect">
            <a:avLst/>
          </a:prstGeom>
          <a:noFill/>
        </p:spPr>
        <p:txBody>
          <a:bodyPr wrap="square" rtlCol="0">
            <a:spAutoFit/>
          </a:bodyPr>
          <a:lstStyle/>
          <a:p>
            <a:pPr algn="ctr"/>
            <a:r>
              <a:rPr lang="en-US" sz="2000" b="1" kern="0" dirty="0" smtClean="0"/>
              <a:t>(Follow-ups: July 2004 – June 2016)</a:t>
            </a:r>
            <a:endParaRPr lang="en-US" sz="2000" b="1" kern="0" dirty="0"/>
          </a:p>
        </p:txBody>
      </p:sp>
      <p:sp>
        <p:nvSpPr>
          <p:cNvPr id="17" name="TextBox 16"/>
          <p:cNvSpPr txBox="1"/>
          <p:nvPr/>
        </p:nvSpPr>
        <p:spPr>
          <a:xfrm>
            <a:off x="4786752" y="5931692"/>
            <a:ext cx="4191000" cy="646331"/>
          </a:xfrm>
          <a:prstGeom prst="rect">
            <a:avLst/>
          </a:prstGeom>
          <a:solidFill>
            <a:schemeClr val="bg2"/>
          </a:solidFill>
          <a:ln>
            <a:solidFill>
              <a:srgbClr val="FFFF00"/>
            </a:solidFill>
          </a:ln>
        </p:spPr>
        <p:txBody>
          <a:bodyPr wrap="square" lIns="45720" rIns="45720" rtlCol="0">
            <a:spAutoFit/>
          </a:bodyPr>
          <a:lstStyle/>
          <a:p>
            <a:r>
              <a:rPr lang="en-US" sz="1200" b="1" dirty="0" smtClean="0"/>
              <a:t>No rejection = Recipient had (1) no acute rejection episodes and (2) was reported either as not hospitalized for rejection or did not receive anti-rejection agents.</a:t>
            </a:r>
            <a:endParaRPr lang="en-US" sz="1200" dirty="0"/>
          </a:p>
        </p:txBody>
      </p:sp>
    </p:spTree>
    <p:extLst>
      <p:ext uri="{BB962C8B-B14F-4D97-AF65-F5344CB8AC3E}">
        <p14:creationId xmlns:p14="http://schemas.microsoft.com/office/powerpoint/2010/main" val="2278605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0" name="Title 1"/>
          <p:cNvSpPr txBox="1">
            <a:spLocks/>
          </p:cNvSpPr>
          <p:nvPr/>
        </p:nvSpPr>
        <p:spPr bwMode="auto">
          <a:xfrm>
            <a:off x="0" y="156629"/>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Lung Transplants</a:t>
            </a:r>
            <a:r>
              <a:rPr lang="en-US" sz="2800" kern="0" dirty="0" smtClean="0"/>
              <a:t/>
            </a:r>
            <a:br>
              <a:rPr lang="en-US" sz="2800" kern="0" dirty="0" smtClean="0"/>
            </a:br>
            <a:r>
              <a:rPr lang="en-US" sz="2400" kern="0" dirty="0" smtClean="0"/>
              <a:t>Kaplan-Meier Survival</a:t>
            </a:r>
            <a:r>
              <a:rPr lang="en-US" sz="2200" kern="0" dirty="0" smtClean="0"/>
              <a:t> by Donor/Recipient CMV Status</a:t>
            </a:r>
            <a:r>
              <a:rPr lang="en-US" sz="2400" kern="0" dirty="0" smtClean="0"/>
              <a:t/>
            </a:r>
            <a:br>
              <a:rPr lang="en-US" sz="2400" kern="0" dirty="0" smtClean="0"/>
            </a:br>
            <a:endParaRPr lang="en-US" sz="2000" kern="0" dirty="0">
              <a:solidFill>
                <a:srgbClr val="FFFF00"/>
              </a:solidFill>
            </a:endParaRPr>
          </a:p>
        </p:txBody>
      </p:sp>
      <p:sp>
        <p:nvSpPr>
          <p:cNvPr id="9" name="pvalues"/>
          <p:cNvSpPr txBox="1"/>
          <p:nvPr/>
        </p:nvSpPr>
        <p:spPr>
          <a:xfrm>
            <a:off x="1143000" y="4800600"/>
            <a:ext cx="3962400" cy="523220"/>
          </a:xfrm>
          <a:prstGeom prst="rect">
            <a:avLst/>
          </a:prstGeom>
          <a:solidFill>
            <a:schemeClr val="bg2"/>
          </a:solidFill>
        </p:spPr>
        <p:txBody>
          <a:bodyPr wrap="square" rtlCol="0">
            <a:spAutoFit/>
          </a:bodyPr>
          <a:lstStyle/>
          <a:p>
            <a:r>
              <a:rPr lang="pt-BR" sz="1400" b="1" dirty="0">
                <a:solidFill>
                  <a:srgbClr val="FFFF00"/>
                </a:solidFill>
              </a:rPr>
              <a:t>All pair-wise comparisons were significant at p &lt; 0.05 except D(+)/R(+) vs. D(+)/R(-)</a:t>
            </a:r>
            <a:endParaRPr lang="en-US" sz="1400" b="1" dirty="0">
              <a:solidFill>
                <a:srgbClr val="FFFF00"/>
              </a:solidFill>
            </a:endParaRPr>
          </a:p>
        </p:txBody>
      </p:sp>
      <p:sp>
        <p:nvSpPr>
          <p:cNvPr id="3" name="title_cohort"/>
          <p:cNvSpPr txBox="1"/>
          <p:nvPr/>
        </p:nvSpPr>
        <p:spPr>
          <a:xfrm>
            <a:off x="2041878" y="996470"/>
            <a:ext cx="5257800" cy="400110"/>
          </a:xfrm>
          <a:prstGeom prst="rect">
            <a:avLst/>
          </a:prstGeom>
          <a:noFill/>
        </p:spPr>
        <p:txBody>
          <a:bodyPr wrap="square" rtlCol="0">
            <a:spAutoFit/>
          </a:bodyPr>
          <a:lstStyle/>
          <a:p>
            <a:r>
              <a:rPr lang="en-US" sz="2000" b="1" kern="0" dirty="0" smtClean="0"/>
              <a:t>(Transplants: January 2000 – June 2015)</a:t>
            </a:r>
            <a:endParaRPr lang="en-US" sz="2000" b="1" kern="0" dirty="0">
              <a:solidFill>
                <a:srgbClr val="FFFF00"/>
              </a:solidFill>
            </a:endParaRPr>
          </a:p>
        </p:txBody>
      </p:sp>
    </p:spTree>
    <p:extLst>
      <p:ext uri="{BB962C8B-B14F-4D97-AF65-F5344CB8AC3E}">
        <p14:creationId xmlns:p14="http://schemas.microsoft.com/office/powerpoint/2010/main" val="33140471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Induction and Maintenance Immunosuppression</a:t>
            </a:r>
            <a:endParaRPr lang="en-US" sz="4000" dirty="0"/>
          </a:p>
        </p:txBody>
      </p:sp>
      <p:grpSp>
        <p:nvGrpSpPr>
          <p:cNvPr id="8" name="Group 7"/>
          <p:cNvGrpSpPr/>
          <p:nvPr/>
        </p:nvGrpSpPr>
        <p:grpSpPr>
          <a:xfrm>
            <a:off x="2" y="6180658"/>
            <a:ext cx="4715933" cy="711201"/>
            <a:chOff x="2" y="6180658"/>
            <a:chExt cx="4715933" cy="711201"/>
          </a:xfrm>
        </p:grpSpPr>
        <p:grpSp>
          <p:nvGrpSpPr>
            <p:cNvPr id="10" name="Group 9"/>
            <p:cNvGrpSpPr/>
            <p:nvPr/>
          </p:nvGrpSpPr>
          <p:grpSpPr>
            <a:xfrm>
              <a:off x="2" y="6180658"/>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7158718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3716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5486400" y="610618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pSp>
        <p:nvGrpSpPr>
          <p:cNvPr id="9" name="Group 8"/>
          <p:cNvGrpSpPr/>
          <p:nvPr/>
        </p:nvGrpSpPr>
        <p:grpSpPr>
          <a:xfrm>
            <a:off x="3" y="6146799"/>
            <a:ext cx="4715933" cy="711201"/>
            <a:chOff x="3" y="6146799"/>
            <a:chExt cx="4715933" cy="711201"/>
          </a:xfrm>
        </p:grpSpPr>
        <p:grpSp>
          <p:nvGrpSpPr>
            <p:cNvPr id="12" name="Group 11"/>
            <p:cNvGrpSpPr/>
            <p:nvPr/>
          </p:nvGrpSpPr>
          <p:grpSpPr>
            <a:xfrm>
              <a:off x="3" y="6146799"/>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1" name="Title 1"/>
          <p:cNvSpPr txBox="1">
            <a:spLocks/>
          </p:cNvSpPr>
          <p:nvPr/>
        </p:nvSpPr>
        <p:spPr bwMode="auto">
          <a:xfrm>
            <a:off x="0" y="283028"/>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t>Pediatric Lung Transplants</a:t>
            </a:r>
            <a:r>
              <a:rPr lang="en-US" sz="2400" kern="0" dirty="0" smtClean="0"/>
              <a:t/>
            </a:r>
            <a:br>
              <a:rPr lang="en-US" sz="2400" kern="0" dirty="0" smtClean="0"/>
            </a:br>
            <a:r>
              <a:rPr lang="en-US" sz="2400" kern="0" dirty="0" smtClean="0"/>
              <a:t>Induction Immunosuppression </a:t>
            </a:r>
            <a:br>
              <a:rPr lang="en-US" sz="2400" kern="0" dirty="0" smtClean="0"/>
            </a:br>
            <a:endParaRPr lang="en-US" sz="2000" kern="0" dirty="0"/>
          </a:p>
        </p:txBody>
      </p:sp>
      <p:sp>
        <p:nvSpPr>
          <p:cNvPr id="3" name="title_cohort"/>
          <p:cNvSpPr txBox="1"/>
          <p:nvPr/>
        </p:nvSpPr>
        <p:spPr>
          <a:xfrm>
            <a:off x="1972734" y="1015899"/>
            <a:ext cx="5257800" cy="400110"/>
          </a:xfrm>
          <a:prstGeom prst="rect">
            <a:avLst/>
          </a:prstGeom>
          <a:noFill/>
        </p:spPr>
        <p:txBody>
          <a:bodyPr wrap="square" rtlCol="0">
            <a:spAutoFit/>
          </a:bodyPr>
          <a:lstStyle/>
          <a:p>
            <a:pPr algn="ctr"/>
            <a:r>
              <a:rPr lang="en-US" sz="2000" b="1" kern="0" dirty="0" smtClean="0">
                <a:solidFill>
                  <a:srgbClr val="FFFFFF"/>
                </a:solidFill>
              </a:rPr>
              <a:t>(Transplants: January 2008 – June 2016)</a:t>
            </a:r>
            <a:endParaRPr lang="en-US" sz="2000" b="1" dirty="0"/>
          </a:p>
        </p:txBody>
      </p:sp>
    </p:spTree>
    <p:extLst>
      <p:ext uri="{BB962C8B-B14F-4D97-AF65-F5344CB8AC3E}">
        <p14:creationId xmlns:p14="http://schemas.microsoft.com/office/powerpoint/2010/main" val="28195151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542832"/>
          <a:ext cx="8763000" cy="4697942"/>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80658"/>
            <a:ext cx="4715933" cy="711201"/>
            <a:chOff x="2" y="6180658"/>
            <a:chExt cx="4715933" cy="711201"/>
          </a:xfrm>
        </p:grpSpPr>
        <p:grpSp>
          <p:nvGrpSpPr>
            <p:cNvPr id="14" name="Group 13"/>
            <p:cNvGrpSpPr/>
            <p:nvPr/>
          </p:nvGrpSpPr>
          <p:grpSpPr>
            <a:xfrm>
              <a:off x="2" y="6180658"/>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2" name="Title 1"/>
          <p:cNvSpPr txBox="1">
            <a:spLocks/>
          </p:cNvSpPr>
          <p:nvPr/>
        </p:nvSpPr>
        <p:spPr bwMode="auto">
          <a:xfrm>
            <a:off x="-11289" y="1524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Lung Transplants</a:t>
            </a:r>
            <a:r>
              <a:rPr lang="en-US" sz="2400" kern="0" dirty="0" smtClean="0"/>
              <a:t/>
            </a:r>
            <a:br>
              <a:rPr lang="en-US" sz="2400" kern="0" dirty="0" smtClean="0"/>
            </a:br>
            <a:r>
              <a:rPr lang="en-US" sz="2400" kern="0" dirty="0" smtClean="0"/>
              <a:t>Induction Immunosuppression</a:t>
            </a:r>
            <a:endParaRPr lang="en-US" sz="2000" kern="0" dirty="0"/>
          </a:p>
        </p:txBody>
      </p:sp>
      <p:sp>
        <p:nvSpPr>
          <p:cNvPr id="13" name="title_cohort"/>
          <p:cNvSpPr txBox="1"/>
          <p:nvPr/>
        </p:nvSpPr>
        <p:spPr>
          <a:xfrm>
            <a:off x="1714500" y="1066800"/>
            <a:ext cx="5715000" cy="400110"/>
          </a:xfrm>
          <a:prstGeom prst="rect">
            <a:avLst/>
          </a:prstGeom>
          <a:noFill/>
        </p:spPr>
        <p:txBody>
          <a:bodyPr wrap="square" rtlCol="0">
            <a:spAutoFit/>
          </a:bodyPr>
          <a:lstStyle/>
          <a:p>
            <a:pPr algn="ctr"/>
            <a:r>
              <a:rPr lang="en-US" sz="2000" b="1" kern="0" dirty="0" smtClean="0"/>
              <a:t>(Transplants: January 2001 – June 2016)</a:t>
            </a:r>
            <a:endParaRPr lang="en-US" sz="2000" b="1" kern="0" dirty="0"/>
          </a:p>
        </p:txBody>
      </p:sp>
      <p:sp>
        <p:nvSpPr>
          <p:cNvPr id="18" name="TextBox 17"/>
          <p:cNvSpPr txBox="1"/>
          <p:nvPr/>
        </p:nvSpPr>
        <p:spPr>
          <a:xfrm>
            <a:off x="5486400" y="610618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spTree>
    <p:extLst>
      <p:ext uri="{BB962C8B-B14F-4D97-AF65-F5344CB8AC3E}">
        <p14:creationId xmlns:p14="http://schemas.microsoft.com/office/powerpoint/2010/main" val="38898866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Lung Transplants</a:t>
            </a:r>
            <a:r>
              <a:rPr lang="en-US" sz="2800" dirty="0" smtClean="0"/>
              <a:t/>
            </a:r>
            <a:br>
              <a:rPr lang="en-US" sz="2800" dirty="0" smtClean="0"/>
            </a:br>
            <a:r>
              <a:rPr lang="en-US" sz="2400" dirty="0" smtClean="0"/>
              <a:t>Kaplan-Meier Survival Stratified by Induction Use </a:t>
            </a:r>
            <a:br>
              <a:rPr lang="en-US" sz="2400" dirty="0" smtClean="0"/>
            </a:br>
            <a:endParaRPr lang="en-US" sz="2000" dirty="0"/>
          </a:p>
        </p:txBody>
      </p:sp>
      <p:graphicFrame>
        <p:nvGraphicFramePr>
          <p:cNvPr id="4" name="Content Placeholder 3"/>
          <p:cNvGraphicFramePr>
            <a:graphicFrameLocks noGrp="1"/>
          </p:cNvGraphicFramePr>
          <p:nvPr>
            <p:ph idx="1"/>
            <p:extLst/>
          </p:nvPr>
        </p:nvGraphicFramePr>
        <p:xfrm>
          <a:off x="76200" y="1447800"/>
          <a:ext cx="8915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6248400" y="2021488"/>
            <a:ext cx="1371600" cy="323165"/>
          </a:xfrm>
          <a:prstGeom prst="rect">
            <a:avLst/>
          </a:prstGeom>
          <a:noFill/>
        </p:spPr>
        <p:txBody>
          <a:bodyPr wrap="square" rtlCol="0">
            <a:spAutoFit/>
          </a:bodyPr>
          <a:lstStyle/>
          <a:p>
            <a:pPr algn="ctr"/>
            <a:r>
              <a:rPr lang="en-US" sz="1500" b="1" dirty="0" smtClean="0">
                <a:solidFill>
                  <a:srgbClr val="FFFF00"/>
                </a:solidFill>
              </a:rPr>
              <a:t>p = 0.6126</a:t>
            </a:r>
            <a:endParaRPr lang="en-US" sz="1500" b="1" dirty="0">
              <a:solidFill>
                <a:srgbClr val="FFFF00"/>
              </a:solidFill>
            </a:endParaRPr>
          </a:p>
        </p:txBody>
      </p:sp>
      <p:sp>
        <p:nvSpPr>
          <p:cNvPr id="3" name="title_cohort"/>
          <p:cNvSpPr txBox="1"/>
          <p:nvPr/>
        </p:nvSpPr>
        <p:spPr>
          <a:xfrm>
            <a:off x="1976950" y="1040071"/>
            <a:ext cx="5113900"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2008 – June 2015)</a:t>
            </a:r>
            <a:endParaRPr lang="en-US" dirty="0"/>
          </a:p>
        </p:txBody>
      </p:sp>
      <p:grpSp>
        <p:nvGrpSpPr>
          <p:cNvPr id="10" name="Group 9"/>
          <p:cNvGrpSpPr/>
          <p:nvPr/>
        </p:nvGrpSpPr>
        <p:grpSpPr>
          <a:xfrm>
            <a:off x="3" y="6146799"/>
            <a:ext cx="4715933" cy="711201"/>
            <a:chOff x="3" y="6146799"/>
            <a:chExt cx="4715933" cy="711201"/>
          </a:xfrm>
        </p:grpSpPr>
        <p:grpSp>
          <p:nvGrpSpPr>
            <p:cNvPr id="11" name="Group 10"/>
            <p:cNvGrpSpPr/>
            <p:nvPr/>
          </p:nvGrpSpPr>
          <p:grpSpPr>
            <a:xfrm>
              <a:off x="3" y="6146799"/>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296168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219200"/>
          </a:xfrm>
        </p:spPr>
        <p:txBody>
          <a:bodyPr/>
          <a:lstStyle/>
          <a:p>
            <a:r>
              <a:rPr lang="en-US" sz="2600" dirty="0" smtClean="0"/>
              <a:t>Pediatric Lung Transplants</a:t>
            </a:r>
            <a:r>
              <a:rPr lang="en-US" sz="3200" dirty="0" smtClean="0"/>
              <a:t/>
            </a:r>
            <a:br>
              <a:rPr lang="en-US" sz="3200" dirty="0" smtClean="0"/>
            </a:br>
            <a:r>
              <a:rPr lang="en-US" sz="2200" dirty="0" smtClean="0"/>
              <a:t>Maintenance Immunosuppression at Time of 1 Year Follow-up</a:t>
            </a:r>
            <a:r>
              <a:rPr lang="en-US" sz="3200" dirty="0" smtClean="0"/>
              <a:t/>
            </a:r>
            <a:br>
              <a:rPr lang="en-US" sz="3200"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1025083"/>
              </p:ext>
            </p:extLst>
          </p:nvPr>
        </p:nvGraphicFramePr>
        <p:xfrm>
          <a:off x="76200" y="1371600"/>
          <a:ext cx="8915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029200" y="6172200"/>
            <a:ext cx="3886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b="1" dirty="0">
              <a:solidFill>
                <a:srgbClr val="FFFF00"/>
              </a:solidFill>
            </a:endParaRPr>
          </a:p>
        </p:txBody>
      </p:sp>
      <p:sp>
        <p:nvSpPr>
          <p:cNvPr id="3" name="title_cohort"/>
          <p:cNvSpPr/>
          <p:nvPr/>
        </p:nvSpPr>
        <p:spPr>
          <a:xfrm>
            <a:off x="2057400" y="979557"/>
            <a:ext cx="5334000" cy="400110"/>
          </a:xfrm>
          <a:prstGeom prst="rect">
            <a:avLst/>
          </a:prstGeom>
        </p:spPr>
        <p:txBody>
          <a:bodyPr wrap="square">
            <a:spAutoFit/>
          </a:bodyPr>
          <a:lstStyle/>
          <a:p>
            <a:r>
              <a:rPr lang="en-US" sz="2000" b="1" kern="0" dirty="0" smtClean="0">
                <a:solidFill>
                  <a:srgbClr val="FFFFFF"/>
                </a:solidFill>
                <a:ea typeface="+mj-ea"/>
                <a:cs typeface="+mj-cs"/>
              </a:rPr>
              <a:t>(Follow-ups: January 2008 – June 2016)</a:t>
            </a:r>
            <a:endParaRPr lang="en-US" dirty="0"/>
          </a:p>
        </p:txBody>
      </p:sp>
      <p:grpSp>
        <p:nvGrpSpPr>
          <p:cNvPr id="11" name="Group 10"/>
          <p:cNvGrpSpPr/>
          <p:nvPr/>
        </p:nvGrpSpPr>
        <p:grpSpPr>
          <a:xfrm>
            <a:off x="3" y="6146799"/>
            <a:ext cx="4715933" cy="711201"/>
            <a:chOff x="3" y="6146799"/>
            <a:chExt cx="4715933" cy="711201"/>
          </a:xfrm>
        </p:grpSpPr>
        <p:grpSp>
          <p:nvGrpSpPr>
            <p:cNvPr id="12" name="Group 11"/>
            <p:cNvGrpSpPr/>
            <p:nvPr/>
          </p:nvGrpSpPr>
          <p:grpSpPr>
            <a:xfrm>
              <a:off x="3" y="6146799"/>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3" name="pvalues"/>
          <p:cNvSpPr txBox="1"/>
          <p:nvPr/>
        </p:nvSpPr>
        <p:spPr>
          <a:xfrm>
            <a:off x="6172200" y="1727784"/>
            <a:ext cx="1371600" cy="323165"/>
          </a:xfrm>
          <a:prstGeom prst="rect">
            <a:avLst/>
          </a:prstGeom>
          <a:noFill/>
        </p:spPr>
        <p:txBody>
          <a:bodyPr wrap="square" rtlCol="0">
            <a:spAutoFit/>
          </a:bodyPr>
          <a:lstStyle/>
          <a:p>
            <a:pPr algn="ctr"/>
            <a:r>
              <a:rPr lang="en-US" sz="1500" b="1" dirty="0" smtClean="0">
                <a:solidFill>
                  <a:srgbClr val="FFFF00"/>
                </a:solidFill>
              </a:rPr>
              <a:t>N=363</a:t>
            </a:r>
            <a:endParaRPr lang="en-US" sz="1500" b="1" dirty="0">
              <a:solidFill>
                <a:srgbClr val="FFFF00"/>
              </a:solidFill>
            </a:endParaRPr>
          </a:p>
        </p:txBody>
      </p:sp>
    </p:spTree>
    <p:extLst>
      <p:ext uri="{BB962C8B-B14F-4D97-AF65-F5344CB8AC3E}">
        <p14:creationId xmlns:p14="http://schemas.microsoft.com/office/powerpoint/2010/main" val="30207790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143000"/>
          </a:xfrm>
        </p:spPr>
        <p:txBody>
          <a:bodyPr/>
          <a:lstStyle/>
          <a:p>
            <a:r>
              <a:rPr lang="en-US" sz="2600" dirty="0" smtClean="0"/>
              <a:t>Pediatric Lung Transplants</a:t>
            </a:r>
            <a:r>
              <a:rPr lang="en-US" sz="3200" dirty="0" smtClean="0"/>
              <a:t/>
            </a:r>
            <a:br>
              <a:rPr lang="en-US" sz="3200" dirty="0" smtClean="0"/>
            </a:br>
            <a:r>
              <a:rPr lang="en-US" sz="2200" dirty="0" smtClean="0"/>
              <a:t>Maintenance Immunosuppression at Time of 1 Year Follow-up</a:t>
            </a:r>
            <a:br>
              <a:rPr lang="en-US" sz="2200" dirty="0" smtClean="0"/>
            </a:br>
            <a:endParaRPr lang="en-US" sz="2200" dirty="0"/>
          </a:p>
        </p:txBody>
      </p:sp>
      <p:graphicFrame>
        <p:nvGraphicFramePr>
          <p:cNvPr id="4" name="Content Placeholder 3"/>
          <p:cNvGraphicFramePr>
            <a:graphicFrameLocks noGrp="1"/>
          </p:cNvGraphicFramePr>
          <p:nvPr>
            <p:ph idx="1"/>
            <p:extLst/>
          </p:nvPr>
        </p:nvGraphicFramePr>
        <p:xfrm>
          <a:off x="0" y="1219200"/>
          <a:ext cx="8915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334000" y="6240774"/>
            <a:ext cx="3352800" cy="461665"/>
          </a:xfrm>
          <a:prstGeom prst="rect">
            <a:avLst/>
          </a:prstGeom>
          <a:noFill/>
        </p:spPr>
        <p:txBody>
          <a:bodyPr wrap="square" rtlCol="0">
            <a:spAutoFit/>
          </a:bodyPr>
          <a:lstStyle/>
          <a:p>
            <a:r>
              <a:rPr lang="en-US" sz="1200" b="1" dirty="0" smtClean="0"/>
              <a:t>Analysis is limited to patients who were alive at the time of the follow-up.</a:t>
            </a:r>
            <a:endParaRPr lang="en-US" sz="1200" b="1" dirty="0"/>
          </a:p>
        </p:txBody>
      </p:sp>
      <p:sp>
        <p:nvSpPr>
          <p:cNvPr id="9" name="TextBox 8"/>
          <p:cNvSpPr txBox="1"/>
          <p:nvPr/>
        </p:nvSpPr>
        <p:spPr>
          <a:xfrm>
            <a:off x="2997384" y="5619528"/>
            <a:ext cx="5994991" cy="443198"/>
          </a:xfrm>
          <a:prstGeom prst="rect">
            <a:avLst/>
          </a:prstGeom>
          <a:solidFill>
            <a:schemeClr val="bg2"/>
          </a:solidFill>
          <a:ln>
            <a:solidFill>
              <a:schemeClr val="tx1"/>
            </a:solidFill>
          </a:ln>
        </p:spPr>
        <p:txBody>
          <a:bodyPr wrap="square" lIns="45720" tIns="36576" rIns="45720" bIns="36576" rtlCol="0">
            <a:spAutoFit/>
          </a:bodyPr>
          <a:lstStyle/>
          <a:p>
            <a:r>
              <a:rPr lang="en-US" sz="1200" b="1" dirty="0" smtClean="0"/>
              <a:t>NOTE: No patients were on both calcineurin inhibitors at different points during the 1-year, and two patients were on neither drug during the 1-year</a:t>
            </a:r>
          </a:p>
        </p:txBody>
      </p:sp>
      <p:grpSp>
        <p:nvGrpSpPr>
          <p:cNvPr id="11" name="Group 10"/>
          <p:cNvGrpSpPr/>
          <p:nvPr/>
        </p:nvGrpSpPr>
        <p:grpSpPr>
          <a:xfrm>
            <a:off x="3" y="6146799"/>
            <a:ext cx="4715933" cy="711201"/>
            <a:chOff x="3" y="6146799"/>
            <a:chExt cx="4715933" cy="711201"/>
          </a:xfrm>
        </p:grpSpPr>
        <p:grpSp>
          <p:nvGrpSpPr>
            <p:cNvPr id="12" name="Group 11"/>
            <p:cNvGrpSpPr/>
            <p:nvPr/>
          </p:nvGrpSpPr>
          <p:grpSpPr>
            <a:xfrm>
              <a:off x="3" y="6146799"/>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3" name="pvalues"/>
          <p:cNvSpPr txBox="1"/>
          <p:nvPr/>
        </p:nvSpPr>
        <p:spPr>
          <a:xfrm>
            <a:off x="0" y="5709057"/>
            <a:ext cx="2998160" cy="38102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FFFF00"/>
                </a:solidFill>
                <a:latin typeface="+mn-lt"/>
                <a:ea typeface="+mn-ea"/>
                <a:cs typeface="+mn-cs"/>
              </a:rPr>
              <a:t>N=363</a:t>
            </a:r>
            <a:endParaRPr lang="en-US" sz="1600" dirty="0">
              <a:solidFill>
                <a:srgbClr val="FFFF00"/>
              </a:solidFill>
            </a:endParaRPr>
          </a:p>
        </p:txBody>
      </p:sp>
      <p:sp>
        <p:nvSpPr>
          <p:cNvPr id="3" name="title_cohort"/>
          <p:cNvSpPr txBox="1"/>
          <p:nvPr/>
        </p:nvSpPr>
        <p:spPr>
          <a:xfrm>
            <a:off x="2118655" y="966935"/>
            <a:ext cx="5012911" cy="400110"/>
          </a:xfrm>
          <a:prstGeom prst="rect">
            <a:avLst/>
          </a:prstGeom>
          <a:noFill/>
        </p:spPr>
        <p:txBody>
          <a:bodyPr wrap="none" rtlCol="0">
            <a:spAutoFit/>
          </a:bodyPr>
          <a:lstStyle/>
          <a:p>
            <a:r>
              <a:rPr lang="en-US" sz="2000" b="1" kern="0" dirty="0" smtClean="0">
                <a:solidFill>
                  <a:srgbClr val="FFFFFF"/>
                </a:solidFill>
                <a:ea typeface="+mj-ea"/>
                <a:cs typeface="+mj-cs"/>
              </a:rPr>
              <a:t>(Follow-ups: January 2008 – June 2016)</a:t>
            </a:r>
            <a:endParaRPr lang="en-US" dirty="0"/>
          </a:p>
        </p:txBody>
      </p:sp>
    </p:spTree>
    <p:extLst>
      <p:ext uri="{BB962C8B-B14F-4D97-AF65-F5344CB8AC3E}">
        <p14:creationId xmlns:p14="http://schemas.microsoft.com/office/powerpoint/2010/main" val="25954476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lstStyle/>
          <a:p>
            <a:pPr algn="l">
              <a:lnSpc>
                <a:spcPct val="90000"/>
              </a:lnSpc>
            </a:pPr>
            <a:r>
              <a:rPr lang="en-US" sz="2600" dirty="0"/>
              <a:t> </a:t>
            </a:r>
            <a:r>
              <a:rPr lang="en-US" sz="2600" dirty="0" smtClean="0"/>
              <a:t>  		    Pediatric Lung Transplants </a:t>
            </a:r>
            <a:r>
              <a:rPr lang="en-US" sz="2400" dirty="0" smtClean="0"/>
              <a:t/>
            </a:r>
            <a:br>
              <a:rPr lang="en-US" sz="2400" dirty="0" smtClean="0"/>
            </a:br>
            <a:r>
              <a:rPr lang="en-US" sz="2400" dirty="0" smtClean="0"/>
              <a:t>    Maintenance Immunosuppression Drug Combinations at  	</a:t>
            </a:r>
            <a:endParaRPr lang="en-US" sz="2000" dirty="0"/>
          </a:p>
        </p:txBody>
      </p:sp>
      <p:graphicFrame>
        <p:nvGraphicFramePr>
          <p:cNvPr id="10" name="Content Placeholder 9"/>
          <p:cNvGraphicFramePr>
            <a:graphicFrameLocks noGrp="1"/>
          </p:cNvGraphicFramePr>
          <p:nvPr>
            <p:ph idx="1"/>
            <p:extLst/>
          </p:nvPr>
        </p:nvGraphicFramePr>
        <p:xfrm>
          <a:off x="152400" y="1229833"/>
          <a:ext cx="8763000" cy="491696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10200" y="6259316"/>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p>
        </p:txBody>
      </p:sp>
      <p:sp>
        <p:nvSpPr>
          <p:cNvPr id="3" name="title_cohort"/>
          <p:cNvSpPr txBox="1"/>
          <p:nvPr/>
        </p:nvSpPr>
        <p:spPr>
          <a:xfrm>
            <a:off x="4016789" y="909964"/>
            <a:ext cx="5012911" cy="400110"/>
          </a:xfrm>
          <a:prstGeom prst="rect">
            <a:avLst/>
          </a:prstGeom>
          <a:noFill/>
        </p:spPr>
        <p:txBody>
          <a:bodyPr wrap="none" rtlCol="0">
            <a:spAutoFit/>
          </a:bodyPr>
          <a:lstStyle/>
          <a:p>
            <a:r>
              <a:rPr lang="en-US" sz="2000" b="1" kern="0" dirty="0" smtClean="0">
                <a:solidFill>
                  <a:srgbClr val="FFFFFF"/>
                </a:solidFill>
                <a:ea typeface="+mj-ea"/>
                <a:cs typeface="+mj-cs"/>
              </a:rPr>
              <a:t>(Follow-ups: January 2008 – June 2016)</a:t>
            </a:r>
            <a:endParaRPr lang="en-US" sz="2000" dirty="0"/>
          </a:p>
        </p:txBody>
      </p:sp>
      <p:sp>
        <p:nvSpPr>
          <p:cNvPr id="4" name="TextBox 3"/>
          <p:cNvSpPr txBox="1"/>
          <p:nvPr/>
        </p:nvSpPr>
        <p:spPr>
          <a:xfrm>
            <a:off x="304800" y="861736"/>
            <a:ext cx="3962400" cy="461665"/>
          </a:xfrm>
          <a:prstGeom prst="rect">
            <a:avLst/>
          </a:prstGeom>
          <a:noFill/>
        </p:spPr>
        <p:txBody>
          <a:bodyPr wrap="square" rtlCol="0">
            <a:spAutoFit/>
          </a:bodyPr>
          <a:lstStyle/>
          <a:p>
            <a:r>
              <a:rPr lang="en-US" sz="2400" b="1" dirty="0"/>
              <a:t>Time of 1 Year Follow-up</a:t>
            </a:r>
          </a:p>
        </p:txBody>
      </p:sp>
      <p:grpSp>
        <p:nvGrpSpPr>
          <p:cNvPr id="14" name="Group 13"/>
          <p:cNvGrpSpPr/>
          <p:nvPr/>
        </p:nvGrpSpPr>
        <p:grpSpPr>
          <a:xfrm>
            <a:off x="3" y="6146799"/>
            <a:ext cx="4715933" cy="711201"/>
            <a:chOff x="3" y="6146799"/>
            <a:chExt cx="4715933" cy="711201"/>
          </a:xfrm>
        </p:grpSpPr>
        <p:grpSp>
          <p:nvGrpSpPr>
            <p:cNvPr id="15" name="Group 14"/>
            <p:cNvGrpSpPr/>
            <p:nvPr/>
          </p:nvGrpSpPr>
          <p:grpSpPr>
            <a:xfrm>
              <a:off x="3" y="6146799"/>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9"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1619718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2192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91200"/>
            <a:ext cx="44958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p>
        </p:txBody>
      </p:sp>
      <p:sp>
        <p:nvSpPr>
          <p:cNvPr id="12" name="TextBox 11"/>
          <p:cNvSpPr txBox="1"/>
          <p:nvPr/>
        </p:nvSpPr>
        <p:spPr>
          <a:xfrm>
            <a:off x="4876800" y="5867400"/>
            <a:ext cx="4114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8" name="Group 17"/>
          <p:cNvGrpSpPr/>
          <p:nvPr/>
        </p:nvGrpSpPr>
        <p:grpSpPr>
          <a:xfrm>
            <a:off x="2" y="6180658"/>
            <a:ext cx="4715933" cy="711201"/>
            <a:chOff x="2" y="6180658"/>
            <a:chExt cx="4715933" cy="711201"/>
          </a:xfrm>
        </p:grpSpPr>
        <p:grpSp>
          <p:nvGrpSpPr>
            <p:cNvPr id="19" name="Group 18"/>
            <p:cNvGrpSpPr/>
            <p:nvPr/>
          </p:nvGrpSpPr>
          <p:grpSpPr>
            <a:xfrm>
              <a:off x="2" y="6180658"/>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4" name="Title 1"/>
          <p:cNvSpPr txBox="1">
            <a:spLocks/>
          </p:cNvSpPr>
          <p:nvPr/>
        </p:nvSpPr>
        <p:spPr bwMode="auto">
          <a:xfrm>
            <a:off x="-3332" y="-11289"/>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Lung Transplants</a:t>
            </a:r>
            <a:r>
              <a:rPr lang="en-US" sz="2800" kern="0" dirty="0" smtClean="0"/>
              <a:t/>
            </a:r>
            <a:br>
              <a:rPr lang="en-US" sz="2800" kern="0" dirty="0" smtClean="0"/>
            </a:br>
            <a:r>
              <a:rPr lang="en-US" sz="2000" kern="0" dirty="0" smtClean="0"/>
              <a:t>Percentage Experiencing </a:t>
            </a:r>
            <a:r>
              <a:rPr lang="en-US" sz="2000" i="1" u="sng" kern="0" dirty="0" smtClean="0"/>
              <a:t>Treated</a:t>
            </a:r>
            <a:r>
              <a:rPr lang="en-US" sz="2000" kern="0" dirty="0" smtClean="0"/>
              <a:t> Rejection between Discharge and 1-</a:t>
            </a:r>
          </a:p>
        </p:txBody>
      </p:sp>
      <p:sp>
        <p:nvSpPr>
          <p:cNvPr id="3" name="Title 2"/>
          <p:cNvSpPr txBox="1"/>
          <p:nvPr/>
        </p:nvSpPr>
        <p:spPr>
          <a:xfrm>
            <a:off x="183444" y="883198"/>
            <a:ext cx="4648200" cy="400110"/>
          </a:xfrm>
          <a:prstGeom prst="rect">
            <a:avLst/>
          </a:prstGeom>
          <a:noFill/>
        </p:spPr>
        <p:txBody>
          <a:bodyPr wrap="square" rtlCol="0">
            <a:spAutoFit/>
          </a:bodyPr>
          <a:lstStyle/>
          <a:p>
            <a:r>
              <a:rPr lang="en-US" sz="2000" b="1" kern="0" dirty="0"/>
              <a:t>Year Follow-Up by Type of </a:t>
            </a:r>
            <a:r>
              <a:rPr lang="en-US" sz="2000" b="1" kern="0" dirty="0" smtClean="0"/>
              <a:t>Induction</a:t>
            </a:r>
            <a:endParaRPr lang="en-US" sz="2000" b="1" kern="0" dirty="0"/>
          </a:p>
        </p:txBody>
      </p:sp>
      <p:sp>
        <p:nvSpPr>
          <p:cNvPr id="13" name="pvalues"/>
          <p:cNvSpPr txBox="1"/>
          <p:nvPr/>
        </p:nvSpPr>
        <p:spPr>
          <a:xfrm>
            <a:off x="2286000" y="2209800"/>
            <a:ext cx="6172200" cy="292388"/>
          </a:xfrm>
          <a:prstGeom prst="rect">
            <a:avLst/>
          </a:prstGeom>
          <a:solidFill>
            <a:schemeClr val="bg2"/>
          </a:solidFill>
        </p:spPr>
        <p:txBody>
          <a:bodyPr wrap="square" rtlCol="0">
            <a:spAutoFit/>
          </a:bodyPr>
          <a:lstStyle/>
          <a:p>
            <a:r>
              <a:rPr lang="en-US" sz="1300" b="1" dirty="0">
                <a:solidFill>
                  <a:srgbClr val="FFFF00"/>
                </a:solidFill>
              </a:rPr>
              <a:t>No pair-wise comparisons were significant at p &lt; </a:t>
            </a:r>
            <a:r>
              <a:rPr lang="en-US" sz="1300" b="1" dirty="0" smtClean="0">
                <a:solidFill>
                  <a:srgbClr val="FFFF00"/>
                </a:solidFill>
              </a:rPr>
              <a:t>0.05.</a:t>
            </a:r>
            <a:endParaRPr lang="en-US" sz="1300" b="1" dirty="0">
              <a:solidFill>
                <a:srgbClr val="FFFF00"/>
              </a:solidFill>
            </a:endParaRPr>
          </a:p>
        </p:txBody>
      </p:sp>
      <p:sp>
        <p:nvSpPr>
          <p:cNvPr id="15" name="title_cohort"/>
          <p:cNvSpPr txBox="1"/>
          <p:nvPr/>
        </p:nvSpPr>
        <p:spPr>
          <a:xfrm>
            <a:off x="4667955" y="892140"/>
            <a:ext cx="4430889" cy="384721"/>
          </a:xfrm>
          <a:prstGeom prst="rect">
            <a:avLst/>
          </a:prstGeom>
          <a:noFill/>
        </p:spPr>
        <p:txBody>
          <a:bodyPr wrap="square" rtlCol="0">
            <a:spAutoFit/>
          </a:bodyPr>
          <a:lstStyle/>
          <a:p>
            <a:r>
              <a:rPr lang="en-US" sz="1900" b="1" kern="0" dirty="0" smtClean="0"/>
              <a:t>(Follow-ups: July 2004 – June 2016)</a:t>
            </a:r>
            <a:endParaRPr lang="en-US" sz="1900" b="1" kern="0" dirty="0"/>
          </a:p>
        </p:txBody>
      </p:sp>
    </p:spTree>
    <p:extLst>
      <p:ext uri="{BB962C8B-B14F-4D97-AF65-F5344CB8AC3E}">
        <p14:creationId xmlns:p14="http://schemas.microsoft.com/office/powerpoint/2010/main" val="1051461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Lung Transplants</a:t>
            </a:r>
            <a:r>
              <a:rPr lang="en-US" sz="2800" dirty="0" smtClean="0"/>
              <a:t/>
            </a:r>
            <a:br>
              <a:rPr lang="en-US" sz="2800" dirty="0" smtClean="0"/>
            </a:br>
            <a:r>
              <a:rPr lang="en-US" sz="2400" dirty="0" smtClean="0"/>
              <a:t>Donor Type Distribution by Transplant Year</a:t>
            </a:r>
            <a:br>
              <a:rPr lang="en-US" sz="2400" dirty="0" smtClean="0"/>
            </a:br>
            <a:endParaRPr lang="en-US" sz="2000" dirty="0"/>
          </a:p>
        </p:txBody>
      </p:sp>
      <p:graphicFrame>
        <p:nvGraphicFramePr>
          <p:cNvPr id="4" name="Content Placeholder 3"/>
          <p:cNvGraphicFramePr>
            <a:graphicFrameLocks noGrp="1"/>
          </p:cNvGraphicFramePr>
          <p:nvPr>
            <p:ph idx="1"/>
            <p:extLst/>
          </p:nvPr>
        </p:nvGraphicFramePr>
        <p:xfrm>
          <a:off x="228600" y="1287958"/>
          <a:ext cx="8610600" cy="463255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00600" y="5929355"/>
            <a:ext cx="4114800" cy="769441"/>
          </a:xfrm>
          <a:prstGeom prst="rect">
            <a:avLst/>
          </a:prstGeom>
          <a:noFill/>
          <a:ln>
            <a:solidFill>
              <a:srgbClr val="FFFF00"/>
            </a:solidFill>
          </a:ln>
        </p:spPr>
        <p:txBody>
          <a:bodyPr wrap="square" rtlCol="0">
            <a:spAutoFit/>
          </a:bodyPr>
          <a:lstStyle/>
          <a:p>
            <a:r>
              <a:rPr lang="en-US" sz="1100" b="1" dirty="0" smtClean="0">
                <a:solidFill>
                  <a:srgbClr val="FFFF00"/>
                </a:solidFill>
              </a:rPr>
              <a:t>NOTE: This figure includes only the lung transplants that are reported to the ISHLT Transplant Registry. As such, the presented data may not reflect the changes in the number of lung transplants performed worldwide.</a:t>
            </a:r>
            <a:endParaRPr lang="en-US" sz="1100" b="1" dirty="0">
              <a:solidFill>
                <a:srgbClr val="FFFF00"/>
              </a:solidFill>
            </a:endParaRPr>
          </a:p>
        </p:txBody>
      </p:sp>
      <p:sp>
        <p:nvSpPr>
          <p:cNvPr id="10" name="TextBox 9"/>
          <p:cNvSpPr txBox="1"/>
          <p:nvPr/>
        </p:nvSpPr>
        <p:spPr>
          <a:xfrm>
            <a:off x="148389" y="5920510"/>
            <a:ext cx="4472714" cy="276999"/>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sp>
        <p:nvSpPr>
          <p:cNvPr id="3" name="title_cohort"/>
          <p:cNvSpPr txBox="1"/>
          <p:nvPr/>
        </p:nvSpPr>
        <p:spPr>
          <a:xfrm>
            <a:off x="1838381" y="952955"/>
            <a:ext cx="5755102"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1986 - December 2015)</a:t>
            </a:r>
            <a:endParaRPr lang="en-US" dirty="0"/>
          </a:p>
        </p:txBody>
      </p:sp>
      <p:grpSp>
        <p:nvGrpSpPr>
          <p:cNvPr id="11" name="Group 10"/>
          <p:cNvGrpSpPr/>
          <p:nvPr/>
        </p:nvGrpSpPr>
        <p:grpSpPr>
          <a:xfrm>
            <a:off x="3" y="6146799"/>
            <a:ext cx="4715933" cy="711201"/>
            <a:chOff x="3" y="6146799"/>
            <a:chExt cx="4715933" cy="711201"/>
          </a:xfrm>
        </p:grpSpPr>
        <p:grpSp>
          <p:nvGrpSpPr>
            <p:cNvPr id="12" name="Group 11"/>
            <p:cNvGrpSpPr/>
            <p:nvPr/>
          </p:nvGrpSpPr>
          <p:grpSpPr>
            <a:xfrm>
              <a:off x="3" y="6146799"/>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3"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2710105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2192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91200"/>
            <a:ext cx="44958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p>
        </p:txBody>
      </p:sp>
      <p:grpSp>
        <p:nvGrpSpPr>
          <p:cNvPr id="18" name="Group 17"/>
          <p:cNvGrpSpPr/>
          <p:nvPr/>
        </p:nvGrpSpPr>
        <p:grpSpPr>
          <a:xfrm>
            <a:off x="2" y="6180658"/>
            <a:ext cx="4715933" cy="711201"/>
            <a:chOff x="2" y="6180658"/>
            <a:chExt cx="4715933" cy="711201"/>
          </a:xfrm>
        </p:grpSpPr>
        <p:grpSp>
          <p:nvGrpSpPr>
            <p:cNvPr id="19" name="Group 18"/>
            <p:cNvGrpSpPr/>
            <p:nvPr/>
          </p:nvGrpSpPr>
          <p:grpSpPr>
            <a:xfrm>
              <a:off x="2" y="6180658"/>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4" name="Title 1"/>
          <p:cNvSpPr txBox="1">
            <a:spLocks/>
          </p:cNvSpPr>
          <p:nvPr/>
        </p:nvSpPr>
        <p:spPr bwMode="auto">
          <a:xfrm>
            <a:off x="-3332" y="-11289"/>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Lung Transplants</a:t>
            </a:r>
            <a:r>
              <a:rPr lang="en-US" sz="2800" kern="0" dirty="0" smtClean="0"/>
              <a:t/>
            </a:r>
            <a:br>
              <a:rPr lang="en-US" sz="2800" kern="0" dirty="0" smtClean="0"/>
            </a:br>
            <a:r>
              <a:rPr lang="en-US" sz="2000" kern="0" dirty="0" smtClean="0"/>
              <a:t>Percentage Experiencing </a:t>
            </a:r>
            <a:r>
              <a:rPr lang="en-US" sz="2000" i="1" u="sng" kern="0" dirty="0" smtClean="0"/>
              <a:t>Any</a:t>
            </a:r>
            <a:r>
              <a:rPr lang="en-US" sz="2000" kern="0" dirty="0" smtClean="0"/>
              <a:t> Rejection between Discharge and 1-</a:t>
            </a:r>
          </a:p>
        </p:txBody>
      </p:sp>
      <p:sp>
        <p:nvSpPr>
          <p:cNvPr id="3" name="Title 2"/>
          <p:cNvSpPr txBox="1"/>
          <p:nvPr/>
        </p:nvSpPr>
        <p:spPr>
          <a:xfrm>
            <a:off x="183444" y="883198"/>
            <a:ext cx="4648200" cy="400110"/>
          </a:xfrm>
          <a:prstGeom prst="rect">
            <a:avLst/>
          </a:prstGeom>
          <a:noFill/>
        </p:spPr>
        <p:txBody>
          <a:bodyPr wrap="square" rtlCol="0">
            <a:spAutoFit/>
          </a:bodyPr>
          <a:lstStyle/>
          <a:p>
            <a:r>
              <a:rPr lang="en-US" sz="2000" b="1" kern="0" dirty="0"/>
              <a:t>Year Follow-Up by Type of </a:t>
            </a:r>
            <a:r>
              <a:rPr lang="en-US" sz="2000" b="1" kern="0" dirty="0" smtClean="0"/>
              <a:t>Induction</a:t>
            </a:r>
            <a:endParaRPr lang="en-US" sz="2000" b="1" kern="0" dirty="0"/>
          </a:p>
        </p:txBody>
      </p:sp>
      <p:sp>
        <p:nvSpPr>
          <p:cNvPr id="13" name="pvalues"/>
          <p:cNvSpPr txBox="1"/>
          <p:nvPr/>
        </p:nvSpPr>
        <p:spPr>
          <a:xfrm>
            <a:off x="2286000" y="2209800"/>
            <a:ext cx="6172200" cy="292388"/>
          </a:xfrm>
          <a:prstGeom prst="rect">
            <a:avLst/>
          </a:prstGeom>
          <a:solidFill>
            <a:schemeClr val="bg2"/>
          </a:solidFill>
        </p:spPr>
        <p:txBody>
          <a:bodyPr wrap="square" rtlCol="0">
            <a:spAutoFit/>
          </a:bodyPr>
          <a:lstStyle/>
          <a:p>
            <a:r>
              <a:rPr lang="en-US" sz="1300" b="1" dirty="0">
                <a:solidFill>
                  <a:srgbClr val="FFFF00"/>
                </a:solidFill>
              </a:rPr>
              <a:t>No pair-wise comparisons were significant at p &lt; 0.05.</a:t>
            </a:r>
          </a:p>
        </p:txBody>
      </p:sp>
      <p:sp>
        <p:nvSpPr>
          <p:cNvPr id="15" name="title_cohort"/>
          <p:cNvSpPr txBox="1"/>
          <p:nvPr/>
        </p:nvSpPr>
        <p:spPr>
          <a:xfrm>
            <a:off x="4667955" y="892140"/>
            <a:ext cx="4430889" cy="384721"/>
          </a:xfrm>
          <a:prstGeom prst="rect">
            <a:avLst/>
          </a:prstGeom>
          <a:noFill/>
        </p:spPr>
        <p:txBody>
          <a:bodyPr wrap="square" rtlCol="0">
            <a:spAutoFit/>
          </a:bodyPr>
          <a:lstStyle/>
          <a:p>
            <a:r>
              <a:rPr lang="en-US" sz="1900" b="1" kern="0" dirty="0" smtClean="0"/>
              <a:t>(Follow-ups: July 2004 – June 2016)</a:t>
            </a:r>
            <a:endParaRPr lang="en-US" sz="1900" b="1" kern="0" dirty="0"/>
          </a:p>
        </p:txBody>
      </p:sp>
      <p:sp>
        <p:nvSpPr>
          <p:cNvPr id="16" name="TextBox 15"/>
          <p:cNvSpPr txBox="1"/>
          <p:nvPr/>
        </p:nvSpPr>
        <p:spPr>
          <a:xfrm>
            <a:off x="4800600" y="5983069"/>
            <a:ext cx="4191000" cy="646331"/>
          </a:xfrm>
          <a:prstGeom prst="rect">
            <a:avLst/>
          </a:prstGeom>
          <a:solidFill>
            <a:schemeClr val="bg2"/>
          </a:solidFill>
          <a:ln>
            <a:solidFill>
              <a:srgbClr val="FFFF00"/>
            </a:solidFill>
          </a:ln>
        </p:spPr>
        <p:txBody>
          <a:bodyPr wrap="square" lIns="45720" rIns="45720" rtlCol="0">
            <a:spAutoFit/>
          </a:bodyPr>
          <a:lstStyle/>
          <a:p>
            <a:r>
              <a:rPr lang="en-US" sz="1200" b="1" dirty="0" smtClean="0"/>
              <a:t>No rejection = Recipient had (</a:t>
            </a:r>
            <a:r>
              <a:rPr lang="en-US" sz="1200" b="1" dirty="0"/>
              <a:t>1</a:t>
            </a:r>
            <a:r>
              <a:rPr lang="en-US" sz="1200" b="1" dirty="0" smtClean="0"/>
              <a:t>) no acute rejection episodes and (</a:t>
            </a:r>
            <a:r>
              <a:rPr lang="en-US" sz="1200" b="1" dirty="0"/>
              <a:t>2</a:t>
            </a:r>
            <a:r>
              <a:rPr lang="en-US" sz="1200" b="1" dirty="0" smtClean="0"/>
              <a:t>) was reported either as not hospitalized for rejection or did not receive anti-rejection agents.</a:t>
            </a:r>
            <a:endParaRPr lang="en-US" sz="1200" dirty="0"/>
          </a:p>
        </p:txBody>
      </p:sp>
    </p:spTree>
    <p:extLst>
      <p:ext uri="{BB962C8B-B14F-4D97-AF65-F5344CB8AC3E}">
        <p14:creationId xmlns:p14="http://schemas.microsoft.com/office/powerpoint/2010/main" val="11407213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Post Transplant Morbidities</a:t>
            </a:r>
            <a:endParaRPr lang="en-US" sz="4000" dirty="0"/>
          </a:p>
        </p:txBody>
      </p:sp>
      <p:grpSp>
        <p:nvGrpSpPr>
          <p:cNvPr id="8" name="Group 7"/>
          <p:cNvGrpSpPr/>
          <p:nvPr/>
        </p:nvGrpSpPr>
        <p:grpSpPr>
          <a:xfrm>
            <a:off x="3" y="6146799"/>
            <a:ext cx="4715933" cy="711201"/>
            <a:chOff x="3" y="6146799"/>
            <a:chExt cx="4715933" cy="711201"/>
          </a:xfrm>
        </p:grpSpPr>
        <p:grpSp>
          <p:nvGrpSpPr>
            <p:cNvPr id="10" name="Group 9"/>
            <p:cNvGrpSpPr/>
            <p:nvPr/>
          </p:nvGrpSpPr>
          <p:grpSpPr>
            <a:xfrm>
              <a:off x="3" y="6146799"/>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9232435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pPr algn="l"/>
            <a:r>
              <a:rPr lang="en-US" sz="2600" dirty="0" smtClean="0"/>
              <a:t>		    Pediatric Lung Transplants</a:t>
            </a:r>
            <a:r>
              <a:rPr lang="en-US" sz="2400" dirty="0" smtClean="0"/>
              <a:t/>
            </a:r>
            <a:br>
              <a:rPr lang="en-US" sz="2400" dirty="0" smtClean="0"/>
            </a:br>
            <a:r>
              <a:rPr lang="en-US" sz="2400" dirty="0" smtClean="0"/>
              <a:t>   Cumulative Morbidity Rates in </a:t>
            </a:r>
            <a:r>
              <a:rPr lang="en-US" sz="2400" u="sng" dirty="0" smtClean="0"/>
              <a:t>Survivors</a:t>
            </a:r>
            <a:r>
              <a:rPr lang="en-US" sz="2400" dirty="0" smtClean="0"/>
              <a:t> within 1, 5 and 7   	Years Post Transplant</a:t>
            </a:r>
            <a:endParaRPr lang="en-US" sz="2000" dirty="0"/>
          </a:p>
        </p:txBody>
      </p:sp>
      <p:graphicFrame>
        <p:nvGraphicFramePr>
          <p:cNvPr id="13" name="Content Placeholder 12"/>
          <p:cNvGraphicFramePr>
            <a:graphicFrameLocks noGrp="1"/>
          </p:cNvGraphicFramePr>
          <p:nvPr>
            <p:ph idx="1"/>
            <p:extLst/>
          </p:nvPr>
        </p:nvGraphicFramePr>
        <p:xfrm>
          <a:off x="228598" y="1524000"/>
          <a:ext cx="8763002" cy="4419601"/>
        </p:xfrm>
        <a:graphic>
          <a:graphicData uri="http://schemas.openxmlformats.org/drawingml/2006/table">
            <a:tbl>
              <a:tblPr bandRow="1">
                <a:tableStyleId>{5C22544A-7EE6-4342-B048-85BDC9FD1C3A}</a:tableStyleId>
              </a:tblPr>
              <a:tblGrid>
                <a:gridCol w="3048002"/>
                <a:gridCol w="838200"/>
                <a:gridCol w="1066800"/>
                <a:gridCol w="914400"/>
                <a:gridCol w="990600"/>
                <a:gridCol w="952500"/>
                <a:gridCol w="952500"/>
              </a:tblGrid>
              <a:tr h="1228016">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Outcome</a:t>
                      </a:r>
                      <a:endParaRPr lang="en-US" sz="13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Within </a:t>
                      </a:r>
                      <a:endParaRPr lang="en-US" sz="13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1 </a:t>
                      </a:r>
                      <a:r>
                        <a:rPr lang="en-US" sz="1300" b="1" u="sng" strike="noStrike" dirty="0">
                          <a:solidFill>
                            <a:srgbClr val="FFFF00"/>
                          </a:solidFill>
                          <a:latin typeface="+mn-lt"/>
                          <a:ea typeface="Times New Roman"/>
                          <a:cs typeface="Times New Roman"/>
                        </a:rPr>
                        <a:t>Year</a:t>
                      </a:r>
                      <a:endParaRPr lang="en-US" sz="1300" b="1" u="sng" dirty="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Total </a:t>
                      </a:r>
                      <a:r>
                        <a:rPr lang="en-US" sz="1300" b="1" u="none" strike="noStrike" dirty="0" smtClean="0">
                          <a:solidFill>
                            <a:srgbClr val="FFFF00"/>
                          </a:solidFill>
                          <a:latin typeface="+mn-lt"/>
                          <a:ea typeface="Times New Roman"/>
                          <a:cs typeface="Times New Roman"/>
                        </a:rPr>
                        <a:t>N </a:t>
                      </a:r>
                      <a:r>
                        <a:rPr lang="en-US" sz="1300" b="1" u="none" strike="noStrike" dirty="0">
                          <a:solidFill>
                            <a:srgbClr val="FFFF00"/>
                          </a:solidFill>
                          <a:latin typeface="+mn-lt"/>
                          <a:ea typeface="Times New Roman"/>
                          <a:cs typeface="Times New Roman"/>
                        </a:rPr>
                        <a:t>with </a:t>
                      </a:r>
                      <a:r>
                        <a:rPr lang="en-US" sz="1300" b="1" u="sng" strike="noStrike" dirty="0">
                          <a:solidFill>
                            <a:srgbClr val="FFFF00"/>
                          </a:solidFill>
                          <a:latin typeface="+mn-lt"/>
                          <a:ea typeface="Times New Roman"/>
                          <a:cs typeface="Times New Roman"/>
                        </a:rPr>
                        <a:t>known response</a:t>
                      </a:r>
                      <a:endParaRPr lang="en-US" sz="1300" b="1" u="sng" dirty="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Within </a:t>
                      </a: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5 Years</a:t>
                      </a:r>
                      <a:endParaRPr lang="en-US" sz="1300" b="1" u="sng" dirty="0" smtClean="0">
                        <a:solidFill>
                          <a:srgbClr val="FFFF00"/>
                        </a:solidFill>
                        <a:latin typeface="+mn-lt"/>
                        <a:ea typeface="Times New Roman"/>
                        <a:cs typeface="Times New Roman"/>
                      </a:endParaRPr>
                    </a:p>
                    <a:p>
                      <a:pPr marL="0" marR="0" algn="ctr">
                        <a:spcBef>
                          <a:spcPts val="0"/>
                        </a:spcBef>
                        <a:spcAft>
                          <a:spcPts val="0"/>
                        </a:spcAft>
                      </a:pPr>
                      <a:endParaRPr lang="en-US" sz="1300" b="1" u="sng" dirty="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u="none" strike="noStrike" dirty="0" smtClean="0">
                          <a:solidFill>
                            <a:srgbClr val="FFFF00"/>
                          </a:solidFill>
                          <a:latin typeface="+mn-lt"/>
                          <a:ea typeface="Times New Roman"/>
                          <a:cs typeface="Times New Roman"/>
                        </a:rPr>
                        <a:t>Total N with </a:t>
                      </a:r>
                      <a:r>
                        <a:rPr lang="en-US" sz="1300" b="1" u="sng" strike="noStrike" dirty="0" smtClean="0">
                          <a:solidFill>
                            <a:srgbClr val="FFFF00"/>
                          </a:solidFill>
                          <a:latin typeface="+mn-lt"/>
                          <a:ea typeface="Times New Roman"/>
                          <a:cs typeface="Times New Roman"/>
                        </a:rPr>
                        <a:t>known response</a:t>
                      </a:r>
                      <a:endParaRPr lang="en-US" sz="1300" b="1" u="sng" dirty="0" smtClean="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Within </a:t>
                      </a: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7 Years</a:t>
                      </a:r>
                      <a:endParaRPr lang="en-US" sz="1300" b="1" u="sng" dirty="0" smtClean="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Total N with </a:t>
                      </a:r>
                      <a:r>
                        <a:rPr lang="en-US" sz="1300" b="1" u="sng" strike="noStrike" dirty="0" smtClean="0">
                          <a:solidFill>
                            <a:srgbClr val="FFFF00"/>
                          </a:solidFill>
                          <a:latin typeface="+mn-lt"/>
                          <a:ea typeface="Times New Roman"/>
                          <a:cs typeface="Times New Roman"/>
                        </a:rPr>
                        <a:t>known response</a:t>
                      </a:r>
                      <a:endParaRPr lang="en-US" sz="1300" b="1" u="sng" dirty="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98030">
                <a:tc>
                  <a:txBody>
                    <a:bodyPr/>
                    <a:lstStyle/>
                    <a:p>
                      <a:pPr marL="0" marR="0">
                        <a:spcBef>
                          <a:spcPts val="0"/>
                        </a:spcBef>
                        <a:spcAft>
                          <a:spcPts val="0"/>
                        </a:spcAft>
                      </a:pPr>
                      <a:r>
                        <a:rPr lang="en-US" sz="1300" b="1" kern="0" dirty="0">
                          <a:solidFill>
                            <a:srgbClr val="FFFFFF"/>
                          </a:solidFill>
                          <a:latin typeface="+mn-lt"/>
                          <a:ea typeface="Times New Roman"/>
                          <a:cs typeface="Times New Roman"/>
                        </a:rPr>
                        <a:t>Renal Dysfunction</a:t>
                      </a:r>
                      <a:endParaRPr lang="en-US" sz="13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n-lt"/>
                        </a:rPr>
                        <a:t>9.7%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n-lt"/>
                        </a:rPr>
                        <a:t>(N = 815)</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n-lt"/>
                        </a:rPr>
                        <a:t>29.6%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n-lt"/>
                        </a:rPr>
                        <a:t>(N = 291)</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n-lt"/>
                        </a:rPr>
                        <a:t>42.0%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n-lt"/>
                        </a:rPr>
                        <a:t>(N = 169)</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454316">
                <a:tc>
                  <a:txBody>
                    <a:bodyPr/>
                    <a:lstStyle/>
                    <a:p>
                      <a:pPr marL="0" marR="0">
                        <a:spcBef>
                          <a:spcPts val="0"/>
                        </a:spcBef>
                        <a:spcAft>
                          <a:spcPts val="0"/>
                        </a:spcAft>
                      </a:pPr>
                      <a:r>
                        <a:rPr lang="en-US" sz="1300" b="1" i="1" dirty="0">
                          <a:solidFill>
                            <a:srgbClr val="FFFFFF"/>
                          </a:solidFill>
                          <a:latin typeface="+mn-lt"/>
                          <a:ea typeface="Times New Roman"/>
                          <a:cs typeface="Times New Roman"/>
                        </a:rPr>
                        <a:t>        Abnormal Creatinine </a:t>
                      </a:r>
                      <a:r>
                        <a:rPr lang="en-US" sz="1300" b="1" i="1" dirty="0" smtClean="0">
                          <a:solidFill>
                            <a:srgbClr val="FFFFFF"/>
                          </a:solidFill>
                          <a:latin typeface="+mn-lt"/>
                          <a:ea typeface="Times New Roman"/>
                          <a:cs typeface="Times New Roman"/>
                        </a:rPr>
                        <a:t>≤ </a:t>
                      </a:r>
                      <a:r>
                        <a:rPr lang="en-US" sz="1300" b="1" i="1" dirty="0">
                          <a:solidFill>
                            <a:srgbClr val="FFFFFF"/>
                          </a:solidFill>
                          <a:latin typeface="+mn-lt"/>
                          <a:ea typeface="Times New Roman"/>
                          <a:cs typeface="Times New Roman"/>
                        </a:rPr>
                        <a:t>2.5 mg/dl</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n-lt"/>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n-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n-lt"/>
                        </a:rPr>
                        <a:t>22.7%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n-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n-lt"/>
                        </a:rPr>
                        <a:t>30.8%</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n-lt"/>
                        </a:rPr>
                        <a:t> </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14393">
                <a:tc>
                  <a:txBody>
                    <a:bodyPr/>
                    <a:lstStyle/>
                    <a:p>
                      <a:pPr marL="0" marR="0">
                        <a:spcBef>
                          <a:spcPts val="0"/>
                        </a:spcBef>
                        <a:spcAft>
                          <a:spcPts val="0"/>
                        </a:spcAft>
                      </a:pPr>
                      <a:r>
                        <a:rPr lang="en-US" sz="1300" b="1" i="1" dirty="0">
                          <a:solidFill>
                            <a:srgbClr val="FFFFFF"/>
                          </a:solidFill>
                          <a:latin typeface="+mn-lt"/>
                          <a:ea typeface="Times New Roman"/>
                          <a:cs typeface="Times New Roman"/>
                        </a:rPr>
                        <a:t>        Creatinine &gt; 2.5 mg/dl</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n-lt"/>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n-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n-lt"/>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n-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n-lt"/>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n-lt"/>
                        </a:rPr>
                        <a:t> </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14393">
                <a:tc>
                  <a:txBody>
                    <a:bodyPr/>
                    <a:lstStyle/>
                    <a:p>
                      <a:pPr marL="0" marR="0">
                        <a:spcBef>
                          <a:spcPts val="0"/>
                        </a:spcBef>
                        <a:spcAft>
                          <a:spcPts val="0"/>
                        </a:spcAft>
                      </a:pPr>
                      <a:r>
                        <a:rPr lang="en-US" sz="1300" b="1" i="1" dirty="0">
                          <a:solidFill>
                            <a:srgbClr val="FFFFFF"/>
                          </a:solidFill>
                          <a:latin typeface="+mn-lt"/>
                          <a:ea typeface="Times New Roman"/>
                          <a:cs typeface="Times New Roman"/>
                        </a:rPr>
                        <a:t>        Chronic Dialysis</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n-lt"/>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n-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n-lt"/>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n-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n-lt"/>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n-lt"/>
                        </a:rPr>
                        <a:t> </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14393">
                <a:tc>
                  <a:txBody>
                    <a:bodyPr/>
                    <a:lstStyle/>
                    <a:p>
                      <a:pPr marL="0" marR="0">
                        <a:spcBef>
                          <a:spcPts val="0"/>
                        </a:spcBef>
                        <a:spcAft>
                          <a:spcPts val="0"/>
                        </a:spcAft>
                      </a:pPr>
                      <a:r>
                        <a:rPr lang="en-US" sz="1300" b="1" i="1" dirty="0">
                          <a:solidFill>
                            <a:srgbClr val="FFFFFF"/>
                          </a:solidFill>
                          <a:latin typeface="+mn-lt"/>
                          <a:ea typeface="Times New Roman"/>
                          <a:cs typeface="Times New Roman"/>
                        </a:rPr>
                        <a:t>        Renal Transplant</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n-lt"/>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n-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n-lt"/>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n-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n-lt"/>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n-lt"/>
                        </a:rPr>
                        <a:t> </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98030">
                <a:tc>
                  <a:txBody>
                    <a:bodyPr/>
                    <a:lstStyle/>
                    <a:p>
                      <a:pPr marL="0" marR="0">
                        <a:spcBef>
                          <a:spcPts val="0"/>
                        </a:spcBef>
                        <a:spcAft>
                          <a:spcPts val="0"/>
                        </a:spcAft>
                      </a:pPr>
                      <a:r>
                        <a:rPr lang="en-US" sz="1300" b="1" dirty="0" smtClean="0">
                          <a:solidFill>
                            <a:schemeClr val="tx1"/>
                          </a:solidFill>
                          <a:latin typeface="+mn-lt"/>
                          <a:ea typeface="Times New Roman"/>
                          <a:cs typeface="Times New Roman"/>
                        </a:rPr>
                        <a:t>Diabetes*</a:t>
                      </a:r>
                      <a:endParaRPr lang="en-US" sz="1300" dirty="0">
                        <a:solidFill>
                          <a:schemeClr val="tx1"/>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n-lt"/>
                        </a:rPr>
                        <a:t>20.3%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n-lt"/>
                        </a:rPr>
                        <a:t>(N = 865)</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n-lt"/>
                        </a:rPr>
                        <a:t>30.1%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n-lt"/>
                        </a:rPr>
                        <a:t>(N = 336)</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smtClean="0">
                          <a:solidFill>
                            <a:schemeClr val="tx1"/>
                          </a:solidFill>
                          <a:effectLst/>
                          <a:latin typeface="+mn-lt"/>
                        </a:rPr>
                        <a:t>-</a:t>
                      </a:r>
                      <a:endParaRPr lang="en-US" sz="1300" b="1"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n-lt"/>
                        </a:rPr>
                        <a:t> </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98030">
                <a:tc>
                  <a:txBody>
                    <a:bodyPr/>
                    <a:lstStyle/>
                    <a:p>
                      <a:pPr marL="0" marR="0">
                        <a:spcBef>
                          <a:spcPts val="0"/>
                        </a:spcBef>
                        <a:spcAft>
                          <a:spcPts val="0"/>
                        </a:spcAft>
                      </a:pPr>
                      <a:r>
                        <a:rPr lang="en-US" sz="1300" b="1" dirty="0" smtClean="0">
                          <a:solidFill>
                            <a:srgbClr val="FFFFFF"/>
                          </a:solidFill>
                          <a:latin typeface="+mn-lt"/>
                          <a:ea typeface="Times New Roman"/>
                          <a:cs typeface="Times New Roman"/>
                        </a:rPr>
                        <a:t>Bronchiolitis Obliterans Syndrome</a:t>
                      </a:r>
                      <a:endParaRPr lang="en-US" sz="13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n-lt"/>
                        </a:rPr>
                        <a:t>10.8%</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n-lt"/>
                        </a:rPr>
                        <a:t>(N = 805)</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n-lt"/>
                        </a:rPr>
                        <a:t>38.2%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n-lt"/>
                        </a:rPr>
                        <a:t>(N = 259)</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n-lt"/>
                        </a:rPr>
                        <a:t>44.9%</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n-lt"/>
                        </a:rPr>
                        <a:t>(N = 147)</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8" name="TextBox 7"/>
          <p:cNvSpPr txBox="1"/>
          <p:nvPr/>
        </p:nvSpPr>
        <p:spPr>
          <a:xfrm>
            <a:off x="5029200" y="6370885"/>
            <a:ext cx="3962401" cy="461665"/>
          </a:xfrm>
          <a:prstGeom prst="rect">
            <a:avLst/>
          </a:prstGeom>
          <a:noFill/>
        </p:spPr>
        <p:txBody>
          <a:bodyPr wrap="square" rtlCol="0">
            <a:spAutoFit/>
          </a:bodyPr>
          <a:lstStyle/>
          <a:p>
            <a:r>
              <a:rPr lang="en-US" sz="1200" b="1" dirty="0" smtClean="0"/>
              <a:t>* Data are not available 7 years post-transplant.</a:t>
            </a:r>
          </a:p>
          <a:p>
            <a:endParaRPr lang="en-US" sz="1200" dirty="0"/>
          </a:p>
        </p:txBody>
      </p:sp>
      <p:sp>
        <p:nvSpPr>
          <p:cNvPr id="3" name="title_cohort"/>
          <p:cNvSpPr txBox="1"/>
          <p:nvPr/>
        </p:nvSpPr>
        <p:spPr>
          <a:xfrm>
            <a:off x="4191000" y="1022892"/>
            <a:ext cx="4886274" cy="384721"/>
          </a:xfrm>
          <a:prstGeom prst="rect">
            <a:avLst/>
          </a:prstGeom>
          <a:noFill/>
        </p:spPr>
        <p:txBody>
          <a:bodyPr wrap="none" rtlCol="0">
            <a:spAutoFit/>
          </a:bodyPr>
          <a:lstStyle/>
          <a:p>
            <a:r>
              <a:rPr lang="en-US" sz="1900" b="1" kern="0" dirty="0" smtClean="0">
                <a:solidFill>
                  <a:srgbClr val="FFFFFF"/>
                </a:solidFill>
                <a:ea typeface="+mj-ea"/>
                <a:cs typeface="+mj-cs"/>
              </a:rPr>
              <a:t>(Transplants: January </a:t>
            </a:r>
            <a:r>
              <a:rPr lang="en-US" sz="1900" b="1" kern="0" dirty="0">
                <a:solidFill>
                  <a:srgbClr val="FFFFFF"/>
                </a:solidFill>
                <a:ea typeface="+mj-ea"/>
                <a:cs typeface="+mj-cs"/>
              </a:rPr>
              <a:t>1994 – June </a:t>
            </a:r>
            <a:r>
              <a:rPr lang="en-US" sz="1900" b="1" kern="0" dirty="0" smtClean="0">
                <a:solidFill>
                  <a:srgbClr val="FFFFFF"/>
                </a:solidFill>
                <a:ea typeface="+mj-ea"/>
                <a:cs typeface="+mj-cs"/>
              </a:rPr>
              <a:t>2015)</a:t>
            </a:r>
            <a:endParaRPr lang="en-US" sz="1900" dirty="0"/>
          </a:p>
        </p:txBody>
      </p:sp>
      <p:grpSp>
        <p:nvGrpSpPr>
          <p:cNvPr id="14" name="Group 13"/>
          <p:cNvGrpSpPr/>
          <p:nvPr/>
        </p:nvGrpSpPr>
        <p:grpSpPr>
          <a:xfrm>
            <a:off x="3" y="6146799"/>
            <a:ext cx="4715933" cy="711201"/>
            <a:chOff x="3" y="6146799"/>
            <a:chExt cx="4715933" cy="711201"/>
          </a:xfrm>
        </p:grpSpPr>
        <p:grpSp>
          <p:nvGrpSpPr>
            <p:cNvPr id="15" name="Group 14"/>
            <p:cNvGrpSpPr/>
            <p:nvPr/>
          </p:nvGrpSpPr>
          <p:grpSpPr>
            <a:xfrm>
              <a:off x="3" y="6146799"/>
              <a:ext cx="4715932" cy="711201"/>
              <a:chOff x="1" y="6067776"/>
              <a:chExt cx="4952999" cy="790224"/>
            </a:xfrm>
          </p:grpSpPr>
          <p:pic>
            <p:nvPicPr>
              <p:cNvPr id="21" name="Picture 20"/>
              <p:cNvPicPr>
                <a:picLocks noChangeAspect="1"/>
              </p:cNvPicPr>
              <p:nvPr/>
            </p:nvPicPr>
            <p:blipFill>
              <a:blip r:embed="rId3"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9"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5484045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lstStyle/>
          <a:p>
            <a:pPr algn="l"/>
            <a:r>
              <a:rPr lang="en-US" sz="2600" dirty="0" smtClean="0"/>
              <a:t>		Pediatric Lung Transplants</a:t>
            </a:r>
            <a:br>
              <a:rPr lang="en-US" sz="2600" dirty="0" smtClean="0"/>
            </a:br>
            <a:r>
              <a:rPr lang="en-US" sz="2600" dirty="0" smtClean="0"/>
              <a:t>   </a:t>
            </a:r>
            <a:r>
              <a:rPr lang="en-US" sz="2300" dirty="0" smtClean="0"/>
              <a:t>Cumulative Morbidity Rates in </a:t>
            </a:r>
            <a:r>
              <a:rPr lang="en-US" sz="2300" u="sng" dirty="0" smtClean="0"/>
              <a:t>Survivors</a:t>
            </a:r>
            <a:r>
              <a:rPr lang="en-US" sz="2300" dirty="0" smtClean="0"/>
              <a:t> within 1 Year Post-Transplant by Induction Use</a:t>
            </a:r>
            <a:endParaRPr lang="en-US" sz="2000" dirty="0"/>
          </a:p>
        </p:txBody>
      </p:sp>
      <p:graphicFrame>
        <p:nvGraphicFramePr>
          <p:cNvPr id="13" name="Content Placeholder 12"/>
          <p:cNvGraphicFramePr>
            <a:graphicFrameLocks noGrp="1"/>
          </p:cNvGraphicFramePr>
          <p:nvPr>
            <p:ph idx="1"/>
            <p:extLst/>
          </p:nvPr>
        </p:nvGraphicFramePr>
        <p:xfrm>
          <a:off x="380999" y="1524001"/>
          <a:ext cx="8305801" cy="4656754"/>
        </p:xfrm>
        <a:graphic>
          <a:graphicData uri="http://schemas.openxmlformats.org/drawingml/2006/table">
            <a:tbl>
              <a:tblPr bandRow="1">
                <a:tableStyleId>{5C22544A-7EE6-4342-B048-85BDC9FD1C3A}</a:tableStyleId>
              </a:tblPr>
              <a:tblGrid>
                <a:gridCol w="3505201"/>
                <a:gridCol w="1066800"/>
                <a:gridCol w="1333500"/>
                <a:gridCol w="952500"/>
                <a:gridCol w="1447800"/>
              </a:tblGrid>
              <a:tr h="466293">
                <a:tc rowSpan="2">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Outcome</a:t>
                      </a: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algn="ctr">
                        <a:spcBef>
                          <a:spcPts val="0"/>
                        </a:spcBef>
                        <a:spcAft>
                          <a:spcPts val="0"/>
                        </a:spcAft>
                      </a:pPr>
                      <a:r>
                        <a:rPr lang="en-US" sz="1500" b="1" u="none" dirty="0" smtClean="0">
                          <a:solidFill>
                            <a:srgbClr val="FFFF00"/>
                          </a:solidFill>
                          <a:latin typeface="+mn-lt"/>
                          <a:ea typeface="Times New Roman"/>
                          <a:cs typeface="Times New Roman"/>
                        </a:rPr>
                        <a:t>Induction</a:t>
                      </a:r>
                      <a:endParaRPr lang="en-US" sz="1500" b="1" u="none"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ctr">
                        <a:spcBef>
                          <a:spcPts val="0"/>
                        </a:spcBef>
                        <a:spcAft>
                          <a:spcPts val="0"/>
                        </a:spcAft>
                      </a:pP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algn="ctr">
                        <a:spcBef>
                          <a:spcPts val="0"/>
                        </a:spcBef>
                        <a:spcAft>
                          <a:spcPts val="0"/>
                        </a:spcAft>
                      </a:pPr>
                      <a:r>
                        <a:rPr lang="en-US" sz="1500" b="1" u="none" dirty="0" smtClean="0">
                          <a:solidFill>
                            <a:srgbClr val="FFFF00"/>
                          </a:solidFill>
                          <a:latin typeface="+mn-lt"/>
                          <a:ea typeface="Times New Roman"/>
                          <a:cs typeface="Times New Roman"/>
                        </a:rPr>
                        <a:t>No Induction</a:t>
                      </a:r>
                      <a:endParaRPr lang="en-US" sz="1500" b="1" u="none"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ctr">
                        <a:spcBef>
                          <a:spcPts val="0"/>
                        </a:spcBef>
                        <a:spcAft>
                          <a:spcPts val="0"/>
                        </a:spcAft>
                      </a:pP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867779">
                <a:tc v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none" strike="noStrike" dirty="0" smtClean="0">
                          <a:solidFill>
                            <a:srgbClr val="FFFF00"/>
                          </a:solidFill>
                          <a:latin typeface="+mn-lt"/>
                          <a:ea typeface="Times New Roman"/>
                          <a:cs typeface="Times New Roman"/>
                        </a:rPr>
                        <a:t>1 </a:t>
                      </a:r>
                      <a:r>
                        <a:rPr lang="en-US" sz="1500" b="1" u="none" strike="noStrike" dirty="0">
                          <a:solidFill>
                            <a:srgbClr val="FFFF00"/>
                          </a:solidFill>
                          <a:latin typeface="+mn-lt"/>
                          <a:ea typeface="Times New Roman"/>
                          <a:cs typeface="Times New Roman"/>
                        </a:rPr>
                        <a:t>Year</a:t>
                      </a:r>
                      <a:endParaRPr lang="en-US" sz="1500" b="1" u="none"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known response</a:t>
                      </a: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none" strike="noStrike" dirty="0" smtClean="0">
                          <a:solidFill>
                            <a:srgbClr val="FFFF00"/>
                          </a:solidFill>
                          <a:latin typeface="+mn-lt"/>
                          <a:ea typeface="Times New Roman"/>
                          <a:cs typeface="Times New Roman"/>
                        </a:rPr>
                        <a:t>1 </a:t>
                      </a:r>
                      <a:r>
                        <a:rPr lang="en-US" sz="1500" b="1" u="none" strike="noStrike" dirty="0">
                          <a:solidFill>
                            <a:srgbClr val="FFFF00"/>
                          </a:solidFill>
                          <a:latin typeface="+mn-lt"/>
                          <a:ea typeface="Times New Roman"/>
                          <a:cs typeface="Times New Roman"/>
                        </a:rPr>
                        <a:t>Year</a:t>
                      </a:r>
                      <a:endParaRPr lang="en-US" sz="1500" b="1" u="none"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known response</a:t>
                      </a: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18487">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10.0%</a:t>
                      </a:r>
                    </a:p>
                  </a:txBody>
                  <a:tcPr marL="9525" marR="9525" marT="9525" marB="0"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(N = 361)</a:t>
                      </a:r>
                    </a:p>
                  </a:txBody>
                  <a:tcPr marL="9525" marR="9525" marT="9525"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7.4%</a:t>
                      </a:r>
                    </a:p>
                  </a:txBody>
                  <a:tcPr marL="9525" marR="9525" marT="9525"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(N = 204)</a:t>
                      </a:r>
                    </a:p>
                  </a:txBody>
                  <a:tcPr marL="9525" marR="9525" marT="9525"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472976">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a:t>
                      </a:r>
                      <a:r>
                        <a:rPr lang="en-US" sz="1500" b="1" i="1" dirty="0">
                          <a:solidFill>
                            <a:srgbClr val="FFFFFF"/>
                          </a:solidFill>
                          <a:latin typeface="+mn-lt"/>
                          <a:ea typeface="Times New Roman"/>
                          <a:cs typeface="Times New Roman"/>
                        </a:rPr>
                        <a:t>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7.8%</a:t>
                      </a:r>
                    </a:p>
                  </a:txBody>
                  <a:tcPr marL="9525" marR="9525" marT="9525"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1500" b="1" i="1" u="none" strike="noStrike" dirty="0">
                        <a:solidFill>
                          <a:schemeClr val="tx1"/>
                        </a:solidFill>
                        <a:effectLst/>
                        <a:latin typeface="+mn-lt"/>
                      </a:endParaRP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6.4%</a:t>
                      </a:r>
                    </a:p>
                  </a:txBody>
                  <a:tcPr marL="9525" marR="9525" marT="9525"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endParaRPr lang="en-US" sz="1500" b="1" i="0" u="none" strike="noStrike" dirty="0">
                        <a:solidFill>
                          <a:schemeClr val="tx1"/>
                        </a:solidFill>
                        <a:effectLst/>
                        <a:latin typeface="+mn-lt"/>
                      </a:endParaRP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31415">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1.9%</a:t>
                      </a:r>
                    </a:p>
                  </a:txBody>
                  <a:tcPr marL="9525" marR="9525" marT="9525"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1500" b="1" i="1" u="none" strike="noStrike" dirty="0">
                        <a:solidFill>
                          <a:schemeClr val="tx1"/>
                        </a:solidFill>
                        <a:effectLst/>
                        <a:latin typeface="+mn-lt"/>
                      </a:endParaRP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0.5%</a:t>
                      </a:r>
                    </a:p>
                  </a:txBody>
                  <a:tcPr marL="9525" marR="9525" marT="9525"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endParaRPr lang="en-US" sz="1500" b="1" i="0" u="none" strike="noStrike" dirty="0">
                        <a:solidFill>
                          <a:schemeClr val="tx1"/>
                        </a:solidFill>
                        <a:effectLst/>
                        <a:latin typeface="+mn-lt"/>
                      </a:endParaRP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31415">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0.3%</a:t>
                      </a:r>
                    </a:p>
                  </a:txBody>
                  <a:tcPr marL="9525" marR="9525" marT="9525"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1500" b="1" i="1" u="none" strike="noStrike" dirty="0">
                        <a:solidFill>
                          <a:schemeClr val="tx1"/>
                        </a:solidFill>
                        <a:effectLst/>
                        <a:latin typeface="+mn-lt"/>
                      </a:endParaRP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0.0%</a:t>
                      </a:r>
                    </a:p>
                  </a:txBody>
                  <a:tcPr marL="9525" marR="9525" marT="9525"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endParaRPr lang="en-US" sz="1500" b="1" i="0" u="none" strike="noStrike" dirty="0">
                        <a:solidFill>
                          <a:schemeClr val="tx1"/>
                        </a:solidFill>
                        <a:effectLst/>
                        <a:latin typeface="+mn-lt"/>
                      </a:endParaRP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31415">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0.0%</a:t>
                      </a:r>
                    </a:p>
                  </a:txBody>
                  <a:tcPr marL="9525" marR="9525" marT="9525"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0.5%</a:t>
                      </a:r>
                    </a:p>
                  </a:txBody>
                  <a:tcPr marL="9525" marR="9525" marT="9525"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endParaRPr lang="en-US" sz="1500" b="1" i="0" u="none" strike="noStrike" dirty="0">
                        <a:solidFill>
                          <a:schemeClr val="tx1"/>
                        </a:solidFill>
                        <a:effectLst/>
                        <a:latin typeface="+mn-lt"/>
                      </a:endParaRP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518487">
                <a:tc>
                  <a:txBody>
                    <a:bodyPr/>
                    <a:lstStyle/>
                    <a:p>
                      <a:pPr marL="0" marR="0">
                        <a:spcBef>
                          <a:spcPts val="0"/>
                        </a:spcBef>
                        <a:spcAft>
                          <a:spcPts val="0"/>
                        </a:spcAft>
                      </a:pPr>
                      <a:r>
                        <a:rPr lang="en-US" sz="1500" b="1" dirty="0">
                          <a:solidFill>
                            <a:srgbClr val="FFFFFF"/>
                          </a:solidFill>
                          <a:latin typeface="+mn-lt"/>
                          <a:ea typeface="Times New Roman"/>
                          <a:cs typeface="Times New Roman"/>
                        </a:rPr>
                        <a:t>Diabetes</a:t>
                      </a:r>
                      <a:endParaRPr lang="en-US" sz="15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18.3%</a:t>
                      </a:r>
                    </a:p>
                  </a:txBody>
                  <a:tcPr marL="9525" marR="9525" marT="9525"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(N = 400)</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22.5%</a:t>
                      </a:r>
                    </a:p>
                  </a:txBody>
                  <a:tcPr marL="9525" marR="9525" marT="9525"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(N = 213)</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518487">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9.7%</a:t>
                      </a:r>
                    </a:p>
                  </a:txBody>
                  <a:tcPr marL="9525" marR="9525" marT="9525" marB="0" anchor="ctr">
                    <a:lnL w="28575"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(N = 380)</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8.4%</a:t>
                      </a:r>
                    </a:p>
                  </a:txBody>
                  <a:tcPr marL="9525" marR="9525" marT="9525"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(N = 202)</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3" name="title_cohort"/>
          <p:cNvSpPr/>
          <p:nvPr/>
        </p:nvSpPr>
        <p:spPr>
          <a:xfrm>
            <a:off x="4080932" y="987664"/>
            <a:ext cx="5444068" cy="400110"/>
          </a:xfrm>
          <a:prstGeom prst="rect">
            <a:avLst/>
          </a:prstGeom>
        </p:spPr>
        <p:txBody>
          <a:bodyPr wrap="square">
            <a:spAutoFit/>
          </a:bodyPr>
          <a:lstStyle/>
          <a:p>
            <a:r>
              <a:rPr lang="en-US" sz="2000" b="1" kern="0" dirty="0">
                <a:solidFill>
                  <a:srgbClr val="FFFFFF"/>
                </a:solidFill>
                <a:ea typeface="+mj-ea"/>
                <a:cs typeface="+mj-cs"/>
              </a:rPr>
              <a:t>(Transplants: January 2000 – June </a:t>
            </a:r>
            <a:r>
              <a:rPr lang="en-US" sz="2000" b="1" kern="0" dirty="0" smtClean="0">
                <a:solidFill>
                  <a:srgbClr val="FFFFFF"/>
                </a:solidFill>
                <a:ea typeface="+mj-ea"/>
                <a:cs typeface="+mj-cs"/>
              </a:rPr>
              <a:t>2015)</a:t>
            </a:r>
            <a:endParaRPr lang="en-US" dirty="0"/>
          </a:p>
        </p:txBody>
      </p:sp>
      <p:grpSp>
        <p:nvGrpSpPr>
          <p:cNvPr id="14" name="Group 13"/>
          <p:cNvGrpSpPr/>
          <p:nvPr/>
        </p:nvGrpSpPr>
        <p:grpSpPr>
          <a:xfrm>
            <a:off x="3" y="6146799"/>
            <a:ext cx="4715933" cy="711201"/>
            <a:chOff x="3" y="6146799"/>
            <a:chExt cx="4715933" cy="711201"/>
          </a:xfrm>
        </p:grpSpPr>
        <p:grpSp>
          <p:nvGrpSpPr>
            <p:cNvPr id="17" name="Group 16"/>
            <p:cNvGrpSpPr/>
            <p:nvPr/>
          </p:nvGrpSpPr>
          <p:grpSpPr>
            <a:xfrm>
              <a:off x="3" y="6146799"/>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82087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lstStyle/>
          <a:p>
            <a:pPr algn="l"/>
            <a:r>
              <a:rPr lang="en-US" sz="2600" dirty="0" smtClean="0"/>
              <a:t>		Pediatric Lung Transplants</a:t>
            </a:r>
            <a:br>
              <a:rPr lang="en-US" sz="2600" dirty="0" smtClean="0"/>
            </a:br>
            <a:r>
              <a:rPr lang="en-US" sz="2600" dirty="0" smtClean="0"/>
              <a:t>  </a:t>
            </a:r>
            <a:r>
              <a:rPr lang="en-US" sz="2300" dirty="0" smtClean="0"/>
              <a:t>Cumulative Morbidity Rates in </a:t>
            </a:r>
            <a:r>
              <a:rPr lang="en-US" sz="2300" u="sng" dirty="0" smtClean="0"/>
              <a:t>Survivors</a:t>
            </a:r>
            <a:r>
              <a:rPr lang="en-US" sz="2300" dirty="0" smtClean="0"/>
              <a:t> within 5 Years Post-Transplant by Induction Use</a:t>
            </a:r>
            <a:endParaRPr lang="en-US" sz="2000" dirty="0"/>
          </a:p>
        </p:txBody>
      </p:sp>
      <p:graphicFrame>
        <p:nvGraphicFramePr>
          <p:cNvPr id="13" name="Content Placeholder 12"/>
          <p:cNvGraphicFramePr>
            <a:graphicFrameLocks noGrp="1"/>
          </p:cNvGraphicFramePr>
          <p:nvPr>
            <p:ph idx="1"/>
            <p:extLst/>
          </p:nvPr>
        </p:nvGraphicFramePr>
        <p:xfrm>
          <a:off x="380999" y="1524001"/>
          <a:ext cx="8305801" cy="4318339"/>
        </p:xfrm>
        <a:graphic>
          <a:graphicData uri="http://schemas.openxmlformats.org/drawingml/2006/table">
            <a:tbl>
              <a:tblPr bandRow="1">
                <a:tableStyleId>{5C22544A-7EE6-4342-B048-85BDC9FD1C3A}</a:tableStyleId>
              </a:tblPr>
              <a:tblGrid>
                <a:gridCol w="3505201"/>
                <a:gridCol w="1066800"/>
                <a:gridCol w="1333500"/>
                <a:gridCol w="952500"/>
                <a:gridCol w="1447800"/>
              </a:tblGrid>
              <a:tr h="432406">
                <a:tc rowSpan="2">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Outcome</a:t>
                      </a: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algn="ctr">
                        <a:spcBef>
                          <a:spcPts val="0"/>
                        </a:spcBef>
                        <a:spcAft>
                          <a:spcPts val="0"/>
                        </a:spcAft>
                      </a:pPr>
                      <a:r>
                        <a:rPr lang="en-US" sz="1500" b="1" u="none" dirty="0" smtClean="0">
                          <a:solidFill>
                            <a:srgbClr val="FFFF00"/>
                          </a:solidFill>
                          <a:latin typeface="+mn-lt"/>
                          <a:ea typeface="Times New Roman"/>
                          <a:cs typeface="Times New Roman"/>
                        </a:rPr>
                        <a:t>Induction</a:t>
                      </a:r>
                      <a:endParaRPr lang="en-US" sz="1500" b="1" u="none"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ctr">
                        <a:spcBef>
                          <a:spcPts val="0"/>
                        </a:spcBef>
                        <a:spcAft>
                          <a:spcPts val="0"/>
                        </a:spcAft>
                      </a:pP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algn="ctr">
                        <a:spcBef>
                          <a:spcPts val="0"/>
                        </a:spcBef>
                        <a:spcAft>
                          <a:spcPts val="0"/>
                        </a:spcAft>
                      </a:pPr>
                      <a:r>
                        <a:rPr lang="en-US" sz="1500" b="1" u="none" dirty="0" smtClean="0">
                          <a:solidFill>
                            <a:srgbClr val="FFFF00"/>
                          </a:solidFill>
                          <a:latin typeface="+mn-lt"/>
                          <a:ea typeface="Times New Roman"/>
                          <a:cs typeface="Times New Roman"/>
                        </a:rPr>
                        <a:t>No Induction</a:t>
                      </a:r>
                      <a:endParaRPr lang="en-US" sz="1500" b="1" u="none"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ctr">
                        <a:spcBef>
                          <a:spcPts val="0"/>
                        </a:spcBef>
                        <a:spcAft>
                          <a:spcPts val="0"/>
                        </a:spcAft>
                      </a:pP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804716">
                <a:tc v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none" strike="noStrike" dirty="0" smtClean="0">
                          <a:solidFill>
                            <a:srgbClr val="FFFF00"/>
                          </a:solidFill>
                          <a:latin typeface="+mn-lt"/>
                          <a:ea typeface="Times New Roman"/>
                          <a:cs typeface="Times New Roman"/>
                        </a:rPr>
                        <a:t>5 Years</a:t>
                      </a:r>
                      <a:endParaRPr lang="en-US" sz="1500" b="1" u="none"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known response</a:t>
                      </a: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none" strike="noStrike" dirty="0" smtClean="0">
                          <a:solidFill>
                            <a:srgbClr val="FFFF00"/>
                          </a:solidFill>
                          <a:latin typeface="+mn-lt"/>
                          <a:ea typeface="Times New Roman"/>
                          <a:cs typeface="Times New Roman"/>
                        </a:rPr>
                        <a:t>5 Years</a:t>
                      </a:r>
                      <a:endParaRPr lang="en-US" sz="1500" b="1" u="none"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known response</a:t>
                      </a: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80808">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28.3%</a:t>
                      </a:r>
                    </a:p>
                  </a:txBody>
                  <a:tcPr marL="9525" marR="9525" marT="9525" marB="0"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(N = 113)</a:t>
                      </a:r>
                    </a:p>
                  </a:txBody>
                  <a:tcPr marL="9525" marR="9525" marT="9525"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29.7%</a:t>
                      </a:r>
                    </a:p>
                  </a:txBody>
                  <a:tcPr marL="9525" marR="9525" marT="9525"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(N = 74)</a:t>
                      </a:r>
                    </a:p>
                  </a:txBody>
                  <a:tcPr marL="9525" marR="9525" marT="9525"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438604">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a:t>
                      </a:r>
                      <a:r>
                        <a:rPr lang="en-US" sz="1500" b="1" i="1" dirty="0">
                          <a:solidFill>
                            <a:srgbClr val="FFFFFF"/>
                          </a:solidFill>
                          <a:latin typeface="+mn-lt"/>
                          <a:ea typeface="Times New Roman"/>
                          <a:cs typeface="Times New Roman"/>
                        </a:rPr>
                        <a:t>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24.8%</a:t>
                      </a:r>
                    </a:p>
                  </a:txBody>
                  <a:tcPr marL="9525" marR="9525" marT="9525"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23.0%</a:t>
                      </a:r>
                    </a:p>
                  </a:txBody>
                  <a:tcPr marL="9525" marR="9525" marT="9525"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00063">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3.5%</a:t>
                      </a:r>
                    </a:p>
                  </a:txBody>
                  <a:tcPr marL="9525" marR="9525" marT="9525"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2.7%</a:t>
                      </a:r>
                    </a:p>
                  </a:txBody>
                  <a:tcPr marL="9525" marR="9525" marT="9525"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00063">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0.0%</a:t>
                      </a:r>
                    </a:p>
                  </a:txBody>
                  <a:tcPr marL="9525" marR="9525" marT="9525"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2.7%</a:t>
                      </a:r>
                    </a:p>
                  </a:txBody>
                  <a:tcPr marL="9525" marR="9525" marT="9525"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00063">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0.0%</a:t>
                      </a:r>
                    </a:p>
                  </a:txBody>
                  <a:tcPr marL="9525" marR="9525" marT="9525"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n-lt"/>
                        </a:rPr>
                        <a:t>1.4%</a:t>
                      </a:r>
                    </a:p>
                  </a:txBody>
                  <a:tcPr marL="9525" marR="9525" marT="9525"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80808">
                <a:tc>
                  <a:txBody>
                    <a:bodyPr/>
                    <a:lstStyle/>
                    <a:p>
                      <a:pPr marL="0" marR="0">
                        <a:spcBef>
                          <a:spcPts val="0"/>
                        </a:spcBef>
                        <a:spcAft>
                          <a:spcPts val="0"/>
                        </a:spcAft>
                      </a:pPr>
                      <a:r>
                        <a:rPr lang="en-US" sz="1500" b="1" dirty="0">
                          <a:solidFill>
                            <a:srgbClr val="FFFFFF"/>
                          </a:solidFill>
                          <a:latin typeface="+mn-lt"/>
                          <a:ea typeface="Times New Roman"/>
                          <a:cs typeface="Times New Roman"/>
                        </a:rPr>
                        <a:t>Diabetes</a:t>
                      </a:r>
                      <a:endParaRPr lang="en-US" sz="15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30.1%</a:t>
                      </a:r>
                    </a:p>
                  </a:txBody>
                  <a:tcPr marL="9525" marR="9525" marT="9525"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(N = 136)</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32.9%</a:t>
                      </a:r>
                    </a:p>
                  </a:txBody>
                  <a:tcPr marL="9525" marR="9525" marT="9525"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(N = 85)</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80808">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34.8%</a:t>
                      </a:r>
                    </a:p>
                  </a:txBody>
                  <a:tcPr marL="9525" marR="9525" marT="9525" marB="0" anchor="ctr">
                    <a:lnL w="28575"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(N = 112)</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42.4%</a:t>
                      </a:r>
                    </a:p>
                  </a:txBody>
                  <a:tcPr marL="9525" marR="9525" marT="9525"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n-lt"/>
                        </a:rPr>
                        <a:t>(N = 66)</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3" name="title_cohort"/>
          <p:cNvSpPr txBox="1"/>
          <p:nvPr/>
        </p:nvSpPr>
        <p:spPr>
          <a:xfrm>
            <a:off x="4030100" y="954852"/>
            <a:ext cx="5113900" cy="400110"/>
          </a:xfrm>
          <a:prstGeom prst="rect">
            <a:avLst/>
          </a:prstGeom>
          <a:noFill/>
        </p:spPr>
        <p:txBody>
          <a:bodyPr wrap="none" rtlCol="0">
            <a:spAutoFit/>
          </a:bodyPr>
          <a:lstStyle/>
          <a:p>
            <a:r>
              <a:rPr lang="en-US" sz="2000" b="1" kern="0" dirty="0">
                <a:solidFill>
                  <a:srgbClr val="FFFFFF"/>
                </a:solidFill>
                <a:ea typeface="+mj-ea"/>
                <a:cs typeface="+mj-cs"/>
              </a:rPr>
              <a:t>(Transplants: January 2000 – June </a:t>
            </a:r>
            <a:r>
              <a:rPr lang="en-US" sz="2000" b="1" kern="0" dirty="0" smtClean="0">
                <a:solidFill>
                  <a:srgbClr val="FFFFFF"/>
                </a:solidFill>
                <a:ea typeface="+mj-ea"/>
                <a:cs typeface="+mj-cs"/>
              </a:rPr>
              <a:t>2011)</a:t>
            </a:r>
            <a:endParaRPr lang="en-US" dirty="0"/>
          </a:p>
        </p:txBody>
      </p:sp>
      <p:grpSp>
        <p:nvGrpSpPr>
          <p:cNvPr id="15" name="Group 14"/>
          <p:cNvGrpSpPr/>
          <p:nvPr/>
        </p:nvGrpSpPr>
        <p:grpSpPr>
          <a:xfrm>
            <a:off x="3" y="6146799"/>
            <a:ext cx="4715933" cy="711201"/>
            <a:chOff x="3" y="6146799"/>
            <a:chExt cx="4715933" cy="711201"/>
          </a:xfrm>
        </p:grpSpPr>
        <p:grpSp>
          <p:nvGrpSpPr>
            <p:cNvPr id="16" name="Group 15"/>
            <p:cNvGrpSpPr/>
            <p:nvPr/>
          </p:nvGrpSpPr>
          <p:grpSpPr>
            <a:xfrm>
              <a:off x="3" y="6146799"/>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7"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5569129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lstStyle/>
          <a:p>
            <a:r>
              <a:rPr lang="en-US" sz="2600" dirty="0" smtClean="0"/>
              <a:t>Pediatric Lung Transplants</a:t>
            </a:r>
            <a:br>
              <a:rPr lang="en-US" sz="2600" dirty="0" smtClean="0"/>
            </a:br>
            <a:r>
              <a:rPr lang="en-US" sz="2400" dirty="0"/>
              <a:t>Freedom </a:t>
            </a:r>
            <a:r>
              <a:rPr lang="en-US" sz="2400" dirty="0" smtClean="0"/>
              <a:t>from Bronchiolitis Obliterans Syndrome</a:t>
            </a:r>
            <a:br>
              <a:rPr lang="en-US" sz="2400"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6769639"/>
              </p:ext>
            </p:extLst>
          </p:nvPr>
        </p:nvGraphicFramePr>
        <p:xfrm>
          <a:off x="228600" y="1371600"/>
          <a:ext cx="8763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_cohort"/>
          <p:cNvSpPr txBox="1"/>
          <p:nvPr/>
        </p:nvSpPr>
        <p:spPr>
          <a:xfrm>
            <a:off x="2268754" y="1001851"/>
            <a:ext cx="5113900"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1994 – June 2015)</a:t>
            </a:r>
            <a:endParaRPr lang="en-US" dirty="0"/>
          </a:p>
        </p:txBody>
      </p:sp>
      <p:grpSp>
        <p:nvGrpSpPr>
          <p:cNvPr id="12" name="Group 11"/>
          <p:cNvGrpSpPr/>
          <p:nvPr/>
        </p:nvGrpSpPr>
        <p:grpSpPr>
          <a:xfrm>
            <a:off x="3" y="6146799"/>
            <a:ext cx="4715933" cy="711201"/>
            <a:chOff x="3" y="6146799"/>
            <a:chExt cx="4715933" cy="711201"/>
          </a:xfrm>
        </p:grpSpPr>
        <p:grpSp>
          <p:nvGrpSpPr>
            <p:cNvPr id="13" name="Group 12"/>
            <p:cNvGrpSpPr/>
            <p:nvPr/>
          </p:nvGrpSpPr>
          <p:grpSpPr>
            <a:xfrm>
              <a:off x="3" y="6146799"/>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5856317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25209692"/>
              </p:ext>
            </p:extLst>
          </p:nvPr>
        </p:nvGraphicFramePr>
        <p:xfrm>
          <a:off x="228600" y="1371600"/>
          <a:ext cx="8763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6" name="pvalues"/>
          <p:cNvSpPr txBox="1"/>
          <p:nvPr/>
        </p:nvSpPr>
        <p:spPr>
          <a:xfrm>
            <a:off x="6311924" y="2590800"/>
            <a:ext cx="1837251" cy="38102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solidFill>
                  <a:srgbClr val="FFFF00"/>
                </a:solidFill>
              </a:rPr>
              <a:t>p = 0.0563</a:t>
            </a:r>
            <a:endParaRPr lang="en-US" sz="1500" b="1" dirty="0">
              <a:solidFill>
                <a:srgbClr val="FFFF00"/>
              </a:solidFill>
            </a:endParaRPr>
          </a:p>
        </p:txBody>
      </p:sp>
      <p:sp>
        <p:nvSpPr>
          <p:cNvPr id="14" name="Title"/>
          <p:cNvSpPr>
            <a:spLocks noGrp="1"/>
          </p:cNvSpPr>
          <p:nvPr>
            <p:ph type="title"/>
          </p:nvPr>
        </p:nvSpPr>
        <p:spPr>
          <a:xfrm>
            <a:off x="0" y="122904"/>
            <a:ext cx="9144000" cy="1219200"/>
          </a:xfrm>
        </p:spPr>
        <p:txBody>
          <a:bodyPr/>
          <a:lstStyle/>
          <a:p>
            <a:r>
              <a:rPr lang="en-US" sz="2600" dirty="0" smtClean="0"/>
              <a:t>Pediatric Lung Transplants</a:t>
            </a:r>
            <a:br>
              <a:rPr lang="en-US" sz="2600" dirty="0" smtClean="0"/>
            </a:br>
            <a:r>
              <a:rPr lang="en-US" sz="2400" dirty="0"/>
              <a:t>Freedom </a:t>
            </a:r>
            <a:r>
              <a:rPr lang="en-US" sz="2400" dirty="0" smtClean="0"/>
              <a:t>from Bronchiolitis Obliterans Syndrome</a:t>
            </a:r>
            <a:endParaRPr lang="en-US" sz="2000" dirty="0"/>
          </a:p>
        </p:txBody>
      </p:sp>
      <p:grpSp>
        <p:nvGrpSpPr>
          <p:cNvPr id="12" name="Group 11"/>
          <p:cNvGrpSpPr/>
          <p:nvPr/>
        </p:nvGrpSpPr>
        <p:grpSpPr>
          <a:xfrm>
            <a:off x="3" y="6146799"/>
            <a:ext cx="4715933" cy="711201"/>
            <a:chOff x="3" y="6146799"/>
            <a:chExt cx="4715933" cy="711201"/>
          </a:xfrm>
        </p:grpSpPr>
        <p:grpSp>
          <p:nvGrpSpPr>
            <p:cNvPr id="13" name="Group 12"/>
            <p:cNvGrpSpPr/>
            <p:nvPr/>
          </p:nvGrpSpPr>
          <p:grpSpPr>
            <a:xfrm>
              <a:off x="3" y="6146799"/>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7"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_cohort"/>
          <p:cNvSpPr txBox="1"/>
          <p:nvPr/>
        </p:nvSpPr>
        <p:spPr>
          <a:xfrm>
            <a:off x="2044677" y="1065471"/>
            <a:ext cx="5184433"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1994 – June 2015)</a:t>
            </a:r>
            <a:endParaRPr lang="en-US" dirty="0"/>
          </a:p>
        </p:txBody>
      </p:sp>
    </p:spTree>
    <p:extLst>
      <p:ext uri="{BB962C8B-B14F-4D97-AF65-F5344CB8AC3E}">
        <p14:creationId xmlns:p14="http://schemas.microsoft.com/office/powerpoint/2010/main" val="12265676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pPr algn="l"/>
            <a:r>
              <a:rPr lang="en-US" sz="2600" dirty="0" smtClean="0"/>
              <a:t>		      Pediatric Lung Transplants </a:t>
            </a:r>
            <a:br>
              <a:rPr lang="en-US" sz="2600" dirty="0" smtClean="0"/>
            </a:br>
            <a:r>
              <a:rPr lang="en-US" sz="2600" dirty="0" smtClean="0"/>
              <a:t>	</a:t>
            </a:r>
            <a:r>
              <a:rPr lang="en-US" sz="2400" dirty="0"/>
              <a:t>Freedom </a:t>
            </a:r>
            <a:r>
              <a:rPr lang="en-US" sz="2400" dirty="0" smtClean="0"/>
              <a:t>from Bronchiolitis Obliterans Syndrome</a:t>
            </a:r>
            <a:br>
              <a:rPr lang="en-US" sz="2400" dirty="0" smtClean="0"/>
            </a:br>
            <a:r>
              <a:rPr lang="en-US" sz="2400" dirty="0" smtClean="0"/>
              <a:t> 	        by Age Group</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0388954"/>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3505200" y="1828800"/>
            <a:ext cx="5029200" cy="323165"/>
          </a:xfrm>
          <a:prstGeom prst="rect">
            <a:avLst/>
          </a:prstGeom>
          <a:noFill/>
        </p:spPr>
        <p:txBody>
          <a:bodyPr wrap="square" rtlCol="0">
            <a:spAutoFit/>
          </a:bodyPr>
          <a:lstStyle/>
          <a:p>
            <a:r>
              <a:rPr lang="en-US" sz="1500" b="1" dirty="0">
                <a:solidFill>
                  <a:srgbClr val="FFFF00"/>
                </a:solidFill>
              </a:rPr>
              <a:t>No pair-wise comparisons were significant at p&lt;0.05.</a:t>
            </a:r>
          </a:p>
        </p:txBody>
      </p:sp>
      <p:sp>
        <p:nvSpPr>
          <p:cNvPr id="3" name="title_cohort"/>
          <p:cNvSpPr/>
          <p:nvPr/>
        </p:nvSpPr>
        <p:spPr>
          <a:xfrm>
            <a:off x="3713720" y="936993"/>
            <a:ext cx="5113900" cy="400110"/>
          </a:xfrm>
          <a:prstGeom prst="rect">
            <a:avLst/>
          </a:prstGeom>
        </p:spPr>
        <p:txBody>
          <a:bodyPr wrap="none">
            <a:spAutoFit/>
          </a:bodyPr>
          <a:lstStyle/>
          <a:p>
            <a:r>
              <a:rPr lang="en-US" sz="2000" b="1" kern="0" dirty="0" smtClean="0">
                <a:solidFill>
                  <a:srgbClr val="FFFFFF"/>
                </a:solidFill>
                <a:ea typeface="+mj-ea"/>
                <a:cs typeface="+mj-cs"/>
              </a:rPr>
              <a:t>(Transplants: January 1994 – June 2015)</a:t>
            </a:r>
            <a:endParaRPr lang="en-US" dirty="0"/>
          </a:p>
        </p:txBody>
      </p:sp>
      <p:grpSp>
        <p:nvGrpSpPr>
          <p:cNvPr id="10" name="Group 9"/>
          <p:cNvGrpSpPr/>
          <p:nvPr/>
        </p:nvGrpSpPr>
        <p:grpSpPr>
          <a:xfrm>
            <a:off x="3" y="6146799"/>
            <a:ext cx="4715933" cy="711201"/>
            <a:chOff x="3" y="6146799"/>
            <a:chExt cx="4715933" cy="711201"/>
          </a:xfrm>
        </p:grpSpPr>
        <p:grpSp>
          <p:nvGrpSpPr>
            <p:cNvPr id="13" name="Group 12"/>
            <p:cNvGrpSpPr/>
            <p:nvPr/>
          </p:nvGrpSpPr>
          <p:grpSpPr>
            <a:xfrm>
              <a:off x="3" y="6146799"/>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4141431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pPr algn="l"/>
            <a:r>
              <a:rPr lang="en-US" sz="2600" dirty="0" smtClean="0"/>
              <a:t>		Pediatric Lung Transplants</a:t>
            </a:r>
            <a:br>
              <a:rPr lang="en-US" sz="2600" dirty="0" smtClean="0"/>
            </a:br>
            <a:r>
              <a:rPr lang="en-US" sz="2600" dirty="0" smtClean="0"/>
              <a:t>	</a:t>
            </a:r>
            <a:r>
              <a:rPr lang="en-US" sz="2400" dirty="0"/>
              <a:t>Freedom </a:t>
            </a:r>
            <a:r>
              <a:rPr lang="en-US" sz="2400" dirty="0" smtClean="0"/>
              <a:t>from Bronchiolitis Obliterans Syndrome</a:t>
            </a:r>
            <a:br>
              <a:rPr lang="en-US" sz="2400" dirty="0" smtClean="0"/>
            </a:br>
            <a:r>
              <a:rPr lang="en-US" sz="2400" dirty="0" smtClean="0"/>
              <a:t>	 by Diagnosis</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90466764"/>
              </p:ext>
            </p:extLst>
          </p:nvPr>
        </p:nvGraphicFramePr>
        <p:xfrm>
          <a:off x="2286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8" name="pvalues"/>
          <p:cNvSpPr txBox="1"/>
          <p:nvPr/>
        </p:nvSpPr>
        <p:spPr>
          <a:xfrm>
            <a:off x="4939259" y="1838407"/>
            <a:ext cx="3200400" cy="553998"/>
          </a:xfrm>
          <a:prstGeom prst="rect">
            <a:avLst/>
          </a:prstGeom>
          <a:noFill/>
        </p:spPr>
        <p:txBody>
          <a:bodyPr wrap="square" rtlCol="0">
            <a:spAutoFit/>
          </a:bodyPr>
          <a:lstStyle/>
          <a:p>
            <a:r>
              <a:rPr lang="en-US" sz="1500" b="1" dirty="0">
                <a:solidFill>
                  <a:srgbClr val="FFFF00"/>
                </a:solidFill>
              </a:rPr>
              <a:t>No pair-wise comparisons were significant at p &lt; 0.05</a:t>
            </a:r>
          </a:p>
        </p:txBody>
      </p:sp>
      <p:sp>
        <p:nvSpPr>
          <p:cNvPr id="3" name="title_cohort"/>
          <p:cNvSpPr txBox="1"/>
          <p:nvPr/>
        </p:nvSpPr>
        <p:spPr>
          <a:xfrm>
            <a:off x="2944340" y="1010048"/>
            <a:ext cx="5184433"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1994 – June 2015)</a:t>
            </a:r>
            <a:endParaRPr lang="en-US" dirty="0"/>
          </a:p>
        </p:txBody>
      </p:sp>
      <p:grpSp>
        <p:nvGrpSpPr>
          <p:cNvPr id="10" name="Group 9"/>
          <p:cNvGrpSpPr/>
          <p:nvPr/>
        </p:nvGrpSpPr>
        <p:grpSpPr>
          <a:xfrm>
            <a:off x="3" y="6146799"/>
            <a:ext cx="4715933" cy="711201"/>
            <a:chOff x="3" y="6146799"/>
            <a:chExt cx="4715933" cy="711201"/>
          </a:xfrm>
        </p:grpSpPr>
        <p:grpSp>
          <p:nvGrpSpPr>
            <p:cNvPr id="13" name="Group 12"/>
            <p:cNvGrpSpPr/>
            <p:nvPr/>
          </p:nvGrpSpPr>
          <p:grpSpPr>
            <a:xfrm>
              <a:off x="3" y="6146799"/>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8041884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pPr algn="l"/>
            <a:r>
              <a:rPr lang="en-US" sz="2600" dirty="0" smtClean="0"/>
              <a:t>		   Pediatric Lung Transplants</a:t>
            </a:r>
            <a:r>
              <a:rPr lang="en-US" sz="2800" dirty="0" smtClean="0"/>
              <a:t/>
            </a:r>
            <a:br>
              <a:rPr lang="en-US" sz="2800" dirty="0" smtClean="0"/>
            </a:br>
            <a:r>
              <a:rPr lang="en-US" sz="2800" dirty="0" smtClean="0"/>
              <a:t>	</a:t>
            </a:r>
            <a:r>
              <a:rPr lang="en-US" sz="2400" dirty="0"/>
              <a:t>Freedom </a:t>
            </a:r>
            <a:r>
              <a:rPr lang="en-US" sz="2400" dirty="0" smtClean="0"/>
              <a:t>from Bronchiolitis Obliterans Syndrome</a:t>
            </a:r>
            <a:br>
              <a:rPr lang="en-US" sz="2400" dirty="0" smtClean="0"/>
            </a:br>
            <a:r>
              <a:rPr lang="en-US" sz="2400" dirty="0" smtClean="0"/>
              <a:t>         by Induction Use</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8564"/>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6400800" y="2590800"/>
            <a:ext cx="1143000" cy="323165"/>
          </a:xfrm>
          <a:prstGeom prst="rect">
            <a:avLst/>
          </a:prstGeom>
          <a:noFill/>
        </p:spPr>
        <p:txBody>
          <a:bodyPr wrap="square" rtlCol="0">
            <a:spAutoFit/>
          </a:bodyPr>
          <a:lstStyle/>
          <a:p>
            <a:r>
              <a:rPr lang="en-US" sz="1500" b="1" dirty="0" smtClean="0">
                <a:solidFill>
                  <a:srgbClr val="FFFF00"/>
                </a:solidFill>
              </a:rPr>
              <a:t>p = 0.4704</a:t>
            </a:r>
            <a:endParaRPr lang="en-US" sz="1500" b="1" dirty="0">
              <a:solidFill>
                <a:srgbClr val="FFFF00"/>
              </a:solidFill>
            </a:endParaRPr>
          </a:p>
        </p:txBody>
      </p:sp>
      <p:sp>
        <p:nvSpPr>
          <p:cNvPr id="3" name="title_cohort"/>
          <p:cNvSpPr txBox="1"/>
          <p:nvPr/>
        </p:nvSpPr>
        <p:spPr>
          <a:xfrm>
            <a:off x="3276600" y="988941"/>
            <a:ext cx="5113900"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1994 – June 2015)</a:t>
            </a:r>
            <a:endParaRPr lang="en-US" dirty="0"/>
          </a:p>
        </p:txBody>
      </p:sp>
      <p:grpSp>
        <p:nvGrpSpPr>
          <p:cNvPr id="10" name="Group 9"/>
          <p:cNvGrpSpPr/>
          <p:nvPr/>
        </p:nvGrpSpPr>
        <p:grpSpPr>
          <a:xfrm>
            <a:off x="3" y="6146799"/>
            <a:ext cx="4715933" cy="711201"/>
            <a:chOff x="3" y="6146799"/>
            <a:chExt cx="4715933" cy="711201"/>
          </a:xfrm>
        </p:grpSpPr>
        <p:grpSp>
          <p:nvGrpSpPr>
            <p:cNvPr id="11" name="Group 10"/>
            <p:cNvGrpSpPr/>
            <p:nvPr/>
          </p:nvGrpSpPr>
          <p:grpSpPr>
            <a:xfrm>
              <a:off x="3" y="6146799"/>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576668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Lung Transplants</a:t>
            </a:r>
            <a:r>
              <a:rPr lang="en-US" sz="2500" dirty="0" smtClean="0"/>
              <a:t/>
            </a:r>
            <a:br>
              <a:rPr lang="en-US" sz="2500" dirty="0" smtClean="0"/>
            </a:br>
            <a:r>
              <a:rPr lang="en-US" sz="2400" dirty="0" smtClean="0"/>
              <a:t>Donor Type Distribution by Recipient Age Group Within Era </a:t>
            </a:r>
            <a:r>
              <a:rPr lang="en-US" sz="2600" dirty="0" smtClean="0"/>
              <a:t/>
            </a:r>
            <a:br>
              <a:rPr lang="en-US" sz="2600" dirty="0" smtClean="0"/>
            </a:br>
            <a:endParaRPr lang="en-US" sz="2000" dirty="0"/>
          </a:p>
        </p:txBody>
      </p:sp>
      <p:graphicFrame>
        <p:nvGraphicFramePr>
          <p:cNvPr id="4" name="Content Placeholder 3"/>
          <p:cNvGraphicFramePr>
            <a:graphicFrameLocks noGrp="1"/>
          </p:cNvGraphicFramePr>
          <p:nvPr>
            <p:ph idx="1"/>
            <p:extLst/>
          </p:nvPr>
        </p:nvGraphicFramePr>
        <p:xfrm>
          <a:off x="0" y="1371600"/>
          <a:ext cx="8991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257800" y="6172200"/>
            <a:ext cx="36576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sp>
        <p:nvSpPr>
          <p:cNvPr id="11" name="pvalues"/>
          <p:cNvSpPr txBox="1"/>
          <p:nvPr/>
        </p:nvSpPr>
        <p:spPr>
          <a:xfrm>
            <a:off x="6863401" y="5358714"/>
            <a:ext cx="1670999" cy="38102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FFFF00"/>
                </a:solidFill>
              </a:rPr>
              <a:t>2008-6/2016</a:t>
            </a:r>
            <a:endParaRPr lang="en-US" sz="1500" b="1" dirty="0">
              <a:solidFill>
                <a:srgbClr val="FFFF00"/>
              </a:solidFill>
            </a:endParaRPr>
          </a:p>
        </p:txBody>
      </p:sp>
      <p:sp>
        <p:nvSpPr>
          <p:cNvPr id="3" name="title_cohort"/>
          <p:cNvSpPr txBox="1"/>
          <p:nvPr/>
        </p:nvSpPr>
        <p:spPr>
          <a:xfrm>
            <a:off x="2319866" y="1043881"/>
            <a:ext cx="5113900"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1988 – June 2016)</a:t>
            </a:r>
            <a:endParaRPr lang="en-US" dirty="0"/>
          </a:p>
        </p:txBody>
      </p:sp>
      <p:grpSp>
        <p:nvGrpSpPr>
          <p:cNvPr id="12" name="Group 11"/>
          <p:cNvGrpSpPr/>
          <p:nvPr/>
        </p:nvGrpSpPr>
        <p:grpSpPr>
          <a:xfrm>
            <a:off x="3" y="6146799"/>
            <a:ext cx="4715933" cy="711201"/>
            <a:chOff x="3" y="6146799"/>
            <a:chExt cx="4715933" cy="711201"/>
          </a:xfrm>
        </p:grpSpPr>
        <p:grpSp>
          <p:nvGrpSpPr>
            <p:cNvPr id="13" name="Group 12"/>
            <p:cNvGrpSpPr/>
            <p:nvPr/>
          </p:nvGrpSpPr>
          <p:grpSpPr>
            <a:xfrm>
              <a:off x="3" y="6146799"/>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6491003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Lung Transplants</a:t>
            </a:r>
            <a:br>
              <a:rPr lang="en-US" sz="2600" dirty="0" smtClean="0"/>
            </a:br>
            <a:r>
              <a:rPr lang="en-US" sz="2400" dirty="0"/>
              <a:t>Freedom </a:t>
            </a:r>
            <a:r>
              <a:rPr lang="en-US" sz="2400" dirty="0" smtClean="0"/>
              <a:t>from Severe Renal Dysfunction*</a:t>
            </a:r>
            <a:br>
              <a:rPr lang="en-US" sz="2400"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0493699"/>
              </p:ext>
            </p:extLst>
          </p:nvPr>
        </p:nvGraphicFramePr>
        <p:xfrm>
          <a:off x="2286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_cohort"/>
          <p:cNvSpPr txBox="1"/>
          <p:nvPr/>
        </p:nvSpPr>
        <p:spPr>
          <a:xfrm>
            <a:off x="2227820" y="989272"/>
            <a:ext cx="5113900"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1994 – June 2015)</a:t>
            </a:r>
            <a:endParaRPr lang="en-US" dirty="0"/>
          </a:p>
        </p:txBody>
      </p:sp>
      <p:grpSp>
        <p:nvGrpSpPr>
          <p:cNvPr id="9" name="Group 8"/>
          <p:cNvGrpSpPr/>
          <p:nvPr/>
        </p:nvGrpSpPr>
        <p:grpSpPr>
          <a:xfrm>
            <a:off x="3" y="6146799"/>
            <a:ext cx="4715933" cy="711201"/>
            <a:chOff x="3" y="6146799"/>
            <a:chExt cx="4715933" cy="711201"/>
          </a:xfrm>
        </p:grpSpPr>
        <p:grpSp>
          <p:nvGrpSpPr>
            <p:cNvPr id="12" name="Group 11"/>
            <p:cNvGrpSpPr/>
            <p:nvPr/>
          </p:nvGrpSpPr>
          <p:grpSpPr>
            <a:xfrm>
              <a:off x="3" y="6146799"/>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3"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252713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Lung Transplants</a:t>
            </a:r>
            <a:br>
              <a:rPr lang="en-US" sz="2600" dirty="0" smtClean="0"/>
            </a:br>
            <a:r>
              <a:rPr lang="en-US" sz="2400" dirty="0"/>
              <a:t>Freedom </a:t>
            </a:r>
            <a:r>
              <a:rPr lang="en-US" sz="2400" dirty="0" smtClean="0"/>
              <a:t>from Severe Renal Dysfunction* by Era</a:t>
            </a:r>
            <a:br>
              <a:rPr lang="en-US" sz="2400"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9574808"/>
              </p:ext>
            </p:extLst>
          </p:nvPr>
        </p:nvGraphicFramePr>
        <p:xfrm>
          <a:off x="2286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6096000" y="2590800"/>
            <a:ext cx="1295400" cy="323165"/>
          </a:xfrm>
          <a:prstGeom prst="rect">
            <a:avLst/>
          </a:prstGeom>
          <a:noFill/>
        </p:spPr>
        <p:txBody>
          <a:bodyPr wrap="square" rtlCol="0">
            <a:spAutoFit/>
          </a:bodyPr>
          <a:lstStyle/>
          <a:p>
            <a:pPr algn="ctr"/>
            <a:r>
              <a:rPr lang="en-US" sz="1500" b="1" dirty="0" smtClean="0">
                <a:solidFill>
                  <a:srgbClr val="FFFF00"/>
                </a:solidFill>
              </a:rPr>
              <a:t>p = 0.0230</a:t>
            </a:r>
            <a:endParaRPr lang="en-US" sz="1500" b="1" dirty="0">
              <a:solidFill>
                <a:srgbClr val="FFFF00"/>
              </a:solidFill>
            </a:endParaRPr>
          </a:p>
        </p:txBody>
      </p:sp>
      <p:sp>
        <p:nvSpPr>
          <p:cNvPr id="3" name="title_cohort"/>
          <p:cNvSpPr/>
          <p:nvPr/>
        </p:nvSpPr>
        <p:spPr>
          <a:xfrm>
            <a:off x="2057400" y="949235"/>
            <a:ext cx="5712330" cy="400110"/>
          </a:xfrm>
          <a:prstGeom prst="rect">
            <a:avLst/>
          </a:prstGeom>
        </p:spPr>
        <p:txBody>
          <a:bodyPr wrap="square">
            <a:spAutoFit/>
          </a:bodyPr>
          <a:lstStyle/>
          <a:p>
            <a:r>
              <a:rPr lang="en-US" sz="2000" b="1" kern="0" dirty="0" smtClean="0">
                <a:solidFill>
                  <a:srgbClr val="FFFFFF"/>
                </a:solidFill>
                <a:ea typeface="+mj-ea"/>
                <a:cs typeface="+mj-cs"/>
              </a:rPr>
              <a:t>(Transplants: January 1994 – June 2015)</a:t>
            </a:r>
            <a:endParaRPr lang="en-US" dirty="0"/>
          </a:p>
        </p:txBody>
      </p:sp>
      <p:grpSp>
        <p:nvGrpSpPr>
          <p:cNvPr id="10" name="Group 9"/>
          <p:cNvGrpSpPr/>
          <p:nvPr/>
        </p:nvGrpSpPr>
        <p:grpSpPr>
          <a:xfrm>
            <a:off x="3" y="6146799"/>
            <a:ext cx="4715933" cy="711201"/>
            <a:chOff x="3" y="6146799"/>
            <a:chExt cx="4715933" cy="711201"/>
          </a:xfrm>
        </p:grpSpPr>
        <p:grpSp>
          <p:nvGrpSpPr>
            <p:cNvPr id="12" name="Group 11"/>
            <p:cNvGrpSpPr/>
            <p:nvPr/>
          </p:nvGrpSpPr>
          <p:grpSpPr>
            <a:xfrm>
              <a:off x="3" y="6146799"/>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3"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6508373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Lung Transplants</a:t>
            </a:r>
            <a:r>
              <a:rPr lang="en-US" sz="2400" dirty="0" smtClean="0"/>
              <a:t/>
            </a:r>
            <a:br>
              <a:rPr lang="en-US" sz="2400" dirty="0" smtClean="0"/>
            </a:br>
            <a:r>
              <a:rPr lang="en-US" sz="2400" dirty="0" smtClean="0"/>
              <a:t>Cumulative Post-Transplant Malignancy Rates in </a:t>
            </a:r>
            <a:r>
              <a:rPr lang="en-US" sz="2400" u="sng" dirty="0" smtClean="0"/>
              <a:t>Survivors</a:t>
            </a:r>
            <a:r>
              <a:rPr lang="en-US" sz="2400" dirty="0" smtClean="0"/>
              <a:t/>
            </a:r>
            <a:br>
              <a:rPr lang="en-US" sz="2400" dirty="0" smtClean="0"/>
            </a:br>
            <a:endParaRPr lang="en-US" sz="2000" dirty="0"/>
          </a:p>
        </p:txBody>
      </p:sp>
      <p:graphicFrame>
        <p:nvGraphicFramePr>
          <p:cNvPr id="13" name="Content Placeholder 12"/>
          <p:cNvGraphicFramePr>
            <a:graphicFrameLocks noGrp="1"/>
          </p:cNvGraphicFramePr>
          <p:nvPr>
            <p:ph idx="1"/>
            <p:extLst/>
          </p:nvPr>
        </p:nvGraphicFramePr>
        <p:xfrm>
          <a:off x="601134" y="1524000"/>
          <a:ext cx="8009465" cy="3625614"/>
        </p:xfrm>
        <a:graphic>
          <a:graphicData uri="http://schemas.openxmlformats.org/drawingml/2006/table">
            <a:tbl>
              <a:tblPr bandRow="1">
                <a:tableStyleId>{5C22544A-7EE6-4342-B048-85BDC9FD1C3A}</a:tableStyleId>
              </a:tblPr>
              <a:tblGrid>
                <a:gridCol w="1506569"/>
                <a:gridCol w="2134097"/>
                <a:gridCol w="1375362"/>
                <a:gridCol w="1375362"/>
                <a:gridCol w="1618075"/>
              </a:tblGrid>
              <a:tr h="668104">
                <a:tc gridSpan="2">
                  <a:txBody>
                    <a:bodyPr/>
                    <a:lstStyle/>
                    <a:p>
                      <a:pPr rtl="0" fontAlgn="t"/>
                      <a:r>
                        <a:rPr lang="en-US" sz="1600" b="1" dirty="0">
                          <a:solidFill>
                            <a:srgbClr val="FFFF00"/>
                          </a:solidFill>
                        </a:rPr>
                        <a:t>Malignancy/Type</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rtl="0" fontAlgn="t"/>
                      <a:r>
                        <a:rPr lang="en-US" sz="1600" b="1" dirty="0">
                          <a:solidFill>
                            <a:srgbClr val="FFFF00"/>
                          </a:solidFill>
                        </a:rPr>
                        <a:t>1-Year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a:solidFill>
                            <a:srgbClr val="FFFF00"/>
                          </a:solidFill>
                        </a:rPr>
                        <a:t>5-Year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7-Year </a:t>
                      </a:r>
                      <a:r>
                        <a:rPr lang="en-US" sz="1600" b="1" dirty="0">
                          <a:solidFill>
                            <a:srgbClr val="FFFF00"/>
                          </a:solidFill>
                        </a:rPr>
                        <a:t>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554099">
                <a:tc gridSpan="2">
                  <a:txBody>
                    <a:bodyPr/>
                    <a:lstStyle/>
                    <a:p>
                      <a:pPr rtl="0" fontAlgn="t"/>
                      <a:r>
                        <a:rPr lang="en-US" sz="1600" b="1" dirty="0">
                          <a:solidFill>
                            <a:schemeClr val="tx1"/>
                          </a:solidFill>
                        </a:rPr>
                        <a:t>No 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a:txBody>
                    <a:bodyPr/>
                    <a:lstStyle/>
                    <a:p>
                      <a:pPr algn="ctr" fontAlgn="b"/>
                      <a:r>
                        <a:rPr lang="en-US" sz="1600" b="1" i="0" u="none" strike="noStrike" dirty="0">
                          <a:solidFill>
                            <a:schemeClr val="tx1"/>
                          </a:solidFill>
                          <a:effectLst/>
                          <a:latin typeface="+mn-lt"/>
                        </a:rPr>
                        <a:t>782 (94.9%)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600" b="1" i="0" u="none" strike="noStrike" dirty="0">
                          <a:solidFill>
                            <a:schemeClr val="tx1"/>
                          </a:solidFill>
                          <a:effectLst/>
                          <a:latin typeface="+mn-lt"/>
                        </a:rPr>
                        <a:t>297 (90.3%)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600" b="1" i="0" u="none" strike="noStrike" dirty="0">
                          <a:solidFill>
                            <a:schemeClr val="tx1"/>
                          </a:solidFill>
                          <a:effectLst/>
                          <a:latin typeface="+mn-lt"/>
                        </a:rPr>
                        <a:t>189 (90%)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54099">
                <a:tc gridSpan="2">
                  <a:txBody>
                    <a:bodyPr/>
                    <a:lstStyle/>
                    <a:p>
                      <a:pPr rtl="0" fontAlgn="t"/>
                      <a:r>
                        <a:rPr lang="en-US" sz="1600" b="1" dirty="0">
                          <a:solidFill>
                            <a:schemeClr val="tx1"/>
                          </a:solidFill>
                        </a:rPr>
                        <a:t>Malignancy (all types combined)</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fontAlgn="b"/>
                      <a:r>
                        <a:rPr lang="en-US" sz="1600" b="1" i="0" u="none" strike="noStrike" dirty="0">
                          <a:solidFill>
                            <a:schemeClr val="tx1"/>
                          </a:solidFill>
                          <a:effectLst/>
                          <a:latin typeface="+mn-lt"/>
                        </a:rPr>
                        <a:t>42 (5.1%)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600" b="1" i="0" u="none" strike="noStrike" dirty="0">
                          <a:solidFill>
                            <a:schemeClr val="tx1"/>
                          </a:solidFill>
                          <a:effectLst/>
                          <a:latin typeface="+mn-lt"/>
                        </a:rPr>
                        <a:t>32 (9.7%)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600" b="1" i="0" u="none" strike="noStrike" dirty="0">
                          <a:solidFill>
                            <a:schemeClr val="tx1"/>
                          </a:solidFill>
                          <a:effectLst/>
                          <a:latin typeface="+mn-lt"/>
                        </a:rPr>
                        <a:t>21 (10%)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62328">
                <a:tc rowSpan="4">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i="1" dirty="0" smtClean="0">
                          <a:solidFill>
                            <a:schemeClr val="tx1"/>
                          </a:solidFill>
                        </a:rPr>
                        <a:t>Malignancy Type*</a:t>
                      </a:r>
                    </a:p>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rtl="0" fontAlgn="t"/>
                      <a:r>
                        <a:rPr lang="en-US" sz="1600" b="1" i="1" baseline="0" dirty="0" smtClean="0">
                          <a:solidFill>
                            <a:schemeClr val="tx2">
                              <a:lumMod val="20000"/>
                              <a:lumOff val="80000"/>
                            </a:schemeClr>
                          </a:solidFill>
                        </a:rPr>
                        <a:t>Lymphoma</a:t>
                      </a:r>
                      <a:endParaRPr lang="en-US" sz="1600" baseline="0" dirty="0">
                        <a:solidFill>
                          <a:schemeClr val="tx2">
                            <a:lumMod val="20000"/>
                            <a:lumOff val="80000"/>
                          </a:schemeClr>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600" b="1" i="1" u="none" strike="noStrike" dirty="0">
                          <a:solidFill>
                            <a:schemeClr val="tx2">
                              <a:lumMod val="20000"/>
                              <a:lumOff val="80000"/>
                            </a:schemeClr>
                          </a:solidFill>
                          <a:effectLst/>
                          <a:latin typeface="+mn-lt"/>
                        </a:rPr>
                        <a:t>39</a:t>
                      </a:r>
                    </a:p>
                  </a:txBody>
                  <a:tcPr marL="9525" marR="4572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600" b="1" i="1" u="none" strike="noStrike" dirty="0">
                          <a:solidFill>
                            <a:schemeClr val="tx2">
                              <a:lumMod val="20000"/>
                              <a:lumOff val="80000"/>
                            </a:schemeClr>
                          </a:solidFill>
                          <a:effectLst/>
                          <a:latin typeface="+mn-lt"/>
                        </a:rPr>
                        <a:t>31</a:t>
                      </a:r>
                    </a:p>
                  </a:txBody>
                  <a:tcPr marL="9525" marR="4572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600" b="1" i="1" u="none" strike="noStrike" dirty="0">
                          <a:solidFill>
                            <a:schemeClr val="tx2">
                              <a:lumMod val="20000"/>
                              <a:lumOff val="80000"/>
                            </a:schemeClr>
                          </a:solidFill>
                          <a:effectLst/>
                          <a:latin typeface="+mn-lt"/>
                        </a:rPr>
                        <a:t>20</a:t>
                      </a:r>
                    </a:p>
                  </a:txBody>
                  <a:tcPr marL="9525" marR="4572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62328">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fontAlgn="t"/>
                      <a:r>
                        <a:rPr lang="en-US" sz="1600" b="1" i="1" baseline="0" dirty="0" smtClean="0">
                          <a:solidFill>
                            <a:schemeClr val="tx2">
                              <a:lumMod val="20000"/>
                              <a:lumOff val="80000"/>
                            </a:schemeClr>
                          </a:solidFill>
                        </a:rPr>
                        <a:t>Other</a:t>
                      </a:r>
                      <a:endParaRPr lang="en-US" sz="1600" baseline="0" dirty="0">
                        <a:solidFill>
                          <a:schemeClr val="tx2">
                            <a:lumMod val="20000"/>
                            <a:lumOff val="80000"/>
                          </a:schemeClr>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b"/>
                      <a:r>
                        <a:rPr lang="en-US" sz="1600" b="1" i="1" u="none" strike="noStrike" dirty="0">
                          <a:solidFill>
                            <a:schemeClr val="tx2">
                              <a:lumMod val="20000"/>
                              <a:lumOff val="80000"/>
                            </a:schemeClr>
                          </a:solidFill>
                          <a:effectLst/>
                          <a:latin typeface="+mn-lt"/>
                        </a:rPr>
                        <a:t>2</a:t>
                      </a:r>
                    </a:p>
                  </a:txBody>
                  <a:tcPr marL="9525" marR="4572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b"/>
                      <a:r>
                        <a:rPr lang="en-US" sz="1600" b="1" i="1" u="none" strike="noStrike" dirty="0">
                          <a:solidFill>
                            <a:schemeClr val="tx2">
                              <a:lumMod val="20000"/>
                              <a:lumOff val="80000"/>
                            </a:schemeClr>
                          </a:solidFill>
                          <a:effectLst/>
                          <a:latin typeface="+mn-lt"/>
                        </a:rPr>
                        <a:t>1</a:t>
                      </a:r>
                    </a:p>
                  </a:txBody>
                  <a:tcPr marL="9525" marR="4572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b"/>
                      <a:r>
                        <a:rPr lang="en-US" sz="1600" b="1" i="1" u="none" strike="noStrike" dirty="0">
                          <a:solidFill>
                            <a:schemeClr val="tx2">
                              <a:lumMod val="20000"/>
                              <a:lumOff val="80000"/>
                            </a:schemeClr>
                          </a:solidFill>
                          <a:effectLst/>
                          <a:latin typeface="+mn-lt"/>
                        </a:rPr>
                        <a:t>0</a:t>
                      </a:r>
                    </a:p>
                  </a:txBody>
                  <a:tcPr marL="9525" marR="4572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62328">
                <a:tc vMerge="1">
                  <a:txBody>
                    <a:bodyPr/>
                    <a:lstStyle/>
                    <a:p>
                      <a:endParaRPr lang="en-US"/>
                    </a:p>
                  </a:txBody>
                  <a:tcPr/>
                </a:tc>
                <a:tc>
                  <a:txBody>
                    <a:bodyPr/>
                    <a:lstStyle/>
                    <a:p>
                      <a:pPr marL="0" algn="l" defTabSz="914400" rtl="0" eaLnBrk="1" fontAlgn="t" latinLnBrk="0" hangingPunct="1"/>
                      <a:r>
                        <a:rPr lang="en-US" sz="1600" b="1" i="1" kern="1200" baseline="0" dirty="0" smtClean="0">
                          <a:solidFill>
                            <a:schemeClr val="tx2">
                              <a:lumMod val="20000"/>
                              <a:lumOff val="80000"/>
                            </a:schemeClr>
                          </a:solidFill>
                          <a:latin typeface="+mn-lt"/>
                          <a:ea typeface="+mn-ea"/>
                          <a:cs typeface="+mn-cs"/>
                        </a:rPr>
                        <a:t>Skin</a:t>
                      </a:r>
                      <a:endParaRPr lang="en-US" sz="1600" b="1" i="1" kern="1200" baseline="0" dirty="0">
                        <a:solidFill>
                          <a:schemeClr val="tx2">
                            <a:lumMod val="20000"/>
                            <a:lumOff val="80000"/>
                          </a:schemeClr>
                        </a:solidFill>
                        <a:latin typeface="+mn-lt"/>
                        <a:ea typeface="+mn-ea"/>
                        <a:cs typeface="+mn-cs"/>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600" b="1" i="1" u="none" strike="noStrike" dirty="0">
                          <a:solidFill>
                            <a:schemeClr val="tx2">
                              <a:lumMod val="20000"/>
                              <a:lumOff val="80000"/>
                            </a:schemeClr>
                          </a:solidFill>
                          <a:effectLst/>
                          <a:latin typeface="+mn-lt"/>
                        </a:rPr>
                        <a:t>1</a:t>
                      </a:r>
                    </a:p>
                  </a:txBody>
                  <a:tcPr marL="9525" marR="4572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600" b="1" i="1" u="none" strike="noStrike" dirty="0">
                          <a:solidFill>
                            <a:schemeClr val="tx2">
                              <a:lumMod val="20000"/>
                              <a:lumOff val="80000"/>
                            </a:schemeClr>
                          </a:solidFill>
                          <a:effectLst/>
                          <a:latin typeface="+mn-lt"/>
                        </a:rPr>
                        <a:t>0</a:t>
                      </a:r>
                    </a:p>
                  </a:txBody>
                  <a:tcPr marL="9525" marR="4572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600" b="1" i="1" u="none" strike="noStrike" dirty="0">
                          <a:solidFill>
                            <a:schemeClr val="tx2">
                              <a:lumMod val="20000"/>
                              <a:lumOff val="80000"/>
                            </a:schemeClr>
                          </a:solidFill>
                          <a:effectLst/>
                          <a:latin typeface="+mn-lt"/>
                        </a:rPr>
                        <a:t>1</a:t>
                      </a:r>
                    </a:p>
                  </a:txBody>
                  <a:tcPr marL="9525" marR="4572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62328">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fontAlgn="t"/>
                      <a:r>
                        <a:rPr lang="en-US" sz="1600" b="1" i="1" baseline="0" dirty="0" smtClean="0">
                          <a:solidFill>
                            <a:schemeClr val="tx2">
                              <a:lumMod val="20000"/>
                              <a:lumOff val="80000"/>
                            </a:schemeClr>
                          </a:solidFill>
                        </a:rPr>
                        <a:t>Type Not Reported</a:t>
                      </a:r>
                      <a:endParaRPr lang="en-US" sz="1600" baseline="0" dirty="0">
                        <a:solidFill>
                          <a:schemeClr val="tx2">
                            <a:lumMod val="20000"/>
                            <a:lumOff val="80000"/>
                          </a:schemeClr>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b"/>
                      <a:r>
                        <a:rPr lang="en-US" sz="1600" b="1" i="1" u="none" strike="noStrike" dirty="0">
                          <a:solidFill>
                            <a:schemeClr val="tx2">
                              <a:lumMod val="20000"/>
                              <a:lumOff val="80000"/>
                            </a:schemeClr>
                          </a:solidFill>
                          <a:effectLst/>
                          <a:latin typeface="+mn-lt"/>
                        </a:rPr>
                        <a:t>0</a:t>
                      </a:r>
                    </a:p>
                  </a:txBody>
                  <a:tcPr marL="9525" marR="4572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b"/>
                      <a:r>
                        <a:rPr lang="en-US" sz="1600" b="1" i="1" u="none" strike="noStrike" dirty="0">
                          <a:solidFill>
                            <a:schemeClr val="tx2">
                              <a:lumMod val="20000"/>
                              <a:lumOff val="80000"/>
                            </a:schemeClr>
                          </a:solidFill>
                          <a:effectLst/>
                          <a:latin typeface="+mn-lt"/>
                        </a:rPr>
                        <a:t>1</a:t>
                      </a:r>
                    </a:p>
                  </a:txBody>
                  <a:tcPr marL="9525" marR="4572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b"/>
                      <a:r>
                        <a:rPr lang="en-US" sz="1600" b="1" i="1" u="none" strike="noStrike" dirty="0">
                          <a:solidFill>
                            <a:schemeClr val="tx2">
                              <a:lumMod val="20000"/>
                              <a:lumOff val="80000"/>
                            </a:schemeClr>
                          </a:solidFill>
                          <a:effectLst/>
                          <a:latin typeface="+mn-lt"/>
                        </a:rPr>
                        <a:t>0</a:t>
                      </a:r>
                    </a:p>
                  </a:txBody>
                  <a:tcPr marL="9525" marR="4572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9" name="TextBox 8"/>
          <p:cNvSpPr txBox="1"/>
          <p:nvPr/>
        </p:nvSpPr>
        <p:spPr>
          <a:xfrm>
            <a:off x="601134" y="5504381"/>
            <a:ext cx="8229600" cy="553998"/>
          </a:xfrm>
          <a:prstGeom prst="rect">
            <a:avLst/>
          </a:prstGeom>
          <a:noFill/>
        </p:spPr>
        <p:txBody>
          <a:bodyPr wrap="square" rtlCol="0">
            <a:spAutoFit/>
          </a:bodyPr>
          <a:lstStyle/>
          <a:p>
            <a:r>
              <a:rPr lang="en-US" sz="1500" b="1" dirty="0" smtClean="0"/>
              <a:t>* Recipients may have experienced more than one type of malignancy so the sum of</a:t>
            </a:r>
          </a:p>
          <a:p>
            <a:r>
              <a:rPr lang="en-US" sz="1500" b="1" dirty="0" smtClean="0"/>
              <a:t>  individual malignancy types may be greater than the total number with malignancy.</a:t>
            </a:r>
            <a:endParaRPr lang="en-US" sz="1500" dirty="0"/>
          </a:p>
        </p:txBody>
      </p:sp>
      <p:sp>
        <p:nvSpPr>
          <p:cNvPr id="10" name="TextBox 9"/>
          <p:cNvSpPr txBox="1"/>
          <p:nvPr/>
        </p:nvSpPr>
        <p:spPr>
          <a:xfrm>
            <a:off x="601134" y="5149613"/>
            <a:ext cx="6324600" cy="307777"/>
          </a:xfrm>
          <a:prstGeom prst="rect">
            <a:avLst/>
          </a:prstGeom>
          <a:noFill/>
        </p:spPr>
        <p:txBody>
          <a:bodyPr wrap="square" rtlCol="0">
            <a:spAutoFit/>
          </a:bodyPr>
          <a:lstStyle/>
          <a:p>
            <a:r>
              <a:rPr lang="en-US" sz="1400" b="1" dirty="0" smtClean="0">
                <a:solidFill>
                  <a:srgbClr val="FFFF00"/>
                </a:solidFill>
              </a:rPr>
              <a:t>“Other” includes liver and primitive neuroectodermal tumor. </a:t>
            </a:r>
          </a:p>
        </p:txBody>
      </p:sp>
      <p:sp>
        <p:nvSpPr>
          <p:cNvPr id="3" name="title_cohort"/>
          <p:cNvSpPr/>
          <p:nvPr/>
        </p:nvSpPr>
        <p:spPr>
          <a:xfrm>
            <a:off x="2265920" y="986838"/>
            <a:ext cx="5113900" cy="400110"/>
          </a:xfrm>
          <a:prstGeom prst="rect">
            <a:avLst/>
          </a:prstGeom>
        </p:spPr>
        <p:txBody>
          <a:bodyPr wrap="none">
            <a:spAutoFit/>
          </a:bodyPr>
          <a:lstStyle/>
          <a:p>
            <a:r>
              <a:rPr lang="en-US" sz="2000" b="1" kern="0" dirty="0" smtClean="0">
                <a:solidFill>
                  <a:srgbClr val="FFFFFF"/>
                </a:solidFill>
                <a:ea typeface="+mj-ea"/>
                <a:cs typeface="+mj-cs"/>
              </a:rPr>
              <a:t>(Transplants: January </a:t>
            </a:r>
            <a:r>
              <a:rPr lang="en-US" sz="2000" b="1" kern="0" dirty="0">
                <a:solidFill>
                  <a:srgbClr val="FFFFFF"/>
                </a:solidFill>
                <a:ea typeface="+mj-ea"/>
                <a:cs typeface="+mj-cs"/>
              </a:rPr>
              <a:t>1994 – June </a:t>
            </a:r>
            <a:r>
              <a:rPr lang="en-US" sz="2000" b="1" kern="0" dirty="0" smtClean="0">
                <a:solidFill>
                  <a:srgbClr val="FFFFFF"/>
                </a:solidFill>
                <a:ea typeface="+mj-ea"/>
                <a:cs typeface="+mj-cs"/>
              </a:rPr>
              <a:t>2015)</a:t>
            </a:r>
            <a:endParaRPr lang="en-US" dirty="0"/>
          </a:p>
        </p:txBody>
      </p:sp>
      <p:grpSp>
        <p:nvGrpSpPr>
          <p:cNvPr id="15" name="Group 14"/>
          <p:cNvGrpSpPr/>
          <p:nvPr/>
        </p:nvGrpSpPr>
        <p:grpSpPr>
          <a:xfrm>
            <a:off x="3" y="6146799"/>
            <a:ext cx="4715933" cy="711201"/>
            <a:chOff x="3" y="6146799"/>
            <a:chExt cx="4715933" cy="711201"/>
          </a:xfrm>
        </p:grpSpPr>
        <p:grpSp>
          <p:nvGrpSpPr>
            <p:cNvPr id="16" name="Group 15"/>
            <p:cNvGrpSpPr/>
            <p:nvPr/>
          </p:nvGrpSpPr>
          <p:grpSpPr>
            <a:xfrm>
              <a:off x="3" y="6146799"/>
              <a:ext cx="4715932" cy="711201"/>
              <a:chOff x="1" y="6067776"/>
              <a:chExt cx="4952999" cy="790224"/>
            </a:xfrm>
          </p:grpSpPr>
          <p:pic>
            <p:nvPicPr>
              <p:cNvPr id="18" name="Picture 17"/>
              <p:cNvPicPr>
                <a:picLocks noChangeAspect="1"/>
              </p:cNvPicPr>
              <p:nvPr/>
            </p:nvPicPr>
            <p:blipFill>
              <a:blip r:embed="rId3"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7"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44957704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11" y="118891"/>
            <a:ext cx="9144000" cy="685800"/>
          </a:xfrm>
        </p:spPr>
        <p:txBody>
          <a:bodyPr/>
          <a:lstStyle/>
          <a:p>
            <a:r>
              <a:rPr lang="en-US" sz="2600" dirty="0" smtClean="0"/>
              <a:t>Pediatric Lung Transplants</a:t>
            </a:r>
            <a:r>
              <a:rPr lang="en-US" sz="2800" dirty="0" smtClean="0"/>
              <a:t/>
            </a:r>
            <a:br>
              <a:rPr lang="en-US" sz="2800" dirty="0" smtClean="0"/>
            </a:br>
            <a:r>
              <a:rPr lang="en-US" sz="2400" dirty="0"/>
              <a:t>Freedom </a:t>
            </a:r>
            <a:r>
              <a:rPr lang="en-US" sz="2400" dirty="0" smtClean="0"/>
              <a:t>from Malignancy</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5569775"/>
              </p:ext>
            </p:extLst>
          </p:nvPr>
        </p:nvGraphicFramePr>
        <p:xfrm>
          <a:off x="76200" y="1219200"/>
          <a:ext cx="8915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_cohort"/>
          <p:cNvSpPr/>
          <p:nvPr/>
        </p:nvSpPr>
        <p:spPr>
          <a:xfrm>
            <a:off x="2319031" y="873272"/>
            <a:ext cx="5113900" cy="400110"/>
          </a:xfrm>
          <a:prstGeom prst="rect">
            <a:avLst/>
          </a:prstGeom>
        </p:spPr>
        <p:txBody>
          <a:bodyPr wrap="none">
            <a:spAutoFit/>
          </a:bodyPr>
          <a:lstStyle/>
          <a:p>
            <a:r>
              <a:rPr lang="en-US" sz="2000" b="1" kern="0" dirty="0" smtClean="0">
                <a:solidFill>
                  <a:srgbClr val="FFFFFF"/>
                </a:solidFill>
                <a:ea typeface="+mj-ea"/>
                <a:cs typeface="+mj-cs"/>
              </a:rPr>
              <a:t>(Transplants: January 1994 – June 2015)</a:t>
            </a:r>
            <a:endParaRPr lang="en-US" dirty="0"/>
          </a:p>
        </p:txBody>
      </p:sp>
      <p:grpSp>
        <p:nvGrpSpPr>
          <p:cNvPr id="9" name="Group 8"/>
          <p:cNvGrpSpPr/>
          <p:nvPr/>
        </p:nvGrpSpPr>
        <p:grpSpPr>
          <a:xfrm>
            <a:off x="3" y="6146799"/>
            <a:ext cx="4715933" cy="711201"/>
            <a:chOff x="3" y="6146799"/>
            <a:chExt cx="4715933" cy="711201"/>
          </a:xfrm>
        </p:grpSpPr>
        <p:grpSp>
          <p:nvGrpSpPr>
            <p:cNvPr id="12" name="Group 11"/>
            <p:cNvGrpSpPr/>
            <p:nvPr/>
          </p:nvGrpSpPr>
          <p:grpSpPr>
            <a:xfrm>
              <a:off x="3" y="6146799"/>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3"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2350958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Lung Transplants</a:t>
            </a:r>
            <a:r>
              <a:rPr lang="en-US" sz="3200" dirty="0" smtClean="0"/>
              <a:t/>
            </a:r>
            <a:br>
              <a:rPr lang="en-US" sz="3200" dirty="0" smtClean="0"/>
            </a:br>
            <a:r>
              <a:rPr lang="en-US" sz="2400" dirty="0"/>
              <a:t>Freedom </a:t>
            </a:r>
            <a:r>
              <a:rPr lang="en-US" sz="2400" dirty="0" smtClean="0"/>
              <a:t>from Malignancy by Age Group</a:t>
            </a:r>
            <a:r>
              <a:rPr lang="en-US" sz="2800" dirty="0" smtClean="0"/>
              <a:t/>
            </a:r>
            <a:br>
              <a:rPr lang="en-US" sz="2800"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431658"/>
              </p:ext>
            </p:extLst>
          </p:nvPr>
        </p:nvGraphicFramePr>
        <p:xfrm>
          <a:off x="228600" y="1447800"/>
          <a:ext cx="8839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5638800" y="3352800"/>
            <a:ext cx="2590800" cy="553998"/>
          </a:xfrm>
          <a:prstGeom prst="rect">
            <a:avLst/>
          </a:prstGeom>
          <a:noFill/>
        </p:spPr>
        <p:txBody>
          <a:bodyPr wrap="square" rtlCol="0">
            <a:spAutoFit/>
          </a:bodyPr>
          <a:lstStyle/>
          <a:p>
            <a:r>
              <a:rPr lang="en-US" sz="1500" b="1" dirty="0">
                <a:solidFill>
                  <a:srgbClr val="FFFF00"/>
                </a:solidFill>
              </a:rPr>
              <a:t>No pair-wise comparisons were significant at p&lt;0.05.</a:t>
            </a:r>
          </a:p>
        </p:txBody>
      </p:sp>
      <p:sp>
        <p:nvSpPr>
          <p:cNvPr id="3" name="title_cohort"/>
          <p:cNvSpPr txBox="1"/>
          <p:nvPr/>
        </p:nvSpPr>
        <p:spPr>
          <a:xfrm>
            <a:off x="2091250" y="1087398"/>
            <a:ext cx="4713150" cy="400110"/>
          </a:xfrm>
          <a:prstGeom prst="rect">
            <a:avLst/>
          </a:prstGeom>
          <a:noFill/>
        </p:spPr>
        <p:txBody>
          <a:bodyPr wrap="none" rtlCol="0">
            <a:spAutoFit/>
          </a:bodyPr>
          <a:lstStyle/>
          <a:p>
            <a:r>
              <a:rPr lang="en-US" sz="2000" b="1" kern="0" dirty="0" smtClean="0">
                <a:solidFill>
                  <a:srgbClr val="FFFFFF"/>
                </a:solidFill>
                <a:ea typeface="+mj-ea"/>
                <a:cs typeface="+mj-cs"/>
              </a:rPr>
              <a:t>(Follow-ups: April 1994 – June 2015)</a:t>
            </a:r>
            <a:endParaRPr lang="en-US" dirty="0"/>
          </a:p>
        </p:txBody>
      </p:sp>
      <p:grpSp>
        <p:nvGrpSpPr>
          <p:cNvPr id="10" name="Group 9"/>
          <p:cNvGrpSpPr/>
          <p:nvPr/>
        </p:nvGrpSpPr>
        <p:grpSpPr>
          <a:xfrm>
            <a:off x="3" y="6146799"/>
            <a:ext cx="4715933" cy="711201"/>
            <a:chOff x="3" y="6146799"/>
            <a:chExt cx="4715933" cy="711201"/>
          </a:xfrm>
        </p:grpSpPr>
        <p:grpSp>
          <p:nvGrpSpPr>
            <p:cNvPr id="11" name="Group 10"/>
            <p:cNvGrpSpPr/>
            <p:nvPr/>
          </p:nvGrpSpPr>
          <p:grpSpPr>
            <a:xfrm>
              <a:off x="3" y="6146799"/>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37211949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Lung Transplants</a:t>
            </a:r>
            <a:r>
              <a:rPr lang="en-US" sz="2800" dirty="0" smtClean="0"/>
              <a:t/>
            </a:r>
            <a:br>
              <a:rPr lang="en-US" sz="2800" dirty="0" smtClean="0"/>
            </a:br>
            <a:r>
              <a:rPr lang="en-US" sz="2400" dirty="0"/>
              <a:t>Freedom </a:t>
            </a:r>
            <a:r>
              <a:rPr lang="en-US" sz="2400" dirty="0" smtClean="0"/>
              <a:t>from Malignancy by Induction Use</a:t>
            </a:r>
            <a:br>
              <a:rPr lang="en-US" sz="2400"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4704287"/>
              </p:ext>
            </p:extLst>
          </p:nvPr>
        </p:nvGraphicFramePr>
        <p:xfrm>
          <a:off x="76200" y="1447800"/>
          <a:ext cx="8991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2865003" y="2667000"/>
            <a:ext cx="1219200" cy="323165"/>
          </a:xfrm>
          <a:prstGeom prst="rect">
            <a:avLst/>
          </a:prstGeom>
          <a:noFill/>
        </p:spPr>
        <p:txBody>
          <a:bodyPr wrap="square" rtlCol="0">
            <a:spAutoFit/>
          </a:bodyPr>
          <a:lstStyle/>
          <a:p>
            <a:r>
              <a:rPr lang="en-US" sz="1500" b="1" dirty="0" smtClean="0">
                <a:solidFill>
                  <a:srgbClr val="FFFF00"/>
                </a:solidFill>
              </a:rPr>
              <a:t>p = 0.6956</a:t>
            </a:r>
            <a:endParaRPr lang="en-US" sz="1500" b="1" dirty="0">
              <a:solidFill>
                <a:srgbClr val="FFFF00"/>
              </a:solidFill>
            </a:endParaRPr>
          </a:p>
        </p:txBody>
      </p:sp>
      <p:sp>
        <p:nvSpPr>
          <p:cNvPr id="3" name="title_cohort"/>
          <p:cNvSpPr/>
          <p:nvPr/>
        </p:nvSpPr>
        <p:spPr>
          <a:xfrm>
            <a:off x="1981200" y="1035439"/>
            <a:ext cx="5334000" cy="400110"/>
          </a:xfrm>
          <a:prstGeom prst="rect">
            <a:avLst/>
          </a:prstGeom>
        </p:spPr>
        <p:txBody>
          <a:bodyPr wrap="square">
            <a:spAutoFit/>
          </a:bodyPr>
          <a:lstStyle/>
          <a:p>
            <a:r>
              <a:rPr lang="en-US" sz="2000" b="1" kern="0" dirty="0" smtClean="0">
                <a:solidFill>
                  <a:srgbClr val="FFFFFF"/>
                </a:solidFill>
                <a:ea typeface="+mj-ea"/>
                <a:cs typeface="+mj-cs"/>
              </a:rPr>
              <a:t>(Transplants: January 2000 – June 2015)</a:t>
            </a:r>
            <a:endParaRPr lang="en-US" dirty="0"/>
          </a:p>
        </p:txBody>
      </p:sp>
      <p:grpSp>
        <p:nvGrpSpPr>
          <p:cNvPr id="10" name="Group 9"/>
          <p:cNvGrpSpPr/>
          <p:nvPr/>
        </p:nvGrpSpPr>
        <p:grpSpPr>
          <a:xfrm>
            <a:off x="3" y="6146799"/>
            <a:ext cx="4715933" cy="711201"/>
            <a:chOff x="3" y="6146799"/>
            <a:chExt cx="4715933" cy="711201"/>
          </a:xfrm>
        </p:grpSpPr>
        <p:grpSp>
          <p:nvGrpSpPr>
            <p:cNvPr id="11" name="Group 10"/>
            <p:cNvGrpSpPr/>
            <p:nvPr/>
          </p:nvGrpSpPr>
          <p:grpSpPr>
            <a:xfrm>
              <a:off x="3" y="6146799"/>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83195219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pPr algn="l"/>
            <a:r>
              <a:rPr lang="en-US" sz="2600" dirty="0" smtClean="0"/>
              <a:t>		      Pediatric Lung Transplants</a:t>
            </a:r>
            <a:br>
              <a:rPr lang="en-US" sz="2600" dirty="0" smtClean="0"/>
            </a:br>
            <a:r>
              <a:rPr lang="en-US" sz="2600" dirty="0" smtClean="0"/>
              <a:t>	</a:t>
            </a:r>
            <a:r>
              <a:rPr lang="en-US" sz="2400" dirty="0" smtClean="0"/>
              <a:t>Cause of Death</a:t>
            </a:r>
            <a:endParaRPr lang="en-US" sz="2000" dirty="0"/>
          </a:p>
        </p:txBody>
      </p:sp>
      <p:graphicFrame>
        <p:nvGraphicFramePr>
          <p:cNvPr id="13" name="Content Placeholder 12"/>
          <p:cNvGraphicFramePr>
            <a:graphicFrameLocks noGrp="1"/>
          </p:cNvGraphicFramePr>
          <p:nvPr>
            <p:ph idx="1"/>
            <p:extLst/>
          </p:nvPr>
        </p:nvGraphicFramePr>
        <p:xfrm>
          <a:off x="228601" y="1143000"/>
          <a:ext cx="8686799" cy="4952997"/>
        </p:xfrm>
        <a:graphic>
          <a:graphicData uri="http://schemas.openxmlformats.org/drawingml/2006/table">
            <a:tbl>
              <a:tblPr>
                <a:tableStyleId>{5C22544A-7EE6-4342-B048-85BDC9FD1C3A}</a:tableStyleId>
              </a:tblPr>
              <a:tblGrid>
                <a:gridCol w="2743200"/>
                <a:gridCol w="914399"/>
                <a:gridCol w="1295400"/>
                <a:gridCol w="1371600"/>
                <a:gridCol w="1371601"/>
                <a:gridCol w="990599"/>
              </a:tblGrid>
              <a:tr h="575822">
                <a:tc>
                  <a:txBody>
                    <a:bodyPr/>
                    <a:lstStyle/>
                    <a:p>
                      <a:pPr algn="ctr" rtl="0" fontAlgn="t"/>
                      <a:r>
                        <a:rPr lang="en-US" sz="1400" b="1" dirty="0">
                          <a:solidFill>
                            <a:srgbClr val="FFFF00"/>
                          </a:solidFill>
                        </a:rPr>
                        <a:t>CAUSE OF DEATH</a:t>
                      </a:r>
                      <a:endParaRPr lang="en-US" dirty="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dirty="0">
                          <a:solidFill>
                            <a:schemeClr val="tx1"/>
                          </a:solidFill>
                          <a:effectLst/>
                          <a:latin typeface="+mn-lt"/>
                        </a:rPr>
                        <a:t>0-30 Days (N = 156)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dirty="0">
                          <a:solidFill>
                            <a:schemeClr val="tx1"/>
                          </a:solidFill>
                          <a:effectLst/>
                          <a:latin typeface="+mn-lt"/>
                        </a:rPr>
                        <a:t>31 Days - 1 Year (N  = 222)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dirty="0">
                          <a:solidFill>
                            <a:schemeClr val="tx1"/>
                          </a:solidFill>
                          <a:effectLst/>
                          <a:latin typeface="+mn-lt"/>
                        </a:rPr>
                        <a:t>&gt;1 Year - 3 Years (N = 285)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dirty="0">
                          <a:solidFill>
                            <a:schemeClr val="tx1"/>
                          </a:solidFill>
                          <a:effectLst/>
                          <a:latin typeface="+mn-lt"/>
                        </a:rPr>
                        <a:t>&gt;3 Years - 5 Years (N = 139)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dirty="0">
                          <a:solidFill>
                            <a:schemeClr val="tx1"/>
                          </a:solidFill>
                          <a:effectLst/>
                          <a:latin typeface="+mn-lt"/>
                        </a:rPr>
                        <a:t>&gt;5 </a:t>
                      </a:r>
                      <a:r>
                        <a:rPr lang="en-US" sz="1300" b="1" i="0" u="none" strike="noStrike" dirty="0" smtClean="0">
                          <a:solidFill>
                            <a:schemeClr val="tx1"/>
                          </a:solidFill>
                          <a:effectLst/>
                          <a:latin typeface="+mn-lt"/>
                        </a:rPr>
                        <a:t>Years</a:t>
                      </a:r>
                    </a:p>
                    <a:p>
                      <a:pPr algn="ctr" fontAlgn="ctr"/>
                      <a:r>
                        <a:rPr lang="en-US" sz="1300" b="1" i="0" u="none" strike="noStrike" dirty="0" smtClean="0">
                          <a:solidFill>
                            <a:schemeClr val="tx1"/>
                          </a:solidFill>
                          <a:effectLst/>
                          <a:latin typeface="+mn-lt"/>
                        </a:rPr>
                        <a:t>(N </a:t>
                      </a:r>
                      <a:r>
                        <a:rPr lang="en-US" sz="1300" b="1" i="0" u="none" strike="noStrike" dirty="0">
                          <a:solidFill>
                            <a:schemeClr val="tx1"/>
                          </a:solidFill>
                          <a:effectLst/>
                          <a:latin typeface="+mn-lt"/>
                        </a:rPr>
                        <a:t>= 153)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smtClean="0">
                          <a:solidFill>
                            <a:schemeClr val="tx1"/>
                          </a:solidFill>
                        </a:rPr>
                        <a:t>OB/BOS</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25 (11.3%)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99 (34.7%)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56 (40.3%)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69 (45.1%)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7925">
                <a:tc>
                  <a:txBody>
                    <a:bodyPr/>
                    <a:lstStyle/>
                    <a:p>
                      <a:pPr rtl="0"/>
                      <a:r>
                        <a:rPr lang="en-US" sz="1300" b="1" dirty="0">
                          <a:solidFill>
                            <a:schemeClr val="tx1"/>
                          </a:solidFill>
                        </a:rPr>
                        <a:t>ACUTE REJECTION</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3 (1.9%)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5 (2.3%)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6 (2.1%)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4 (2.9%)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1 (0.7%)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a:solidFill>
                            <a:schemeClr val="tx1"/>
                          </a:solidFill>
                        </a:rPr>
                        <a:t>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10 (4.5%)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8 (2.8%)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3 (2.2%)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5 (3.3%)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7925">
                <a:tc>
                  <a:txBody>
                    <a:bodyPr/>
                    <a:lstStyle/>
                    <a:p>
                      <a:pPr rtl="0"/>
                      <a:r>
                        <a:rPr lang="en-US" sz="1300" b="1" dirty="0">
                          <a:solidFill>
                            <a:schemeClr val="tx1"/>
                          </a:solidFill>
                        </a:rPr>
                        <a:t>MALIGNANCY, NON-LYMPHOMA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3 (1.4%)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1 (0.4%)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1 (0.7%)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7 (4.6%)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a:solidFill>
                            <a:schemeClr val="tx1"/>
                          </a:solidFill>
                        </a:rPr>
                        <a:t>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6 (2.7%)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7925">
                <a:tc>
                  <a:txBody>
                    <a:bodyPr/>
                    <a:lstStyle/>
                    <a:p>
                      <a:pPr rtl="0"/>
                      <a:r>
                        <a:rPr lang="en-US" sz="1300" b="1" dirty="0">
                          <a:solidFill>
                            <a:schemeClr val="tx1"/>
                          </a:solidFill>
                        </a:rPr>
                        <a:t>INFECTION, NON-CMV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24 (15.4%)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69 (31.1%)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48 (16.8%)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22 (15.8%)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14 (9.2%)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a:solidFill>
                            <a:schemeClr val="tx1"/>
                          </a:solidFill>
                        </a:rPr>
                        <a:t>GRAFT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45 (28.8%)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45 (20.3%)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78 (27.4%)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31 (22.3%)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36 (23.5%)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7925">
                <a:tc>
                  <a:txBody>
                    <a:bodyPr/>
                    <a:lstStyle/>
                    <a:p>
                      <a:pPr rtl="0"/>
                      <a:r>
                        <a:rPr lang="en-US" sz="1300" b="1" dirty="0">
                          <a:solidFill>
                            <a:schemeClr val="tx1"/>
                          </a:solidFill>
                        </a:rPr>
                        <a:t>CARDIOVASCULAR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22 (14.1%)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9 (4.1%)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4 (1.4%)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1 (0.7%)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1 (0.7%)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a:solidFill>
                            <a:schemeClr val="tx1"/>
                          </a:solidFill>
                        </a:rPr>
                        <a:t>TECHNICAL</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22 (14.1%)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5 (2.3%)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6 (2.1%)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3 (2.2%)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2 (1.3%)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7925">
                <a:tc>
                  <a:txBody>
                    <a:bodyPr/>
                    <a:lstStyle/>
                    <a:p>
                      <a:pPr rtl="0"/>
                      <a:r>
                        <a:rPr lang="en-US" sz="1300" b="1" dirty="0">
                          <a:solidFill>
                            <a:schemeClr val="tx1"/>
                          </a:solidFill>
                        </a:rPr>
                        <a:t>MULTIPLE ORGAN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19 (12.2%)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27 (12.2%)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16 (5.6%)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5 (3.6%)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9 (5.9%)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a:solidFill>
                            <a:schemeClr val="tx1"/>
                          </a:solidFill>
                        </a:rPr>
                        <a:t>OTHER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dirty="0">
                          <a:solidFill>
                            <a:schemeClr val="tx1"/>
                          </a:solidFill>
                          <a:effectLst/>
                          <a:latin typeface="+mn-lt"/>
                        </a:rPr>
                        <a:t>21 (13.5%)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dirty="0">
                          <a:solidFill>
                            <a:schemeClr val="tx1"/>
                          </a:solidFill>
                          <a:effectLst/>
                          <a:latin typeface="+mn-lt"/>
                        </a:rPr>
                        <a:t>18 (8.1%)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dirty="0">
                          <a:solidFill>
                            <a:schemeClr val="tx1"/>
                          </a:solidFill>
                          <a:effectLst/>
                          <a:latin typeface="+mn-lt"/>
                        </a:rPr>
                        <a:t>19 (6.7%)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dirty="0">
                          <a:solidFill>
                            <a:schemeClr val="tx1"/>
                          </a:solidFill>
                          <a:effectLst/>
                          <a:latin typeface="+mn-lt"/>
                        </a:rPr>
                        <a:t>13 (9.4%)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dirty="0">
                          <a:solidFill>
                            <a:schemeClr val="tx1"/>
                          </a:solidFill>
                          <a:effectLst/>
                          <a:latin typeface="+mn-lt"/>
                        </a:rPr>
                        <a:t>9 (5.9%)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r>
            </a:tbl>
          </a:graphicData>
        </a:graphic>
      </p:graphicFrame>
      <p:sp>
        <p:nvSpPr>
          <p:cNvPr id="3" name="title_cohort"/>
          <p:cNvSpPr txBox="1"/>
          <p:nvPr/>
        </p:nvSpPr>
        <p:spPr>
          <a:xfrm>
            <a:off x="3276600" y="647700"/>
            <a:ext cx="4515980" cy="400110"/>
          </a:xfrm>
          <a:prstGeom prst="rect">
            <a:avLst/>
          </a:prstGeom>
          <a:noFill/>
        </p:spPr>
        <p:txBody>
          <a:bodyPr wrap="none" rtlCol="0">
            <a:spAutoFit/>
          </a:bodyPr>
          <a:lstStyle/>
          <a:p>
            <a:r>
              <a:rPr lang="en-US" sz="2000" b="1" kern="0" dirty="0">
                <a:solidFill>
                  <a:srgbClr val="FFFFFF"/>
                </a:solidFill>
                <a:ea typeface="+mj-ea"/>
                <a:cs typeface="+mj-cs"/>
              </a:rPr>
              <a:t>(Deaths: January 1990 – June </a:t>
            </a:r>
            <a:r>
              <a:rPr lang="en-US" sz="2000" b="1" kern="0" dirty="0" smtClean="0">
                <a:solidFill>
                  <a:srgbClr val="FFFFFF"/>
                </a:solidFill>
                <a:ea typeface="+mj-ea"/>
                <a:cs typeface="+mj-cs"/>
              </a:rPr>
              <a:t>2016)</a:t>
            </a:r>
            <a:endParaRPr lang="en-US" dirty="0"/>
          </a:p>
        </p:txBody>
      </p:sp>
      <p:grpSp>
        <p:nvGrpSpPr>
          <p:cNvPr id="12" name="Group 11"/>
          <p:cNvGrpSpPr/>
          <p:nvPr/>
        </p:nvGrpSpPr>
        <p:grpSpPr>
          <a:xfrm>
            <a:off x="3" y="6146799"/>
            <a:ext cx="4715933" cy="711201"/>
            <a:chOff x="3" y="6146799"/>
            <a:chExt cx="4715933" cy="711201"/>
          </a:xfrm>
        </p:grpSpPr>
        <p:grpSp>
          <p:nvGrpSpPr>
            <p:cNvPr id="14" name="Group 13"/>
            <p:cNvGrpSpPr/>
            <p:nvPr/>
          </p:nvGrpSpPr>
          <p:grpSpPr>
            <a:xfrm>
              <a:off x="3" y="6146799"/>
              <a:ext cx="4715932" cy="711201"/>
              <a:chOff x="1" y="6067776"/>
              <a:chExt cx="4952999" cy="790224"/>
            </a:xfrm>
          </p:grpSpPr>
          <p:pic>
            <p:nvPicPr>
              <p:cNvPr id="18" name="Picture 17"/>
              <p:cNvPicPr>
                <a:picLocks noChangeAspect="1"/>
              </p:cNvPicPr>
              <p:nvPr/>
            </p:nvPicPr>
            <p:blipFill>
              <a:blip r:embed="rId3"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7"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62914439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pPr algn="l"/>
            <a:r>
              <a:rPr lang="en-US" sz="2600" dirty="0" smtClean="0"/>
              <a:t>		        Pediatric Lung Transplants</a:t>
            </a:r>
            <a:br>
              <a:rPr lang="en-US" sz="2600" dirty="0" smtClean="0"/>
            </a:br>
            <a:r>
              <a:rPr lang="en-US" sz="2600" dirty="0" smtClean="0"/>
              <a:t>	   </a:t>
            </a:r>
            <a:r>
              <a:rPr lang="en-US" sz="2400" dirty="0" smtClean="0"/>
              <a:t>Cause of Death</a:t>
            </a:r>
            <a:endParaRPr lang="en-US" sz="2000" dirty="0"/>
          </a:p>
        </p:txBody>
      </p:sp>
      <p:graphicFrame>
        <p:nvGraphicFramePr>
          <p:cNvPr id="13" name="Content Placeholder 12"/>
          <p:cNvGraphicFramePr>
            <a:graphicFrameLocks noGrp="1"/>
          </p:cNvGraphicFramePr>
          <p:nvPr>
            <p:ph idx="1"/>
            <p:extLst/>
          </p:nvPr>
        </p:nvGraphicFramePr>
        <p:xfrm>
          <a:off x="228601" y="1143000"/>
          <a:ext cx="8686799" cy="4952997"/>
        </p:xfrm>
        <a:graphic>
          <a:graphicData uri="http://schemas.openxmlformats.org/drawingml/2006/table">
            <a:tbl>
              <a:tblPr>
                <a:tableStyleId>{5C22544A-7EE6-4342-B048-85BDC9FD1C3A}</a:tableStyleId>
              </a:tblPr>
              <a:tblGrid>
                <a:gridCol w="2743200"/>
                <a:gridCol w="914399"/>
                <a:gridCol w="1295400"/>
                <a:gridCol w="1371600"/>
                <a:gridCol w="1371601"/>
                <a:gridCol w="990599"/>
              </a:tblGrid>
              <a:tr h="575822">
                <a:tc>
                  <a:txBody>
                    <a:bodyPr/>
                    <a:lstStyle/>
                    <a:p>
                      <a:pPr algn="ctr" rtl="0" fontAlgn="t"/>
                      <a:r>
                        <a:rPr lang="en-US" sz="1400" b="1" dirty="0">
                          <a:solidFill>
                            <a:srgbClr val="FFFF00"/>
                          </a:solidFill>
                        </a:rPr>
                        <a:t>CAUSE OF DEATH</a:t>
                      </a:r>
                      <a:endParaRPr lang="en-US" dirty="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dirty="0">
                          <a:solidFill>
                            <a:schemeClr val="tx1"/>
                          </a:solidFill>
                          <a:effectLst/>
                          <a:latin typeface="+mn-lt"/>
                        </a:rPr>
                        <a:t>0-30 Days (N = 89)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dirty="0">
                          <a:solidFill>
                            <a:schemeClr val="tx1"/>
                          </a:solidFill>
                          <a:effectLst/>
                          <a:latin typeface="+mn-lt"/>
                        </a:rPr>
                        <a:t>31 Days - 1 Year (N  = 145)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dirty="0">
                          <a:solidFill>
                            <a:schemeClr val="tx1"/>
                          </a:solidFill>
                          <a:effectLst/>
                          <a:latin typeface="+mn-lt"/>
                        </a:rPr>
                        <a:t>&gt;1 Year - 3 Years (N = 222)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dirty="0">
                          <a:solidFill>
                            <a:schemeClr val="tx1"/>
                          </a:solidFill>
                          <a:effectLst/>
                          <a:latin typeface="+mn-lt"/>
                        </a:rPr>
                        <a:t>&gt;3 Years - 5 Years (N = 120)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dirty="0">
                          <a:solidFill>
                            <a:schemeClr val="tx1"/>
                          </a:solidFill>
                          <a:effectLst/>
                          <a:latin typeface="+mn-lt"/>
                        </a:rPr>
                        <a:t>&gt;5 </a:t>
                      </a:r>
                      <a:r>
                        <a:rPr lang="en-US" sz="1300" b="1" i="0" u="none" strike="noStrike" dirty="0" smtClean="0">
                          <a:solidFill>
                            <a:schemeClr val="tx1"/>
                          </a:solidFill>
                          <a:effectLst/>
                          <a:latin typeface="+mn-lt"/>
                        </a:rPr>
                        <a:t>Years</a:t>
                      </a:r>
                    </a:p>
                    <a:p>
                      <a:pPr algn="ctr" fontAlgn="ctr"/>
                      <a:r>
                        <a:rPr lang="en-US" sz="1300" b="1" i="0" u="none" strike="noStrike" dirty="0" smtClean="0">
                          <a:solidFill>
                            <a:schemeClr val="tx1"/>
                          </a:solidFill>
                          <a:effectLst/>
                          <a:latin typeface="+mn-lt"/>
                        </a:rPr>
                        <a:t>(N </a:t>
                      </a:r>
                      <a:r>
                        <a:rPr lang="en-US" sz="1300" b="1" i="0" u="none" strike="noStrike" dirty="0">
                          <a:solidFill>
                            <a:schemeClr val="tx1"/>
                          </a:solidFill>
                          <a:effectLst/>
                          <a:latin typeface="+mn-lt"/>
                        </a:rPr>
                        <a:t>= 146)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smtClean="0">
                          <a:solidFill>
                            <a:schemeClr val="tx1"/>
                          </a:solidFill>
                        </a:rPr>
                        <a:t>OB/BOS</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15 (10.3%)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73 (32.9%)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48 (40.0%)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65 (44.5%)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7925">
                <a:tc>
                  <a:txBody>
                    <a:bodyPr/>
                    <a:lstStyle/>
                    <a:p>
                      <a:pPr rtl="0"/>
                      <a:r>
                        <a:rPr lang="en-US" sz="1300" b="1" dirty="0">
                          <a:solidFill>
                            <a:schemeClr val="tx1"/>
                          </a:solidFill>
                        </a:rPr>
                        <a:t>ACUTE REJECTION</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3 (3.4%)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3 (2.1%)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6 (2.7%)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3 (2.5%)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1 (0.7%)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a:solidFill>
                            <a:schemeClr val="tx1"/>
                          </a:solidFill>
                        </a:rPr>
                        <a:t>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4 (2.8%)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4 (1.8%)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3 (2.5%)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5 (3.4%)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7925">
                <a:tc>
                  <a:txBody>
                    <a:bodyPr/>
                    <a:lstStyle/>
                    <a:p>
                      <a:pPr rtl="0"/>
                      <a:r>
                        <a:rPr lang="en-US" sz="1300" b="1" dirty="0">
                          <a:solidFill>
                            <a:schemeClr val="tx1"/>
                          </a:solidFill>
                        </a:rPr>
                        <a:t>MALIGNANCY, NON-LYMPHOMA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3 (2.1%)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1 (0.5%)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1 (0.8%)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7 (4.8%)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a:solidFill>
                            <a:schemeClr val="tx1"/>
                          </a:solidFill>
                        </a:rPr>
                        <a:t>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2 (1.4%)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7925">
                <a:tc>
                  <a:txBody>
                    <a:bodyPr/>
                    <a:lstStyle/>
                    <a:p>
                      <a:pPr rtl="0"/>
                      <a:r>
                        <a:rPr lang="en-US" sz="1300" b="1" dirty="0">
                          <a:solidFill>
                            <a:schemeClr val="tx1"/>
                          </a:solidFill>
                        </a:rPr>
                        <a:t>INFECTION, NON-CMV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14 (15.7%)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40 (27.6%)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36 (16.2%)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17 (14.2%)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13 (8.9%)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a:solidFill>
                            <a:schemeClr val="tx1"/>
                          </a:solidFill>
                        </a:rPr>
                        <a:t>GRAFT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13 (14.6%)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34 (23.4%)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68 (30.6%)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28 (23.3%)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35 (24.0%)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7925">
                <a:tc>
                  <a:txBody>
                    <a:bodyPr/>
                    <a:lstStyle/>
                    <a:p>
                      <a:pPr rtl="0"/>
                      <a:r>
                        <a:rPr lang="en-US" sz="1300" b="1" dirty="0">
                          <a:solidFill>
                            <a:schemeClr val="tx1"/>
                          </a:solidFill>
                        </a:rPr>
                        <a:t>CARDIOVASCULAR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14 (15.7%)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7 (4.8%)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3 (1.4%)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1 (0.8%)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1 (0.7%)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a:solidFill>
                            <a:schemeClr val="tx1"/>
                          </a:solidFill>
                        </a:rPr>
                        <a:t>TECHNICAL</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15 (16.9%)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3 (2.1%)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3 (1.4%)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3 (2.5%)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n-lt"/>
                        </a:rPr>
                        <a:t>2 (1.4%)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7925">
                <a:tc>
                  <a:txBody>
                    <a:bodyPr/>
                    <a:lstStyle/>
                    <a:p>
                      <a:pPr rtl="0"/>
                      <a:r>
                        <a:rPr lang="en-US" sz="1300" b="1" dirty="0">
                          <a:solidFill>
                            <a:schemeClr val="tx1"/>
                          </a:solidFill>
                        </a:rPr>
                        <a:t>MULTIPLE ORGAN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17 (19.1%)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23 (15.9%)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14 (6.3%)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5 (4.2%)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n-lt"/>
                        </a:rPr>
                        <a:t>8 (5.5%)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a:solidFill>
                            <a:schemeClr val="tx1"/>
                          </a:solidFill>
                        </a:rPr>
                        <a:t>OTHER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dirty="0">
                          <a:solidFill>
                            <a:schemeClr val="tx1"/>
                          </a:solidFill>
                          <a:effectLst/>
                          <a:latin typeface="+mn-lt"/>
                        </a:rPr>
                        <a:t>13 (14.6%)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dirty="0">
                          <a:solidFill>
                            <a:schemeClr val="tx1"/>
                          </a:solidFill>
                          <a:effectLst/>
                          <a:latin typeface="+mn-lt"/>
                        </a:rPr>
                        <a:t>11 (7.6%)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dirty="0">
                          <a:solidFill>
                            <a:schemeClr val="tx1"/>
                          </a:solidFill>
                          <a:effectLst/>
                          <a:latin typeface="+mn-lt"/>
                        </a:rPr>
                        <a:t>14 (6.3%)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dirty="0">
                          <a:solidFill>
                            <a:schemeClr val="tx1"/>
                          </a:solidFill>
                          <a:effectLst/>
                          <a:latin typeface="+mn-lt"/>
                        </a:rPr>
                        <a:t>11 (9.2%)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dirty="0">
                          <a:solidFill>
                            <a:schemeClr val="tx1"/>
                          </a:solidFill>
                          <a:effectLst/>
                          <a:latin typeface="+mn-lt"/>
                        </a:rPr>
                        <a:t>9 (6.2%)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r>
            </a:tbl>
          </a:graphicData>
        </a:graphic>
      </p:graphicFrame>
      <p:sp>
        <p:nvSpPr>
          <p:cNvPr id="3" name="title_cohort"/>
          <p:cNvSpPr/>
          <p:nvPr/>
        </p:nvSpPr>
        <p:spPr>
          <a:xfrm>
            <a:off x="3505200" y="666690"/>
            <a:ext cx="4515980" cy="400110"/>
          </a:xfrm>
          <a:prstGeom prst="rect">
            <a:avLst/>
          </a:prstGeom>
        </p:spPr>
        <p:txBody>
          <a:bodyPr wrap="none">
            <a:spAutoFit/>
          </a:bodyPr>
          <a:lstStyle/>
          <a:p>
            <a:r>
              <a:rPr lang="en-US" sz="2000" b="1" kern="0" dirty="0">
                <a:solidFill>
                  <a:srgbClr val="FFFFFF"/>
                </a:solidFill>
                <a:ea typeface="+mj-ea"/>
                <a:cs typeface="+mj-cs"/>
              </a:rPr>
              <a:t>(Deaths: January 2000 – June </a:t>
            </a:r>
            <a:r>
              <a:rPr lang="en-US" sz="2000" b="1" kern="0" dirty="0" smtClean="0">
                <a:solidFill>
                  <a:srgbClr val="FFFFFF"/>
                </a:solidFill>
                <a:ea typeface="+mj-ea"/>
                <a:cs typeface="+mj-cs"/>
              </a:rPr>
              <a:t>2016)</a:t>
            </a:r>
            <a:endParaRPr lang="en-US" dirty="0"/>
          </a:p>
        </p:txBody>
      </p:sp>
      <p:grpSp>
        <p:nvGrpSpPr>
          <p:cNvPr id="12" name="Group 11"/>
          <p:cNvGrpSpPr/>
          <p:nvPr/>
        </p:nvGrpSpPr>
        <p:grpSpPr>
          <a:xfrm>
            <a:off x="3" y="6146799"/>
            <a:ext cx="4715933" cy="711201"/>
            <a:chOff x="3" y="6146799"/>
            <a:chExt cx="4715933" cy="711201"/>
          </a:xfrm>
        </p:grpSpPr>
        <p:grpSp>
          <p:nvGrpSpPr>
            <p:cNvPr id="14" name="Group 13"/>
            <p:cNvGrpSpPr/>
            <p:nvPr/>
          </p:nvGrpSpPr>
          <p:grpSpPr>
            <a:xfrm>
              <a:off x="3" y="6146799"/>
              <a:ext cx="4715932" cy="711201"/>
              <a:chOff x="1" y="6067776"/>
              <a:chExt cx="4952999" cy="790224"/>
            </a:xfrm>
          </p:grpSpPr>
          <p:pic>
            <p:nvPicPr>
              <p:cNvPr id="18" name="Picture 17"/>
              <p:cNvPicPr>
                <a:picLocks noChangeAspect="1"/>
              </p:cNvPicPr>
              <p:nvPr/>
            </p:nvPicPr>
            <p:blipFill>
              <a:blip r:embed="rId3"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7"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8835925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Pediatric Lung Transplants</a:t>
            </a:r>
            <a:r>
              <a:rPr lang="en-US" sz="2800" dirty="0" smtClean="0"/>
              <a:t/>
            </a:r>
            <a:br>
              <a:rPr lang="en-US" sz="2800" dirty="0" smtClean="0"/>
            </a:br>
            <a:r>
              <a:rPr lang="en-US" sz="2400" dirty="0" smtClean="0"/>
              <a:t>Relative Incidence of Leading Causes of Death</a:t>
            </a:r>
            <a:br>
              <a:rPr lang="en-US" sz="2400"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7651637"/>
              </p:ext>
            </p:extLst>
          </p:nvPr>
        </p:nvGraphicFramePr>
        <p:xfrm>
          <a:off x="76200" y="1447800"/>
          <a:ext cx="90678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_cohort"/>
          <p:cNvSpPr/>
          <p:nvPr/>
        </p:nvSpPr>
        <p:spPr>
          <a:xfrm>
            <a:off x="2314010" y="1047690"/>
            <a:ext cx="4515980" cy="400110"/>
          </a:xfrm>
          <a:prstGeom prst="rect">
            <a:avLst/>
          </a:prstGeom>
        </p:spPr>
        <p:txBody>
          <a:bodyPr wrap="none">
            <a:spAutoFit/>
          </a:bodyPr>
          <a:lstStyle/>
          <a:p>
            <a:r>
              <a:rPr lang="en-US" sz="2000" b="1" kern="0" dirty="0" smtClean="0">
                <a:solidFill>
                  <a:srgbClr val="FFFFFF"/>
                </a:solidFill>
                <a:ea typeface="+mj-ea"/>
                <a:cs typeface="+mj-cs"/>
              </a:rPr>
              <a:t>(Deaths: January 2000 – June 2016)</a:t>
            </a:r>
            <a:endParaRPr lang="en-US" dirty="0"/>
          </a:p>
        </p:txBody>
      </p:sp>
      <p:grpSp>
        <p:nvGrpSpPr>
          <p:cNvPr id="9" name="Group 8"/>
          <p:cNvGrpSpPr/>
          <p:nvPr/>
        </p:nvGrpSpPr>
        <p:grpSpPr>
          <a:xfrm>
            <a:off x="3" y="6146799"/>
            <a:ext cx="4715933" cy="711201"/>
            <a:chOff x="3" y="6146799"/>
            <a:chExt cx="4715933" cy="711201"/>
          </a:xfrm>
        </p:grpSpPr>
        <p:grpSp>
          <p:nvGrpSpPr>
            <p:cNvPr id="12" name="Group 11"/>
            <p:cNvGrpSpPr/>
            <p:nvPr/>
          </p:nvGrpSpPr>
          <p:grpSpPr>
            <a:xfrm>
              <a:off x="3" y="6146799"/>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3"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78900274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Multivariable Analyses</a:t>
            </a:r>
            <a:endParaRPr lang="en-US" sz="4000" dirty="0"/>
          </a:p>
        </p:txBody>
      </p:sp>
      <p:grpSp>
        <p:nvGrpSpPr>
          <p:cNvPr id="9" name="Group 8"/>
          <p:cNvGrpSpPr/>
          <p:nvPr/>
        </p:nvGrpSpPr>
        <p:grpSpPr>
          <a:xfrm>
            <a:off x="3" y="6146799"/>
            <a:ext cx="4715933" cy="711201"/>
            <a:chOff x="3" y="6146799"/>
            <a:chExt cx="4715933" cy="711201"/>
          </a:xfrm>
        </p:grpSpPr>
        <p:grpSp>
          <p:nvGrpSpPr>
            <p:cNvPr id="14" name="Group 13"/>
            <p:cNvGrpSpPr/>
            <p:nvPr/>
          </p:nvGrpSpPr>
          <p:grpSpPr>
            <a:xfrm>
              <a:off x="3" y="6146799"/>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331198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14400"/>
          </a:xfrm>
        </p:spPr>
        <p:txBody>
          <a:bodyPr/>
          <a:lstStyle/>
          <a:p>
            <a:r>
              <a:rPr lang="en-US" sz="2600" dirty="0" smtClean="0"/>
              <a:t>Pediatric Lung Transplants</a:t>
            </a:r>
            <a:r>
              <a:rPr lang="en-US" sz="2800" dirty="0" smtClean="0"/>
              <a:t/>
            </a:r>
            <a:br>
              <a:rPr lang="en-US" sz="2800" dirty="0" smtClean="0"/>
            </a:br>
            <a:r>
              <a:rPr lang="en-US" sz="2400" dirty="0" smtClean="0"/>
              <a:t>Donor Age Distribution </a:t>
            </a:r>
            <a:br>
              <a:rPr lang="en-US" sz="2400" dirty="0" smtClean="0"/>
            </a:br>
            <a:endParaRPr lang="en-US" sz="2000" dirty="0"/>
          </a:p>
        </p:txBody>
      </p:sp>
      <p:graphicFrame>
        <p:nvGraphicFramePr>
          <p:cNvPr id="10" name="Content Placeholder 9"/>
          <p:cNvGraphicFramePr>
            <a:graphicFrameLocks noGrp="1"/>
          </p:cNvGraphicFramePr>
          <p:nvPr>
            <p:ph idx="1"/>
            <p:extLst/>
          </p:nvPr>
        </p:nvGraphicFramePr>
        <p:xfrm>
          <a:off x="0" y="1371600"/>
          <a:ext cx="8839200" cy="477519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_cohort"/>
          <p:cNvSpPr txBox="1"/>
          <p:nvPr/>
        </p:nvSpPr>
        <p:spPr>
          <a:xfrm>
            <a:off x="2068161" y="912823"/>
            <a:ext cx="5113900"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1988 – June 2016)</a:t>
            </a:r>
            <a:endParaRPr lang="en-US" dirty="0"/>
          </a:p>
        </p:txBody>
      </p:sp>
      <p:grpSp>
        <p:nvGrpSpPr>
          <p:cNvPr id="9" name="Group 8"/>
          <p:cNvGrpSpPr/>
          <p:nvPr/>
        </p:nvGrpSpPr>
        <p:grpSpPr>
          <a:xfrm>
            <a:off x="3" y="6146799"/>
            <a:ext cx="4715933" cy="711201"/>
            <a:chOff x="3" y="6146799"/>
            <a:chExt cx="4715933" cy="711201"/>
          </a:xfrm>
        </p:grpSpPr>
        <p:grpSp>
          <p:nvGrpSpPr>
            <p:cNvPr id="11" name="Group 10"/>
            <p:cNvGrpSpPr/>
            <p:nvPr/>
          </p:nvGrpSpPr>
          <p:grpSpPr>
            <a:xfrm>
              <a:off x="3" y="6146799"/>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0132171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1,641)</a:t>
            </a:r>
            <a:endParaRPr lang="en-US" sz="2400" b="1" dirty="0">
              <a:solidFill>
                <a:srgbClr val="FFFF00"/>
              </a:solidFill>
            </a:endParaRPr>
          </a:p>
        </p:txBody>
      </p:sp>
      <p:sp>
        <p:nvSpPr>
          <p:cNvPr id="6" name="Title 2"/>
          <p:cNvSpPr txBox="1">
            <a:spLocks/>
          </p:cNvSpPr>
          <p:nvPr/>
        </p:nvSpPr>
        <p:spPr bwMode="auto">
          <a:xfrm>
            <a:off x="0" y="533400"/>
            <a:ext cx="9220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Statistically Significant Risk </a:t>
            </a:r>
            <a:r>
              <a:rPr lang="en-US" sz="2000" kern="0" dirty="0" smtClean="0"/>
              <a:t>Factors For 1 Year Mortality/Graft Failure with 95% Confidence Limits
</a:t>
            </a:r>
            <a:endParaRPr lang="en-US" sz="2000" kern="0" dirty="0">
              <a:solidFill>
                <a:srgbClr val="FFFF00"/>
              </a:solidFill>
            </a:endParaRPr>
          </a:p>
        </p:txBody>
      </p:sp>
      <p:sp>
        <p:nvSpPr>
          <p:cNvPr id="7" name="Title 1"/>
          <p:cNvSpPr>
            <a:spLocks noGrp="1"/>
          </p:cNvSpPr>
          <p:nvPr>
            <p:ph type="title"/>
          </p:nvPr>
        </p:nvSpPr>
        <p:spPr>
          <a:xfrm>
            <a:off x="143934" y="304800"/>
            <a:ext cx="9144000" cy="990600"/>
          </a:xfrm>
        </p:spPr>
        <p:txBody>
          <a:bodyPr/>
          <a:lstStyle/>
          <a:p>
            <a:r>
              <a:rPr lang="en-US" sz="2400" dirty="0" smtClean="0"/>
              <a:t>Pediatric Lung Transplants (1998-6/2015)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208857"/>
            <a:ext cx="7406655" cy="4937770"/>
          </a:xfrm>
          <a:prstGeom prst="rect">
            <a:avLst/>
          </a:prstGeom>
        </p:spPr>
      </p:pic>
      <p:sp>
        <p:nvSpPr>
          <p:cNvPr id="12"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69996180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1270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Donor age</a:t>
                      </a:r>
                      <a:endParaRPr lang="en-US" dirty="0"/>
                    </a:p>
                  </a:txBody>
                  <a:tcPr>
                    <a:solidFill>
                      <a:srgbClr val="000000"/>
                    </a:solidFill>
                  </a:tcPr>
                </a:tc>
                <a:tc>
                  <a:txBody>
                    <a:bodyPr/>
                    <a:lstStyle/>
                    <a:p>
                      <a:r>
                        <a:rPr lang="en-US" dirty="0" smtClean="0"/>
                        <a:t>Height difference</a:t>
                      </a:r>
                      <a:endParaRPr lang="en-US" dirty="0"/>
                    </a:p>
                  </a:txBody>
                  <a:tcPr>
                    <a:solidFill>
                      <a:srgbClr val="000000"/>
                    </a:solidFill>
                  </a:tcPr>
                </a:tc>
              </a:tr>
            </a:tbl>
          </a:graphicData>
        </a:graphic>
      </p:graphicFrame>
      <p:sp>
        <p:nvSpPr>
          <p:cNvPr id="5" name="Title 2"/>
          <p:cNvSpPr txBox="1">
            <a:spLocks/>
          </p:cNvSpPr>
          <p:nvPr/>
        </p:nvSpPr>
        <p:spPr bwMode="auto">
          <a:xfrm>
            <a:off x="-24384" y="6096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Statistically Significant Risk </a:t>
            </a:r>
            <a:r>
              <a:rPr lang="en-US" sz="2000" kern="0" dirty="0" smtClean="0"/>
              <a:t>Factors For 1 Year Mortality/Graft Failure
</a:t>
            </a:r>
            <a:endParaRPr lang="en-US" sz="2000" kern="0" dirty="0">
              <a:solidFill>
                <a:srgbClr val="FFFF00"/>
              </a:solidFill>
            </a:endParaRPr>
          </a:p>
        </p:txBody>
      </p:sp>
      <p:sp>
        <p:nvSpPr>
          <p:cNvPr id="6" name="Title 1"/>
          <p:cNvSpPr>
            <a:spLocks noGrp="1"/>
          </p:cNvSpPr>
          <p:nvPr>
            <p:ph type="title"/>
          </p:nvPr>
        </p:nvSpPr>
        <p:spPr>
          <a:xfrm>
            <a:off x="76200" y="381000"/>
            <a:ext cx="9144000" cy="990600"/>
          </a:xfrm>
        </p:spPr>
        <p:txBody>
          <a:bodyPr/>
          <a:lstStyle/>
          <a:p>
            <a:r>
              <a:rPr lang="en-US" sz="2400" dirty="0" smtClean="0"/>
              <a:t>Pediatric Lung Transplants (1998-6/2015)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50902587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4030048812"/>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0.0087</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1,641)</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7" name="Title 3"/>
          <p:cNvSpPr txBox="1">
            <a:spLocks/>
          </p:cNvSpPr>
          <p:nvPr/>
        </p:nvSpPr>
        <p:spPr bwMode="auto">
          <a:xfrm>
            <a:off x="0" y="6858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Donor age
</a:t>
            </a:r>
            <a:endParaRPr lang="en-US" sz="2000" kern="0" dirty="0">
              <a:solidFill>
                <a:srgbClr val="FFFF00"/>
              </a:solidFill>
            </a:endParaRPr>
          </a:p>
        </p:txBody>
      </p:sp>
      <p:sp>
        <p:nvSpPr>
          <p:cNvPr id="16" name="Title 2"/>
          <p:cNvSpPr txBox="1">
            <a:spLocks/>
          </p:cNvSpPr>
          <p:nvPr/>
        </p:nvSpPr>
        <p:spPr bwMode="auto">
          <a:xfrm>
            <a:off x="-12192"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1900" kern="0" dirty="0" smtClean="0"/>
              <a:t>Risk Factors For 1 Year Mortality/Graft Failure with 95% Confidence Limits</a:t>
            </a:r>
            <a:r>
              <a:rPr lang="en-US" sz="2000" kern="0" dirty="0" smtClean="0"/>
              <a:t>
</a:t>
            </a:r>
            <a:endParaRPr lang="en-US" sz="2000" kern="0" dirty="0">
              <a:solidFill>
                <a:srgbClr val="FFFF00"/>
              </a:solidFill>
            </a:endParaRPr>
          </a:p>
        </p:txBody>
      </p:sp>
      <p:sp>
        <p:nvSpPr>
          <p:cNvPr id="2" name="Title 1"/>
          <p:cNvSpPr>
            <a:spLocks noGrp="1"/>
          </p:cNvSpPr>
          <p:nvPr>
            <p:ph type="title"/>
          </p:nvPr>
        </p:nvSpPr>
        <p:spPr>
          <a:xfrm>
            <a:off x="0" y="381000"/>
            <a:ext cx="9144000" cy="990600"/>
          </a:xfrm>
        </p:spPr>
        <p:txBody>
          <a:bodyPr/>
          <a:lstStyle/>
          <a:p>
            <a:r>
              <a:rPr lang="en-US" sz="2400" dirty="0" smtClean="0"/>
              <a:t>Pediatric Lung Transplants (1998-6/2015)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96331467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435556150"/>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0.0023</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1,641)</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7" name="Title 3"/>
          <p:cNvSpPr txBox="1">
            <a:spLocks/>
          </p:cNvSpPr>
          <p:nvPr/>
        </p:nvSpPr>
        <p:spPr bwMode="auto">
          <a:xfrm>
            <a:off x="0" y="6858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Height difference
</a:t>
            </a:r>
            <a:endParaRPr lang="en-US" sz="2000" kern="0" dirty="0">
              <a:solidFill>
                <a:srgbClr val="FFFF00"/>
              </a:solidFill>
            </a:endParaRPr>
          </a:p>
        </p:txBody>
      </p:sp>
      <p:sp>
        <p:nvSpPr>
          <p:cNvPr id="16" name="Title 2"/>
          <p:cNvSpPr txBox="1">
            <a:spLocks/>
          </p:cNvSpPr>
          <p:nvPr/>
        </p:nvSpPr>
        <p:spPr bwMode="auto">
          <a:xfrm>
            <a:off x="53113"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a:t>
            </a:r>
            <a:r>
              <a:rPr lang="en-US" sz="1900" kern="0" dirty="0" smtClean="0"/>
              <a:t>Factors For 1 Year Mortality/Graft Failure with 95% Confidence Limits</a:t>
            </a:r>
            <a:r>
              <a:rPr lang="en-US" sz="2000" kern="0" dirty="0" smtClean="0"/>
              <a:t>
</a:t>
            </a:r>
            <a:endParaRPr lang="en-US" sz="2000" kern="0" dirty="0">
              <a:solidFill>
                <a:srgbClr val="FFFF00"/>
              </a:solidFill>
            </a:endParaRPr>
          </a:p>
        </p:txBody>
      </p:sp>
      <p:sp>
        <p:nvSpPr>
          <p:cNvPr id="2" name="Title 1"/>
          <p:cNvSpPr>
            <a:spLocks noGrp="1"/>
          </p:cNvSpPr>
          <p:nvPr>
            <p:ph type="title"/>
          </p:nvPr>
        </p:nvSpPr>
        <p:spPr>
          <a:xfrm>
            <a:off x="381000" y="304800"/>
            <a:ext cx="9144000" cy="990600"/>
          </a:xfrm>
        </p:spPr>
        <p:txBody>
          <a:bodyPr/>
          <a:lstStyle/>
          <a:p>
            <a:r>
              <a:rPr lang="en-US" sz="2400" dirty="0" smtClean="0"/>
              <a:t>Pediatric Lung Transplants (1998-6/2015)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68125124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1,201)</a:t>
            </a:r>
            <a:endParaRPr lang="en-US" sz="2400" b="1" dirty="0">
              <a:solidFill>
                <a:srgbClr val="FFFF00"/>
              </a:solidFill>
            </a:endParaRPr>
          </a:p>
        </p:txBody>
      </p:sp>
      <p:sp>
        <p:nvSpPr>
          <p:cNvPr id="6" name="Title 2"/>
          <p:cNvSpPr txBox="1">
            <a:spLocks/>
          </p:cNvSpPr>
          <p:nvPr/>
        </p:nvSpPr>
        <p:spPr bwMode="auto">
          <a:xfrm>
            <a:off x="-6096"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1800" kern="0" dirty="0"/>
              <a:t> Statistically Significant </a:t>
            </a:r>
            <a:r>
              <a:rPr lang="en-US" sz="1900" kern="0" dirty="0" smtClean="0"/>
              <a:t>Risk Factors For 5 Year Mortality/Graft Failure with 95% Confidence Limits</a:t>
            </a:r>
            <a:r>
              <a:rPr lang="en-US" sz="2000" kern="0" dirty="0" smtClean="0"/>
              <a:t>
</a:t>
            </a:r>
            <a:endParaRPr lang="en-US" sz="2000" kern="0" dirty="0">
              <a:solidFill>
                <a:srgbClr val="FFFF00"/>
              </a:solidFill>
            </a:endParaRPr>
          </a:p>
        </p:txBody>
      </p:sp>
      <p:sp>
        <p:nvSpPr>
          <p:cNvPr id="7" name="Title 1"/>
          <p:cNvSpPr>
            <a:spLocks noGrp="1"/>
          </p:cNvSpPr>
          <p:nvPr>
            <p:ph type="title"/>
          </p:nvPr>
        </p:nvSpPr>
        <p:spPr>
          <a:xfrm>
            <a:off x="-6096" y="448309"/>
            <a:ext cx="9144000" cy="990600"/>
          </a:xfrm>
        </p:spPr>
        <p:txBody>
          <a:bodyPr/>
          <a:lstStyle/>
          <a:p>
            <a:r>
              <a:rPr lang="en-US" sz="2400" dirty="0" smtClean="0"/>
              <a:t>Pediatric Lung Transplants (1998-6/2011)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234430"/>
            <a:ext cx="7406655" cy="4937770"/>
          </a:xfrm>
          <a:prstGeom prst="rect">
            <a:avLst/>
          </a:prstGeom>
        </p:spPr>
      </p:pic>
      <p:sp>
        <p:nvSpPr>
          <p:cNvPr id="12"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80656755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1270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Recipient age</a:t>
                      </a:r>
                      <a:endParaRPr lang="en-US" dirty="0"/>
                    </a:p>
                  </a:txBody>
                  <a:tcPr>
                    <a:solidFill>
                      <a:srgbClr val="000000"/>
                    </a:solidFill>
                  </a:tcPr>
                </a:tc>
                <a:tc>
                  <a:txBody>
                    <a:bodyPr/>
                    <a:lstStyle/>
                    <a:p>
                      <a:endParaRPr lang="en-US" dirty="0"/>
                    </a:p>
                  </a:txBody>
                  <a:tcPr>
                    <a:solidFill>
                      <a:srgbClr val="000000"/>
                    </a:solidFill>
                  </a:tcPr>
                </a:tc>
              </a:tr>
            </a:tbl>
          </a:graphicData>
        </a:graphic>
      </p:graphicFrame>
      <p:sp>
        <p:nvSpPr>
          <p:cNvPr id="5" name="Title 2"/>
          <p:cNvSpPr txBox="1">
            <a:spLocks/>
          </p:cNvSpPr>
          <p:nvPr/>
        </p:nvSpPr>
        <p:spPr bwMode="auto">
          <a:xfrm>
            <a:off x="0" y="6096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Statistically Significant Risk </a:t>
            </a:r>
            <a:r>
              <a:rPr lang="en-US" sz="2000" kern="0" dirty="0" smtClean="0"/>
              <a:t>Factors For 5 Year Mortality/Graft Failure
</a:t>
            </a:r>
            <a:endParaRPr lang="en-US" sz="2000" kern="0" dirty="0">
              <a:solidFill>
                <a:srgbClr val="FFFF00"/>
              </a:solidFill>
            </a:endParaRPr>
          </a:p>
        </p:txBody>
      </p:sp>
      <p:sp>
        <p:nvSpPr>
          <p:cNvPr id="6" name="Title 1"/>
          <p:cNvSpPr>
            <a:spLocks noGrp="1"/>
          </p:cNvSpPr>
          <p:nvPr>
            <p:ph type="title"/>
          </p:nvPr>
        </p:nvSpPr>
        <p:spPr>
          <a:xfrm>
            <a:off x="0" y="401539"/>
            <a:ext cx="9144000" cy="990600"/>
          </a:xfrm>
        </p:spPr>
        <p:txBody>
          <a:bodyPr/>
          <a:lstStyle/>
          <a:p>
            <a:r>
              <a:rPr lang="en-US" sz="2400" dirty="0" smtClean="0"/>
              <a:t>Pediatric Lung Transplants (1998-6/2011)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15923907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593007402"/>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0.0034</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1,201)</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7" name="Title 3"/>
          <p:cNvSpPr txBox="1">
            <a:spLocks/>
          </p:cNvSpPr>
          <p:nvPr/>
        </p:nvSpPr>
        <p:spPr bwMode="auto">
          <a:xfrm>
            <a:off x="53113" y="692035"/>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Recipient age
</a:t>
            </a:r>
            <a:endParaRPr lang="en-US" sz="2000" kern="0" dirty="0">
              <a:solidFill>
                <a:srgbClr val="FFFF00"/>
              </a:solidFill>
            </a:endParaRPr>
          </a:p>
        </p:txBody>
      </p:sp>
      <p:sp>
        <p:nvSpPr>
          <p:cNvPr id="16" name="Title 2"/>
          <p:cNvSpPr txBox="1">
            <a:spLocks/>
          </p:cNvSpPr>
          <p:nvPr/>
        </p:nvSpPr>
        <p:spPr bwMode="auto">
          <a:xfrm>
            <a:off x="0" y="44485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5 Year Mortality/Graft Failure with 95% Confidence Limits
</a:t>
            </a:r>
            <a:endParaRPr lang="en-US" sz="2000" kern="0" dirty="0">
              <a:solidFill>
                <a:srgbClr val="FFFF00"/>
              </a:solidFill>
            </a:endParaRPr>
          </a:p>
        </p:txBody>
      </p:sp>
      <p:sp>
        <p:nvSpPr>
          <p:cNvPr id="2" name="Title 1"/>
          <p:cNvSpPr>
            <a:spLocks noGrp="1"/>
          </p:cNvSpPr>
          <p:nvPr>
            <p:ph type="title"/>
          </p:nvPr>
        </p:nvSpPr>
        <p:spPr>
          <a:xfrm>
            <a:off x="22633" y="226717"/>
            <a:ext cx="9144000" cy="990600"/>
          </a:xfrm>
        </p:spPr>
        <p:txBody>
          <a:bodyPr/>
          <a:lstStyle/>
          <a:p>
            <a:r>
              <a:rPr lang="en-US" sz="2400" dirty="0" smtClean="0"/>
              <a:t>Pediatric Lung Transplants (1998-6/2011)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21639072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638)</a:t>
            </a:r>
            <a:endParaRPr lang="en-US" sz="2400" b="1" dirty="0">
              <a:solidFill>
                <a:srgbClr val="FFFF00"/>
              </a:solidFill>
            </a:endParaRPr>
          </a:p>
        </p:txBody>
      </p:sp>
      <p:sp>
        <p:nvSpPr>
          <p:cNvPr id="6" name="Title 2"/>
          <p:cNvSpPr txBox="1">
            <a:spLocks/>
          </p:cNvSpPr>
          <p:nvPr/>
        </p:nvSpPr>
        <p:spPr bwMode="auto">
          <a:xfrm>
            <a:off x="15013" y="6096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1800" kern="0" dirty="0"/>
              <a:t> Statistically Significant </a:t>
            </a:r>
            <a:r>
              <a:rPr lang="en-US" sz="1900" kern="0" dirty="0" smtClean="0"/>
              <a:t>Risk Factors For 10 Year Mortality/Graft Failure with 95% Confidence Limits</a:t>
            </a:r>
            <a:r>
              <a:rPr lang="en-US" sz="2000" kern="0" dirty="0" smtClean="0"/>
              <a:t>
</a:t>
            </a:r>
            <a:endParaRPr lang="en-US" sz="2000" kern="0" dirty="0">
              <a:solidFill>
                <a:srgbClr val="FFFF00"/>
              </a:solidFill>
            </a:endParaRPr>
          </a:p>
        </p:txBody>
      </p:sp>
      <p:sp>
        <p:nvSpPr>
          <p:cNvPr id="7" name="Title 1"/>
          <p:cNvSpPr>
            <a:spLocks noGrp="1"/>
          </p:cNvSpPr>
          <p:nvPr>
            <p:ph type="title"/>
          </p:nvPr>
        </p:nvSpPr>
        <p:spPr>
          <a:xfrm>
            <a:off x="53113" y="360905"/>
            <a:ext cx="9144000" cy="990600"/>
          </a:xfrm>
        </p:spPr>
        <p:txBody>
          <a:bodyPr/>
          <a:lstStyle/>
          <a:p>
            <a:r>
              <a:rPr lang="en-US" sz="2400" dirty="0" smtClean="0"/>
              <a:t>Pediatric Lung Transplants (1998-6/2006)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267424"/>
            <a:ext cx="7406655" cy="4937770"/>
          </a:xfrm>
          <a:prstGeom prst="rect">
            <a:avLst/>
          </a:prstGeom>
        </p:spPr>
      </p:pic>
      <p:sp>
        <p:nvSpPr>
          <p:cNvPr id="12"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67680845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1270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Donor age</a:t>
                      </a:r>
                      <a:endParaRPr lang="en-US" dirty="0"/>
                    </a:p>
                  </a:txBody>
                  <a:tcPr>
                    <a:solidFill>
                      <a:srgbClr val="000000"/>
                    </a:solidFill>
                  </a:tcPr>
                </a:tc>
                <a:tc>
                  <a:txBody>
                    <a:bodyPr/>
                    <a:lstStyle/>
                    <a:p>
                      <a:r>
                        <a:rPr lang="en-US" dirty="0" smtClean="0"/>
                        <a:t>Height difference</a:t>
                      </a:r>
                      <a:endParaRPr lang="en-US" dirty="0"/>
                    </a:p>
                  </a:txBody>
                  <a:tcPr>
                    <a:solidFill>
                      <a:srgbClr val="000000"/>
                    </a:solidFill>
                  </a:tcPr>
                </a:tc>
              </a:tr>
            </a:tbl>
          </a:graphicData>
        </a:graphic>
      </p:graphicFrame>
      <p:sp>
        <p:nvSpPr>
          <p:cNvPr id="5" name="Title 2"/>
          <p:cNvSpPr txBox="1">
            <a:spLocks/>
          </p:cNvSpPr>
          <p:nvPr/>
        </p:nvSpPr>
        <p:spPr bwMode="auto">
          <a:xfrm>
            <a:off x="0" y="47070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Statistically Significant Risk </a:t>
            </a:r>
            <a:r>
              <a:rPr lang="en-US" sz="2000" kern="0" dirty="0" smtClean="0"/>
              <a:t>Factors For 10 Year Mortality/Graft Failure
</a:t>
            </a:r>
            <a:endParaRPr lang="en-US" sz="2000" kern="0" dirty="0">
              <a:solidFill>
                <a:srgbClr val="FFFF00"/>
              </a:solidFill>
            </a:endParaRPr>
          </a:p>
        </p:txBody>
      </p:sp>
      <p:sp>
        <p:nvSpPr>
          <p:cNvPr id="6" name="Title 1"/>
          <p:cNvSpPr>
            <a:spLocks noGrp="1"/>
          </p:cNvSpPr>
          <p:nvPr>
            <p:ph type="title"/>
          </p:nvPr>
        </p:nvSpPr>
        <p:spPr>
          <a:xfrm>
            <a:off x="0" y="381000"/>
            <a:ext cx="9144000" cy="990600"/>
          </a:xfrm>
        </p:spPr>
        <p:txBody>
          <a:bodyPr/>
          <a:lstStyle/>
          <a:p>
            <a:r>
              <a:rPr lang="en-US" sz="2400" dirty="0" smtClean="0"/>
              <a:t>Pediatric Lung Transplants (1998-6/2006)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061887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099634964"/>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0.0003</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638)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7" name="Title 3"/>
          <p:cNvSpPr txBox="1">
            <a:spLocks/>
          </p:cNvSpPr>
          <p:nvPr/>
        </p:nvSpPr>
        <p:spPr bwMode="auto">
          <a:xfrm>
            <a:off x="0" y="59255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Donor age
</a:t>
            </a:r>
            <a:endParaRPr lang="en-US" sz="2000" kern="0" dirty="0">
              <a:solidFill>
                <a:srgbClr val="FFFF00"/>
              </a:solidFill>
            </a:endParaRPr>
          </a:p>
        </p:txBody>
      </p:sp>
      <p:sp>
        <p:nvSpPr>
          <p:cNvPr id="16" name="Title 2"/>
          <p:cNvSpPr txBox="1">
            <a:spLocks/>
          </p:cNvSpPr>
          <p:nvPr/>
        </p:nvSpPr>
        <p:spPr bwMode="auto">
          <a:xfrm>
            <a:off x="-1270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10 Year Mortality/Graft Failure with 95% Confidence Limits
</a:t>
            </a:r>
            <a:endParaRPr lang="en-US" sz="2000" kern="0" dirty="0">
              <a:solidFill>
                <a:srgbClr val="FFFF00"/>
              </a:solidFill>
            </a:endParaRPr>
          </a:p>
        </p:txBody>
      </p:sp>
      <p:sp>
        <p:nvSpPr>
          <p:cNvPr id="2" name="Title 1"/>
          <p:cNvSpPr>
            <a:spLocks noGrp="1"/>
          </p:cNvSpPr>
          <p:nvPr>
            <p:ph type="title"/>
          </p:nvPr>
        </p:nvSpPr>
        <p:spPr>
          <a:xfrm>
            <a:off x="-12700" y="381000"/>
            <a:ext cx="9144000" cy="990600"/>
          </a:xfrm>
        </p:spPr>
        <p:txBody>
          <a:bodyPr/>
          <a:lstStyle/>
          <a:p>
            <a:r>
              <a:rPr lang="en-US" sz="2400" dirty="0" smtClean="0"/>
              <a:t>Pediatric Lung Transplants (1998-6/2006)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796677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24780"/>
            <a:ext cx="9144000" cy="914400"/>
          </a:xfrm>
        </p:spPr>
        <p:txBody>
          <a:bodyPr/>
          <a:lstStyle/>
          <a:p>
            <a:r>
              <a:rPr lang="en-US" sz="2600" dirty="0" smtClean="0"/>
              <a:t>				Pediatric Lung Transplants</a:t>
            </a:r>
            <a:r>
              <a:rPr lang="en-US" sz="3600" dirty="0" smtClean="0"/>
              <a:t/>
            </a:r>
            <a:br>
              <a:rPr lang="en-US" sz="3600" dirty="0" smtClean="0"/>
            </a:br>
            <a:r>
              <a:rPr lang="en-US" sz="2400" dirty="0" smtClean="0"/>
              <a:t>Donor and Recipient Age                                               </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791102440"/>
              </p:ext>
            </p:extLst>
          </p:nvPr>
        </p:nvGraphicFramePr>
        <p:xfrm>
          <a:off x="152400" y="1139187"/>
          <a:ext cx="8839200" cy="518541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_cohort"/>
          <p:cNvSpPr txBox="1"/>
          <p:nvPr/>
        </p:nvSpPr>
        <p:spPr>
          <a:xfrm>
            <a:off x="4047103" y="701435"/>
            <a:ext cx="5113900" cy="400110"/>
          </a:xfrm>
          <a:prstGeom prst="rect">
            <a:avLst/>
          </a:prstGeom>
          <a:noFill/>
        </p:spPr>
        <p:txBody>
          <a:bodyPr wrap="none" rtlCol="0">
            <a:spAutoFit/>
          </a:bodyPr>
          <a:lstStyle/>
          <a:p>
            <a:r>
              <a:rPr lang="en-US" sz="2000" b="1" kern="0" dirty="0" smtClean="0">
                <a:solidFill>
                  <a:srgbClr val="FFFFFF"/>
                </a:solidFill>
                <a:latin typeface="+mj-lt"/>
                <a:ea typeface="+mj-ea"/>
                <a:cs typeface="+mj-cs"/>
              </a:rPr>
              <a:t>(Transplants: January 2008 – June 2016)</a:t>
            </a:r>
            <a:endParaRPr lang="en-US" dirty="0">
              <a:latin typeface="+mj-lt"/>
            </a:endParaRPr>
          </a:p>
        </p:txBody>
      </p:sp>
      <p:grpSp>
        <p:nvGrpSpPr>
          <p:cNvPr id="9" name="Group 8"/>
          <p:cNvGrpSpPr/>
          <p:nvPr/>
        </p:nvGrpSpPr>
        <p:grpSpPr>
          <a:xfrm>
            <a:off x="3" y="6146799"/>
            <a:ext cx="4715933" cy="711201"/>
            <a:chOff x="3" y="6146799"/>
            <a:chExt cx="4715933" cy="711201"/>
          </a:xfrm>
        </p:grpSpPr>
        <p:grpSp>
          <p:nvGrpSpPr>
            <p:cNvPr id="11" name="Group 10"/>
            <p:cNvGrpSpPr/>
            <p:nvPr/>
          </p:nvGrpSpPr>
          <p:grpSpPr>
            <a:xfrm>
              <a:off x="3" y="6146799"/>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5228765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17328638"/>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0.0087</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638)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7" name="Title 3"/>
          <p:cNvSpPr txBox="1">
            <a:spLocks/>
          </p:cNvSpPr>
          <p:nvPr/>
        </p:nvSpPr>
        <p:spPr bwMode="auto">
          <a:xfrm>
            <a:off x="0" y="646213"/>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Height difference
</a:t>
            </a:r>
            <a:endParaRPr lang="en-US" sz="2000" kern="0" dirty="0">
              <a:solidFill>
                <a:srgbClr val="FFFF00"/>
              </a:solidFill>
            </a:endParaRPr>
          </a:p>
        </p:txBody>
      </p:sp>
      <p:sp>
        <p:nvSpPr>
          <p:cNvPr id="16" name="Title 2"/>
          <p:cNvSpPr txBox="1">
            <a:spLocks/>
          </p:cNvSpPr>
          <p:nvPr/>
        </p:nvSpPr>
        <p:spPr bwMode="auto">
          <a:xfrm>
            <a:off x="0" y="567605"/>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10 Year Mortality/Graft Failure with 95% Confidence Limits
</a:t>
            </a:r>
            <a:endParaRPr lang="en-US" sz="2000" kern="0" dirty="0">
              <a:solidFill>
                <a:srgbClr val="FFFF00"/>
              </a:solidFill>
            </a:endParaRPr>
          </a:p>
        </p:txBody>
      </p:sp>
      <p:sp>
        <p:nvSpPr>
          <p:cNvPr id="2" name="Title 1"/>
          <p:cNvSpPr>
            <a:spLocks noGrp="1"/>
          </p:cNvSpPr>
          <p:nvPr>
            <p:ph type="title"/>
          </p:nvPr>
        </p:nvSpPr>
        <p:spPr>
          <a:xfrm>
            <a:off x="-38100" y="260344"/>
            <a:ext cx="9144000" cy="990600"/>
          </a:xfrm>
        </p:spPr>
        <p:txBody>
          <a:bodyPr/>
          <a:lstStyle/>
          <a:p>
            <a:r>
              <a:rPr lang="en-US" sz="2400" dirty="0" smtClean="0"/>
              <a:t>Pediatric Lung Transplants (1998-6/2006)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14394606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Focus Theme</a:t>
            </a:r>
            <a:endParaRPr lang="en-US" dirty="0"/>
          </a:p>
        </p:txBody>
      </p:sp>
      <p:grpSp>
        <p:nvGrpSpPr>
          <p:cNvPr id="8" name="Group 7"/>
          <p:cNvGrpSpPr/>
          <p:nvPr/>
        </p:nvGrpSpPr>
        <p:grpSpPr>
          <a:xfrm>
            <a:off x="2" y="6146792"/>
            <a:ext cx="4715933" cy="711201"/>
            <a:chOff x="2" y="6146792"/>
            <a:chExt cx="4715933" cy="711201"/>
          </a:xfrm>
        </p:grpSpPr>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4"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71799864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960733903"/>
              </p:ext>
            </p:extLst>
          </p:nvPr>
        </p:nvGraphicFramePr>
        <p:xfrm>
          <a:off x="76200" y="1447800"/>
          <a:ext cx="8915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t>Pediatric Lung Transplants</a:t>
            </a:r>
            <a:r>
              <a:rPr lang="en-US" sz="2400" kern="0" dirty="0" smtClean="0"/>
              <a:t/>
            </a:r>
            <a:br>
              <a:rPr lang="en-US" sz="2400" kern="0" dirty="0" smtClean="0"/>
            </a:br>
            <a:r>
              <a:rPr lang="en-US" sz="2400" kern="0" dirty="0" smtClean="0">
                <a:solidFill>
                  <a:srgbClr val="FFFF00"/>
                </a:solidFill>
              </a:rPr>
              <a:t> </a:t>
            </a:r>
            <a:r>
              <a:rPr lang="en-US" sz="2400" kern="0" dirty="0" smtClean="0"/>
              <a:t>Ischemic Time Distribution by Diagnosis  </a:t>
            </a:r>
            <a:br>
              <a:rPr lang="en-US" sz="2400" kern="0" dirty="0" smtClean="0"/>
            </a:br>
            <a:endParaRPr lang="en-US" sz="2000" kern="0" dirty="0"/>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_cohort"/>
          <p:cNvSpPr txBox="1"/>
          <p:nvPr/>
        </p:nvSpPr>
        <p:spPr>
          <a:xfrm>
            <a:off x="0" y="1043839"/>
            <a:ext cx="9144000" cy="400110"/>
          </a:xfrm>
          <a:prstGeom prst="rect">
            <a:avLst/>
          </a:prstGeom>
          <a:noFill/>
        </p:spPr>
        <p:txBody>
          <a:bodyPr wrap="square" rtlCol="0">
            <a:spAutoFit/>
          </a:bodyPr>
          <a:lstStyle/>
          <a:p>
            <a:pPr algn="ctr"/>
            <a:r>
              <a:rPr lang="en-US" sz="2000" b="1" kern="0" dirty="0" smtClean="0"/>
              <a:t>(Transplants: January 2004 – June 2016)</a:t>
            </a:r>
            <a:endParaRPr lang="en-US" sz="2000" b="1" kern="0" dirty="0"/>
          </a:p>
        </p:txBody>
      </p:sp>
    </p:spTree>
    <p:extLst>
      <p:ext uri="{BB962C8B-B14F-4D97-AF65-F5344CB8AC3E}">
        <p14:creationId xmlns:p14="http://schemas.microsoft.com/office/powerpoint/2010/main" val="189396317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739542239"/>
              </p:ext>
            </p:extLst>
          </p:nvPr>
        </p:nvGraphicFramePr>
        <p:xfrm>
          <a:off x="76200" y="1447800"/>
          <a:ext cx="8915400" cy="4640574"/>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t>Pediatric Lung Transplants</a:t>
            </a:r>
            <a:r>
              <a:rPr lang="en-US" sz="2400" kern="0" dirty="0" smtClean="0"/>
              <a:t/>
            </a:r>
            <a:br>
              <a:rPr lang="en-US" sz="2400" kern="0" dirty="0" smtClean="0"/>
            </a:br>
            <a:r>
              <a:rPr lang="en-US" sz="2400" kern="0" dirty="0" smtClean="0">
                <a:solidFill>
                  <a:srgbClr val="FFFF00"/>
                </a:solidFill>
              </a:rPr>
              <a:t> </a:t>
            </a:r>
            <a:r>
              <a:rPr lang="en-US" sz="2400" kern="0" dirty="0" smtClean="0"/>
              <a:t>Ischemic Time Distribution by Recipient Age  </a:t>
            </a:r>
            <a:br>
              <a:rPr lang="en-US" sz="2400" kern="0" dirty="0" smtClean="0"/>
            </a:br>
            <a:endParaRPr lang="en-US" sz="2000" kern="0" dirty="0"/>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_cohort"/>
          <p:cNvSpPr txBox="1"/>
          <p:nvPr/>
        </p:nvSpPr>
        <p:spPr>
          <a:xfrm>
            <a:off x="0" y="1043839"/>
            <a:ext cx="9144000" cy="400110"/>
          </a:xfrm>
          <a:prstGeom prst="rect">
            <a:avLst/>
          </a:prstGeom>
          <a:noFill/>
        </p:spPr>
        <p:txBody>
          <a:bodyPr wrap="square" rtlCol="0">
            <a:spAutoFit/>
          </a:bodyPr>
          <a:lstStyle/>
          <a:p>
            <a:pPr algn="ctr"/>
            <a:r>
              <a:rPr lang="en-US" sz="2000" b="1" kern="0" dirty="0" smtClean="0"/>
              <a:t>(Transplants: January 2004 – June 2016)</a:t>
            </a:r>
            <a:endParaRPr lang="en-US" sz="2000" b="1" kern="0" dirty="0"/>
          </a:p>
        </p:txBody>
      </p:sp>
    </p:spTree>
    <p:extLst>
      <p:ext uri="{BB962C8B-B14F-4D97-AF65-F5344CB8AC3E}">
        <p14:creationId xmlns:p14="http://schemas.microsoft.com/office/powerpoint/2010/main" val="228891364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467811821"/>
              </p:ext>
            </p:extLst>
          </p:nvPr>
        </p:nvGraphicFramePr>
        <p:xfrm>
          <a:off x="76200" y="1447800"/>
          <a:ext cx="8915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t>Pediatric Lung Transplants</a:t>
            </a:r>
            <a:r>
              <a:rPr lang="en-US" sz="2400" kern="0" dirty="0" smtClean="0"/>
              <a:t/>
            </a:r>
            <a:br>
              <a:rPr lang="en-US" sz="2400" kern="0" dirty="0" smtClean="0"/>
            </a:br>
            <a:r>
              <a:rPr lang="en-US" sz="2400" kern="0" dirty="0" smtClean="0">
                <a:solidFill>
                  <a:srgbClr val="FFFF00"/>
                </a:solidFill>
              </a:rPr>
              <a:t> </a:t>
            </a:r>
            <a:r>
              <a:rPr lang="en-US" sz="2400" kern="0" dirty="0" smtClean="0"/>
              <a:t>Ischemic Time Distribution by Recipient </a:t>
            </a:r>
            <a:r>
              <a:rPr lang="en-US" sz="2400" dirty="0" smtClean="0"/>
              <a:t>Ventilator Support</a:t>
            </a:r>
            <a:r>
              <a:rPr lang="en-US" sz="2200" kern="0" dirty="0" smtClean="0"/>
              <a:t/>
            </a:r>
            <a:br>
              <a:rPr lang="en-US" sz="2200" kern="0" dirty="0" smtClean="0"/>
            </a:br>
            <a:endParaRPr lang="en-US" sz="2200" kern="0" dirty="0"/>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_cohort"/>
          <p:cNvSpPr txBox="1"/>
          <p:nvPr/>
        </p:nvSpPr>
        <p:spPr>
          <a:xfrm>
            <a:off x="3124200" y="1047690"/>
            <a:ext cx="5791200" cy="400110"/>
          </a:xfrm>
          <a:prstGeom prst="rect">
            <a:avLst/>
          </a:prstGeom>
          <a:noFill/>
        </p:spPr>
        <p:txBody>
          <a:bodyPr wrap="square" rtlCol="0">
            <a:spAutoFit/>
          </a:bodyPr>
          <a:lstStyle/>
          <a:p>
            <a:pPr algn="ctr"/>
            <a:r>
              <a:rPr lang="en-US" sz="2000" b="1" kern="0" dirty="0" smtClean="0"/>
              <a:t>(Transplants: January 2004 – June 2016)</a:t>
            </a:r>
            <a:endParaRPr lang="en-US" sz="2000" b="1" kern="0" dirty="0"/>
          </a:p>
        </p:txBody>
      </p:sp>
      <p:sp>
        <p:nvSpPr>
          <p:cNvPr id="2" name="TextBox 1"/>
          <p:cNvSpPr txBox="1"/>
          <p:nvPr/>
        </p:nvSpPr>
        <p:spPr>
          <a:xfrm>
            <a:off x="1461609" y="1013061"/>
            <a:ext cx="2590800" cy="461665"/>
          </a:xfrm>
          <a:prstGeom prst="rect">
            <a:avLst/>
          </a:prstGeom>
          <a:noFill/>
        </p:spPr>
        <p:txBody>
          <a:bodyPr wrap="square" rtlCol="0">
            <a:spAutoFit/>
          </a:bodyPr>
          <a:lstStyle/>
          <a:p>
            <a:r>
              <a:rPr lang="en-US" sz="2400" b="1" dirty="0" smtClean="0"/>
              <a:t>at Transplant</a:t>
            </a:r>
            <a:endParaRPr lang="en-US" sz="2400" b="1" dirty="0"/>
          </a:p>
        </p:txBody>
      </p:sp>
    </p:spTree>
    <p:extLst>
      <p:ext uri="{BB962C8B-B14F-4D97-AF65-F5344CB8AC3E}">
        <p14:creationId xmlns:p14="http://schemas.microsoft.com/office/powerpoint/2010/main" val="375175950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4251333980"/>
              </p:ext>
            </p:extLst>
          </p:nvPr>
        </p:nvGraphicFramePr>
        <p:xfrm>
          <a:off x="76200" y="1447800"/>
          <a:ext cx="89154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t>Pediatric Lung Transplants</a:t>
            </a:r>
            <a:r>
              <a:rPr lang="en-US" sz="2400" kern="0" dirty="0" smtClean="0"/>
              <a:t/>
            </a:r>
            <a:br>
              <a:rPr lang="en-US" sz="2400" kern="0" dirty="0" smtClean="0"/>
            </a:br>
            <a:r>
              <a:rPr lang="en-US" sz="2400" kern="0" dirty="0" smtClean="0">
                <a:solidFill>
                  <a:srgbClr val="FFFF00"/>
                </a:solidFill>
              </a:rPr>
              <a:t> </a:t>
            </a:r>
            <a:r>
              <a:rPr lang="en-US" sz="2400" kern="0" dirty="0" smtClean="0"/>
              <a:t>Ischemic Time Distribution by Donor Age  </a:t>
            </a:r>
            <a:br>
              <a:rPr lang="en-US" sz="2400" kern="0" dirty="0" smtClean="0"/>
            </a:br>
            <a:endParaRPr lang="en-US" sz="2000" kern="0" dirty="0"/>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_cohort"/>
          <p:cNvSpPr txBox="1"/>
          <p:nvPr/>
        </p:nvSpPr>
        <p:spPr>
          <a:xfrm>
            <a:off x="0" y="1043839"/>
            <a:ext cx="9144000" cy="400110"/>
          </a:xfrm>
          <a:prstGeom prst="rect">
            <a:avLst/>
          </a:prstGeom>
          <a:noFill/>
        </p:spPr>
        <p:txBody>
          <a:bodyPr wrap="square" rtlCol="0">
            <a:spAutoFit/>
          </a:bodyPr>
          <a:lstStyle/>
          <a:p>
            <a:pPr algn="ctr"/>
            <a:r>
              <a:rPr lang="en-US" sz="2000" b="1" kern="0" dirty="0" smtClean="0"/>
              <a:t>(Transplants: January 2004 – June 2016)</a:t>
            </a:r>
            <a:endParaRPr lang="en-US" sz="2000" b="1" kern="0" dirty="0"/>
          </a:p>
        </p:txBody>
      </p:sp>
    </p:spTree>
    <p:extLst>
      <p:ext uri="{BB962C8B-B14F-4D97-AF65-F5344CB8AC3E}">
        <p14:creationId xmlns:p14="http://schemas.microsoft.com/office/powerpoint/2010/main" val="339846702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599941558"/>
              </p:ext>
            </p:extLst>
          </p:nvPr>
        </p:nvGraphicFramePr>
        <p:xfrm>
          <a:off x="76200" y="1447800"/>
          <a:ext cx="8915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t>Pediatric Lung Transplants</a:t>
            </a:r>
            <a:r>
              <a:rPr lang="en-US" sz="2400" kern="0" dirty="0" smtClean="0"/>
              <a:t/>
            </a:r>
            <a:br>
              <a:rPr lang="en-US" sz="2400" kern="0" dirty="0" smtClean="0"/>
            </a:br>
            <a:r>
              <a:rPr lang="en-US" sz="2400" kern="0" dirty="0" smtClean="0">
                <a:solidFill>
                  <a:srgbClr val="FFFF00"/>
                </a:solidFill>
              </a:rPr>
              <a:t> </a:t>
            </a:r>
            <a:r>
              <a:rPr lang="en-US" sz="2400" kern="0" dirty="0" smtClean="0"/>
              <a:t>Ischemic Time Distribution by Donor Cause of Death  </a:t>
            </a:r>
            <a:br>
              <a:rPr lang="en-US" sz="2400" kern="0" dirty="0" smtClean="0"/>
            </a:br>
            <a:endParaRPr lang="en-US" sz="2000" kern="0" dirty="0"/>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_cohort"/>
          <p:cNvSpPr txBox="1"/>
          <p:nvPr/>
        </p:nvSpPr>
        <p:spPr>
          <a:xfrm>
            <a:off x="0" y="1043839"/>
            <a:ext cx="9144000" cy="400110"/>
          </a:xfrm>
          <a:prstGeom prst="rect">
            <a:avLst/>
          </a:prstGeom>
          <a:noFill/>
        </p:spPr>
        <p:txBody>
          <a:bodyPr wrap="square" rtlCol="0">
            <a:spAutoFit/>
          </a:bodyPr>
          <a:lstStyle/>
          <a:p>
            <a:pPr algn="ctr"/>
            <a:r>
              <a:rPr lang="en-US" sz="2000" b="1" kern="0" dirty="0" smtClean="0"/>
              <a:t>(Transplants: January 2004 – June 2016)</a:t>
            </a:r>
            <a:endParaRPr lang="en-US" sz="2000" b="1" kern="0" dirty="0"/>
          </a:p>
        </p:txBody>
      </p:sp>
    </p:spTree>
    <p:extLst>
      <p:ext uri="{BB962C8B-B14F-4D97-AF65-F5344CB8AC3E}">
        <p14:creationId xmlns:p14="http://schemas.microsoft.com/office/powerpoint/2010/main" val="409560793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2600" dirty="0" smtClean="0"/>
              <a:t>Pediatric Lung Transplants</a:t>
            </a:r>
            <a:r>
              <a:rPr lang="en-US" sz="3200" dirty="0" smtClean="0"/>
              <a:t/>
            </a:r>
            <a:br>
              <a:rPr lang="en-US" sz="3200" dirty="0" smtClean="0"/>
            </a:br>
            <a:r>
              <a:rPr lang="en-US" sz="2400" dirty="0"/>
              <a:t>Ischemic Time Distribution by Year of Transplant</a:t>
            </a:r>
          </a:p>
        </p:txBody>
      </p:sp>
      <p:grpSp>
        <p:nvGrpSpPr>
          <p:cNvPr id="9" name="Group 8"/>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graphicFrame>
        <p:nvGraphicFramePr>
          <p:cNvPr id="11" name="Content Placeholder 9"/>
          <p:cNvGraphicFramePr>
            <a:graphicFrameLocks noGrp="1"/>
          </p:cNvGraphicFramePr>
          <p:nvPr>
            <p:ph idx="1"/>
            <p:extLst>
              <p:ext uri="{D42A27DB-BD31-4B8C-83A1-F6EECF244321}">
                <p14:modId xmlns:p14="http://schemas.microsoft.com/office/powerpoint/2010/main" val="1219586494"/>
              </p:ext>
            </p:extLst>
          </p:nvPr>
        </p:nvGraphicFramePr>
        <p:xfrm>
          <a:off x="152400" y="852670"/>
          <a:ext cx="8763000" cy="56873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6010826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401267258"/>
              </p:ext>
            </p:extLst>
          </p:nvPr>
        </p:nvGraphicFramePr>
        <p:xfrm>
          <a:off x="76200" y="1447800"/>
          <a:ext cx="8915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t>Pediatric Lung Transplants</a:t>
            </a:r>
            <a:r>
              <a:rPr lang="en-US" sz="2400" kern="0" dirty="0" smtClean="0"/>
              <a:t/>
            </a:r>
            <a:br>
              <a:rPr lang="en-US" sz="2400" kern="0" dirty="0" smtClean="0"/>
            </a:br>
            <a:r>
              <a:rPr lang="en-US" sz="2400" kern="0" dirty="0" smtClean="0">
                <a:solidFill>
                  <a:srgbClr val="FFFF00"/>
                </a:solidFill>
              </a:rPr>
              <a:t> </a:t>
            </a:r>
            <a:r>
              <a:rPr lang="en-US" sz="2400" kern="0" dirty="0" smtClean="0"/>
              <a:t>Ischemic Time Distribution by Location</a:t>
            </a:r>
            <a:br>
              <a:rPr lang="en-US" sz="2400" kern="0" dirty="0" smtClean="0"/>
            </a:br>
            <a:endParaRPr lang="en-US" sz="2000" kern="0" dirty="0"/>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_cohort"/>
          <p:cNvSpPr txBox="1"/>
          <p:nvPr/>
        </p:nvSpPr>
        <p:spPr>
          <a:xfrm>
            <a:off x="0" y="1043839"/>
            <a:ext cx="9144000" cy="400110"/>
          </a:xfrm>
          <a:prstGeom prst="rect">
            <a:avLst/>
          </a:prstGeom>
          <a:noFill/>
        </p:spPr>
        <p:txBody>
          <a:bodyPr wrap="square" rtlCol="0">
            <a:spAutoFit/>
          </a:bodyPr>
          <a:lstStyle/>
          <a:p>
            <a:pPr algn="ctr"/>
            <a:r>
              <a:rPr lang="en-US" sz="2000" b="1" kern="0" dirty="0" smtClean="0"/>
              <a:t>(Transplants: January 2004 – June 2016)</a:t>
            </a:r>
            <a:endParaRPr lang="en-US" sz="2000" b="1" kern="0" dirty="0"/>
          </a:p>
        </p:txBody>
      </p:sp>
    </p:spTree>
    <p:extLst>
      <p:ext uri="{BB962C8B-B14F-4D97-AF65-F5344CB8AC3E}">
        <p14:creationId xmlns:p14="http://schemas.microsoft.com/office/powerpoint/2010/main" val="266753660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215222384"/>
              </p:ext>
            </p:extLst>
          </p:nvPr>
        </p:nvGraphicFramePr>
        <p:xfrm>
          <a:off x="76200" y="1447800"/>
          <a:ext cx="89154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t>Pediatric Lung Transplants</a:t>
            </a:r>
            <a:r>
              <a:rPr lang="en-US" sz="2400" kern="0" dirty="0" smtClean="0"/>
              <a:t/>
            </a:r>
            <a:br>
              <a:rPr lang="en-US" sz="2400" kern="0" dirty="0" smtClean="0"/>
            </a:br>
            <a:r>
              <a:rPr lang="en-US" sz="2400" kern="0" dirty="0" smtClean="0">
                <a:solidFill>
                  <a:srgbClr val="FFFF00"/>
                </a:solidFill>
              </a:rPr>
              <a:t> </a:t>
            </a:r>
            <a:r>
              <a:rPr lang="en-US" sz="2400" kern="0" dirty="0" smtClean="0"/>
              <a:t>Ischemic Time Distribution by Center Volume</a:t>
            </a:r>
            <a:br>
              <a:rPr lang="en-US" sz="2400" kern="0" dirty="0" smtClean="0"/>
            </a:br>
            <a:endParaRPr lang="en-US" sz="2000" kern="0" dirty="0"/>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_cohort"/>
          <p:cNvSpPr txBox="1"/>
          <p:nvPr/>
        </p:nvSpPr>
        <p:spPr>
          <a:xfrm>
            <a:off x="0" y="1043839"/>
            <a:ext cx="9144000" cy="400110"/>
          </a:xfrm>
          <a:prstGeom prst="rect">
            <a:avLst/>
          </a:prstGeom>
          <a:noFill/>
        </p:spPr>
        <p:txBody>
          <a:bodyPr wrap="square" rtlCol="0">
            <a:spAutoFit/>
          </a:bodyPr>
          <a:lstStyle/>
          <a:p>
            <a:pPr algn="ctr"/>
            <a:r>
              <a:rPr lang="en-US" sz="2000" b="1" kern="0" dirty="0" smtClean="0"/>
              <a:t>(Transplants: January 2004 – June 2016)</a:t>
            </a:r>
            <a:endParaRPr lang="en-US" sz="2000" b="1" kern="0" dirty="0"/>
          </a:p>
        </p:txBody>
      </p:sp>
      <p:sp>
        <p:nvSpPr>
          <p:cNvPr id="2" name="TextBox 1"/>
          <p:cNvSpPr txBox="1"/>
          <p:nvPr/>
        </p:nvSpPr>
        <p:spPr>
          <a:xfrm>
            <a:off x="4827156" y="6146792"/>
            <a:ext cx="4240644" cy="646331"/>
          </a:xfrm>
          <a:prstGeom prst="rect">
            <a:avLst/>
          </a:prstGeom>
          <a:noFill/>
        </p:spPr>
        <p:txBody>
          <a:bodyPr wrap="square" rtlCol="0">
            <a:spAutoFit/>
          </a:bodyPr>
          <a:lstStyle/>
          <a:p>
            <a:r>
              <a:rPr lang="en-US" sz="1200" b="1" dirty="0" smtClean="0">
                <a:solidFill>
                  <a:srgbClr val="FFFF00"/>
                </a:solidFill>
              </a:rPr>
              <a:t>There were only 7 transplants with known ischemic time performed at centers with volume = 5-9 transplants per year.</a:t>
            </a:r>
            <a:endParaRPr lang="en-US" sz="1200" b="1" dirty="0">
              <a:solidFill>
                <a:srgbClr val="FFFF00"/>
              </a:solidFill>
            </a:endParaRPr>
          </a:p>
        </p:txBody>
      </p:sp>
    </p:spTree>
    <p:extLst>
      <p:ext uri="{BB962C8B-B14F-4D97-AF65-F5344CB8AC3E}">
        <p14:creationId xmlns:p14="http://schemas.microsoft.com/office/powerpoint/2010/main" val="1213960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UNOSTemplate">
  <a:themeElements>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F5245B14F216408B1953D66C9FE43C" ma:contentTypeVersion="3" ma:contentTypeDescription="Create a new document." ma:contentTypeScope="" ma:versionID="8eb892a45db1d8fa36d7f98cfb1cb01c">
  <xsd:schema xmlns:xsd="http://www.w3.org/2001/XMLSchema" xmlns:xs="http://www.w3.org/2001/XMLSchema" xmlns:p="http://schemas.microsoft.com/office/2006/metadata/properties" xmlns:ns2="1df23a4e-d417-4e0a-a778-b7db59ac479a" targetNamespace="http://schemas.microsoft.com/office/2006/metadata/properties" ma:root="true" ma:fieldsID="0a4e666b0ee137039274c824be3bca3a" ns2:_="">
    <xsd:import namespace="1df23a4e-d417-4e0a-a778-b7db59ac479a"/>
    <xsd:element name="properties">
      <xsd:complexType>
        <xsd:sequence>
          <xsd:element name="documentManagement">
            <xsd:complexType>
              <xsd:all>
                <xsd:element ref="ns2:Description0" minOccurs="0"/>
                <xsd:element ref="ns2:Archive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f23a4e-d417-4e0a-a778-b7db59ac479a"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ma:readOnly="false">
      <xsd:simpleType>
        <xsd:restriction base="dms:Text">
          <xsd:maxLength value="255"/>
        </xsd:restriction>
      </xsd:simpleType>
    </xsd:element>
    <xsd:element name="Archive_x0020_Status" ma:index="9" nillable="true" ma:displayName="Archive Status" ma:default="Active" ma:description="Status field of Active vs. Archive" ma:format="Dropdown" ma:internalName="Archive_x0020_Status">
      <xsd:simpleType>
        <xsd:restriction base="dms:Choice">
          <xsd:enumeration value="Active"/>
          <xsd:enumeration value="Archiv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customXsn xmlns="http://schemas.microsoft.com/office/2006/metadata/customXsn">
  <xsnLocation>http://departments/research/PMO/Private/Document Management and Control/Templates/Document Request and Tracking Form.doc</xsnLocation>
  <cached>True</cached>
  <openByDefault>False</openByDefault>
  <xsnScope>http://departments/research/Staff/ISHLT</xsnScope>
</customXsn>
</file>

<file path=customXml/item4.xml><?xml version="1.0" encoding="utf-8"?>
<p:properties xmlns:p="http://schemas.microsoft.com/office/2006/metadata/properties" xmlns:xsi="http://www.w3.org/2001/XMLSchema-instance">
  <documentManagement>
    <Description0 xmlns="1df23a4e-d417-4e0a-a778-b7db59ac479a">Final</Description0>
    <Archive_x0020_Status xmlns="1df23a4e-d417-4e0a-a778-b7db59ac479a">Active</Archive_x0020_Status>
  </documentManagement>
</p:properties>
</file>

<file path=customXml/itemProps1.xml><?xml version="1.0" encoding="utf-8"?>
<ds:datastoreItem xmlns:ds="http://schemas.openxmlformats.org/officeDocument/2006/customXml" ds:itemID="{158C75A1-88D5-4264-B118-6C8DDB5719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f23a4e-d417-4e0a-a778-b7db59ac47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7B47CE-0255-4774-B4EC-289B3F01EA05}">
  <ds:schemaRefs>
    <ds:schemaRef ds:uri="http://schemas.microsoft.com/sharepoint/v3/contenttype/forms"/>
  </ds:schemaRefs>
</ds:datastoreItem>
</file>

<file path=customXml/itemProps3.xml><?xml version="1.0" encoding="utf-8"?>
<ds:datastoreItem xmlns:ds="http://schemas.openxmlformats.org/officeDocument/2006/customXml" ds:itemID="{14A3D4B5-C2A2-480F-9A5C-DE5604E7C788}">
  <ds:schemaRefs>
    <ds:schemaRef ds:uri="http://schemas.microsoft.com/office/2006/metadata/customXsn"/>
  </ds:schemaRefs>
</ds:datastoreItem>
</file>

<file path=customXml/itemProps4.xml><?xml version="1.0" encoding="utf-8"?>
<ds:datastoreItem xmlns:ds="http://schemas.openxmlformats.org/officeDocument/2006/customXml" ds:itemID="{C91805D6-AC72-435D-A51A-1C2C01D7BD28}">
  <ds:schemaRefs>
    <ds:schemaRef ds:uri="http://schemas.microsoft.com/office/2006/documentManagement/types"/>
    <ds:schemaRef ds:uri="http://purl.org/dc/elements/1.1/"/>
    <ds:schemaRef ds:uri="http://purl.org/dc/terms/"/>
    <ds:schemaRef ds:uri="http://schemas.microsoft.com/office/2006/metadata/properties"/>
    <ds:schemaRef ds:uri="http://purl.org/dc/dcmitype/"/>
    <ds:schemaRef ds:uri="http://schemas.microsoft.com/office/infopath/2007/PartnerControls"/>
    <ds:schemaRef ds:uri="http://www.w3.org/XML/1998/namespace"/>
    <ds:schemaRef ds:uri="1df23a4e-d417-4e0a-a778-b7db59ac479a"/>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UNOSTemplate</Template>
  <TotalTime>9872</TotalTime>
  <Words>10003</Words>
  <Application>Microsoft Office PowerPoint</Application>
  <PresentationFormat>On-screen Show (4:3)</PresentationFormat>
  <Paragraphs>1462</Paragraphs>
  <Slides>104</Slides>
  <Notes>98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104</vt:i4>
      </vt:variant>
    </vt:vector>
  </HeadingPairs>
  <TitlesOfParts>
    <vt:vector size="110" baseType="lpstr">
      <vt:lpstr>Arial</vt:lpstr>
      <vt:lpstr>Calibri</vt:lpstr>
      <vt:lpstr>Times</vt:lpstr>
      <vt:lpstr>Times New Roman</vt:lpstr>
      <vt:lpstr>Webdings</vt:lpstr>
      <vt:lpstr>UNOSTemplate</vt:lpstr>
      <vt:lpstr>LUNG TRANSPLANTATION</vt:lpstr>
      <vt:lpstr>Table of Contents</vt:lpstr>
      <vt:lpstr>Donor, Recipient and Center Characteristics</vt:lpstr>
      <vt:lpstr>Pediatric Lung Transplants Recipient Age Distribution – Number  </vt:lpstr>
      <vt:lpstr>Pediatric Lung Transplants Recipient Age Distribution – Percentage </vt:lpstr>
      <vt:lpstr>Pediatric Lung Transplants Donor Type Distribution by Transplant Year </vt:lpstr>
      <vt:lpstr>Pediatric Lung Transplants Donor Type Distribution by Recipient Age Group Within Era  </vt:lpstr>
      <vt:lpstr>Pediatric Lung Transplants Donor Age Distribution  </vt:lpstr>
      <vt:lpstr>    Pediatric Lung Transplants Donor and Recipient Age                                               </vt:lpstr>
      <vt:lpstr>Pediatric Lung Transplants Recipient Age Distribution by Year of Transplant</vt:lpstr>
      <vt:lpstr>Pediatric Lung Retransplants by Year of Retransplant</vt:lpstr>
      <vt:lpstr>Pediatric Lung Transplants Number of Centers Reporting Transplants by Location </vt:lpstr>
      <vt:lpstr>Pediatric Lung Transplants Number of Centers Reporting Transplants by Pediatric Center Volume</vt:lpstr>
      <vt:lpstr>Pediatric Lung Transplants Number of Transplants by Pediatric Center Volume</vt:lpstr>
      <vt:lpstr>                      Pediatric Lung Transplants Indications by Age Group</vt:lpstr>
      <vt:lpstr>Pediatric Lung Transplants Indications by Year (Number)</vt:lpstr>
      <vt:lpstr>Pediatric Lung Transplants Diagnosis Distribution by Gender </vt:lpstr>
      <vt:lpstr>Pediatric Lung Transplants Diagnosis Distribution by Location </vt:lpstr>
      <vt:lpstr>Pediatric Lung Transplants Age Distribution by Diagnosis </vt:lpstr>
      <vt:lpstr>Pediatric Lung Transplants Diagnosis Distribution by Era </vt:lpstr>
      <vt:lpstr>Pediatric Lung Transplants Age Distribution by Era and Diagnosis </vt:lpstr>
      <vt:lpstr>Pediatric Lung Transplants Age Distribution by Location </vt:lpstr>
      <vt:lpstr>Pediatric Lung Transplants  Donor Age Distribution by Location </vt:lpstr>
      <vt:lpstr>Post Transplant: Survival and Other Outcomes</vt:lpstr>
      <vt:lpstr>Lung Transplants Kaplan-Meier Survival by Recipient Age Group  </vt:lpstr>
      <vt:lpstr>Lung Transplants Kaplan-Meier Survival Conditional on Survival to 1 Year by Recipient Age Group  </vt:lpstr>
      <vt:lpstr>Lung Transplants Kaplan-Meier Survival by Recipient Age Group and Procedure</vt:lpstr>
      <vt:lpstr>Lung Transplants Kaplan-Meier Survival Conditional on Survival to 1 Year by Recipient Age Group and Procedure </vt:lpstr>
      <vt:lpstr>Pediatric Lung Transplants Kaplan-Meier Survival by Procedure Type </vt:lpstr>
      <vt:lpstr>Pediatric Lung Transplants Kaplan-Meier Survival by Diagnosis </vt:lpstr>
      <vt:lpstr>Pediatric Lung Transplants Conditional Kaplan-Meier Survival by Diagnosis </vt:lpstr>
      <vt:lpstr>Pediatric Lung Transplants Kaplan-Meier Survival by Recipient Age Group </vt:lpstr>
      <vt:lpstr>Pediatric Lung Transplants Conditional Kaplan-Meier Survival by Recipient Age Group </vt:lpstr>
      <vt:lpstr>Pediatric Lung Transplants Kaplan-Meier Survival by Gender </vt:lpstr>
      <vt:lpstr>Pediatric Lung Transplants Kaplan-Meier Survival Conditional on Survival to 1 Year by </vt:lpstr>
      <vt:lpstr>PowerPoint Presentation</vt:lpstr>
      <vt:lpstr>Pediatric Lung Transplants Kaplan-Meier Survival by Era  </vt:lpstr>
      <vt:lpstr>          Pediatric Lung Transplants   Kaplan-Meier Survival by Donor Age,  Recipients Age 11-17 Years                                                          </vt:lpstr>
      <vt:lpstr>                        Pediatric Lung Transplants  Kaplan-Meier Survival by Donor Type for Recipients Age       11-17 Years      </vt:lpstr>
      <vt:lpstr>Pediatric Lung Transplants Kaplan-Meier Survival by Stages of Chronic Kidney Disease* at </vt:lpstr>
      <vt:lpstr>          Pediatric Lung Transplants     Kaplan-Meier Survival by Donor/Recipient Height Difference (%*) </vt:lpstr>
      <vt:lpstr>Pediatric Lung Transplants     Kaplan-Meier Survival Conditional on Survival to 1 Year  by Donor/Recipient Height Difference (%*) </vt:lpstr>
      <vt:lpstr>Pediatric Lung Transplants     Kaplan-Meier Survival by Donor - Recipient Height Difference (cm)</vt:lpstr>
      <vt:lpstr>Pediatric Lung Retransplants </vt:lpstr>
      <vt:lpstr>Pediatric Lung Transplants Kaplan-Meier Survival by Transplant Type </vt:lpstr>
      <vt:lpstr>PowerPoint Presentation</vt:lpstr>
      <vt:lpstr>Pediatric Lung Transplants Rehospitalization Post-Transplant of Surviving Recipients  </vt:lpstr>
      <vt:lpstr>Pediatric Lung Transplants Rehospitalization Post-Transplant of Surviving Recipients  </vt:lpstr>
      <vt:lpstr>PowerPoint Presentation</vt:lpstr>
      <vt:lpstr>PowerPoint Presentation</vt:lpstr>
      <vt:lpstr>PowerPoint Presentation</vt:lpstr>
      <vt:lpstr>Induction and Maintenance Immunosuppression</vt:lpstr>
      <vt:lpstr>PowerPoint Presentation</vt:lpstr>
      <vt:lpstr>PowerPoint Presentation</vt:lpstr>
      <vt:lpstr>Pediatric Lung Transplants Kaplan-Meier Survival Stratified by Induction Use  </vt:lpstr>
      <vt:lpstr>Pediatric Lung Transplants Maintenance Immunosuppression at Time of 1 Year Follow-up </vt:lpstr>
      <vt:lpstr>Pediatric Lung Transplants Maintenance Immunosuppression at Time of 1 Year Follow-up </vt:lpstr>
      <vt:lpstr>         Pediatric Lung Transplants      Maintenance Immunosuppression Drug Combinations at   </vt:lpstr>
      <vt:lpstr>PowerPoint Presentation</vt:lpstr>
      <vt:lpstr>PowerPoint Presentation</vt:lpstr>
      <vt:lpstr>Post Transplant Morbidities</vt:lpstr>
      <vt:lpstr>      Pediatric Lung Transplants    Cumulative Morbidity Rates in Survivors within 1, 5 and 7    Years Post Transplant</vt:lpstr>
      <vt:lpstr>  Pediatric Lung Transplants    Cumulative Morbidity Rates in Survivors within 1 Year Post-Transplant by Induction Use</vt:lpstr>
      <vt:lpstr>  Pediatric Lung Transplants   Cumulative Morbidity Rates in Survivors within 5 Years Post-Transplant by Induction Use</vt:lpstr>
      <vt:lpstr>Pediatric Lung Transplants Freedom from Bronchiolitis Obliterans Syndrome </vt:lpstr>
      <vt:lpstr>Pediatric Lung Transplants Freedom from Bronchiolitis Obliterans Syndrome</vt:lpstr>
      <vt:lpstr>        Pediatric Lung Transplants   Freedom from Bronchiolitis Obliterans Syndrome           by Age Group</vt:lpstr>
      <vt:lpstr>  Pediatric Lung Transplants  Freedom from Bronchiolitis Obliterans Syndrome   by Diagnosis</vt:lpstr>
      <vt:lpstr>     Pediatric Lung Transplants  Freedom from Bronchiolitis Obliterans Syndrome          by Induction Use</vt:lpstr>
      <vt:lpstr>Pediatric Lung Transplants Freedom from Severe Renal Dysfunction* </vt:lpstr>
      <vt:lpstr>Pediatric Lung Transplants Freedom from Severe Renal Dysfunction* by Era </vt:lpstr>
      <vt:lpstr>Pediatric Lung Transplants Cumulative Post-Transplant Malignancy Rates in Survivors </vt:lpstr>
      <vt:lpstr>Pediatric Lung Transplants Freedom from Malignancy</vt:lpstr>
      <vt:lpstr>Pediatric Lung Transplants Freedom from Malignancy by Age Group </vt:lpstr>
      <vt:lpstr>Pediatric Lung Transplants Freedom from Malignancy by Induction Use </vt:lpstr>
      <vt:lpstr>        Pediatric Lung Transplants  Cause of Death</vt:lpstr>
      <vt:lpstr>          Pediatric Lung Transplants     Cause of Death</vt:lpstr>
      <vt:lpstr>Pediatric Lung Transplants Relative Incidence of Leading Causes of Death </vt:lpstr>
      <vt:lpstr>Multivariable Analyses</vt:lpstr>
      <vt:lpstr>Pediatric Lung Transplants (1998-6/2015)
</vt:lpstr>
      <vt:lpstr>Pediatric Lung Transplants (1998-6/2015)
</vt:lpstr>
      <vt:lpstr>Pediatric Lung Transplants (1998-6/2015)
</vt:lpstr>
      <vt:lpstr>Pediatric Lung Transplants (1998-6/2015)
</vt:lpstr>
      <vt:lpstr>Pediatric Lung Transplants (1998-6/2011)
</vt:lpstr>
      <vt:lpstr>Pediatric Lung Transplants (1998-6/2011)
</vt:lpstr>
      <vt:lpstr>Pediatric Lung Transplants (1998-6/2011)
</vt:lpstr>
      <vt:lpstr>Pediatric Lung Transplants (1998-6/2006)
</vt:lpstr>
      <vt:lpstr>Pediatric Lung Transplants (1998-6/2006)
</vt:lpstr>
      <vt:lpstr>Pediatric Lung Transplants (1998-6/2006)
</vt:lpstr>
      <vt:lpstr>Pediatric Lung Transplants (1998-6/2006)
</vt:lpstr>
      <vt:lpstr>Focus Theme</vt:lpstr>
      <vt:lpstr>PowerPoint Presentation</vt:lpstr>
      <vt:lpstr>PowerPoint Presentation</vt:lpstr>
      <vt:lpstr>PowerPoint Presentation</vt:lpstr>
      <vt:lpstr>PowerPoint Presentation</vt:lpstr>
      <vt:lpstr>PowerPoint Presentation</vt:lpstr>
      <vt:lpstr>Pediatric Lung Transplants Ischemic Time Distribution by Year of Transplant</vt:lpstr>
      <vt:lpstr>PowerPoint Presentation</vt:lpstr>
      <vt:lpstr>PowerPoint Presentation</vt:lpstr>
      <vt:lpstr>PowerPoint Presentation</vt:lpstr>
      <vt:lpstr>Pediatric Lung Transplants Kaplan-Meier Survival Within 30 Days by Ischemic Time  </vt:lpstr>
      <vt:lpstr>Pediatric Lung Transplants Kaplan-Meier Survival by Ischemic Time  </vt:lpstr>
      <vt:lpstr>Pediatric Lung Transplants Percentage Experiencing Treated Rejection between Discharge and 1-Year Follow-Up by Ischemic Time </vt:lpstr>
      <vt:lpstr>Pediatric Lung Transplants Freedom from Bronchiolitis Obliterans Syndrome  </vt:lpstr>
    </vt:vector>
  </TitlesOfParts>
  <Company>UNOS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ISHLT Registry Slides</dc:title>
  <dc:creator>Manny Carwile</dc:creator>
  <cp:lastModifiedBy>Anna Y. Kucheryavaya</cp:lastModifiedBy>
  <cp:revision>1206</cp:revision>
  <dcterms:created xsi:type="dcterms:W3CDTF">2009-06-30T12:53:17Z</dcterms:created>
  <dcterms:modified xsi:type="dcterms:W3CDTF">2017-09-25T17:50:30Z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0x0101008AF5245B14F216408B1953D66C9FE43C</vt:lpwstr>
  </property>
</Properties>
</file>