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ppt/notesSlides/notesSlide15.xml" ContentType="application/vnd.openxmlformats-officedocument.presentationml.notesSlide+xml"/>
  <Override PartName="/ppt/charts/chart15.xml" ContentType="application/vnd.openxmlformats-officedocument.drawingml.chart+xml"/>
  <Override PartName="/ppt/notesSlides/notesSlide16.xml" ContentType="application/vnd.openxmlformats-officedocument.presentationml.notesSlide+xml"/>
  <Override PartName="/ppt/charts/chart16.xml" ContentType="application/vnd.openxmlformats-officedocument.drawingml.chart+xml"/>
  <Override PartName="/ppt/notesSlides/notesSlide17.xml" ContentType="application/vnd.openxmlformats-officedocument.presentationml.notesSlide+xml"/>
  <Override PartName="/ppt/charts/chart17.xml" ContentType="application/vnd.openxmlformats-officedocument.drawingml.chart+xml"/>
  <Override PartName="/ppt/notesSlides/notesSlide18.xml" ContentType="application/vnd.openxmlformats-officedocument.presentationml.notesSlide+xml"/>
  <Override PartName="/ppt/charts/chart18.xml" ContentType="application/vnd.openxmlformats-officedocument.drawingml.chart+xml"/>
  <Override PartName="/ppt/notesSlides/notesSlide19.xml" ContentType="application/vnd.openxmlformats-officedocument.presentationml.notesSlide+xml"/>
  <Override PartName="/ppt/charts/chart19.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20.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21.xml" ContentType="application/vnd.openxmlformats-officedocument.drawingml.chart+xml"/>
  <Override PartName="/ppt/notesSlides/notesSlide24.xml" ContentType="application/vnd.openxmlformats-officedocument.presentationml.notesSlide+xml"/>
  <Override PartName="/ppt/charts/chart22.xml" ContentType="application/vnd.openxmlformats-officedocument.drawingml.chart+xml"/>
  <Override PartName="/ppt/notesSlides/notesSlide25.xml" ContentType="application/vnd.openxmlformats-officedocument.presentationml.notesSlide+xml"/>
  <Override PartName="/ppt/charts/chart23.xml" ContentType="application/vnd.openxmlformats-officedocument.drawingml.chart+xml"/>
  <Override PartName="/ppt/notesSlides/notesSlide26.xml" ContentType="application/vnd.openxmlformats-officedocument.presentationml.notesSlide+xml"/>
  <Override PartName="/ppt/charts/chart24.xml" ContentType="application/vnd.openxmlformats-officedocument.drawingml.chart+xml"/>
  <Override PartName="/ppt/notesSlides/notesSlide27.xml" ContentType="application/vnd.openxmlformats-officedocument.presentationml.notesSlide+xml"/>
  <Override PartName="/ppt/charts/chart25.xml" ContentType="application/vnd.openxmlformats-officedocument.drawingml.chart+xml"/>
  <Override PartName="/ppt/notesSlides/notesSlide28.xml" ContentType="application/vnd.openxmlformats-officedocument.presentationml.notesSlide+xml"/>
  <Override PartName="/ppt/charts/chart26.xml" ContentType="application/vnd.openxmlformats-officedocument.drawingml.chart+xml"/>
  <Override PartName="/ppt/notesSlides/notesSlide29.xml" ContentType="application/vnd.openxmlformats-officedocument.presentationml.notesSlide+xml"/>
  <Override PartName="/ppt/charts/chart27.xml" ContentType="application/vnd.openxmlformats-officedocument.drawingml.chart+xml"/>
  <Override PartName="/ppt/notesSlides/notesSlide30.xml" ContentType="application/vnd.openxmlformats-officedocument.presentationml.notesSlide+xml"/>
  <Override PartName="/ppt/charts/chart28.xml" ContentType="application/vnd.openxmlformats-officedocument.drawingml.chart+xml"/>
  <Override PartName="/ppt/notesSlides/notesSlide31.xml" ContentType="application/vnd.openxmlformats-officedocument.presentationml.notesSlide+xml"/>
  <Override PartName="/ppt/charts/chart2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40"/>
  </p:notesMasterIdLst>
  <p:sldIdLst>
    <p:sldId id="343" r:id="rId6"/>
    <p:sldId id="344" r:id="rId7"/>
    <p:sldId id="345" r:id="rId8"/>
    <p:sldId id="346" r:id="rId9"/>
    <p:sldId id="347" r:id="rId10"/>
    <p:sldId id="348" r:id="rId11"/>
    <p:sldId id="349" r:id="rId12"/>
    <p:sldId id="350" r:id="rId13"/>
    <p:sldId id="376" r:id="rId14"/>
    <p:sldId id="352" r:id="rId15"/>
    <p:sldId id="353" r:id="rId16"/>
    <p:sldId id="354" r:id="rId17"/>
    <p:sldId id="355" r:id="rId18"/>
    <p:sldId id="356" r:id="rId19"/>
    <p:sldId id="357" r:id="rId20"/>
    <p:sldId id="358" r:id="rId21"/>
    <p:sldId id="359" r:id="rId22"/>
    <p:sldId id="360" r:id="rId23"/>
    <p:sldId id="361" r:id="rId24"/>
    <p:sldId id="362" r:id="rId25"/>
    <p:sldId id="363" r:id="rId26"/>
    <p:sldId id="364" r:id="rId27"/>
    <p:sldId id="365" r:id="rId28"/>
    <p:sldId id="366" r:id="rId29"/>
    <p:sldId id="367" r:id="rId30"/>
    <p:sldId id="368" r:id="rId31"/>
    <p:sldId id="369" r:id="rId32"/>
    <p:sldId id="370" r:id="rId33"/>
    <p:sldId id="371" r:id="rId34"/>
    <p:sldId id="372" r:id="rId35"/>
    <p:sldId id="373" r:id="rId36"/>
    <p:sldId id="374" r:id="rId37"/>
    <p:sldId id="377" r:id="rId38"/>
    <p:sldId id="375"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9933FF"/>
    <a:srgbClr val="009999"/>
    <a:srgbClr val="00FF00"/>
    <a:srgbClr val="6600CC"/>
    <a:srgbClr val="66CCFF"/>
    <a:srgbClr val="330033"/>
    <a:srgbClr val="FF0000"/>
    <a:srgbClr val="9966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123" autoAdjust="0"/>
  </p:normalViewPr>
  <p:slideViewPr>
    <p:cSldViewPr>
      <p:cViewPr varScale="1">
        <p:scale>
          <a:sx n="100" d="100"/>
          <a:sy n="100" d="100"/>
        </p:scale>
        <p:origin x="191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631E-2"/>
          <c:w val="0.8596805100689866"/>
          <c:h val="0.82246673907140755"/>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2"/>
              <c:layout>
                <c:manualLayout>
                  <c:x val="-2.9498525073747392E-3"/>
                  <c:y val="-1.0536276751464822E-16"/>
                </c:manualLayout>
              </c:layout>
              <c:showLegendKey val="0"/>
              <c:showVal val="1"/>
              <c:showCatName val="0"/>
              <c:showSerName val="0"/>
              <c:showPercent val="0"/>
              <c:showBubbleSize val="0"/>
              <c:extLst>
                <c:ext xmlns:c15="http://schemas.microsoft.com/office/drawing/2012/chart" uri="{CE6537A1-D6FC-4f65-9D91-7224C49458BB}">
                  <c15:layout/>
                </c:ext>
              </c:extLst>
            </c:dLbl>
            <c:spPr>
              <a:solidFill>
                <a:schemeClr val="bg2"/>
              </a:solidFill>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&lt;1</c:v>
                </c:pt>
                <c:pt idx="1">
                  <c:v>1-5</c:v>
                </c:pt>
                <c:pt idx="2">
                  <c:v>6-10</c:v>
                </c:pt>
                <c:pt idx="3">
                  <c:v>11-17</c:v>
                </c:pt>
              </c:strCache>
            </c:strRef>
          </c:cat>
          <c:val>
            <c:numRef>
              <c:f>Sheet1!$B$2:$B$5</c:f>
              <c:numCache>
                <c:formatCode>General</c:formatCode>
                <c:ptCount val="4"/>
                <c:pt idx="0">
                  <c:v>19</c:v>
                </c:pt>
                <c:pt idx="1">
                  <c:v>112</c:v>
                </c:pt>
                <c:pt idx="2">
                  <c:v>135</c:v>
                </c:pt>
                <c:pt idx="3">
                  <c:v>462</c:v>
                </c:pt>
              </c:numCache>
            </c:numRef>
          </c:val>
        </c:ser>
        <c:dLbls>
          <c:showLegendKey val="0"/>
          <c:showVal val="0"/>
          <c:showCatName val="0"/>
          <c:showSerName val="0"/>
          <c:showPercent val="0"/>
          <c:showBubbleSize val="0"/>
        </c:dLbls>
        <c:gapWidth val="35"/>
        <c:axId val="417432688"/>
        <c:axId val="680376904"/>
      </c:barChart>
      <c:catAx>
        <c:axId val="417432688"/>
        <c:scaling>
          <c:orientation val="minMax"/>
        </c:scaling>
        <c:delete val="0"/>
        <c:axPos val="b"/>
        <c:title>
          <c:tx>
            <c:rich>
              <a:bodyPr/>
              <a:lstStyle/>
              <a:p>
                <a:pPr>
                  <a:defRPr sz="1700"/>
                </a:pPr>
                <a:r>
                  <a:rPr lang="en-US" sz="1700" dirty="0" smtClean="0"/>
                  <a:t>Recipient Age (Years)</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680376904"/>
        <c:crosses val="autoZero"/>
        <c:auto val="1"/>
        <c:lblAlgn val="ctr"/>
        <c:lblOffset val="100"/>
        <c:tickLblSkip val="1"/>
        <c:noMultiLvlLbl val="0"/>
      </c:catAx>
      <c:valAx>
        <c:axId val="680376904"/>
        <c:scaling>
          <c:orientation val="minMax"/>
          <c:max val="5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837E-4"/>
              <c:y val="0.18724613087157313"/>
            </c:manualLayout>
          </c:layout>
          <c:overlay val="0"/>
        </c:title>
        <c:numFmt formatCode="General" sourceLinked="1"/>
        <c:majorTickMark val="out"/>
        <c:minorTickMark val="none"/>
        <c:tickLblPos val="nextTo"/>
        <c:txPr>
          <a:bodyPr/>
          <a:lstStyle/>
          <a:p>
            <a:pPr>
              <a:defRPr sz="1500" b="1"/>
            </a:pPr>
            <a:endParaRPr lang="en-US"/>
          </a:p>
        </c:txPr>
        <c:crossAx val="417432688"/>
        <c:crosses val="autoZero"/>
        <c:crossBetween val="between"/>
        <c:majorUnit val="5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299939070116221E-2"/>
          <c:y val="4.7376543209876554E-2"/>
          <c:w val="0.88345144356955385"/>
          <c:h val="0.63831383577052869"/>
        </c:manualLayout>
      </c:layout>
      <c:lineChart>
        <c:grouping val="standard"/>
        <c:varyColors val="0"/>
        <c:ser>
          <c:idx val="0"/>
          <c:order val="0"/>
          <c:tx>
            <c:strRef>
              <c:f>Sheet1!$B$1</c:f>
              <c:strCache>
                <c:ptCount val="1"/>
                <c:pt idx="0">
                  <c:v>CF</c:v>
                </c:pt>
              </c:strCache>
            </c:strRef>
          </c:tx>
          <c:spPr>
            <a:ln w="41275">
              <a:solidFill>
                <a:srgbClr val="00FF00"/>
              </a:solidFill>
            </a:ln>
          </c:spPr>
          <c:marker>
            <c:symbol val="none"/>
          </c:marker>
          <c:cat>
            <c:numRef>
              <c:f>Sheet1!$A$2:$A$31</c:f>
              <c:numCache>
                <c:formatCode>General</c:formatCode>
                <c:ptCount val="30"/>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numCache>
            </c:numRef>
          </c:cat>
          <c:val>
            <c:numRef>
              <c:f>Sheet1!$B$2:$B$31</c:f>
              <c:numCache>
                <c:formatCode>General</c:formatCode>
                <c:ptCount val="30"/>
                <c:pt idx="0">
                  <c:v>0</c:v>
                </c:pt>
                <c:pt idx="1">
                  <c:v>10.344799999999999</c:v>
                </c:pt>
                <c:pt idx="2">
                  <c:v>24.324300000000001</c:v>
                </c:pt>
                <c:pt idx="3">
                  <c:v>44.444400000000002</c:v>
                </c:pt>
                <c:pt idx="4">
                  <c:v>45.833300000000001</c:v>
                </c:pt>
                <c:pt idx="5">
                  <c:v>39.0244</c:v>
                </c:pt>
                <c:pt idx="6">
                  <c:v>42.424199999999999</c:v>
                </c:pt>
                <c:pt idx="7">
                  <c:v>29.032299999999999</c:v>
                </c:pt>
                <c:pt idx="8">
                  <c:v>17.5</c:v>
                </c:pt>
                <c:pt idx="9">
                  <c:v>34.782600000000002</c:v>
                </c:pt>
                <c:pt idx="10">
                  <c:v>32.142899999999997</c:v>
                </c:pt>
                <c:pt idx="11">
                  <c:v>40</c:v>
                </c:pt>
                <c:pt idx="12">
                  <c:v>33.333300000000001</c:v>
                </c:pt>
                <c:pt idx="13">
                  <c:v>30.769200000000001</c:v>
                </c:pt>
                <c:pt idx="14">
                  <c:v>37.5</c:v>
                </c:pt>
                <c:pt idx="15">
                  <c:v>23.529399999999999</c:v>
                </c:pt>
                <c:pt idx="16">
                  <c:v>18.181799999999999</c:v>
                </c:pt>
                <c:pt idx="17">
                  <c:v>33.333300000000001</c:v>
                </c:pt>
                <c:pt idx="18">
                  <c:v>30.769200000000001</c:v>
                </c:pt>
                <c:pt idx="19">
                  <c:v>14.2857</c:v>
                </c:pt>
                <c:pt idx="20">
                  <c:v>14.2857</c:v>
                </c:pt>
                <c:pt idx="21">
                  <c:v>16.666699999999999</c:v>
                </c:pt>
                <c:pt idx="22">
                  <c:v>0</c:v>
                </c:pt>
                <c:pt idx="23">
                  <c:v>0</c:v>
                </c:pt>
                <c:pt idx="24">
                  <c:v>14.2857</c:v>
                </c:pt>
                <c:pt idx="25">
                  <c:v>40</c:v>
                </c:pt>
                <c:pt idx="26">
                  <c:v>0</c:v>
                </c:pt>
                <c:pt idx="27">
                  <c:v>0</c:v>
                </c:pt>
                <c:pt idx="28">
                  <c:v>0</c:v>
                </c:pt>
                <c:pt idx="29">
                  <c:v>25</c:v>
                </c:pt>
              </c:numCache>
            </c:numRef>
          </c:val>
          <c:smooth val="0"/>
        </c:ser>
        <c:ser>
          <c:idx val="1"/>
          <c:order val="1"/>
          <c:tx>
            <c:strRef>
              <c:f>Sheet1!$C$1</c:f>
              <c:strCache>
                <c:ptCount val="1"/>
                <c:pt idx="0">
                  <c:v>IPAH</c:v>
                </c:pt>
              </c:strCache>
            </c:strRef>
          </c:tx>
          <c:spPr>
            <a:ln w="41275">
              <a:solidFill>
                <a:srgbClr val="FF0000"/>
              </a:solidFill>
            </a:ln>
          </c:spPr>
          <c:marker>
            <c:symbol val="none"/>
          </c:marker>
          <c:cat>
            <c:numRef>
              <c:f>Sheet1!$A$2:$A$31</c:f>
              <c:numCache>
                <c:formatCode>General</c:formatCode>
                <c:ptCount val="30"/>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numCache>
            </c:numRef>
          </c:cat>
          <c:val>
            <c:numRef>
              <c:f>Sheet1!$C$2:$C$31</c:f>
              <c:numCache>
                <c:formatCode>General</c:formatCode>
                <c:ptCount val="30"/>
                <c:pt idx="0">
                  <c:v>40</c:v>
                </c:pt>
                <c:pt idx="1">
                  <c:v>34.482799999999997</c:v>
                </c:pt>
                <c:pt idx="2">
                  <c:v>27.027000000000001</c:v>
                </c:pt>
                <c:pt idx="3">
                  <c:v>11.1111</c:v>
                </c:pt>
                <c:pt idx="4">
                  <c:v>16.666699999999999</c:v>
                </c:pt>
                <c:pt idx="5">
                  <c:v>19.5122</c:v>
                </c:pt>
                <c:pt idx="6">
                  <c:v>18.181799999999999</c:v>
                </c:pt>
                <c:pt idx="7">
                  <c:v>16.129000000000001</c:v>
                </c:pt>
                <c:pt idx="8">
                  <c:v>35</c:v>
                </c:pt>
                <c:pt idx="9">
                  <c:v>13.0435</c:v>
                </c:pt>
                <c:pt idx="10">
                  <c:v>28.571400000000001</c:v>
                </c:pt>
                <c:pt idx="11">
                  <c:v>25</c:v>
                </c:pt>
                <c:pt idx="12">
                  <c:v>23.8095</c:v>
                </c:pt>
                <c:pt idx="13">
                  <c:v>15.384600000000001</c:v>
                </c:pt>
                <c:pt idx="14">
                  <c:v>6.25</c:v>
                </c:pt>
                <c:pt idx="15">
                  <c:v>29.411799999999999</c:v>
                </c:pt>
                <c:pt idx="16">
                  <c:v>45.454500000000003</c:v>
                </c:pt>
                <c:pt idx="17">
                  <c:v>40</c:v>
                </c:pt>
                <c:pt idx="18">
                  <c:v>53.846200000000003</c:v>
                </c:pt>
                <c:pt idx="19">
                  <c:v>42.857100000000003</c:v>
                </c:pt>
                <c:pt idx="20">
                  <c:v>35.714300000000001</c:v>
                </c:pt>
                <c:pt idx="21">
                  <c:v>50</c:v>
                </c:pt>
                <c:pt idx="22">
                  <c:v>85.714299999999994</c:v>
                </c:pt>
                <c:pt idx="23">
                  <c:v>42.857100000000003</c:v>
                </c:pt>
                <c:pt idx="24">
                  <c:v>57.142899999999997</c:v>
                </c:pt>
                <c:pt idx="25">
                  <c:v>40</c:v>
                </c:pt>
                <c:pt idx="26">
                  <c:v>50</c:v>
                </c:pt>
                <c:pt idx="27">
                  <c:v>57.142899999999997</c:v>
                </c:pt>
                <c:pt idx="28">
                  <c:v>63.636400000000002</c:v>
                </c:pt>
                <c:pt idx="29">
                  <c:v>12.5</c:v>
                </c:pt>
              </c:numCache>
            </c:numRef>
          </c:val>
          <c:smooth val="0"/>
        </c:ser>
        <c:ser>
          <c:idx val="2"/>
          <c:order val="2"/>
          <c:tx>
            <c:strRef>
              <c:f>Sheet1!$D$1</c:f>
              <c:strCache>
                <c:ptCount val="1"/>
                <c:pt idx="0">
                  <c:v>PH-not IPAH</c:v>
                </c:pt>
              </c:strCache>
            </c:strRef>
          </c:tx>
          <c:spPr>
            <a:ln w="41275">
              <a:solidFill>
                <a:srgbClr val="FFFF00"/>
              </a:solidFill>
            </a:ln>
          </c:spPr>
          <c:marker>
            <c:symbol val="none"/>
          </c:marker>
          <c:cat>
            <c:numRef>
              <c:f>Sheet1!$A$2:$A$31</c:f>
              <c:numCache>
                <c:formatCode>General</c:formatCode>
                <c:ptCount val="30"/>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numCache>
            </c:numRef>
          </c:cat>
          <c:val>
            <c:numRef>
              <c:f>Sheet1!$D$2:$D$31</c:f>
              <c:numCache>
                <c:formatCode>General</c:formatCode>
                <c:ptCount val="30"/>
                <c:pt idx="0">
                  <c:v>55</c:v>
                </c:pt>
                <c:pt idx="1">
                  <c:v>34.482799999999997</c:v>
                </c:pt>
                <c:pt idx="2">
                  <c:v>35.135100000000001</c:v>
                </c:pt>
                <c:pt idx="3">
                  <c:v>33.333300000000001</c:v>
                </c:pt>
                <c:pt idx="4">
                  <c:v>18.75</c:v>
                </c:pt>
                <c:pt idx="5">
                  <c:v>31.7073</c:v>
                </c:pt>
                <c:pt idx="6">
                  <c:v>36.363599999999998</c:v>
                </c:pt>
                <c:pt idx="7">
                  <c:v>38.709699999999998</c:v>
                </c:pt>
                <c:pt idx="8">
                  <c:v>45</c:v>
                </c:pt>
                <c:pt idx="9">
                  <c:v>52.173900000000003</c:v>
                </c:pt>
                <c:pt idx="10">
                  <c:v>35.714300000000001</c:v>
                </c:pt>
                <c:pt idx="11">
                  <c:v>30</c:v>
                </c:pt>
                <c:pt idx="12">
                  <c:v>38.095199999999998</c:v>
                </c:pt>
                <c:pt idx="13">
                  <c:v>38.461500000000001</c:v>
                </c:pt>
                <c:pt idx="14">
                  <c:v>43.75</c:v>
                </c:pt>
                <c:pt idx="15">
                  <c:v>41.176499999999997</c:v>
                </c:pt>
                <c:pt idx="16">
                  <c:v>36.363599999999998</c:v>
                </c:pt>
                <c:pt idx="17">
                  <c:v>13.333299999999999</c:v>
                </c:pt>
                <c:pt idx="18">
                  <c:v>15.384600000000001</c:v>
                </c:pt>
                <c:pt idx="19">
                  <c:v>14.2857</c:v>
                </c:pt>
                <c:pt idx="20">
                  <c:v>42.857100000000003</c:v>
                </c:pt>
                <c:pt idx="21">
                  <c:v>0</c:v>
                </c:pt>
                <c:pt idx="22">
                  <c:v>14.2857</c:v>
                </c:pt>
                <c:pt idx="23">
                  <c:v>42.857100000000003</c:v>
                </c:pt>
                <c:pt idx="24">
                  <c:v>28.571400000000001</c:v>
                </c:pt>
                <c:pt idx="25">
                  <c:v>0</c:v>
                </c:pt>
                <c:pt idx="26">
                  <c:v>50</c:v>
                </c:pt>
                <c:pt idx="27">
                  <c:v>28.571400000000001</c:v>
                </c:pt>
                <c:pt idx="28">
                  <c:v>9.0908999999999995</c:v>
                </c:pt>
                <c:pt idx="29">
                  <c:v>37.5</c:v>
                </c:pt>
              </c:numCache>
            </c:numRef>
          </c:val>
          <c:smooth val="0"/>
        </c:ser>
        <c:dLbls>
          <c:showLegendKey val="0"/>
          <c:showVal val="0"/>
          <c:showCatName val="0"/>
          <c:showSerName val="0"/>
          <c:showPercent val="0"/>
          <c:showBubbleSize val="0"/>
        </c:dLbls>
        <c:smooth val="0"/>
        <c:axId val="148045152"/>
        <c:axId val="148045544"/>
      </c:lineChart>
      <c:catAx>
        <c:axId val="148045152"/>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148045544"/>
        <c:crosses val="autoZero"/>
        <c:auto val="1"/>
        <c:lblAlgn val="ctr"/>
        <c:lblOffset val="100"/>
        <c:tickLblSkip val="1"/>
        <c:noMultiLvlLbl val="0"/>
      </c:catAx>
      <c:valAx>
        <c:axId val="148045544"/>
        <c:scaling>
          <c:orientation val="minMax"/>
          <c:max val="100"/>
          <c:min val="0"/>
        </c:scaling>
        <c:delete val="0"/>
        <c:axPos val="l"/>
        <c:majorGridlines/>
        <c:title>
          <c:tx>
            <c:rich>
              <a:bodyPr rot="-5400000" vert="horz"/>
              <a:lstStyle/>
              <a:p>
                <a:pPr>
                  <a:defRPr sz="1700"/>
                </a:pPr>
                <a:r>
                  <a:rPr lang="en-US" sz="1700" dirty="0" smtClean="0"/>
                  <a:t>% of Cases</a:t>
                </a:r>
                <a:endParaRPr lang="en-US" sz="1700" dirty="0"/>
              </a:p>
            </c:rich>
          </c:tx>
          <c:layout/>
          <c:overlay val="0"/>
        </c:title>
        <c:numFmt formatCode="0" sourceLinked="0"/>
        <c:majorTickMark val="out"/>
        <c:minorTickMark val="none"/>
        <c:tickLblPos val="nextTo"/>
        <c:txPr>
          <a:bodyPr/>
          <a:lstStyle/>
          <a:p>
            <a:pPr>
              <a:defRPr sz="1500" b="1"/>
            </a:pPr>
            <a:endParaRPr lang="en-US"/>
          </a:p>
        </c:txPr>
        <c:crossAx val="148045152"/>
        <c:crossesAt val="1"/>
        <c:crossBetween val="midCat"/>
        <c:majorUnit val="25"/>
      </c:valAx>
      <c:spPr>
        <a:solidFill>
          <a:schemeClr val="bg2"/>
        </a:solidFill>
        <a:ln>
          <a:solidFill>
            <a:schemeClr val="tx1"/>
          </a:solidFill>
        </a:ln>
      </c:spPr>
    </c:plotArea>
    <c:legend>
      <c:legendPos val="r"/>
      <c:layout>
        <c:manualLayout>
          <c:xMode val="edge"/>
          <c:yMode val="edge"/>
          <c:x val="0.10855631327334084"/>
          <c:y val="0.11894006999125112"/>
          <c:w val="0.53759803921568661"/>
          <c:h val="0.1436010498687664"/>
        </c:manualLayout>
      </c:layout>
      <c:overlay val="0"/>
      <c:spPr>
        <a:solidFill>
          <a:srgbClr val="000000"/>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7143292879641"/>
          <c:w val="0.86362491052256585"/>
          <c:h val="0.71419359506030911"/>
        </c:manualLayout>
      </c:layout>
      <c:barChart>
        <c:barDir val="col"/>
        <c:grouping val="percentStacked"/>
        <c:varyColors val="0"/>
        <c:ser>
          <c:idx val="0"/>
          <c:order val="0"/>
          <c:tx>
            <c:strRef>
              <c:f>Sheet1!$A$2</c:f>
              <c:strCache>
                <c:ptCount val="1"/>
                <c:pt idx="0">
                  <c:v>&lt;1</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0</c:v>
                </c:pt>
                <c:pt idx="1">
                  <c:v>6</c:v>
                </c:pt>
                <c:pt idx="2">
                  <c:v>0</c:v>
                </c:pt>
              </c:numCache>
            </c:numRef>
          </c:val>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10</c:v>
                </c:pt>
                <c:pt idx="1">
                  <c:v>13</c:v>
                </c:pt>
                <c:pt idx="2">
                  <c:v>3</c:v>
                </c:pt>
              </c:numCache>
            </c:numRef>
          </c:val>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12</c:v>
                </c:pt>
                <c:pt idx="1">
                  <c:v>11</c:v>
                </c:pt>
                <c:pt idx="2">
                  <c:v>6</c:v>
                </c:pt>
              </c:numCache>
            </c:numRef>
          </c:val>
        </c:ser>
        <c:ser>
          <c:idx val="3"/>
          <c:order val="3"/>
          <c:tx>
            <c:strRef>
              <c:f>Sheet1!$A$5</c:f>
              <c:strCache>
                <c:ptCount val="1"/>
                <c:pt idx="0">
                  <c:v>11-17</c:v>
                </c:pt>
              </c:strCache>
            </c:strRef>
          </c:tx>
          <c:spPr>
            <a:gradFill>
              <a:gsLst>
                <a:gs pos="0">
                  <a:srgbClr val="208C03"/>
                </a:gs>
                <a:gs pos="50000">
                  <a:srgbClr val="20F703"/>
                </a:gs>
                <a:gs pos="100000">
                  <a:srgbClr val="208C03"/>
                </a:gs>
              </a:gsLst>
              <a:lin ang="10800000" scaled="1"/>
            </a:gradFill>
          </c:spPr>
          <c:invertIfNegative val="0"/>
          <c:cat>
            <c:strRef>
              <c:f>Sheet1!$B$1:$D$1</c:f>
              <c:strCache>
                <c:ptCount val="3"/>
                <c:pt idx="0">
                  <c:v>Europe</c:v>
                </c:pt>
                <c:pt idx="1">
                  <c:v>North America</c:v>
                </c:pt>
                <c:pt idx="2">
                  <c:v>Other</c:v>
                </c:pt>
              </c:strCache>
            </c:strRef>
          </c:cat>
          <c:val>
            <c:numRef>
              <c:f>Sheet1!$B$5:$D$5</c:f>
              <c:numCache>
                <c:formatCode>General</c:formatCode>
                <c:ptCount val="3"/>
                <c:pt idx="0">
                  <c:v>78</c:v>
                </c:pt>
                <c:pt idx="1">
                  <c:v>50</c:v>
                </c:pt>
                <c:pt idx="2">
                  <c:v>12</c:v>
                </c:pt>
              </c:numCache>
            </c:numRef>
          </c:val>
        </c:ser>
        <c:dLbls>
          <c:showLegendKey val="0"/>
          <c:showVal val="0"/>
          <c:showCatName val="0"/>
          <c:showSerName val="0"/>
          <c:showPercent val="0"/>
          <c:showBubbleSize val="0"/>
        </c:dLbls>
        <c:gapWidth val="40"/>
        <c:overlap val="100"/>
        <c:axId val="148046328"/>
        <c:axId val="148046720"/>
      </c:barChart>
      <c:catAx>
        <c:axId val="148046328"/>
        <c:scaling>
          <c:orientation val="minMax"/>
        </c:scaling>
        <c:delete val="0"/>
        <c:axPos val="b"/>
        <c:numFmt formatCode="General" sourceLinked="0"/>
        <c:majorTickMark val="out"/>
        <c:minorTickMark val="none"/>
        <c:tickLblPos val="nextTo"/>
        <c:txPr>
          <a:bodyPr/>
          <a:lstStyle/>
          <a:p>
            <a:pPr>
              <a:defRPr sz="1500" b="1"/>
            </a:pPr>
            <a:endParaRPr lang="en-US"/>
          </a:p>
        </c:txPr>
        <c:crossAx val="148046720"/>
        <c:crosses val="autoZero"/>
        <c:auto val="1"/>
        <c:lblAlgn val="ctr"/>
        <c:lblOffset val="100"/>
        <c:noMultiLvlLbl val="0"/>
      </c:catAx>
      <c:valAx>
        <c:axId val="14804672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148046328"/>
        <c:crosses val="autoZero"/>
        <c:crossBetween val="between"/>
        <c:majorUnit val="0.2"/>
      </c:valAx>
      <c:spPr>
        <a:solidFill>
          <a:srgbClr val="000000"/>
        </a:solidFill>
        <a:ln w="12700">
          <a:solidFill>
            <a:srgbClr val="FFFFFF"/>
          </a:solidFill>
        </a:ln>
      </c:spPr>
    </c:plotArea>
    <c:legend>
      <c:legendPos val="t"/>
      <c:layout>
        <c:manualLayout>
          <c:xMode val="edge"/>
          <c:yMode val="edge"/>
          <c:x val="0.11957609285908227"/>
          <c:y val="3.125E-2"/>
          <c:w val="0.86180400941261648"/>
          <c:h val="7.373286486042596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4"/>
          <c:y val="0.12151662568053843"/>
          <c:w val="0.85181045796000165"/>
          <c:h val="0.71204853233934529"/>
        </c:manualLayout>
      </c:layout>
      <c:barChart>
        <c:barDir val="col"/>
        <c:grouping val="percentStacked"/>
        <c:varyColors val="0"/>
        <c:ser>
          <c:idx val="0"/>
          <c:order val="0"/>
          <c:tx>
            <c:strRef>
              <c:f>Sheet1!$A$2</c:f>
              <c:strCache>
                <c:ptCount val="1"/>
                <c:pt idx="0">
                  <c:v>CF</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 (N=78)</c:v>
                </c:pt>
                <c:pt idx="1">
                  <c:v>North America (N=62)</c:v>
                </c:pt>
                <c:pt idx="2">
                  <c:v>Other (N=17)</c:v>
                </c:pt>
              </c:strCache>
            </c:strRef>
          </c:cat>
          <c:val>
            <c:numRef>
              <c:f>Sheet1!$B$2:$D$2</c:f>
              <c:numCache>
                <c:formatCode>General</c:formatCode>
                <c:ptCount val="3"/>
                <c:pt idx="0">
                  <c:v>23</c:v>
                </c:pt>
                <c:pt idx="1">
                  <c:v>4</c:v>
                </c:pt>
                <c:pt idx="2">
                  <c:v>3</c:v>
                </c:pt>
              </c:numCache>
            </c:numRef>
          </c:val>
        </c:ser>
        <c:ser>
          <c:idx val="1"/>
          <c:order val="1"/>
          <c:tx>
            <c:strRef>
              <c:f>Sheet1!$A$3</c:f>
              <c:strCache>
                <c:ptCount val="1"/>
                <c:pt idx="0">
                  <c:v>IPAH</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 (N=78)</c:v>
                </c:pt>
                <c:pt idx="1">
                  <c:v>North America (N=62)</c:v>
                </c:pt>
                <c:pt idx="2">
                  <c:v>Other (N=17)</c:v>
                </c:pt>
              </c:strCache>
            </c:strRef>
          </c:cat>
          <c:val>
            <c:numRef>
              <c:f>Sheet1!$B$3:$D$3</c:f>
              <c:numCache>
                <c:formatCode>General</c:formatCode>
                <c:ptCount val="3"/>
                <c:pt idx="0">
                  <c:v>24</c:v>
                </c:pt>
                <c:pt idx="1">
                  <c:v>34</c:v>
                </c:pt>
                <c:pt idx="2">
                  <c:v>7</c:v>
                </c:pt>
              </c:numCache>
            </c:numRef>
          </c:val>
        </c:ser>
        <c:ser>
          <c:idx val="2"/>
          <c:order val="2"/>
          <c:tx>
            <c:strRef>
              <c:f>Sheet1!$A$4</c:f>
              <c:strCache>
                <c:ptCount val="1"/>
                <c:pt idx="0">
                  <c:v>PH-not IPAH</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 (N=78)</c:v>
                </c:pt>
                <c:pt idx="1">
                  <c:v>North America (N=62)</c:v>
                </c:pt>
                <c:pt idx="2">
                  <c:v>Other (N=17)</c:v>
                </c:pt>
              </c:strCache>
            </c:strRef>
          </c:cat>
          <c:val>
            <c:numRef>
              <c:f>Sheet1!$B$4:$D$4</c:f>
              <c:numCache>
                <c:formatCode>General</c:formatCode>
                <c:ptCount val="3"/>
                <c:pt idx="0">
                  <c:v>26</c:v>
                </c:pt>
                <c:pt idx="1">
                  <c:v>16</c:v>
                </c:pt>
                <c:pt idx="2">
                  <c:v>2</c:v>
                </c:pt>
              </c:numCache>
            </c:numRef>
          </c:val>
        </c:ser>
        <c:ser>
          <c:idx val="3"/>
          <c:order val="3"/>
          <c:tx>
            <c:strRef>
              <c:f>Sheet1!$A$5</c:f>
              <c:strCache>
                <c:ptCount val="1"/>
                <c:pt idx="0">
                  <c:v>Other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 (N=78)</c:v>
                </c:pt>
                <c:pt idx="1">
                  <c:v>North America (N=62)</c:v>
                </c:pt>
                <c:pt idx="2">
                  <c:v>Other (N=17)</c:v>
                </c:pt>
              </c:strCache>
            </c:strRef>
          </c:cat>
          <c:val>
            <c:numRef>
              <c:f>Sheet1!$B$5:$D$5</c:f>
              <c:numCache>
                <c:formatCode>General</c:formatCode>
                <c:ptCount val="3"/>
                <c:pt idx="0">
                  <c:v>5</c:v>
                </c:pt>
                <c:pt idx="1">
                  <c:v>8</c:v>
                </c:pt>
                <c:pt idx="2">
                  <c:v>5</c:v>
                </c:pt>
              </c:numCache>
            </c:numRef>
          </c:val>
        </c:ser>
        <c:dLbls>
          <c:showLegendKey val="0"/>
          <c:showVal val="0"/>
          <c:showCatName val="0"/>
          <c:showSerName val="0"/>
          <c:showPercent val="0"/>
          <c:showBubbleSize val="0"/>
        </c:dLbls>
        <c:gapWidth val="45"/>
        <c:overlap val="100"/>
        <c:axId val="148047504"/>
        <c:axId val="148047896"/>
      </c:barChart>
      <c:catAx>
        <c:axId val="148047504"/>
        <c:scaling>
          <c:orientation val="minMax"/>
        </c:scaling>
        <c:delete val="0"/>
        <c:axPos val="b"/>
        <c:numFmt formatCode="General" sourceLinked="0"/>
        <c:majorTickMark val="out"/>
        <c:minorTickMark val="none"/>
        <c:tickLblPos val="nextTo"/>
        <c:txPr>
          <a:bodyPr/>
          <a:lstStyle/>
          <a:p>
            <a:pPr>
              <a:defRPr sz="1500" b="1"/>
            </a:pPr>
            <a:endParaRPr lang="en-US"/>
          </a:p>
        </c:txPr>
        <c:crossAx val="148047896"/>
        <c:crosses val="autoZero"/>
        <c:auto val="1"/>
        <c:lblAlgn val="ctr"/>
        <c:lblOffset val="100"/>
        <c:noMultiLvlLbl val="0"/>
      </c:catAx>
      <c:valAx>
        <c:axId val="14804789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148047504"/>
        <c:crosses val="autoZero"/>
        <c:crossBetween val="between"/>
        <c:majorUnit val="0.2"/>
      </c:valAx>
      <c:spPr>
        <a:solidFill>
          <a:srgbClr val="000000"/>
        </a:solidFill>
        <a:ln w="12700">
          <a:solidFill>
            <a:srgbClr val="FFFFFF"/>
          </a:solidFill>
        </a:ln>
      </c:spPr>
    </c:plotArea>
    <c:legend>
      <c:legendPos val="t"/>
      <c:layout>
        <c:manualLayout>
          <c:xMode val="edge"/>
          <c:yMode val="edge"/>
          <c:x val="0.10886193780862138"/>
          <c:y val="3.1250086835017434E-2"/>
          <c:w val="0.85670659281996531"/>
          <c:h val="7.409259887779386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1"/>
          <c:y val="0.11034879429133858"/>
          <c:w val="0.86186792922436428"/>
          <c:h val="0.74925812007874015"/>
        </c:manualLayout>
      </c:layout>
      <c:barChart>
        <c:barDir val="col"/>
        <c:grouping val="percentStacked"/>
        <c:varyColors val="0"/>
        <c:ser>
          <c:idx val="0"/>
          <c:order val="0"/>
          <c:tx>
            <c:strRef>
              <c:f>Sheet1!$A$2</c:f>
              <c:strCache>
                <c:ptCount val="1"/>
                <c:pt idx="0">
                  <c:v>0-10</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26</c:v>
                </c:pt>
                <c:pt idx="1">
                  <c:v>45</c:v>
                </c:pt>
                <c:pt idx="2">
                  <c:v>11</c:v>
                </c:pt>
              </c:numCache>
            </c:numRef>
          </c:val>
        </c:ser>
        <c:ser>
          <c:idx val="1"/>
          <c:order val="1"/>
          <c:tx>
            <c:strRef>
              <c:f>Sheet1!$A$3</c:f>
              <c:strCache>
                <c:ptCount val="1"/>
                <c:pt idx="0">
                  <c:v>11-17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31</c:v>
                </c:pt>
                <c:pt idx="1">
                  <c:v>23</c:v>
                </c:pt>
                <c:pt idx="2">
                  <c:v>4</c:v>
                </c:pt>
              </c:numCache>
            </c:numRef>
          </c:val>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12</c:v>
                </c:pt>
                <c:pt idx="1">
                  <c:v>9</c:v>
                </c:pt>
                <c:pt idx="2">
                  <c:v>4</c:v>
                </c:pt>
              </c:numCache>
            </c:numRef>
          </c:val>
        </c:ser>
        <c:ser>
          <c:idx val="3"/>
          <c:order val="3"/>
          <c:tx>
            <c:strRef>
              <c:f>Sheet1!$A$5</c:f>
              <c:strCache>
                <c:ptCount val="1"/>
                <c:pt idx="0">
                  <c:v>35-49</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23</c:v>
                </c:pt>
                <c:pt idx="1">
                  <c:v>3</c:v>
                </c:pt>
                <c:pt idx="2">
                  <c:v>1</c:v>
                </c:pt>
              </c:numCache>
            </c:numRef>
          </c:val>
        </c:ser>
        <c:ser>
          <c:idx val="4"/>
          <c:order val="4"/>
          <c:tx>
            <c:strRef>
              <c:f>Sheet1!$A$6</c:f>
              <c:strCache>
                <c:ptCount val="1"/>
                <c:pt idx="0">
                  <c:v>50-59</c:v>
                </c:pt>
              </c:strCache>
            </c:strRef>
          </c:tx>
          <c:spPr>
            <a:gradFill>
              <a:gsLst>
                <a:gs pos="0">
                  <a:srgbClr val="66CCFF"/>
                </a:gs>
                <a:gs pos="50000">
                  <a:srgbClr val="66FFFF"/>
                </a:gs>
                <a:gs pos="100000">
                  <a:srgbClr val="66CCFF"/>
                </a:gs>
              </a:gsLst>
              <a:lin ang="5400000" scaled="0"/>
            </a:gradFill>
          </c:spPr>
          <c:invertIfNegative val="0"/>
          <c:cat>
            <c:strRef>
              <c:f>Sheet1!$B$1:$D$1</c:f>
              <c:strCache>
                <c:ptCount val="3"/>
                <c:pt idx="0">
                  <c:v>Europe</c:v>
                </c:pt>
                <c:pt idx="1">
                  <c:v>North America</c:v>
                </c:pt>
                <c:pt idx="2">
                  <c:v>Other</c:v>
                </c:pt>
              </c:strCache>
            </c:strRef>
          </c:cat>
          <c:val>
            <c:numRef>
              <c:f>Sheet1!$B$6:$D$6</c:f>
              <c:numCache>
                <c:formatCode>General</c:formatCode>
                <c:ptCount val="3"/>
                <c:pt idx="0">
                  <c:v>7</c:v>
                </c:pt>
                <c:pt idx="1">
                  <c:v>0</c:v>
                </c:pt>
                <c:pt idx="2">
                  <c:v>0</c:v>
                </c:pt>
              </c:numCache>
            </c:numRef>
          </c:val>
        </c:ser>
        <c:ser>
          <c:idx val="5"/>
          <c:order val="5"/>
          <c:tx>
            <c:strRef>
              <c:f>Sheet1!$A$7</c:f>
              <c:strCache>
                <c:ptCount val="1"/>
                <c:pt idx="0">
                  <c:v>60+</c:v>
                </c:pt>
              </c:strCache>
            </c:strRef>
          </c:tx>
          <c:spPr>
            <a:gradFill>
              <a:gsLst>
                <a:gs pos="0">
                  <a:srgbClr val="6600CC"/>
                </a:gs>
                <a:gs pos="50000">
                  <a:srgbClr val="9933FF"/>
                </a:gs>
                <a:gs pos="100000">
                  <a:srgbClr val="6600CC"/>
                </a:gs>
              </a:gsLst>
              <a:lin ang="5400000" scaled="0"/>
            </a:gradFill>
          </c:spPr>
          <c:invertIfNegative val="0"/>
          <c:cat>
            <c:strRef>
              <c:f>Sheet1!$B$1:$D$1</c:f>
              <c:strCache>
                <c:ptCount val="3"/>
                <c:pt idx="0">
                  <c:v>Europe</c:v>
                </c:pt>
                <c:pt idx="1">
                  <c:v>North America</c:v>
                </c:pt>
                <c:pt idx="2">
                  <c:v>Other</c:v>
                </c:pt>
              </c:strCache>
            </c:strRef>
          </c:cat>
          <c:val>
            <c:numRef>
              <c:f>Sheet1!$B$7:$D$7</c:f>
              <c:numCache>
                <c:formatCode>General</c:formatCode>
                <c:ptCount val="3"/>
                <c:pt idx="0">
                  <c:v>1</c:v>
                </c:pt>
                <c:pt idx="1">
                  <c:v>0</c:v>
                </c:pt>
                <c:pt idx="2">
                  <c:v>0</c:v>
                </c:pt>
              </c:numCache>
            </c:numRef>
          </c:val>
        </c:ser>
        <c:dLbls>
          <c:showLegendKey val="0"/>
          <c:showVal val="0"/>
          <c:showCatName val="0"/>
          <c:showSerName val="0"/>
          <c:showPercent val="0"/>
          <c:showBubbleSize val="0"/>
        </c:dLbls>
        <c:gapWidth val="45"/>
        <c:overlap val="100"/>
        <c:axId val="148048680"/>
        <c:axId val="148049072"/>
      </c:barChart>
      <c:catAx>
        <c:axId val="148048680"/>
        <c:scaling>
          <c:orientation val="minMax"/>
        </c:scaling>
        <c:delete val="0"/>
        <c:axPos val="b"/>
        <c:numFmt formatCode="General" sourceLinked="0"/>
        <c:majorTickMark val="out"/>
        <c:minorTickMark val="none"/>
        <c:tickLblPos val="nextTo"/>
        <c:txPr>
          <a:bodyPr/>
          <a:lstStyle/>
          <a:p>
            <a:pPr>
              <a:defRPr sz="1500" b="1"/>
            </a:pPr>
            <a:endParaRPr lang="en-US"/>
          </a:p>
        </c:txPr>
        <c:crossAx val="148049072"/>
        <c:crosses val="autoZero"/>
        <c:auto val="1"/>
        <c:lblAlgn val="ctr"/>
        <c:lblOffset val="100"/>
        <c:noMultiLvlLbl val="0"/>
      </c:catAx>
      <c:valAx>
        <c:axId val="14804907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overlay val="0"/>
        </c:title>
        <c:numFmt formatCode="0%" sourceLinked="1"/>
        <c:majorTickMark val="out"/>
        <c:minorTickMark val="none"/>
        <c:tickLblPos val="nextTo"/>
        <c:txPr>
          <a:bodyPr/>
          <a:lstStyle/>
          <a:p>
            <a:pPr>
              <a:defRPr sz="1500" b="1"/>
            </a:pPr>
            <a:endParaRPr lang="en-US"/>
          </a:p>
        </c:txPr>
        <c:crossAx val="148048680"/>
        <c:crosses val="autoZero"/>
        <c:crossBetween val="between"/>
        <c:majorUnit val="0.2"/>
      </c:valAx>
      <c:spPr>
        <a:solidFill>
          <a:srgbClr val="000000"/>
        </a:solidFill>
        <a:ln w="12700">
          <a:solidFill>
            <a:srgbClr val="FFFFFF"/>
          </a:solidFill>
        </a:ln>
      </c:spPr>
    </c:plotArea>
    <c:legend>
      <c:legendPos val="t"/>
      <c:layout>
        <c:manualLayout>
          <c:xMode val="edge"/>
          <c:yMode val="edge"/>
          <c:x val="0.11144436148067699"/>
          <c:y val="1.5625E-2"/>
          <c:w val="0.861206896551724"/>
          <c:h val="7.7063238188976382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CF (N=137)</c:v>
                </c:pt>
              </c:strCache>
            </c:strRef>
          </c:tx>
          <c:spPr>
            <a:ln w="41275">
              <a:solidFill>
                <a:srgbClr val="00FF00"/>
              </a:solidFill>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Sheet1!$B$2:$B$32</c:f>
              <c:numCache>
                <c:formatCode>General</c:formatCode>
                <c:ptCount val="31"/>
                <c:pt idx="0">
                  <c:v>100</c:v>
                </c:pt>
                <c:pt idx="1">
                  <c:v>90.456000000000003</c:v>
                </c:pt>
                <c:pt idx="2">
                  <c:v>81.631</c:v>
                </c:pt>
                <c:pt idx="3">
                  <c:v>80.888999999999996</c:v>
                </c:pt>
                <c:pt idx="4">
                  <c:v>80.888999999999996</c:v>
                </c:pt>
                <c:pt idx="5">
                  <c:v>79.405000000000001</c:v>
                </c:pt>
                <c:pt idx="6">
                  <c:v>76.436000000000007</c:v>
                </c:pt>
                <c:pt idx="7">
                  <c:v>76.436000000000007</c:v>
                </c:pt>
                <c:pt idx="8">
                  <c:v>76.436000000000007</c:v>
                </c:pt>
                <c:pt idx="9">
                  <c:v>76.436000000000007</c:v>
                </c:pt>
                <c:pt idx="10">
                  <c:v>74.188000000000002</c:v>
                </c:pt>
                <c:pt idx="11">
                  <c:v>73.438999999999993</c:v>
                </c:pt>
                <c:pt idx="12">
                  <c:v>71.94</c:v>
                </c:pt>
                <c:pt idx="13">
                  <c:v>64.034000000000006</c:v>
                </c:pt>
                <c:pt idx="14">
                  <c:v>56.03</c:v>
                </c:pt>
                <c:pt idx="15">
                  <c:v>47.92</c:v>
                </c:pt>
                <c:pt idx="16">
                  <c:v>42.784999999999997</c:v>
                </c:pt>
                <c:pt idx="17">
                  <c:v>37.465000000000003</c:v>
                </c:pt>
                <c:pt idx="18">
                  <c:v>34.722999999999999</c:v>
                </c:pt>
                <c:pt idx="19">
                  <c:v>31.956</c:v>
                </c:pt>
                <c:pt idx="20">
                  <c:v>28.196000000000002</c:v>
                </c:pt>
                <c:pt idx="21">
                  <c:v>26.317</c:v>
                </c:pt>
                <c:pt idx="22">
                  <c:v>23.315000000000001</c:v>
                </c:pt>
                <c:pt idx="23">
                  <c:v>21.286999999999999</c:v>
                </c:pt>
                <c:pt idx="24">
                  <c:v>20.167000000000002</c:v>
                </c:pt>
                <c:pt idx="25">
                  <c:v>20.167000000000002</c:v>
                </c:pt>
                <c:pt idx="26">
                  <c:v>20.167000000000002</c:v>
                </c:pt>
                <c:pt idx="27">
                  <c:v>18.725999999999999</c:v>
                </c:pt>
                <c:pt idx="28">
                  <c:v>#N/A</c:v>
                </c:pt>
                <c:pt idx="29">
                  <c:v>#N/A</c:v>
                </c:pt>
                <c:pt idx="30">
                  <c:v>#N/A</c:v>
                </c:pt>
              </c:numCache>
            </c:numRef>
          </c:yVal>
          <c:smooth val="0"/>
        </c:ser>
        <c:ser>
          <c:idx val="1"/>
          <c:order val="1"/>
          <c:tx>
            <c:strRef>
              <c:f>Sheet1!$C$1</c:f>
              <c:strCache>
                <c:ptCount val="1"/>
                <c:pt idx="0">
                  <c:v>IPAH (N=130)</c:v>
                </c:pt>
              </c:strCache>
            </c:strRef>
          </c:tx>
          <c:spPr>
            <a:ln w="41275">
              <a:solidFill>
                <a:srgbClr val="FF0000"/>
              </a:solidFill>
              <a:prstDash val="solid"/>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Sheet1!$C$2:$C$32</c:f>
              <c:numCache>
                <c:formatCode>General</c:formatCode>
                <c:ptCount val="31"/>
                <c:pt idx="0">
                  <c:v>100</c:v>
                </c:pt>
                <c:pt idx="1">
                  <c:v>90</c:v>
                </c:pt>
                <c:pt idx="2">
                  <c:v>88.460999999999999</c:v>
                </c:pt>
                <c:pt idx="3">
                  <c:v>86.134</c:v>
                </c:pt>
                <c:pt idx="4">
                  <c:v>85.358000000000004</c:v>
                </c:pt>
                <c:pt idx="5">
                  <c:v>84.581999999999994</c:v>
                </c:pt>
                <c:pt idx="6">
                  <c:v>80.701999999999998</c:v>
                </c:pt>
                <c:pt idx="7">
                  <c:v>79.926000000000002</c:v>
                </c:pt>
                <c:pt idx="8">
                  <c:v>79.926000000000002</c:v>
                </c:pt>
                <c:pt idx="9">
                  <c:v>78.373999999999995</c:v>
                </c:pt>
                <c:pt idx="10">
                  <c:v>78.373999999999995</c:v>
                </c:pt>
                <c:pt idx="11">
                  <c:v>77.597999999999999</c:v>
                </c:pt>
                <c:pt idx="12">
                  <c:v>76.822000000000003</c:v>
                </c:pt>
                <c:pt idx="13">
                  <c:v>64.301000000000002</c:v>
                </c:pt>
                <c:pt idx="14">
                  <c:v>58.456000000000003</c:v>
                </c:pt>
                <c:pt idx="15">
                  <c:v>53.06</c:v>
                </c:pt>
                <c:pt idx="16">
                  <c:v>48.405000000000001</c:v>
                </c:pt>
                <c:pt idx="17">
                  <c:v>46.484999999999999</c:v>
                </c:pt>
                <c:pt idx="18">
                  <c:v>41.359000000000002</c:v>
                </c:pt>
                <c:pt idx="19">
                  <c:v>36.661999999999999</c:v>
                </c:pt>
                <c:pt idx="20">
                  <c:v>36.661999999999999</c:v>
                </c:pt>
                <c:pt idx="21">
                  <c:v>35.252000000000002</c:v>
                </c:pt>
                <c:pt idx="22">
                  <c:v>35.252000000000002</c:v>
                </c:pt>
                <c:pt idx="23">
                  <c:v>33.649000000000001</c:v>
                </c:pt>
                <c:pt idx="24">
                  <c:v>30.106999999999999</c:v>
                </c:pt>
                <c:pt idx="25">
                  <c:v>28.225999999999999</c:v>
                </c:pt>
                <c:pt idx="26">
                  <c:v>28.225999999999999</c:v>
                </c:pt>
                <c:pt idx="27">
                  <c:v>#N/A</c:v>
                </c:pt>
                <c:pt idx="28">
                  <c:v>#N/A</c:v>
                </c:pt>
                <c:pt idx="29">
                  <c:v>#N/A</c:v>
                </c:pt>
                <c:pt idx="30">
                  <c:v>#N/A</c:v>
                </c:pt>
              </c:numCache>
            </c:numRef>
          </c:yVal>
          <c:smooth val="0"/>
        </c:ser>
        <c:ser>
          <c:idx val="2"/>
          <c:order val="2"/>
          <c:tx>
            <c:strRef>
              <c:f>Sheet1!$D$1</c:f>
              <c:strCache>
                <c:ptCount val="1"/>
                <c:pt idx="0">
                  <c:v>PH-not IPAH (N=149)</c:v>
                </c:pt>
              </c:strCache>
            </c:strRef>
          </c:tx>
          <c:spPr>
            <a:ln w="41275">
              <a:solidFill>
                <a:srgbClr val="FFFF00"/>
              </a:solidFill>
              <a:prstDash val="solid"/>
            </a:ln>
          </c:spPr>
          <c:marker>
            <c:symbol val="none"/>
          </c:marker>
          <c:xVal>
            <c:numRef>
              <c:f>Sheet1!$A$2:$A$32</c:f>
              <c:numCache>
                <c:formatCode>General</c:formatCode>
                <c:ptCount val="3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Sheet1!$D$2:$D$32</c:f>
              <c:numCache>
                <c:formatCode>General</c:formatCode>
                <c:ptCount val="31"/>
                <c:pt idx="0">
                  <c:v>100</c:v>
                </c:pt>
                <c:pt idx="1">
                  <c:v>83.819000000000003</c:v>
                </c:pt>
                <c:pt idx="2">
                  <c:v>78.355999999999995</c:v>
                </c:pt>
                <c:pt idx="3">
                  <c:v>76.257000000000005</c:v>
                </c:pt>
                <c:pt idx="4">
                  <c:v>74.158000000000001</c:v>
                </c:pt>
                <c:pt idx="5">
                  <c:v>71.36</c:v>
                </c:pt>
                <c:pt idx="6">
                  <c:v>69.959999999999994</c:v>
                </c:pt>
                <c:pt idx="7">
                  <c:v>69.959999999999994</c:v>
                </c:pt>
                <c:pt idx="8">
                  <c:v>67.861999999999995</c:v>
                </c:pt>
                <c:pt idx="9">
                  <c:v>67.162000000000006</c:v>
                </c:pt>
                <c:pt idx="10">
                  <c:v>67.162000000000006</c:v>
                </c:pt>
                <c:pt idx="11">
                  <c:v>66.462000000000003</c:v>
                </c:pt>
                <c:pt idx="12">
                  <c:v>63.664000000000001</c:v>
                </c:pt>
                <c:pt idx="13">
                  <c:v>52.26</c:v>
                </c:pt>
                <c:pt idx="14">
                  <c:v>47.188000000000002</c:v>
                </c:pt>
                <c:pt idx="15">
                  <c:v>39.761000000000003</c:v>
                </c:pt>
                <c:pt idx="16">
                  <c:v>38.231999999999999</c:v>
                </c:pt>
                <c:pt idx="17">
                  <c:v>34.408999999999999</c:v>
                </c:pt>
                <c:pt idx="18">
                  <c:v>32.843000000000004</c:v>
                </c:pt>
                <c:pt idx="19">
                  <c:v>29.536000000000001</c:v>
                </c:pt>
                <c:pt idx="20">
                  <c:v>27.771000000000001</c:v>
                </c:pt>
                <c:pt idx="21">
                  <c:v>27.771000000000001</c:v>
                </c:pt>
                <c:pt idx="22">
                  <c:v>25.856000000000002</c:v>
                </c:pt>
                <c:pt idx="23">
                  <c:v>23.826000000000001</c:v>
                </c:pt>
                <c:pt idx="24">
                  <c:v>21.754000000000001</c:v>
                </c:pt>
                <c:pt idx="25">
                  <c:v>20.718</c:v>
                </c:pt>
                <c:pt idx="26">
                  <c:v>20.718</c:v>
                </c:pt>
                <c:pt idx="27">
                  <c:v>20.718</c:v>
                </c:pt>
                <c:pt idx="28">
                  <c:v>20.718</c:v>
                </c:pt>
                <c:pt idx="29">
                  <c:v>19.422999999999998</c:v>
                </c:pt>
                <c:pt idx="30">
                  <c:v>16.434999999999999</c:v>
                </c:pt>
              </c:numCache>
            </c:numRef>
          </c:yVal>
          <c:smooth val="0"/>
        </c:ser>
        <c:dLbls>
          <c:showLegendKey val="0"/>
          <c:showVal val="0"/>
          <c:showCatName val="0"/>
          <c:showSerName val="0"/>
          <c:showPercent val="0"/>
          <c:showBubbleSize val="0"/>
        </c:dLbls>
        <c:axId val="148049856"/>
        <c:axId val="420601256"/>
      </c:scatterChart>
      <c:valAx>
        <c:axId val="148049856"/>
        <c:scaling>
          <c:orientation val="minMax"/>
          <c:max val="14"/>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20601256"/>
        <c:crosses val="autoZero"/>
        <c:crossBetween val="midCat"/>
        <c:majorUnit val="1"/>
      </c:valAx>
      <c:valAx>
        <c:axId val="42060125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148049856"/>
        <c:crosses val="autoZero"/>
        <c:crossBetween val="midCat"/>
        <c:majorUnit val="25"/>
      </c:valAx>
      <c:spPr>
        <a:solidFill>
          <a:schemeClr val="bg2"/>
        </a:solidFill>
        <a:ln>
          <a:solidFill>
            <a:schemeClr val="tx1"/>
          </a:solidFill>
        </a:ln>
      </c:spPr>
    </c:plotArea>
    <c:legend>
      <c:legendPos val="r"/>
      <c:layout>
        <c:manualLayout>
          <c:xMode val="edge"/>
          <c:yMode val="edge"/>
          <c:x val="0.35233770004413162"/>
          <c:y val="5.0540809414951961E-2"/>
          <c:w val="0.60488943859893618"/>
          <c:h val="0.12607992549318431"/>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CF (N=96)</c:v>
                </c:pt>
              </c:strCache>
            </c:strRef>
          </c:tx>
          <c:spPr>
            <a:ln w="41275">
              <a:solidFill>
                <a:srgbClr val="00FF00"/>
              </a:solidFill>
            </a:ln>
          </c:spPr>
          <c:marker>
            <c:symbol val="none"/>
          </c:marker>
          <c:xVal>
            <c:numRef>
              <c:f>Sheet1!$A$2:$A$21</c:f>
              <c:numCache>
                <c:formatCode>General</c:formatCode>
                <c:ptCount val="2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numCache>
            </c:numRef>
          </c:xVal>
          <c:yVal>
            <c:numRef>
              <c:f>Sheet1!$B$2:$B$21</c:f>
              <c:numCache>
                <c:formatCode>General</c:formatCode>
                <c:ptCount val="20"/>
                <c:pt idx="0">
                  <c:v>100</c:v>
                </c:pt>
                <c:pt idx="1">
                  <c:v>100</c:v>
                </c:pt>
                <c:pt idx="2">
                  <c:v>89.01</c:v>
                </c:pt>
                <c:pt idx="3">
                  <c:v>77.884</c:v>
                </c:pt>
                <c:pt idx="4">
                  <c:v>66.61</c:v>
                </c:pt>
                <c:pt idx="5">
                  <c:v>59.473999999999997</c:v>
                </c:pt>
                <c:pt idx="6">
                  <c:v>52.078000000000003</c:v>
                </c:pt>
                <c:pt idx="7">
                  <c:v>48.267000000000003</c:v>
                </c:pt>
                <c:pt idx="8">
                  <c:v>44.42</c:v>
                </c:pt>
                <c:pt idx="9">
                  <c:v>39.194000000000003</c:v>
                </c:pt>
                <c:pt idx="10">
                  <c:v>36.581000000000003</c:v>
                </c:pt>
                <c:pt idx="11">
                  <c:v>32.408000000000001</c:v>
                </c:pt>
                <c:pt idx="12">
                  <c:v>29.59</c:v>
                </c:pt>
                <c:pt idx="13">
                  <c:v>28.033000000000001</c:v>
                </c:pt>
                <c:pt idx="14">
                  <c:v>28.033000000000001</c:v>
                </c:pt>
                <c:pt idx="15">
                  <c:v>28.033000000000001</c:v>
                </c:pt>
                <c:pt idx="16">
                  <c:v>26.030999999999999</c:v>
                </c:pt>
                <c:pt idx="17">
                  <c:v>#N/A</c:v>
                </c:pt>
                <c:pt idx="18">
                  <c:v>#N/A</c:v>
                </c:pt>
                <c:pt idx="19">
                  <c:v>#N/A</c:v>
                </c:pt>
              </c:numCache>
            </c:numRef>
          </c:yVal>
          <c:smooth val="0"/>
        </c:ser>
        <c:ser>
          <c:idx val="1"/>
          <c:order val="1"/>
          <c:tx>
            <c:strRef>
              <c:f>Sheet1!$C$1</c:f>
              <c:strCache>
                <c:ptCount val="1"/>
                <c:pt idx="0">
                  <c:v>IPAH (N=99)</c:v>
                </c:pt>
              </c:strCache>
            </c:strRef>
          </c:tx>
          <c:spPr>
            <a:ln w="41275">
              <a:solidFill>
                <a:srgbClr val="FF0000"/>
              </a:solidFill>
              <a:prstDash val="solid"/>
            </a:ln>
          </c:spPr>
          <c:marker>
            <c:symbol val="none"/>
          </c:marker>
          <c:xVal>
            <c:numRef>
              <c:f>Sheet1!$A$2:$A$21</c:f>
              <c:numCache>
                <c:formatCode>General</c:formatCode>
                <c:ptCount val="2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numCache>
            </c:numRef>
          </c:xVal>
          <c:yVal>
            <c:numRef>
              <c:f>Sheet1!$C$2:$C$21</c:f>
              <c:numCache>
                <c:formatCode>General</c:formatCode>
                <c:ptCount val="20"/>
                <c:pt idx="0">
                  <c:v>100</c:v>
                </c:pt>
                <c:pt idx="1">
                  <c:v>100</c:v>
                </c:pt>
                <c:pt idx="2">
                  <c:v>83.700999999999993</c:v>
                </c:pt>
                <c:pt idx="3">
                  <c:v>76.091999999999999</c:v>
                </c:pt>
                <c:pt idx="4">
                  <c:v>69.067999999999998</c:v>
                </c:pt>
                <c:pt idx="5">
                  <c:v>63.01</c:v>
                </c:pt>
                <c:pt idx="6">
                  <c:v>60.511000000000003</c:v>
                </c:pt>
                <c:pt idx="7">
                  <c:v>53.837000000000003</c:v>
                </c:pt>
                <c:pt idx="8">
                  <c:v>47.722999999999999</c:v>
                </c:pt>
                <c:pt idx="9">
                  <c:v>47.722999999999999</c:v>
                </c:pt>
                <c:pt idx="10">
                  <c:v>45.887999999999998</c:v>
                </c:pt>
                <c:pt idx="11">
                  <c:v>45.887999999999998</c:v>
                </c:pt>
                <c:pt idx="12">
                  <c:v>43.802</c:v>
                </c:pt>
                <c:pt idx="13">
                  <c:v>39.191000000000003</c:v>
                </c:pt>
                <c:pt idx="14">
                  <c:v>36.741999999999997</c:v>
                </c:pt>
                <c:pt idx="15">
                  <c:v>36.741999999999997</c:v>
                </c:pt>
                <c:pt idx="16">
                  <c:v>#N/A</c:v>
                </c:pt>
                <c:pt idx="17">
                  <c:v>#N/A</c:v>
                </c:pt>
                <c:pt idx="18">
                  <c:v>#N/A</c:v>
                </c:pt>
                <c:pt idx="19">
                  <c:v>#N/A</c:v>
                </c:pt>
              </c:numCache>
            </c:numRef>
          </c:yVal>
          <c:smooth val="0"/>
        </c:ser>
        <c:ser>
          <c:idx val="2"/>
          <c:order val="2"/>
          <c:tx>
            <c:strRef>
              <c:f>Sheet1!$D$1</c:f>
              <c:strCache>
                <c:ptCount val="1"/>
                <c:pt idx="0">
                  <c:v>PH-not IPAH (N=91)</c:v>
                </c:pt>
              </c:strCache>
            </c:strRef>
          </c:tx>
          <c:spPr>
            <a:ln w="41275">
              <a:solidFill>
                <a:srgbClr val="FFFF00"/>
              </a:solidFill>
              <a:prstDash val="solid"/>
            </a:ln>
          </c:spPr>
          <c:marker>
            <c:symbol val="none"/>
          </c:marker>
          <c:xVal>
            <c:numRef>
              <c:f>Sheet1!$A$2:$A$21</c:f>
              <c:numCache>
                <c:formatCode>General</c:formatCode>
                <c:ptCount val="2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numCache>
            </c:numRef>
          </c:xVal>
          <c:yVal>
            <c:numRef>
              <c:f>Sheet1!$D$2:$D$21</c:f>
              <c:numCache>
                <c:formatCode>General</c:formatCode>
                <c:ptCount val="20"/>
                <c:pt idx="0">
                  <c:v>100</c:v>
                </c:pt>
                <c:pt idx="1">
                  <c:v>100</c:v>
                </c:pt>
                <c:pt idx="2">
                  <c:v>82.087000000000003</c:v>
                </c:pt>
                <c:pt idx="3">
                  <c:v>74.12</c:v>
                </c:pt>
                <c:pt idx="4">
                  <c:v>62.454999999999998</c:v>
                </c:pt>
                <c:pt idx="5">
                  <c:v>60.052</c:v>
                </c:pt>
                <c:pt idx="6">
                  <c:v>54.046999999999997</c:v>
                </c:pt>
                <c:pt idx="7">
                  <c:v>51.588000000000001</c:v>
                </c:pt>
                <c:pt idx="8">
                  <c:v>46.393000000000001</c:v>
                </c:pt>
                <c:pt idx="9">
                  <c:v>43.622</c:v>
                </c:pt>
                <c:pt idx="10">
                  <c:v>43.622</c:v>
                </c:pt>
                <c:pt idx="11">
                  <c:v>40.613</c:v>
                </c:pt>
                <c:pt idx="12">
                  <c:v>37.423999999999999</c:v>
                </c:pt>
                <c:pt idx="13">
                  <c:v>34.17</c:v>
                </c:pt>
                <c:pt idx="14">
                  <c:v>32.542999999999999</c:v>
                </c:pt>
                <c:pt idx="15">
                  <c:v>32.542999999999999</c:v>
                </c:pt>
                <c:pt idx="16">
                  <c:v>32.542999999999999</c:v>
                </c:pt>
                <c:pt idx="17">
                  <c:v>32.542999999999999</c:v>
                </c:pt>
                <c:pt idx="18">
                  <c:v>30.509</c:v>
                </c:pt>
                <c:pt idx="19">
                  <c:v>25.815000000000001</c:v>
                </c:pt>
              </c:numCache>
            </c:numRef>
          </c:yVal>
          <c:smooth val="0"/>
        </c:ser>
        <c:dLbls>
          <c:showLegendKey val="0"/>
          <c:showVal val="0"/>
          <c:showCatName val="0"/>
          <c:showSerName val="0"/>
          <c:showPercent val="0"/>
          <c:showBubbleSize val="0"/>
        </c:dLbls>
        <c:axId val="420601648"/>
        <c:axId val="420602040"/>
      </c:scatterChart>
      <c:valAx>
        <c:axId val="420601648"/>
        <c:scaling>
          <c:orientation val="minMax"/>
          <c:max val="14"/>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20602040"/>
        <c:crosses val="autoZero"/>
        <c:crossBetween val="midCat"/>
        <c:majorUnit val="1"/>
      </c:valAx>
      <c:valAx>
        <c:axId val="420602040"/>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20601648"/>
        <c:crosses val="autoZero"/>
        <c:crossBetween val="midCat"/>
        <c:majorUnit val="25"/>
      </c:valAx>
      <c:spPr>
        <a:solidFill>
          <a:schemeClr val="bg2"/>
        </a:solidFill>
        <a:ln>
          <a:solidFill>
            <a:schemeClr val="tx1"/>
          </a:solidFill>
        </a:ln>
      </c:spPr>
    </c:plotArea>
    <c:legend>
      <c:legendPos val="r"/>
      <c:layout>
        <c:manualLayout>
          <c:xMode val="edge"/>
          <c:yMode val="edge"/>
          <c:x val="0.48508106287599001"/>
          <c:y val="5.0540809414951961E-2"/>
          <c:w val="0.47214607576707779"/>
          <c:h val="0.12607992549318431"/>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&lt;1 (N = 19)</c:v>
                </c:pt>
              </c:strCache>
            </c:strRef>
          </c:tx>
          <c:spPr>
            <a:ln w="41275">
              <a:solidFill>
                <a:srgbClr val="9966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68.421000000000006</c:v>
                </c:pt>
                <c:pt idx="2">
                  <c:v>#N/A</c:v>
                </c:pt>
                <c:pt idx="3">
                  <c:v>#N/A</c:v>
                </c:pt>
                <c:pt idx="4">
                  <c:v>#N/A</c:v>
                </c:pt>
                <c:pt idx="5">
                  <c:v>#N/A</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numCache>
            </c:numRef>
          </c:yVal>
          <c:smooth val="0"/>
        </c:ser>
        <c:ser>
          <c:idx val="1"/>
          <c:order val="1"/>
          <c:tx>
            <c:strRef>
              <c:f>Sheet1!$C$1</c:f>
              <c:strCache>
                <c:ptCount val="1"/>
                <c:pt idx="0">
                  <c:v>1-5 (N = 111)</c:v>
                </c:pt>
              </c:strCache>
            </c:strRef>
          </c:tx>
          <c:spPr>
            <a:ln w="41275">
              <a:solidFill>
                <a:srgbClr val="FFFF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85.585999999999999</c:v>
                </c:pt>
                <c:pt idx="2">
                  <c:v>74.677000000000007</c:v>
                </c:pt>
                <c:pt idx="3">
                  <c:v>70.123000000000005</c:v>
                </c:pt>
                <c:pt idx="4">
                  <c:v>67.391000000000005</c:v>
                </c:pt>
                <c:pt idx="5">
                  <c:v>66.480999999999995</c:v>
                </c:pt>
                <c:pt idx="6">
                  <c:v>66.480999999999995</c:v>
                </c:pt>
                <c:pt idx="7">
                  <c:v>66.480999999999995</c:v>
                </c:pt>
                <c:pt idx="8">
                  <c:v>64.634</c:v>
                </c:pt>
                <c:pt idx="9">
                  <c:v>62.786999999999999</c:v>
                </c:pt>
                <c:pt idx="10">
                  <c:v>61.863999999999997</c:v>
                </c:pt>
                <c:pt idx="11">
                  <c:v>60.941000000000003</c:v>
                </c:pt>
                <c:pt idx="12">
                  <c:v>59.094000000000001</c:v>
                </c:pt>
                <c:pt idx="13">
                  <c:v>44.892000000000003</c:v>
                </c:pt>
                <c:pt idx="14">
                  <c:v>42.896999999999998</c:v>
                </c:pt>
                <c:pt idx="15">
                  <c:v>40.607999999999997</c:v>
                </c:pt>
                <c:pt idx="16">
                  <c:v>38.287999999999997</c:v>
                </c:pt>
                <c:pt idx="17">
                  <c:v>34.582000000000001</c:v>
                </c:pt>
                <c:pt idx="18">
                  <c:v>32.064999999999998</c:v>
                </c:pt>
                <c:pt idx="19">
                  <c:v>28.094999999999999</c:v>
                </c:pt>
                <c:pt idx="20">
                  <c:v>26.69</c:v>
                </c:pt>
                <c:pt idx="21">
                  <c:v>25.207000000000001</c:v>
                </c:pt>
                <c:pt idx="22">
                  <c:v>21.846</c:v>
                </c:pt>
                <c:pt idx="23">
                  <c:v>21.846</c:v>
                </c:pt>
                <c:pt idx="24">
                  <c:v>19.86</c:v>
                </c:pt>
                <c:pt idx="25">
                  <c:v>#N/A</c:v>
                </c:pt>
                <c:pt idx="26">
                  <c:v>#N/A</c:v>
                </c:pt>
                <c:pt idx="27">
                  <c:v>#N/A</c:v>
                </c:pt>
                <c:pt idx="28">
                  <c:v>#N/A</c:v>
                </c:pt>
                <c:pt idx="29">
                  <c:v>#N/A</c:v>
                </c:pt>
                <c:pt idx="30">
                  <c:v>#N/A</c:v>
                </c:pt>
                <c:pt idx="31">
                  <c:v>#N/A</c:v>
                </c:pt>
              </c:numCache>
            </c:numRef>
          </c:yVal>
          <c:smooth val="0"/>
        </c:ser>
        <c:ser>
          <c:idx val="2"/>
          <c:order val="2"/>
          <c:tx>
            <c:strRef>
              <c:f>Sheet1!$D$1</c:f>
              <c:strCache>
                <c:ptCount val="1"/>
                <c:pt idx="0">
                  <c:v>6-10 (N = 135)</c:v>
                </c:pt>
              </c:strCache>
            </c:strRef>
          </c:tx>
          <c:spPr>
            <a:ln w="41275">
              <a:solidFill>
                <a:srgbClr val="FF00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87.406999999999996</c:v>
                </c:pt>
                <c:pt idx="2">
                  <c:v>84.418999999999997</c:v>
                </c:pt>
                <c:pt idx="3">
                  <c:v>82.156999999999996</c:v>
                </c:pt>
                <c:pt idx="4">
                  <c:v>79.896000000000001</c:v>
                </c:pt>
                <c:pt idx="5">
                  <c:v>79.141999999999996</c:v>
                </c:pt>
                <c:pt idx="6">
                  <c:v>76.128</c:v>
                </c:pt>
                <c:pt idx="7">
                  <c:v>75.373999999999995</c:v>
                </c:pt>
                <c:pt idx="8">
                  <c:v>75.373999999999995</c:v>
                </c:pt>
                <c:pt idx="9">
                  <c:v>75.373999999999995</c:v>
                </c:pt>
                <c:pt idx="10">
                  <c:v>73.113</c:v>
                </c:pt>
                <c:pt idx="11">
                  <c:v>72.358999999999995</c:v>
                </c:pt>
                <c:pt idx="12">
                  <c:v>70.850999999999999</c:v>
                </c:pt>
                <c:pt idx="13">
                  <c:v>60.548999999999999</c:v>
                </c:pt>
                <c:pt idx="14">
                  <c:v>54.067</c:v>
                </c:pt>
                <c:pt idx="15">
                  <c:v>46.401000000000003</c:v>
                </c:pt>
                <c:pt idx="16">
                  <c:v>44.682000000000002</c:v>
                </c:pt>
                <c:pt idx="17">
                  <c:v>41.031999999999996</c:v>
                </c:pt>
                <c:pt idx="18">
                  <c:v>37.145000000000003</c:v>
                </c:pt>
                <c:pt idx="19">
                  <c:v>32.909999999999997</c:v>
                </c:pt>
                <c:pt idx="20">
                  <c:v>31.774999999999999</c:v>
                </c:pt>
                <c:pt idx="21">
                  <c:v>31.774999999999999</c:v>
                </c:pt>
                <c:pt idx="22">
                  <c:v>30.451000000000001</c:v>
                </c:pt>
                <c:pt idx="23">
                  <c:v>29.001000000000001</c:v>
                </c:pt>
                <c:pt idx="24">
                  <c:v>24.422000000000001</c:v>
                </c:pt>
                <c:pt idx="25">
                  <c:v>22.895</c:v>
                </c:pt>
                <c:pt idx="26">
                  <c:v>22.895</c:v>
                </c:pt>
                <c:pt idx="27">
                  <c:v>21.134</c:v>
                </c:pt>
                <c:pt idx="28">
                  <c:v>#N/A</c:v>
                </c:pt>
                <c:pt idx="29">
                  <c:v>#N/A</c:v>
                </c:pt>
                <c:pt idx="30">
                  <c:v>#N/A</c:v>
                </c:pt>
                <c:pt idx="31">
                  <c:v>#N/A</c:v>
                </c:pt>
              </c:numCache>
            </c:numRef>
          </c:yVal>
          <c:smooth val="0"/>
        </c:ser>
        <c:ser>
          <c:idx val="3"/>
          <c:order val="3"/>
          <c:tx>
            <c:strRef>
              <c:f>Sheet1!$E$1</c:f>
              <c:strCache>
                <c:ptCount val="1"/>
                <c:pt idx="0">
                  <c:v>11-17 (N = 454)</c:v>
                </c:pt>
              </c:strCache>
            </c:strRef>
          </c:tx>
          <c:spPr>
            <a:ln w="41275">
              <a:solidFill>
                <a:srgbClr val="00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84.064999999999998</c:v>
                </c:pt>
                <c:pt idx="2">
                  <c:v>77.804000000000002</c:v>
                </c:pt>
                <c:pt idx="3">
                  <c:v>75.778999999999996</c:v>
                </c:pt>
                <c:pt idx="4">
                  <c:v>75.328000000000003</c:v>
                </c:pt>
                <c:pt idx="5">
                  <c:v>73.072999999999993</c:v>
                </c:pt>
                <c:pt idx="6">
                  <c:v>71.043000000000006</c:v>
                </c:pt>
                <c:pt idx="7">
                  <c:v>70.817999999999998</c:v>
                </c:pt>
                <c:pt idx="8">
                  <c:v>69.914000000000001</c:v>
                </c:pt>
                <c:pt idx="9">
                  <c:v>69.686999999999998</c:v>
                </c:pt>
                <c:pt idx="10">
                  <c:v>69.459999999999994</c:v>
                </c:pt>
                <c:pt idx="11">
                  <c:v>69.004999999999995</c:v>
                </c:pt>
                <c:pt idx="12">
                  <c:v>68.317999999999998</c:v>
                </c:pt>
                <c:pt idx="13">
                  <c:v>59.573999999999998</c:v>
                </c:pt>
                <c:pt idx="14">
                  <c:v>52.457000000000001</c:v>
                </c:pt>
                <c:pt idx="15">
                  <c:v>46.668999999999997</c:v>
                </c:pt>
                <c:pt idx="16">
                  <c:v>42.744999999999997</c:v>
                </c:pt>
                <c:pt idx="17">
                  <c:v>38.9</c:v>
                </c:pt>
                <c:pt idx="18">
                  <c:v>36.633000000000003</c:v>
                </c:pt>
                <c:pt idx="19">
                  <c:v>34.520000000000003</c:v>
                </c:pt>
                <c:pt idx="20">
                  <c:v>32.317</c:v>
                </c:pt>
                <c:pt idx="21">
                  <c:v>31.03</c:v>
                </c:pt>
                <c:pt idx="22">
                  <c:v>29.001999999999999</c:v>
                </c:pt>
                <c:pt idx="23">
                  <c:v>26.123000000000001</c:v>
                </c:pt>
                <c:pt idx="24">
                  <c:v>24.969000000000001</c:v>
                </c:pt>
                <c:pt idx="25">
                  <c:v>23.754000000000001</c:v>
                </c:pt>
                <c:pt idx="26">
                  <c:v>22.466000000000001</c:v>
                </c:pt>
                <c:pt idx="27">
                  <c:v>21.51</c:v>
                </c:pt>
                <c:pt idx="28">
                  <c:v>18.887</c:v>
                </c:pt>
                <c:pt idx="29">
                  <c:v>17.806999999999999</c:v>
                </c:pt>
                <c:pt idx="30">
                  <c:v>17.251000000000001</c:v>
                </c:pt>
                <c:pt idx="31">
                  <c:v>16.675999999999998</c:v>
                </c:pt>
              </c:numCache>
            </c:numRef>
          </c:yVal>
          <c:smooth val="0"/>
        </c:ser>
        <c:dLbls>
          <c:showLegendKey val="0"/>
          <c:showVal val="0"/>
          <c:showCatName val="0"/>
          <c:showSerName val="0"/>
          <c:showPercent val="0"/>
          <c:showBubbleSize val="0"/>
        </c:dLbls>
        <c:axId val="420602824"/>
        <c:axId val="420603216"/>
      </c:scatterChart>
      <c:valAx>
        <c:axId val="420602824"/>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20603216"/>
        <c:crosses val="autoZero"/>
        <c:crossBetween val="midCat"/>
        <c:majorUnit val="1"/>
      </c:valAx>
      <c:valAx>
        <c:axId val="420603216"/>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20602824"/>
        <c:crosses val="autoZero"/>
        <c:crossBetween val="midCat"/>
        <c:majorUnit val="25"/>
      </c:valAx>
      <c:spPr>
        <a:solidFill>
          <a:schemeClr val="bg2"/>
        </a:solidFill>
        <a:ln>
          <a:solidFill>
            <a:schemeClr val="tx1"/>
          </a:solidFill>
        </a:ln>
      </c:spPr>
    </c:plotArea>
    <c:legend>
      <c:legendPos val="r"/>
      <c:layout>
        <c:manualLayout>
          <c:xMode val="edge"/>
          <c:yMode val="edge"/>
          <c:x val="0.7166444847048985"/>
          <c:y val="8.0110701888070443E-2"/>
          <c:w val="0.22942477876106199"/>
          <c:h val="0.2578884091101515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1-5 (N = 64)</c:v>
                </c:pt>
              </c:strCache>
            </c:strRef>
          </c:tx>
          <c:spPr>
            <a:ln w="41275">
              <a:solidFill>
                <a:srgbClr val="FFFF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75.968000000000004</c:v>
                </c:pt>
                <c:pt idx="3">
                  <c:v>72.590999999999994</c:v>
                </c:pt>
                <c:pt idx="4">
                  <c:v>68.718000000000004</c:v>
                </c:pt>
                <c:pt idx="5">
                  <c:v>64.790999999999997</c:v>
                </c:pt>
                <c:pt idx="6">
                  <c:v>58.521000000000001</c:v>
                </c:pt>
                <c:pt idx="7">
                  <c:v>54.26</c:v>
                </c:pt>
                <c:pt idx="8">
                  <c:v>47.542000000000002</c:v>
                </c:pt>
                <c:pt idx="9">
                  <c:v>45.164999999999999</c:v>
                </c:pt>
                <c:pt idx="10">
                  <c:v>42.655999999999999</c:v>
                </c:pt>
                <c:pt idx="11">
                  <c:v>36.969000000000001</c:v>
                </c:pt>
                <c:pt idx="12">
                  <c:v>36.969000000000001</c:v>
                </c:pt>
                <c:pt idx="13">
                  <c:v>33.607999999999997</c:v>
                </c:pt>
                <c:pt idx="14">
                  <c:v>#N/A</c:v>
                </c:pt>
                <c:pt idx="15">
                  <c:v>#N/A</c:v>
                </c:pt>
                <c:pt idx="16">
                  <c:v>#N/A</c:v>
                </c:pt>
                <c:pt idx="17">
                  <c:v>#N/A</c:v>
                </c:pt>
                <c:pt idx="18">
                  <c:v>#N/A</c:v>
                </c:pt>
                <c:pt idx="19">
                  <c:v>#N/A</c:v>
                </c:pt>
                <c:pt idx="20">
                  <c:v>#N/A</c:v>
                </c:pt>
              </c:numCache>
            </c:numRef>
          </c:yVal>
          <c:smooth val="0"/>
        </c:ser>
        <c:ser>
          <c:idx val="1"/>
          <c:order val="1"/>
          <c:tx>
            <c:strRef>
              <c:f>Sheet1!$C$1</c:f>
              <c:strCache>
                <c:ptCount val="1"/>
                <c:pt idx="0">
                  <c:v>6-10 (N = 94)</c:v>
                </c:pt>
              </c:strCache>
            </c:strRef>
          </c:tx>
          <c:spPr>
            <a:ln w="41275">
              <a:solidFill>
                <a:srgbClr val="FF00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85.459000000000003</c:v>
                </c:pt>
                <c:pt idx="3">
                  <c:v>76.31</c:v>
                </c:pt>
                <c:pt idx="4">
                  <c:v>65.489999999999995</c:v>
                </c:pt>
                <c:pt idx="5">
                  <c:v>63.064999999999998</c:v>
                </c:pt>
                <c:pt idx="6">
                  <c:v>57.911999999999999</c:v>
                </c:pt>
                <c:pt idx="7">
                  <c:v>52.426000000000002</c:v>
                </c:pt>
                <c:pt idx="8">
                  <c:v>46.448999999999998</c:v>
                </c:pt>
                <c:pt idx="9">
                  <c:v>44.847000000000001</c:v>
                </c:pt>
                <c:pt idx="10">
                  <c:v>44.847000000000001</c:v>
                </c:pt>
                <c:pt idx="11">
                  <c:v>42.978000000000002</c:v>
                </c:pt>
                <c:pt idx="12">
                  <c:v>40.932000000000002</c:v>
                </c:pt>
                <c:pt idx="13">
                  <c:v>34.469000000000001</c:v>
                </c:pt>
                <c:pt idx="14">
                  <c:v>32.314999999999998</c:v>
                </c:pt>
                <c:pt idx="15">
                  <c:v>32.314999999999998</c:v>
                </c:pt>
                <c:pt idx="16">
                  <c:v>29.829000000000001</c:v>
                </c:pt>
                <c:pt idx="17">
                  <c:v>#N/A</c:v>
                </c:pt>
                <c:pt idx="18">
                  <c:v>#N/A</c:v>
                </c:pt>
                <c:pt idx="19">
                  <c:v>#N/A</c:v>
                </c:pt>
                <c:pt idx="20">
                  <c:v>#N/A</c:v>
                </c:pt>
              </c:numCache>
            </c:numRef>
          </c:yVal>
          <c:smooth val="0"/>
        </c:ser>
        <c:ser>
          <c:idx val="2"/>
          <c:order val="2"/>
          <c:tx>
            <c:strRef>
              <c:f>Sheet1!$D$1</c:f>
              <c:strCache>
                <c:ptCount val="1"/>
                <c:pt idx="0">
                  <c:v>11-17 (N = 298)</c:v>
                </c:pt>
              </c:strCache>
            </c:strRef>
          </c:tx>
          <c:spPr>
            <a:ln w="41275">
              <a:solidFill>
                <a:srgbClr val="00FF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87.200999999999993</c:v>
                </c:pt>
                <c:pt idx="3">
                  <c:v>76.783000000000001</c:v>
                </c:pt>
                <c:pt idx="4">
                  <c:v>68.311999999999998</c:v>
                </c:pt>
                <c:pt idx="5">
                  <c:v>62.567999999999998</c:v>
                </c:pt>
                <c:pt idx="6">
                  <c:v>56.94</c:v>
                </c:pt>
                <c:pt idx="7">
                  <c:v>53.621000000000002</c:v>
                </c:pt>
                <c:pt idx="8">
                  <c:v>50.529000000000003</c:v>
                </c:pt>
                <c:pt idx="9">
                  <c:v>47.304000000000002</c:v>
                </c:pt>
                <c:pt idx="10">
                  <c:v>45.420999999999999</c:v>
                </c:pt>
                <c:pt idx="11">
                  <c:v>42.451999999999998</c:v>
                </c:pt>
                <c:pt idx="12">
                  <c:v>38.238</c:v>
                </c:pt>
                <c:pt idx="13">
                  <c:v>36.548999999999999</c:v>
                </c:pt>
                <c:pt idx="14">
                  <c:v>34.770000000000003</c:v>
                </c:pt>
                <c:pt idx="15">
                  <c:v>32.884</c:v>
                </c:pt>
                <c:pt idx="16">
                  <c:v>31.484999999999999</c:v>
                </c:pt>
                <c:pt idx="17">
                  <c:v>27.645</c:v>
                </c:pt>
                <c:pt idx="18">
                  <c:v>26.065000000000001</c:v>
                </c:pt>
                <c:pt idx="19">
                  <c:v>25.251000000000001</c:v>
                </c:pt>
                <c:pt idx="20">
                  <c:v>24.408999999999999</c:v>
                </c:pt>
              </c:numCache>
            </c:numRef>
          </c:yVal>
          <c:smooth val="0"/>
        </c:ser>
        <c:dLbls>
          <c:showLegendKey val="0"/>
          <c:showVal val="0"/>
          <c:showCatName val="0"/>
          <c:showSerName val="0"/>
          <c:showPercent val="0"/>
          <c:showBubbleSize val="0"/>
        </c:dLbls>
        <c:axId val="420604000"/>
        <c:axId val="420604392"/>
      </c:scatterChart>
      <c:valAx>
        <c:axId val="420604000"/>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20604392"/>
        <c:crosses val="autoZero"/>
        <c:crossBetween val="midCat"/>
        <c:majorUnit val="1"/>
      </c:valAx>
      <c:valAx>
        <c:axId val="420604392"/>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20604000"/>
        <c:crosses val="autoZero"/>
        <c:crossBetween val="midCat"/>
        <c:majorUnit val="25"/>
      </c:valAx>
      <c:spPr>
        <a:solidFill>
          <a:schemeClr val="bg2"/>
        </a:solidFill>
        <a:ln>
          <a:solidFill>
            <a:schemeClr val="tx1"/>
          </a:solidFill>
        </a:ln>
      </c:spPr>
    </c:plotArea>
    <c:legend>
      <c:legendPos val="r"/>
      <c:layout>
        <c:manualLayout>
          <c:xMode val="edge"/>
          <c:yMode val="edge"/>
          <c:x val="0.7166444847048985"/>
          <c:y val="8.0110701888070443E-2"/>
          <c:w val="0.22942477876106199"/>
          <c:h val="0.2578884091101515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1985-1989 (N=180)</c:v>
                </c:pt>
              </c:strCache>
            </c:strRef>
          </c:tx>
          <c:spPr>
            <a:ln w="41275">
              <a:solidFill>
                <a:srgbClr val="4DEAF1"/>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Sheet1!$B$2:$B$36</c:f>
              <c:numCache>
                <c:formatCode>General</c:formatCode>
                <c:ptCount val="35"/>
                <c:pt idx="0">
                  <c:v>100</c:v>
                </c:pt>
                <c:pt idx="1">
                  <c:v>77.680999999999997</c:v>
                </c:pt>
                <c:pt idx="2">
                  <c:v>69.128</c:v>
                </c:pt>
                <c:pt idx="3">
                  <c:v>63.987000000000002</c:v>
                </c:pt>
                <c:pt idx="4">
                  <c:v>63.414999999999999</c:v>
                </c:pt>
                <c:pt idx="5">
                  <c:v>60.558999999999997</c:v>
                </c:pt>
                <c:pt idx="6">
                  <c:v>59.987000000000002</c:v>
                </c:pt>
                <c:pt idx="7">
                  <c:v>59.987000000000002</c:v>
                </c:pt>
                <c:pt idx="8">
                  <c:v>58.273000000000003</c:v>
                </c:pt>
                <c:pt idx="9">
                  <c:v>58.273000000000003</c:v>
                </c:pt>
                <c:pt idx="10">
                  <c:v>57.697000000000003</c:v>
                </c:pt>
                <c:pt idx="11">
                  <c:v>57.697000000000003</c:v>
                </c:pt>
                <c:pt idx="12">
                  <c:v>57.697000000000003</c:v>
                </c:pt>
                <c:pt idx="13">
                  <c:v>48.027000000000001</c:v>
                </c:pt>
                <c:pt idx="14">
                  <c:v>43.491</c:v>
                </c:pt>
                <c:pt idx="15">
                  <c:v>42.152999999999999</c:v>
                </c:pt>
                <c:pt idx="16">
                  <c:v>39.476999999999997</c:v>
                </c:pt>
                <c:pt idx="17">
                  <c:v>35.247</c:v>
                </c:pt>
                <c:pt idx="18">
                  <c:v>32.182000000000002</c:v>
                </c:pt>
                <c:pt idx="19">
                  <c:v>30.532</c:v>
                </c:pt>
                <c:pt idx="20">
                  <c:v>28.881</c:v>
                </c:pt>
                <c:pt idx="21">
                  <c:v>28.881</c:v>
                </c:pt>
                <c:pt idx="22">
                  <c:v>27.131</c:v>
                </c:pt>
                <c:pt idx="23">
                  <c:v>23.63</c:v>
                </c:pt>
                <c:pt idx="24">
                  <c:v>21.812999999999999</c:v>
                </c:pt>
                <c:pt idx="25">
                  <c:v>19.003</c:v>
                </c:pt>
                <c:pt idx="26">
                  <c:v>16.003</c:v>
                </c:pt>
                <c:pt idx="27">
                  <c:v>16.003</c:v>
                </c:pt>
                <c:pt idx="28">
                  <c:v>14.936</c:v>
                </c:pt>
                <c:pt idx="29">
                  <c:v>14.936</c:v>
                </c:pt>
                <c:pt idx="30">
                  <c:v>14.936</c:v>
                </c:pt>
                <c:pt idx="31">
                  <c:v>14.936</c:v>
                </c:pt>
                <c:pt idx="32">
                  <c:v>13.691000000000001</c:v>
                </c:pt>
                <c:pt idx="33">
                  <c:v>13.691000000000001</c:v>
                </c:pt>
                <c:pt idx="34">
                  <c:v>13.691000000000001</c:v>
                </c:pt>
              </c:numCache>
            </c:numRef>
          </c:yVal>
          <c:smooth val="0"/>
        </c:ser>
        <c:ser>
          <c:idx val="1"/>
          <c:order val="1"/>
          <c:tx>
            <c:strRef>
              <c:f>Sheet1!$C$1</c:f>
              <c:strCache>
                <c:ptCount val="1"/>
                <c:pt idx="0">
                  <c:v>1990-1999 (N=346)</c:v>
                </c:pt>
              </c:strCache>
            </c:strRef>
          </c:tx>
          <c:spPr>
            <a:ln w="41275">
              <a:solidFill>
                <a:srgbClr val="FF0000"/>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Sheet1!$C$2:$C$36</c:f>
              <c:numCache>
                <c:formatCode>General</c:formatCode>
                <c:ptCount val="35"/>
                <c:pt idx="0">
                  <c:v>100</c:v>
                </c:pt>
                <c:pt idx="1">
                  <c:v>87.835999999999999</c:v>
                </c:pt>
                <c:pt idx="2">
                  <c:v>80.265000000000001</c:v>
                </c:pt>
                <c:pt idx="3">
                  <c:v>78.206999999999994</c:v>
                </c:pt>
                <c:pt idx="4">
                  <c:v>77.031000000000006</c:v>
                </c:pt>
                <c:pt idx="5">
                  <c:v>75.855000000000004</c:v>
                </c:pt>
                <c:pt idx="6">
                  <c:v>73.209000000000003</c:v>
                </c:pt>
                <c:pt idx="7">
                  <c:v>73.209000000000003</c:v>
                </c:pt>
                <c:pt idx="8">
                  <c:v>72.323999999999998</c:v>
                </c:pt>
                <c:pt idx="9">
                  <c:v>71.733999999999995</c:v>
                </c:pt>
                <c:pt idx="10">
                  <c:v>70.552999999999997</c:v>
                </c:pt>
                <c:pt idx="11">
                  <c:v>69.076999999999998</c:v>
                </c:pt>
                <c:pt idx="12">
                  <c:v>67.305999999999997</c:v>
                </c:pt>
                <c:pt idx="13">
                  <c:v>57.567</c:v>
                </c:pt>
                <c:pt idx="14">
                  <c:v>50.738</c:v>
                </c:pt>
                <c:pt idx="15">
                  <c:v>43.06</c:v>
                </c:pt>
                <c:pt idx="16">
                  <c:v>39.055</c:v>
                </c:pt>
                <c:pt idx="17">
                  <c:v>35.261000000000003</c:v>
                </c:pt>
                <c:pt idx="18">
                  <c:v>32.841999999999999</c:v>
                </c:pt>
                <c:pt idx="19">
                  <c:v>29.346</c:v>
                </c:pt>
                <c:pt idx="20">
                  <c:v>27.922999999999998</c:v>
                </c:pt>
                <c:pt idx="21">
                  <c:v>26.486000000000001</c:v>
                </c:pt>
                <c:pt idx="22">
                  <c:v>23.946999999999999</c:v>
                </c:pt>
                <c:pt idx="23">
                  <c:v>22.852</c:v>
                </c:pt>
                <c:pt idx="24">
                  <c:v>20.946999999999999</c:v>
                </c:pt>
                <c:pt idx="25">
                  <c:v>20.170999999999999</c:v>
                </c:pt>
                <c:pt idx="26">
                  <c:v>20.170999999999999</c:v>
                </c:pt>
                <c:pt idx="27">
                  <c:v>19.356000000000002</c:v>
                </c:pt>
                <c:pt idx="28">
                  <c:v>17.155999999999999</c:v>
                </c:pt>
                <c:pt idx="29">
                  <c:v>16.146999999999998</c:v>
                </c:pt>
                <c:pt idx="30">
                  <c:v>14.477</c:v>
                </c:pt>
                <c:pt idx="31">
                  <c:v>13.898</c:v>
                </c:pt>
                <c:pt idx="32">
                  <c:v>13.898</c:v>
                </c:pt>
                <c:pt idx="33">
                  <c:v>12.263</c:v>
                </c:pt>
                <c:pt idx="34">
                  <c:v>#N/A</c:v>
                </c:pt>
              </c:numCache>
            </c:numRef>
          </c:yVal>
          <c:smooth val="0"/>
        </c:ser>
        <c:ser>
          <c:idx val="2"/>
          <c:order val="2"/>
          <c:tx>
            <c:strRef>
              <c:f>Sheet1!$D$1</c:f>
              <c:strCache>
                <c:ptCount val="1"/>
                <c:pt idx="0">
                  <c:v>2000-2005 (N=94)</c:v>
                </c:pt>
              </c:strCache>
            </c:strRef>
          </c:tx>
          <c:spPr>
            <a:ln w="41275">
              <a:solidFill>
                <a:srgbClr val="00FF00"/>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Sheet1!$D$2:$D$36</c:f>
              <c:numCache>
                <c:formatCode>General</c:formatCode>
                <c:ptCount val="35"/>
                <c:pt idx="0">
                  <c:v>100</c:v>
                </c:pt>
                <c:pt idx="1">
                  <c:v>83.915000000000006</c:v>
                </c:pt>
                <c:pt idx="2">
                  <c:v>79.555000000000007</c:v>
                </c:pt>
                <c:pt idx="3">
                  <c:v>77.344999999999999</c:v>
                </c:pt>
                <c:pt idx="4">
                  <c:v>76.241</c:v>
                </c:pt>
                <c:pt idx="5">
                  <c:v>74.031000000000006</c:v>
                </c:pt>
                <c:pt idx="6">
                  <c:v>71.820999999999998</c:v>
                </c:pt>
                <c:pt idx="7">
                  <c:v>71.820999999999998</c:v>
                </c:pt>
                <c:pt idx="8">
                  <c:v>71.820999999999998</c:v>
                </c:pt>
                <c:pt idx="9">
                  <c:v>71.820999999999998</c:v>
                </c:pt>
                <c:pt idx="10">
                  <c:v>71.820999999999998</c:v>
                </c:pt>
                <c:pt idx="11">
                  <c:v>71.820999999999998</c:v>
                </c:pt>
                <c:pt idx="12">
                  <c:v>69.575999999999993</c:v>
                </c:pt>
                <c:pt idx="13">
                  <c:v>62.732999999999997</c:v>
                </c:pt>
                <c:pt idx="14">
                  <c:v>55.802</c:v>
                </c:pt>
                <c:pt idx="15">
                  <c:v>51.151000000000003</c:v>
                </c:pt>
                <c:pt idx="16">
                  <c:v>48.826000000000001</c:v>
                </c:pt>
                <c:pt idx="17">
                  <c:v>46.500999999999998</c:v>
                </c:pt>
                <c:pt idx="18">
                  <c:v>44.05</c:v>
                </c:pt>
                <c:pt idx="19">
                  <c:v>41.459000000000003</c:v>
                </c:pt>
                <c:pt idx="20">
                  <c:v>37.572000000000003</c:v>
                </c:pt>
                <c:pt idx="21">
                  <c:v>36.277000000000001</c:v>
                </c:pt>
                <c:pt idx="22">
                  <c:v>36.277000000000001</c:v>
                </c:pt>
                <c:pt idx="23">
                  <c:v>32.649000000000001</c:v>
                </c:pt>
                <c:pt idx="24">
                  <c:v>30.138000000000002</c:v>
                </c:pt>
                <c:pt idx="25">
                  <c:v>#N/A</c:v>
                </c:pt>
                <c:pt idx="26">
                  <c:v>#N/A</c:v>
                </c:pt>
                <c:pt idx="27">
                  <c:v>#N/A</c:v>
                </c:pt>
                <c:pt idx="28">
                  <c:v>#N/A</c:v>
                </c:pt>
                <c:pt idx="29">
                  <c:v>#N/A</c:v>
                </c:pt>
                <c:pt idx="30">
                  <c:v>#N/A</c:v>
                </c:pt>
                <c:pt idx="31">
                  <c:v>#N/A</c:v>
                </c:pt>
                <c:pt idx="32">
                  <c:v>#N/A</c:v>
                </c:pt>
                <c:pt idx="33">
                  <c:v>#N/A</c:v>
                </c:pt>
                <c:pt idx="34">
                  <c:v>#N/A</c:v>
                </c:pt>
              </c:numCache>
            </c:numRef>
          </c:yVal>
          <c:smooth val="0"/>
        </c:ser>
        <c:ser>
          <c:idx val="3"/>
          <c:order val="3"/>
          <c:tx>
            <c:strRef>
              <c:f>Sheet1!$E$1</c:f>
              <c:strCache>
                <c:ptCount val="1"/>
                <c:pt idx="0">
                  <c:v>2006-6/2015 (N=99)</c:v>
                </c:pt>
              </c:strCache>
            </c:strRef>
          </c:tx>
          <c:spPr>
            <a:ln w="41275">
              <a:solidFill>
                <a:srgbClr val="FFFF0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Sheet1!$E$2:$E$36</c:f>
              <c:numCache>
                <c:formatCode>General</c:formatCode>
                <c:ptCount val="35"/>
                <c:pt idx="0">
                  <c:v>100</c:v>
                </c:pt>
                <c:pt idx="1">
                  <c:v>85.858999999999995</c:v>
                </c:pt>
                <c:pt idx="2">
                  <c:v>82.828000000000003</c:v>
                </c:pt>
                <c:pt idx="3">
                  <c:v>82.828000000000003</c:v>
                </c:pt>
                <c:pt idx="4">
                  <c:v>80.783000000000001</c:v>
                </c:pt>
                <c:pt idx="5">
                  <c:v>79.760999999999996</c:v>
                </c:pt>
                <c:pt idx="6">
                  <c:v>77.715000000000003</c:v>
                </c:pt>
                <c:pt idx="7">
                  <c:v>75.67</c:v>
                </c:pt>
                <c:pt idx="8">
                  <c:v>75.67</c:v>
                </c:pt>
                <c:pt idx="9">
                  <c:v>74.647999999999996</c:v>
                </c:pt>
                <c:pt idx="10">
                  <c:v>74.647999999999996</c:v>
                </c:pt>
                <c:pt idx="11">
                  <c:v>74.647999999999996</c:v>
                </c:pt>
                <c:pt idx="12">
                  <c:v>74.647999999999996</c:v>
                </c:pt>
                <c:pt idx="13">
                  <c:v>60.460999999999999</c:v>
                </c:pt>
                <c:pt idx="14">
                  <c:v>55.73</c:v>
                </c:pt>
                <c:pt idx="15">
                  <c:v>50.311</c:v>
                </c:pt>
                <c:pt idx="16">
                  <c:v>48.786000000000001</c:v>
                </c:pt>
                <c:pt idx="17">
                  <c:v>45.345999999999997</c:v>
                </c:pt>
                <c:pt idx="18">
                  <c:v>43.375</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numCache>
            </c:numRef>
          </c:yVal>
          <c:smooth val="0"/>
        </c:ser>
        <c:dLbls>
          <c:showLegendKey val="0"/>
          <c:showVal val="0"/>
          <c:showCatName val="0"/>
          <c:showSerName val="0"/>
          <c:showPercent val="0"/>
          <c:showBubbleSize val="0"/>
        </c:dLbls>
        <c:axId val="420605176"/>
        <c:axId val="420605568"/>
      </c:scatterChart>
      <c:valAx>
        <c:axId val="420605176"/>
        <c:scaling>
          <c:orientation val="minMax"/>
          <c:max val="23"/>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20605568"/>
        <c:crosses val="autoZero"/>
        <c:crossBetween val="midCat"/>
        <c:majorUnit val="1"/>
      </c:valAx>
      <c:valAx>
        <c:axId val="42060556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20605176"/>
        <c:crosses val="autoZero"/>
        <c:crossBetween val="midCat"/>
        <c:majorUnit val="25"/>
      </c:valAx>
      <c:spPr>
        <a:solidFill>
          <a:schemeClr val="bg2"/>
        </a:solidFill>
        <a:ln>
          <a:solidFill>
            <a:schemeClr val="tx1"/>
          </a:solidFill>
        </a:ln>
      </c:spPr>
    </c:plotArea>
    <c:legend>
      <c:legendPos val="r"/>
      <c:layout>
        <c:manualLayout>
          <c:xMode val="edge"/>
          <c:yMode val="edge"/>
          <c:x val="0.49393062039811386"/>
          <c:y val="6.6669841673016678E-2"/>
          <c:w val="0.4626696165191741"/>
          <c:h val="0.14229701126068919"/>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1985-1989 (N=98)</c:v>
                </c:pt>
              </c:strCache>
            </c:strRef>
          </c:tx>
          <c:spPr>
            <a:ln w="41275">
              <a:solidFill>
                <a:srgbClr val="4DEAF1"/>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83.24</c:v>
                </c:pt>
                <c:pt idx="3">
                  <c:v>75.38</c:v>
                </c:pt>
                <c:pt idx="4">
                  <c:v>73.06</c:v>
                </c:pt>
                <c:pt idx="5">
                  <c:v>68.421999999999997</c:v>
                </c:pt>
                <c:pt idx="6">
                  <c:v>61.091000000000001</c:v>
                </c:pt>
                <c:pt idx="7">
                  <c:v>55.777999999999999</c:v>
                </c:pt>
                <c:pt idx="8">
                  <c:v>52.917999999999999</c:v>
                </c:pt>
                <c:pt idx="9">
                  <c:v>50.058</c:v>
                </c:pt>
                <c:pt idx="10">
                  <c:v>50.058</c:v>
                </c:pt>
                <c:pt idx="11">
                  <c:v>47.024000000000001</c:v>
                </c:pt>
                <c:pt idx="12">
                  <c:v>40.956000000000003</c:v>
                </c:pt>
                <c:pt idx="13">
                  <c:v>37.805999999999997</c:v>
                </c:pt>
                <c:pt idx="14">
                  <c:v>32.936999999999998</c:v>
                </c:pt>
                <c:pt idx="15">
                  <c:v>27.736000000000001</c:v>
                </c:pt>
                <c:pt idx="16">
                  <c:v>27.736000000000001</c:v>
                </c:pt>
                <c:pt idx="17">
                  <c:v>25.887</c:v>
                </c:pt>
                <c:pt idx="18">
                  <c:v>25.887</c:v>
                </c:pt>
                <c:pt idx="19">
                  <c:v>25.887</c:v>
                </c:pt>
                <c:pt idx="20">
                  <c:v>25.887</c:v>
                </c:pt>
              </c:numCache>
            </c:numRef>
          </c:yVal>
          <c:smooth val="0"/>
        </c:ser>
        <c:ser>
          <c:idx val="1"/>
          <c:order val="1"/>
          <c:tx>
            <c:strRef>
              <c:f>Sheet1!$C$1</c:f>
              <c:strCache>
                <c:ptCount val="1"/>
                <c:pt idx="0">
                  <c:v>1990-1999 (N=228)</c:v>
                </c:pt>
              </c:strCache>
            </c:strRef>
          </c:tx>
          <c:spPr>
            <a:ln w="41275">
              <a:solidFill>
                <a:srgbClr val="FF00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85.53</c:v>
                </c:pt>
                <c:pt idx="3">
                  <c:v>75.384</c:v>
                </c:pt>
                <c:pt idx="4">
                  <c:v>63.975999999999999</c:v>
                </c:pt>
                <c:pt idx="5">
                  <c:v>58.026000000000003</c:v>
                </c:pt>
                <c:pt idx="6">
                  <c:v>52.39</c:v>
                </c:pt>
                <c:pt idx="7">
                  <c:v>48.793999999999997</c:v>
                </c:pt>
                <c:pt idx="8">
                  <c:v>43.600999999999999</c:v>
                </c:pt>
                <c:pt idx="9">
                  <c:v>41.487000000000002</c:v>
                </c:pt>
                <c:pt idx="10">
                  <c:v>39.351999999999997</c:v>
                </c:pt>
                <c:pt idx="11">
                  <c:v>35.579000000000001</c:v>
                </c:pt>
                <c:pt idx="12">
                  <c:v>33.953000000000003</c:v>
                </c:pt>
                <c:pt idx="13">
                  <c:v>31.122</c:v>
                </c:pt>
                <c:pt idx="14">
                  <c:v>29.969000000000001</c:v>
                </c:pt>
                <c:pt idx="15">
                  <c:v>29.969000000000001</c:v>
                </c:pt>
                <c:pt idx="16">
                  <c:v>28.757999999999999</c:v>
                </c:pt>
                <c:pt idx="17">
                  <c:v>25.49</c:v>
                </c:pt>
                <c:pt idx="18">
                  <c:v>23.991</c:v>
                </c:pt>
                <c:pt idx="19">
                  <c:v>21.509</c:v>
                </c:pt>
                <c:pt idx="20">
                  <c:v>20.648</c:v>
                </c:pt>
              </c:numCache>
            </c:numRef>
          </c:yVal>
          <c:smooth val="0"/>
        </c:ser>
        <c:ser>
          <c:idx val="2"/>
          <c:order val="2"/>
          <c:tx>
            <c:strRef>
              <c:f>Sheet1!$D$1</c:f>
              <c:strCache>
                <c:ptCount val="1"/>
                <c:pt idx="0">
                  <c:v>2000-2005 (N=62)</c:v>
                </c:pt>
              </c:strCache>
            </c:strRef>
          </c:tx>
          <c:spPr>
            <a:ln w="41275">
              <a:solidFill>
                <a:srgbClr val="00FF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90.164000000000001</c:v>
                </c:pt>
                <c:pt idx="3">
                  <c:v>80.201999999999998</c:v>
                </c:pt>
                <c:pt idx="4">
                  <c:v>73.518000000000001</c:v>
                </c:pt>
                <c:pt idx="5">
                  <c:v>70.177000000000007</c:v>
                </c:pt>
                <c:pt idx="6">
                  <c:v>66.834999999999994</c:v>
                </c:pt>
                <c:pt idx="7">
                  <c:v>63.311999999999998</c:v>
                </c:pt>
                <c:pt idx="8">
                  <c:v>59.588000000000001</c:v>
                </c:pt>
                <c:pt idx="9">
                  <c:v>54.002000000000002</c:v>
                </c:pt>
                <c:pt idx="10">
                  <c:v>52.139000000000003</c:v>
                </c:pt>
                <c:pt idx="11">
                  <c:v>52.139000000000003</c:v>
                </c:pt>
                <c:pt idx="12">
                  <c:v>46.924999999999997</c:v>
                </c:pt>
                <c:pt idx="13">
                  <c:v>43.316000000000003</c:v>
                </c:pt>
                <c:pt idx="14">
                  <c:v>#N/A</c:v>
                </c:pt>
                <c:pt idx="15">
                  <c:v>#N/A</c:v>
                </c:pt>
                <c:pt idx="16">
                  <c:v>#N/A</c:v>
                </c:pt>
                <c:pt idx="17">
                  <c:v>#N/A</c:v>
                </c:pt>
                <c:pt idx="18">
                  <c:v>#N/A</c:v>
                </c:pt>
                <c:pt idx="19">
                  <c:v>#N/A</c:v>
                </c:pt>
                <c:pt idx="20">
                  <c:v>#N/A</c:v>
                </c:pt>
              </c:numCache>
            </c:numRef>
          </c:yVal>
          <c:smooth val="0"/>
        </c:ser>
        <c:ser>
          <c:idx val="3"/>
          <c:order val="3"/>
          <c:tx>
            <c:strRef>
              <c:f>Sheet1!$E$1</c:f>
              <c:strCache>
                <c:ptCount val="1"/>
                <c:pt idx="0">
                  <c:v>2006-6/2015 (N=72)</c:v>
                </c:pt>
              </c:strCache>
            </c:strRef>
          </c:tx>
          <c:spPr>
            <a:ln w="41275">
              <a:solidFill>
                <a:srgbClr val="FFFF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Sheet1!$E$2:$E$22</c:f>
              <c:numCache>
                <c:formatCode>General</c:formatCode>
                <c:ptCount val="21"/>
                <c:pt idx="0">
                  <c:v>100</c:v>
                </c:pt>
                <c:pt idx="1">
                  <c:v>100</c:v>
                </c:pt>
                <c:pt idx="2">
                  <c:v>80.995999999999995</c:v>
                </c:pt>
                <c:pt idx="3">
                  <c:v>74.656999999999996</c:v>
                </c:pt>
                <c:pt idx="4">
                  <c:v>67.397999999999996</c:v>
                </c:pt>
                <c:pt idx="5">
                  <c:v>65.355999999999995</c:v>
                </c:pt>
                <c:pt idx="6">
                  <c:v>60.747</c:v>
                </c:pt>
                <c:pt idx="7">
                  <c:v>58.106000000000002</c:v>
                </c:pt>
                <c:pt idx="8">
                  <c:v>#N/A</c:v>
                </c:pt>
                <c:pt idx="9">
                  <c:v>#N/A</c:v>
                </c:pt>
                <c:pt idx="10">
                  <c:v>#N/A</c:v>
                </c:pt>
                <c:pt idx="11">
                  <c:v>#N/A</c:v>
                </c:pt>
                <c:pt idx="12">
                  <c:v>#N/A</c:v>
                </c:pt>
                <c:pt idx="13">
                  <c:v>#N/A</c:v>
                </c:pt>
                <c:pt idx="14">
                  <c:v>#N/A</c:v>
                </c:pt>
                <c:pt idx="15">
                  <c:v>#N/A</c:v>
                </c:pt>
                <c:pt idx="16">
                  <c:v>#N/A</c:v>
                </c:pt>
                <c:pt idx="17">
                  <c:v>#N/A</c:v>
                </c:pt>
                <c:pt idx="18">
                  <c:v>#N/A</c:v>
                </c:pt>
                <c:pt idx="19">
                  <c:v>#N/A</c:v>
                </c:pt>
                <c:pt idx="20">
                  <c:v>#N/A</c:v>
                </c:pt>
              </c:numCache>
            </c:numRef>
          </c:yVal>
          <c:smooth val="0"/>
        </c:ser>
        <c:dLbls>
          <c:showLegendKey val="0"/>
          <c:showVal val="0"/>
          <c:showCatName val="0"/>
          <c:showSerName val="0"/>
          <c:showPercent val="0"/>
          <c:showBubbleSize val="0"/>
        </c:dLbls>
        <c:axId val="420606352"/>
        <c:axId val="420606744"/>
      </c:scatterChart>
      <c:valAx>
        <c:axId val="420606352"/>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20606744"/>
        <c:crosses val="autoZero"/>
        <c:crossBetween val="midCat"/>
        <c:majorUnit val="1"/>
      </c:valAx>
      <c:valAx>
        <c:axId val="420606744"/>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20606352"/>
        <c:crosses val="autoZero"/>
        <c:crossBetween val="midCat"/>
        <c:majorUnit val="25"/>
      </c:valAx>
      <c:spPr>
        <a:solidFill>
          <a:schemeClr val="bg2"/>
        </a:solidFill>
        <a:ln>
          <a:solidFill>
            <a:schemeClr val="tx1"/>
          </a:solidFill>
        </a:ln>
      </c:spPr>
    </c:plotArea>
    <c:legend>
      <c:legendPos val="r"/>
      <c:layout>
        <c:manualLayout>
          <c:xMode val="edge"/>
          <c:yMode val="edge"/>
          <c:x val="0.49393062039811386"/>
          <c:y val="6.3981669630005927E-2"/>
          <c:w val="0.46034666573757932"/>
          <c:h val="0.1449851833036999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582E-2"/>
          <c:w val="0.8596805100689866"/>
          <c:h val="0.80522535976106357"/>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dLbls>
            <c:dLbl>
              <c:idx val="0"/>
              <c:layout>
                <c:manualLayout>
                  <c:x val="-1.4749262536873156E-3"/>
                  <c:y val="5.747126436781628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7241379310344827E-2"/>
                </c:manualLayout>
              </c:layout>
              <c:showLegendKey val="0"/>
              <c:showVal val="1"/>
              <c:showCatName val="0"/>
              <c:showSerName val="0"/>
              <c:showPercent val="0"/>
              <c:showBubbleSize val="0"/>
              <c:extLst>
                <c:ext xmlns:c15="http://schemas.microsoft.com/office/drawing/2012/chart" uri="{CE6537A1-D6FC-4f65-9D91-7224C49458BB}">
                  <c15:layout/>
                </c:ext>
              </c:extLst>
            </c:dLbl>
            <c:spPr>
              <a:solidFill>
                <a:srgbClr val="000000"/>
              </a:solidFill>
            </c:spPr>
            <c:txPr>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0-10</c:v>
                </c:pt>
                <c:pt idx="1">
                  <c:v>11-17</c:v>
                </c:pt>
                <c:pt idx="2">
                  <c:v>18-34</c:v>
                </c:pt>
                <c:pt idx="3">
                  <c:v>35-49</c:v>
                </c:pt>
                <c:pt idx="4">
                  <c:v>50-59</c:v>
                </c:pt>
                <c:pt idx="5">
                  <c:v>60+</c:v>
                </c:pt>
              </c:strCache>
            </c:strRef>
          </c:cat>
          <c:val>
            <c:numRef>
              <c:f>Sheet1!$B$2:$B$7</c:f>
              <c:numCache>
                <c:formatCode>General</c:formatCode>
                <c:ptCount val="6"/>
                <c:pt idx="0">
                  <c:v>350</c:v>
                </c:pt>
                <c:pt idx="1">
                  <c:v>168</c:v>
                </c:pt>
                <c:pt idx="2">
                  <c:v>69</c:v>
                </c:pt>
                <c:pt idx="3">
                  <c:v>44</c:v>
                </c:pt>
                <c:pt idx="4">
                  <c:v>10</c:v>
                </c:pt>
                <c:pt idx="5">
                  <c:v>1</c:v>
                </c:pt>
              </c:numCache>
            </c:numRef>
          </c:val>
        </c:ser>
        <c:dLbls>
          <c:showLegendKey val="0"/>
          <c:showVal val="0"/>
          <c:showCatName val="0"/>
          <c:showSerName val="0"/>
          <c:showPercent val="0"/>
          <c:showBubbleSize val="0"/>
        </c:dLbls>
        <c:gapWidth val="35"/>
        <c:axId val="680377688"/>
        <c:axId val="680378080"/>
      </c:barChart>
      <c:catAx>
        <c:axId val="680377688"/>
        <c:scaling>
          <c:orientation val="minMax"/>
        </c:scaling>
        <c:delete val="0"/>
        <c:axPos val="b"/>
        <c:title>
          <c:tx>
            <c:rich>
              <a:bodyPr/>
              <a:lstStyle/>
              <a:p>
                <a:pPr>
                  <a:defRPr sz="1700"/>
                </a:pPr>
                <a:r>
                  <a:rPr lang="en-US" sz="1700" dirty="0" smtClean="0"/>
                  <a:t>Donor  Age (Years)</a:t>
                </a:r>
                <a:endParaRPr lang="en-US" sz="1700" dirty="0"/>
              </a:p>
            </c:rich>
          </c:tx>
          <c:layout/>
          <c:overlay val="0"/>
        </c:title>
        <c:numFmt formatCode="General" sourceLinked="1"/>
        <c:majorTickMark val="out"/>
        <c:minorTickMark val="none"/>
        <c:tickLblPos val="nextTo"/>
        <c:txPr>
          <a:bodyPr rot="0"/>
          <a:lstStyle/>
          <a:p>
            <a:pPr>
              <a:defRPr sz="1500" b="1"/>
            </a:pPr>
            <a:endParaRPr lang="en-US"/>
          </a:p>
        </c:txPr>
        <c:crossAx val="680378080"/>
        <c:crosses val="autoZero"/>
        <c:auto val="1"/>
        <c:lblAlgn val="ctr"/>
        <c:lblOffset val="100"/>
        <c:tickLblSkip val="1"/>
        <c:noMultiLvlLbl val="0"/>
      </c:catAx>
      <c:valAx>
        <c:axId val="680378080"/>
        <c:scaling>
          <c:orientation val="minMax"/>
          <c:max val="4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manualLayout>
              <c:xMode val="edge"/>
              <c:yMode val="edge"/>
              <c:x val="9.6357977376721761E-4"/>
              <c:y val="0.18724613087157313"/>
            </c:manualLayout>
          </c:layout>
          <c:overlay val="0"/>
        </c:title>
        <c:numFmt formatCode="General" sourceLinked="1"/>
        <c:majorTickMark val="out"/>
        <c:minorTickMark val="none"/>
        <c:tickLblPos val="nextTo"/>
        <c:txPr>
          <a:bodyPr/>
          <a:lstStyle/>
          <a:p>
            <a:pPr>
              <a:defRPr sz="1500" b="1"/>
            </a:pPr>
            <a:endParaRPr lang="en-US"/>
          </a:p>
        </c:txPr>
        <c:crossAx val="680377688"/>
        <c:crosses val="autoZero"/>
        <c:crossBetween val="between"/>
        <c:majorUnit val="5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82396903776858"/>
          <c:y val="3.0986302493438322E-2"/>
          <c:w val="0.86853006759110862"/>
          <c:h val="0.77074252815172339"/>
        </c:manualLayout>
      </c:layout>
      <c:lineChart>
        <c:grouping val="standard"/>
        <c:varyColors val="0"/>
        <c:ser>
          <c:idx val="0"/>
          <c:order val="0"/>
          <c:tx>
            <c:strRef>
              <c:f>Sheet1!$A$2</c:f>
              <c:strCache>
                <c:ptCount val="1"/>
                <c:pt idx="0">
                  <c:v>OB/BOS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 = 28)</c:v>
                </c:pt>
                <c:pt idx="1">
                  <c:v>31 Days - 1 Year                 (N  = 19)</c:v>
                </c:pt>
                <c:pt idx="2">
                  <c:v>&gt;1 Year - 3 Years                (N = 29)</c:v>
                </c:pt>
                <c:pt idx="3">
                  <c:v>&gt;3 Years - 5 Years                         (N = 14)</c:v>
                </c:pt>
                <c:pt idx="4">
                  <c:v>&gt;5 Years                   (N = 60)</c:v>
                </c:pt>
              </c:strCache>
            </c:strRef>
          </c:cat>
          <c:val>
            <c:numRef>
              <c:f>Sheet1!$B$2:$F$2</c:f>
              <c:numCache>
                <c:formatCode>General</c:formatCode>
                <c:ptCount val="5"/>
                <c:pt idx="0">
                  <c:v>0</c:v>
                </c:pt>
                <c:pt idx="1">
                  <c:v>5.3</c:v>
                </c:pt>
                <c:pt idx="2">
                  <c:v>34.5</c:v>
                </c:pt>
                <c:pt idx="3">
                  <c:v>35.700000000000003</c:v>
                </c:pt>
                <c:pt idx="4">
                  <c:v>20</c:v>
                </c:pt>
              </c:numCache>
            </c:numRef>
          </c:val>
          <c:smooth val="0"/>
        </c:ser>
        <c:ser>
          <c:idx val="1"/>
          <c:order val="1"/>
          <c:tx>
            <c:strRef>
              <c:f>Sheet1!$A$3</c:f>
              <c:strCache>
                <c:ptCount val="1"/>
                <c:pt idx="0">
                  <c:v>Infection (Non-CMV)</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 = 28)</c:v>
                </c:pt>
                <c:pt idx="1">
                  <c:v>31 Days - 1 Year                 (N  = 19)</c:v>
                </c:pt>
                <c:pt idx="2">
                  <c:v>&gt;1 Year - 3 Years                (N = 29)</c:v>
                </c:pt>
                <c:pt idx="3">
                  <c:v>&gt;3 Years - 5 Years                         (N = 14)</c:v>
                </c:pt>
                <c:pt idx="4">
                  <c:v>&gt;5 Years                   (N = 60)</c:v>
                </c:pt>
              </c:strCache>
            </c:strRef>
          </c:cat>
          <c:val>
            <c:numRef>
              <c:f>Sheet1!$B$3:$F$3</c:f>
              <c:numCache>
                <c:formatCode>General</c:formatCode>
                <c:ptCount val="5"/>
                <c:pt idx="0">
                  <c:v>10.7</c:v>
                </c:pt>
                <c:pt idx="1">
                  <c:v>21.1</c:v>
                </c:pt>
                <c:pt idx="2">
                  <c:v>6.9</c:v>
                </c:pt>
                <c:pt idx="3">
                  <c:v>14.3</c:v>
                </c:pt>
                <c:pt idx="4">
                  <c:v>16.7</c:v>
                </c:pt>
              </c:numCache>
            </c:numRef>
          </c:val>
          <c:smooth val="0"/>
        </c:ser>
        <c:ser>
          <c:idx val="2"/>
          <c:order val="2"/>
          <c:tx>
            <c:strRef>
              <c:f>Sheet1!$A$4</c:f>
              <c:strCache>
                <c:ptCount val="1"/>
                <c:pt idx="0">
                  <c:v>Graft Failure</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0-30 Days              (N = 28)</c:v>
                </c:pt>
                <c:pt idx="1">
                  <c:v>31 Days - 1 Year                 (N  = 19)</c:v>
                </c:pt>
                <c:pt idx="2">
                  <c:v>&gt;1 Year - 3 Years                (N = 29)</c:v>
                </c:pt>
                <c:pt idx="3">
                  <c:v>&gt;3 Years - 5 Years                         (N = 14)</c:v>
                </c:pt>
                <c:pt idx="4">
                  <c:v>&gt;5 Years                   (N = 60)</c:v>
                </c:pt>
              </c:strCache>
            </c:strRef>
          </c:cat>
          <c:val>
            <c:numRef>
              <c:f>Sheet1!$B$4:$F$4</c:f>
              <c:numCache>
                <c:formatCode>General</c:formatCode>
                <c:ptCount val="5"/>
                <c:pt idx="0">
                  <c:v>25</c:v>
                </c:pt>
                <c:pt idx="1">
                  <c:v>10.5</c:v>
                </c:pt>
                <c:pt idx="2">
                  <c:v>37.9</c:v>
                </c:pt>
                <c:pt idx="3">
                  <c:v>21.4</c:v>
                </c:pt>
                <c:pt idx="4">
                  <c:v>21.7</c:v>
                </c:pt>
              </c:numCache>
            </c:numRef>
          </c:val>
          <c:smooth val="0"/>
        </c:ser>
        <c:ser>
          <c:idx val="3"/>
          <c:order val="3"/>
          <c:tx>
            <c:strRef>
              <c:f>Sheet1!$A$5</c:f>
              <c:strCache>
                <c:ptCount val="1"/>
                <c:pt idx="0">
                  <c:v>Cardiovascular</c:v>
                </c:pt>
              </c:strCache>
            </c:strRef>
          </c:tx>
          <c:spPr>
            <a:ln w="41275">
              <a:solidFill>
                <a:srgbClr val="00FFFF"/>
              </a:solidFill>
            </a:ln>
          </c:spPr>
          <c:marker>
            <c:symbol val="diamond"/>
            <c:size val="9"/>
            <c:spPr>
              <a:solidFill>
                <a:srgbClr val="00FFFF"/>
              </a:solidFill>
              <a:ln>
                <a:solidFill>
                  <a:srgbClr val="00FFFF"/>
                </a:solidFill>
              </a:ln>
            </c:spPr>
          </c:marker>
          <c:cat>
            <c:strRef>
              <c:f>Sheet1!$B$1:$F$1</c:f>
              <c:strCache>
                <c:ptCount val="5"/>
                <c:pt idx="0">
                  <c:v>0-30 Days              (N = 28)</c:v>
                </c:pt>
                <c:pt idx="1">
                  <c:v>31 Days - 1 Year                 (N  = 19)</c:v>
                </c:pt>
                <c:pt idx="2">
                  <c:v>&gt;1 Year - 3 Years                (N = 29)</c:v>
                </c:pt>
                <c:pt idx="3">
                  <c:v>&gt;3 Years - 5 Years                         (N = 14)</c:v>
                </c:pt>
                <c:pt idx="4">
                  <c:v>&gt;5 Years                   (N = 60)</c:v>
                </c:pt>
              </c:strCache>
            </c:strRef>
          </c:cat>
          <c:val>
            <c:numRef>
              <c:f>Sheet1!$B$5:$F$5</c:f>
              <c:numCache>
                <c:formatCode>General</c:formatCode>
                <c:ptCount val="5"/>
                <c:pt idx="0">
                  <c:v>7.1</c:v>
                </c:pt>
                <c:pt idx="1">
                  <c:v>5.3</c:v>
                </c:pt>
                <c:pt idx="2">
                  <c:v>6.9</c:v>
                </c:pt>
                <c:pt idx="3">
                  <c:v>7.1</c:v>
                </c:pt>
                <c:pt idx="4">
                  <c:v>15</c:v>
                </c:pt>
              </c:numCache>
            </c:numRef>
          </c:val>
          <c:smooth val="0"/>
        </c:ser>
        <c:dLbls>
          <c:showLegendKey val="0"/>
          <c:showVal val="0"/>
          <c:showCatName val="0"/>
          <c:showSerName val="0"/>
          <c:showPercent val="0"/>
          <c:showBubbleSize val="0"/>
        </c:dLbls>
        <c:marker val="1"/>
        <c:smooth val="0"/>
        <c:axId val="420608704"/>
        <c:axId val="492038800"/>
      </c:lineChart>
      <c:catAx>
        <c:axId val="420608704"/>
        <c:scaling>
          <c:orientation val="minMax"/>
        </c:scaling>
        <c:delete val="0"/>
        <c:axPos val="b"/>
        <c:numFmt formatCode="General" sourceLinked="1"/>
        <c:majorTickMark val="out"/>
        <c:minorTickMark val="none"/>
        <c:tickLblPos val="nextTo"/>
        <c:txPr>
          <a:bodyPr rot="0"/>
          <a:lstStyle/>
          <a:p>
            <a:pPr>
              <a:defRPr sz="1300" b="1"/>
            </a:pPr>
            <a:endParaRPr lang="en-US"/>
          </a:p>
        </c:txPr>
        <c:crossAx val="492038800"/>
        <c:crosses val="autoZero"/>
        <c:auto val="1"/>
        <c:lblAlgn val="ctr"/>
        <c:lblOffset val="100"/>
        <c:noMultiLvlLbl val="0"/>
      </c:catAx>
      <c:valAx>
        <c:axId val="492038800"/>
        <c:scaling>
          <c:orientation val="minMax"/>
          <c:max val="6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257"/>
            </c:manualLayout>
          </c:layout>
          <c:overlay val="0"/>
        </c:title>
        <c:numFmt formatCode="General" sourceLinked="1"/>
        <c:majorTickMark val="out"/>
        <c:minorTickMark val="none"/>
        <c:tickLblPos val="nextTo"/>
        <c:txPr>
          <a:bodyPr/>
          <a:lstStyle/>
          <a:p>
            <a:pPr>
              <a:defRPr sz="1500" b="1"/>
            </a:pPr>
            <a:endParaRPr lang="en-US"/>
          </a:p>
        </c:txPr>
        <c:crossAx val="420608704"/>
        <c:crosses val="autoZero"/>
        <c:crossBetween val="between"/>
        <c:majorUnit val="10"/>
      </c:valAx>
      <c:spPr>
        <a:solidFill>
          <a:schemeClr val="bg2"/>
        </a:solidFill>
        <a:ln>
          <a:solidFill>
            <a:schemeClr val="tx1"/>
          </a:solidFill>
        </a:ln>
      </c:spPr>
    </c:plotArea>
    <c:legend>
      <c:legendPos val="r"/>
      <c:layout>
        <c:manualLayout>
          <c:xMode val="edge"/>
          <c:yMode val="edge"/>
          <c:x val="0.13122418879056055"/>
          <c:y val="4.8999237998476025E-2"/>
          <c:w val="0.81437321441014565"/>
          <c:h val="9.5078316823300313E-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Sheet1!$A$2:$A$4</c:f>
              <c:strCache>
                <c:ptCount val="3"/>
                <c:pt idx="0">
                  <c:v>IPAH</c:v>
                </c:pt>
                <c:pt idx="1">
                  <c:v>PH-not IPAH</c:v>
                </c:pt>
                <c:pt idx="2">
                  <c:v>Other</c:v>
                </c:pt>
              </c:strCache>
            </c:strRef>
          </c:cat>
          <c:val>
            <c:numRef>
              <c:f>Sheet1!$B$2:$B$4</c:f>
              <c:numCache>
                <c:formatCode>General</c:formatCode>
                <c:ptCount val="3"/>
                <c:pt idx="0">
                  <c:v>0</c:v>
                </c:pt>
                <c:pt idx="1">
                  <c:v>1</c:v>
                </c:pt>
                <c:pt idx="2">
                  <c:v>0</c:v>
                </c:pt>
              </c:numCache>
            </c:numRef>
          </c:val>
        </c:ser>
        <c:ser>
          <c:idx val="1"/>
          <c:order val="1"/>
          <c:tx>
            <c:strRef>
              <c:f>Sheet1!$C$1</c:f>
              <c:strCache>
                <c:ptCount val="1"/>
                <c:pt idx="0">
                  <c:v>2-&lt;4 hours</c:v>
                </c:pt>
              </c:strCache>
            </c:strRef>
          </c:tx>
          <c:spPr>
            <a:gradFill flip="none" rotWithShape="1">
              <a:gsLst>
                <a:gs pos="0">
                  <a:srgbClr val="009999"/>
                </a:gs>
                <a:gs pos="50000">
                  <a:srgbClr val="66FFFF"/>
                </a:gs>
                <a:gs pos="100000">
                  <a:srgbClr val="009999"/>
                </a:gs>
              </a:gsLst>
              <a:lin ang="10800000" scaled="1"/>
              <a:tileRect/>
            </a:gradFill>
            <a:ln>
              <a:solidFill>
                <a:schemeClr val="bg2"/>
              </a:solidFill>
            </a:ln>
          </c:spPr>
          <c:invertIfNegative val="0"/>
          <c:cat>
            <c:strRef>
              <c:f>Sheet1!$A$2:$A$4</c:f>
              <c:strCache>
                <c:ptCount val="3"/>
                <c:pt idx="0">
                  <c:v>IPAH</c:v>
                </c:pt>
                <c:pt idx="1">
                  <c:v>PH-not IPAH</c:v>
                </c:pt>
                <c:pt idx="2">
                  <c:v>Other</c:v>
                </c:pt>
              </c:strCache>
            </c:strRef>
          </c:cat>
          <c:val>
            <c:numRef>
              <c:f>Sheet1!$C$2:$C$4</c:f>
              <c:numCache>
                <c:formatCode>General</c:formatCode>
                <c:ptCount val="3"/>
                <c:pt idx="0">
                  <c:v>16</c:v>
                </c:pt>
                <c:pt idx="1">
                  <c:v>9</c:v>
                </c:pt>
                <c:pt idx="2">
                  <c:v>11</c:v>
                </c:pt>
              </c:numCache>
            </c:numRef>
          </c:val>
        </c:ser>
        <c:ser>
          <c:idx val="2"/>
          <c:order val="2"/>
          <c:tx>
            <c:strRef>
              <c:f>Sheet1!$D$1</c:f>
              <c:strCache>
                <c:ptCount val="1"/>
                <c:pt idx="0">
                  <c:v>4-&lt;6 hours</c:v>
                </c:pt>
              </c:strCache>
            </c:strRef>
          </c:tx>
          <c:spPr>
            <a:gradFill flip="none" rotWithShape="1">
              <a:gsLst>
                <a:gs pos="0">
                  <a:srgbClr val="7030A0"/>
                </a:gs>
                <a:gs pos="50000">
                  <a:srgbClr val="9933FF"/>
                </a:gs>
                <a:gs pos="100000">
                  <a:srgbClr val="7030A0"/>
                </a:gs>
              </a:gsLst>
              <a:lin ang="10800000" scaled="1"/>
              <a:tileRect/>
            </a:gradFill>
            <a:ln>
              <a:solidFill>
                <a:srgbClr val="000000"/>
              </a:solidFill>
            </a:ln>
          </c:spPr>
          <c:invertIfNegative val="0"/>
          <c:cat>
            <c:strRef>
              <c:f>Sheet1!$A$2:$A$4</c:f>
              <c:strCache>
                <c:ptCount val="3"/>
                <c:pt idx="0">
                  <c:v>IPAH</c:v>
                </c:pt>
                <c:pt idx="1">
                  <c:v>PH-not IPAH</c:v>
                </c:pt>
                <c:pt idx="2">
                  <c:v>Other</c:v>
                </c:pt>
              </c:strCache>
            </c:strRef>
          </c:cat>
          <c:val>
            <c:numRef>
              <c:f>Sheet1!$D$2:$D$4</c:f>
              <c:numCache>
                <c:formatCode>General</c:formatCode>
                <c:ptCount val="3"/>
                <c:pt idx="0">
                  <c:v>18</c:v>
                </c:pt>
                <c:pt idx="1">
                  <c:v>10</c:v>
                </c:pt>
                <c:pt idx="2">
                  <c:v>5</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Sheet1!$A$2:$A$4</c:f>
              <c:strCache>
                <c:ptCount val="3"/>
                <c:pt idx="0">
                  <c:v>IPAH</c:v>
                </c:pt>
                <c:pt idx="1">
                  <c:v>PH-not IPAH</c:v>
                </c:pt>
                <c:pt idx="2">
                  <c:v>Other</c:v>
                </c:pt>
              </c:strCache>
            </c:strRef>
          </c:cat>
          <c:val>
            <c:numRef>
              <c:f>Sheet1!$E$2:$E$4</c:f>
              <c:numCache>
                <c:formatCode>General</c:formatCode>
                <c:ptCount val="3"/>
                <c:pt idx="0">
                  <c:v>5</c:v>
                </c:pt>
                <c:pt idx="1">
                  <c:v>1</c:v>
                </c:pt>
                <c:pt idx="2">
                  <c:v>1</c:v>
                </c:pt>
              </c:numCache>
            </c:numRef>
          </c:val>
        </c:ser>
        <c:dLbls>
          <c:showLegendKey val="0"/>
          <c:showVal val="0"/>
          <c:showCatName val="0"/>
          <c:showSerName val="0"/>
          <c:showPercent val="0"/>
          <c:showBubbleSize val="0"/>
        </c:dLbls>
        <c:gapWidth val="40"/>
        <c:overlap val="100"/>
        <c:axId val="492039584"/>
        <c:axId val="492039976"/>
      </c:barChart>
      <c:catAx>
        <c:axId val="492039584"/>
        <c:scaling>
          <c:orientation val="minMax"/>
        </c:scaling>
        <c:delete val="0"/>
        <c:axPos val="b"/>
        <c:numFmt formatCode="General" sourceLinked="0"/>
        <c:majorTickMark val="out"/>
        <c:minorTickMark val="none"/>
        <c:tickLblPos val="nextTo"/>
        <c:txPr>
          <a:bodyPr/>
          <a:lstStyle/>
          <a:p>
            <a:pPr>
              <a:defRPr sz="1500" b="1"/>
            </a:pPr>
            <a:endParaRPr lang="en-US"/>
          </a:p>
        </c:txPr>
        <c:crossAx val="492039976"/>
        <c:crosses val="autoZero"/>
        <c:auto val="1"/>
        <c:lblAlgn val="ctr"/>
        <c:lblOffset val="100"/>
        <c:noMultiLvlLbl val="0"/>
      </c:catAx>
      <c:valAx>
        <c:axId val="49203997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92039584"/>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1540395341207352"/>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Sheet1!$A$2:$A$4</c:f>
              <c:strCache>
                <c:ptCount val="3"/>
                <c:pt idx="0">
                  <c:v>&lt;6</c:v>
                </c:pt>
                <c:pt idx="1">
                  <c:v>6-10</c:v>
                </c:pt>
                <c:pt idx="2">
                  <c:v>11-17</c:v>
                </c:pt>
              </c:strCache>
            </c:strRef>
          </c:cat>
          <c:val>
            <c:numRef>
              <c:f>Sheet1!$B$2:$B$4</c:f>
              <c:numCache>
                <c:formatCode>General</c:formatCode>
                <c:ptCount val="3"/>
                <c:pt idx="0">
                  <c:v>1</c:v>
                </c:pt>
                <c:pt idx="1">
                  <c:v>0</c:v>
                </c:pt>
                <c:pt idx="2">
                  <c:v>0</c:v>
                </c:pt>
              </c:numCache>
            </c:numRef>
          </c:val>
        </c:ser>
        <c:ser>
          <c:idx val="1"/>
          <c:order val="1"/>
          <c:tx>
            <c:strRef>
              <c:f>Sheet1!$C$1</c:f>
              <c:strCache>
                <c:ptCount val="1"/>
                <c:pt idx="0">
                  <c:v>2-&lt;4 hours</c:v>
                </c:pt>
              </c:strCache>
            </c:strRef>
          </c:tx>
          <c:spPr>
            <a:gradFill flip="none" rotWithShape="1">
              <a:gsLst>
                <a:gs pos="0">
                  <a:srgbClr val="009999"/>
                </a:gs>
                <a:gs pos="50000">
                  <a:srgbClr val="66FFFF"/>
                </a:gs>
                <a:gs pos="100000">
                  <a:srgbClr val="009999"/>
                </a:gs>
              </a:gsLst>
              <a:lin ang="10800000" scaled="1"/>
              <a:tileRect/>
            </a:gradFill>
            <a:ln>
              <a:solidFill>
                <a:schemeClr val="bg2"/>
              </a:solidFill>
            </a:ln>
          </c:spPr>
          <c:invertIfNegative val="0"/>
          <c:cat>
            <c:strRef>
              <c:f>Sheet1!$A$2:$A$4</c:f>
              <c:strCache>
                <c:ptCount val="3"/>
                <c:pt idx="0">
                  <c:v>&lt;6</c:v>
                </c:pt>
                <c:pt idx="1">
                  <c:v>6-10</c:v>
                </c:pt>
                <c:pt idx="2">
                  <c:v>11-17</c:v>
                </c:pt>
              </c:strCache>
            </c:strRef>
          </c:cat>
          <c:val>
            <c:numRef>
              <c:f>Sheet1!$C$2:$C$4</c:f>
              <c:numCache>
                <c:formatCode>General</c:formatCode>
                <c:ptCount val="3"/>
                <c:pt idx="0">
                  <c:v>8</c:v>
                </c:pt>
                <c:pt idx="1">
                  <c:v>8</c:v>
                </c:pt>
                <c:pt idx="2">
                  <c:v>25</c:v>
                </c:pt>
              </c:numCache>
            </c:numRef>
          </c:val>
        </c:ser>
        <c:ser>
          <c:idx val="2"/>
          <c:order val="2"/>
          <c:tx>
            <c:strRef>
              <c:f>Sheet1!$D$1</c:f>
              <c:strCache>
                <c:ptCount val="1"/>
                <c:pt idx="0">
                  <c:v>4-&lt;6 hours</c:v>
                </c:pt>
              </c:strCache>
            </c:strRef>
          </c:tx>
          <c:spPr>
            <a:gradFill flip="none" rotWithShape="1">
              <a:gsLst>
                <a:gs pos="0">
                  <a:srgbClr val="7030A0"/>
                </a:gs>
                <a:gs pos="50000">
                  <a:srgbClr val="9933FF"/>
                </a:gs>
                <a:gs pos="100000">
                  <a:srgbClr val="7030A0"/>
                </a:gs>
              </a:gsLst>
              <a:lin ang="10800000" scaled="1"/>
              <a:tileRect/>
            </a:gradFill>
            <a:ln>
              <a:solidFill>
                <a:srgbClr val="000000"/>
              </a:solidFill>
            </a:ln>
          </c:spPr>
          <c:invertIfNegative val="0"/>
          <c:cat>
            <c:strRef>
              <c:f>Sheet1!$A$2:$A$4</c:f>
              <c:strCache>
                <c:ptCount val="3"/>
                <c:pt idx="0">
                  <c:v>&lt;6</c:v>
                </c:pt>
                <c:pt idx="1">
                  <c:v>6-10</c:v>
                </c:pt>
                <c:pt idx="2">
                  <c:v>11-17</c:v>
                </c:pt>
              </c:strCache>
            </c:strRef>
          </c:cat>
          <c:val>
            <c:numRef>
              <c:f>Sheet1!$D$2:$D$4</c:f>
              <c:numCache>
                <c:formatCode>General</c:formatCode>
                <c:ptCount val="3"/>
                <c:pt idx="0">
                  <c:v>8</c:v>
                </c:pt>
                <c:pt idx="1">
                  <c:v>6</c:v>
                </c:pt>
                <c:pt idx="2">
                  <c:v>26</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Sheet1!$A$2:$A$4</c:f>
              <c:strCache>
                <c:ptCount val="3"/>
                <c:pt idx="0">
                  <c:v>&lt;6</c:v>
                </c:pt>
                <c:pt idx="1">
                  <c:v>6-10</c:v>
                </c:pt>
                <c:pt idx="2">
                  <c:v>11-17</c:v>
                </c:pt>
              </c:strCache>
            </c:strRef>
          </c:cat>
          <c:val>
            <c:numRef>
              <c:f>Sheet1!$E$2:$E$4</c:f>
              <c:numCache>
                <c:formatCode>General</c:formatCode>
                <c:ptCount val="3"/>
                <c:pt idx="0">
                  <c:v>2</c:v>
                </c:pt>
                <c:pt idx="1">
                  <c:v>1</c:v>
                </c:pt>
                <c:pt idx="2">
                  <c:v>10</c:v>
                </c:pt>
              </c:numCache>
            </c:numRef>
          </c:val>
        </c:ser>
        <c:dLbls>
          <c:showLegendKey val="0"/>
          <c:showVal val="0"/>
          <c:showCatName val="0"/>
          <c:showSerName val="0"/>
          <c:showPercent val="0"/>
          <c:showBubbleSize val="0"/>
        </c:dLbls>
        <c:gapWidth val="40"/>
        <c:overlap val="100"/>
        <c:axId val="492040760"/>
        <c:axId val="492041152"/>
      </c:barChart>
      <c:catAx>
        <c:axId val="492040760"/>
        <c:scaling>
          <c:orientation val="minMax"/>
        </c:scaling>
        <c:delete val="0"/>
        <c:axPos val="b"/>
        <c:title>
          <c:tx>
            <c:rich>
              <a:bodyPr/>
              <a:lstStyle/>
              <a:p>
                <a:pPr>
                  <a:defRPr/>
                </a:pPr>
                <a:r>
                  <a:rPr lang="en-US" dirty="0" smtClean="0"/>
                  <a:t>Recipient Age (Years)</a:t>
                </a:r>
                <a:endParaRPr lang="en-US" dirty="0"/>
              </a:p>
            </c:rich>
          </c:tx>
          <c:layout/>
          <c:overlay val="0"/>
        </c:title>
        <c:numFmt formatCode="General" sourceLinked="0"/>
        <c:majorTickMark val="out"/>
        <c:minorTickMark val="none"/>
        <c:tickLblPos val="nextTo"/>
        <c:txPr>
          <a:bodyPr/>
          <a:lstStyle/>
          <a:p>
            <a:pPr>
              <a:defRPr sz="1500" b="1"/>
            </a:pPr>
            <a:endParaRPr lang="en-US"/>
          </a:p>
        </c:txPr>
        <c:crossAx val="492041152"/>
        <c:crosses val="autoZero"/>
        <c:auto val="1"/>
        <c:lblAlgn val="ctr"/>
        <c:lblOffset val="100"/>
        <c:noMultiLvlLbl val="0"/>
      </c:catAx>
      <c:valAx>
        <c:axId val="49204115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92040760"/>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Sheet1!$A$2:$A$3</c:f>
              <c:strCache>
                <c:ptCount val="2"/>
                <c:pt idx="0">
                  <c:v>No ventilator support</c:v>
                </c:pt>
                <c:pt idx="1">
                  <c:v>Ventilator support</c:v>
                </c:pt>
              </c:strCache>
            </c:strRef>
          </c:cat>
          <c:val>
            <c:numRef>
              <c:f>Sheet1!$B$2:$B$3</c:f>
              <c:numCache>
                <c:formatCode>General</c:formatCode>
                <c:ptCount val="2"/>
                <c:pt idx="0">
                  <c:v>0</c:v>
                </c:pt>
                <c:pt idx="1">
                  <c:v>1</c:v>
                </c:pt>
              </c:numCache>
            </c:numRef>
          </c:val>
        </c:ser>
        <c:ser>
          <c:idx val="1"/>
          <c:order val="1"/>
          <c:tx>
            <c:strRef>
              <c:f>Sheet1!$C$1</c:f>
              <c:strCache>
                <c:ptCount val="1"/>
                <c:pt idx="0">
                  <c:v>2-&lt;4 hours</c:v>
                </c:pt>
              </c:strCache>
            </c:strRef>
          </c:tx>
          <c:spPr>
            <a:gradFill flip="none" rotWithShape="1">
              <a:gsLst>
                <a:gs pos="0">
                  <a:srgbClr val="009999"/>
                </a:gs>
                <a:gs pos="50000">
                  <a:srgbClr val="66FFFF"/>
                </a:gs>
                <a:gs pos="100000">
                  <a:srgbClr val="009999"/>
                </a:gs>
              </a:gsLst>
              <a:lin ang="10800000" scaled="1"/>
              <a:tileRect/>
            </a:gradFill>
            <a:ln>
              <a:solidFill>
                <a:schemeClr val="bg2"/>
              </a:solidFill>
            </a:ln>
          </c:spPr>
          <c:invertIfNegative val="0"/>
          <c:cat>
            <c:strRef>
              <c:f>Sheet1!$A$2:$A$3</c:f>
              <c:strCache>
                <c:ptCount val="2"/>
                <c:pt idx="0">
                  <c:v>No ventilator support</c:v>
                </c:pt>
                <c:pt idx="1">
                  <c:v>Ventilator support</c:v>
                </c:pt>
              </c:strCache>
            </c:strRef>
          </c:cat>
          <c:val>
            <c:numRef>
              <c:f>Sheet1!$C$2:$C$3</c:f>
              <c:numCache>
                <c:formatCode>General</c:formatCode>
                <c:ptCount val="2"/>
                <c:pt idx="0">
                  <c:v>27</c:v>
                </c:pt>
                <c:pt idx="1">
                  <c:v>3</c:v>
                </c:pt>
              </c:numCache>
            </c:numRef>
          </c:val>
        </c:ser>
        <c:ser>
          <c:idx val="2"/>
          <c:order val="2"/>
          <c:tx>
            <c:strRef>
              <c:f>Sheet1!$D$1</c:f>
              <c:strCache>
                <c:ptCount val="1"/>
                <c:pt idx="0">
                  <c:v>4-&lt;6 hours</c:v>
                </c:pt>
              </c:strCache>
            </c:strRef>
          </c:tx>
          <c:spPr>
            <a:gradFill flip="none" rotWithShape="1">
              <a:gsLst>
                <a:gs pos="0">
                  <a:srgbClr val="7030A0"/>
                </a:gs>
                <a:gs pos="50000">
                  <a:srgbClr val="9933FF"/>
                </a:gs>
                <a:gs pos="100000">
                  <a:srgbClr val="7030A0"/>
                </a:gs>
              </a:gsLst>
              <a:lin ang="10800000" scaled="1"/>
              <a:tileRect/>
            </a:gradFill>
            <a:ln>
              <a:solidFill>
                <a:srgbClr val="000000"/>
              </a:solidFill>
            </a:ln>
          </c:spPr>
          <c:invertIfNegative val="0"/>
          <c:cat>
            <c:strRef>
              <c:f>Sheet1!$A$2:$A$3</c:f>
              <c:strCache>
                <c:ptCount val="2"/>
                <c:pt idx="0">
                  <c:v>No ventilator support</c:v>
                </c:pt>
                <c:pt idx="1">
                  <c:v>Ventilator support</c:v>
                </c:pt>
              </c:strCache>
            </c:strRef>
          </c:cat>
          <c:val>
            <c:numRef>
              <c:f>Sheet1!$D$2:$D$3</c:f>
              <c:numCache>
                <c:formatCode>General</c:formatCode>
                <c:ptCount val="2"/>
                <c:pt idx="0">
                  <c:v>26</c:v>
                </c:pt>
                <c:pt idx="1">
                  <c:v>6</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Sheet1!$A$2:$A$3</c:f>
              <c:strCache>
                <c:ptCount val="2"/>
                <c:pt idx="0">
                  <c:v>No ventilator support</c:v>
                </c:pt>
                <c:pt idx="1">
                  <c:v>Ventilator support</c:v>
                </c:pt>
              </c:strCache>
            </c:strRef>
          </c:cat>
          <c:val>
            <c:numRef>
              <c:f>Sheet1!$E$2:$E$3</c:f>
              <c:numCache>
                <c:formatCode>General</c:formatCode>
                <c:ptCount val="2"/>
                <c:pt idx="0">
                  <c:v>10</c:v>
                </c:pt>
                <c:pt idx="1">
                  <c:v>1</c:v>
                </c:pt>
              </c:numCache>
            </c:numRef>
          </c:val>
        </c:ser>
        <c:dLbls>
          <c:showLegendKey val="0"/>
          <c:showVal val="0"/>
          <c:showCatName val="0"/>
          <c:showSerName val="0"/>
          <c:showPercent val="0"/>
          <c:showBubbleSize val="0"/>
        </c:dLbls>
        <c:gapWidth val="40"/>
        <c:overlap val="100"/>
        <c:axId val="492041936"/>
        <c:axId val="492042328"/>
      </c:barChart>
      <c:catAx>
        <c:axId val="492041936"/>
        <c:scaling>
          <c:orientation val="minMax"/>
        </c:scaling>
        <c:delete val="0"/>
        <c:axPos val="b"/>
        <c:numFmt formatCode="General" sourceLinked="0"/>
        <c:majorTickMark val="out"/>
        <c:minorTickMark val="none"/>
        <c:tickLblPos val="nextTo"/>
        <c:txPr>
          <a:bodyPr/>
          <a:lstStyle/>
          <a:p>
            <a:pPr>
              <a:defRPr sz="1500" b="1"/>
            </a:pPr>
            <a:endParaRPr lang="en-US"/>
          </a:p>
        </c:txPr>
        <c:crossAx val="492042328"/>
        <c:crosses val="autoZero"/>
        <c:auto val="1"/>
        <c:lblAlgn val="ctr"/>
        <c:lblOffset val="100"/>
        <c:noMultiLvlLbl val="0"/>
      </c:catAx>
      <c:valAx>
        <c:axId val="49204232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92041936"/>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1540395341207352"/>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Sheet1!$A$2:$A$5</c:f>
              <c:strCache>
                <c:ptCount val="4"/>
                <c:pt idx="0">
                  <c:v>0-5</c:v>
                </c:pt>
                <c:pt idx="1">
                  <c:v>6-11</c:v>
                </c:pt>
                <c:pt idx="2">
                  <c:v>12-17</c:v>
                </c:pt>
                <c:pt idx="3">
                  <c:v>18-34</c:v>
                </c:pt>
              </c:strCache>
            </c:strRef>
          </c:cat>
          <c:val>
            <c:numRef>
              <c:f>Sheet1!$B$2:$B$5</c:f>
              <c:numCache>
                <c:formatCode>General</c:formatCode>
                <c:ptCount val="4"/>
                <c:pt idx="0">
                  <c:v>1</c:v>
                </c:pt>
                <c:pt idx="1">
                  <c:v>0</c:v>
                </c:pt>
                <c:pt idx="2">
                  <c:v>0</c:v>
                </c:pt>
                <c:pt idx="3">
                  <c:v>0</c:v>
                </c:pt>
              </c:numCache>
            </c:numRef>
          </c:val>
        </c:ser>
        <c:ser>
          <c:idx val="1"/>
          <c:order val="1"/>
          <c:tx>
            <c:strRef>
              <c:f>Sheet1!$C$1</c:f>
              <c:strCache>
                <c:ptCount val="1"/>
                <c:pt idx="0">
                  <c:v>2-&lt;4 hours</c:v>
                </c:pt>
              </c:strCache>
            </c:strRef>
          </c:tx>
          <c:spPr>
            <a:gradFill flip="none" rotWithShape="1">
              <a:gsLst>
                <a:gs pos="0">
                  <a:srgbClr val="009999"/>
                </a:gs>
                <a:gs pos="50000">
                  <a:srgbClr val="66FFFF"/>
                </a:gs>
                <a:gs pos="100000">
                  <a:srgbClr val="009999"/>
                </a:gs>
              </a:gsLst>
              <a:lin ang="10800000" scaled="1"/>
              <a:tileRect/>
            </a:gradFill>
            <a:ln>
              <a:solidFill>
                <a:schemeClr val="bg2"/>
              </a:solidFill>
            </a:ln>
          </c:spPr>
          <c:invertIfNegative val="0"/>
          <c:cat>
            <c:strRef>
              <c:f>Sheet1!$A$2:$A$5</c:f>
              <c:strCache>
                <c:ptCount val="4"/>
                <c:pt idx="0">
                  <c:v>0-5</c:v>
                </c:pt>
                <c:pt idx="1">
                  <c:v>6-11</c:v>
                </c:pt>
                <c:pt idx="2">
                  <c:v>12-17</c:v>
                </c:pt>
                <c:pt idx="3">
                  <c:v>18-34</c:v>
                </c:pt>
              </c:strCache>
            </c:strRef>
          </c:cat>
          <c:val>
            <c:numRef>
              <c:f>Sheet1!$C$2:$C$5</c:f>
              <c:numCache>
                <c:formatCode>General</c:formatCode>
                <c:ptCount val="4"/>
                <c:pt idx="0">
                  <c:v>14</c:v>
                </c:pt>
                <c:pt idx="1">
                  <c:v>9</c:v>
                </c:pt>
                <c:pt idx="2">
                  <c:v>10</c:v>
                </c:pt>
                <c:pt idx="3">
                  <c:v>5</c:v>
                </c:pt>
              </c:numCache>
            </c:numRef>
          </c:val>
        </c:ser>
        <c:ser>
          <c:idx val="2"/>
          <c:order val="2"/>
          <c:tx>
            <c:strRef>
              <c:f>Sheet1!$D$1</c:f>
              <c:strCache>
                <c:ptCount val="1"/>
                <c:pt idx="0">
                  <c:v>4-&lt;6 hours</c:v>
                </c:pt>
              </c:strCache>
            </c:strRef>
          </c:tx>
          <c:spPr>
            <a:gradFill flip="none" rotWithShape="1">
              <a:gsLst>
                <a:gs pos="0">
                  <a:srgbClr val="7030A0"/>
                </a:gs>
                <a:gs pos="50000">
                  <a:srgbClr val="9933FF"/>
                </a:gs>
                <a:gs pos="100000">
                  <a:srgbClr val="7030A0"/>
                </a:gs>
              </a:gsLst>
              <a:lin ang="10800000" scaled="1"/>
              <a:tileRect/>
            </a:gradFill>
            <a:ln>
              <a:solidFill>
                <a:srgbClr val="000000"/>
              </a:solidFill>
            </a:ln>
          </c:spPr>
          <c:invertIfNegative val="0"/>
          <c:cat>
            <c:strRef>
              <c:f>Sheet1!$A$2:$A$5</c:f>
              <c:strCache>
                <c:ptCount val="4"/>
                <c:pt idx="0">
                  <c:v>0-5</c:v>
                </c:pt>
                <c:pt idx="1">
                  <c:v>6-11</c:v>
                </c:pt>
                <c:pt idx="2">
                  <c:v>12-17</c:v>
                </c:pt>
                <c:pt idx="3">
                  <c:v>18-34</c:v>
                </c:pt>
              </c:strCache>
            </c:strRef>
          </c:cat>
          <c:val>
            <c:numRef>
              <c:f>Sheet1!$D$2:$D$5</c:f>
              <c:numCache>
                <c:formatCode>General</c:formatCode>
                <c:ptCount val="4"/>
                <c:pt idx="0">
                  <c:v>6</c:v>
                </c:pt>
                <c:pt idx="1">
                  <c:v>17</c:v>
                </c:pt>
                <c:pt idx="2">
                  <c:v>9</c:v>
                </c:pt>
                <c:pt idx="3">
                  <c:v>7</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Sheet1!$A$2:$A$5</c:f>
              <c:strCache>
                <c:ptCount val="4"/>
                <c:pt idx="0">
                  <c:v>0-5</c:v>
                </c:pt>
                <c:pt idx="1">
                  <c:v>6-11</c:v>
                </c:pt>
                <c:pt idx="2">
                  <c:v>12-17</c:v>
                </c:pt>
                <c:pt idx="3">
                  <c:v>18-34</c:v>
                </c:pt>
              </c:strCache>
            </c:strRef>
          </c:cat>
          <c:val>
            <c:numRef>
              <c:f>Sheet1!$E$2:$E$5</c:f>
              <c:numCache>
                <c:formatCode>General</c:formatCode>
                <c:ptCount val="4"/>
                <c:pt idx="0">
                  <c:v>3</c:v>
                </c:pt>
                <c:pt idx="1">
                  <c:v>5</c:v>
                </c:pt>
                <c:pt idx="2">
                  <c:v>3</c:v>
                </c:pt>
                <c:pt idx="3">
                  <c:v>1</c:v>
                </c:pt>
              </c:numCache>
            </c:numRef>
          </c:val>
        </c:ser>
        <c:dLbls>
          <c:showLegendKey val="0"/>
          <c:showVal val="0"/>
          <c:showCatName val="0"/>
          <c:showSerName val="0"/>
          <c:showPercent val="0"/>
          <c:showBubbleSize val="0"/>
        </c:dLbls>
        <c:gapWidth val="40"/>
        <c:overlap val="100"/>
        <c:axId val="492044288"/>
        <c:axId val="492044680"/>
      </c:barChart>
      <c:catAx>
        <c:axId val="492044288"/>
        <c:scaling>
          <c:orientation val="minMax"/>
        </c:scaling>
        <c:delete val="0"/>
        <c:axPos val="b"/>
        <c:title>
          <c:tx>
            <c:rich>
              <a:bodyPr/>
              <a:lstStyle/>
              <a:p>
                <a:pPr>
                  <a:defRPr/>
                </a:pPr>
                <a:r>
                  <a:rPr lang="en-US" dirty="0" smtClean="0"/>
                  <a:t>Donor Age (Years)</a:t>
                </a:r>
                <a:endParaRPr lang="en-US" dirty="0"/>
              </a:p>
            </c:rich>
          </c:tx>
          <c:layout/>
          <c:overlay val="0"/>
        </c:title>
        <c:numFmt formatCode="General" sourceLinked="0"/>
        <c:majorTickMark val="out"/>
        <c:minorTickMark val="none"/>
        <c:tickLblPos val="nextTo"/>
        <c:txPr>
          <a:bodyPr/>
          <a:lstStyle/>
          <a:p>
            <a:pPr>
              <a:defRPr sz="1500" b="1"/>
            </a:pPr>
            <a:endParaRPr lang="en-US"/>
          </a:p>
        </c:txPr>
        <c:crossAx val="492044680"/>
        <c:crosses val="autoZero"/>
        <c:auto val="1"/>
        <c:lblAlgn val="ctr"/>
        <c:lblOffset val="100"/>
        <c:noMultiLvlLbl val="0"/>
      </c:catAx>
      <c:valAx>
        <c:axId val="49204468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92044288"/>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Sheet1!$A$2:$A$4</c:f>
              <c:strCache>
                <c:ptCount val="3"/>
                <c:pt idx="0">
                  <c:v>Anoxia</c:v>
                </c:pt>
                <c:pt idx="1">
                  <c:v>Head Trauma</c:v>
                </c:pt>
                <c:pt idx="2">
                  <c:v>Other</c:v>
                </c:pt>
              </c:strCache>
            </c:strRef>
          </c:cat>
          <c:val>
            <c:numRef>
              <c:f>Sheet1!$B$2:$B$4</c:f>
              <c:numCache>
                <c:formatCode>General</c:formatCode>
                <c:ptCount val="3"/>
                <c:pt idx="0">
                  <c:v>1</c:v>
                </c:pt>
                <c:pt idx="1">
                  <c:v>0</c:v>
                </c:pt>
                <c:pt idx="2">
                  <c:v>0</c:v>
                </c:pt>
              </c:numCache>
            </c:numRef>
          </c:val>
        </c:ser>
        <c:ser>
          <c:idx val="1"/>
          <c:order val="1"/>
          <c:tx>
            <c:strRef>
              <c:f>Sheet1!$C$1</c:f>
              <c:strCache>
                <c:ptCount val="1"/>
                <c:pt idx="0">
                  <c:v>2-&lt;4 hours</c:v>
                </c:pt>
              </c:strCache>
            </c:strRef>
          </c:tx>
          <c:spPr>
            <a:gradFill flip="none" rotWithShape="1">
              <a:gsLst>
                <a:gs pos="0">
                  <a:srgbClr val="009999"/>
                </a:gs>
                <a:gs pos="50000">
                  <a:srgbClr val="66FFFF"/>
                </a:gs>
                <a:gs pos="100000">
                  <a:srgbClr val="009999"/>
                </a:gs>
              </a:gsLst>
              <a:lin ang="10800000" scaled="1"/>
              <a:tileRect/>
            </a:gradFill>
            <a:ln>
              <a:solidFill>
                <a:schemeClr val="bg2"/>
              </a:solidFill>
            </a:ln>
          </c:spPr>
          <c:invertIfNegative val="0"/>
          <c:cat>
            <c:strRef>
              <c:f>Sheet1!$A$2:$A$4</c:f>
              <c:strCache>
                <c:ptCount val="3"/>
                <c:pt idx="0">
                  <c:v>Anoxia</c:v>
                </c:pt>
                <c:pt idx="1">
                  <c:v>Head Trauma</c:v>
                </c:pt>
                <c:pt idx="2">
                  <c:v>Other</c:v>
                </c:pt>
              </c:strCache>
            </c:strRef>
          </c:cat>
          <c:val>
            <c:numRef>
              <c:f>Sheet1!$C$2:$C$4</c:f>
              <c:numCache>
                <c:formatCode>General</c:formatCode>
                <c:ptCount val="3"/>
                <c:pt idx="0">
                  <c:v>9</c:v>
                </c:pt>
                <c:pt idx="1">
                  <c:v>15</c:v>
                </c:pt>
                <c:pt idx="2">
                  <c:v>10</c:v>
                </c:pt>
              </c:numCache>
            </c:numRef>
          </c:val>
        </c:ser>
        <c:ser>
          <c:idx val="2"/>
          <c:order val="2"/>
          <c:tx>
            <c:strRef>
              <c:f>Sheet1!$D$1</c:f>
              <c:strCache>
                <c:ptCount val="1"/>
                <c:pt idx="0">
                  <c:v>4-&lt;6 hours</c:v>
                </c:pt>
              </c:strCache>
            </c:strRef>
          </c:tx>
          <c:spPr>
            <a:gradFill flip="none" rotWithShape="1">
              <a:gsLst>
                <a:gs pos="0">
                  <a:srgbClr val="7030A0"/>
                </a:gs>
                <a:gs pos="50000">
                  <a:srgbClr val="9933FF"/>
                </a:gs>
                <a:gs pos="100000">
                  <a:srgbClr val="7030A0"/>
                </a:gs>
              </a:gsLst>
              <a:lin ang="10800000" scaled="1"/>
              <a:tileRect/>
            </a:gradFill>
            <a:ln>
              <a:solidFill>
                <a:srgbClr val="000000"/>
              </a:solidFill>
            </a:ln>
          </c:spPr>
          <c:invertIfNegative val="0"/>
          <c:cat>
            <c:strRef>
              <c:f>Sheet1!$A$2:$A$4</c:f>
              <c:strCache>
                <c:ptCount val="3"/>
                <c:pt idx="0">
                  <c:v>Anoxia</c:v>
                </c:pt>
                <c:pt idx="1">
                  <c:v>Head Trauma</c:v>
                </c:pt>
                <c:pt idx="2">
                  <c:v>Other</c:v>
                </c:pt>
              </c:strCache>
            </c:strRef>
          </c:cat>
          <c:val>
            <c:numRef>
              <c:f>Sheet1!$D$2:$D$4</c:f>
              <c:numCache>
                <c:formatCode>General</c:formatCode>
                <c:ptCount val="3"/>
                <c:pt idx="0">
                  <c:v>5</c:v>
                </c:pt>
                <c:pt idx="1">
                  <c:v>20</c:v>
                </c:pt>
                <c:pt idx="2">
                  <c:v>10</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Sheet1!$A$2:$A$4</c:f>
              <c:strCache>
                <c:ptCount val="3"/>
                <c:pt idx="0">
                  <c:v>Anoxia</c:v>
                </c:pt>
                <c:pt idx="1">
                  <c:v>Head Trauma</c:v>
                </c:pt>
                <c:pt idx="2">
                  <c:v>Other</c:v>
                </c:pt>
              </c:strCache>
            </c:strRef>
          </c:cat>
          <c:val>
            <c:numRef>
              <c:f>Sheet1!$E$2:$E$4</c:f>
              <c:numCache>
                <c:formatCode>General</c:formatCode>
                <c:ptCount val="3"/>
                <c:pt idx="0">
                  <c:v>1</c:v>
                </c:pt>
                <c:pt idx="1">
                  <c:v>6</c:v>
                </c:pt>
                <c:pt idx="2">
                  <c:v>5</c:v>
                </c:pt>
              </c:numCache>
            </c:numRef>
          </c:val>
        </c:ser>
        <c:dLbls>
          <c:showLegendKey val="0"/>
          <c:showVal val="0"/>
          <c:showCatName val="0"/>
          <c:showSerName val="0"/>
          <c:showPercent val="0"/>
          <c:showBubbleSize val="0"/>
        </c:dLbls>
        <c:gapWidth val="40"/>
        <c:overlap val="100"/>
        <c:axId val="492045464"/>
        <c:axId val="492045856"/>
      </c:barChart>
      <c:catAx>
        <c:axId val="492045464"/>
        <c:scaling>
          <c:orientation val="minMax"/>
        </c:scaling>
        <c:delete val="0"/>
        <c:axPos val="b"/>
        <c:numFmt formatCode="General" sourceLinked="0"/>
        <c:majorTickMark val="out"/>
        <c:minorTickMark val="none"/>
        <c:tickLblPos val="nextTo"/>
        <c:txPr>
          <a:bodyPr/>
          <a:lstStyle/>
          <a:p>
            <a:pPr>
              <a:defRPr sz="1400" b="1"/>
            </a:pPr>
            <a:endParaRPr lang="en-US"/>
          </a:p>
        </c:txPr>
        <c:crossAx val="492045856"/>
        <c:crosses val="autoZero"/>
        <c:auto val="1"/>
        <c:lblAlgn val="ctr"/>
        <c:lblOffset val="100"/>
        <c:noMultiLvlLbl val="0"/>
      </c:catAx>
      <c:valAx>
        <c:axId val="49204585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92045464"/>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Sheet1!$A$2:$A$3</c:f>
              <c:strCache>
                <c:ptCount val="2"/>
                <c:pt idx="0">
                  <c:v>2000-2008</c:v>
                </c:pt>
                <c:pt idx="1">
                  <c:v>2009-6/2016</c:v>
                </c:pt>
              </c:strCache>
            </c:strRef>
          </c:cat>
          <c:val>
            <c:numRef>
              <c:f>Sheet1!$B$2:$B$3</c:f>
              <c:numCache>
                <c:formatCode>General</c:formatCode>
                <c:ptCount val="2"/>
                <c:pt idx="0">
                  <c:v>1</c:v>
                </c:pt>
                <c:pt idx="1">
                  <c:v>0</c:v>
                </c:pt>
              </c:numCache>
            </c:numRef>
          </c:val>
        </c:ser>
        <c:ser>
          <c:idx val="1"/>
          <c:order val="1"/>
          <c:tx>
            <c:strRef>
              <c:f>Sheet1!$C$1</c:f>
              <c:strCache>
                <c:ptCount val="1"/>
                <c:pt idx="0">
                  <c:v>2-&lt;4 hours</c:v>
                </c:pt>
              </c:strCache>
            </c:strRef>
          </c:tx>
          <c:spPr>
            <a:gradFill flip="none" rotWithShape="1">
              <a:gsLst>
                <a:gs pos="0">
                  <a:srgbClr val="009999"/>
                </a:gs>
                <a:gs pos="50000">
                  <a:srgbClr val="66FFFF"/>
                </a:gs>
                <a:gs pos="100000">
                  <a:srgbClr val="009999"/>
                </a:gs>
              </a:gsLst>
              <a:lin ang="10800000" scaled="1"/>
              <a:tileRect/>
            </a:gradFill>
            <a:ln>
              <a:solidFill>
                <a:schemeClr val="bg2"/>
              </a:solidFill>
            </a:ln>
          </c:spPr>
          <c:invertIfNegative val="0"/>
          <c:cat>
            <c:strRef>
              <c:f>Sheet1!$A$2:$A$3</c:f>
              <c:strCache>
                <c:ptCount val="2"/>
                <c:pt idx="0">
                  <c:v>2000-2008</c:v>
                </c:pt>
                <c:pt idx="1">
                  <c:v>2009-6/2016</c:v>
                </c:pt>
              </c:strCache>
            </c:strRef>
          </c:cat>
          <c:val>
            <c:numRef>
              <c:f>Sheet1!$C$2:$C$3</c:f>
              <c:numCache>
                <c:formatCode>General</c:formatCode>
                <c:ptCount val="2"/>
                <c:pt idx="0">
                  <c:v>24</c:v>
                </c:pt>
                <c:pt idx="1">
                  <c:v>17</c:v>
                </c:pt>
              </c:numCache>
            </c:numRef>
          </c:val>
        </c:ser>
        <c:ser>
          <c:idx val="2"/>
          <c:order val="2"/>
          <c:tx>
            <c:strRef>
              <c:f>Sheet1!$D$1</c:f>
              <c:strCache>
                <c:ptCount val="1"/>
                <c:pt idx="0">
                  <c:v>4-&lt;6 hours</c:v>
                </c:pt>
              </c:strCache>
            </c:strRef>
          </c:tx>
          <c:spPr>
            <a:gradFill flip="none" rotWithShape="1">
              <a:gsLst>
                <a:gs pos="0">
                  <a:srgbClr val="7030A0"/>
                </a:gs>
                <a:gs pos="50000">
                  <a:srgbClr val="9933FF"/>
                </a:gs>
                <a:gs pos="100000">
                  <a:srgbClr val="7030A0"/>
                </a:gs>
              </a:gsLst>
              <a:lin ang="10800000" scaled="1"/>
              <a:tileRect/>
            </a:gradFill>
            <a:ln>
              <a:solidFill>
                <a:srgbClr val="000000"/>
              </a:solidFill>
            </a:ln>
          </c:spPr>
          <c:invertIfNegative val="0"/>
          <c:cat>
            <c:strRef>
              <c:f>Sheet1!$A$2:$A$3</c:f>
              <c:strCache>
                <c:ptCount val="2"/>
                <c:pt idx="0">
                  <c:v>2000-2008</c:v>
                </c:pt>
                <c:pt idx="1">
                  <c:v>2009-6/2016</c:v>
                </c:pt>
              </c:strCache>
            </c:strRef>
          </c:cat>
          <c:val>
            <c:numRef>
              <c:f>Sheet1!$D$2:$D$3</c:f>
              <c:numCache>
                <c:formatCode>General</c:formatCode>
                <c:ptCount val="2"/>
                <c:pt idx="0">
                  <c:v>27</c:v>
                </c:pt>
                <c:pt idx="1">
                  <c:v>13</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Sheet1!$A$2:$A$3</c:f>
              <c:strCache>
                <c:ptCount val="2"/>
                <c:pt idx="0">
                  <c:v>2000-2008</c:v>
                </c:pt>
                <c:pt idx="1">
                  <c:v>2009-6/2016</c:v>
                </c:pt>
              </c:strCache>
            </c:strRef>
          </c:cat>
          <c:val>
            <c:numRef>
              <c:f>Sheet1!$E$2:$E$3</c:f>
              <c:numCache>
                <c:formatCode>General</c:formatCode>
                <c:ptCount val="2"/>
                <c:pt idx="0">
                  <c:v>8</c:v>
                </c:pt>
                <c:pt idx="1">
                  <c:v>5</c:v>
                </c:pt>
              </c:numCache>
            </c:numRef>
          </c:val>
        </c:ser>
        <c:dLbls>
          <c:showLegendKey val="0"/>
          <c:showVal val="0"/>
          <c:showCatName val="0"/>
          <c:showSerName val="0"/>
          <c:showPercent val="0"/>
          <c:showBubbleSize val="0"/>
        </c:dLbls>
        <c:gapWidth val="40"/>
        <c:overlap val="100"/>
        <c:axId val="417768824"/>
        <c:axId val="417769216"/>
      </c:barChart>
      <c:catAx>
        <c:axId val="417768824"/>
        <c:scaling>
          <c:orientation val="minMax"/>
        </c:scaling>
        <c:delete val="0"/>
        <c:axPos val="b"/>
        <c:numFmt formatCode="General" sourceLinked="0"/>
        <c:majorTickMark val="out"/>
        <c:minorTickMark val="none"/>
        <c:tickLblPos val="nextTo"/>
        <c:txPr>
          <a:bodyPr/>
          <a:lstStyle/>
          <a:p>
            <a:pPr>
              <a:defRPr sz="1500" b="1"/>
            </a:pPr>
            <a:endParaRPr lang="en-US"/>
          </a:p>
        </c:txPr>
        <c:crossAx val="417769216"/>
        <c:crosses val="autoZero"/>
        <c:auto val="1"/>
        <c:lblAlgn val="ctr"/>
        <c:lblOffset val="100"/>
        <c:noMultiLvlLbl val="0"/>
      </c:catAx>
      <c:valAx>
        <c:axId val="41776921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17768824"/>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800140966402"/>
          <c:w val="0.86504946497072477"/>
          <c:h val="0.73363312007874026"/>
        </c:manualLayout>
      </c:layout>
      <c:barChart>
        <c:barDir val="col"/>
        <c:grouping val="percentStacked"/>
        <c:varyColors val="0"/>
        <c:ser>
          <c:idx val="1"/>
          <c:order val="0"/>
          <c:tx>
            <c:strRef>
              <c:f>Sheet1!$B$1</c:f>
              <c:strCache>
                <c:ptCount val="1"/>
                <c:pt idx="0">
                  <c:v>0-&lt;2 hours</c:v>
                </c:pt>
              </c:strCache>
            </c:strRef>
          </c:tx>
          <c:spPr>
            <a:gradFill flip="none" rotWithShape="1">
              <a:gsLst>
                <a:gs pos="0">
                  <a:srgbClr val="009900"/>
                </a:gs>
                <a:gs pos="50000">
                  <a:srgbClr val="00FF00"/>
                </a:gs>
                <a:gs pos="100000">
                  <a:srgbClr val="009900"/>
                </a:gs>
              </a:gsLst>
              <a:lin ang="10800000" scaled="1"/>
              <a:tileRect/>
            </a:gradFill>
            <a:ln>
              <a:solidFill>
                <a:schemeClr val="bg2"/>
              </a:solidFill>
            </a:ln>
          </c:spPr>
          <c:invertIfNegative val="0"/>
          <c:val>
            <c:numRef>
              <c:f>Sheet1!$B$2:$B$3</c:f>
              <c:numCache>
                <c:formatCode>General</c:formatCode>
                <c:ptCount val="2"/>
                <c:pt idx="0">
                  <c:v>1</c:v>
                </c:pt>
                <c:pt idx="1">
                  <c:v>0</c:v>
                </c:pt>
              </c:numCache>
            </c:numRef>
          </c:val>
        </c:ser>
        <c:ser>
          <c:idx val="2"/>
          <c:order val="1"/>
          <c:tx>
            <c:strRef>
              <c:f>Sheet1!$C$1</c:f>
              <c:strCache>
                <c:ptCount val="1"/>
                <c:pt idx="0">
                  <c:v>2-&lt;4 hours</c:v>
                </c:pt>
              </c:strCache>
            </c:strRef>
          </c:tx>
          <c:spPr>
            <a:gradFill flip="none" rotWithShape="1">
              <a:gsLst>
                <a:gs pos="0">
                  <a:srgbClr val="009999"/>
                </a:gs>
                <a:gs pos="50000">
                  <a:srgbClr val="66FFFF"/>
                </a:gs>
                <a:gs pos="100000">
                  <a:srgbClr val="009999"/>
                </a:gs>
              </a:gsLst>
              <a:lin ang="10800000" scaled="1"/>
              <a:tileRect/>
            </a:gradFill>
            <a:ln>
              <a:solidFill>
                <a:srgbClr val="000000"/>
              </a:solidFill>
            </a:ln>
          </c:spPr>
          <c:invertIfNegative val="0"/>
          <c:val>
            <c:numRef>
              <c:f>Sheet1!$C$2:$C$3</c:f>
              <c:numCache>
                <c:formatCode>General</c:formatCode>
                <c:ptCount val="2"/>
                <c:pt idx="0">
                  <c:v>32</c:v>
                </c:pt>
                <c:pt idx="1">
                  <c:v>8</c:v>
                </c:pt>
              </c:numCache>
            </c:numRef>
          </c:val>
        </c:ser>
        <c:ser>
          <c:idx val="3"/>
          <c:order val="2"/>
          <c:tx>
            <c:strRef>
              <c:f>Sheet1!$D$1</c:f>
              <c:strCache>
                <c:ptCount val="1"/>
                <c:pt idx="0">
                  <c:v>4-&lt;6 hours</c:v>
                </c:pt>
              </c:strCache>
            </c:strRef>
          </c:tx>
          <c:spPr>
            <a:gradFill>
              <a:gsLst>
                <a:gs pos="0">
                  <a:srgbClr val="7030A0"/>
                </a:gs>
                <a:gs pos="50000">
                  <a:srgbClr val="9933FF"/>
                </a:gs>
                <a:gs pos="100000">
                  <a:srgbClr val="7030A0"/>
                </a:gs>
              </a:gsLst>
              <a:lin ang="10800000" scaled="0"/>
            </a:gradFill>
            <a:ln>
              <a:solidFill>
                <a:schemeClr val="bg2"/>
              </a:solidFill>
            </a:ln>
          </c:spPr>
          <c:invertIfNegative val="0"/>
          <c:val>
            <c:numRef>
              <c:f>Sheet1!$D$2:$D$3</c:f>
              <c:numCache>
                <c:formatCode>General</c:formatCode>
                <c:ptCount val="2"/>
                <c:pt idx="0">
                  <c:v>26</c:v>
                </c:pt>
                <c:pt idx="1">
                  <c:v>12</c:v>
                </c:pt>
              </c:numCache>
            </c:numRef>
          </c:val>
        </c:ser>
        <c:ser>
          <c:idx val="4"/>
          <c:order val="3"/>
          <c:tx>
            <c:strRef>
              <c:f>Sheet1!$E$1</c:f>
              <c:strCache>
                <c:ptCount val="1"/>
                <c:pt idx="0">
                  <c:v>6+ hours</c:v>
                </c:pt>
              </c:strCache>
            </c:strRef>
          </c:tx>
          <c:spPr>
            <a:gradFill>
              <a:gsLst>
                <a:gs pos="0">
                  <a:srgbClr val="C00000"/>
                </a:gs>
                <a:gs pos="50000">
                  <a:srgbClr val="FF0000"/>
                </a:gs>
                <a:gs pos="100000">
                  <a:srgbClr val="C00000"/>
                </a:gs>
              </a:gsLst>
              <a:lin ang="10800000" scaled="0"/>
            </a:gradFill>
          </c:spPr>
          <c:invertIfNegative val="0"/>
          <c:val>
            <c:numRef>
              <c:f>Sheet1!$E$2:$E$3</c:f>
              <c:numCache>
                <c:formatCode>General</c:formatCode>
                <c:ptCount val="2"/>
                <c:pt idx="0">
                  <c:v>10</c:v>
                </c:pt>
                <c:pt idx="1">
                  <c:v>1</c:v>
                </c:pt>
              </c:numCache>
            </c:numRef>
          </c:val>
        </c:ser>
        <c:dLbls>
          <c:showLegendKey val="0"/>
          <c:showVal val="0"/>
          <c:showCatName val="0"/>
          <c:showSerName val="0"/>
          <c:showPercent val="0"/>
          <c:showBubbleSize val="0"/>
        </c:dLbls>
        <c:gapWidth val="40"/>
        <c:overlap val="100"/>
        <c:axId val="417770000"/>
        <c:axId val="417770392"/>
      </c:barChart>
      <c:catAx>
        <c:axId val="417770000"/>
        <c:scaling>
          <c:orientation val="minMax"/>
        </c:scaling>
        <c:delete val="0"/>
        <c:axPos val="b"/>
        <c:title>
          <c:tx>
            <c:rich>
              <a:bodyPr/>
              <a:lstStyle/>
              <a:p>
                <a:pPr>
                  <a:defRPr/>
                </a:pPr>
                <a:r>
                  <a:rPr lang="en-US" sz="1800" b="1" i="0" baseline="0" dirty="0" smtClean="0">
                    <a:effectLst/>
                  </a:rPr>
                  <a:t>Average number of heart-lung transplants per year</a:t>
                </a:r>
                <a:endParaRPr lang="en-US" dirty="0">
                  <a:effectLst/>
                </a:endParaRPr>
              </a:p>
            </c:rich>
          </c:tx>
          <c:layout/>
          <c:overlay val="0"/>
        </c:title>
        <c:numFmt formatCode="General" sourceLinked="0"/>
        <c:majorTickMark val="out"/>
        <c:minorTickMark val="none"/>
        <c:tickLblPos val="nextTo"/>
        <c:txPr>
          <a:bodyPr/>
          <a:lstStyle/>
          <a:p>
            <a:pPr>
              <a:defRPr sz="1500" b="1"/>
            </a:pPr>
            <a:endParaRPr lang="en-US"/>
          </a:p>
        </c:txPr>
        <c:crossAx val="417770392"/>
        <c:crosses val="autoZero"/>
        <c:auto val="1"/>
        <c:lblAlgn val="ctr"/>
        <c:lblOffset val="100"/>
        <c:noMultiLvlLbl val="0"/>
      </c:catAx>
      <c:valAx>
        <c:axId val="41777039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17770000"/>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6.1060329534504423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901058"/>
          <c:h val="0.77074260114041071"/>
        </c:manualLayout>
      </c:layout>
      <c:scatterChart>
        <c:scatterStyle val="lineMarker"/>
        <c:varyColors val="0"/>
        <c:ser>
          <c:idx val="0"/>
          <c:order val="0"/>
          <c:tx>
            <c:strRef>
              <c:f>Sheet1!$B$1</c:f>
              <c:strCache>
                <c:ptCount val="1"/>
                <c:pt idx="0">
                  <c:v>2-&lt;4 hours (N = 102)</c:v>
                </c:pt>
              </c:strCache>
            </c:strRef>
          </c:tx>
          <c:spPr>
            <a:ln w="47625">
              <a:solidFill>
                <a:srgbClr val="00FF00"/>
              </a:solidFill>
            </a:ln>
          </c:spPr>
          <c:marker>
            <c:symbol val="none"/>
          </c:marker>
          <c:xVal>
            <c:numRef>
              <c:f>Sheet1!$A$2:$A$32</c:f>
              <c:numCache>
                <c:formatCode>General</c:formatCode>
                <c:ptCount val="3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numCache>
            </c:numRef>
          </c:xVal>
          <c:yVal>
            <c:numRef>
              <c:f>Sheet1!$B$2:$B$32</c:f>
              <c:numCache>
                <c:formatCode>General</c:formatCode>
                <c:ptCount val="31"/>
                <c:pt idx="0">
                  <c:v>100</c:v>
                </c:pt>
                <c:pt idx="1">
                  <c:v>100</c:v>
                </c:pt>
                <c:pt idx="2">
                  <c:v>100</c:v>
                </c:pt>
                <c:pt idx="3">
                  <c:v>99.02</c:v>
                </c:pt>
                <c:pt idx="4">
                  <c:v>99.02</c:v>
                </c:pt>
                <c:pt idx="5">
                  <c:v>99.02</c:v>
                </c:pt>
                <c:pt idx="6">
                  <c:v>99.02</c:v>
                </c:pt>
                <c:pt idx="7">
                  <c:v>99.02</c:v>
                </c:pt>
                <c:pt idx="8">
                  <c:v>99.02</c:v>
                </c:pt>
                <c:pt idx="9">
                  <c:v>99.02</c:v>
                </c:pt>
                <c:pt idx="10">
                  <c:v>99.02</c:v>
                </c:pt>
                <c:pt idx="11">
                  <c:v>99.02</c:v>
                </c:pt>
                <c:pt idx="12">
                  <c:v>99.02</c:v>
                </c:pt>
                <c:pt idx="13">
                  <c:v>99.02</c:v>
                </c:pt>
                <c:pt idx="14">
                  <c:v>99.02</c:v>
                </c:pt>
                <c:pt idx="15">
                  <c:v>99.02</c:v>
                </c:pt>
                <c:pt idx="16">
                  <c:v>99.02</c:v>
                </c:pt>
                <c:pt idx="17">
                  <c:v>99.02</c:v>
                </c:pt>
                <c:pt idx="18">
                  <c:v>99.02</c:v>
                </c:pt>
                <c:pt idx="19">
                  <c:v>99.02</c:v>
                </c:pt>
                <c:pt idx="20">
                  <c:v>98.039000000000001</c:v>
                </c:pt>
                <c:pt idx="21">
                  <c:v>97.058999999999997</c:v>
                </c:pt>
                <c:pt idx="22">
                  <c:v>97.058999999999997</c:v>
                </c:pt>
                <c:pt idx="23">
                  <c:v>97.058999999999997</c:v>
                </c:pt>
                <c:pt idx="24">
                  <c:v>97.058999999999997</c:v>
                </c:pt>
                <c:pt idx="25">
                  <c:v>97.058999999999997</c:v>
                </c:pt>
                <c:pt idx="26">
                  <c:v>97.058999999999997</c:v>
                </c:pt>
                <c:pt idx="27">
                  <c:v>97.058999999999997</c:v>
                </c:pt>
                <c:pt idx="28">
                  <c:v>96.078000000000003</c:v>
                </c:pt>
                <c:pt idx="29">
                  <c:v>96.078000000000003</c:v>
                </c:pt>
                <c:pt idx="30">
                  <c:v>95.097999999999999</c:v>
                </c:pt>
              </c:numCache>
            </c:numRef>
          </c:yVal>
          <c:smooth val="0"/>
        </c:ser>
        <c:ser>
          <c:idx val="1"/>
          <c:order val="1"/>
          <c:tx>
            <c:strRef>
              <c:f>Sheet1!$C$1</c:f>
              <c:strCache>
                <c:ptCount val="1"/>
                <c:pt idx="0">
                  <c:v>4-&lt;6 hours (N = 95)</c:v>
                </c:pt>
              </c:strCache>
            </c:strRef>
          </c:tx>
          <c:spPr>
            <a:ln w="47625">
              <a:solidFill>
                <a:srgbClr val="66FFFF"/>
              </a:solidFill>
            </a:ln>
          </c:spPr>
          <c:marker>
            <c:symbol val="none"/>
          </c:marker>
          <c:xVal>
            <c:numRef>
              <c:f>Sheet1!$A$2:$A$32</c:f>
              <c:numCache>
                <c:formatCode>General</c:formatCode>
                <c:ptCount val="3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numCache>
            </c:numRef>
          </c:xVal>
          <c:yVal>
            <c:numRef>
              <c:f>Sheet1!$C$2:$C$32</c:f>
              <c:numCache>
                <c:formatCode>General</c:formatCode>
                <c:ptCount val="31"/>
                <c:pt idx="0">
                  <c:v>100</c:v>
                </c:pt>
                <c:pt idx="1">
                  <c:v>93.683999999999997</c:v>
                </c:pt>
                <c:pt idx="2">
                  <c:v>93.683999999999997</c:v>
                </c:pt>
                <c:pt idx="3">
                  <c:v>91.555000000000007</c:v>
                </c:pt>
                <c:pt idx="4">
                  <c:v>91.555000000000007</c:v>
                </c:pt>
                <c:pt idx="5">
                  <c:v>90.49</c:v>
                </c:pt>
                <c:pt idx="6">
                  <c:v>90.49</c:v>
                </c:pt>
                <c:pt idx="7">
                  <c:v>88.361000000000004</c:v>
                </c:pt>
                <c:pt idx="8">
                  <c:v>88.361000000000004</c:v>
                </c:pt>
                <c:pt idx="9">
                  <c:v>88.361000000000004</c:v>
                </c:pt>
                <c:pt idx="10">
                  <c:v>88.361000000000004</c:v>
                </c:pt>
                <c:pt idx="11">
                  <c:v>86.231999999999999</c:v>
                </c:pt>
                <c:pt idx="12">
                  <c:v>86.231999999999999</c:v>
                </c:pt>
                <c:pt idx="13">
                  <c:v>86.231999999999999</c:v>
                </c:pt>
                <c:pt idx="14">
                  <c:v>86.231999999999999</c:v>
                </c:pt>
                <c:pt idx="15">
                  <c:v>86.231999999999999</c:v>
                </c:pt>
                <c:pt idx="16">
                  <c:v>86.231999999999999</c:v>
                </c:pt>
                <c:pt idx="17">
                  <c:v>86.231999999999999</c:v>
                </c:pt>
                <c:pt idx="18">
                  <c:v>86.231999999999999</c:v>
                </c:pt>
                <c:pt idx="19">
                  <c:v>85.167000000000002</c:v>
                </c:pt>
                <c:pt idx="20">
                  <c:v>85.167000000000002</c:v>
                </c:pt>
                <c:pt idx="21">
                  <c:v>85.167000000000002</c:v>
                </c:pt>
                <c:pt idx="22">
                  <c:v>85.167000000000002</c:v>
                </c:pt>
                <c:pt idx="23">
                  <c:v>85.167000000000002</c:v>
                </c:pt>
                <c:pt idx="24">
                  <c:v>84.102999999999994</c:v>
                </c:pt>
                <c:pt idx="25">
                  <c:v>84.102999999999994</c:v>
                </c:pt>
                <c:pt idx="26">
                  <c:v>84.102999999999994</c:v>
                </c:pt>
                <c:pt idx="27">
                  <c:v>84.102999999999994</c:v>
                </c:pt>
                <c:pt idx="28">
                  <c:v>84.102999999999994</c:v>
                </c:pt>
                <c:pt idx="29">
                  <c:v>83.037999999999997</c:v>
                </c:pt>
                <c:pt idx="30">
                  <c:v>83.037999999999997</c:v>
                </c:pt>
              </c:numCache>
            </c:numRef>
          </c:yVal>
          <c:smooth val="0"/>
        </c:ser>
        <c:ser>
          <c:idx val="2"/>
          <c:order val="2"/>
          <c:tx>
            <c:strRef>
              <c:f>Sheet1!$D$1</c:f>
              <c:strCache>
                <c:ptCount val="1"/>
                <c:pt idx="0">
                  <c:v>6+ hours (N = 23)</c:v>
                </c:pt>
              </c:strCache>
            </c:strRef>
          </c:tx>
          <c:spPr>
            <a:ln w="41275">
              <a:solidFill>
                <a:srgbClr val="FF0000"/>
              </a:solidFill>
            </a:ln>
          </c:spPr>
          <c:marker>
            <c:symbol val="none"/>
          </c:marker>
          <c:xVal>
            <c:numRef>
              <c:f>Sheet1!$A$2:$A$32</c:f>
              <c:numCache>
                <c:formatCode>General</c:formatCode>
                <c:ptCount val="3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numCache>
            </c:numRef>
          </c:xVal>
          <c:yVal>
            <c:numRef>
              <c:f>Sheet1!$D$2:$D$32</c:f>
              <c:numCache>
                <c:formatCode>General</c:formatCode>
                <c:ptCount val="31"/>
                <c:pt idx="0">
                  <c:v>100</c:v>
                </c:pt>
                <c:pt idx="1">
                  <c:v>91.304000000000002</c:v>
                </c:pt>
                <c:pt idx="2">
                  <c:v>91.304000000000002</c:v>
                </c:pt>
                <c:pt idx="3">
                  <c:v>91.304000000000002</c:v>
                </c:pt>
                <c:pt idx="4">
                  <c:v>86.956000000000003</c:v>
                </c:pt>
                <c:pt idx="5">
                  <c:v>86.956000000000003</c:v>
                </c:pt>
                <c:pt idx="6">
                  <c:v>82.608999999999995</c:v>
                </c:pt>
                <c:pt idx="7">
                  <c:v>82.608999999999995</c:v>
                </c:pt>
                <c:pt idx="8">
                  <c:v>82.608999999999995</c:v>
                </c:pt>
                <c:pt idx="9">
                  <c:v>78.260999999999996</c:v>
                </c:pt>
                <c:pt idx="10">
                  <c:v>78.260999999999996</c:v>
                </c:pt>
                <c:pt idx="11">
                  <c:v>73.912999999999997</c:v>
                </c:pt>
                <c:pt idx="12">
                  <c:v>73.912999999999997</c:v>
                </c:pt>
                <c:pt idx="13">
                  <c:v>73.912999999999997</c:v>
                </c:pt>
                <c:pt idx="14">
                  <c:v>73.912999999999997</c:v>
                </c:pt>
                <c:pt idx="15">
                  <c:v>73.912999999999997</c:v>
                </c:pt>
                <c:pt idx="16">
                  <c:v>73.912999999999997</c:v>
                </c:pt>
                <c:pt idx="17">
                  <c:v>73.912999999999997</c:v>
                </c:pt>
                <c:pt idx="18">
                  <c:v>73.912999999999997</c:v>
                </c:pt>
                <c:pt idx="19">
                  <c:v>73.912999999999997</c:v>
                </c:pt>
                <c:pt idx="20">
                  <c:v>73.912999999999997</c:v>
                </c:pt>
                <c:pt idx="21">
                  <c:v>73.912999999999997</c:v>
                </c:pt>
                <c:pt idx="22">
                  <c:v>73.912999999999997</c:v>
                </c:pt>
                <c:pt idx="23">
                  <c:v>73.912999999999997</c:v>
                </c:pt>
                <c:pt idx="24">
                  <c:v>73.912999999999997</c:v>
                </c:pt>
                <c:pt idx="25">
                  <c:v>73.912999999999997</c:v>
                </c:pt>
                <c:pt idx="26">
                  <c:v>73.912999999999997</c:v>
                </c:pt>
                <c:pt idx="27">
                  <c:v>73.912999999999997</c:v>
                </c:pt>
                <c:pt idx="28">
                  <c:v>73.912999999999997</c:v>
                </c:pt>
                <c:pt idx="29">
                  <c:v>73.912999999999997</c:v>
                </c:pt>
                <c:pt idx="30">
                  <c:v>73.912999999999997</c:v>
                </c:pt>
              </c:numCache>
            </c:numRef>
          </c:yVal>
          <c:smooth val="0"/>
        </c:ser>
        <c:dLbls>
          <c:showLegendKey val="0"/>
          <c:showVal val="0"/>
          <c:showCatName val="0"/>
          <c:showSerName val="0"/>
          <c:showPercent val="0"/>
          <c:showBubbleSize val="0"/>
        </c:dLbls>
        <c:axId val="417771176"/>
        <c:axId val="417771568"/>
      </c:scatterChart>
      <c:valAx>
        <c:axId val="417771176"/>
        <c:scaling>
          <c:orientation val="minMax"/>
          <c:max val="30"/>
          <c:min val="0"/>
        </c:scaling>
        <c:delete val="0"/>
        <c:axPos val="b"/>
        <c:title>
          <c:tx>
            <c:rich>
              <a:bodyPr/>
              <a:lstStyle/>
              <a:p>
                <a:pPr>
                  <a:defRPr sz="1700"/>
                </a:pPr>
                <a:r>
                  <a:rPr lang="en-US" sz="1700" dirty="0" smtClean="0"/>
                  <a:t>Days</a:t>
                </a:r>
              </a:p>
            </c:rich>
          </c:tx>
          <c:layout/>
          <c:overlay val="0"/>
        </c:title>
        <c:numFmt formatCode="#,##0" sourceLinked="0"/>
        <c:majorTickMark val="out"/>
        <c:minorTickMark val="none"/>
        <c:tickLblPos val="nextTo"/>
        <c:txPr>
          <a:bodyPr rot="0"/>
          <a:lstStyle/>
          <a:p>
            <a:pPr>
              <a:defRPr sz="1500" b="1"/>
            </a:pPr>
            <a:endParaRPr lang="en-US"/>
          </a:p>
        </c:txPr>
        <c:crossAx val="417771568"/>
        <c:crosses val="autoZero"/>
        <c:crossBetween val="midCat"/>
        <c:majorUnit val="5"/>
      </c:valAx>
      <c:valAx>
        <c:axId val="41777156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manualLayout>
              <c:xMode val="edge"/>
              <c:yMode val="edge"/>
              <c:x val="1.4237916056953058E-2"/>
              <c:y val="0.32062572361079822"/>
            </c:manualLayout>
          </c:layout>
          <c:overlay val="0"/>
        </c:title>
        <c:numFmt formatCode="General" sourceLinked="1"/>
        <c:majorTickMark val="out"/>
        <c:minorTickMark val="none"/>
        <c:tickLblPos val="nextTo"/>
        <c:txPr>
          <a:bodyPr/>
          <a:lstStyle/>
          <a:p>
            <a:pPr>
              <a:defRPr sz="1500" b="1"/>
            </a:pPr>
            <a:endParaRPr lang="en-US"/>
          </a:p>
        </c:txPr>
        <c:crossAx val="417771176"/>
        <c:crosses val="autoZero"/>
        <c:crossBetween val="midCat"/>
        <c:majorUnit val="25"/>
      </c:valAx>
      <c:spPr>
        <a:solidFill>
          <a:schemeClr val="bg2"/>
        </a:solidFill>
        <a:ln>
          <a:solidFill>
            <a:schemeClr val="tx1"/>
          </a:solidFill>
        </a:ln>
      </c:spPr>
    </c:plotArea>
    <c:legend>
      <c:legendPos val="r"/>
      <c:layout>
        <c:manualLayout>
          <c:xMode val="edge"/>
          <c:yMode val="edge"/>
          <c:x val="0.14072271386430679"/>
          <c:y val="0.56500592667854699"/>
          <c:w val="0.27031031519290177"/>
          <c:h val="0.21990272736541394"/>
        </c:manualLayout>
      </c:layout>
      <c:overlay val="0"/>
      <c:spPr>
        <a:solidFill>
          <a:srgbClr val="000000"/>
        </a:solidFill>
        <a:ln>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901058"/>
          <c:h val="0.77074260114041071"/>
        </c:manualLayout>
      </c:layout>
      <c:scatterChart>
        <c:scatterStyle val="lineMarker"/>
        <c:varyColors val="0"/>
        <c:ser>
          <c:idx val="0"/>
          <c:order val="0"/>
          <c:tx>
            <c:strRef>
              <c:f>Sheet1!$B$1</c:f>
              <c:strCache>
                <c:ptCount val="1"/>
                <c:pt idx="0">
                  <c:v>2-&lt;4 hours (N = 102)</c:v>
                </c:pt>
              </c:strCache>
            </c:strRef>
          </c:tx>
          <c:spPr>
            <a:ln w="47625">
              <a:solidFill>
                <a:srgbClr val="00FF00"/>
              </a:solidFill>
            </a:ln>
          </c:spPr>
          <c:marker>
            <c:symbol val="none"/>
          </c:marker>
          <c:xVal>
            <c:numRef>
              <c:f>Sheet1!$A$2:$A$27</c:f>
              <c:numCache>
                <c:formatCode>General</c:formatCode>
                <c:ptCount val="2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numCache>
            </c:numRef>
          </c:xVal>
          <c:yVal>
            <c:numRef>
              <c:f>Sheet1!$B$2:$B$27</c:f>
              <c:numCache>
                <c:formatCode>General</c:formatCode>
                <c:ptCount val="26"/>
                <c:pt idx="0">
                  <c:v>100</c:v>
                </c:pt>
                <c:pt idx="1">
                  <c:v>95.097999999999999</c:v>
                </c:pt>
                <c:pt idx="2">
                  <c:v>87.254999999999995</c:v>
                </c:pt>
                <c:pt idx="3">
                  <c:v>86.274000000000001</c:v>
                </c:pt>
                <c:pt idx="4">
                  <c:v>83.332999999999998</c:v>
                </c:pt>
                <c:pt idx="5">
                  <c:v>82.352999999999994</c:v>
                </c:pt>
                <c:pt idx="6">
                  <c:v>79.412000000000006</c:v>
                </c:pt>
                <c:pt idx="7">
                  <c:v>78.430999999999997</c:v>
                </c:pt>
                <c:pt idx="8">
                  <c:v>77.450999999999993</c:v>
                </c:pt>
                <c:pt idx="9">
                  <c:v>77.450999999999993</c:v>
                </c:pt>
                <c:pt idx="10">
                  <c:v>76.471000000000004</c:v>
                </c:pt>
                <c:pt idx="11">
                  <c:v>75.489999999999995</c:v>
                </c:pt>
                <c:pt idx="12">
                  <c:v>75.489999999999995</c:v>
                </c:pt>
                <c:pt idx="13">
                  <c:v>59.652000000000001</c:v>
                </c:pt>
                <c:pt idx="14">
                  <c:v>51.698</c:v>
                </c:pt>
                <c:pt idx="15">
                  <c:v>39.594999999999999</c:v>
                </c:pt>
                <c:pt idx="16">
                  <c:v>38.430999999999997</c:v>
                </c:pt>
                <c:pt idx="17">
                  <c:v>30.024000000000001</c:v>
                </c:pt>
                <c:pt idx="18">
                  <c:v>28.823</c:v>
                </c:pt>
                <c:pt idx="19">
                  <c:v>26.065000000000001</c:v>
                </c:pt>
                <c:pt idx="20">
                  <c:v>26.065000000000001</c:v>
                </c:pt>
                <c:pt idx="21">
                  <c:v>24.530999999999999</c:v>
                </c:pt>
                <c:pt idx="22">
                  <c:v>24.530999999999999</c:v>
                </c:pt>
                <c:pt idx="23">
                  <c:v>24.530999999999999</c:v>
                </c:pt>
                <c:pt idx="24">
                  <c:v>#N/A</c:v>
                </c:pt>
                <c:pt idx="25">
                  <c:v>#N/A</c:v>
                </c:pt>
              </c:numCache>
            </c:numRef>
          </c:yVal>
          <c:smooth val="0"/>
        </c:ser>
        <c:ser>
          <c:idx val="1"/>
          <c:order val="1"/>
          <c:tx>
            <c:strRef>
              <c:f>Sheet1!$C$1</c:f>
              <c:strCache>
                <c:ptCount val="1"/>
                <c:pt idx="0">
                  <c:v>4-&lt;6 hours (N = 95)</c:v>
                </c:pt>
              </c:strCache>
            </c:strRef>
          </c:tx>
          <c:spPr>
            <a:ln w="47625">
              <a:solidFill>
                <a:srgbClr val="66FFFF"/>
              </a:solidFill>
            </a:ln>
          </c:spPr>
          <c:marker>
            <c:symbol val="none"/>
          </c:marker>
          <c:xVal>
            <c:numRef>
              <c:f>Sheet1!$A$2:$A$27</c:f>
              <c:numCache>
                <c:formatCode>General</c:formatCode>
                <c:ptCount val="2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numCache>
            </c:numRef>
          </c:xVal>
          <c:yVal>
            <c:numRef>
              <c:f>Sheet1!$C$2:$C$27</c:f>
              <c:numCache>
                <c:formatCode>General</c:formatCode>
                <c:ptCount val="26"/>
                <c:pt idx="0">
                  <c:v>100</c:v>
                </c:pt>
                <c:pt idx="1">
                  <c:v>83.037999999999997</c:v>
                </c:pt>
                <c:pt idx="2">
                  <c:v>77.673000000000002</c:v>
                </c:pt>
                <c:pt idx="3">
                  <c:v>74.391000000000005</c:v>
                </c:pt>
                <c:pt idx="4">
                  <c:v>73.296999999999997</c:v>
                </c:pt>
                <c:pt idx="5">
                  <c:v>73.296999999999997</c:v>
                </c:pt>
                <c:pt idx="6">
                  <c:v>71.108999999999995</c:v>
                </c:pt>
                <c:pt idx="7">
                  <c:v>71.108999999999995</c:v>
                </c:pt>
                <c:pt idx="8">
                  <c:v>71.108999999999995</c:v>
                </c:pt>
                <c:pt idx="9">
                  <c:v>71.108999999999995</c:v>
                </c:pt>
                <c:pt idx="10">
                  <c:v>70.015000000000001</c:v>
                </c:pt>
                <c:pt idx="11">
                  <c:v>68.921000000000006</c:v>
                </c:pt>
                <c:pt idx="12">
                  <c:v>65.638999999999996</c:v>
                </c:pt>
                <c:pt idx="13">
                  <c:v>57.981000000000002</c:v>
                </c:pt>
                <c:pt idx="14">
                  <c:v>51.134</c:v>
                </c:pt>
                <c:pt idx="15">
                  <c:v>45.323999999999998</c:v>
                </c:pt>
                <c:pt idx="16">
                  <c:v>41.649000000000001</c:v>
                </c:pt>
                <c:pt idx="17">
                  <c:v>40.423999999999999</c:v>
                </c:pt>
                <c:pt idx="18">
                  <c:v>39.161000000000001</c:v>
                </c:pt>
                <c:pt idx="19">
                  <c:v>33.185000000000002</c:v>
                </c:pt>
                <c:pt idx="20">
                  <c:v>31.605</c:v>
                </c:pt>
                <c:pt idx="21">
                  <c:v>30.024999999999999</c:v>
                </c:pt>
                <c:pt idx="22">
                  <c:v>26.687999999999999</c:v>
                </c:pt>
                <c:pt idx="23">
                  <c:v>26.687999999999999</c:v>
                </c:pt>
                <c:pt idx="24">
                  <c:v>24.463999999999999</c:v>
                </c:pt>
                <c:pt idx="25">
                  <c:v>24.463999999999999</c:v>
                </c:pt>
              </c:numCache>
            </c:numRef>
          </c:yVal>
          <c:smooth val="0"/>
        </c:ser>
        <c:ser>
          <c:idx val="2"/>
          <c:order val="2"/>
          <c:tx>
            <c:strRef>
              <c:f>Sheet1!$D$1</c:f>
              <c:strCache>
                <c:ptCount val="1"/>
                <c:pt idx="0">
                  <c:v>6+ hours (N = 23)</c:v>
                </c:pt>
              </c:strCache>
            </c:strRef>
          </c:tx>
          <c:spPr>
            <a:ln w="41275">
              <a:solidFill>
                <a:srgbClr val="FF0000"/>
              </a:solidFill>
            </a:ln>
          </c:spPr>
          <c:marker>
            <c:symbol val="none"/>
          </c:marker>
          <c:xVal>
            <c:numRef>
              <c:f>Sheet1!$A$2:$A$27</c:f>
              <c:numCache>
                <c:formatCode>General</c:formatCode>
                <c:ptCount val="2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numCache>
            </c:numRef>
          </c:xVal>
          <c:yVal>
            <c:numRef>
              <c:f>Sheet1!$D$2:$D$27</c:f>
              <c:numCache>
                <c:formatCode>General</c:formatCode>
                <c:ptCount val="26"/>
                <c:pt idx="0">
                  <c:v>100</c:v>
                </c:pt>
                <c:pt idx="1">
                  <c:v>73.912999999999997</c:v>
                </c:pt>
                <c:pt idx="2">
                  <c:v>73.912999999999997</c:v>
                </c:pt>
                <c:pt idx="3">
                  <c:v>73.912999999999997</c:v>
                </c:pt>
                <c:pt idx="4">
                  <c:v>73.912999999999997</c:v>
                </c:pt>
                <c:pt idx="5">
                  <c:v>73.912999999999997</c:v>
                </c:pt>
                <c:pt idx="6">
                  <c:v>73.912999999999997</c:v>
                </c:pt>
                <c:pt idx="7">
                  <c:v>73.912999999999997</c:v>
                </c:pt>
                <c:pt idx="8">
                  <c:v>69.293000000000006</c:v>
                </c:pt>
                <c:pt idx="9">
                  <c:v>69.293000000000006</c:v>
                </c:pt>
                <c:pt idx="10">
                  <c:v>69.293000000000006</c:v>
                </c:pt>
                <c:pt idx="11">
                  <c:v>69.293000000000006</c:v>
                </c:pt>
                <c:pt idx="12">
                  <c:v>64.674000000000007</c:v>
                </c:pt>
                <c:pt idx="13">
                  <c:v>50.814999999999998</c:v>
                </c:pt>
                <c:pt idx="14">
                  <c:v>#N/A</c:v>
                </c:pt>
                <c:pt idx="15">
                  <c:v>#N/A</c:v>
                </c:pt>
                <c:pt idx="16">
                  <c:v>#N/A</c:v>
                </c:pt>
                <c:pt idx="17">
                  <c:v>#N/A</c:v>
                </c:pt>
                <c:pt idx="18">
                  <c:v>#N/A</c:v>
                </c:pt>
                <c:pt idx="19">
                  <c:v>#N/A</c:v>
                </c:pt>
                <c:pt idx="20">
                  <c:v>#N/A</c:v>
                </c:pt>
                <c:pt idx="21">
                  <c:v>#N/A</c:v>
                </c:pt>
                <c:pt idx="22">
                  <c:v>#N/A</c:v>
                </c:pt>
                <c:pt idx="23">
                  <c:v>#N/A</c:v>
                </c:pt>
                <c:pt idx="24">
                  <c:v>#N/A</c:v>
                </c:pt>
                <c:pt idx="25">
                  <c:v>#N/A</c:v>
                </c:pt>
              </c:numCache>
            </c:numRef>
          </c:yVal>
          <c:smooth val="0"/>
        </c:ser>
        <c:dLbls>
          <c:showLegendKey val="0"/>
          <c:showVal val="0"/>
          <c:showCatName val="0"/>
          <c:showSerName val="0"/>
          <c:showPercent val="0"/>
          <c:showBubbleSize val="0"/>
        </c:dLbls>
        <c:axId val="417772352"/>
        <c:axId val="417772744"/>
      </c:scatterChart>
      <c:valAx>
        <c:axId val="417772352"/>
        <c:scaling>
          <c:orientation val="minMax"/>
          <c:max val="9"/>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17772744"/>
        <c:crosses val="autoZero"/>
        <c:crossBetween val="midCat"/>
        <c:majorUnit val="1"/>
      </c:valAx>
      <c:valAx>
        <c:axId val="417772744"/>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manualLayout>
              <c:xMode val="edge"/>
              <c:yMode val="edge"/>
              <c:x val="1.4237916056953058E-2"/>
              <c:y val="0.32062572361079822"/>
            </c:manualLayout>
          </c:layout>
          <c:overlay val="0"/>
        </c:title>
        <c:numFmt formatCode="General" sourceLinked="1"/>
        <c:majorTickMark val="out"/>
        <c:minorTickMark val="none"/>
        <c:tickLblPos val="nextTo"/>
        <c:txPr>
          <a:bodyPr/>
          <a:lstStyle/>
          <a:p>
            <a:pPr>
              <a:defRPr sz="1500" b="1"/>
            </a:pPr>
            <a:endParaRPr lang="en-US"/>
          </a:p>
        </c:txPr>
        <c:crossAx val="417772352"/>
        <c:crosses val="autoZero"/>
        <c:crossBetween val="midCat"/>
        <c:majorUnit val="25"/>
      </c:valAx>
      <c:spPr>
        <a:solidFill>
          <a:schemeClr val="bg2"/>
        </a:solidFill>
        <a:ln>
          <a:solidFill>
            <a:schemeClr val="tx1"/>
          </a:solidFill>
        </a:ln>
      </c:spPr>
    </c:plotArea>
    <c:legend>
      <c:legendPos val="r"/>
      <c:layout>
        <c:manualLayout>
          <c:xMode val="edge"/>
          <c:yMode val="edge"/>
          <c:x val="0.14072271386430679"/>
          <c:y val="0.56500592667854699"/>
          <c:w val="0.27031031519290177"/>
          <c:h val="0.21990272736541394"/>
        </c:manualLayout>
      </c:layout>
      <c:overlay val="0"/>
      <c:spPr>
        <a:solidFill>
          <a:srgbClr val="000000"/>
        </a:solidFill>
        <a:ln>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0835017304253"/>
          <c:y val="3.4494427950604534E-2"/>
          <c:w val="0.87711355770793975"/>
          <c:h val="0.82250053784260557"/>
        </c:manualLayout>
      </c:layout>
      <c:barChart>
        <c:barDir val="col"/>
        <c:grouping val="stacked"/>
        <c:varyColors val="0"/>
        <c:ser>
          <c:idx val="0"/>
          <c:order val="0"/>
          <c:tx>
            <c:strRef>
              <c:f>Sheet1!$B$1</c:f>
              <c:strCache>
                <c:ptCount val="1"/>
                <c:pt idx="0">
                  <c:v>&lt;1</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Sheet1!$B$2:$B$33</c:f>
              <c:numCache>
                <c:formatCode>General</c:formatCode>
                <c:ptCount val="32"/>
                <c:pt idx="0">
                  <c:v>0</c:v>
                </c:pt>
                <c:pt idx="1">
                  <c:v>0</c:v>
                </c:pt>
                <c:pt idx="2">
                  <c:v>1</c:v>
                </c:pt>
                <c:pt idx="3">
                  <c:v>0</c:v>
                </c:pt>
                <c:pt idx="4">
                  <c:v>0</c:v>
                </c:pt>
                <c:pt idx="5">
                  <c:v>3</c:v>
                </c:pt>
                <c:pt idx="6">
                  <c:v>0</c:v>
                </c:pt>
                <c:pt idx="7">
                  <c:v>0</c:v>
                </c:pt>
                <c:pt idx="8">
                  <c:v>1</c:v>
                </c:pt>
                <c:pt idx="9">
                  <c:v>0</c:v>
                </c:pt>
                <c:pt idx="10">
                  <c:v>0</c:v>
                </c:pt>
                <c:pt idx="11">
                  <c:v>2</c:v>
                </c:pt>
                <c:pt idx="12">
                  <c:v>0</c:v>
                </c:pt>
                <c:pt idx="13">
                  <c:v>0</c:v>
                </c:pt>
                <c:pt idx="14">
                  <c:v>5</c:v>
                </c:pt>
                <c:pt idx="15">
                  <c:v>1</c:v>
                </c:pt>
                <c:pt idx="16">
                  <c:v>1</c:v>
                </c:pt>
                <c:pt idx="17">
                  <c:v>0</c:v>
                </c:pt>
                <c:pt idx="18">
                  <c:v>1</c:v>
                </c:pt>
                <c:pt idx="19">
                  <c:v>0</c:v>
                </c:pt>
                <c:pt idx="20">
                  <c:v>0</c:v>
                </c:pt>
                <c:pt idx="21">
                  <c:v>0</c:v>
                </c:pt>
                <c:pt idx="22">
                  <c:v>3</c:v>
                </c:pt>
                <c:pt idx="23">
                  <c:v>1</c:v>
                </c:pt>
                <c:pt idx="24">
                  <c:v>0</c:v>
                </c:pt>
                <c:pt idx="25">
                  <c:v>0</c:v>
                </c:pt>
                <c:pt idx="26">
                  <c:v>0</c:v>
                </c:pt>
                <c:pt idx="27">
                  <c:v>0</c:v>
                </c:pt>
                <c:pt idx="28">
                  <c:v>0</c:v>
                </c:pt>
                <c:pt idx="29">
                  <c:v>0</c:v>
                </c:pt>
                <c:pt idx="30">
                  <c:v>0</c:v>
                </c:pt>
                <c:pt idx="31">
                  <c:v>0</c:v>
                </c:pt>
              </c:numCache>
            </c:numRef>
          </c:val>
        </c:ser>
        <c:ser>
          <c:idx val="1"/>
          <c:order val="1"/>
          <c:tx>
            <c:strRef>
              <c:f>Sheet1!$C$1</c:f>
              <c:strCache>
                <c:ptCount val="1"/>
                <c:pt idx="0">
                  <c:v>1-5</c:v>
                </c:pt>
              </c:strCache>
            </c:strRef>
          </c:tx>
          <c:spPr>
            <a:gradFill flip="none" rotWithShape="1">
              <a:gsLst>
                <a:gs pos="0">
                  <a:srgbClr val="A6A200"/>
                </a:gs>
                <a:gs pos="50000">
                  <a:srgbClr val="FFFF00"/>
                </a:gs>
                <a:gs pos="100000">
                  <a:srgbClr val="A6A200"/>
                </a:gs>
              </a:gsLst>
              <a:lin ang="10800000" scaled="1"/>
              <a:tileRect/>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Sheet1!$C$2:$C$33</c:f>
              <c:numCache>
                <c:formatCode>General</c:formatCode>
                <c:ptCount val="32"/>
                <c:pt idx="0">
                  <c:v>0</c:v>
                </c:pt>
                <c:pt idx="1">
                  <c:v>2</c:v>
                </c:pt>
                <c:pt idx="2">
                  <c:v>4</c:v>
                </c:pt>
                <c:pt idx="3">
                  <c:v>6</c:v>
                </c:pt>
                <c:pt idx="4">
                  <c:v>10</c:v>
                </c:pt>
                <c:pt idx="5">
                  <c:v>8</c:v>
                </c:pt>
                <c:pt idx="6">
                  <c:v>11</c:v>
                </c:pt>
                <c:pt idx="7">
                  <c:v>4</c:v>
                </c:pt>
                <c:pt idx="8">
                  <c:v>5</c:v>
                </c:pt>
                <c:pt idx="9">
                  <c:v>7</c:v>
                </c:pt>
                <c:pt idx="10">
                  <c:v>6</c:v>
                </c:pt>
                <c:pt idx="11">
                  <c:v>1</c:v>
                </c:pt>
                <c:pt idx="12">
                  <c:v>7</c:v>
                </c:pt>
                <c:pt idx="13">
                  <c:v>5</c:v>
                </c:pt>
                <c:pt idx="14">
                  <c:v>4</c:v>
                </c:pt>
                <c:pt idx="15">
                  <c:v>6</c:v>
                </c:pt>
                <c:pt idx="16">
                  <c:v>2</c:v>
                </c:pt>
                <c:pt idx="17">
                  <c:v>3</c:v>
                </c:pt>
                <c:pt idx="18">
                  <c:v>0</c:v>
                </c:pt>
                <c:pt idx="19">
                  <c:v>1</c:v>
                </c:pt>
                <c:pt idx="20">
                  <c:v>2</c:v>
                </c:pt>
                <c:pt idx="21">
                  <c:v>1</c:v>
                </c:pt>
                <c:pt idx="22">
                  <c:v>2</c:v>
                </c:pt>
                <c:pt idx="23">
                  <c:v>3</c:v>
                </c:pt>
                <c:pt idx="24">
                  <c:v>3</c:v>
                </c:pt>
                <c:pt idx="25">
                  <c:v>2</c:v>
                </c:pt>
                <c:pt idx="26">
                  <c:v>1</c:v>
                </c:pt>
                <c:pt idx="27">
                  <c:v>1</c:v>
                </c:pt>
                <c:pt idx="28">
                  <c:v>1</c:v>
                </c:pt>
                <c:pt idx="29">
                  <c:v>3</c:v>
                </c:pt>
                <c:pt idx="30">
                  <c:v>1</c:v>
                </c:pt>
                <c:pt idx="31">
                  <c:v>0</c:v>
                </c:pt>
              </c:numCache>
            </c:numRef>
          </c:val>
        </c:ser>
        <c:ser>
          <c:idx val="2"/>
          <c:order val="2"/>
          <c:tx>
            <c:strRef>
              <c:f>Sheet1!$D$1</c:f>
              <c:strCache>
                <c:ptCount val="1"/>
                <c:pt idx="0">
                  <c:v>6-10</c:v>
                </c:pt>
              </c:strCache>
            </c:strRef>
          </c:tx>
          <c:spPr>
            <a:gradFill flip="none" rotWithShape="1">
              <a:gsLst>
                <a:gs pos="0">
                  <a:srgbClr val="C00000"/>
                </a:gs>
                <a:gs pos="50000">
                  <a:srgbClr val="FF0000"/>
                </a:gs>
                <a:gs pos="100000">
                  <a:srgbClr val="C00000"/>
                </a:gs>
              </a:gsLst>
              <a:lin ang="10800000" scaled="1"/>
              <a:tileRect/>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Sheet1!$D$2:$D$33</c:f>
              <c:numCache>
                <c:formatCode>General</c:formatCode>
                <c:ptCount val="32"/>
                <c:pt idx="0">
                  <c:v>0</c:v>
                </c:pt>
                <c:pt idx="1">
                  <c:v>1</c:v>
                </c:pt>
                <c:pt idx="2">
                  <c:v>6</c:v>
                </c:pt>
                <c:pt idx="3">
                  <c:v>8</c:v>
                </c:pt>
                <c:pt idx="4">
                  <c:v>11</c:v>
                </c:pt>
                <c:pt idx="5">
                  <c:v>13</c:v>
                </c:pt>
                <c:pt idx="6">
                  <c:v>12</c:v>
                </c:pt>
                <c:pt idx="7">
                  <c:v>15</c:v>
                </c:pt>
                <c:pt idx="8">
                  <c:v>9</c:v>
                </c:pt>
                <c:pt idx="9">
                  <c:v>5</c:v>
                </c:pt>
                <c:pt idx="10">
                  <c:v>9</c:v>
                </c:pt>
                <c:pt idx="11">
                  <c:v>4</c:v>
                </c:pt>
                <c:pt idx="12">
                  <c:v>6</c:v>
                </c:pt>
                <c:pt idx="13">
                  <c:v>3</c:v>
                </c:pt>
                <c:pt idx="14">
                  <c:v>1</c:v>
                </c:pt>
                <c:pt idx="15">
                  <c:v>3</c:v>
                </c:pt>
                <c:pt idx="16">
                  <c:v>4</c:v>
                </c:pt>
                <c:pt idx="17">
                  <c:v>4</c:v>
                </c:pt>
                <c:pt idx="18">
                  <c:v>0</c:v>
                </c:pt>
                <c:pt idx="19">
                  <c:v>2</c:v>
                </c:pt>
                <c:pt idx="20">
                  <c:v>2</c:v>
                </c:pt>
                <c:pt idx="21">
                  <c:v>2</c:v>
                </c:pt>
                <c:pt idx="22">
                  <c:v>1</c:v>
                </c:pt>
                <c:pt idx="23">
                  <c:v>0</c:v>
                </c:pt>
                <c:pt idx="24">
                  <c:v>2</c:v>
                </c:pt>
                <c:pt idx="25">
                  <c:v>2</c:v>
                </c:pt>
                <c:pt idx="26">
                  <c:v>2</c:v>
                </c:pt>
                <c:pt idx="27">
                  <c:v>1</c:v>
                </c:pt>
                <c:pt idx="28">
                  <c:v>1</c:v>
                </c:pt>
                <c:pt idx="29">
                  <c:v>3</c:v>
                </c:pt>
                <c:pt idx="30">
                  <c:v>2</c:v>
                </c:pt>
                <c:pt idx="31">
                  <c:v>1</c:v>
                </c:pt>
              </c:numCache>
            </c:numRef>
          </c:val>
        </c:ser>
        <c:ser>
          <c:idx val="3"/>
          <c:order val="3"/>
          <c:tx>
            <c:strRef>
              <c:f>Sheet1!$E$1</c:f>
              <c:strCache>
                <c:ptCount val="1"/>
                <c:pt idx="0">
                  <c:v>11-17</c:v>
                </c:pt>
              </c:strCache>
            </c:strRef>
          </c:tx>
          <c:spPr>
            <a:gradFill>
              <a:gsLst>
                <a:gs pos="0">
                  <a:srgbClr val="208C03"/>
                </a:gs>
                <a:gs pos="50000">
                  <a:srgbClr val="20F703"/>
                </a:gs>
                <a:gs pos="100000">
                  <a:srgbClr val="208C03"/>
                </a:gs>
              </a:gsLst>
              <a:lin ang="10800000" scaled="1"/>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Sheet1!$E$2:$E$33</c:f>
              <c:numCache>
                <c:formatCode>General</c:formatCode>
                <c:ptCount val="32"/>
                <c:pt idx="0">
                  <c:v>1</c:v>
                </c:pt>
                <c:pt idx="1">
                  <c:v>6</c:v>
                </c:pt>
                <c:pt idx="2">
                  <c:v>12</c:v>
                </c:pt>
                <c:pt idx="3">
                  <c:v>22</c:v>
                </c:pt>
                <c:pt idx="4">
                  <c:v>30</c:v>
                </c:pt>
                <c:pt idx="5">
                  <c:v>37</c:v>
                </c:pt>
                <c:pt idx="6">
                  <c:v>32</c:v>
                </c:pt>
                <c:pt idx="7">
                  <c:v>27</c:v>
                </c:pt>
                <c:pt idx="8">
                  <c:v>26</c:v>
                </c:pt>
                <c:pt idx="9">
                  <c:v>19</c:v>
                </c:pt>
                <c:pt idx="10">
                  <c:v>29</c:v>
                </c:pt>
                <c:pt idx="11">
                  <c:v>19</c:v>
                </c:pt>
                <c:pt idx="12">
                  <c:v>18</c:v>
                </c:pt>
                <c:pt idx="13">
                  <c:v>12</c:v>
                </c:pt>
                <c:pt idx="14">
                  <c:v>14</c:v>
                </c:pt>
                <c:pt idx="15">
                  <c:v>19</c:v>
                </c:pt>
                <c:pt idx="16">
                  <c:v>12</c:v>
                </c:pt>
                <c:pt idx="17">
                  <c:v>13</c:v>
                </c:pt>
                <c:pt idx="18">
                  <c:v>10</c:v>
                </c:pt>
                <c:pt idx="19">
                  <c:v>14</c:v>
                </c:pt>
                <c:pt idx="20">
                  <c:v>12</c:v>
                </c:pt>
                <c:pt idx="21">
                  <c:v>9</c:v>
                </c:pt>
                <c:pt idx="22">
                  <c:v>16</c:v>
                </c:pt>
                <c:pt idx="23">
                  <c:v>6</c:v>
                </c:pt>
                <c:pt idx="24">
                  <c:v>6</c:v>
                </c:pt>
                <c:pt idx="25">
                  <c:v>5</c:v>
                </c:pt>
                <c:pt idx="26">
                  <c:v>5</c:v>
                </c:pt>
                <c:pt idx="27">
                  <c:v>6</c:v>
                </c:pt>
                <c:pt idx="28">
                  <c:v>5</c:v>
                </c:pt>
                <c:pt idx="29">
                  <c:v>5</c:v>
                </c:pt>
                <c:pt idx="30">
                  <c:v>9</c:v>
                </c:pt>
                <c:pt idx="31">
                  <c:v>7</c:v>
                </c:pt>
              </c:numCache>
            </c:numRef>
          </c:val>
        </c:ser>
        <c:dLbls>
          <c:showLegendKey val="0"/>
          <c:showVal val="0"/>
          <c:showCatName val="0"/>
          <c:showSerName val="0"/>
          <c:showPercent val="0"/>
          <c:showBubbleSize val="0"/>
        </c:dLbls>
        <c:gapWidth val="35"/>
        <c:overlap val="100"/>
        <c:axId val="680378864"/>
        <c:axId val="680379256"/>
      </c:barChart>
      <c:catAx>
        <c:axId val="680378864"/>
        <c:scaling>
          <c:orientation val="minMax"/>
        </c:scaling>
        <c:delete val="0"/>
        <c:axPos val="b"/>
        <c:numFmt formatCode="General" sourceLinked="1"/>
        <c:majorTickMark val="out"/>
        <c:minorTickMark val="none"/>
        <c:tickLblPos val="nextTo"/>
        <c:txPr>
          <a:bodyPr rot="-2700000"/>
          <a:lstStyle/>
          <a:p>
            <a:pPr>
              <a:defRPr sz="1400" b="1"/>
            </a:pPr>
            <a:endParaRPr lang="en-US"/>
          </a:p>
        </c:txPr>
        <c:crossAx val="680379256"/>
        <c:crosses val="autoZero"/>
        <c:auto val="1"/>
        <c:lblAlgn val="ctr"/>
        <c:lblOffset val="100"/>
        <c:tickLblSkip val="1"/>
        <c:noMultiLvlLbl val="0"/>
      </c:catAx>
      <c:valAx>
        <c:axId val="680379256"/>
        <c:scaling>
          <c:orientation val="minMax"/>
          <c:max val="65"/>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4749262536873156E-3"/>
              <c:y val="0.19827890366163245"/>
            </c:manualLayout>
          </c:layout>
          <c:overlay val="0"/>
        </c:title>
        <c:numFmt formatCode="General" sourceLinked="1"/>
        <c:majorTickMark val="out"/>
        <c:minorTickMark val="none"/>
        <c:tickLblPos val="nextTo"/>
        <c:txPr>
          <a:bodyPr/>
          <a:lstStyle/>
          <a:p>
            <a:pPr>
              <a:defRPr sz="1500" b="1"/>
            </a:pPr>
            <a:endParaRPr lang="en-US"/>
          </a:p>
        </c:txPr>
        <c:crossAx val="680378864"/>
        <c:crosses val="autoZero"/>
        <c:crossBetween val="between"/>
        <c:majorUnit val="5"/>
      </c:valAx>
      <c:spPr>
        <a:solidFill>
          <a:schemeClr val="bg2"/>
        </a:solidFill>
        <a:ln>
          <a:solidFill>
            <a:schemeClr val="tx1"/>
          </a:solidFill>
        </a:ln>
      </c:spPr>
    </c:plotArea>
    <c:legend>
      <c:legendPos val="r"/>
      <c:layout>
        <c:manualLayout>
          <c:xMode val="edge"/>
          <c:yMode val="edge"/>
          <c:x val="0.81214758553410915"/>
          <c:y val="6.8249860160922507E-2"/>
          <c:w val="0.15039672032146481"/>
          <c:h val="0.25968141913295439"/>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662959893171247E-2"/>
          <c:y val="4.6939050297717007E-2"/>
          <c:w val="0.82969724179214444"/>
          <c:h val="0.76806178073894604"/>
        </c:manualLayout>
      </c:layout>
      <c:barChart>
        <c:barDir val="col"/>
        <c:grouping val="clustered"/>
        <c:varyColors val="0"/>
        <c:ser>
          <c:idx val="0"/>
          <c:order val="0"/>
          <c:tx>
            <c:strRef>
              <c:f>Sheet1!$B$1</c:f>
              <c:strCache>
                <c:ptCount val="1"/>
                <c:pt idx="0">
                  <c:v>N</c:v>
                </c:pt>
              </c:strCache>
            </c:strRef>
          </c:tx>
          <c:spPr>
            <a:gradFill>
              <a:gsLst>
                <a:gs pos="0">
                  <a:srgbClr val="00B050"/>
                </a:gs>
                <a:gs pos="50000">
                  <a:srgbClr val="00FF00"/>
                </a:gs>
                <a:gs pos="100000">
                  <a:srgbClr val="00B050"/>
                </a:gs>
              </a:gsLst>
              <a:lin ang="10800000" scaled="1"/>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Sheet1!$B$2:$B$33</c:f>
              <c:numCache>
                <c:formatCode>General</c:formatCode>
                <c:ptCount val="32"/>
                <c:pt idx="0">
                  <c:v>0</c:v>
                </c:pt>
                <c:pt idx="1">
                  <c:v>0</c:v>
                </c:pt>
                <c:pt idx="2">
                  <c:v>0</c:v>
                </c:pt>
                <c:pt idx="3">
                  <c:v>2</c:v>
                </c:pt>
                <c:pt idx="4">
                  <c:v>5</c:v>
                </c:pt>
                <c:pt idx="5">
                  <c:v>4</c:v>
                </c:pt>
                <c:pt idx="6">
                  <c:v>3</c:v>
                </c:pt>
                <c:pt idx="7">
                  <c:v>2</c:v>
                </c:pt>
                <c:pt idx="8">
                  <c:v>1</c:v>
                </c:pt>
                <c:pt idx="9">
                  <c:v>1</c:v>
                </c:pt>
                <c:pt idx="10">
                  <c:v>1</c:v>
                </c:pt>
                <c:pt idx="11">
                  <c:v>0</c:v>
                </c:pt>
                <c:pt idx="12">
                  <c:v>1</c:v>
                </c:pt>
                <c:pt idx="13">
                  <c:v>0</c:v>
                </c:pt>
                <c:pt idx="14">
                  <c:v>1</c:v>
                </c:pt>
                <c:pt idx="15">
                  <c:v>2</c:v>
                </c:pt>
                <c:pt idx="16">
                  <c:v>0</c:v>
                </c:pt>
                <c:pt idx="17">
                  <c:v>0</c:v>
                </c:pt>
                <c:pt idx="18">
                  <c:v>0</c:v>
                </c:pt>
                <c:pt idx="19">
                  <c:v>1</c:v>
                </c:pt>
                <c:pt idx="20">
                  <c:v>0</c:v>
                </c:pt>
                <c:pt idx="21">
                  <c:v>0</c:v>
                </c:pt>
                <c:pt idx="22">
                  <c:v>0</c:v>
                </c:pt>
                <c:pt idx="23">
                  <c:v>0</c:v>
                </c:pt>
                <c:pt idx="24">
                  <c:v>0</c:v>
                </c:pt>
                <c:pt idx="25">
                  <c:v>0</c:v>
                </c:pt>
                <c:pt idx="26">
                  <c:v>0</c:v>
                </c:pt>
                <c:pt idx="27">
                  <c:v>0</c:v>
                </c:pt>
                <c:pt idx="28">
                  <c:v>0</c:v>
                </c:pt>
                <c:pt idx="29">
                  <c:v>0</c:v>
                </c:pt>
                <c:pt idx="30">
                  <c:v>1</c:v>
                </c:pt>
                <c:pt idx="31">
                  <c:v>0</c:v>
                </c:pt>
              </c:numCache>
            </c:numRef>
          </c:val>
        </c:ser>
        <c:dLbls>
          <c:showLegendKey val="0"/>
          <c:showVal val="0"/>
          <c:showCatName val="0"/>
          <c:showSerName val="0"/>
          <c:showPercent val="0"/>
          <c:showBubbleSize val="0"/>
        </c:dLbls>
        <c:gapWidth val="50"/>
        <c:axId val="680376512"/>
        <c:axId val="680380040"/>
      </c:barChart>
      <c:lineChart>
        <c:grouping val="standard"/>
        <c:varyColors val="0"/>
        <c:ser>
          <c:idx val="1"/>
          <c:order val="1"/>
          <c:tx>
            <c:strRef>
              <c:f>Sheet1!$C$1</c:f>
              <c:strCache>
                <c:ptCount val="1"/>
                <c:pt idx="0">
                  <c:v>%</c:v>
                </c:pt>
              </c:strCache>
            </c:strRef>
          </c:tx>
          <c:spPr>
            <a:ln w="41275">
              <a:solidFill>
                <a:srgbClr val="FF0000"/>
              </a:solidFill>
            </a:ln>
          </c:spPr>
          <c:marker>
            <c:symbol val="none"/>
          </c:marker>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Sheet1!$C$2:$C$33</c:f>
              <c:numCache>
                <c:formatCode>General</c:formatCode>
                <c:ptCount val="32"/>
                <c:pt idx="0">
                  <c:v>0</c:v>
                </c:pt>
                <c:pt idx="1">
                  <c:v>0</c:v>
                </c:pt>
                <c:pt idx="2">
                  <c:v>0</c:v>
                </c:pt>
                <c:pt idx="3">
                  <c:v>5.5555599999999998</c:v>
                </c:pt>
                <c:pt idx="4">
                  <c:v>9.8039199999999997</c:v>
                </c:pt>
                <c:pt idx="5">
                  <c:v>6.5573800000000002</c:v>
                </c:pt>
                <c:pt idx="6">
                  <c:v>5.4545500000000002</c:v>
                </c:pt>
                <c:pt idx="7">
                  <c:v>4.3478300000000001</c:v>
                </c:pt>
                <c:pt idx="8">
                  <c:v>2.4390200000000002</c:v>
                </c:pt>
                <c:pt idx="9">
                  <c:v>3.2258100000000001</c:v>
                </c:pt>
                <c:pt idx="10">
                  <c:v>2.2727300000000001</c:v>
                </c:pt>
                <c:pt idx="11">
                  <c:v>0</c:v>
                </c:pt>
                <c:pt idx="12">
                  <c:v>3.2258100000000001</c:v>
                </c:pt>
                <c:pt idx="13">
                  <c:v>0</c:v>
                </c:pt>
                <c:pt idx="14">
                  <c:v>4.1666699999999999</c:v>
                </c:pt>
                <c:pt idx="15">
                  <c:v>6.8965500000000004</c:v>
                </c:pt>
                <c:pt idx="16">
                  <c:v>0</c:v>
                </c:pt>
                <c:pt idx="17">
                  <c:v>0</c:v>
                </c:pt>
                <c:pt idx="18">
                  <c:v>0</c:v>
                </c:pt>
                <c:pt idx="19">
                  <c:v>5.8823499999999997</c:v>
                </c:pt>
                <c:pt idx="20">
                  <c:v>0</c:v>
                </c:pt>
                <c:pt idx="21">
                  <c:v>0</c:v>
                </c:pt>
                <c:pt idx="22">
                  <c:v>0</c:v>
                </c:pt>
                <c:pt idx="23">
                  <c:v>0</c:v>
                </c:pt>
                <c:pt idx="24">
                  <c:v>0</c:v>
                </c:pt>
                <c:pt idx="25">
                  <c:v>0</c:v>
                </c:pt>
                <c:pt idx="26">
                  <c:v>0</c:v>
                </c:pt>
                <c:pt idx="27">
                  <c:v>0</c:v>
                </c:pt>
                <c:pt idx="28">
                  <c:v>0</c:v>
                </c:pt>
                <c:pt idx="29">
                  <c:v>0</c:v>
                </c:pt>
                <c:pt idx="30">
                  <c:v>8.3333300000000001</c:v>
                </c:pt>
                <c:pt idx="31">
                  <c:v>0</c:v>
                </c:pt>
              </c:numCache>
            </c:numRef>
          </c:val>
          <c:smooth val="0"/>
        </c:ser>
        <c:dLbls>
          <c:showLegendKey val="0"/>
          <c:showVal val="0"/>
          <c:showCatName val="0"/>
          <c:showSerName val="0"/>
          <c:showPercent val="0"/>
          <c:showBubbleSize val="0"/>
        </c:dLbls>
        <c:marker val="1"/>
        <c:smooth val="0"/>
        <c:axId val="680380824"/>
        <c:axId val="680380432"/>
      </c:lineChart>
      <c:catAx>
        <c:axId val="680376512"/>
        <c:scaling>
          <c:orientation val="minMax"/>
        </c:scaling>
        <c:delete val="0"/>
        <c:axPos val="b"/>
        <c:title>
          <c:tx>
            <c:rich>
              <a:bodyPr/>
              <a:lstStyle/>
              <a:p>
                <a:pPr>
                  <a:defRPr sz="1800"/>
                </a:pPr>
                <a:r>
                  <a:rPr lang="en-US" sz="1800" dirty="0" smtClean="0"/>
                  <a:t>Year of Retransplant</a:t>
                </a:r>
                <a:endParaRPr lang="en-US" sz="1800" dirty="0"/>
              </a:p>
            </c:rich>
          </c:tx>
          <c:layout>
            <c:manualLayout>
              <c:xMode val="edge"/>
              <c:yMode val="edge"/>
              <c:x val="0.39547842703872549"/>
              <c:y val="0.93850187165649079"/>
            </c:manualLayout>
          </c:layout>
          <c:overlay val="0"/>
        </c:title>
        <c:numFmt formatCode="General" sourceLinked="1"/>
        <c:majorTickMark val="out"/>
        <c:minorTickMark val="none"/>
        <c:tickLblPos val="nextTo"/>
        <c:txPr>
          <a:bodyPr rot="-2700000"/>
          <a:lstStyle/>
          <a:p>
            <a:pPr>
              <a:defRPr sz="1500" b="1"/>
            </a:pPr>
            <a:endParaRPr lang="en-US"/>
          </a:p>
        </c:txPr>
        <c:crossAx val="680380040"/>
        <c:crosses val="autoZero"/>
        <c:auto val="1"/>
        <c:lblAlgn val="ctr"/>
        <c:lblOffset val="100"/>
        <c:tickLblSkip val="1"/>
        <c:noMultiLvlLbl val="0"/>
      </c:catAx>
      <c:valAx>
        <c:axId val="680380040"/>
        <c:scaling>
          <c:orientation val="minMax"/>
        </c:scaling>
        <c:delete val="0"/>
        <c:axPos val="l"/>
        <c:majorGridlines/>
        <c:title>
          <c:tx>
            <c:rich>
              <a:bodyPr rot="-5400000" vert="horz"/>
              <a:lstStyle/>
              <a:p>
                <a:pPr>
                  <a:defRPr/>
                </a:pPr>
                <a:r>
                  <a:rPr lang="en-US" dirty="0" smtClean="0"/>
                  <a:t>Number of Retransplants</a:t>
                </a:r>
                <a:endParaRPr lang="en-US" dirty="0"/>
              </a:p>
            </c:rich>
          </c:tx>
          <c:layout>
            <c:manualLayout>
              <c:xMode val="edge"/>
              <c:yMode val="edge"/>
              <c:x val="5.7610344578487311E-3"/>
              <c:y val="0.17453401978598829"/>
            </c:manualLayout>
          </c:layout>
          <c:overlay val="0"/>
        </c:title>
        <c:numFmt formatCode="General" sourceLinked="1"/>
        <c:majorTickMark val="out"/>
        <c:minorTickMark val="none"/>
        <c:tickLblPos val="nextTo"/>
        <c:txPr>
          <a:bodyPr/>
          <a:lstStyle/>
          <a:p>
            <a:pPr>
              <a:defRPr sz="1600" b="1"/>
            </a:pPr>
            <a:endParaRPr lang="en-US"/>
          </a:p>
        </c:txPr>
        <c:crossAx val="680376512"/>
        <c:crosses val="autoZero"/>
        <c:crossBetween val="between"/>
      </c:valAx>
      <c:valAx>
        <c:axId val="680380432"/>
        <c:scaling>
          <c:orientation val="minMax"/>
          <c:max val="18"/>
        </c:scaling>
        <c:delete val="0"/>
        <c:axPos val="r"/>
        <c:title>
          <c:tx>
            <c:rich>
              <a:bodyPr/>
              <a:lstStyle/>
              <a:p>
                <a:pPr>
                  <a:defRPr/>
                </a:pPr>
                <a:r>
                  <a:rPr lang="en-US" dirty="0" smtClean="0"/>
                  <a:t>% of transplants</a:t>
                </a:r>
                <a:endParaRPr lang="en-US" dirty="0"/>
              </a:p>
            </c:rich>
          </c:tx>
          <c:layout/>
          <c:overlay val="0"/>
        </c:title>
        <c:numFmt formatCode="General" sourceLinked="1"/>
        <c:majorTickMark val="out"/>
        <c:minorTickMark val="none"/>
        <c:tickLblPos val="nextTo"/>
        <c:txPr>
          <a:bodyPr/>
          <a:lstStyle/>
          <a:p>
            <a:pPr>
              <a:defRPr sz="1500" b="1"/>
            </a:pPr>
            <a:endParaRPr lang="en-US"/>
          </a:p>
        </c:txPr>
        <c:crossAx val="680380824"/>
        <c:crosses val="max"/>
        <c:crossBetween val="between"/>
        <c:majorUnit val="3"/>
      </c:valAx>
      <c:catAx>
        <c:axId val="680380824"/>
        <c:scaling>
          <c:orientation val="minMax"/>
        </c:scaling>
        <c:delete val="1"/>
        <c:axPos val="b"/>
        <c:numFmt formatCode="General" sourceLinked="1"/>
        <c:majorTickMark val="out"/>
        <c:minorTickMark val="none"/>
        <c:tickLblPos val="nextTo"/>
        <c:crossAx val="680380432"/>
        <c:crosses val="autoZero"/>
        <c:auto val="1"/>
        <c:lblAlgn val="ctr"/>
        <c:lblOffset val="100"/>
        <c:noMultiLvlLbl val="0"/>
      </c:catAx>
      <c:spPr>
        <a:solidFill>
          <a:schemeClr val="bg2"/>
        </a:solidFill>
        <a:ln>
          <a:solidFill>
            <a:srgbClr val="FFFFFF"/>
          </a:solidFill>
        </a:ln>
      </c:spPr>
    </c:plotArea>
    <c:legend>
      <c:legendPos val="t"/>
      <c:layout>
        <c:manualLayout>
          <c:xMode val="edge"/>
          <c:yMode val="edge"/>
          <c:x val="0.75247950914030481"/>
          <c:y val="7.4807598122201766E-2"/>
          <c:w val="0.14850405212506329"/>
          <c:h val="8.7929075478859031E-2"/>
        </c:manualLayout>
      </c:layout>
      <c:overlay val="0"/>
      <c:spPr>
        <a:solidFill>
          <a:schemeClr val="bg2"/>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92420969502706"/>
          <c:y val="3.6626238252476601E-2"/>
          <c:w val="0.87785160151443342"/>
          <c:h val="0.7702108204216408"/>
        </c:manualLayout>
      </c:layout>
      <c:barChart>
        <c:barDir val="col"/>
        <c:grouping val="stack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invertIfNegative val="0"/>
          <c:cat>
            <c:strRef>
              <c:f>Sheet1!$A$2:$A$5</c:f>
              <c:strCache>
                <c:ptCount val="4"/>
                <c:pt idx="0">
                  <c:v>0-&lt;1 month</c:v>
                </c:pt>
                <c:pt idx="1">
                  <c:v>1-&lt;12 months</c:v>
                </c:pt>
                <c:pt idx="2">
                  <c:v>12-&lt;36 months</c:v>
                </c:pt>
                <c:pt idx="3">
                  <c:v>36+ months</c:v>
                </c:pt>
              </c:strCache>
            </c:strRef>
          </c:cat>
          <c:val>
            <c:numRef>
              <c:f>Sheet1!$B$2:$B$5</c:f>
              <c:numCache>
                <c:formatCode>General</c:formatCode>
                <c:ptCount val="4"/>
                <c:pt idx="0">
                  <c:v>4</c:v>
                </c:pt>
                <c:pt idx="1">
                  <c:v>5</c:v>
                </c:pt>
                <c:pt idx="2">
                  <c:v>9</c:v>
                </c:pt>
                <c:pt idx="3">
                  <c:v>7</c:v>
                </c:pt>
              </c:numCache>
            </c:numRef>
          </c:val>
        </c:ser>
        <c:dLbls>
          <c:showLegendKey val="0"/>
          <c:showVal val="0"/>
          <c:showCatName val="0"/>
          <c:showSerName val="0"/>
          <c:showPercent val="0"/>
          <c:showBubbleSize val="0"/>
        </c:dLbls>
        <c:gapWidth val="35"/>
        <c:overlap val="100"/>
        <c:axId val="680381608"/>
        <c:axId val="680382000"/>
      </c:barChart>
      <c:catAx>
        <c:axId val="680381608"/>
        <c:scaling>
          <c:orientation val="minMax"/>
        </c:scaling>
        <c:delete val="0"/>
        <c:axPos val="b"/>
        <c:title>
          <c:tx>
            <c:rich>
              <a:bodyPr/>
              <a:lstStyle/>
              <a:p>
                <a:pPr>
                  <a:defRPr sz="1700"/>
                </a:pPr>
                <a:r>
                  <a:rPr lang="en-US" sz="1700" dirty="0" smtClean="0"/>
                  <a:t>Time Between Previous and Current Transplant</a:t>
                </a:r>
                <a:endParaRPr lang="en-US" sz="1700" dirty="0"/>
              </a:p>
            </c:rich>
          </c:tx>
          <c:layout>
            <c:manualLayout>
              <c:xMode val="edge"/>
              <c:yMode val="edge"/>
              <c:x val="0.24810593919122947"/>
              <c:y val="0.93961538461538463"/>
            </c:manualLayout>
          </c:layout>
          <c:overlay val="0"/>
        </c:title>
        <c:numFmt formatCode="General" sourceLinked="1"/>
        <c:majorTickMark val="out"/>
        <c:minorTickMark val="none"/>
        <c:tickLblPos val="nextTo"/>
        <c:txPr>
          <a:bodyPr rot="0"/>
          <a:lstStyle/>
          <a:p>
            <a:pPr>
              <a:defRPr sz="1500" b="1"/>
            </a:pPr>
            <a:endParaRPr lang="en-US"/>
          </a:p>
        </c:txPr>
        <c:crossAx val="680382000"/>
        <c:crosses val="autoZero"/>
        <c:auto val="1"/>
        <c:lblAlgn val="ctr"/>
        <c:lblOffset val="100"/>
        <c:tickLblSkip val="1"/>
        <c:noMultiLvlLbl val="0"/>
      </c:catAx>
      <c:valAx>
        <c:axId val="680382000"/>
        <c:scaling>
          <c:orientation val="minMax"/>
        </c:scaling>
        <c:delete val="0"/>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1.4277286135693184E-2"/>
              <c:y val="0.14421340601655591"/>
            </c:manualLayout>
          </c:layout>
          <c:overlay val="0"/>
        </c:title>
        <c:numFmt formatCode="General" sourceLinked="1"/>
        <c:majorTickMark val="out"/>
        <c:minorTickMark val="none"/>
        <c:tickLblPos val="nextTo"/>
        <c:txPr>
          <a:bodyPr/>
          <a:lstStyle/>
          <a:p>
            <a:pPr>
              <a:defRPr sz="1500" b="1"/>
            </a:pPr>
            <a:endParaRPr lang="en-US"/>
          </a:p>
        </c:txPr>
        <c:crossAx val="680381608"/>
        <c:crosses val="autoZero"/>
        <c:crossBetween val="between"/>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977395013123357"/>
          <c:y val="0.15663570374015748"/>
          <c:w val="0.78293667979002635"/>
          <c:h val="0.72801488681102366"/>
        </c:manualLayout>
      </c:layout>
      <c:barChart>
        <c:barDir val="col"/>
        <c:grouping val="percentStacked"/>
        <c:varyColors val="0"/>
        <c:ser>
          <c:idx val="0"/>
          <c:order val="0"/>
          <c:tx>
            <c:strRef>
              <c:f>Sheet1!$A$2</c:f>
              <c:strCache>
                <c:ptCount val="1"/>
                <c:pt idx="0">
                  <c:v>&lt;1</c:v>
                </c:pt>
              </c:strCache>
            </c:strRef>
          </c:tx>
          <c:spPr>
            <a:gradFill>
              <a:gsLst>
                <a:gs pos="0">
                  <a:srgbClr val="6600CC"/>
                </a:gs>
                <a:gs pos="50000">
                  <a:srgbClr val="9933FF"/>
                </a:gs>
                <a:gs pos="100000">
                  <a:srgbClr val="6600CC"/>
                </a:gs>
              </a:gsLst>
              <a:lin ang="10800000" scaled="1"/>
            </a:gradFill>
            <a:ln>
              <a:solidFill>
                <a:schemeClr val="bg2"/>
              </a:solidFill>
            </a:ln>
          </c:spPr>
          <c:invertIfNegative val="0"/>
          <c:cat>
            <c:strRef>
              <c:f>Sheet1!$B$1:$D$1</c:f>
              <c:strCache>
                <c:ptCount val="3"/>
                <c:pt idx="0">
                  <c:v>1985-1999 (N=527)</c:v>
                </c:pt>
                <c:pt idx="1">
                  <c:v>2000-2007 (N=127)</c:v>
                </c:pt>
                <c:pt idx="2">
                  <c:v>2008-6/2016 (N=74)</c:v>
                </c:pt>
              </c:strCache>
            </c:strRef>
          </c:cat>
          <c:val>
            <c:numRef>
              <c:f>Sheet1!$B$2:$D$2</c:f>
              <c:numCache>
                <c:formatCode>General</c:formatCode>
                <c:ptCount val="3"/>
                <c:pt idx="0">
                  <c:v>13</c:v>
                </c:pt>
                <c:pt idx="1">
                  <c:v>6</c:v>
                </c:pt>
                <c:pt idx="2">
                  <c:v>0</c:v>
                </c:pt>
              </c:numCache>
            </c:numRef>
          </c:val>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1985-1999 (N=527)</c:v>
                </c:pt>
                <c:pt idx="1">
                  <c:v>2000-2007 (N=127)</c:v>
                </c:pt>
                <c:pt idx="2">
                  <c:v>2008-6/2016 (N=74)</c:v>
                </c:pt>
              </c:strCache>
            </c:strRef>
          </c:cat>
          <c:val>
            <c:numRef>
              <c:f>Sheet1!$B$3:$D$3</c:f>
              <c:numCache>
                <c:formatCode>General</c:formatCode>
                <c:ptCount val="3"/>
                <c:pt idx="0">
                  <c:v>86</c:v>
                </c:pt>
                <c:pt idx="1">
                  <c:v>14</c:v>
                </c:pt>
                <c:pt idx="2">
                  <c:v>12</c:v>
                </c:pt>
              </c:numCache>
            </c:numRef>
          </c:val>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1985-1999 (N=527)</c:v>
                </c:pt>
                <c:pt idx="1">
                  <c:v>2000-2007 (N=127)</c:v>
                </c:pt>
                <c:pt idx="2">
                  <c:v>2008-6/2016 (N=74)</c:v>
                </c:pt>
              </c:strCache>
            </c:strRef>
          </c:cat>
          <c:val>
            <c:numRef>
              <c:f>Sheet1!$B$4:$D$4</c:f>
              <c:numCache>
                <c:formatCode>General</c:formatCode>
                <c:ptCount val="3"/>
                <c:pt idx="0">
                  <c:v>106</c:v>
                </c:pt>
                <c:pt idx="1">
                  <c:v>15</c:v>
                </c:pt>
                <c:pt idx="2">
                  <c:v>14</c:v>
                </c:pt>
              </c:numCache>
            </c:numRef>
          </c:val>
        </c:ser>
        <c:ser>
          <c:idx val="3"/>
          <c:order val="3"/>
          <c:tx>
            <c:strRef>
              <c:f>Sheet1!$A$5</c:f>
              <c:strCache>
                <c:ptCount val="1"/>
                <c:pt idx="0">
                  <c:v>11-17</c:v>
                </c:pt>
              </c:strCache>
            </c:strRef>
          </c:tx>
          <c:spPr>
            <a:gradFill>
              <a:gsLst>
                <a:gs pos="0">
                  <a:srgbClr val="208C03"/>
                </a:gs>
                <a:gs pos="50000">
                  <a:srgbClr val="20F703"/>
                </a:gs>
                <a:gs pos="100000">
                  <a:srgbClr val="208C03"/>
                </a:gs>
              </a:gsLst>
              <a:lin ang="10800000" scaled="1"/>
            </a:gradFill>
          </c:spPr>
          <c:invertIfNegative val="0"/>
          <c:cat>
            <c:strRef>
              <c:f>Sheet1!$B$1:$D$1</c:f>
              <c:strCache>
                <c:ptCount val="3"/>
                <c:pt idx="0">
                  <c:v>1985-1999 (N=527)</c:v>
                </c:pt>
                <c:pt idx="1">
                  <c:v>2000-2007 (N=127)</c:v>
                </c:pt>
                <c:pt idx="2">
                  <c:v>2008-6/2016 (N=74)</c:v>
                </c:pt>
              </c:strCache>
            </c:strRef>
          </c:cat>
          <c:val>
            <c:numRef>
              <c:f>Sheet1!$B$5:$D$5</c:f>
              <c:numCache>
                <c:formatCode>General</c:formatCode>
                <c:ptCount val="3"/>
                <c:pt idx="0">
                  <c:v>322</c:v>
                </c:pt>
                <c:pt idx="1">
                  <c:v>92</c:v>
                </c:pt>
                <c:pt idx="2">
                  <c:v>48</c:v>
                </c:pt>
              </c:numCache>
            </c:numRef>
          </c:val>
        </c:ser>
        <c:dLbls>
          <c:showLegendKey val="0"/>
          <c:showVal val="0"/>
          <c:showCatName val="0"/>
          <c:showSerName val="0"/>
          <c:showPercent val="0"/>
          <c:showBubbleSize val="0"/>
        </c:dLbls>
        <c:gapWidth val="50"/>
        <c:overlap val="100"/>
        <c:axId val="680382784"/>
        <c:axId val="680383176"/>
      </c:barChart>
      <c:catAx>
        <c:axId val="680382784"/>
        <c:scaling>
          <c:orientation val="minMax"/>
        </c:scaling>
        <c:delete val="0"/>
        <c:axPos val="b"/>
        <c:numFmt formatCode="General" sourceLinked="0"/>
        <c:majorTickMark val="out"/>
        <c:minorTickMark val="none"/>
        <c:tickLblPos val="nextTo"/>
        <c:txPr>
          <a:bodyPr/>
          <a:lstStyle/>
          <a:p>
            <a:pPr>
              <a:defRPr sz="1500" b="1"/>
            </a:pPr>
            <a:endParaRPr lang="en-US"/>
          </a:p>
        </c:txPr>
        <c:crossAx val="680383176"/>
        <c:crosses val="autoZero"/>
        <c:auto val="1"/>
        <c:lblAlgn val="ctr"/>
        <c:lblOffset val="100"/>
        <c:noMultiLvlLbl val="0"/>
      </c:catAx>
      <c:valAx>
        <c:axId val="68038317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80382784"/>
        <c:crosses val="autoZero"/>
        <c:crossBetween val="between"/>
      </c:valAx>
      <c:spPr>
        <a:solidFill>
          <a:srgbClr val="000000"/>
        </a:solidFill>
        <a:ln>
          <a:solidFill>
            <a:srgbClr val="FFFFFF"/>
          </a:solidFill>
        </a:ln>
      </c:spPr>
    </c:plotArea>
    <c:legend>
      <c:legendPos val="t"/>
      <c:layout>
        <c:manualLayout>
          <c:xMode val="edge"/>
          <c:yMode val="edge"/>
          <c:x val="0.27139610673665793"/>
          <c:y val="5.7291666666666664E-2"/>
          <c:w val="0.46802362204724407"/>
          <c:h val="5.8834071522309711E-2"/>
        </c:manualLayout>
      </c:layout>
      <c:overlay val="0"/>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Europe</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Sheet1!$B$2:$B$33</c:f>
              <c:numCache>
                <c:formatCode>General</c:formatCode>
                <c:ptCount val="32"/>
                <c:pt idx="0">
                  <c:v>1</c:v>
                </c:pt>
                <c:pt idx="1">
                  <c:v>1</c:v>
                </c:pt>
                <c:pt idx="2">
                  <c:v>3</c:v>
                </c:pt>
                <c:pt idx="3">
                  <c:v>7</c:v>
                </c:pt>
                <c:pt idx="4">
                  <c:v>11</c:v>
                </c:pt>
                <c:pt idx="5">
                  <c:v>9</c:v>
                </c:pt>
                <c:pt idx="6">
                  <c:v>15</c:v>
                </c:pt>
                <c:pt idx="7">
                  <c:v>15</c:v>
                </c:pt>
                <c:pt idx="8">
                  <c:v>14</c:v>
                </c:pt>
                <c:pt idx="9">
                  <c:v>11</c:v>
                </c:pt>
                <c:pt idx="10">
                  <c:v>14</c:v>
                </c:pt>
                <c:pt idx="11">
                  <c:v>8</c:v>
                </c:pt>
                <c:pt idx="12">
                  <c:v>11</c:v>
                </c:pt>
                <c:pt idx="13">
                  <c:v>9</c:v>
                </c:pt>
                <c:pt idx="14">
                  <c:v>8</c:v>
                </c:pt>
                <c:pt idx="15">
                  <c:v>9</c:v>
                </c:pt>
                <c:pt idx="16">
                  <c:v>6</c:v>
                </c:pt>
                <c:pt idx="17">
                  <c:v>11</c:v>
                </c:pt>
                <c:pt idx="18">
                  <c:v>4</c:v>
                </c:pt>
                <c:pt idx="19">
                  <c:v>7</c:v>
                </c:pt>
                <c:pt idx="20">
                  <c:v>7</c:v>
                </c:pt>
                <c:pt idx="21">
                  <c:v>5</c:v>
                </c:pt>
                <c:pt idx="22">
                  <c:v>6</c:v>
                </c:pt>
                <c:pt idx="23">
                  <c:v>5</c:v>
                </c:pt>
                <c:pt idx="24">
                  <c:v>4</c:v>
                </c:pt>
                <c:pt idx="25">
                  <c:v>3</c:v>
                </c:pt>
                <c:pt idx="26">
                  <c:v>3</c:v>
                </c:pt>
                <c:pt idx="27">
                  <c:v>3</c:v>
                </c:pt>
                <c:pt idx="28">
                  <c:v>4</c:v>
                </c:pt>
                <c:pt idx="29">
                  <c:v>3</c:v>
                </c:pt>
                <c:pt idx="30">
                  <c:v>4</c:v>
                </c:pt>
                <c:pt idx="31">
                  <c:v>2</c:v>
                </c:pt>
              </c:numCache>
            </c:numRef>
          </c:val>
        </c:ser>
        <c:ser>
          <c:idx val="1"/>
          <c:order val="1"/>
          <c:tx>
            <c:strRef>
              <c:f>Sheet1!$C$1</c:f>
              <c:strCache>
                <c:ptCount val="1"/>
                <c:pt idx="0">
                  <c:v>North America</c:v>
                </c:pt>
              </c:strCache>
            </c:strRef>
          </c:tx>
          <c:spPr>
            <a:gradFill>
              <a:gsLst>
                <a:gs pos="0">
                  <a:srgbClr val="A6A200"/>
                </a:gs>
                <a:gs pos="50000">
                  <a:srgbClr val="FFFF00"/>
                </a:gs>
                <a:gs pos="100000">
                  <a:srgbClr val="A6A200"/>
                </a:gs>
              </a:gsLst>
              <a:lin ang="10800000" scaled="1"/>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Sheet1!$C$2:$C$33</c:f>
              <c:numCache>
                <c:formatCode>General</c:formatCode>
                <c:ptCount val="32"/>
                <c:pt idx="0">
                  <c:v>0</c:v>
                </c:pt>
                <c:pt idx="1">
                  <c:v>3</c:v>
                </c:pt>
                <c:pt idx="2">
                  <c:v>3</c:v>
                </c:pt>
                <c:pt idx="3">
                  <c:v>6</c:v>
                </c:pt>
                <c:pt idx="4">
                  <c:v>5</c:v>
                </c:pt>
                <c:pt idx="5">
                  <c:v>6</c:v>
                </c:pt>
                <c:pt idx="6">
                  <c:v>7</c:v>
                </c:pt>
                <c:pt idx="7">
                  <c:v>6</c:v>
                </c:pt>
                <c:pt idx="8">
                  <c:v>6</c:v>
                </c:pt>
                <c:pt idx="9">
                  <c:v>8</c:v>
                </c:pt>
                <c:pt idx="10">
                  <c:v>11</c:v>
                </c:pt>
                <c:pt idx="11">
                  <c:v>8</c:v>
                </c:pt>
                <c:pt idx="12">
                  <c:v>9</c:v>
                </c:pt>
                <c:pt idx="13">
                  <c:v>5</c:v>
                </c:pt>
                <c:pt idx="14">
                  <c:v>5</c:v>
                </c:pt>
                <c:pt idx="15">
                  <c:v>6</c:v>
                </c:pt>
                <c:pt idx="16">
                  <c:v>7</c:v>
                </c:pt>
                <c:pt idx="17">
                  <c:v>6</c:v>
                </c:pt>
                <c:pt idx="18">
                  <c:v>5</c:v>
                </c:pt>
                <c:pt idx="19">
                  <c:v>4</c:v>
                </c:pt>
                <c:pt idx="20">
                  <c:v>3</c:v>
                </c:pt>
                <c:pt idx="21">
                  <c:v>5</c:v>
                </c:pt>
                <c:pt idx="22">
                  <c:v>5</c:v>
                </c:pt>
                <c:pt idx="23">
                  <c:v>3</c:v>
                </c:pt>
                <c:pt idx="24">
                  <c:v>2</c:v>
                </c:pt>
                <c:pt idx="25">
                  <c:v>3</c:v>
                </c:pt>
                <c:pt idx="26">
                  <c:v>2</c:v>
                </c:pt>
                <c:pt idx="27">
                  <c:v>3</c:v>
                </c:pt>
                <c:pt idx="28">
                  <c:v>2</c:v>
                </c:pt>
                <c:pt idx="29">
                  <c:v>5</c:v>
                </c:pt>
                <c:pt idx="30">
                  <c:v>3</c:v>
                </c:pt>
                <c:pt idx="31">
                  <c:v>3</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Sheet1!$D$2:$D$33</c:f>
              <c:numCache>
                <c:formatCode>General</c:formatCode>
                <c:ptCount val="32"/>
                <c:pt idx="0">
                  <c:v>0</c:v>
                </c:pt>
                <c:pt idx="1">
                  <c:v>1</c:v>
                </c:pt>
                <c:pt idx="2">
                  <c:v>0</c:v>
                </c:pt>
                <c:pt idx="3">
                  <c:v>0</c:v>
                </c:pt>
                <c:pt idx="4">
                  <c:v>1</c:v>
                </c:pt>
                <c:pt idx="5">
                  <c:v>1</c:v>
                </c:pt>
                <c:pt idx="6">
                  <c:v>0</c:v>
                </c:pt>
                <c:pt idx="7">
                  <c:v>0</c:v>
                </c:pt>
                <c:pt idx="8">
                  <c:v>2</c:v>
                </c:pt>
                <c:pt idx="9">
                  <c:v>1</c:v>
                </c:pt>
                <c:pt idx="10">
                  <c:v>3</c:v>
                </c:pt>
                <c:pt idx="11">
                  <c:v>2</c:v>
                </c:pt>
                <c:pt idx="12">
                  <c:v>0</c:v>
                </c:pt>
                <c:pt idx="13">
                  <c:v>0</c:v>
                </c:pt>
                <c:pt idx="14">
                  <c:v>2</c:v>
                </c:pt>
                <c:pt idx="15">
                  <c:v>0</c:v>
                </c:pt>
                <c:pt idx="16">
                  <c:v>0</c:v>
                </c:pt>
                <c:pt idx="17">
                  <c:v>2</c:v>
                </c:pt>
                <c:pt idx="18">
                  <c:v>0</c:v>
                </c:pt>
                <c:pt idx="19">
                  <c:v>1</c:v>
                </c:pt>
                <c:pt idx="20">
                  <c:v>0</c:v>
                </c:pt>
                <c:pt idx="21">
                  <c:v>1</c:v>
                </c:pt>
                <c:pt idx="22">
                  <c:v>2</c:v>
                </c:pt>
                <c:pt idx="23">
                  <c:v>1</c:v>
                </c:pt>
                <c:pt idx="24">
                  <c:v>1</c:v>
                </c:pt>
                <c:pt idx="25">
                  <c:v>2</c:v>
                </c:pt>
                <c:pt idx="26">
                  <c:v>1</c:v>
                </c:pt>
                <c:pt idx="27">
                  <c:v>1</c:v>
                </c:pt>
                <c:pt idx="28">
                  <c:v>0</c:v>
                </c:pt>
                <c:pt idx="29">
                  <c:v>1</c:v>
                </c:pt>
                <c:pt idx="30">
                  <c:v>2</c:v>
                </c:pt>
                <c:pt idx="31">
                  <c:v>1</c:v>
                </c:pt>
              </c:numCache>
            </c:numRef>
          </c:val>
        </c:ser>
        <c:dLbls>
          <c:showLegendKey val="0"/>
          <c:showVal val="0"/>
          <c:showCatName val="0"/>
          <c:showSerName val="0"/>
          <c:showPercent val="0"/>
          <c:showBubbleSize val="0"/>
        </c:dLbls>
        <c:gapWidth val="35"/>
        <c:overlap val="100"/>
        <c:axId val="680383960"/>
        <c:axId val="148042408"/>
      </c:barChart>
      <c:catAx>
        <c:axId val="680383960"/>
        <c:scaling>
          <c:orientation val="minMax"/>
        </c:scaling>
        <c:delete val="0"/>
        <c:axPos val="b"/>
        <c:title>
          <c:tx>
            <c:rich>
              <a:bodyPr/>
              <a:lstStyle/>
              <a:p>
                <a:pPr>
                  <a:defRPr sz="1700"/>
                </a:pPr>
                <a:r>
                  <a:rPr lang="en-US" sz="1700" dirty="0" smtClean="0"/>
                  <a:t>Transplant</a:t>
                </a:r>
                <a:r>
                  <a:rPr lang="en-US" sz="1700" baseline="0" dirty="0" smtClean="0"/>
                  <a:t> Year</a:t>
                </a:r>
                <a:endParaRPr lang="en-US" sz="1700" dirty="0"/>
              </a:p>
            </c:rich>
          </c:tx>
          <c:layout/>
          <c:overlay val="0"/>
        </c:title>
        <c:numFmt formatCode="General" sourceLinked="1"/>
        <c:majorTickMark val="out"/>
        <c:minorTickMark val="none"/>
        <c:tickLblPos val="nextTo"/>
        <c:txPr>
          <a:bodyPr rot="-2700000"/>
          <a:lstStyle/>
          <a:p>
            <a:pPr>
              <a:defRPr sz="1500" b="1"/>
            </a:pPr>
            <a:endParaRPr lang="en-US"/>
          </a:p>
        </c:txPr>
        <c:crossAx val="148042408"/>
        <c:crosses val="autoZero"/>
        <c:auto val="1"/>
        <c:lblAlgn val="ctr"/>
        <c:lblOffset val="100"/>
        <c:tickLblSkip val="1"/>
        <c:noMultiLvlLbl val="0"/>
      </c:catAx>
      <c:valAx>
        <c:axId val="148042408"/>
        <c:scaling>
          <c:orientation val="minMax"/>
        </c:scaling>
        <c:delete val="0"/>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572281003937007E-2"/>
            </c:manualLayout>
          </c:layout>
          <c:overlay val="0"/>
        </c:title>
        <c:numFmt formatCode="General" sourceLinked="1"/>
        <c:majorTickMark val="out"/>
        <c:minorTickMark val="none"/>
        <c:tickLblPos val="nextTo"/>
        <c:txPr>
          <a:bodyPr/>
          <a:lstStyle/>
          <a:p>
            <a:pPr>
              <a:defRPr sz="1500" b="1"/>
            </a:pPr>
            <a:endParaRPr lang="en-US"/>
          </a:p>
        </c:txPr>
        <c:crossAx val="680383960"/>
        <c:crosses val="autoZero"/>
        <c:crossBetween val="between"/>
      </c:valAx>
      <c:spPr>
        <a:solidFill>
          <a:schemeClr val="bg2"/>
        </a:solidFill>
        <a:ln>
          <a:solidFill>
            <a:schemeClr val="tx1"/>
          </a:solidFill>
        </a:ln>
      </c:spPr>
    </c:plotArea>
    <c:legend>
      <c:legendPos val="r"/>
      <c:layout>
        <c:manualLayout>
          <c:xMode val="edge"/>
          <c:yMode val="edge"/>
          <c:x val="0.71514145355724335"/>
          <c:y val="6.25E-2"/>
          <c:w val="0.24651046384688635"/>
          <c:h val="0.24928826279527558"/>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1-4/yr</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Sheet1!$B$2:$B$33</c:f>
              <c:numCache>
                <c:formatCode>General</c:formatCode>
                <c:ptCount val="32"/>
                <c:pt idx="0">
                  <c:v>1</c:v>
                </c:pt>
                <c:pt idx="1">
                  <c:v>5</c:v>
                </c:pt>
                <c:pt idx="2">
                  <c:v>5</c:v>
                </c:pt>
                <c:pt idx="3">
                  <c:v>12</c:v>
                </c:pt>
                <c:pt idx="4">
                  <c:v>15</c:v>
                </c:pt>
                <c:pt idx="5">
                  <c:v>13</c:v>
                </c:pt>
                <c:pt idx="6">
                  <c:v>19</c:v>
                </c:pt>
                <c:pt idx="7">
                  <c:v>20</c:v>
                </c:pt>
                <c:pt idx="8">
                  <c:v>20</c:v>
                </c:pt>
                <c:pt idx="9">
                  <c:v>20</c:v>
                </c:pt>
                <c:pt idx="10">
                  <c:v>27</c:v>
                </c:pt>
                <c:pt idx="11">
                  <c:v>18</c:v>
                </c:pt>
                <c:pt idx="12">
                  <c:v>20</c:v>
                </c:pt>
                <c:pt idx="13">
                  <c:v>14</c:v>
                </c:pt>
                <c:pt idx="14">
                  <c:v>15</c:v>
                </c:pt>
                <c:pt idx="15">
                  <c:v>14</c:v>
                </c:pt>
                <c:pt idx="16">
                  <c:v>13</c:v>
                </c:pt>
                <c:pt idx="17">
                  <c:v>19</c:v>
                </c:pt>
                <c:pt idx="18">
                  <c:v>9</c:v>
                </c:pt>
                <c:pt idx="19">
                  <c:v>12</c:v>
                </c:pt>
                <c:pt idx="20">
                  <c:v>10</c:v>
                </c:pt>
                <c:pt idx="21">
                  <c:v>11</c:v>
                </c:pt>
                <c:pt idx="22">
                  <c:v>13</c:v>
                </c:pt>
                <c:pt idx="23">
                  <c:v>9</c:v>
                </c:pt>
                <c:pt idx="24">
                  <c:v>6</c:v>
                </c:pt>
                <c:pt idx="25">
                  <c:v>8</c:v>
                </c:pt>
                <c:pt idx="26">
                  <c:v>6</c:v>
                </c:pt>
                <c:pt idx="27">
                  <c:v>7</c:v>
                </c:pt>
                <c:pt idx="28">
                  <c:v>6</c:v>
                </c:pt>
                <c:pt idx="29">
                  <c:v>9</c:v>
                </c:pt>
                <c:pt idx="30">
                  <c:v>9</c:v>
                </c:pt>
                <c:pt idx="31">
                  <c:v>6</c:v>
                </c:pt>
              </c:numCache>
            </c:numRef>
          </c:val>
        </c:ser>
        <c:ser>
          <c:idx val="1"/>
          <c:order val="1"/>
          <c:tx>
            <c:strRef>
              <c:f>Sheet1!$C$1</c:f>
              <c:strCache>
                <c:ptCount val="1"/>
                <c:pt idx="0">
                  <c:v>5-9/yr</c:v>
                </c:pt>
              </c:strCache>
            </c:strRef>
          </c:tx>
          <c:spPr>
            <a:gradFill flip="none" rotWithShape="1">
              <a:gsLst>
                <a:gs pos="0">
                  <a:srgbClr val="6600CC"/>
                </a:gs>
                <a:gs pos="50000">
                  <a:srgbClr val="9933FF"/>
                </a:gs>
                <a:gs pos="100000">
                  <a:srgbClr val="6600CC"/>
                </a:gs>
              </a:gsLst>
              <a:lin ang="10800000" scaled="1"/>
              <a:tileRect/>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Sheet1!$C$2:$C$33</c:f>
              <c:numCache>
                <c:formatCode>General</c:formatCode>
                <c:ptCount val="32"/>
                <c:pt idx="0">
                  <c:v>0</c:v>
                </c:pt>
                <c:pt idx="1">
                  <c:v>0</c:v>
                </c:pt>
                <c:pt idx="2">
                  <c:v>0</c:v>
                </c:pt>
                <c:pt idx="3">
                  <c:v>0</c:v>
                </c:pt>
                <c:pt idx="4">
                  <c:v>1</c:v>
                </c:pt>
                <c:pt idx="5">
                  <c:v>2</c:v>
                </c:pt>
                <c:pt idx="6">
                  <c:v>2</c:v>
                </c:pt>
                <c:pt idx="7">
                  <c:v>0</c:v>
                </c:pt>
                <c:pt idx="8">
                  <c:v>2</c:v>
                </c:pt>
                <c:pt idx="9">
                  <c:v>0</c:v>
                </c:pt>
                <c:pt idx="10">
                  <c:v>1</c:v>
                </c:pt>
                <c:pt idx="11">
                  <c:v>0</c:v>
                </c:pt>
                <c:pt idx="12">
                  <c:v>0</c:v>
                </c:pt>
                <c:pt idx="13">
                  <c:v>0</c:v>
                </c:pt>
                <c:pt idx="14">
                  <c:v>0</c:v>
                </c:pt>
                <c:pt idx="15">
                  <c:v>1</c:v>
                </c:pt>
                <c:pt idx="16">
                  <c:v>0</c:v>
                </c:pt>
                <c:pt idx="17">
                  <c:v>0</c:v>
                </c:pt>
                <c:pt idx="18">
                  <c:v>0</c:v>
                </c:pt>
                <c:pt idx="19">
                  <c:v>0</c:v>
                </c:pt>
                <c:pt idx="20">
                  <c:v>0</c:v>
                </c:pt>
                <c:pt idx="21">
                  <c:v>0</c:v>
                </c:pt>
                <c:pt idx="22">
                  <c:v>0</c:v>
                </c:pt>
                <c:pt idx="23">
                  <c:v>0</c:v>
                </c:pt>
                <c:pt idx="24">
                  <c:v>1</c:v>
                </c:pt>
                <c:pt idx="25">
                  <c:v>0</c:v>
                </c:pt>
                <c:pt idx="26">
                  <c:v>0</c:v>
                </c:pt>
                <c:pt idx="27">
                  <c:v>0</c:v>
                </c:pt>
                <c:pt idx="28">
                  <c:v>0</c:v>
                </c:pt>
                <c:pt idx="29">
                  <c:v>0</c:v>
                </c:pt>
                <c:pt idx="30">
                  <c:v>0</c:v>
                </c:pt>
                <c:pt idx="31">
                  <c:v>0</c:v>
                </c:pt>
              </c:numCache>
            </c:numRef>
          </c:val>
        </c:ser>
        <c:ser>
          <c:idx val="2"/>
          <c:order val="2"/>
          <c:tx>
            <c:strRef>
              <c:f>Sheet1!$D$1</c:f>
              <c:strCache>
                <c:ptCount val="1"/>
                <c:pt idx="0">
                  <c:v>10-19/yr</c:v>
                </c:pt>
              </c:strCache>
            </c:strRef>
          </c:tx>
          <c:spPr>
            <a:gradFill>
              <a:gsLst>
                <a:gs pos="0">
                  <a:srgbClr val="C00000"/>
                </a:gs>
                <a:gs pos="50000">
                  <a:srgbClr val="FF0000"/>
                </a:gs>
                <a:gs pos="100000">
                  <a:srgbClr val="C00000"/>
                </a:gs>
              </a:gsLst>
              <a:lin ang="10800000" scaled="1"/>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Sheet1!$D$2:$D$33</c:f>
              <c:numCache>
                <c:formatCode>General</c:formatCode>
                <c:ptCount val="32"/>
                <c:pt idx="0">
                  <c:v>0</c:v>
                </c:pt>
                <c:pt idx="1">
                  <c:v>0</c:v>
                </c:pt>
                <c:pt idx="2">
                  <c:v>1</c:v>
                </c:pt>
                <c:pt idx="3">
                  <c:v>0</c:v>
                </c:pt>
                <c:pt idx="4">
                  <c:v>0</c:v>
                </c:pt>
                <c:pt idx="5">
                  <c:v>0</c:v>
                </c:pt>
                <c:pt idx="6">
                  <c:v>1</c:v>
                </c:pt>
                <c:pt idx="7">
                  <c:v>1</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numCache>
            </c:numRef>
          </c:val>
        </c:ser>
        <c:ser>
          <c:idx val="3"/>
          <c:order val="3"/>
          <c:tx>
            <c:strRef>
              <c:f>Sheet1!$E$1</c:f>
              <c:strCache>
                <c:ptCount val="1"/>
                <c:pt idx="0">
                  <c:v>20-29/yr</c:v>
                </c:pt>
              </c:strCache>
            </c:strRef>
          </c:tx>
          <c:spPr>
            <a:gradFill>
              <a:gsLst>
                <a:gs pos="0">
                  <a:srgbClr val="A6A200"/>
                </a:gs>
                <a:gs pos="50000">
                  <a:srgbClr val="FFFF00"/>
                </a:gs>
                <a:gs pos="100000">
                  <a:srgbClr val="A6A200"/>
                </a:gs>
              </a:gsLst>
              <a:lin ang="10800000" scaled="1"/>
            </a:gradFill>
          </c:spPr>
          <c:invertIfNegative val="0"/>
          <c:cat>
            <c:numRef>
              <c:f>Sheet1!$A$2:$A$33</c:f>
              <c:numCache>
                <c:formatCode>General</c:formatCode>
                <c:ptCount val="32"/>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numCache>
            </c:numRef>
          </c:cat>
          <c:val>
            <c:numRef>
              <c:f>Sheet1!$E$2:$E$33</c:f>
              <c:numCache>
                <c:formatCode>General</c:formatCode>
                <c:ptCount val="32"/>
                <c:pt idx="0">
                  <c:v>0</c:v>
                </c:pt>
                <c:pt idx="1">
                  <c:v>0</c:v>
                </c:pt>
                <c:pt idx="2">
                  <c:v>0</c:v>
                </c:pt>
                <c:pt idx="3">
                  <c:v>1</c:v>
                </c:pt>
                <c:pt idx="4">
                  <c:v>1</c:v>
                </c:pt>
                <c:pt idx="5">
                  <c:v>1</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numCache>
            </c:numRef>
          </c:val>
        </c:ser>
        <c:dLbls>
          <c:showLegendKey val="0"/>
          <c:showVal val="0"/>
          <c:showCatName val="0"/>
          <c:showSerName val="0"/>
          <c:showPercent val="0"/>
          <c:showBubbleSize val="0"/>
        </c:dLbls>
        <c:gapWidth val="35"/>
        <c:overlap val="100"/>
        <c:axId val="148043584"/>
        <c:axId val="148043976"/>
      </c:barChart>
      <c:catAx>
        <c:axId val="148043584"/>
        <c:scaling>
          <c:orientation val="minMax"/>
        </c:scaling>
        <c:delete val="0"/>
        <c:axPos val="b"/>
        <c:title>
          <c:tx>
            <c:rich>
              <a:bodyPr/>
              <a:lstStyle/>
              <a:p>
                <a:pPr>
                  <a:defRPr sz="1700"/>
                </a:pPr>
                <a:r>
                  <a:rPr lang="en-US" sz="1700" b="1" i="0" baseline="0" dirty="0" smtClean="0">
                    <a:solidFill>
                      <a:schemeClr val="tx1"/>
                    </a:solidFill>
                  </a:rPr>
                  <a:t>Transplant Year</a:t>
                </a:r>
                <a:endParaRPr lang="en-US" sz="1700" b="1" i="0" baseline="0" dirty="0">
                  <a:solidFill>
                    <a:schemeClr val="tx1"/>
                  </a:solidFill>
                </a:endParaRPr>
              </a:p>
            </c:rich>
          </c:tx>
          <c:layout/>
          <c:overlay val="0"/>
        </c:title>
        <c:numFmt formatCode="General" sourceLinked="1"/>
        <c:majorTickMark val="out"/>
        <c:minorTickMark val="none"/>
        <c:tickLblPos val="nextTo"/>
        <c:txPr>
          <a:bodyPr rot="-2700000"/>
          <a:lstStyle/>
          <a:p>
            <a:pPr>
              <a:defRPr sz="1500" b="1"/>
            </a:pPr>
            <a:endParaRPr lang="en-US"/>
          </a:p>
        </c:txPr>
        <c:crossAx val="148043976"/>
        <c:crosses val="autoZero"/>
        <c:auto val="1"/>
        <c:lblAlgn val="ctr"/>
        <c:lblOffset val="100"/>
        <c:tickLblSkip val="1"/>
        <c:noMultiLvlLbl val="0"/>
      </c:catAx>
      <c:valAx>
        <c:axId val="148043976"/>
        <c:scaling>
          <c:orientation val="minMax"/>
        </c:scaling>
        <c:delete val="0"/>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manualLayout>
              <c:xMode val="edge"/>
              <c:yMode val="edge"/>
              <c:x val="0"/>
              <c:y val="3.6289838770153897E-2"/>
            </c:manualLayout>
          </c:layout>
          <c:overlay val="0"/>
        </c:title>
        <c:numFmt formatCode="General" sourceLinked="1"/>
        <c:majorTickMark val="out"/>
        <c:minorTickMark val="none"/>
        <c:tickLblPos val="nextTo"/>
        <c:txPr>
          <a:bodyPr/>
          <a:lstStyle/>
          <a:p>
            <a:pPr>
              <a:defRPr sz="1500" b="1"/>
            </a:pPr>
            <a:endParaRPr lang="en-US"/>
          </a:p>
        </c:txPr>
        <c:crossAx val="148043584"/>
        <c:crosses val="autoZero"/>
        <c:crossBetween val="between"/>
      </c:valAx>
      <c:spPr>
        <a:solidFill>
          <a:schemeClr val="bg2"/>
        </a:solidFill>
        <a:ln>
          <a:solidFill>
            <a:schemeClr val="tx1"/>
          </a:solidFill>
        </a:ln>
      </c:spPr>
    </c:plotArea>
    <c:legend>
      <c:legendPos val="t"/>
      <c:layout>
        <c:manualLayout>
          <c:xMode val="edge"/>
          <c:yMode val="edge"/>
          <c:x val="0.67956704526978373"/>
          <c:y val="6.5042911302753817E-2"/>
          <c:w val="0.28393375606810212"/>
          <c:h val="0.23601133191684373"/>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669142516979193"/>
          <c:y val="0.11488076490438695"/>
          <c:w val="0.27792109749167981"/>
          <c:h val="0.77023847019122604"/>
        </c:manualLayout>
      </c:layout>
      <c:pieChart>
        <c:varyColors val="1"/>
        <c:ser>
          <c:idx val="0"/>
          <c:order val="0"/>
          <c:tx>
            <c:strRef>
              <c:f>Sheet1!$B$1</c:f>
              <c:strCache>
                <c:ptCount val="1"/>
                <c:pt idx="0">
                  <c:v>%</c:v>
                </c:pt>
              </c:strCache>
            </c:strRef>
          </c:tx>
          <c:dPt>
            <c:idx val="0"/>
            <c:bubble3D val="0"/>
            <c:spPr>
              <a:solidFill>
                <a:srgbClr val="00FF00"/>
              </a:solidFill>
              <a:ln>
                <a:solidFill>
                  <a:srgbClr val="000000"/>
                </a:solidFill>
              </a:ln>
            </c:spPr>
          </c:dPt>
          <c:dPt>
            <c:idx val="1"/>
            <c:bubble3D val="0"/>
            <c:spPr>
              <a:solidFill>
                <a:schemeClr val="bg1">
                  <a:lumMod val="50000"/>
                  <a:lumOff val="50000"/>
                </a:schemeClr>
              </a:solidFill>
              <a:ln>
                <a:solidFill>
                  <a:schemeClr val="bg2"/>
                </a:solidFill>
              </a:ln>
            </c:spPr>
          </c:dPt>
          <c:dPt>
            <c:idx val="2"/>
            <c:bubble3D val="0"/>
            <c:spPr>
              <a:solidFill>
                <a:srgbClr val="9933FF"/>
              </a:solidFill>
              <a:ln>
                <a:solidFill>
                  <a:schemeClr val="bg2"/>
                </a:solidFill>
              </a:ln>
            </c:spPr>
          </c:dPt>
          <c:dPt>
            <c:idx val="3"/>
            <c:bubble3D val="0"/>
            <c:spPr>
              <a:solidFill>
                <a:srgbClr val="FF0000"/>
              </a:solidFill>
              <a:ln>
                <a:solidFill>
                  <a:srgbClr val="000000"/>
                </a:solidFill>
              </a:ln>
            </c:spPr>
          </c:dPt>
          <c:dPt>
            <c:idx val="4"/>
            <c:bubble3D val="0"/>
            <c:spPr>
              <a:solidFill>
                <a:srgbClr val="00FFFF"/>
              </a:solidFill>
              <a:ln>
                <a:solidFill>
                  <a:srgbClr val="000000"/>
                </a:solidFill>
              </a:ln>
            </c:spPr>
          </c:dPt>
          <c:dPt>
            <c:idx val="5"/>
            <c:bubble3D val="0"/>
            <c:spPr>
              <a:solidFill>
                <a:srgbClr val="FFFF00"/>
              </a:solidFill>
              <a:ln>
                <a:solidFill>
                  <a:srgbClr val="000000"/>
                </a:solidFill>
              </a:ln>
            </c:spPr>
          </c:dPt>
          <c:dPt>
            <c:idx val="6"/>
            <c:bubble3D val="0"/>
            <c:spPr>
              <a:solidFill>
                <a:srgbClr val="FF9900"/>
              </a:solidFill>
              <a:ln>
                <a:solidFill>
                  <a:srgbClr val="000000"/>
                </a:solidFill>
              </a:ln>
            </c:spPr>
          </c:dPt>
          <c:dPt>
            <c:idx val="7"/>
            <c:bubble3D val="0"/>
            <c:spPr>
              <a:solidFill>
                <a:srgbClr val="990000"/>
              </a:solidFill>
              <a:ln>
                <a:solidFill>
                  <a:srgbClr val="000000"/>
                </a:solidFill>
              </a:ln>
            </c:spPr>
          </c:dPt>
          <c:dPt>
            <c:idx val="8"/>
            <c:bubble3D val="0"/>
            <c:spPr>
              <a:solidFill>
                <a:srgbClr val="6600CC"/>
              </a:solidFill>
              <a:ln>
                <a:solidFill>
                  <a:srgbClr val="000000"/>
                </a:solidFill>
              </a:ln>
            </c:spPr>
          </c:dPt>
          <c:dLbls>
            <c:dLbl>
              <c:idx val="0"/>
              <c:layout>
                <c:manualLayout>
                  <c:x val="-1.9095164650810401E-3"/>
                  <c:y val="-2.165054368203983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0026517303893713E-2"/>
                  <c:y val="-2.138807649043886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5673485401953623E-2"/>
                  <c:y val="-2.555268091488581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1894363719998952E-3"/>
                  <c:y val="6.39310086239220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039559488053684E-2"/>
                  <c:y val="2.87097862767154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2184701139161728E-2"/>
                  <c:y val="2.60029996250468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0047893497848978E-2"/>
                  <c:y val="-1.7101987251593596E-2"/>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a:lstStyle/>
              <a:p>
                <a:pPr>
                  <a:defRPr sz="1500" b="1"/>
                </a:pPr>
                <a:endParaRPr lang="en-US"/>
              </a:p>
            </c:tx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Sheet1!$A$2:$A$9</c:f>
              <c:strCache>
                <c:ptCount val="8"/>
                <c:pt idx="0">
                  <c:v>CF</c:v>
                </c:pt>
                <c:pt idx="1">
                  <c:v>IIP</c:v>
                </c:pt>
                <c:pt idx="2">
                  <c:v>ILD-not IIP</c:v>
                </c:pt>
                <c:pt idx="3">
                  <c:v>IPAH</c:v>
                </c:pt>
                <c:pt idx="4">
                  <c:v>OB</c:v>
                </c:pt>
                <c:pt idx="5">
                  <c:v>PH-not IPAH</c:v>
                </c:pt>
                <c:pt idx="6">
                  <c:v>Retransplant</c:v>
                </c:pt>
                <c:pt idx="7">
                  <c:v>Other</c:v>
                </c:pt>
              </c:strCache>
            </c:strRef>
          </c:cat>
          <c:val>
            <c:numRef>
              <c:f>Sheet1!$B$2:$B$9</c:f>
              <c:numCache>
                <c:formatCode>0.00%</c:formatCode>
                <c:ptCount val="8"/>
                <c:pt idx="0">
                  <c:v>0.28381000000000001</c:v>
                </c:pt>
                <c:pt idx="1">
                  <c:v>1.5025E-2</c:v>
                </c:pt>
                <c:pt idx="2">
                  <c:v>1.3356E-2</c:v>
                </c:pt>
                <c:pt idx="3">
                  <c:v>0.27378999999999998</c:v>
                </c:pt>
                <c:pt idx="4">
                  <c:v>1.0017E-2</c:v>
                </c:pt>
                <c:pt idx="5">
                  <c:v>0.33889999999999998</c:v>
                </c:pt>
                <c:pt idx="6">
                  <c:v>3.1719999999999998E-2</c:v>
                </c:pt>
                <c:pt idx="7">
                  <c:v>3.3389000000000002E-2</c:v>
                </c:pt>
              </c:numCache>
            </c:numRef>
          </c:val>
        </c:ser>
        <c:dLbls>
          <c:showLegendKey val="0"/>
          <c:showVal val="0"/>
          <c:showCatName val="0"/>
          <c:showSerName val="0"/>
          <c:showPercent val="0"/>
          <c:showBubbleSize val="0"/>
          <c:showLeaderLines val="1"/>
        </c:dLbls>
        <c:firstSliceAng val="75"/>
      </c:pieChart>
    </c:plotArea>
    <c:legend>
      <c:legendPos val="r"/>
      <c:layout>
        <c:manualLayout>
          <c:xMode val="edge"/>
          <c:yMode val="edge"/>
          <c:x val="0.64697405092404692"/>
          <c:y val="5.7454818147731533E-2"/>
          <c:w val="0.32897096625809169"/>
          <c:h val="0.81842369703787365"/>
        </c:manualLayout>
      </c:layout>
      <c:overlay val="0"/>
      <c:spPr>
        <a:solidFill>
          <a:srgbClr val="000000"/>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9/25/2017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dirty="0"/>
          </a:p>
        </p:txBody>
      </p:sp>
    </p:spTree>
    <p:extLst>
      <p:ext uri="{BB962C8B-B14F-4D97-AF65-F5344CB8AC3E}">
        <p14:creationId xmlns:p14="http://schemas.microsoft.com/office/powerpoint/2010/main" val="3738134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1039579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1218014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26787785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diagnosis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dirty="0"/>
          </a:p>
        </p:txBody>
      </p:sp>
    </p:spTree>
    <p:extLst>
      <p:ext uri="{BB962C8B-B14F-4D97-AF65-F5344CB8AC3E}">
        <p14:creationId xmlns:p14="http://schemas.microsoft.com/office/powerpoint/2010/main" val="3512538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dirty="0"/>
          </a:p>
        </p:txBody>
      </p:sp>
    </p:spTree>
    <p:extLst>
      <p:ext uri="{BB962C8B-B14F-4D97-AF65-F5344CB8AC3E}">
        <p14:creationId xmlns:p14="http://schemas.microsoft.com/office/powerpoint/2010/main" val="34579185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dirty="0"/>
          </a:p>
        </p:txBody>
      </p:sp>
    </p:spTree>
    <p:extLst>
      <p:ext uri="{BB962C8B-B14F-4D97-AF65-F5344CB8AC3E}">
        <p14:creationId xmlns:p14="http://schemas.microsoft.com/office/powerpoint/2010/main" val="15118601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dirty="0"/>
          </a:p>
        </p:txBody>
      </p:sp>
    </p:spTree>
    <p:extLst>
      <p:ext uri="{BB962C8B-B14F-4D97-AF65-F5344CB8AC3E}">
        <p14:creationId xmlns:p14="http://schemas.microsoft.com/office/powerpoint/2010/main" val="35746507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dirty="0"/>
          </a:p>
        </p:txBody>
      </p:sp>
    </p:spTree>
    <p:extLst>
      <p:ext uri="{BB962C8B-B14F-4D97-AF65-F5344CB8AC3E}">
        <p14:creationId xmlns:p14="http://schemas.microsoft.com/office/powerpoint/2010/main" val="588777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dirty="0"/>
          </a:p>
        </p:txBody>
      </p:sp>
    </p:spTree>
    <p:extLst>
      <p:ext uri="{BB962C8B-B14F-4D97-AF65-F5344CB8AC3E}">
        <p14:creationId xmlns:p14="http://schemas.microsoft.com/office/powerpoint/2010/main" val="32782385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dirty="0"/>
          </a:p>
        </p:txBody>
      </p:sp>
    </p:spTree>
    <p:extLst>
      <p:ext uri="{BB962C8B-B14F-4D97-AF65-F5344CB8AC3E}">
        <p14:creationId xmlns:p14="http://schemas.microsoft.com/office/powerpoint/2010/main" val="35611869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dirty="0"/>
          </a:p>
        </p:txBody>
      </p:sp>
    </p:spTree>
    <p:extLst>
      <p:ext uri="{BB962C8B-B14F-4D97-AF65-F5344CB8AC3E}">
        <p14:creationId xmlns:p14="http://schemas.microsoft.com/office/powerpoint/2010/main" val="3879145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24058275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dirty="0"/>
          </a:p>
        </p:txBody>
      </p:sp>
    </p:spTree>
    <p:extLst>
      <p:ext uri="{BB962C8B-B14F-4D97-AF65-F5344CB8AC3E}">
        <p14:creationId xmlns:p14="http://schemas.microsoft.com/office/powerpoint/2010/main" val="14223410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dirty="0"/>
          </a:p>
        </p:txBody>
      </p:sp>
    </p:spTree>
    <p:extLst>
      <p:ext uri="{BB962C8B-B14F-4D97-AF65-F5344CB8AC3E}">
        <p14:creationId xmlns:p14="http://schemas.microsoft.com/office/powerpoint/2010/main" val="21458230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endParaRPr lang="en-US" dirty="0"/>
          </a:p>
        </p:txBody>
      </p:sp>
      <p:sp>
        <p:nvSpPr>
          <p:cNvPr id="4" name="Slide Number Placeholder 3"/>
          <p:cNvSpPr>
            <a:spLocks noGrp="1"/>
          </p:cNvSpPr>
          <p:nvPr>
            <p:ph type="sldNum" sz="quarter" idx="10"/>
          </p:nvPr>
        </p:nvSpPr>
        <p:spPr/>
        <p:txBody>
          <a:bodyPr/>
          <a:lstStyle/>
          <a:p>
            <a:fld id="{2C4CF527-DB22-4A89-A796-D9BF6FBA4C61}" type="slidenum">
              <a:rPr lang="en-US" smtClean="0"/>
              <a:pPr/>
              <a:t>25</a:t>
            </a:fld>
            <a:endParaRPr lang="en-US" dirty="0"/>
          </a:p>
        </p:txBody>
      </p:sp>
    </p:spTree>
    <p:extLst>
      <p:ext uri="{BB962C8B-B14F-4D97-AF65-F5344CB8AC3E}">
        <p14:creationId xmlns:p14="http://schemas.microsoft.com/office/powerpoint/2010/main" val="12135260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dirty="0"/>
          </a:p>
        </p:txBody>
      </p:sp>
    </p:spTree>
    <p:extLst>
      <p:ext uri="{BB962C8B-B14F-4D97-AF65-F5344CB8AC3E}">
        <p14:creationId xmlns:p14="http://schemas.microsoft.com/office/powerpoint/2010/main" val="16636239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dirty="0"/>
          </a:p>
        </p:txBody>
      </p:sp>
    </p:spTree>
    <p:extLst>
      <p:ext uri="{BB962C8B-B14F-4D97-AF65-F5344CB8AC3E}">
        <p14:creationId xmlns:p14="http://schemas.microsoft.com/office/powerpoint/2010/main" val="28941035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dirty="0"/>
          </a:p>
        </p:txBody>
      </p:sp>
    </p:spTree>
    <p:extLst>
      <p:ext uri="{BB962C8B-B14F-4D97-AF65-F5344CB8AC3E}">
        <p14:creationId xmlns:p14="http://schemas.microsoft.com/office/powerpoint/2010/main" val="2686778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dirty="0"/>
          </a:p>
        </p:txBody>
      </p:sp>
    </p:spTree>
    <p:extLst>
      <p:ext uri="{BB962C8B-B14F-4D97-AF65-F5344CB8AC3E}">
        <p14:creationId xmlns:p14="http://schemas.microsoft.com/office/powerpoint/2010/main" val="5590398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30</a:t>
            </a:fld>
            <a:endParaRPr lang="en-US" dirty="0"/>
          </a:p>
        </p:txBody>
      </p:sp>
    </p:spTree>
    <p:extLst>
      <p:ext uri="{BB962C8B-B14F-4D97-AF65-F5344CB8AC3E}">
        <p14:creationId xmlns:p14="http://schemas.microsoft.com/office/powerpoint/2010/main" val="15738292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dirty="0"/>
          </a:p>
        </p:txBody>
      </p:sp>
    </p:spTree>
    <p:extLst>
      <p:ext uri="{BB962C8B-B14F-4D97-AF65-F5344CB8AC3E}">
        <p14:creationId xmlns:p14="http://schemas.microsoft.com/office/powerpoint/2010/main" val="4349717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dirty="0"/>
          </a:p>
        </p:txBody>
      </p:sp>
    </p:spTree>
    <p:extLst>
      <p:ext uri="{BB962C8B-B14F-4D97-AF65-F5344CB8AC3E}">
        <p14:creationId xmlns:p14="http://schemas.microsoft.com/office/powerpoint/2010/main" val="807712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where donor age is unknown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6677425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dirty="0" smtClean="0"/>
          </a:p>
          <a:p>
            <a:r>
              <a:rPr lang="en-US" dirty="0" smtClean="0"/>
              <a:t>Survival rates were compared using the log-rank test statistic. Adjustments for multiple comparisons were done using Scheffe’s method. Results of log-rank test should be interpreted with caution when curves cross.</a:t>
            </a:r>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33</a:t>
            </a:fld>
            <a:endParaRPr lang="en-US" dirty="0"/>
          </a:p>
        </p:txBody>
      </p:sp>
    </p:spTree>
    <p:extLst>
      <p:ext uri="{BB962C8B-B14F-4D97-AF65-F5344CB8AC3E}">
        <p14:creationId xmlns:p14="http://schemas.microsoft.com/office/powerpoint/2010/main" val="42914432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dirty="0" smtClean="0"/>
          </a:p>
          <a:p>
            <a:r>
              <a:rPr lang="en-US" dirty="0" smtClean="0"/>
              <a:t>Survival rates were compared using the log-rank test statistic. Adjustments for multiple comparisons were done using Scheffe’s method. Results of log-rank test should be interpreted with caution when curves cross.</a:t>
            </a:r>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34</a:t>
            </a:fld>
            <a:endParaRPr lang="en-US" dirty="0"/>
          </a:p>
        </p:txBody>
      </p:sp>
    </p:spTree>
    <p:extLst>
      <p:ext uri="{BB962C8B-B14F-4D97-AF65-F5344CB8AC3E}">
        <p14:creationId xmlns:p14="http://schemas.microsoft.com/office/powerpoint/2010/main" val="3150222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2852581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xfrm>
            <a:off x="1143000" y="685800"/>
            <a:ext cx="4572000" cy="3429000"/>
          </a:xfrm>
          <a:ln/>
        </p:spPr>
      </p:sp>
      <p:sp>
        <p:nvSpPr>
          <p:cNvPr id="137219" name="Rectangle 3"/>
          <p:cNvSpPr>
            <a:spLocks noGrp="1" noChangeArrowheads="1"/>
          </p:cNvSpPr>
          <p:nvPr>
            <p:ph type="body" idx="1"/>
          </p:nvPr>
        </p:nvSpPr>
        <p:spPr>
          <a:xfrm>
            <a:off x="686731" y="4344336"/>
            <a:ext cx="5484540" cy="4113553"/>
          </a:xfrm>
          <a:ln/>
        </p:spPr>
        <p:txBody>
          <a:bodyPr/>
          <a:lstStyle/>
          <a:p>
            <a:endParaRPr lang="en-US" dirty="0" smtClean="0"/>
          </a:p>
        </p:txBody>
      </p:sp>
    </p:spTree>
    <p:extLst>
      <p:ext uri="{BB962C8B-B14F-4D97-AF65-F5344CB8AC3E}">
        <p14:creationId xmlns:p14="http://schemas.microsoft.com/office/powerpoint/2010/main" val="3871540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3863401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1301050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2581562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1558635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600200"/>
            <a:ext cx="7772400" cy="4114800"/>
          </a:xfrm>
        </p:spPr>
        <p:txBody>
          <a:bodyPr/>
          <a:lstStyle/>
          <a:p>
            <a:pPr lvl="0"/>
            <a:endParaRPr lang="en-US" noProof="0" dirty="0" smtClean="0"/>
          </a:p>
        </p:txBody>
      </p:sp>
    </p:spTree>
    <p:extLst>
      <p:ext uri="{BB962C8B-B14F-4D97-AF65-F5344CB8AC3E}">
        <p14:creationId xmlns:p14="http://schemas.microsoft.com/office/powerpoint/2010/main" val="2089633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Pediatric Recipients</a:t>
            </a:r>
            <a:endParaRPr lang="en-US" dirty="0"/>
          </a:p>
        </p:txBody>
      </p:sp>
      <p:grpSp>
        <p:nvGrpSpPr>
          <p:cNvPr id="9" name="Group 8"/>
          <p:cNvGrpSpPr/>
          <p:nvPr/>
        </p:nvGrpSpPr>
        <p:grpSpPr>
          <a:xfrm>
            <a:off x="7374" y="6146799"/>
            <a:ext cx="4715933" cy="711201"/>
            <a:chOff x="2" y="6158984"/>
            <a:chExt cx="4715933" cy="711201"/>
          </a:xfrm>
        </p:grpSpPr>
        <p:grpSp>
          <p:nvGrpSpPr>
            <p:cNvPr id="15" name="Group 14"/>
            <p:cNvGrpSpPr/>
            <p:nvPr/>
          </p:nvGrpSpPr>
          <p:grpSpPr>
            <a:xfrm>
              <a:off x="2" y="6158984"/>
              <a:ext cx="4715932" cy="711201"/>
              <a:chOff x="1" y="6067776"/>
              <a:chExt cx="4952999" cy="790224"/>
            </a:xfrm>
          </p:grpSpPr>
          <p:pic>
            <p:nvPicPr>
              <p:cNvPr id="17" name="Picture 16"/>
              <p:cNvPicPr>
                <a:picLocks noChangeAspect="1"/>
              </p:cNvPicPr>
              <p:nvPr/>
            </p:nvPicPr>
            <p:blipFill>
              <a:blip r:embed="rId2"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840792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3716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228600" y="143263"/>
            <a:ext cx="8534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800" kern="0" dirty="0" smtClean="0"/>
              <a:t/>
            </a:r>
            <a:br>
              <a:rPr lang="en-US" sz="2800" kern="0" dirty="0" smtClean="0"/>
            </a:br>
            <a:r>
              <a:rPr lang="en-US" sz="2400" kern="0" dirty="0" smtClean="0"/>
              <a:t>Number of Centers Reporting Transplants by Location</a:t>
            </a:r>
            <a:r>
              <a:rPr lang="en-US" sz="2800" kern="0" dirty="0" smtClean="0"/>
              <a:t/>
            </a:r>
            <a:br>
              <a:rPr lang="en-US" sz="2800" kern="0" dirty="0" smtClean="0"/>
            </a:br>
            <a:endParaRPr lang="en-US" sz="2000" kern="0" dirty="0"/>
          </a:p>
        </p:txBody>
      </p:sp>
      <p:sp>
        <p:nvSpPr>
          <p:cNvPr id="3" name="title_cohort"/>
          <p:cNvSpPr txBox="1"/>
          <p:nvPr/>
        </p:nvSpPr>
        <p:spPr>
          <a:xfrm>
            <a:off x="1636776" y="922728"/>
            <a:ext cx="5867400" cy="400110"/>
          </a:xfrm>
          <a:prstGeom prst="rect">
            <a:avLst/>
          </a:prstGeom>
          <a:noFill/>
        </p:spPr>
        <p:txBody>
          <a:bodyPr wrap="square" rtlCol="0">
            <a:spAutoFit/>
          </a:bodyPr>
          <a:lstStyle/>
          <a:p>
            <a:r>
              <a:rPr lang="en-US" sz="2000" b="1" kern="0" dirty="0" smtClean="0"/>
              <a:t>(Transplants: January 1984 – December 2015)</a:t>
            </a:r>
            <a:endParaRPr lang="en-US" sz="2000" b="1" kern="0" dirty="0"/>
          </a:p>
        </p:txBody>
      </p:sp>
    </p:spTree>
    <p:extLst>
      <p:ext uri="{BB962C8B-B14F-4D97-AF65-F5344CB8AC3E}">
        <p14:creationId xmlns:p14="http://schemas.microsoft.com/office/powerpoint/2010/main" val="7666456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1143000"/>
          </a:xfrm>
        </p:spPr>
        <p:txBody>
          <a:bodyPr/>
          <a:lstStyle/>
          <a:p>
            <a:r>
              <a:rPr lang="en-US" sz="2600" dirty="0" smtClean="0"/>
              <a:t>Pediatric Heart-Lung Transplants</a:t>
            </a:r>
            <a:r>
              <a:rPr lang="en-US" sz="2800" dirty="0" smtClean="0"/>
              <a:t/>
            </a:r>
            <a:br>
              <a:rPr lang="en-US" sz="2800" dirty="0" smtClean="0"/>
            </a:br>
            <a:r>
              <a:rPr lang="en-US" sz="2400" dirty="0" smtClean="0"/>
              <a:t>Number of Centers Reporting Transplants </a:t>
            </a:r>
            <a:br>
              <a:rPr lang="en-US" sz="2400" dirty="0" smtClean="0"/>
            </a:br>
            <a:r>
              <a:rPr lang="en-US" sz="2400" dirty="0" smtClean="0"/>
              <a:t>by Center Volume</a:t>
            </a:r>
            <a:endParaRPr lang="en-US" sz="2400" dirty="0"/>
          </a:p>
        </p:txBody>
      </p:sp>
      <p:graphicFrame>
        <p:nvGraphicFramePr>
          <p:cNvPr id="4" name="Content Placeholder 3"/>
          <p:cNvGraphicFramePr>
            <a:graphicFrameLocks noGrp="1"/>
          </p:cNvGraphicFramePr>
          <p:nvPr>
            <p:ph idx="1"/>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7429455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3"/>
          <p:cNvGraphicFramePr/>
          <p:nvPr>
            <p:extLst/>
          </p:nvPr>
        </p:nvGraphicFramePr>
        <p:xfrm>
          <a:off x="1020234" y="1151442"/>
          <a:ext cx="7391400"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185254" y="1524000"/>
            <a:ext cx="2405546" cy="954107"/>
          </a:xfrm>
          <a:prstGeom prst="rect">
            <a:avLst/>
          </a:prstGeom>
          <a:noFill/>
        </p:spPr>
        <p:txBody>
          <a:bodyPr wrap="square" rtlCol="0">
            <a:spAutoFit/>
          </a:bodyPr>
          <a:lstStyle/>
          <a:p>
            <a:r>
              <a:rPr lang="en-US" sz="1400" b="1" dirty="0" smtClean="0">
                <a:solidFill>
                  <a:srgbClr val="FFFF00"/>
                </a:solidFill>
              </a:rPr>
              <a:t>“Other” includes A1ATD, Non CF-bronchiectasis, and LAM/tuberous </a:t>
            </a:r>
            <a:r>
              <a:rPr lang="en-US" sz="1400" b="1" dirty="0">
                <a:solidFill>
                  <a:srgbClr val="FFFF00"/>
                </a:solidFill>
              </a:rPr>
              <a:t>sclerosis </a:t>
            </a:r>
          </a:p>
        </p:txBody>
      </p:sp>
      <p:graphicFrame>
        <p:nvGraphicFramePr>
          <p:cNvPr id="16" name="Content Placeholder 9"/>
          <p:cNvGraphicFramePr>
            <a:graphicFrameLocks noGrp="1"/>
          </p:cNvGraphicFramePr>
          <p:nvPr>
            <p:ph idx="1"/>
            <p:extLst/>
          </p:nvPr>
        </p:nvGraphicFramePr>
        <p:xfrm>
          <a:off x="292547" y="3678397"/>
          <a:ext cx="8534400" cy="2286000"/>
        </p:xfrm>
        <a:graphic>
          <a:graphicData uri="http://schemas.openxmlformats.org/drawingml/2006/chart">
            <c:chart xmlns:c="http://schemas.openxmlformats.org/drawingml/2006/chart" xmlns:r="http://schemas.openxmlformats.org/officeDocument/2006/relationships" r:id="rId4"/>
          </a:graphicData>
        </a:graphic>
      </p:graphicFrame>
      <p:sp>
        <p:nvSpPr>
          <p:cNvPr id="17" name="TextBox 16"/>
          <p:cNvSpPr txBox="1"/>
          <p:nvPr/>
        </p:nvSpPr>
        <p:spPr>
          <a:xfrm>
            <a:off x="2209800" y="5803638"/>
            <a:ext cx="6324600" cy="276999"/>
          </a:xfrm>
          <a:prstGeom prst="rect">
            <a:avLst/>
          </a:prstGeom>
          <a:noFill/>
        </p:spPr>
        <p:txBody>
          <a:bodyPr wrap="square" rtlCol="0">
            <a:spAutoFit/>
          </a:bodyPr>
          <a:lstStyle/>
          <a:p>
            <a:r>
              <a:rPr lang="en-US" sz="1200" b="1" dirty="0" smtClean="0">
                <a:solidFill>
                  <a:srgbClr val="FFFF00"/>
                </a:solidFill>
              </a:rPr>
              <a:t>NOTE: Unknown diagnoses were excluded from this tabulation.</a:t>
            </a:r>
            <a:endParaRPr lang="en-US" sz="1200" dirty="0">
              <a:solidFill>
                <a:srgbClr val="FFFF00"/>
              </a:solidFill>
            </a:endParaRPr>
          </a:p>
        </p:txBody>
      </p:sp>
      <p:grpSp>
        <p:nvGrpSpPr>
          <p:cNvPr id="19" name="Group 18"/>
          <p:cNvGrpSpPr/>
          <p:nvPr/>
        </p:nvGrpSpPr>
        <p:grpSpPr>
          <a:xfrm>
            <a:off x="2" y="6158984"/>
            <a:ext cx="4715933" cy="711201"/>
            <a:chOff x="2" y="6158984"/>
            <a:chExt cx="4715933" cy="711201"/>
          </a:xfrm>
        </p:grpSpPr>
        <p:grpSp>
          <p:nvGrpSpPr>
            <p:cNvPr id="20" name="Group 19"/>
            <p:cNvGrpSpPr/>
            <p:nvPr/>
          </p:nvGrpSpPr>
          <p:grpSpPr>
            <a:xfrm>
              <a:off x="2" y="6158984"/>
              <a:ext cx="4715932" cy="711201"/>
              <a:chOff x="1" y="6067776"/>
              <a:chExt cx="4952999" cy="790224"/>
            </a:xfrm>
          </p:grpSpPr>
          <p:pic>
            <p:nvPicPr>
              <p:cNvPr id="22" name="Picture 21"/>
              <p:cNvPicPr>
                <a:picLocks noChangeAspect="1"/>
              </p:cNvPicPr>
              <p:nvPr/>
            </p:nvPicPr>
            <p:blipFill>
              <a:blip r:embed="rId5" cstate="print"/>
              <a:stretch>
                <a:fillRect/>
              </a:stretch>
            </p:blipFill>
            <p:spPr>
              <a:xfrm>
                <a:off x="1" y="6172200"/>
                <a:ext cx="4952999" cy="685800"/>
              </a:xfrm>
              <a:prstGeom prst="rect">
                <a:avLst/>
              </a:prstGeom>
            </p:spPr>
          </p:pic>
          <p:sp>
            <p:nvSpPr>
              <p:cNvPr id="23"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21"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24" name="Title 1"/>
          <p:cNvSpPr txBox="1">
            <a:spLocks/>
          </p:cNvSpPr>
          <p:nvPr/>
        </p:nvSpPr>
        <p:spPr bwMode="auto">
          <a:xfrm>
            <a:off x="0" y="348634"/>
            <a:ext cx="91440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br>
              <a:rPr lang="en-US" sz="2600" kern="0" dirty="0" smtClean="0"/>
            </a:br>
            <a:endParaRPr lang="en-US" sz="2000" kern="0" dirty="0"/>
          </a:p>
        </p:txBody>
      </p:sp>
      <p:sp>
        <p:nvSpPr>
          <p:cNvPr id="2" name="Title 2"/>
          <p:cNvSpPr txBox="1"/>
          <p:nvPr/>
        </p:nvSpPr>
        <p:spPr>
          <a:xfrm>
            <a:off x="76200" y="713418"/>
            <a:ext cx="3505200" cy="461665"/>
          </a:xfrm>
          <a:prstGeom prst="rect">
            <a:avLst/>
          </a:prstGeom>
          <a:noFill/>
        </p:spPr>
        <p:txBody>
          <a:bodyPr wrap="square" rtlCol="0">
            <a:spAutoFit/>
          </a:bodyPr>
          <a:lstStyle/>
          <a:p>
            <a:r>
              <a:rPr lang="en-US" sz="2400" b="1" kern="0" dirty="0"/>
              <a:t>Diagnosis </a:t>
            </a:r>
            <a:r>
              <a:rPr lang="en-US" sz="2400" b="1" kern="0" dirty="0" smtClean="0"/>
              <a:t>Distribution</a:t>
            </a:r>
            <a:endParaRPr lang="en-US" sz="2400" b="1" kern="0" dirty="0"/>
          </a:p>
        </p:txBody>
      </p:sp>
      <p:sp>
        <p:nvSpPr>
          <p:cNvPr id="25" name="title_cohort"/>
          <p:cNvSpPr txBox="1"/>
          <p:nvPr/>
        </p:nvSpPr>
        <p:spPr>
          <a:xfrm>
            <a:off x="3389376" y="751332"/>
            <a:ext cx="5857239" cy="400110"/>
          </a:xfrm>
          <a:prstGeom prst="rect">
            <a:avLst/>
          </a:prstGeom>
          <a:noFill/>
        </p:spPr>
        <p:txBody>
          <a:bodyPr wrap="square" rtlCol="0">
            <a:spAutoFit/>
          </a:bodyPr>
          <a:lstStyle/>
          <a:p>
            <a:r>
              <a:rPr lang="en-US" sz="2000" b="1" kern="0" dirty="0" smtClean="0"/>
              <a:t>(Transplants: January 1986 – December 2015)</a:t>
            </a:r>
            <a:endParaRPr lang="en-US" sz="2000" b="1" kern="0" dirty="0"/>
          </a:p>
        </p:txBody>
      </p:sp>
    </p:spTree>
    <p:extLst>
      <p:ext uri="{BB962C8B-B14F-4D97-AF65-F5344CB8AC3E}">
        <p14:creationId xmlns:p14="http://schemas.microsoft.com/office/powerpoint/2010/main" val="16482768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447800"/>
          <a:ext cx="8839200" cy="511449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8" name="Title 1"/>
          <p:cNvSpPr txBox="1">
            <a:spLocks/>
          </p:cNvSpPr>
          <p:nvPr/>
        </p:nvSpPr>
        <p:spPr bwMode="auto">
          <a:xfrm>
            <a:off x="228600" y="353568"/>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r>
              <a:rPr lang="en-US" sz="2400" kern="0" dirty="0" smtClean="0"/>
              <a:t>Age Distribution by Location</a:t>
            </a:r>
            <a:br>
              <a:rPr lang="en-US" sz="2400" kern="0" dirty="0" smtClean="0"/>
            </a:br>
            <a:endParaRPr lang="en-US" sz="2000" kern="0" dirty="0"/>
          </a:p>
        </p:txBody>
      </p:sp>
      <p:sp>
        <p:nvSpPr>
          <p:cNvPr id="3" name="title_cohort"/>
          <p:cNvSpPr txBox="1"/>
          <p:nvPr/>
        </p:nvSpPr>
        <p:spPr>
          <a:xfrm>
            <a:off x="2161032" y="1042002"/>
            <a:ext cx="5257800" cy="400110"/>
          </a:xfrm>
          <a:prstGeom prst="rect">
            <a:avLst/>
          </a:prstGeom>
          <a:noFill/>
        </p:spPr>
        <p:txBody>
          <a:bodyPr wrap="square" rtlCol="0">
            <a:spAutoFit/>
          </a:bodyPr>
          <a:lstStyle/>
          <a:p>
            <a:r>
              <a:rPr lang="en-US" sz="2000" b="1" kern="0" dirty="0" smtClean="0"/>
              <a:t>(Transplants: January 2000 – June 2016)</a:t>
            </a:r>
            <a:endParaRPr lang="en-US" sz="2000" b="1" kern="0" dirty="0"/>
          </a:p>
        </p:txBody>
      </p:sp>
    </p:spTree>
    <p:extLst>
      <p:ext uri="{BB962C8B-B14F-4D97-AF65-F5344CB8AC3E}">
        <p14:creationId xmlns:p14="http://schemas.microsoft.com/office/powerpoint/2010/main" val="18612477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459982073"/>
              </p:ext>
            </p:extLst>
          </p:nvPr>
        </p:nvGraphicFramePr>
        <p:xfrm>
          <a:off x="152400" y="1447800"/>
          <a:ext cx="8991600" cy="511449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58984"/>
            <a:ext cx="4715933" cy="711201"/>
            <a:chOff x="2" y="6158984"/>
            <a:chExt cx="4715933" cy="711201"/>
          </a:xfrm>
        </p:grpSpPr>
        <p:grpSp>
          <p:nvGrpSpPr>
            <p:cNvPr id="13" name="Group 12"/>
            <p:cNvGrpSpPr/>
            <p:nvPr/>
          </p:nvGrpSpPr>
          <p:grpSpPr>
            <a:xfrm>
              <a:off x="2" y="6158984"/>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8" name="Title 1"/>
          <p:cNvSpPr txBox="1">
            <a:spLocks/>
          </p:cNvSpPr>
          <p:nvPr/>
        </p:nvSpPr>
        <p:spPr bwMode="auto">
          <a:xfrm>
            <a:off x="228600" y="381000"/>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r>
              <a:rPr lang="en-US" sz="2400" kern="0" dirty="0" smtClean="0"/>
              <a:t>Diagnosis Distribution by Location</a:t>
            </a:r>
            <a:br>
              <a:rPr lang="en-US" sz="2400" kern="0" dirty="0" smtClean="0"/>
            </a:br>
            <a:endParaRPr lang="en-US" sz="2000" kern="0" dirty="0"/>
          </a:p>
        </p:txBody>
      </p:sp>
      <p:sp>
        <p:nvSpPr>
          <p:cNvPr id="3" name="title_cohort"/>
          <p:cNvSpPr txBox="1"/>
          <p:nvPr/>
        </p:nvSpPr>
        <p:spPr>
          <a:xfrm>
            <a:off x="1866900" y="1035498"/>
            <a:ext cx="5638800" cy="400110"/>
          </a:xfrm>
          <a:prstGeom prst="rect">
            <a:avLst/>
          </a:prstGeom>
          <a:noFill/>
        </p:spPr>
        <p:txBody>
          <a:bodyPr wrap="square" rtlCol="0">
            <a:spAutoFit/>
          </a:bodyPr>
          <a:lstStyle/>
          <a:p>
            <a:pPr algn="ctr"/>
            <a:r>
              <a:rPr lang="en-US" sz="2000" b="1" kern="0" dirty="0" smtClean="0"/>
              <a:t>(Transplants: January 2000 – June 2016)</a:t>
            </a:r>
            <a:endParaRPr lang="en-US" sz="2000" b="1" kern="0" dirty="0"/>
          </a:p>
        </p:txBody>
      </p:sp>
    </p:spTree>
    <p:extLst>
      <p:ext uri="{BB962C8B-B14F-4D97-AF65-F5344CB8AC3E}">
        <p14:creationId xmlns:p14="http://schemas.microsoft.com/office/powerpoint/2010/main" val="28721946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2015 Oct; 34(10): 1255-1263</a:t>
            </a:r>
            <a:endParaRPr lang="en-US" sz="900" b="1" dirty="0">
              <a:solidFill>
                <a:schemeClr val="bg1"/>
              </a:solidFill>
              <a:latin typeface="Arial"/>
              <a:cs typeface="Arial"/>
            </a:endParaRPr>
          </a:p>
        </p:txBody>
      </p:sp>
      <p:sp>
        <p:nvSpPr>
          <p:cNvPr id="18" name="Title 1"/>
          <p:cNvSpPr txBox="1">
            <a:spLocks/>
          </p:cNvSpPr>
          <p:nvPr/>
        </p:nvSpPr>
        <p:spPr bwMode="auto">
          <a:xfrm>
            <a:off x="233850" y="380997"/>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r>
              <a:rPr lang="en-US" sz="2400" kern="0" dirty="0" smtClean="0"/>
              <a:t> Donor Age Distribution by Location</a:t>
            </a:r>
            <a:br>
              <a:rPr lang="en-US" sz="2400" kern="0" dirty="0" smtClean="0"/>
            </a:br>
            <a:endParaRPr lang="en-US" sz="2000" kern="0" dirty="0"/>
          </a:p>
        </p:txBody>
      </p:sp>
      <p:sp>
        <p:nvSpPr>
          <p:cNvPr id="3" name="title_cohort"/>
          <p:cNvSpPr txBox="1"/>
          <p:nvPr/>
        </p:nvSpPr>
        <p:spPr>
          <a:xfrm>
            <a:off x="2087034" y="1036039"/>
            <a:ext cx="5257800" cy="400110"/>
          </a:xfrm>
          <a:prstGeom prst="rect">
            <a:avLst/>
          </a:prstGeom>
          <a:noFill/>
        </p:spPr>
        <p:txBody>
          <a:bodyPr wrap="square" rtlCol="0">
            <a:spAutoFit/>
          </a:bodyPr>
          <a:lstStyle/>
          <a:p>
            <a:pPr algn="ctr"/>
            <a:r>
              <a:rPr lang="en-US" sz="2000" b="1" dirty="0" smtClean="0"/>
              <a:t>(Transplants: January 2000 – June 2016)</a:t>
            </a:r>
            <a:endParaRPr lang="en-US" sz="2000" b="1" dirty="0"/>
          </a:p>
        </p:txBody>
      </p:sp>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89269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Post Transplant: Survival and Other Outcomes</a:t>
            </a:r>
            <a:endParaRPr lang="en-US" dirty="0"/>
          </a:p>
        </p:txBody>
      </p:sp>
      <p:grpSp>
        <p:nvGrpSpPr>
          <p:cNvPr id="9" name="Group 8"/>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p:spPr>
          </p:pic>
          <p:sp>
            <p:nvSpPr>
              <p:cNvPr id="15"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3"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27225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0" y="295663"/>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by Diagnosis </a:t>
            </a:r>
            <a:r>
              <a:rPr lang="en-US" sz="2600" kern="0" dirty="0" smtClean="0"/>
              <a:t/>
            </a:r>
            <a:br>
              <a:rPr lang="en-US" sz="2600" kern="0" dirty="0" smtClean="0"/>
            </a:br>
            <a:r>
              <a:rPr lang="en-US" sz="2000" kern="0" dirty="0" smtClean="0"/>
              <a:t> </a:t>
            </a:r>
            <a:endParaRPr lang="en-US" sz="2000" kern="0" dirty="0"/>
          </a:p>
        </p:txBody>
      </p:sp>
      <p:sp>
        <p:nvSpPr>
          <p:cNvPr id="19" name="median_survival"/>
          <p:cNvSpPr txBox="1"/>
          <p:nvPr/>
        </p:nvSpPr>
        <p:spPr>
          <a:xfrm>
            <a:off x="5257800" y="2855206"/>
            <a:ext cx="3061499" cy="573794"/>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CF=3.8; IPAH=4.7; PH-not IPAH=2.6</a:t>
            </a:r>
            <a:endParaRPr lang="en-US" sz="1300" b="1" dirty="0">
              <a:solidFill>
                <a:schemeClr val="tx1"/>
              </a:solidFill>
            </a:endParaRPr>
          </a:p>
        </p:txBody>
      </p:sp>
      <p:sp>
        <p:nvSpPr>
          <p:cNvPr id="18" name="pvalues"/>
          <p:cNvSpPr txBox="1"/>
          <p:nvPr/>
        </p:nvSpPr>
        <p:spPr>
          <a:xfrm>
            <a:off x="1219200" y="4724400"/>
            <a:ext cx="2971862" cy="533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p&lt;0.05.</a:t>
            </a:r>
          </a:p>
        </p:txBody>
      </p:sp>
      <p:sp>
        <p:nvSpPr>
          <p:cNvPr id="3" name="title_cohort"/>
          <p:cNvSpPr txBox="1"/>
          <p:nvPr/>
        </p:nvSpPr>
        <p:spPr>
          <a:xfrm>
            <a:off x="2070889" y="979116"/>
            <a:ext cx="5181600" cy="400110"/>
          </a:xfrm>
          <a:prstGeom prst="rect">
            <a:avLst/>
          </a:prstGeom>
          <a:noFill/>
        </p:spPr>
        <p:txBody>
          <a:bodyPr wrap="square" rtlCol="0">
            <a:spAutoFit/>
          </a:bodyPr>
          <a:lstStyle/>
          <a:p>
            <a:r>
              <a:rPr lang="en-US" sz="2000" b="1" kern="0" dirty="0" smtClean="0"/>
              <a:t>(Transplants: January 1990 – June 2015)</a:t>
            </a:r>
            <a:endParaRPr lang="en-US" sz="2000" b="1" kern="0" dirty="0"/>
          </a:p>
        </p:txBody>
      </p:sp>
    </p:spTree>
    <p:extLst>
      <p:ext uri="{BB962C8B-B14F-4D97-AF65-F5344CB8AC3E}">
        <p14:creationId xmlns:p14="http://schemas.microsoft.com/office/powerpoint/2010/main" val="13151699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0" y="1524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a:t>
            </a:r>
            <a:r>
              <a:rPr lang="en-US" sz="2400" kern="0" dirty="0"/>
              <a:t>Conditional on Survival to </a:t>
            </a:r>
            <a:r>
              <a:rPr lang="en-US" sz="2400" kern="0" dirty="0" smtClean="0"/>
              <a:t>1 Year by</a:t>
            </a:r>
            <a:endParaRPr lang="en-US" sz="2000" kern="0" dirty="0"/>
          </a:p>
        </p:txBody>
      </p:sp>
      <p:sp>
        <p:nvSpPr>
          <p:cNvPr id="19" name="median_survival"/>
          <p:cNvSpPr txBox="1"/>
          <p:nvPr/>
        </p:nvSpPr>
        <p:spPr>
          <a:xfrm>
            <a:off x="5486400" y="2667000"/>
            <a:ext cx="2985299" cy="573794"/>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CF=6.5; IPAH=7.4; PH-not IPAH=7.6</a:t>
            </a:r>
            <a:endParaRPr lang="en-US" sz="1300" b="1" dirty="0">
              <a:solidFill>
                <a:schemeClr val="tx1"/>
              </a:solidFill>
            </a:endParaRPr>
          </a:p>
        </p:txBody>
      </p:sp>
      <p:sp>
        <p:nvSpPr>
          <p:cNvPr id="18" name="pvalues"/>
          <p:cNvSpPr txBox="1"/>
          <p:nvPr/>
        </p:nvSpPr>
        <p:spPr>
          <a:xfrm>
            <a:off x="1219200" y="4724400"/>
            <a:ext cx="2971862" cy="533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p&lt;0.05.</a:t>
            </a:r>
          </a:p>
        </p:txBody>
      </p:sp>
      <p:sp>
        <p:nvSpPr>
          <p:cNvPr id="3" name="title_cohort"/>
          <p:cNvSpPr txBox="1"/>
          <p:nvPr/>
        </p:nvSpPr>
        <p:spPr>
          <a:xfrm>
            <a:off x="2743200" y="979116"/>
            <a:ext cx="5181600" cy="400110"/>
          </a:xfrm>
          <a:prstGeom prst="rect">
            <a:avLst/>
          </a:prstGeom>
          <a:noFill/>
        </p:spPr>
        <p:txBody>
          <a:bodyPr wrap="square" rtlCol="0">
            <a:spAutoFit/>
          </a:bodyPr>
          <a:lstStyle/>
          <a:p>
            <a:r>
              <a:rPr lang="en-US" sz="2000" b="1" kern="0" dirty="0" smtClean="0"/>
              <a:t>(Transplants: January 1990 – June 2015)</a:t>
            </a:r>
            <a:endParaRPr lang="en-US" sz="2000" b="1" kern="0" dirty="0"/>
          </a:p>
        </p:txBody>
      </p:sp>
      <p:sp>
        <p:nvSpPr>
          <p:cNvPr id="2" name="TextBox 1"/>
          <p:cNvSpPr txBox="1"/>
          <p:nvPr/>
        </p:nvSpPr>
        <p:spPr>
          <a:xfrm>
            <a:off x="1143000" y="948690"/>
            <a:ext cx="1676400" cy="461665"/>
          </a:xfrm>
          <a:prstGeom prst="rect">
            <a:avLst/>
          </a:prstGeom>
          <a:noFill/>
        </p:spPr>
        <p:txBody>
          <a:bodyPr wrap="square" rtlCol="0">
            <a:spAutoFit/>
          </a:bodyPr>
          <a:lstStyle/>
          <a:p>
            <a:r>
              <a:rPr lang="en-US" sz="2400" b="1" kern="0" dirty="0"/>
              <a:t>Diagnosis </a:t>
            </a:r>
            <a:endParaRPr lang="en-US" sz="2400" b="1" dirty="0"/>
          </a:p>
        </p:txBody>
      </p:sp>
    </p:spTree>
    <p:extLst>
      <p:ext uri="{BB962C8B-B14F-4D97-AF65-F5344CB8AC3E}">
        <p14:creationId xmlns:p14="http://schemas.microsoft.com/office/powerpoint/2010/main" val="25354113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0" y="3209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by Age Group</a:t>
            </a:r>
            <a:br>
              <a:rPr lang="en-US" sz="2400" kern="0" dirty="0" smtClean="0"/>
            </a:br>
            <a:endParaRPr lang="en-US" sz="2000" kern="0" dirty="0"/>
          </a:p>
        </p:txBody>
      </p:sp>
      <p:sp>
        <p:nvSpPr>
          <p:cNvPr id="18" name="median_survival"/>
          <p:cNvSpPr txBox="1"/>
          <p:nvPr/>
        </p:nvSpPr>
        <p:spPr>
          <a:xfrm>
            <a:off x="1203211" y="4800600"/>
            <a:ext cx="3368789" cy="466360"/>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&lt;1=NA; 1-5=1.6; 6-10=3.4; 11-17=3.3</a:t>
            </a:r>
            <a:endParaRPr lang="en-US" sz="1300" b="1" dirty="0">
              <a:solidFill>
                <a:schemeClr val="tx1"/>
              </a:solidFill>
            </a:endParaRPr>
          </a:p>
        </p:txBody>
      </p:sp>
      <p:sp>
        <p:nvSpPr>
          <p:cNvPr id="19" name="pvalues"/>
          <p:cNvSpPr txBox="1"/>
          <p:nvPr/>
        </p:nvSpPr>
        <p:spPr>
          <a:xfrm>
            <a:off x="2887605" y="2661590"/>
            <a:ext cx="2895486" cy="684444"/>
          </a:xfrm>
          <a:prstGeom prst="rect">
            <a:avLst/>
          </a:prstGeom>
          <a:solidFill>
            <a:schemeClr val="bg2"/>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p&lt;0.05 except all comparisons with </a:t>
            </a:r>
            <a:r>
              <a:rPr lang="en-US" sz="1400" b="1" dirty="0" smtClean="0">
                <a:solidFill>
                  <a:srgbClr val="FFFF00"/>
                </a:solidFill>
              </a:rPr>
              <a:t>&lt;1.</a:t>
            </a:r>
            <a:endParaRPr lang="en-US" sz="1400" b="1" dirty="0">
              <a:solidFill>
                <a:srgbClr val="FFFF00"/>
              </a:solidFill>
            </a:endParaRPr>
          </a:p>
        </p:txBody>
      </p:sp>
      <p:sp>
        <p:nvSpPr>
          <p:cNvPr id="3" name="title_cohort"/>
          <p:cNvSpPr txBox="1"/>
          <p:nvPr/>
        </p:nvSpPr>
        <p:spPr>
          <a:xfrm>
            <a:off x="1638300" y="991956"/>
            <a:ext cx="5867400" cy="400110"/>
          </a:xfrm>
          <a:prstGeom prst="rect">
            <a:avLst/>
          </a:prstGeom>
          <a:noFill/>
        </p:spPr>
        <p:txBody>
          <a:bodyPr wrap="square" rtlCol="0">
            <a:spAutoFit/>
          </a:bodyPr>
          <a:lstStyle/>
          <a:p>
            <a:pPr algn="ctr"/>
            <a:r>
              <a:rPr lang="en-US" sz="2000" b="1" kern="0" dirty="0" smtClean="0"/>
              <a:t>(Transplants: January 1985 – June 2015)</a:t>
            </a:r>
            <a:endParaRPr lang="en-US" sz="2000" b="1" kern="0" dirty="0"/>
          </a:p>
        </p:txBody>
      </p:sp>
    </p:spTree>
    <p:extLst>
      <p:ext uri="{BB962C8B-B14F-4D97-AF65-F5344CB8AC3E}">
        <p14:creationId xmlns:p14="http://schemas.microsoft.com/office/powerpoint/2010/main" val="3345253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408" y="599185"/>
            <a:ext cx="8610600" cy="1066800"/>
          </a:xfrm>
        </p:spPr>
        <p:txBody>
          <a:bodyPr/>
          <a:lstStyle/>
          <a:p>
            <a:r>
              <a:rPr lang="en-US" sz="3200" dirty="0" smtClean="0"/>
              <a:t>Table of Contents</a:t>
            </a:r>
            <a:endParaRPr lang="en-US" sz="3200" dirty="0"/>
          </a:p>
        </p:txBody>
      </p:sp>
      <p:sp>
        <p:nvSpPr>
          <p:cNvPr id="10" name="Content Placeholder 9"/>
          <p:cNvSpPr>
            <a:spLocks noGrp="1"/>
          </p:cNvSpPr>
          <p:nvPr>
            <p:ph idx="1"/>
          </p:nvPr>
        </p:nvSpPr>
        <p:spPr>
          <a:xfrm>
            <a:off x="368808" y="2209800"/>
            <a:ext cx="8458200" cy="2209800"/>
          </a:xfrm>
        </p:spPr>
        <p:txBody>
          <a:bodyPr lIns="9144" rIns="9144"/>
          <a:lstStyle/>
          <a:p>
            <a:pPr>
              <a:lnSpc>
                <a:spcPct val="120000"/>
              </a:lnSpc>
            </a:pPr>
            <a:r>
              <a:rPr lang="en-US" sz="2800" b="1" dirty="0" smtClean="0"/>
              <a:t>Donor, recipient and center characteristics: slides 3-15</a:t>
            </a:r>
          </a:p>
          <a:p>
            <a:pPr>
              <a:lnSpc>
                <a:spcPct val="120000"/>
              </a:lnSpc>
            </a:pPr>
            <a:r>
              <a:rPr lang="en-US" sz="2800" b="1" dirty="0"/>
              <a:t>Post </a:t>
            </a:r>
            <a:r>
              <a:rPr lang="en-US" sz="2800" b="1" dirty="0" smtClean="0"/>
              <a:t>transplant – survival and other outcomes: slides 16-24</a:t>
            </a:r>
          </a:p>
          <a:p>
            <a:pPr>
              <a:lnSpc>
                <a:spcPct val="120000"/>
              </a:lnSpc>
            </a:pPr>
            <a:r>
              <a:rPr lang="en-US" sz="2800" b="1" dirty="0" smtClean="0"/>
              <a:t>Focus theme: slides 25-34</a:t>
            </a:r>
          </a:p>
        </p:txBody>
      </p:sp>
      <p:grpSp>
        <p:nvGrpSpPr>
          <p:cNvPr id="14" name="Group 13"/>
          <p:cNvGrpSpPr/>
          <p:nvPr/>
        </p:nvGrpSpPr>
        <p:grpSpPr>
          <a:xfrm>
            <a:off x="7374" y="6146799"/>
            <a:ext cx="4715933" cy="711201"/>
            <a:chOff x="2" y="6158984"/>
            <a:chExt cx="4715933" cy="711201"/>
          </a:xfrm>
        </p:grpSpPr>
        <p:grpSp>
          <p:nvGrpSpPr>
            <p:cNvPr id="15" name="Group 14"/>
            <p:cNvGrpSpPr/>
            <p:nvPr/>
          </p:nvGrpSpPr>
          <p:grpSpPr>
            <a:xfrm>
              <a:off x="2" y="6158984"/>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951120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0" y="3209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a:t>
            </a:r>
            <a:r>
              <a:rPr lang="en-US" sz="2400" kern="0" dirty="0"/>
              <a:t>Conditional on Survival to 1 Year </a:t>
            </a:r>
            <a:r>
              <a:rPr lang="en-US" sz="2400" kern="0" dirty="0" smtClean="0"/>
              <a:t>by</a:t>
            </a:r>
            <a:br>
              <a:rPr lang="en-US" sz="2400" kern="0" dirty="0" smtClean="0"/>
            </a:br>
            <a:endParaRPr lang="en-US" sz="2000" kern="0" dirty="0"/>
          </a:p>
        </p:txBody>
      </p:sp>
      <p:sp>
        <p:nvSpPr>
          <p:cNvPr id="18" name="median_survival"/>
          <p:cNvSpPr txBox="1"/>
          <p:nvPr/>
        </p:nvSpPr>
        <p:spPr>
          <a:xfrm>
            <a:off x="1203211" y="4800600"/>
            <a:ext cx="2835389" cy="466360"/>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1-5=7.7; 6-10=7.2; 11-17=8.2</a:t>
            </a:r>
            <a:endParaRPr lang="en-US" sz="1300" b="1" dirty="0">
              <a:solidFill>
                <a:schemeClr val="tx1"/>
              </a:solidFill>
            </a:endParaRPr>
          </a:p>
        </p:txBody>
      </p:sp>
      <p:sp>
        <p:nvSpPr>
          <p:cNvPr id="19" name="pvalues"/>
          <p:cNvSpPr txBox="1"/>
          <p:nvPr/>
        </p:nvSpPr>
        <p:spPr>
          <a:xfrm>
            <a:off x="2895225" y="1861312"/>
            <a:ext cx="2895486" cy="684444"/>
          </a:xfrm>
          <a:prstGeom prst="rect">
            <a:avLst/>
          </a:prstGeom>
          <a:solidFill>
            <a:schemeClr val="bg2"/>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a:t>
            </a:r>
            <a:r>
              <a:rPr lang="en-US" sz="1400" b="1" dirty="0" smtClean="0">
                <a:solidFill>
                  <a:srgbClr val="FFFF00"/>
                </a:solidFill>
              </a:rPr>
              <a:t>p&lt;0.05.</a:t>
            </a:r>
            <a:endParaRPr lang="en-US" sz="1400" b="1" dirty="0">
              <a:solidFill>
                <a:srgbClr val="FFFF00"/>
              </a:solidFill>
            </a:endParaRPr>
          </a:p>
        </p:txBody>
      </p:sp>
      <p:sp>
        <p:nvSpPr>
          <p:cNvPr id="3" name="title_cohort"/>
          <p:cNvSpPr txBox="1"/>
          <p:nvPr/>
        </p:nvSpPr>
        <p:spPr>
          <a:xfrm>
            <a:off x="2590800" y="991956"/>
            <a:ext cx="5867400" cy="400110"/>
          </a:xfrm>
          <a:prstGeom prst="rect">
            <a:avLst/>
          </a:prstGeom>
          <a:noFill/>
        </p:spPr>
        <p:txBody>
          <a:bodyPr wrap="square" rtlCol="0">
            <a:spAutoFit/>
          </a:bodyPr>
          <a:lstStyle/>
          <a:p>
            <a:pPr algn="ctr"/>
            <a:r>
              <a:rPr lang="en-US" sz="2000" b="1" kern="0" dirty="0" smtClean="0"/>
              <a:t>(Transplants: January 1985 – June 2015)</a:t>
            </a:r>
            <a:endParaRPr lang="en-US" sz="2000" b="1" kern="0" dirty="0"/>
          </a:p>
        </p:txBody>
      </p:sp>
      <p:sp>
        <p:nvSpPr>
          <p:cNvPr id="2" name="TextBox 1"/>
          <p:cNvSpPr txBox="1"/>
          <p:nvPr/>
        </p:nvSpPr>
        <p:spPr>
          <a:xfrm>
            <a:off x="1348740" y="961290"/>
            <a:ext cx="1905000" cy="461665"/>
          </a:xfrm>
          <a:prstGeom prst="rect">
            <a:avLst/>
          </a:prstGeom>
          <a:noFill/>
        </p:spPr>
        <p:txBody>
          <a:bodyPr wrap="square" rtlCol="0">
            <a:spAutoFit/>
          </a:bodyPr>
          <a:lstStyle/>
          <a:p>
            <a:r>
              <a:rPr lang="en-US" sz="2400" b="1" kern="0" dirty="0"/>
              <a:t>Age Group</a:t>
            </a:r>
            <a:endParaRPr lang="en-US" sz="2400" b="1" dirty="0"/>
          </a:p>
        </p:txBody>
      </p:sp>
    </p:spTree>
    <p:extLst>
      <p:ext uri="{BB962C8B-B14F-4D97-AF65-F5344CB8AC3E}">
        <p14:creationId xmlns:p14="http://schemas.microsoft.com/office/powerpoint/2010/main" val="22153850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18288"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by Era </a:t>
            </a:r>
            <a:r>
              <a:rPr lang="en-US" sz="2300" kern="0" dirty="0" smtClean="0"/>
              <a:t/>
            </a:r>
            <a:br>
              <a:rPr lang="en-US" sz="2300" kern="0" dirty="0" smtClean="0"/>
            </a:br>
            <a:endParaRPr lang="en-US" sz="2000" kern="0" dirty="0"/>
          </a:p>
        </p:txBody>
      </p:sp>
      <p:sp>
        <p:nvSpPr>
          <p:cNvPr id="19" name="median_survival"/>
          <p:cNvSpPr txBox="1"/>
          <p:nvPr/>
        </p:nvSpPr>
        <p:spPr>
          <a:xfrm>
            <a:off x="1423485" y="4495800"/>
            <a:ext cx="2667048" cy="694960"/>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1985-1989=1.7; 1990-1999=3.0; 2000-2005=4.6; 2006-6/2015=4.3</a:t>
            </a:r>
            <a:endParaRPr lang="en-US" sz="1300" b="1" dirty="0">
              <a:solidFill>
                <a:schemeClr val="tx1"/>
              </a:solidFill>
            </a:endParaRPr>
          </a:p>
        </p:txBody>
      </p:sp>
      <p:sp>
        <p:nvSpPr>
          <p:cNvPr id="18" name="pvalues"/>
          <p:cNvSpPr txBox="1"/>
          <p:nvPr/>
        </p:nvSpPr>
        <p:spPr>
          <a:xfrm>
            <a:off x="5105400" y="2819400"/>
            <a:ext cx="2971862" cy="53338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p&lt;0.05.</a:t>
            </a:r>
          </a:p>
        </p:txBody>
      </p:sp>
      <p:sp>
        <p:nvSpPr>
          <p:cNvPr id="3" name="title_cohort"/>
          <p:cNvSpPr txBox="1"/>
          <p:nvPr/>
        </p:nvSpPr>
        <p:spPr>
          <a:xfrm>
            <a:off x="2045208" y="976056"/>
            <a:ext cx="5638800" cy="400110"/>
          </a:xfrm>
          <a:prstGeom prst="rect">
            <a:avLst/>
          </a:prstGeom>
          <a:noFill/>
        </p:spPr>
        <p:txBody>
          <a:bodyPr wrap="square" rtlCol="0">
            <a:spAutoFit/>
          </a:bodyPr>
          <a:lstStyle/>
          <a:p>
            <a:r>
              <a:rPr lang="en-US" sz="2000" b="1" kern="0" dirty="0" smtClean="0"/>
              <a:t>(Transplants: January 1985 – June 2015)</a:t>
            </a:r>
            <a:endParaRPr lang="en-US" sz="2000" b="1" kern="0" dirty="0"/>
          </a:p>
        </p:txBody>
      </p:sp>
    </p:spTree>
    <p:extLst>
      <p:ext uri="{BB962C8B-B14F-4D97-AF65-F5344CB8AC3E}">
        <p14:creationId xmlns:p14="http://schemas.microsoft.com/office/powerpoint/2010/main" val="1312320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0" y="249066"/>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3200" kern="0" dirty="0" smtClean="0"/>
              <a:t/>
            </a:r>
            <a:br>
              <a:rPr lang="en-US" sz="3200" kern="0" dirty="0" smtClean="0"/>
            </a:br>
            <a:r>
              <a:rPr lang="en-US" sz="2400" kern="0" dirty="0" smtClean="0"/>
              <a:t>Kaplan-Meier Survival </a:t>
            </a:r>
            <a:r>
              <a:rPr lang="en-US" sz="2400" kern="0" dirty="0"/>
              <a:t>Conditional on Survival to </a:t>
            </a:r>
            <a:r>
              <a:rPr lang="en-US" sz="2400" kern="0" dirty="0" smtClean="0"/>
              <a:t>1 Year by</a:t>
            </a:r>
            <a:br>
              <a:rPr lang="en-US" sz="2400" kern="0" dirty="0" smtClean="0"/>
            </a:br>
            <a:endParaRPr lang="en-US" sz="2000" kern="0" dirty="0"/>
          </a:p>
        </p:txBody>
      </p:sp>
      <p:sp>
        <p:nvSpPr>
          <p:cNvPr id="3" name="Title 2"/>
          <p:cNvSpPr txBox="1"/>
          <p:nvPr/>
        </p:nvSpPr>
        <p:spPr>
          <a:xfrm>
            <a:off x="1905000" y="1005185"/>
            <a:ext cx="1295400" cy="461665"/>
          </a:xfrm>
          <a:prstGeom prst="rect">
            <a:avLst/>
          </a:prstGeom>
          <a:noFill/>
        </p:spPr>
        <p:txBody>
          <a:bodyPr wrap="square" rtlCol="0">
            <a:spAutoFit/>
          </a:bodyPr>
          <a:lstStyle/>
          <a:p>
            <a:r>
              <a:rPr lang="en-US" sz="2400" b="1" kern="0" dirty="0" smtClean="0"/>
              <a:t>Era</a:t>
            </a:r>
            <a:endParaRPr lang="en-US" sz="2400" b="1" kern="0" dirty="0"/>
          </a:p>
        </p:txBody>
      </p:sp>
      <p:sp>
        <p:nvSpPr>
          <p:cNvPr id="20" name="median_survival"/>
          <p:cNvSpPr txBox="1"/>
          <p:nvPr/>
        </p:nvSpPr>
        <p:spPr>
          <a:xfrm>
            <a:off x="1233018" y="4572000"/>
            <a:ext cx="3047981" cy="704078"/>
          </a:xfrm>
          <a:prstGeom prst="rect">
            <a:avLst/>
          </a:prstGeom>
          <a:solidFill>
            <a:schemeClr val="bg2"/>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1985-1989=10.1; 1990-1999=6.3; 2000-2005=11.2; 2006-6/2015=NA</a:t>
            </a:r>
            <a:endParaRPr lang="en-US" sz="1300" b="1" dirty="0">
              <a:solidFill>
                <a:schemeClr val="tx1"/>
              </a:solidFill>
            </a:endParaRPr>
          </a:p>
        </p:txBody>
      </p:sp>
      <p:sp>
        <p:nvSpPr>
          <p:cNvPr id="19" name="pvalues"/>
          <p:cNvSpPr txBox="1"/>
          <p:nvPr/>
        </p:nvSpPr>
        <p:spPr>
          <a:xfrm>
            <a:off x="5410200" y="2576536"/>
            <a:ext cx="3047981" cy="60963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p&lt;0.05.</a:t>
            </a:r>
          </a:p>
        </p:txBody>
      </p:sp>
      <p:sp>
        <p:nvSpPr>
          <p:cNvPr id="18" name="title_cohort"/>
          <p:cNvSpPr txBox="1"/>
          <p:nvPr/>
        </p:nvSpPr>
        <p:spPr>
          <a:xfrm>
            <a:off x="2538984" y="1050745"/>
            <a:ext cx="5376332" cy="400110"/>
          </a:xfrm>
          <a:prstGeom prst="rect">
            <a:avLst/>
          </a:prstGeom>
          <a:noFill/>
        </p:spPr>
        <p:txBody>
          <a:bodyPr wrap="square" rtlCol="0">
            <a:spAutoFit/>
          </a:bodyPr>
          <a:lstStyle/>
          <a:p>
            <a:r>
              <a:rPr lang="en-US" sz="2000" b="1" kern="0" dirty="0" smtClean="0"/>
              <a:t>(Transplants: January 1985 – June 2015)</a:t>
            </a:r>
            <a:endParaRPr lang="en-US" sz="2000" b="1" kern="0" dirty="0"/>
          </a:p>
        </p:txBody>
      </p:sp>
    </p:spTree>
    <p:extLst>
      <p:ext uri="{BB962C8B-B14F-4D97-AF65-F5344CB8AC3E}">
        <p14:creationId xmlns:p14="http://schemas.microsoft.com/office/powerpoint/2010/main" val="18946589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p:cNvGraphicFramePr>
            <a:graphicFrameLocks noGrp="1"/>
          </p:cNvGraphicFramePr>
          <p:nvPr>
            <p:ph idx="1"/>
            <p:extLst/>
          </p:nvPr>
        </p:nvGraphicFramePr>
        <p:xfrm>
          <a:off x="304800" y="1295400"/>
          <a:ext cx="8534399" cy="4648196"/>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617818">
                <a:tc>
                  <a:txBody>
                    <a:bodyPr/>
                    <a:lstStyle/>
                    <a:p>
                      <a:pPr algn="l" rtl="0" fontAlgn="t"/>
                      <a:r>
                        <a:rPr lang="en-US" sz="1400" b="1" dirty="0">
                          <a:solidFill>
                            <a:srgbClr val="FFFF00"/>
                          </a:solidFill>
                        </a:rPr>
                        <a:t>CAUSE OF DEATH</a:t>
                      </a:r>
                      <a:endParaRPr lang="en-US" dirty="0">
                        <a:solidFill>
                          <a:srgbClr val="FFFF00"/>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0-30 </a:t>
                      </a:r>
                      <a:r>
                        <a:rPr lang="en-US" sz="1300" b="1" i="0" u="none" strike="noStrike" dirty="0" smtClean="0">
                          <a:solidFill>
                            <a:schemeClr val="tx1"/>
                          </a:solidFill>
                          <a:effectLst/>
                          <a:latin typeface="+mn-lt"/>
                        </a:rPr>
                        <a:t>Days</a:t>
                      </a:r>
                    </a:p>
                    <a:p>
                      <a:pPr algn="ctr" fontAlgn="ctr"/>
                      <a:r>
                        <a:rPr lang="en-US" sz="1300" b="1" i="0" u="none" strike="noStrike" dirty="0" smtClean="0">
                          <a:solidFill>
                            <a:schemeClr val="tx1"/>
                          </a:solidFill>
                          <a:effectLst/>
                          <a:latin typeface="+mn-lt"/>
                        </a:rPr>
                        <a:t>(N </a:t>
                      </a:r>
                      <a:r>
                        <a:rPr lang="en-US" sz="1300" b="1" i="0" u="none" strike="noStrike" dirty="0">
                          <a:solidFill>
                            <a:schemeClr val="tx1"/>
                          </a:solidFill>
                          <a:effectLst/>
                          <a:latin typeface="+mn-lt"/>
                        </a:rPr>
                        <a:t>= 28)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31 Days - 1 Year (N = 19)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&gt;1 Year - 3 Years (N = 29)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&gt;3 Years - 5 Years (N = 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&gt;5 </a:t>
                      </a:r>
                      <a:r>
                        <a:rPr lang="en-US" sz="1300" b="1" i="0" u="none" strike="noStrike" dirty="0" smtClean="0">
                          <a:solidFill>
                            <a:schemeClr val="tx1"/>
                          </a:solidFill>
                          <a:effectLst/>
                          <a:latin typeface="+mn-lt"/>
                        </a:rPr>
                        <a:t>Years</a:t>
                      </a:r>
                    </a:p>
                    <a:p>
                      <a:pPr algn="ctr" fontAlgn="ctr"/>
                      <a:r>
                        <a:rPr lang="en-US" sz="1300" b="1" i="0" u="none" strike="noStrike" dirty="0" smtClean="0">
                          <a:solidFill>
                            <a:schemeClr val="tx1"/>
                          </a:solidFill>
                          <a:effectLst/>
                          <a:latin typeface="+mn-lt"/>
                        </a:rPr>
                        <a:t>(N </a:t>
                      </a:r>
                      <a:r>
                        <a:rPr lang="en-US" sz="1300" b="1" i="0" u="none" strike="noStrike" dirty="0">
                          <a:solidFill>
                            <a:schemeClr val="tx1"/>
                          </a:solidFill>
                          <a:effectLst/>
                          <a:latin typeface="+mn-lt"/>
                        </a:rPr>
                        <a:t>= 60)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0757">
                <a:tc>
                  <a:txBody>
                    <a:bodyPr/>
                    <a:lstStyle/>
                    <a:p>
                      <a:pPr rtl="0"/>
                      <a:r>
                        <a:rPr lang="en-US" sz="1300" b="1" dirty="0" smtClean="0">
                          <a:solidFill>
                            <a:schemeClr val="tx1"/>
                          </a:solidFill>
                        </a:rPr>
                        <a:t>OB/BOS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 (5.3%)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10 (34.5%)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5 (35.7%)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12 (20.0%)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ACUTE REJECTION</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2 (7.1%)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0757">
                <a:tc>
                  <a:txBody>
                    <a:bodyPr/>
                    <a:lstStyle/>
                    <a:p>
                      <a:pPr rtl="0"/>
                      <a:r>
                        <a:rPr lang="en-US" sz="1300" b="1" dirty="0">
                          <a:solidFill>
                            <a:schemeClr val="tx1"/>
                          </a:solidFill>
                        </a:rPr>
                        <a:t>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 (5.3%)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 (1.7%)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MALIGNANCY, 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(5.3%)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2 (3.3%)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0757">
                <a:tc>
                  <a:txBody>
                    <a:bodyPr/>
                    <a:lstStyle/>
                    <a:p>
                      <a:pPr rtl="0"/>
                      <a:r>
                        <a:rPr lang="en-US" sz="1300" b="1" dirty="0">
                          <a:solidFill>
                            <a:schemeClr val="tx1"/>
                          </a:solidFill>
                        </a:rPr>
                        <a:t>INFECTION, NON-CMV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3 (10.7%)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4 (21.1%)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 (6.9%)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 (14.3%)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10 (16.7%)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GRAFT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7 (25.0%)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2 (10.5%)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11 (37.9%)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3 (21.4%)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13 (21.7%)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0757">
                <a:tc>
                  <a:txBody>
                    <a:bodyPr/>
                    <a:lstStyle/>
                    <a:p>
                      <a:pPr rtl="0"/>
                      <a:r>
                        <a:rPr lang="en-US" sz="1300" b="1" dirty="0">
                          <a:solidFill>
                            <a:schemeClr val="tx1"/>
                          </a:solidFill>
                        </a:rPr>
                        <a:t>CARDIOVASCULAR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 (7.1%)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 (5.3%)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 (6.9%)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 (7.1%)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9 (15.0%)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TECHNICAL</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6 (21.4%)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23565">
                <a:tc>
                  <a:txBody>
                    <a:bodyPr/>
                    <a:lstStyle/>
                    <a:p>
                      <a:pPr rtl="0"/>
                      <a:r>
                        <a:rPr lang="en-US" sz="1300" b="1" dirty="0" smtClean="0">
                          <a:solidFill>
                            <a:schemeClr val="tx1"/>
                          </a:solidFill>
                        </a:rPr>
                        <a:t>MULTIPLE ORGAN FAILURE</a:t>
                      </a:r>
                      <a:endParaRPr lang="en-US" sz="1300" b="1"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4 (14.3%)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 (10.5%)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 (3.4%)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7 (11.7%)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0757">
                <a:tc>
                  <a:txBody>
                    <a:bodyPr/>
                    <a:lstStyle/>
                    <a:p>
                      <a:pPr rtl="0"/>
                      <a:r>
                        <a:rPr lang="en-US" sz="1300" b="1" dirty="0">
                          <a:solidFill>
                            <a:schemeClr val="tx1"/>
                          </a:solidFill>
                        </a:rPr>
                        <a:t>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4 (14.3%)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7 (36.8%)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2 (6.9%)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5 (8.3%)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18" name="Title 1"/>
          <p:cNvSpPr txBox="1">
            <a:spLocks/>
          </p:cNvSpPr>
          <p:nvPr/>
        </p:nvSpPr>
        <p:spPr bwMode="auto">
          <a:xfrm>
            <a:off x="0" y="148815"/>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endParaRPr lang="en-US" sz="2000" kern="0" dirty="0"/>
          </a:p>
        </p:txBody>
      </p:sp>
      <p:sp>
        <p:nvSpPr>
          <p:cNvPr id="3" name="Title 2"/>
          <p:cNvSpPr txBox="1"/>
          <p:nvPr/>
        </p:nvSpPr>
        <p:spPr>
          <a:xfrm>
            <a:off x="1208392" y="613148"/>
            <a:ext cx="2491513" cy="461665"/>
          </a:xfrm>
          <a:prstGeom prst="rect">
            <a:avLst/>
          </a:prstGeom>
          <a:noFill/>
        </p:spPr>
        <p:txBody>
          <a:bodyPr wrap="square" rtlCol="0">
            <a:spAutoFit/>
          </a:bodyPr>
          <a:lstStyle/>
          <a:p>
            <a:r>
              <a:rPr lang="en-US" sz="2400" b="1" kern="0" dirty="0"/>
              <a:t>Cause of </a:t>
            </a:r>
            <a:r>
              <a:rPr lang="en-US" sz="2400" b="1" kern="0" dirty="0" smtClean="0"/>
              <a:t>Death</a:t>
            </a:r>
            <a:endParaRPr lang="en-US" sz="2400" b="1" kern="0" dirty="0"/>
          </a:p>
        </p:txBody>
      </p:sp>
      <p:sp>
        <p:nvSpPr>
          <p:cNvPr id="19" name="title_cohort"/>
          <p:cNvSpPr txBox="1"/>
          <p:nvPr/>
        </p:nvSpPr>
        <p:spPr>
          <a:xfrm>
            <a:off x="3505200" y="662511"/>
            <a:ext cx="4610100" cy="400110"/>
          </a:xfrm>
          <a:prstGeom prst="rect">
            <a:avLst/>
          </a:prstGeom>
          <a:noFill/>
        </p:spPr>
        <p:txBody>
          <a:bodyPr wrap="square" rtlCol="0">
            <a:spAutoFit/>
          </a:bodyPr>
          <a:lstStyle/>
          <a:p>
            <a:r>
              <a:rPr lang="en-US" sz="2000" b="1" kern="0" dirty="0" smtClean="0"/>
              <a:t>(</a:t>
            </a:r>
            <a:r>
              <a:rPr lang="en-US" sz="2000" b="1" kern="0" dirty="0"/>
              <a:t>Deaths: January 2000 – June </a:t>
            </a:r>
            <a:r>
              <a:rPr lang="en-US" sz="2000" b="1" kern="0" dirty="0" smtClean="0"/>
              <a:t>2016)</a:t>
            </a:r>
            <a:endParaRPr lang="en-US" sz="2000" b="1" kern="0" dirty="0"/>
          </a:p>
        </p:txBody>
      </p:sp>
      <p:grpSp>
        <p:nvGrpSpPr>
          <p:cNvPr id="11" name="Group 10"/>
          <p:cNvGrpSpPr/>
          <p:nvPr/>
        </p:nvGrpSpPr>
        <p:grpSpPr>
          <a:xfrm>
            <a:off x="2" y="6158984"/>
            <a:ext cx="4715933" cy="711201"/>
            <a:chOff x="2" y="6158984"/>
            <a:chExt cx="4715933" cy="711201"/>
          </a:xfrm>
        </p:grpSpPr>
        <p:grpSp>
          <p:nvGrpSpPr>
            <p:cNvPr id="15" name="Group 14"/>
            <p:cNvGrpSpPr/>
            <p:nvPr/>
          </p:nvGrpSpPr>
          <p:grpSpPr>
            <a:xfrm>
              <a:off x="2" y="6158984"/>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p:spPr>
          </p:pic>
          <p:sp>
            <p:nvSpPr>
              <p:cNvPr id="23"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674915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21736829"/>
              </p:ext>
            </p:extLst>
          </p:nvPr>
        </p:nvGraphicFramePr>
        <p:xfrm>
          <a:off x="0" y="1384027"/>
          <a:ext cx="8991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22" name="Title 1"/>
          <p:cNvSpPr txBox="1">
            <a:spLocks/>
          </p:cNvSpPr>
          <p:nvPr/>
        </p:nvSpPr>
        <p:spPr bwMode="auto">
          <a:xfrm>
            <a:off x="0"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800" kern="0" dirty="0" smtClean="0"/>
              <a:t/>
            </a:r>
            <a:br>
              <a:rPr lang="en-US" sz="2800" kern="0" dirty="0" smtClean="0"/>
            </a:br>
            <a:r>
              <a:rPr lang="en-US" sz="2400" kern="0" dirty="0" smtClean="0"/>
              <a:t>Relative Incidence of Leading Causes of Death</a:t>
            </a:r>
            <a:r>
              <a:rPr lang="en-US" sz="2800" kern="0" dirty="0" smtClean="0"/>
              <a:t/>
            </a:r>
            <a:br>
              <a:rPr lang="en-US" sz="2800" kern="0" dirty="0" smtClean="0"/>
            </a:br>
            <a:endParaRPr lang="en-US" sz="2000" kern="0" dirty="0"/>
          </a:p>
        </p:txBody>
      </p:sp>
      <p:sp>
        <p:nvSpPr>
          <p:cNvPr id="3" name="title_cohort"/>
          <p:cNvSpPr txBox="1"/>
          <p:nvPr/>
        </p:nvSpPr>
        <p:spPr>
          <a:xfrm>
            <a:off x="2357968" y="983917"/>
            <a:ext cx="5105400" cy="400110"/>
          </a:xfrm>
          <a:prstGeom prst="rect">
            <a:avLst/>
          </a:prstGeom>
          <a:noFill/>
        </p:spPr>
        <p:txBody>
          <a:bodyPr wrap="square" rtlCol="0">
            <a:spAutoFit/>
          </a:bodyPr>
          <a:lstStyle/>
          <a:p>
            <a:r>
              <a:rPr lang="en-US" sz="2000" b="1" kern="0" dirty="0" smtClean="0"/>
              <a:t>(Deaths: January 2000 – June 2016)</a:t>
            </a:r>
            <a:endParaRPr lang="en-US" sz="2000" b="1" kern="0" dirty="0"/>
          </a:p>
        </p:txBody>
      </p:sp>
    </p:spTree>
    <p:extLst>
      <p:ext uri="{BB962C8B-B14F-4D97-AF65-F5344CB8AC3E}">
        <p14:creationId xmlns:p14="http://schemas.microsoft.com/office/powerpoint/2010/main" val="29728056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Focus Theme</a:t>
            </a:r>
            <a:endParaRPr lang="en-US" dirty="0"/>
          </a:p>
        </p:txBody>
      </p:sp>
      <p:grpSp>
        <p:nvGrpSpPr>
          <p:cNvPr id="8" name="Group 7"/>
          <p:cNvGrpSpPr/>
          <p:nvPr/>
        </p:nvGrpSpPr>
        <p:grpSpPr>
          <a:xfrm>
            <a:off x="2" y="6146792"/>
            <a:ext cx="4715933" cy="711201"/>
            <a:chOff x="2" y="6146792"/>
            <a:chExt cx="4715933" cy="711201"/>
          </a:xfrm>
        </p:grpSpPr>
        <p:grpSp>
          <p:nvGrpSpPr>
            <p:cNvPr id="10" name="Group 9"/>
            <p:cNvGrpSpPr/>
            <p:nvPr/>
          </p:nvGrpSpPr>
          <p:grpSpPr>
            <a:xfrm>
              <a:off x="2" y="6146792"/>
              <a:ext cx="4715932" cy="711201"/>
              <a:chOff x="1" y="6067776"/>
              <a:chExt cx="4952999" cy="790224"/>
            </a:xfrm>
          </p:grpSpPr>
          <p:pic>
            <p:nvPicPr>
              <p:cNvPr id="13" name="Picture 12"/>
              <p:cNvPicPr>
                <a:picLocks noChangeAspect="1"/>
              </p:cNvPicPr>
              <p:nvPr/>
            </p:nvPicPr>
            <p:blipFill>
              <a:blip r:embed="rId3" cstate="print"/>
              <a:stretch>
                <a:fillRect/>
              </a:stretch>
            </p:blipFill>
            <p:spPr>
              <a:xfrm>
                <a:off x="1" y="6172200"/>
                <a:ext cx="4952999" cy="685800"/>
              </a:xfrm>
              <a:prstGeom prst="rect">
                <a:avLst/>
              </a:prstGeom>
            </p:spPr>
          </p:pic>
          <p:sp>
            <p:nvSpPr>
              <p:cNvPr id="14"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7012692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736367341"/>
              </p:ext>
            </p:extLst>
          </p:nvPr>
        </p:nvGraphicFramePr>
        <p:xfrm>
          <a:off x="762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Pediatric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Diagnosis  </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2000 – June 2016)</a:t>
            </a:r>
            <a:endParaRPr lang="en-US" sz="2000" b="1" kern="0" dirty="0"/>
          </a:p>
        </p:txBody>
      </p:sp>
    </p:spTree>
    <p:extLst>
      <p:ext uri="{BB962C8B-B14F-4D97-AF65-F5344CB8AC3E}">
        <p14:creationId xmlns:p14="http://schemas.microsoft.com/office/powerpoint/2010/main" val="26380841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975671263"/>
              </p:ext>
            </p:extLst>
          </p:nvPr>
        </p:nvGraphicFramePr>
        <p:xfrm>
          <a:off x="76200" y="1447800"/>
          <a:ext cx="8915400" cy="4698992"/>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Pediatric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Recipient Age  </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2000 – June 2016)</a:t>
            </a:r>
            <a:endParaRPr lang="en-US" sz="2000" b="1" kern="0" dirty="0"/>
          </a:p>
        </p:txBody>
      </p:sp>
    </p:spTree>
    <p:extLst>
      <p:ext uri="{BB962C8B-B14F-4D97-AF65-F5344CB8AC3E}">
        <p14:creationId xmlns:p14="http://schemas.microsoft.com/office/powerpoint/2010/main" val="22459085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044817368"/>
              </p:ext>
            </p:extLst>
          </p:nvPr>
        </p:nvGraphicFramePr>
        <p:xfrm>
          <a:off x="762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Pediatric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Recipient </a:t>
            </a:r>
            <a:r>
              <a:rPr lang="en-US" sz="2400" dirty="0" smtClean="0"/>
              <a:t>Ventilator Support</a:t>
            </a:r>
            <a:r>
              <a:rPr lang="en-US" sz="2200" kern="0" dirty="0" smtClean="0"/>
              <a:t/>
            </a:r>
            <a:br>
              <a:rPr lang="en-US" sz="2200" kern="0" dirty="0" smtClean="0"/>
            </a:br>
            <a:endParaRPr lang="en-US" sz="22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2692401" y="1010055"/>
            <a:ext cx="6314439" cy="400110"/>
          </a:xfrm>
          <a:prstGeom prst="rect">
            <a:avLst/>
          </a:prstGeom>
          <a:noFill/>
        </p:spPr>
        <p:txBody>
          <a:bodyPr wrap="square" rtlCol="0">
            <a:spAutoFit/>
          </a:bodyPr>
          <a:lstStyle/>
          <a:p>
            <a:pPr algn="ctr"/>
            <a:r>
              <a:rPr lang="en-US" sz="2000" b="1" kern="0" dirty="0" smtClean="0"/>
              <a:t>(Transplants: January 2000 – June 2016)</a:t>
            </a:r>
            <a:endParaRPr lang="en-US" sz="2000" b="1" kern="0" dirty="0"/>
          </a:p>
        </p:txBody>
      </p:sp>
      <p:sp>
        <p:nvSpPr>
          <p:cNvPr id="2" name="TextBox 1"/>
          <p:cNvSpPr txBox="1"/>
          <p:nvPr/>
        </p:nvSpPr>
        <p:spPr>
          <a:xfrm>
            <a:off x="1253068" y="993673"/>
            <a:ext cx="2209800" cy="461665"/>
          </a:xfrm>
          <a:prstGeom prst="rect">
            <a:avLst/>
          </a:prstGeom>
          <a:noFill/>
        </p:spPr>
        <p:txBody>
          <a:bodyPr wrap="square" rtlCol="0">
            <a:spAutoFit/>
          </a:bodyPr>
          <a:lstStyle/>
          <a:p>
            <a:r>
              <a:rPr lang="en-US" sz="2400" b="1" dirty="0" smtClean="0"/>
              <a:t>at Transplant</a:t>
            </a:r>
            <a:endParaRPr lang="en-US" sz="2400" b="1" dirty="0"/>
          </a:p>
        </p:txBody>
      </p:sp>
    </p:spTree>
    <p:extLst>
      <p:ext uri="{BB962C8B-B14F-4D97-AF65-F5344CB8AC3E}">
        <p14:creationId xmlns:p14="http://schemas.microsoft.com/office/powerpoint/2010/main" val="6845806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4181968257"/>
              </p:ext>
            </p:extLst>
          </p:nvPr>
        </p:nvGraphicFramePr>
        <p:xfrm>
          <a:off x="76200" y="1447800"/>
          <a:ext cx="8915400" cy="4698992"/>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Pediatric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Donor Age  </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2000 – June 2016)</a:t>
            </a:r>
            <a:endParaRPr lang="en-US" sz="2000" b="1" kern="0" dirty="0"/>
          </a:p>
        </p:txBody>
      </p:sp>
    </p:spTree>
    <p:extLst>
      <p:ext uri="{BB962C8B-B14F-4D97-AF65-F5344CB8AC3E}">
        <p14:creationId xmlns:p14="http://schemas.microsoft.com/office/powerpoint/2010/main" val="3353379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t>Donor, Recipient and Center Characteristics</a:t>
            </a:r>
            <a:endParaRPr lang="en-US" dirty="0"/>
          </a:p>
        </p:txBody>
      </p:sp>
      <p:grpSp>
        <p:nvGrpSpPr>
          <p:cNvPr id="9" name="Group 8"/>
          <p:cNvGrpSpPr/>
          <p:nvPr/>
        </p:nvGrpSpPr>
        <p:grpSpPr>
          <a:xfrm>
            <a:off x="7374" y="6146799"/>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p:spPr>
          </p:pic>
          <p:sp>
            <p:nvSpPr>
              <p:cNvPr id="15"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3"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8050897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723871950"/>
              </p:ext>
            </p:extLst>
          </p:nvPr>
        </p:nvGraphicFramePr>
        <p:xfrm>
          <a:off x="762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Pediatric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Donor Cause of Death  </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2000 – June 2016)</a:t>
            </a:r>
            <a:endParaRPr lang="en-US" sz="2000" b="1" kern="0" dirty="0"/>
          </a:p>
        </p:txBody>
      </p:sp>
    </p:spTree>
    <p:extLst>
      <p:ext uri="{BB962C8B-B14F-4D97-AF65-F5344CB8AC3E}">
        <p14:creationId xmlns:p14="http://schemas.microsoft.com/office/powerpoint/2010/main" val="40981761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292316675"/>
              </p:ext>
            </p:extLst>
          </p:nvPr>
        </p:nvGraphicFramePr>
        <p:xfrm>
          <a:off x="762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Pediatric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Era</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2000 – June 2016)</a:t>
            </a:r>
            <a:endParaRPr lang="en-US" sz="2000" b="1" kern="0" dirty="0"/>
          </a:p>
        </p:txBody>
      </p:sp>
    </p:spTree>
    <p:extLst>
      <p:ext uri="{BB962C8B-B14F-4D97-AF65-F5344CB8AC3E}">
        <p14:creationId xmlns:p14="http://schemas.microsoft.com/office/powerpoint/2010/main" val="37450446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512269391"/>
              </p:ext>
            </p:extLst>
          </p:nvPr>
        </p:nvGraphicFramePr>
        <p:xfrm>
          <a:off x="76200" y="1447800"/>
          <a:ext cx="8915400" cy="4698992"/>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Pediatric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Center Volume</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2000 – June 2016)</a:t>
            </a:r>
            <a:endParaRPr lang="en-US" sz="2000" b="1" kern="0" dirty="0"/>
          </a:p>
        </p:txBody>
      </p:sp>
    </p:spTree>
    <p:extLst>
      <p:ext uri="{BB962C8B-B14F-4D97-AF65-F5344CB8AC3E}">
        <p14:creationId xmlns:p14="http://schemas.microsoft.com/office/powerpoint/2010/main" val="26642423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2800" dirty="0" smtClean="0"/>
              <a:t/>
            </a:r>
            <a:br>
              <a:rPr lang="en-US" sz="2800" dirty="0" smtClean="0"/>
            </a:br>
            <a:r>
              <a:rPr lang="en-US" sz="2400" dirty="0"/>
              <a:t>Kaplan-Meier </a:t>
            </a:r>
            <a:r>
              <a:rPr lang="en-US" sz="2400" dirty="0" smtClean="0"/>
              <a:t>Survival Within 30 Days by Ischemic </a:t>
            </a:r>
            <a:r>
              <a:rPr lang="en-US" sz="2400" dirty="0"/>
              <a:t>Time</a:t>
            </a:r>
            <a:br>
              <a:rPr lang="en-US" sz="2400" dirty="0"/>
            </a:br>
            <a:r>
              <a:rPr lang="en-US" sz="2400" dirty="0" smtClean="0"/>
              <a:t> </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87718053"/>
              </p:ext>
            </p:extLst>
          </p:nvPr>
        </p:nvGraphicFramePr>
        <p:xfrm>
          <a:off x="228600" y="1437842"/>
          <a:ext cx="8610600" cy="4962958"/>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3" name="pvalues"/>
          <p:cNvSpPr txBox="1"/>
          <p:nvPr/>
        </p:nvSpPr>
        <p:spPr>
          <a:xfrm>
            <a:off x="1336172" y="2814418"/>
            <a:ext cx="4800600" cy="6858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All pair-wise comparisons were significant at p &lt; 0.05 except 4-&lt;6 vs. 6+ hours.</a:t>
            </a:r>
            <a:endParaRPr lang="en-US" sz="1400" b="1" dirty="0">
              <a:solidFill>
                <a:srgbClr val="FFFF00"/>
              </a:solidFill>
            </a:endParaRPr>
          </a:p>
        </p:txBody>
      </p:sp>
      <p:sp>
        <p:nvSpPr>
          <p:cNvPr id="5" name="title_cohort"/>
          <p:cNvSpPr txBox="1"/>
          <p:nvPr/>
        </p:nvSpPr>
        <p:spPr>
          <a:xfrm>
            <a:off x="0" y="943750"/>
            <a:ext cx="9144000" cy="400110"/>
          </a:xfrm>
          <a:prstGeom prst="rect">
            <a:avLst/>
          </a:prstGeom>
          <a:noFill/>
        </p:spPr>
        <p:txBody>
          <a:bodyPr wrap="square" rtlCol="0">
            <a:spAutoFit/>
          </a:bodyPr>
          <a:lstStyle/>
          <a:p>
            <a:pPr algn="ctr"/>
            <a:r>
              <a:rPr lang="en-US" sz="2000" b="1" dirty="0" smtClean="0"/>
              <a:t>(Transplants: January 1990 – June 2015)</a:t>
            </a:r>
            <a:endParaRPr lang="en-US" sz="2000" b="1" dirty="0"/>
          </a:p>
        </p:txBody>
      </p:sp>
    </p:spTree>
    <p:extLst>
      <p:ext uri="{BB962C8B-B14F-4D97-AF65-F5344CB8AC3E}">
        <p14:creationId xmlns:p14="http://schemas.microsoft.com/office/powerpoint/2010/main" val="34876933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Heart-Lung Transplants</a:t>
            </a:r>
            <a:r>
              <a:rPr lang="en-US" sz="2800" dirty="0" smtClean="0"/>
              <a:t/>
            </a:r>
            <a:br>
              <a:rPr lang="en-US" sz="2800" dirty="0" smtClean="0"/>
            </a:br>
            <a:r>
              <a:rPr lang="en-US" sz="2400" dirty="0"/>
              <a:t>Kaplan-Meier </a:t>
            </a:r>
            <a:r>
              <a:rPr lang="en-US" sz="2400" dirty="0" smtClean="0"/>
              <a:t>Survival </a:t>
            </a:r>
            <a:r>
              <a:rPr lang="en-US" sz="2400" dirty="0"/>
              <a:t>by </a:t>
            </a:r>
            <a:r>
              <a:rPr lang="en-US" sz="2400" dirty="0" smtClean="0"/>
              <a:t>Ischemic </a:t>
            </a:r>
            <a:r>
              <a:rPr lang="en-US" sz="2400" dirty="0"/>
              <a:t>Time</a:t>
            </a:r>
            <a:br>
              <a:rPr lang="en-US" sz="2400" dirty="0"/>
            </a:br>
            <a:r>
              <a:rPr lang="en-US" sz="2400" dirty="0" smtClean="0"/>
              <a:t> </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29409472"/>
              </p:ext>
            </p:extLst>
          </p:nvPr>
        </p:nvGraphicFramePr>
        <p:xfrm>
          <a:off x="228600" y="1437842"/>
          <a:ext cx="8610600" cy="4962958"/>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3" name="pvalues"/>
          <p:cNvSpPr txBox="1"/>
          <p:nvPr/>
        </p:nvSpPr>
        <p:spPr>
          <a:xfrm>
            <a:off x="3505200" y="1752600"/>
            <a:ext cx="4800600" cy="6858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No pair-wise comparisons were significant at p &lt; 0.05.</a:t>
            </a:r>
            <a:endParaRPr lang="en-US" sz="1400" b="1" dirty="0">
              <a:solidFill>
                <a:srgbClr val="FFFF00"/>
              </a:solidFill>
            </a:endParaRPr>
          </a:p>
        </p:txBody>
      </p:sp>
      <p:sp>
        <p:nvSpPr>
          <p:cNvPr id="5" name="title_cohort"/>
          <p:cNvSpPr txBox="1"/>
          <p:nvPr/>
        </p:nvSpPr>
        <p:spPr>
          <a:xfrm>
            <a:off x="0" y="943750"/>
            <a:ext cx="9144000" cy="400110"/>
          </a:xfrm>
          <a:prstGeom prst="rect">
            <a:avLst/>
          </a:prstGeom>
          <a:noFill/>
        </p:spPr>
        <p:txBody>
          <a:bodyPr wrap="square" rtlCol="0">
            <a:spAutoFit/>
          </a:bodyPr>
          <a:lstStyle/>
          <a:p>
            <a:pPr algn="ctr"/>
            <a:r>
              <a:rPr lang="en-US" sz="2000" b="1" dirty="0" smtClean="0"/>
              <a:t>(Transplants: January 1990 – June 2015)</a:t>
            </a:r>
            <a:endParaRPr lang="en-US" sz="2000" b="1" dirty="0"/>
          </a:p>
        </p:txBody>
      </p:sp>
    </p:spTree>
    <p:extLst>
      <p:ext uri="{BB962C8B-B14F-4D97-AF65-F5344CB8AC3E}">
        <p14:creationId xmlns:p14="http://schemas.microsoft.com/office/powerpoint/2010/main" val="3324705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7374" y="6146799"/>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152400" y="169818"/>
            <a:ext cx="8839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400" kern="0" dirty="0" smtClean="0"/>
              <a:t/>
            </a:r>
            <a:br>
              <a:rPr lang="en-US" sz="2400" kern="0" dirty="0" smtClean="0"/>
            </a:br>
            <a:r>
              <a:rPr lang="en-US" sz="2400" kern="0" dirty="0" smtClean="0"/>
              <a:t>Recipient Age Distribution</a:t>
            </a:r>
            <a:r>
              <a:rPr lang="en-US" sz="2000" kern="0" dirty="0" smtClean="0"/>
              <a:t/>
            </a:r>
            <a:br>
              <a:rPr lang="en-US" sz="2000" kern="0" dirty="0" smtClean="0"/>
            </a:br>
            <a:endParaRPr lang="en-US" sz="2000" kern="0" dirty="0"/>
          </a:p>
        </p:txBody>
      </p:sp>
      <p:sp>
        <p:nvSpPr>
          <p:cNvPr id="3" name="title_cohort"/>
          <p:cNvSpPr txBox="1"/>
          <p:nvPr/>
        </p:nvSpPr>
        <p:spPr>
          <a:xfrm>
            <a:off x="1687068" y="912051"/>
            <a:ext cx="5791200" cy="400110"/>
          </a:xfrm>
          <a:prstGeom prst="rect">
            <a:avLst/>
          </a:prstGeom>
          <a:noFill/>
        </p:spPr>
        <p:txBody>
          <a:bodyPr wrap="square" rtlCol="0">
            <a:spAutoFit/>
          </a:bodyPr>
          <a:lstStyle/>
          <a:p>
            <a:pPr algn="ctr"/>
            <a:r>
              <a:rPr lang="en-US" sz="2000" b="1" kern="0" dirty="0" smtClean="0"/>
              <a:t>(Transplants: January 1985 – June 2016)</a:t>
            </a:r>
            <a:endParaRPr lang="en-US" sz="2000" b="1" kern="0" dirty="0"/>
          </a:p>
        </p:txBody>
      </p:sp>
    </p:spTree>
    <p:extLst>
      <p:ext uri="{BB962C8B-B14F-4D97-AF65-F5344CB8AC3E}">
        <p14:creationId xmlns:p14="http://schemas.microsoft.com/office/powerpoint/2010/main" val="42579005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58984"/>
            <a:ext cx="4715933" cy="711201"/>
            <a:chOff x="2" y="6158984"/>
            <a:chExt cx="4715933" cy="711201"/>
          </a:xfrm>
        </p:grpSpPr>
        <p:grpSp>
          <p:nvGrpSpPr>
            <p:cNvPr id="11" name="Group 10"/>
            <p:cNvGrpSpPr/>
            <p:nvPr/>
          </p:nvGrpSpPr>
          <p:grpSpPr>
            <a:xfrm>
              <a:off x="2" y="6158984"/>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152400" y="152400"/>
            <a:ext cx="8839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Transplants</a:t>
            </a:r>
            <a:r>
              <a:rPr lang="en-US" sz="2800" kern="0" dirty="0" smtClean="0"/>
              <a:t/>
            </a:r>
            <a:br>
              <a:rPr lang="en-US" sz="2800" kern="0" dirty="0" smtClean="0"/>
            </a:br>
            <a:r>
              <a:rPr lang="en-US" sz="2400" kern="0" dirty="0" smtClean="0"/>
              <a:t>Donor Age Distribution</a:t>
            </a:r>
            <a:r>
              <a:rPr lang="en-US" sz="2600" kern="0" dirty="0" smtClean="0"/>
              <a:t/>
            </a:r>
            <a:br>
              <a:rPr lang="en-US" sz="2600" kern="0" dirty="0" smtClean="0"/>
            </a:br>
            <a:endParaRPr lang="en-US" sz="2000" kern="0" dirty="0"/>
          </a:p>
        </p:txBody>
      </p:sp>
      <p:sp>
        <p:nvSpPr>
          <p:cNvPr id="3" name="title_cohort"/>
          <p:cNvSpPr txBox="1"/>
          <p:nvPr/>
        </p:nvSpPr>
        <p:spPr>
          <a:xfrm>
            <a:off x="1714500" y="923157"/>
            <a:ext cx="5715000" cy="400110"/>
          </a:xfrm>
          <a:prstGeom prst="rect">
            <a:avLst/>
          </a:prstGeom>
          <a:noFill/>
        </p:spPr>
        <p:txBody>
          <a:bodyPr wrap="square" rtlCol="0">
            <a:spAutoFit/>
          </a:bodyPr>
          <a:lstStyle/>
          <a:p>
            <a:pPr algn="ctr"/>
            <a:r>
              <a:rPr lang="en-US" sz="2000" b="1" kern="0" dirty="0" smtClean="0"/>
              <a:t>(Transplants: January 1985 – June 2016)</a:t>
            </a:r>
            <a:endParaRPr lang="en-US" sz="2000" b="1" dirty="0"/>
          </a:p>
        </p:txBody>
      </p:sp>
    </p:spTree>
    <p:extLst>
      <p:ext uri="{BB962C8B-B14F-4D97-AF65-F5344CB8AC3E}">
        <p14:creationId xmlns:p14="http://schemas.microsoft.com/office/powerpoint/2010/main" val="1476447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Year</a:t>
            </a:r>
            <a:endParaRPr lang="en-US" sz="2400" dirty="0"/>
          </a:p>
        </p:txBody>
      </p:sp>
      <p:graphicFrame>
        <p:nvGraphicFramePr>
          <p:cNvPr id="4" name="Content Placeholder 3"/>
          <p:cNvGraphicFramePr>
            <a:graphicFrameLocks noGrp="1"/>
          </p:cNvGraphicFramePr>
          <p:nvPr>
            <p:ph idx="1"/>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pediatric heart-lung transplants worldwide has declined in recent years.</a:t>
            </a:r>
            <a:endParaRPr lang="en-US" dirty="0">
              <a:solidFill>
                <a:srgbClr val="FFFF00"/>
              </a:solidFill>
            </a:endParaRPr>
          </a:p>
        </p:txBody>
      </p:sp>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20574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52400"/>
            <a:ext cx="9144000" cy="1143000"/>
          </a:xfrm>
        </p:spPr>
        <p:txBody>
          <a:bodyPr/>
          <a:lstStyle/>
          <a:p>
            <a:r>
              <a:rPr lang="en-US" sz="2600" dirty="0" smtClean="0">
                <a:solidFill>
                  <a:schemeClr val="tx1"/>
                </a:solidFill>
              </a:rPr>
              <a:t>Pediatric Heart-Lung Retransplants</a:t>
            </a:r>
            <a:br>
              <a:rPr lang="en-US" sz="2600" dirty="0" smtClean="0">
                <a:solidFill>
                  <a:schemeClr val="tx1"/>
                </a:solidFill>
              </a:rPr>
            </a:br>
            <a:r>
              <a:rPr lang="en-US" sz="2400" dirty="0" smtClean="0">
                <a:solidFill>
                  <a:schemeClr val="tx1"/>
                </a:solidFill>
              </a:rPr>
              <a:t>by Year of Retransplant</a:t>
            </a:r>
            <a:endParaRPr lang="en-US" sz="2000" dirty="0" smtClean="0">
              <a:solidFill>
                <a:schemeClr val="tx1"/>
              </a:solidFill>
            </a:endParaRPr>
          </a:p>
        </p:txBody>
      </p:sp>
      <p:sp>
        <p:nvSpPr>
          <p:cNvPr id="8196" name="Rectangle 8"/>
          <p:cNvSpPr>
            <a:spLocks noChangeArrowheads="1"/>
          </p:cNvSpPr>
          <p:nvPr/>
        </p:nvSpPr>
        <p:spPr bwMode="auto">
          <a:xfrm>
            <a:off x="1066800" y="6553200"/>
            <a:ext cx="184150" cy="304800"/>
          </a:xfrm>
          <a:prstGeom prst="rect">
            <a:avLst/>
          </a:prstGeom>
          <a:noFill/>
          <a:ln w="12700" algn="ctr">
            <a:noFill/>
            <a:miter lim="800000"/>
            <a:headEnd/>
            <a:tailEnd/>
          </a:ln>
        </p:spPr>
        <p:txBody>
          <a:bodyPr wrap="none" anchor="ctr">
            <a:spAutoFit/>
          </a:bodyPr>
          <a:lstStyle/>
          <a:p>
            <a:endParaRPr lang="en-US" sz="1400" dirty="0">
              <a:solidFill>
                <a:srgbClr val="FFFF00"/>
              </a:solidFill>
            </a:endParaRPr>
          </a:p>
        </p:txBody>
      </p:sp>
      <p:sp>
        <p:nvSpPr>
          <p:cNvPr id="8197" name="Text Box 14"/>
          <p:cNvSpPr txBox="1">
            <a:spLocks noChangeArrowheads="1"/>
          </p:cNvSpPr>
          <p:nvPr/>
        </p:nvSpPr>
        <p:spPr bwMode="auto">
          <a:xfrm>
            <a:off x="5257800" y="6240774"/>
            <a:ext cx="3505200" cy="461665"/>
          </a:xfrm>
          <a:prstGeom prst="rect">
            <a:avLst/>
          </a:prstGeom>
          <a:noFill/>
          <a:ln w="12700">
            <a:noFill/>
            <a:miter lim="800000"/>
            <a:headEnd/>
            <a:tailEnd/>
          </a:ln>
        </p:spPr>
        <p:txBody>
          <a:bodyPr wrap="square">
            <a:spAutoFit/>
          </a:bodyPr>
          <a:lstStyle/>
          <a:p>
            <a:pPr>
              <a:spcBef>
                <a:spcPct val="50000"/>
              </a:spcBef>
            </a:pPr>
            <a:r>
              <a:rPr lang="en-US" sz="1200" b="1" dirty="0">
                <a:solidFill>
                  <a:srgbClr val="FFFF00"/>
                </a:solidFill>
              </a:rPr>
              <a:t>Only patients who were less than 18 years old at the time of </a:t>
            </a:r>
            <a:r>
              <a:rPr lang="en-US" sz="1200" b="1" dirty="0" smtClean="0">
                <a:solidFill>
                  <a:srgbClr val="FFFF00"/>
                </a:solidFill>
              </a:rPr>
              <a:t>retransplant </a:t>
            </a:r>
            <a:r>
              <a:rPr lang="en-US" sz="1200" b="1" dirty="0">
                <a:solidFill>
                  <a:srgbClr val="FFFF00"/>
                </a:solidFill>
              </a:rPr>
              <a:t>are included.</a:t>
            </a:r>
          </a:p>
        </p:txBody>
      </p:sp>
      <p:graphicFrame>
        <p:nvGraphicFramePr>
          <p:cNvPr id="11" name="Chart 10"/>
          <p:cNvGraphicFramePr/>
          <p:nvPr>
            <p:extLst/>
          </p:nvPr>
        </p:nvGraphicFramePr>
        <p:xfrm>
          <a:off x="304800" y="1066800"/>
          <a:ext cx="8686800" cy="5079992"/>
        </p:xfrm>
        <a:graphic>
          <a:graphicData uri="http://schemas.openxmlformats.org/drawingml/2006/chart">
            <c:chart xmlns:c="http://schemas.openxmlformats.org/drawingml/2006/chart" xmlns:r="http://schemas.openxmlformats.org/officeDocument/2006/relationships" r:id="rId3"/>
          </a:graphicData>
        </a:graphic>
      </p:graphicFrame>
      <p:grpSp>
        <p:nvGrpSpPr>
          <p:cNvPr id="15" name="Group 14"/>
          <p:cNvGrpSpPr/>
          <p:nvPr/>
        </p:nvGrpSpPr>
        <p:grpSpPr>
          <a:xfrm>
            <a:off x="2" y="6158984"/>
            <a:ext cx="4715933" cy="711201"/>
            <a:chOff x="2" y="6158984"/>
            <a:chExt cx="4715933" cy="711201"/>
          </a:xfrm>
        </p:grpSpPr>
        <p:grpSp>
          <p:nvGrpSpPr>
            <p:cNvPr id="16" name="Group 15"/>
            <p:cNvGrpSpPr/>
            <p:nvPr/>
          </p:nvGrpSpPr>
          <p:grpSpPr>
            <a:xfrm>
              <a:off x="2" y="6158984"/>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24171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143000"/>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029200" y="62484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9" name="Title 1"/>
          <p:cNvSpPr txBox="1">
            <a:spLocks/>
          </p:cNvSpPr>
          <p:nvPr/>
        </p:nvSpPr>
        <p:spPr bwMode="auto">
          <a:xfrm>
            <a:off x="228600" y="315469"/>
            <a:ext cx="8610600" cy="82753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Pediatric Heart-Lung Retransplants</a:t>
            </a:r>
            <a:r>
              <a:rPr lang="en-US" sz="2800" kern="0" dirty="0" smtClean="0"/>
              <a:t/>
            </a:r>
            <a:br>
              <a:rPr lang="en-US" sz="2800" kern="0" dirty="0" smtClean="0"/>
            </a:br>
            <a:endParaRPr lang="en-US" sz="2000" kern="0" dirty="0"/>
          </a:p>
        </p:txBody>
      </p:sp>
      <p:sp>
        <p:nvSpPr>
          <p:cNvPr id="3" name="title_cohort"/>
          <p:cNvSpPr txBox="1"/>
          <p:nvPr/>
        </p:nvSpPr>
        <p:spPr>
          <a:xfrm>
            <a:off x="1858434" y="723900"/>
            <a:ext cx="5715000" cy="400110"/>
          </a:xfrm>
          <a:prstGeom prst="rect">
            <a:avLst/>
          </a:prstGeom>
          <a:noFill/>
        </p:spPr>
        <p:txBody>
          <a:bodyPr wrap="square" rtlCol="0">
            <a:spAutoFit/>
          </a:bodyPr>
          <a:lstStyle/>
          <a:p>
            <a:r>
              <a:rPr lang="en-US" sz="2000" b="1" kern="0" dirty="0" smtClean="0"/>
              <a:t>(Retransplants: January 1985 – June 2016)</a:t>
            </a:r>
            <a:endParaRPr lang="en-US" sz="2000" b="1" kern="0" dirty="0"/>
          </a:p>
        </p:txBody>
      </p:sp>
    </p:spTree>
    <p:extLst>
      <p:ext uri="{BB962C8B-B14F-4D97-AF65-F5344CB8AC3E}">
        <p14:creationId xmlns:p14="http://schemas.microsoft.com/office/powerpoint/2010/main" val="4159465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lstStyle/>
          <a:p>
            <a:r>
              <a:rPr lang="en-US" sz="2600" dirty="0" smtClean="0"/>
              <a:t>Pediatric Heart-Lung Transplants</a:t>
            </a:r>
            <a:r>
              <a:rPr lang="en-US" sz="2800" dirty="0" smtClean="0"/>
              <a:t/>
            </a:r>
            <a:br>
              <a:rPr lang="en-US" sz="2800" dirty="0" smtClean="0"/>
            </a:br>
            <a:r>
              <a:rPr lang="en-US" sz="2400" dirty="0" smtClean="0"/>
              <a:t>Age Distribution by Era of Transplant</a:t>
            </a:r>
            <a:endParaRPr lang="en-US" sz="24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079385198"/>
              </p:ext>
            </p:extLst>
          </p:nvPr>
        </p:nvGraphicFramePr>
        <p:xfrm>
          <a:off x="0" y="1143000"/>
          <a:ext cx="9144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2015 Oct; 34(10): 1255-1263</a:t>
            </a:r>
            <a:endParaRPr lang="en-US" sz="900" b="1" dirty="0">
              <a:solidFill>
                <a:schemeClr val="bg1"/>
              </a:solidFill>
              <a:latin typeface="Arial"/>
              <a:cs typeface="Arial"/>
            </a:endParaRPr>
          </a:p>
        </p:txBody>
      </p:sp>
      <p:grpSp>
        <p:nvGrpSpPr>
          <p:cNvPr id="11" name="Group 10"/>
          <p:cNvGrpSpPr/>
          <p:nvPr/>
        </p:nvGrpSpPr>
        <p:grpSpPr>
          <a:xfrm>
            <a:off x="2" y="6158984"/>
            <a:ext cx="4715933" cy="711201"/>
            <a:chOff x="2" y="6158984"/>
            <a:chExt cx="4715933" cy="711201"/>
          </a:xfrm>
        </p:grpSpPr>
        <p:grpSp>
          <p:nvGrpSpPr>
            <p:cNvPr id="12" name="Group 11"/>
            <p:cNvGrpSpPr/>
            <p:nvPr/>
          </p:nvGrpSpPr>
          <p:grpSpPr>
            <a:xfrm>
              <a:off x="2" y="6158984"/>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30216"/>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83774473"/>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Description0 xmlns="1df23a4e-d417-4e0a-a778-b7db59ac479a">Final</Description0>
    <Archive_x0020_Status xmlns="1df23a4e-d417-4e0a-a778-b7db59ac479a">Active</Archive_x0020_Status>
  </documentManagement>
</p:properties>
</file>

<file path=customXml/item2.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3.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3" ma:contentTypeDescription="Create a new document." ma:contentTypeScope="" ma:versionID="8eb892a45db1d8fa36d7f98cfb1cb01c">
  <xsd:schema xmlns:xsd="http://www.w3.org/2001/XMLSchema" xmlns:xs="http://www.w3.org/2001/XMLSchema" xmlns:p="http://schemas.microsoft.com/office/2006/metadata/properties" xmlns:ns2="1df23a4e-d417-4e0a-a778-b7db59ac479a" targetNamespace="http://schemas.microsoft.com/office/2006/metadata/properties" ma:root="true" ma:fieldsID="0a4e666b0ee137039274c824be3bca3a"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element name="Archive_x0020_Status" ma:index="9"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1805D6-AC72-435D-A51A-1C2C01D7BD28}">
  <ds:schemaRefs>
    <ds:schemaRef ds:uri="http://www.w3.org/XML/1998/namespace"/>
    <ds:schemaRef ds:uri="http://purl.org/dc/terms/"/>
    <ds:schemaRef ds:uri="http://schemas.openxmlformats.org/package/2006/metadata/core-properties"/>
    <ds:schemaRef ds:uri="http://schemas.microsoft.com/office/infopath/2007/PartnerControls"/>
    <ds:schemaRef ds:uri="http://purl.org/dc/elements/1.1/"/>
    <ds:schemaRef ds:uri="http://schemas.microsoft.com/office/2006/documentManagement/types"/>
    <ds:schemaRef ds:uri="1df23a4e-d417-4e0a-a778-b7db59ac479a"/>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AF872129-1255-43EB-BF43-BD5F4D767695}">
  <ds:schemaRefs>
    <ds:schemaRef ds:uri="http://schemas.microsoft.com/office/2006/metadata/customXsn"/>
  </ds:schemaRefs>
</ds:datastoreItem>
</file>

<file path=customXml/itemProps3.xml><?xml version="1.0" encoding="utf-8"?>
<ds:datastoreItem xmlns:ds="http://schemas.openxmlformats.org/officeDocument/2006/customXml" ds:itemID="{BB2D72CE-69EB-43CF-A2EB-DE291DD249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3322</TotalTime>
  <Words>2262</Words>
  <Application>Microsoft Office PowerPoint</Application>
  <PresentationFormat>On-screen Show (4:3)</PresentationFormat>
  <Paragraphs>352</Paragraphs>
  <Slides>34</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Times</vt:lpstr>
      <vt:lpstr>Webdings</vt:lpstr>
      <vt:lpstr>UNOSTemplate</vt:lpstr>
      <vt:lpstr>HEART-LUNG TRANSPLANTATION</vt:lpstr>
      <vt:lpstr>Table of Contents</vt:lpstr>
      <vt:lpstr>Donor, Recipient and Center Characteristics</vt:lpstr>
      <vt:lpstr>PowerPoint Presentation</vt:lpstr>
      <vt:lpstr>PowerPoint Presentation</vt:lpstr>
      <vt:lpstr>Pediatric Heart-Lung Transplants Age Distribution by Year</vt:lpstr>
      <vt:lpstr>Pediatric Heart-Lung Retransplants by Year of Retransplant</vt:lpstr>
      <vt:lpstr>PowerPoint Presentation</vt:lpstr>
      <vt:lpstr>Pediatric Heart-Lung Transplants Age Distribution by Era of Transplant</vt:lpstr>
      <vt:lpstr>PowerPoint Presentation</vt:lpstr>
      <vt:lpstr>Pediatric Heart-Lung Transplants Number of Centers Reporting Transplants  by Center Volume</vt:lpstr>
      <vt:lpstr>PowerPoint Presentation</vt:lpstr>
      <vt:lpstr>PowerPoint Presentation</vt:lpstr>
      <vt:lpstr>PowerPoint Presentation</vt:lpstr>
      <vt:lpstr>PowerPoint Presentation</vt:lpstr>
      <vt:lpstr>Post Transplant: Survival and Other 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Focus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Pediatric Heart-Lung Transplants Kaplan-Meier Survival Within 30 Days by Ischemic Time  </vt:lpstr>
      <vt:lpstr>Pediatric Heart-Lung Transplants Kaplan-Meier Survival by Ischemic Time  </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Anna Y. Kucheryavaya</cp:lastModifiedBy>
  <cp:revision>792</cp:revision>
  <dcterms:created xsi:type="dcterms:W3CDTF">2009-06-30T12:53:17Z</dcterms:created>
  <dcterms:modified xsi:type="dcterms:W3CDTF">2017-09-25T17:33:18Z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