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drawings/drawing1.xml" ContentType="application/vnd.openxmlformats-officedocument.drawingml.chartshapes+xml"/>
  <Override PartName="/ppt/notesSlides/notesSlide8.xml" ContentType="application/vnd.openxmlformats-officedocument.presentationml.notesSlide+xml"/>
  <Override PartName="/ppt/charts/chart8.xml" ContentType="application/vnd.openxmlformats-officedocument.drawingml.chart+xml"/>
  <Override PartName="/ppt/notesSlides/notesSlide9.xml" ContentType="application/vnd.openxmlformats-officedocument.presentationml.notesSlide+xml"/>
  <Override PartName="/ppt/charts/chart9.xml" ContentType="application/vnd.openxmlformats-officedocument.drawingml.chart+xml"/>
  <Override PartName="/ppt/notesSlides/notesSlide10.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9"/>
  </p:notesMasterIdLst>
  <p:sldIdLst>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FF00"/>
    <a:srgbClr val="00FFFF"/>
    <a:srgbClr val="00FF00"/>
    <a:srgbClr val="006600"/>
    <a:srgbClr val="00CC99"/>
    <a:srgbClr val="33CC33"/>
    <a:srgbClr val="008000"/>
    <a:srgbClr val="009999"/>
    <a:srgbClr val="33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87" autoAdjust="0"/>
    <p:restoredTop sz="93407" autoAdjust="0"/>
  </p:normalViewPr>
  <p:slideViewPr>
    <p:cSldViewPr>
      <p:cViewPr varScale="1">
        <p:scale>
          <a:sx n="109" d="100"/>
          <a:sy n="109" d="100"/>
        </p:scale>
        <p:origin x="1818" y="96"/>
      </p:cViewPr>
      <p:guideLst>
        <p:guide orient="horz" pos="2160"/>
        <p:guide pos="2880"/>
      </p:guideLst>
    </p:cSldViewPr>
  </p:slideViewPr>
  <p:notesTextViewPr>
    <p:cViewPr>
      <p:scale>
        <a:sx n="100" d="100"/>
        <a:sy n="100" d="100"/>
      </p:scale>
      <p:origin x="0" y="0"/>
    </p:cViewPr>
  </p:notesTextViewPr>
  <p:sorterViewPr>
    <p:cViewPr>
      <p:scale>
        <a:sx n="80" d="100"/>
        <a:sy n="80" d="100"/>
      </p:scale>
      <p:origin x="0" y="155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Single Lung</c:v>
                </c:pt>
              </c:strCache>
            </c:strRef>
          </c:tx>
          <c:spPr>
            <a:gradFill flip="none" rotWithShape="1">
              <a:gsLst>
                <a:gs pos="0">
                  <a:srgbClr val="208C03"/>
                </a:gs>
                <a:gs pos="50000">
                  <a:srgbClr val="20F703"/>
                </a:gs>
                <a:gs pos="100000">
                  <a:srgbClr val="208C03"/>
                </a:gs>
              </a:gsLst>
              <a:lin ang="10800000" scaled="1"/>
              <a:tileRect/>
            </a:gradFill>
          </c:spPr>
          <c:invertIfNegative val="0"/>
          <c:cat>
            <c:numRef>
              <c:f>Sheet1!$A$2:$A$32</c:f>
              <c:numCache>
                <c:formatCode>General</c:formatCode>
                <c:ptCount val="31"/>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numCache>
            </c:numRef>
          </c:cat>
          <c:val>
            <c:numRef>
              <c:f>Sheet1!$B$2:$B$32</c:f>
              <c:numCache>
                <c:formatCode>General</c:formatCode>
                <c:ptCount val="31"/>
                <c:pt idx="0">
                  <c:v>4</c:v>
                </c:pt>
                <c:pt idx="1">
                  <c:v>3</c:v>
                </c:pt>
                <c:pt idx="2">
                  <c:v>23</c:v>
                </c:pt>
                <c:pt idx="3">
                  <c:v>34</c:v>
                </c:pt>
                <c:pt idx="4">
                  <c:v>109</c:v>
                </c:pt>
                <c:pt idx="5">
                  <c:v>240</c:v>
                </c:pt>
                <c:pt idx="6">
                  <c:v>431</c:v>
                </c:pt>
                <c:pt idx="7">
                  <c:v>558</c:v>
                </c:pt>
                <c:pt idx="8">
                  <c:v>644</c:v>
                </c:pt>
                <c:pt idx="9">
                  <c:v>673</c:v>
                </c:pt>
                <c:pt idx="10">
                  <c:v>715</c:v>
                </c:pt>
                <c:pt idx="11">
                  <c:v>698</c:v>
                </c:pt>
                <c:pt idx="12">
                  <c:v>751</c:v>
                </c:pt>
                <c:pt idx="13">
                  <c:v>778</c:v>
                </c:pt>
                <c:pt idx="14">
                  <c:v>824</c:v>
                </c:pt>
                <c:pt idx="15">
                  <c:v>824</c:v>
                </c:pt>
                <c:pt idx="16">
                  <c:v>874</c:v>
                </c:pt>
                <c:pt idx="17">
                  <c:v>862</c:v>
                </c:pt>
                <c:pt idx="18">
                  <c:v>786</c:v>
                </c:pt>
                <c:pt idx="19">
                  <c:v>825</c:v>
                </c:pt>
                <c:pt idx="20">
                  <c:v>925</c:v>
                </c:pt>
                <c:pt idx="21">
                  <c:v>924</c:v>
                </c:pt>
                <c:pt idx="22">
                  <c:v>911</c:v>
                </c:pt>
                <c:pt idx="23">
                  <c:v>893</c:v>
                </c:pt>
                <c:pt idx="24">
                  <c:v>944</c:v>
                </c:pt>
                <c:pt idx="25">
                  <c:v>938</c:v>
                </c:pt>
                <c:pt idx="26">
                  <c:v>1008</c:v>
                </c:pt>
                <c:pt idx="27">
                  <c:v>943</c:v>
                </c:pt>
                <c:pt idx="28">
                  <c:v>995</c:v>
                </c:pt>
                <c:pt idx="29">
                  <c:v>949</c:v>
                </c:pt>
                <c:pt idx="30">
                  <c:v>918</c:v>
                </c:pt>
              </c:numCache>
            </c:numRef>
          </c:val>
        </c:ser>
        <c:ser>
          <c:idx val="1"/>
          <c:order val="1"/>
          <c:tx>
            <c:strRef>
              <c:f>Sheet1!$C$1</c:f>
              <c:strCache>
                <c:ptCount val="1"/>
                <c:pt idx="0">
                  <c:v>Bilateral/Double Lung</c:v>
                </c:pt>
              </c:strCache>
            </c:strRef>
          </c:tx>
          <c:spPr>
            <a:gradFill flip="none" rotWithShape="1">
              <a:gsLst>
                <a:gs pos="0">
                  <a:srgbClr val="7030A0"/>
                </a:gs>
                <a:gs pos="50000">
                  <a:srgbClr val="CC66FF"/>
                </a:gs>
                <a:gs pos="100000">
                  <a:srgbClr val="7030A0"/>
                </a:gs>
              </a:gsLst>
              <a:lin ang="10800000" scaled="1"/>
              <a:tileRect/>
            </a:gradFill>
          </c:spPr>
          <c:invertIfNegative val="0"/>
          <c:cat>
            <c:numRef>
              <c:f>Sheet1!$A$2:$A$32</c:f>
              <c:numCache>
                <c:formatCode>General</c:formatCode>
                <c:ptCount val="31"/>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numCache>
            </c:numRef>
          </c:cat>
          <c:val>
            <c:numRef>
              <c:f>Sheet1!$C$2:$C$32</c:f>
              <c:numCache>
                <c:formatCode>General</c:formatCode>
                <c:ptCount val="31"/>
                <c:pt idx="0">
                  <c:v>1</c:v>
                </c:pt>
                <c:pt idx="1">
                  <c:v>4</c:v>
                </c:pt>
                <c:pt idx="2">
                  <c:v>12</c:v>
                </c:pt>
                <c:pt idx="3">
                  <c:v>40</c:v>
                </c:pt>
                <c:pt idx="4">
                  <c:v>58</c:v>
                </c:pt>
                <c:pt idx="5">
                  <c:v>168</c:v>
                </c:pt>
                <c:pt idx="6">
                  <c:v>277</c:v>
                </c:pt>
                <c:pt idx="7">
                  <c:v>363</c:v>
                </c:pt>
                <c:pt idx="8">
                  <c:v>460</c:v>
                </c:pt>
                <c:pt idx="9">
                  <c:v>540</c:v>
                </c:pt>
                <c:pt idx="10">
                  <c:v>676</c:v>
                </c:pt>
                <c:pt idx="11">
                  <c:v>691</c:v>
                </c:pt>
                <c:pt idx="12">
                  <c:v>761</c:v>
                </c:pt>
                <c:pt idx="13">
                  <c:v>770</c:v>
                </c:pt>
                <c:pt idx="14">
                  <c:v>742</c:v>
                </c:pt>
                <c:pt idx="15">
                  <c:v>884</c:v>
                </c:pt>
                <c:pt idx="16">
                  <c:v>911</c:v>
                </c:pt>
                <c:pt idx="17">
                  <c:v>1117</c:v>
                </c:pt>
                <c:pt idx="18">
                  <c:v>1232</c:v>
                </c:pt>
                <c:pt idx="19">
                  <c:v>1403</c:v>
                </c:pt>
                <c:pt idx="20">
                  <c:v>1657</c:v>
                </c:pt>
                <c:pt idx="21">
                  <c:v>1885</c:v>
                </c:pt>
                <c:pt idx="22">
                  <c:v>2038</c:v>
                </c:pt>
                <c:pt idx="23">
                  <c:v>2130</c:v>
                </c:pt>
                <c:pt idx="24">
                  <c:v>2365</c:v>
                </c:pt>
                <c:pt idx="25">
                  <c:v>2649</c:v>
                </c:pt>
                <c:pt idx="26">
                  <c:v>2861</c:v>
                </c:pt>
                <c:pt idx="27">
                  <c:v>2909</c:v>
                </c:pt>
                <c:pt idx="28">
                  <c:v>3181</c:v>
                </c:pt>
                <c:pt idx="29">
                  <c:v>3149</c:v>
                </c:pt>
                <c:pt idx="30">
                  <c:v>3300</c:v>
                </c:pt>
              </c:numCache>
            </c:numRef>
          </c:val>
        </c:ser>
        <c:ser>
          <c:idx val="2"/>
          <c:order val="2"/>
          <c:tx>
            <c:strRef>
              <c:f>Sheet1!$D$1</c:f>
              <c:strCache>
                <c:ptCount val="1"/>
                <c:pt idx="0">
                  <c:v>Total</c:v>
                </c:pt>
              </c:strCache>
            </c:strRef>
          </c:tx>
          <c:spPr>
            <a:noFill/>
          </c:spPr>
          <c:invertIfNegative val="0"/>
          <c:dLbls>
            <c:dLbl>
              <c:idx val="10"/>
              <c:layout>
                <c:manualLayout>
                  <c:x val="2.9498525073745892E-3"/>
                  <c:y val="0.11084380899755951"/>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1.4749262536873156E-3"/>
                  <c:y val="0.12329557489524544"/>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6"/>
              <c:layout>
                <c:manualLayout>
                  <c:x val="-4.2477876106194693E-3"/>
                  <c:y val="0.12166597596353085"/>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7"/>
              <c:layout>
                <c:manualLayout>
                  <c:x val="1.9744268692076126E-3"/>
                  <c:y val="0.1225977344937145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General" sourceLinked="0"/>
            <c:spPr>
              <a:noFill/>
              <a:ln>
                <a:noFill/>
              </a:ln>
              <a:effectLst/>
            </c:spPr>
            <c:txPr>
              <a:bodyPr/>
              <a:lstStyle/>
              <a:p>
                <a:pPr>
                  <a:defRPr sz="1000" b="1">
                    <a:solidFill>
                      <a:srgbClr val="FFFF00"/>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Sheet1!$A$2:$A$32</c:f>
              <c:numCache>
                <c:formatCode>General</c:formatCode>
                <c:ptCount val="31"/>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numCache>
            </c:numRef>
          </c:cat>
          <c:val>
            <c:numRef>
              <c:f>Sheet1!$D$2:$D$32</c:f>
              <c:numCache>
                <c:formatCode>General</c:formatCode>
                <c:ptCount val="31"/>
                <c:pt idx="0">
                  <c:v>5</c:v>
                </c:pt>
                <c:pt idx="1">
                  <c:v>7</c:v>
                </c:pt>
                <c:pt idx="2">
                  <c:v>35</c:v>
                </c:pt>
                <c:pt idx="3">
                  <c:v>74</c:v>
                </c:pt>
                <c:pt idx="4">
                  <c:v>167</c:v>
                </c:pt>
                <c:pt idx="5">
                  <c:v>408</c:v>
                </c:pt>
                <c:pt idx="6">
                  <c:v>708</c:v>
                </c:pt>
                <c:pt idx="7">
                  <c:v>921</c:v>
                </c:pt>
                <c:pt idx="8">
                  <c:v>1104</c:v>
                </c:pt>
                <c:pt idx="9">
                  <c:v>1213</c:v>
                </c:pt>
                <c:pt idx="10">
                  <c:v>1391</c:v>
                </c:pt>
                <c:pt idx="11">
                  <c:v>1389</c:v>
                </c:pt>
                <c:pt idx="12">
                  <c:v>1512</c:v>
                </c:pt>
                <c:pt idx="13">
                  <c:v>1548</c:v>
                </c:pt>
                <c:pt idx="14">
                  <c:v>1566</c:v>
                </c:pt>
                <c:pt idx="15">
                  <c:v>1708</c:v>
                </c:pt>
                <c:pt idx="16">
                  <c:v>1785</c:v>
                </c:pt>
                <c:pt idx="17">
                  <c:v>1979</c:v>
                </c:pt>
                <c:pt idx="18">
                  <c:v>2018</c:v>
                </c:pt>
                <c:pt idx="19">
                  <c:v>2228</c:v>
                </c:pt>
                <c:pt idx="20">
                  <c:v>2582</c:v>
                </c:pt>
                <c:pt idx="21">
                  <c:v>2809</c:v>
                </c:pt>
                <c:pt idx="22">
                  <c:v>2949</c:v>
                </c:pt>
                <c:pt idx="23">
                  <c:v>3023</c:v>
                </c:pt>
                <c:pt idx="24">
                  <c:v>3309</c:v>
                </c:pt>
                <c:pt idx="25">
                  <c:v>3587</c:v>
                </c:pt>
                <c:pt idx="26">
                  <c:v>3869</c:v>
                </c:pt>
                <c:pt idx="27">
                  <c:v>3852</c:v>
                </c:pt>
                <c:pt idx="28">
                  <c:v>4176</c:v>
                </c:pt>
                <c:pt idx="29">
                  <c:v>4098</c:v>
                </c:pt>
                <c:pt idx="30">
                  <c:v>4218</c:v>
                </c:pt>
              </c:numCache>
            </c:numRef>
          </c:val>
        </c:ser>
        <c:dLbls>
          <c:showLegendKey val="0"/>
          <c:showVal val="0"/>
          <c:showCatName val="0"/>
          <c:showSerName val="0"/>
          <c:showPercent val="0"/>
          <c:showBubbleSize val="0"/>
        </c:dLbls>
        <c:gapWidth val="35"/>
        <c:overlap val="100"/>
        <c:axId val="847193688"/>
        <c:axId val="847194864"/>
      </c:barChart>
      <c:catAx>
        <c:axId val="847193688"/>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847194864"/>
        <c:crosses val="autoZero"/>
        <c:auto val="1"/>
        <c:lblAlgn val="ctr"/>
        <c:lblOffset val="100"/>
        <c:tickLblSkip val="1"/>
        <c:noMultiLvlLbl val="0"/>
      </c:catAx>
      <c:valAx>
        <c:axId val="847194864"/>
        <c:scaling>
          <c:orientation val="minMax"/>
          <c:max val="45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4492753623188406E-3"/>
              <c:y val="0.15970990468296725"/>
            </c:manualLayout>
          </c:layout>
          <c:overlay val="0"/>
        </c:title>
        <c:numFmt formatCode="General" sourceLinked="0"/>
        <c:majorTickMark val="out"/>
        <c:minorTickMark val="none"/>
        <c:tickLblPos val="nextTo"/>
        <c:txPr>
          <a:bodyPr/>
          <a:lstStyle/>
          <a:p>
            <a:pPr>
              <a:defRPr sz="1500" b="1"/>
            </a:pPr>
            <a:endParaRPr lang="en-US"/>
          </a:p>
        </c:txPr>
        <c:crossAx val="847193688"/>
        <c:crosses val="autoZero"/>
        <c:crossBetween val="between"/>
        <c:majorUnit val="500"/>
      </c:valAx>
      <c:spPr>
        <a:solidFill>
          <a:schemeClr val="bg2"/>
        </a:solidFill>
        <a:ln>
          <a:solidFill>
            <a:schemeClr val="tx1"/>
          </a:solidFill>
        </a:ln>
      </c:spPr>
    </c:plotArea>
    <c:legend>
      <c:legendPos val="l"/>
      <c:legendEntry>
        <c:idx val="0"/>
        <c:delete val="1"/>
      </c:legendEntry>
      <c:layout>
        <c:manualLayout>
          <c:xMode val="edge"/>
          <c:yMode val="edge"/>
          <c:x val="0.13274336283185842"/>
          <c:y val="7.0441819772528433E-2"/>
          <c:w val="0.26414303300583003"/>
          <c:h val="0.19817792512778018"/>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4.7031369062738131E-2"/>
          <c:w val="0.88204654727893528"/>
          <c:h val="0.82181779696892732"/>
        </c:manualLayout>
      </c:layout>
      <c:scatterChart>
        <c:scatterStyle val="lineMarker"/>
        <c:varyColors val="0"/>
        <c:ser>
          <c:idx val="0"/>
          <c:order val="0"/>
          <c:tx>
            <c:strRef>
              <c:f>Sheet1!$B$1</c:f>
              <c:strCache>
                <c:ptCount val="1"/>
                <c:pt idx="0">
                  <c:v>Adult (N=42,427)</c:v>
                </c:pt>
              </c:strCache>
            </c:strRef>
          </c:tx>
          <c:spPr>
            <a:ln w="41275">
              <a:solidFill>
                <a:srgbClr val="00FF00"/>
              </a:solidFill>
            </a:ln>
          </c:spPr>
          <c:marker>
            <c:symbol val="none"/>
          </c:marker>
          <c:xVal>
            <c:numRef>
              <c:f>Sheet1!$A$2:$A$24</c:f>
              <c:numCache>
                <c:formatCode>General</c:formatCode>
                <c:ptCount val="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Sheet1!$B$2:$B$24</c:f>
              <c:numCache>
                <c:formatCode>General</c:formatCode>
                <c:ptCount val="23"/>
                <c:pt idx="0">
                  <c:v>100</c:v>
                </c:pt>
                <c:pt idx="1">
                  <c:v>100</c:v>
                </c:pt>
                <c:pt idx="2">
                  <c:v>90.046000000000006</c:v>
                </c:pt>
                <c:pt idx="3">
                  <c:v>81.570999999999998</c:v>
                </c:pt>
                <c:pt idx="4">
                  <c:v>74.361999999999995</c:v>
                </c:pt>
                <c:pt idx="5">
                  <c:v>67.695999999999998</c:v>
                </c:pt>
                <c:pt idx="6">
                  <c:v>61.545999999999999</c:v>
                </c:pt>
                <c:pt idx="7">
                  <c:v>55.728000000000002</c:v>
                </c:pt>
                <c:pt idx="8">
                  <c:v>50.277999999999999</c:v>
                </c:pt>
                <c:pt idx="9">
                  <c:v>45.496000000000002</c:v>
                </c:pt>
                <c:pt idx="10">
                  <c:v>40.594000000000001</c:v>
                </c:pt>
                <c:pt idx="11">
                  <c:v>36.139000000000003</c:v>
                </c:pt>
                <c:pt idx="12">
                  <c:v>32.302999999999997</c:v>
                </c:pt>
                <c:pt idx="13">
                  <c:v>28.719000000000001</c:v>
                </c:pt>
                <c:pt idx="14">
                  <c:v>25.792999999999999</c:v>
                </c:pt>
                <c:pt idx="15">
                  <c:v>23.04</c:v>
                </c:pt>
                <c:pt idx="16">
                  <c:v>20.573</c:v>
                </c:pt>
                <c:pt idx="17">
                  <c:v>18.498000000000001</c:v>
                </c:pt>
                <c:pt idx="18">
                  <c:v>16.273</c:v>
                </c:pt>
                <c:pt idx="19">
                  <c:v>14.869</c:v>
                </c:pt>
                <c:pt idx="20">
                  <c:v>13.348000000000001</c:v>
                </c:pt>
                <c:pt idx="21">
                  <c:v>12.173</c:v>
                </c:pt>
                <c:pt idx="22">
                  <c:v>10.352</c:v>
                </c:pt>
              </c:numCache>
            </c:numRef>
          </c:yVal>
          <c:smooth val="0"/>
        </c:ser>
        <c:ser>
          <c:idx val="1"/>
          <c:order val="1"/>
          <c:tx>
            <c:strRef>
              <c:f>Sheet1!$C$1</c:f>
              <c:strCache>
                <c:ptCount val="1"/>
                <c:pt idx="0">
                  <c:v>LCL (Adult)</c:v>
                </c:pt>
              </c:strCache>
            </c:strRef>
          </c:tx>
          <c:spPr>
            <a:ln w="41275">
              <a:solidFill>
                <a:srgbClr val="00FF00"/>
              </a:solidFill>
              <a:prstDash val="sysDash"/>
            </a:ln>
          </c:spPr>
          <c:marker>
            <c:symbol val="none"/>
          </c:marker>
          <c:xVal>
            <c:numRef>
              <c:f>Sheet1!$A$2:$A$24</c:f>
              <c:numCache>
                <c:formatCode>General</c:formatCode>
                <c:ptCount val="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Sheet1!$C$2:$C$24</c:f>
              <c:numCache>
                <c:formatCode>General</c:formatCode>
                <c:ptCount val="23"/>
                <c:pt idx="0">
                  <c:v>100</c:v>
                </c:pt>
                <c:pt idx="1">
                  <c:v>100</c:v>
                </c:pt>
                <c:pt idx="2">
                  <c:v>89.753</c:v>
                </c:pt>
                <c:pt idx="3">
                  <c:v>81.183000000000007</c:v>
                </c:pt>
                <c:pt idx="4">
                  <c:v>73.912999999999997</c:v>
                </c:pt>
                <c:pt idx="5">
                  <c:v>67.2</c:v>
                </c:pt>
                <c:pt idx="6">
                  <c:v>61.012999999999998</c:v>
                </c:pt>
                <c:pt idx="7">
                  <c:v>55.162999999999997</c:v>
                </c:pt>
                <c:pt idx="8">
                  <c:v>49.686</c:v>
                </c:pt>
                <c:pt idx="9">
                  <c:v>44.881</c:v>
                </c:pt>
                <c:pt idx="10">
                  <c:v>39.957999999999998</c:v>
                </c:pt>
                <c:pt idx="11">
                  <c:v>35.484000000000002</c:v>
                </c:pt>
                <c:pt idx="12">
                  <c:v>31.629000000000001</c:v>
                </c:pt>
                <c:pt idx="13">
                  <c:v>28.027999999999999</c:v>
                </c:pt>
                <c:pt idx="14">
                  <c:v>25.087</c:v>
                </c:pt>
                <c:pt idx="15">
                  <c:v>22.317</c:v>
                </c:pt>
                <c:pt idx="16">
                  <c:v>19.834</c:v>
                </c:pt>
                <c:pt idx="17">
                  <c:v>17.741</c:v>
                </c:pt>
                <c:pt idx="18">
                  <c:v>15.49</c:v>
                </c:pt>
                <c:pt idx="19">
                  <c:v>14.065</c:v>
                </c:pt>
                <c:pt idx="20">
                  <c:v>12.510999999999999</c:v>
                </c:pt>
                <c:pt idx="21">
                  <c:v>11.295999999999999</c:v>
                </c:pt>
                <c:pt idx="22">
                  <c:v>9.3829999999999991</c:v>
                </c:pt>
              </c:numCache>
            </c:numRef>
          </c:yVal>
          <c:smooth val="0"/>
        </c:ser>
        <c:ser>
          <c:idx val="2"/>
          <c:order val="2"/>
          <c:tx>
            <c:strRef>
              <c:f>Sheet1!$D$1</c:f>
              <c:strCache>
                <c:ptCount val="1"/>
                <c:pt idx="0">
                  <c:v>UCL (Adult)</c:v>
                </c:pt>
              </c:strCache>
            </c:strRef>
          </c:tx>
          <c:spPr>
            <a:ln w="41275">
              <a:solidFill>
                <a:srgbClr val="00FF00"/>
              </a:solidFill>
              <a:prstDash val="sysDash"/>
            </a:ln>
          </c:spPr>
          <c:marker>
            <c:symbol val="none"/>
          </c:marker>
          <c:xVal>
            <c:numRef>
              <c:f>Sheet1!$A$2:$A$24</c:f>
              <c:numCache>
                <c:formatCode>General</c:formatCode>
                <c:ptCount val="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Sheet1!$D$2:$D$24</c:f>
              <c:numCache>
                <c:formatCode>General</c:formatCode>
                <c:ptCount val="23"/>
                <c:pt idx="0">
                  <c:v>100</c:v>
                </c:pt>
                <c:pt idx="1">
                  <c:v>100</c:v>
                </c:pt>
                <c:pt idx="2">
                  <c:v>90.338999999999999</c:v>
                </c:pt>
                <c:pt idx="3">
                  <c:v>81.96</c:v>
                </c:pt>
                <c:pt idx="4">
                  <c:v>74.811999999999998</c:v>
                </c:pt>
                <c:pt idx="5">
                  <c:v>68.191999999999993</c:v>
                </c:pt>
                <c:pt idx="6">
                  <c:v>62.08</c:v>
                </c:pt>
                <c:pt idx="7">
                  <c:v>56.293999999999997</c:v>
                </c:pt>
                <c:pt idx="8">
                  <c:v>50.87</c:v>
                </c:pt>
                <c:pt idx="9">
                  <c:v>46.11</c:v>
                </c:pt>
                <c:pt idx="10">
                  <c:v>41.23</c:v>
                </c:pt>
                <c:pt idx="11">
                  <c:v>36.793999999999997</c:v>
                </c:pt>
                <c:pt idx="12">
                  <c:v>32.975999999999999</c:v>
                </c:pt>
                <c:pt idx="13">
                  <c:v>29.41</c:v>
                </c:pt>
                <c:pt idx="14">
                  <c:v>26.498999999999999</c:v>
                </c:pt>
                <c:pt idx="15">
                  <c:v>23.762</c:v>
                </c:pt>
                <c:pt idx="16">
                  <c:v>21.312000000000001</c:v>
                </c:pt>
                <c:pt idx="17">
                  <c:v>19.256</c:v>
                </c:pt>
                <c:pt idx="18">
                  <c:v>17.055</c:v>
                </c:pt>
                <c:pt idx="19">
                  <c:v>15.673</c:v>
                </c:pt>
                <c:pt idx="20">
                  <c:v>14.185</c:v>
                </c:pt>
                <c:pt idx="21">
                  <c:v>13.05</c:v>
                </c:pt>
                <c:pt idx="22">
                  <c:v>11.321</c:v>
                </c:pt>
              </c:numCache>
            </c:numRef>
          </c:yVal>
          <c:smooth val="0"/>
        </c:ser>
        <c:ser>
          <c:idx val="3"/>
          <c:order val="3"/>
          <c:tx>
            <c:strRef>
              <c:f>Sheet1!$E$1</c:f>
              <c:strCache>
                <c:ptCount val="1"/>
                <c:pt idx="0">
                  <c:v>Pediatric (N=1,573)</c:v>
                </c:pt>
              </c:strCache>
            </c:strRef>
          </c:tx>
          <c:spPr>
            <a:ln w="41275">
              <a:solidFill>
                <a:srgbClr val="00FFFF"/>
              </a:solidFill>
            </a:ln>
          </c:spPr>
          <c:marker>
            <c:symbol val="none"/>
          </c:marker>
          <c:xVal>
            <c:numRef>
              <c:f>Sheet1!$A$2:$A$24</c:f>
              <c:numCache>
                <c:formatCode>General</c:formatCode>
                <c:ptCount val="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Sheet1!$E$2:$E$24</c:f>
              <c:numCache>
                <c:formatCode>General</c:formatCode>
                <c:ptCount val="23"/>
                <c:pt idx="0">
                  <c:v>100</c:v>
                </c:pt>
                <c:pt idx="1">
                  <c:v>100</c:v>
                </c:pt>
                <c:pt idx="2">
                  <c:v>88.063000000000002</c:v>
                </c:pt>
                <c:pt idx="3">
                  <c:v>77.971999999999994</c:v>
                </c:pt>
                <c:pt idx="4">
                  <c:v>70.751000000000005</c:v>
                </c:pt>
                <c:pt idx="5">
                  <c:v>64.792000000000002</c:v>
                </c:pt>
                <c:pt idx="6">
                  <c:v>59.350999999999999</c:v>
                </c:pt>
                <c:pt idx="7">
                  <c:v>55.392000000000003</c:v>
                </c:pt>
                <c:pt idx="8">
                  <c:v>52.469000000000001</c:v>
                </c:pt>
                <c:pt idx="9">
                  <c:v>49.651000000000003</c:v>
                </c:pt>
                <c:pt idx="10">
                  <c:v>47.008000000000003</c:v>
                </c:pt>
                <c:pt idx="11">
                  <c:v>44.295999999999999</c:v>
                </c:pt>
                <c:pt idx="12">
                  <c:v>42.048999999999999</c:v>
                </c:pt>
                <c:pt idx="13">
                  <c:v>38.238</c:v>
                </c:pt>
                <c:pt idx="14">
                  <c:v>37.863</c:v>
                </c:pt>
                <c:pt idx="15">
                  <c:v>35.453000000000003</c:v>
                </c:pt>
                <c:pt idx="16">
                  <c:v>34.576999999999998</c:v>
                </c:pt>
                <c:pt idx="17">
                  <c:v>33.56</c:v>
                </c:pt>
                <c:pt idx="18">
                  <c:v>31.306999999999999</c:v>
                </c:pt>
                <c:pt idx="19">
                  <c:v>29.867000000000001</c:v>
                </c:pt>
                <c:pt idx="20">
                  <c:v>28.872</c:v>
                </c:pt>
                <c:pt idx="21">
                  <c:v>27.268000000000001</c:v>
                </c:pt>
                <c:pt idx="22">
                  <c:v>27.268000000000001</c:v>
                </c:pt>
              </c:numCache>
            </c:numRef>
          </c:yVal>
          <c:smooth val="0"/>
        </c:ser>
        <c:ser>
          <c:idx val="4"/>
          <c:order val="4"/>
          <c:tx>
            <c:strRef>
              <c:f>Sheet1!$F$1</c:f>
              <c:strCache>
                <c:ptCount val="1"/>
                <c:pt idx="0">
                  <c:v>LCL (Ped)</c:v>
                </c:pt>
              </c:strCache>
            </c:strRef>
          </c:tx>
          <c:spPr>
            <a:ln w="41275">
              <a:solidFill>
                <a:srgbClr val="00FFFF"/>
              </a:solidFill>
              <a:prstDash val="sysDash"/>
            </a:ln>
          </c:spPr>
          <c:marker>
            <c:symbol val="none"/>
          </c:marker>
          <c:xVal>
            <c:numRef>
              <c:f>Sheet1!$A$2:$A$24</c:f>
              <c:numCache>
                <c:formatCode>General</c:formatCode>
                <c:ptCount val="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Sheet1!$F$2:$F$24</c:f>
              <c:numCache>
                <c:formatCode>General</c:formatCode>
                <c:ptCount val="23"/>
                <c:pt idx="0">
                  <c:v>100</c:v>
                </c:pt>
                <c:pt idx="1">
                  <c:v>100</c:v>
                </c:pt>
                <c:pt idx="2">
                  <c:v>86.355999999999995</c:v>
                </c:pt>
                <c:pt idx="3">
                  <c:v>75.768000000000001</c:v>
                </c:pt>
                <c:pt idx="4">
                  <c:v>68.284999999999997</c:v>
                </c:pt>
                <c:pt idx="5">
                  <c:v>62.143000000000001</c:v>
                </c:pt>
                <c:pt idx="6">
                  <c:v>56.543999999999997</c:v>
                </c:pt>
                <c:pt idx="7">
                  <c:v>52.462000000000003</c:v>
                </c:pt>
                <c:pt idx="8">
                  <c:v>49.438000000000002</c:v>
                </c:pt>
                <c:pt idx="9">
                  <c:v>46.5</c:v>
                </c:pt>
                <c:pt idx="10">
                  <c:v>43.734000000000002</c:v>
                </c:pt>
                <c:pt idx="11">
                  <c:v>40.871000000000002</c:v>
                </c:pt>
                <c:pt idx="12">
                  <c:v>38.462000000000003</c:v>
                </c:pt>
                <c:pt idx="13">
                  <c:v>34.389000000000003</c:v>
                </c:pt>
                <c:pt idx="14">
                  <c:v>33.984000000000002</c:v>
                </c:pt>
                <c:pt idx="15">
                  <c:v>31.367000000000001</c:v>
                </c:pt>
                <c:pt idx="16">
                  <c:v>30.413</c:v>
                </c:pt>
                <c:pt idx="17">
                  <c:v>29.280999999999999</c:v>
                </c:pt>
                <c:pt idx="18">
                  <c:v>26.763999999999999</c:v>
                </c:pt>
                <c:pt idx="19">
                  <c:v>25.1</c:v>
                </c:pt>
                <c:pt idx="20">
                  <c:v>23.864999999999998</c:v>
                </c:pt>
                <c:pt idx="21">
                  <c:v>21.6</c:v>
                </c:pt>
                <c:pt idx="22">
                  <c:v>21.6</c:v>
                </c:pt>
              </c:numCache>
            </c:numRef>
          </c:yVal>
          <c:smooth val="0"/>
        </c:ser>
        <c:ser>
          <c:idx val="5"/>
          <c:order val="5"/>
          <c:tx>
            <c:strRef>
              <c:f>Sheet1!$G$1</c:f>
              <c:strCache>
                <c:ptCount val="1"/>
                <c:pt idx="0">
                  <c:v>UCL (Ped)</c:v>
                </c:pt>
              </c:strCache>
            </c:strRef>
          </c:tx>
          <c:spPr>
            <a:ln w="41275">
              <a:solidFill>
                <a:srgbClr val="00FFFF"/>
              </a:solidFill>
              <a:prstDash val="sysDash"/>
            </a:ln>
          </c:spPr>
          <c:marker>
            <c:symbol val="none"/>
          </c:marker>
          <c:xVal>
            <c:numRef>
              <c:f>Sheet1!$A$2:$A$24</c:f>
              <c:numCache>
                <c:formatCode>General</c:formatCode>
                <c:ptCount val="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Sheet1!$G$2:$G$24</c:f>
              <c:numCache>
                <c:formatCode>General</c:formatCode>
                <c:ptCount val="23"/>
                <c:pt idx="0">
                  <c:v>100</c:v>
                </c:pt>
                <c:pt idx="1">
                  <c:v>100</c:v>
                </c:pt>
                <c:pt idx="2">
                  <c:v>89.771000000000001</c:v>
                </c:pt>
                <c:pt idx="3">
                  <c:v>80.174999999999997</c:v>
                </c:pt>
                <c:pt idx="4">
                  <c:v>73.216999999999999</c:v>
                </c:pt>
                <c:pt idx="5">
                  <c:v>67.441999999999993</c:v>
                </c:pt>
                <c:pt idx="6">
                  <c:v>62.158000000000001</c:v>
                </c:pt>
                <c:pt idx="7">
                  <c:v>58.320999999999998</c:v>
                </c:pt>
                <c:pt idx="8">
                  <c:v>55.5</c:v>
                </c:pt>
                <c:pt idx="9">
                  <c:v>52.802</c:v>
                </c:pt>
                <c:pt idx="10">
                  <c:v>50.281999999999996</c:v>
                </c:pt>
                <c:pt idx="11">
                  <c:v>47.720999999999997</c:v>
                </c:pt>
                <c:pt idx="12">
                  <c:v>45.634999999999998</c:v>
                </c:pt>
                <c:pt idx="13">
                  <c:v>42.087000000000003</c:v>
                </c:pt>
                <c:pt idx="14">
                  <c:v>41.743000000000002</c:v>
                </c:pt>
                <c:pt idx="15">
                  <c:v>39.537999999999997</c:v>
                </c:pt>
                <c:pt idx="16">
                  <c:v>38.741999999999997</c:v>
                </c:pt>
                <c:pt idx="17">
                  <c:v>37.840000000000003</c:v>
                </c:pt>
                <c:pt idx="18">
                  <c:v>35.85</c:v>
                </c:pt>
                <c:pt idx="19">
                  <c:v>34.634</c:v>
                </c:pt>
                <c:pt idx="20">
                  <c:v>33.878</c:v>
                </c:pt>
                <c:pt idx="21">
                  <c:v>32.935000000000002</c:v>
                </c:pt>
                <c:pt idx="22">
                  <c:v>32.935000000000002</c:v>
                </c:pt>
              </c:numCache>
            </c:numRef>
          </c:yVal>
          <c:smooth val="0"/>
        </c:ser>
        <c:dLbls>
          <c:showLegendKey val="0"/>
          <c:showVal val="0"/>
          <c:showCatName val="0"/>
          <c:showSerName val="0"/>
          <c:showPercent val="0"/>
          <c:showBubbleSize val="0"/>
        </c:dLbls>
        <c:axId val="859016952"/>
        <c:axId val="858994216"/>
      </c:scatterChart>
      <c:valAx>
        <c:axId val="859016952"/>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58994216"/>
        <c:crosses val="autoZero"/>
        <c:crossBetween val="midCat"/>
        <c:majorUnit val="1"/>
      </c:valAx>
      <c:valAx>
        <c:axId val="85899421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59016952"/>
        <c:crosses val="autoZero"/>
        <c:crossBetween val="midCat"/>
        <c:majorUnit val="25"/>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69414869336985052"/>
          <c:y val="6.6669841673016678E-2"/>
          <c:w val="0.23123234052265207"/>
          <c:h val="0.1155033443400220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Adult/Primary (N=41,013)</c:v>
                </c:pt>
              </c:strCache>
            </c:strRef>
          </c:tx>
          <c:spPr>
            <a:ln w="41275">
              <a:solidFill>
                <a:srgbClr val="00FFFF"/>
              </a:solidFill>
            </a:ln>
          </c:spPr>
          <c:marker>
            <c:symbol val="none"/>
          </c:marker>
          <c:xVal>
            <c:numRef>
              <c:f>Sheet1!$A$2:$A$24</c:f>
              <c:numCache>
                <c:formatCode>General</c:formatCode>
                <c:ptCount val="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Sheet1!$B$2:$B$24</c:f>
              <c:numCache>
                <c:formatCode>General</c:formatCode>
                <c:ptCount val="23"/>
                <c:pt idx="0">
                  <c:v>100</c:v>
                </c:pt>
                <c:pt idx="1">
                  <c:v>100</c:v>
                </c:pt>
                <c:pt idx="2">
                  <c:v>90.203000000000003</c:v>
                </c:pt>
                <c:pt idx="3">
                  <c:v>81.837000000000003</c:v>
                </c:pt>
                <c:pt idx="4">
                  <c:v>74.656999999999996</c:v>
                </c:pt>
                <c:pt idx="5">
                  <c:v>67.98</c:v>
                </c:pt>
                <c:pt idx="6">
                  <c:v>61.848999999999997</c:v>
                </c:pt>
                <c:pt idx="7">
                  <c:v>56.042000000000002</c:v>
                </c:pt>
                <c:pt idx="8">
                  <c:v>50.585000000000001</c:v>
                </c:pt>
                <c:pt idx="9">
                  <c:v>45.755000000000003</c:v>
                </c:pt>
                <c:pt idx="10">
                  <c:v>40.887</c:v>
                </c:pt>
                <c:pt idx="11">
                  <c:v>36.378999999999998</c:v>
                </c:pt>
                <c:pt idx="12">
                  <c:v>32.500999999999998</c:v>
                </c:pt>
                <c:pt idx="13">
                  <c:v>28.898</c:v>
                </c:pt>
                <c:pt idx="14">
                  <c:v>25.951000000000001</c:v>
                </c:pt>
                <c:pt idx="15">
                  <c:v>23.175999999999998</c:v>
                </c:pt>
                <c:pt idx="16">
                  <c:v>20.677</c:v>
                </c:pt>
                <c:pt idx="17">
                  <c:v>18.582000000000001</c:v>
                </c:pt>
                <c:pt idx="18">
                  <c:v>16.36</c:v>
                </c:pt>
                <c:pt idx="19">
                  <c:v>14.962999999999999</c:v>
                </c:pt>
                <c:pt idx="20">
                  <c:v>13.428000000000001</c:v>
                </c:pt>
                <c:pt idx="21">
                  <c:v>12.262</c:v>
                </c:pt>
                <c:pt idx="22">
                  <c:v>10.425000000000001</c:v>
                </c:pt>
              </c:numCache>
            </c:numRef>
          </c:yVal>
          <c:smooth val="0"/>
        </c:ser>
        <c:ser>
          <c:idx val="1"/>
          <c:order val="1"/>
          <c:tx>
            <c:strRef>
              <c:f>Sheet1!$C$1</c:f>
              <c:strCache>
                <c:ptCount val="1"/>
                <c:pt idx="0">
                  <c:v>Adult/First Retx (N=1,360)</c:v>
                </c:pt>
              </c:strCache>
            </c:strRef>
          </c:tx>
          <c:spPr>
            <a:ln w="41275">
              <a:solidFill>
                <a:srgbClr val="FF9933"/>
              </a:solidFill>
              <a:prstDash val="solid"/>
            </a:ln>
          </c:spPr>
          <c:marker>
            <c:symbol val="none"/>
          </c:marker>
          <c:xVal>
            <c:numRef>
              <c:f>Sheet1!$A$2:$A$24</c:f>
              <c:numCache>
                <c:formatCode>General</c:formatCode>
                <c:ptCount val="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Sheet1!$C$2:$C$24</c:f>
              <c:numCache>
                <c:formatCode>General</c:formatCode>
                <c:ptCount val="23"/>
                <c:pt idx="0">
                  <c:v>100</c:v>
                </c:pt>
                <c:pt idx="1">
                  <c:v>100</c:v>
                </c:pt>
                <c:pt idx="2">
                  <c:v>85.596999999999994</c:v>
                </c:pt>
                <c:pt idx="3">
                  <c:v>74.070999999999998</c:v>
                </c:pt>
                <c:pt idx="4">
                  <c:v>66.061000000000007</c:v>
                </c:pt>
                <c:pt idx="5">
                  <c:v>59.664999999999999</c:v>
                </c:pt>
                <c:pt idx="6">
                  <c:v>52.753</c:v>
                </c:pt>
                <c:pt idx="7">
                  <c:v>46.252000000000002</c:v>
                </c:pt>
                <c:pt idx="8">
                  <c:v>40.753999999999998</c:v>
                </c:pt>
                <c:pt idx="9">
                  <c:v>37.659999999999997</c:v>
                </c:pt>
                <c:pt idx="10">
                  <c:v>31.344999999999999</c:v>
                </c:pt>
                <c:pt idx="11">
                  <c:v>28.577000000000002</c:v>
                </c:pt>
                <c:pt idx="12">
                  <c:v>26.161000000000001</c:v>
                </c:pt>
                <c:pt idx="13">
                  <c:v>23.036000000000001</c:v>
                </c:pt>
                <c:pt idx="14">
                  <c:v>20.760999999999999</c:v>
                </c:pt>
                <c:pt idx="15">
                  <c:v>18.666</c:v>
                </c:pt>
                <c:pt idx="16">
                  <c:v>17.332000000000001</c:v>
                </c:pt>
                <c:pt idx="17">
                  <c:v>15.971</c:v>
                </c:pt>
                <c:pt idx="18">
                  <c:v>13.647</c:v>
                </c:pt>
                <c:pt idx="19">
                  <c:v>12.042</c:v>
                </c:pt>
                <c:pt idx="20">
                  <c:v>10.946999999999999</c:v>
                </c:pt>
                <c:pt idx="21">
                  <c:v>#N/A</c:v>
                </c:pt>
                <c:pt idx="22">
                  <c:v>#N/A</c:v>
                </c:pt>
              </c:numCache>
            </c:numRef>
          </c:yVal>
          <c:smooth val="0"/>
        </c:ser>
        <c:ser>
          <c:idx val="2"/>
          <c:order val="2"/>
          <c:tx>
            <c:strRef>
              <c:f>Sheet1!$D$1</c:f>
              <c:strCache>
                <c:ptCount val="1"/>
                <c:pt idx="0">
                  <c:v>Pediatric/Primary (N=1,492)</c:v>
                </c:pt>
              </c:strCache>
            </c:strRef>
          </c:tx>
          <c:spPr>
            <a:ln w="41275">
              <a:solidFill>
                <a:schemeClr val="bg1">
                  <a:lumMod val="50000"/>
                  <a:lumOff val="50000"/>
                </a:schemeClr>
              </a:solidFill>
              <a:prstDash val="solid"/>
            </a:ln>
          </c:spPr>
          <c:marker>
            <c:symbol val="none"/>
          </c:marker>
          <c:xVal>
            <c:numRef>
              <c:f>Sheet1!$A$2:$A$24</c:f>
              <c:numCache>
                <c:formatCode>General</c:formatCode>
                <c:ptCount val="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Sheet1!$D$2:$D$24</c:f>
              <c:numCache>
                <c:formatCode>General</c:formatCode>
                <c:ptCount val="23"/>
                <c:pt idx="0">
                  <c:v>100</c:v>
                </c:pt>
                <c:pt idx="1">
                  <c:v>100</c:v>
                </c:pt>
                <c:pt idx="2">
                  <c:v>88.540999999999997</c:v>
                </c:pt>
                <c:pt idx="3">
                  <c:v>78.087000000000003</c:v>
                </c:pt>
                <c:pt idx="4">
                  <c:v>70.823999999999998</c:v>
                </c:pt>
                <c:pt idx="5">
                  <c:v>65.02</c:v>
                </c:pt>
                <c:pt idx="6">
                  <c:v>59.600999999999999</c:v>
                </c:pt>
                <c:pt idx="7">
                  <c:v>55.798999999999999</c:v>
                </c:pt>
                <c:pt idx="8">
                  <c:v>52.683</c:v>
                </c:pt>
                <c:pt idx="9">
                  <c:v>49.667999999999999</c:v>
                </c:pt>
                <c:pt idx="10">
                  <c:v>47.250999999999998</c:v>
                </c:pt>
                <c:pt idx="11">
                  <c:v>44.366999999999997</c:v>
                </c:pt>
                <c:pt idx="12">
                  <c:v>42.587000000000003</c:v>
                </c:pt>
                <c:pt idx="13">
                  <c:v>38.841999999999999</c:v>
                </c:pt>
                <c:pt idx="14">
                  <c:v>38.438000000000002</c:v>
                </c:pt>
                <c:pt idx="15">
                  <c:v>35.823999999999998</c:v>
                </c:pt>
                <c:pt idx="16">
                  <c:v>34.881</c:v>
                </c:pt>
                <c:pt idx="17">
                  <c:v>33.808</c:v>
                </c:pt>
                <c:pt idx="18">
                  <c:v>31.417000000000002</c:v>
                </c:pt>
                <c:pt idx="19">
                  <c:v>29.902999999999999</c:v>
                </c:pt>
                <c:pt idx="20">
                  <c:v>28.870999999999999</c:v>
                </c:pt>
                <c:pt idx="21">
                  <c:v>27.172999999999998</c:v>
                </c:pt>
                <c:pt idx="22">
                  <c:v>27.172999999999998</c:v>
                </c:pt>
              </c:numCache>
            </c:numRef>
          </c:yVal>
          <c:smooth val="0"/>
        </c:ser>
        <c:ser>
          <c:idx val="3"/>
          <c:order val="3"/>
          <c:tx>
            <c:strRef>
              <c:f>Sheet1!$E$1</c:f>
              <c:strCache>
                <c:ptCount val="1"/>
                <c:pt idx="0">
                  <c:v>Pediatric/First Retx (N=77)</c:v>
                </c:pt>
              </c:strCache>
            </c:strRef>
          </c:tx>
          <c:spPr>
            <a:ln w="41275">
              <a:solidFill>
                <a:srgbClr val="C00000"/>
              </a:solidFill>
            </a:ln>
          </c:spPr>
          <c:marker>
            <c:symbol val="none"/>
          </c:marker>
          <c:xVal>
            <c:numRef>
              <c:f>Sheet1!$A$2:$A$24</c:f>
              <c:numCache>
                <c:formatCode>General</c:formatCode>
                <c:ptCount val="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Sheet1!$E$2:$E$24</c:f>
              <c:numCache>
                <c:formatCode>General</c:formatCode>
                <c:ptCount val="23"/>
                <c:pt idx="0">
                  <c:v>100</c:v>
                </c:pt>
                <c:pt idx="1">
                  <c:v>100</c:v>
                </c:pt>
                <c:pt idx="2">
                  <c:v>80.838999999999999</c:v>
                </c:pt>
                <c:pt idx="3">
                  <c:v>77.697999999999993</c:v>
                </c:pt>
                <c:pt idx="4">
                  <c:v>70.941999999999993</c:v>
                </c:pt>
                <c:pt idx="5">
                  <c:v>61.673000000000002</c:v>
                </c:pt>
                <c:pt idx="6">
                  <c:v>55.292999999999999</c:v>
                </c:pt>
                <c:pt idx="7">
                  <c:v>48.658000000000001</c:v>
                </c:pt>
                <c:pt idx="8">
                  <c:v>48.658000000000001</c:v>
                </c:pt>
                <c:pt idx="9">
                  <c:v>48.658000000000001</c:v>
                </c:pt>
                <c:pt idx="10">
                  <c:v>42.743000000000002</c:v>
                </c:pt>
                <c:pt idx="11">
                  <c:v>#N/A</c:v>
                </c:pt>
                <c:pt idx="12">
                  <c:v>#N/A</c:v>
                </c:pt>
                <c:pt idx="13">
                  <c:v>#N/A</c:v>
                </c:pt>
                <c:pt idx="14">
                  <c:v>#N/A</c:v>
                </c:pt>
                <c:pt idx="15">
                  <c:v>#N/A</c:v>
                </c:pt>
                <c:pt idx="16">
                  <c:v>#N/A</c:v>
                </c:pt>
                <c:pt idx="17">
                  <c:v>#N/A</c:v>
                </c:pt>
                <c:pt idx="18">
                  <c:v>#N/A</c:v>
                </c:pt>
                <c:pt idx="19">
                  <c:v>#N/A</c:v>
                </c:pt>
                <c:pt idx="20">
                  <c:v>#N/A</c:v>
                </c:pt>
                <c:pt idx="21">
                  <c:v>#N/A</c:v>
                </c:pt>
                <c:pt idx="22">
                  <c:v>#N/A</c:v>
                </c:pt>
              </c:numCache>
            </c:numRef>
          </c:yVal>
          <c:smooth val="0"/>
        </c:ser>
        <c:dLbls>
          <c:showLegendKey val="0"/>
          <c:showVal val="0"/>
          <c:showCatName val="0"/>
          <c:showSerName val="0"/>
          <c:showPercent val="0"/>
          <c:showBubbleSize val="0"/>
        </c:dLbls>
        <c:axId val="858991080"/>
        <c:axId val="858991472"/>
      </c:scatterChart>
      <c:valAx>
        <c:axId val="858991080"/>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58991472"/>
        <c:crosses val="autoZero"/>
        <c:crossBetween val="midCat"/>
        <c:majorUnit val="1"/>
      </c:valAx>
      <c:valAx>
        <c:axId val="858991472"/>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58991080"/>
        <c:crosses val="autoZero"/>
        <c:crossBetween val="midCat"/>
        <c:majorUnit val="25"/>
      </c:valAx>
      <c:spPr>
        <a:solidFill>
          <a:schemeClr val="bg2"/>
        </a:solidFill>
        <a:ln>
          <a:solidFill>
            <a:schemeClr val="tx1"/>
          </a:solidFill>
        </a:ln>
      </c:spPr>
    </c:plotArea>
    <c:legend>
      <c:legendPos val="r"/>
      <c:layout>
        <c:manualLayout>
          <c:xMode val="edge"/>
          <c:yMode val="edge"/>
          <c:x val="0.2768979801437863"/>
          <c:y val="4.8475150283633903E-2"/>
          <c:w val="0.67042086043592375"/>
          <c:h val="0.17724324781982898"/>
        </c:manualLayout>
      </c:layout>
      <c:overlay val="0"/>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53372132831223"/>
          <c:y val="0.10403756620046319"/>
          <c:w val="0.77963927878580397"/>
          <c:h val="0.68527668616121529"/>
        </c:manualLayout>
      </c:layout>
      <c:barChart>
        <c:barDir val="col"/>
        <c:grouping val="stacked"/>
        <c:varyColors val="0"/>
        <c:ser>
          <c:idx val="0"/>
          <c:order val="0"/>
          <c:tx>
            <c:strRef>
              <c:f>Sheet1!$B$1</c:f>
              <c:strCache>
                <c:ptCount val="1"/>
                <c:pt idx="0">
                  <c:v>N - Adult</c:v>
                </c:pt>
              </c:strCache>
            </c:strRef>
          </c:tx>
          <c:spPr>
            <a:gradFill flip="none" rotWithShape="1">
              <a:gsLst>
                <a:gs pos="0">
                  <a:srgbClr val="008000"/>
                </a:gs>
                <a:gs pos="50000">
                  <a:srgbClr val="20F703"/>
                </a:gs>
                <a:gs pos="100000">
                  <a:srgbClr val="008000"/>
                </a:gs>
              </a:gsLst>
              <a:lin ang="10800000" scaled="1"/>
              <a:tileRect/>
            </a:gradFill>
            <a:ln>
              <a:solidFill>
                <a:schemeClr val="bg2"/>
              </a:solidFill>
            </a:ln>
          </c:spPr>
          <c:invertIfNegative val="0"/>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Sheet1!$B$2:$B$27</c:f>
              <c:numCache>
                <c:formatCode>General</c:formatCode>
                <c:ptCount val="26"/>
                <c:pt idx="0">
                  <c:v>28</c:v>
                </c:pt>
                <c:pt idx="1">
                  <c:v>35</c:v>
                </c:pt>
                <c:pt idx="2">
                  <c:v>36</c:v>
                </c:pt>
                <c:pt idx="3">
                  <c:v>37</c:v>
                </c:pt>
                <c:pt idx="4">
                  <c:v>56</c:v>
                </c:pt>
                <c:pt idx="5">
                  <c:v>43</c:v>
                </c:pt>
                <c:pt idx="6">
                  <c:v>37</c:v>
                </c:pt>
                <c:pt idx="7">
                  <c:v>47</c:v>
                </c:pt>
                <c:pt idx="8">
                  <c:v>43</c:v>
                </c:pt>
                <c:pt idx="9">
                  <c:v>49</c:v>
                </c:pt>
                <c:pt idx="10">
                  <c:v>42</c:v>
                </c:pt>
                <c:pt idx="11">
                  <c:v>54</c:v>
                </c:pt>
                <c:pt idx="12">
                  <c:v>61</c:v>
                </c:pt>
                <c:pt idx="13">
                  <c:v>62</c:v>
                </c:pt>
                <c:pt idx="14">
                  <c:v>61</c:v>
                </c:pt>
                <c:pt idx="15">
                  <c:v>113</c:v>
                </c:pt>
                <c:pt idx="16">
                  <c:v>103</c:v>
                </c:pt>
                <c:pt idx="17">
                  <c:v>159</c:v>
                </c:pt>
                <c:pt idx="18">
                  <c:v>138</c:v>
                </c:pt>
                <c:pt idx="19">
                  <c:v>154</c:v>
                </c:pt>
                <c:pt idx="20">
                  <c:v>146</c:v>
                </c:pt>
                <c:pt idx="21">
                  <c:v>138</c:v>
                </c:pt>
                <c:pt idx="22">
                  <c:v>178</c:v>
                </c:pt>
                <c:pt idx="23">
                  <c:v>166</c:v>
                </c:pt>
                <c:pt idx="24">
                  <c:v>163</c:v>
                </c:pt>
                <c:pt idx="25">
                  <c:v>154</c:v>
                </c:pt>
              </c:numCache>
            </c:numRef>
          </c:val>
        </c:ser>
        <c:ser>
          <c:idx val="1"/>
          <c:order val="1"/>
          <c:tx>
            <c:strRef>
              <c:f>Sheet1!$C$1</c:f>
              <c:strCache>
                <c:ptCount val="1"/>
                <c:pt idx="0">
                  <c:v>N - Pediatric</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Sheet1!$C$2:$C$27</c:f>
              <c:numCache>
                <c:formatCode>General</c:formatCode>
                <c:ptCount val="26"/>
                <c:pt idx="0">
                  <c:v>3</c:v>
                </c:pt>
                <c:pt idx="1">
                  <c:v>5</c:v>
                </c:pt>
                <c:pt idx="2">
                  <c:v>3</c:v>
                </c:pt>
                <c:pt idx="3">
                  <c:v>2</c:v>
                </c:pt>
                <c:pt idx="4">
                  <c:v>5</c:v>
                </c:pt>
                <c:pt idx="5">
                  <c:v>9</c:v>
                </c:pt>
                <c:pt idx="6">
                  <c:v>10</c:v>
                </c:pt>
                <c:pt idx="7">
                  <c:v>6</c:v>
                </c:pt>
                <c:pt idx="8">
                  <c:v>8</c:v>
                </c:pt>
                <c:pt idx="9">
                  <c:v>8</c:v>
                </c:pt>
                <c:pt idx="10">
                  <c:v>5</c:v>
                </c:pt>
                <c:pt idx="11">
                  <c:v>5</c:v>
                </c:pt>
                <c:pt idx="12">
                  <c:v>3</c:v>
                </c:pt>
                <c:pt idx="13">
                  <c:v>5</c:v>
                </c:pt>
                <c:pt idx="14">
                  <c:v>7</c:v>
                </c:pt>
                <c:pt idx="15">
                  <c:v>4</c:v>
                </c:pt>
                <c:pt idx="16">
                  <c:v>8</c:v>
                </c:pt>
                <c:pt idx="17">
                  <c:v>6</c:v>
                </c:pt>
                <c:pt idx="18">
                  <c:v>9</c:v>
                </c:pt>
                <c:pt idx="19">
                  <c:v>7</c:v>
                </c:pt>
                <c:pt idx="20">
                  <c:v>9</c:v>
                </c:pt>
                <c:pt idx="21">
                  <c:v>6</c:v>
                </c:pt>
                <c:pt idx="22">
                  <c:v>4</c:v>
                </c:pt>
                <c:pt idx="23">
                  <c:v>5</c:v>
                </c:pt>
                <c:pt idx="24">
                  <c:v>8</c:v>
                </c:pt>
                <c:pt idx="25">
                  <c:v>8</c:v>
                </c:pt>
              </c:numCache>
            </c:numRef>
          </c:val>
        </c:ser>
        <c:dLbls>
          <c:showLegendKey val="0"/>
          <c:showVal val="0"/>
          <c:showCatName val="0"/>
          <c:showSerName val="0"/>
          <c:showPercent val="0"/>
          <c:showBubbleSize val="0"/>
        </c:dLbls>
        <c:gapWidth val="35"/>
        <c:overlap val="100"/>
        <c:axId val="526225584"/>
        <c:axId val="526223624"/>
      </c:barChart>
      <c:lineChart>
        <c:grouping val="standard"/>
        <c:varyColors val="0"/>
        <c:ser>
          <c:idx val="2"/>
          <c:order val="2"/>
          <c:tx>
            <c:strRef>
              <c:f>Sheet1!$D$1</c:f>
              <c:strCache>
                <c:ptCount val="1"/>
                <c:pt idx="0">
                  <c:v>% - Adult</c:v>
                </c:pt>
              </c:strCache>
            </c:strRef>
          </c:tx>
          <c:spPr>
            <a:ln w="41275">
              <a:solidFill>
                <a:srgbClr val="FF0000"/>
              </a:solidFill>
            </a:ln>
          </c:spPr>
          <c:marker>
            <c:symbol val="none"/>
          </c:marke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Sheet1!$D$2:$D$27</c:f>
              <c:numCache>
                <c:formatCode>General</c:formatCode>
                <c:ptCount val="26"/>
                <c:pt idx="0">
                  <c:v>6.5116300000000003</c:v>
                </c:pt>
                <c:pt idx="1">
                  <c:v>4.8678699999999999</c:v>
                </c:pt>
                <c:pt idx="2">
                  <c:v>3.86266</c:v>
                </c:pt>
                <c:pt idx="3">
                  <c:v>3.3006199999999999</c:v>
                </c:pt>
                <c:pt idx="4">
                  <c:v>4.5161300000000004</c:v>
                </c:pt>
                <c:pt idx="5">
                  <c:v>3.2600500000000001</c:v>
                </c:pt>
                <c:pt idx="6">
                  <c:v>2.82443</c:v>
                </c:pt>
                <c:pt idx="7">
                  <c:v>3.31453</c:v>
                </c:pt>
                <c:pt idx="8">
                  <c:v>2.9655200000000002</c:v>
                </c:pt>
                <c:pt idx="9">
                  <c:v>3.2710300000000001</c:v>
                </c:pt>
                <c:pt idx="10">
                  <c:v>2.56724</c:v>
                </c:pt>
                <c:pt idx="11">
                  <c:v>3.1505299999999998</c:v>
                </c:pt>
                <c:pt idx="12">
                  <c:v>3.20547</c:v>
                </c:pt>
                <c:pt idx="13">
                  <c:v>3.1991700000000001</c:v>
                </c:pt>
                <c:pt idx="14">
                  <c:v>2.8517999999999999</c:v>
                </c:pt>
                <c:pt idx="15">
                  <c:v>4.5436300000000003</c:v>
                </c:pt>
                <c:pt idx="16">
                  <c:v>3.79514</c:v>
                </c:pt>
                <c:pt idx="17">
                  <c:v>5.5907200000000001</c:v>
                </c:pt>
                <c:pt idx="18">
                  <c:v>4.7373799999999999</c:v>
                </c:pt>
                <c:pt idx="19">
                  <c:v>4.8306100000000001</c:v>
                </c:pt>
                <c:pt idx="20">
                  <c:v>4.2147800000000002</c:v>
                </c:pt>
                <c:pt idx="21">
                  <c:v>3.6692399999999998</c:v>
                </c:pt>
                <c:pt idx="22">
                  <c:v>4.7416099999999997</c:v>
                </c:pt>
                <c:pt idx="23">
                  <c:v>4.1058599999999998</c:v>
                </c:pt>
                <c:pt idx="24">
                  <c:v>4.08317</c:v>
                </c:pt>
                <c:pt idx="25">
                  <c:v>3.73333</c:v>
                </c:pt>
              </c:numCache>
            </c:numRef>
          </c:val>
          <c:smooth val="0"/>
        </c:ser>
        <c:ser>
          <c:idx val="3"/>
          <c:order val="3"/>
          <c:tx>
            <c:strRef>
              <c:f>Sheet1!$E$1</c:f>
              <c:strCache>
                <c:ptCount val="1"/>
                <c:pt idx="0">
                  <c:v>% - Pediatric</c:v>
                </c:pt>
              </c:strCache>
            </c:strRef>
          </c:tx>
          <c:spPr>
            <a:ln w="41275">
              <a:solidFill>
                <a:schemeClr val="bg1">
                  <a:lumMod val="50000"/>
                  <a:lumOff val="50000"/>
                </a:schemeClr>
              </a:solidFill>
            </a:ln>
          </c:spPr>
          <c:marker>
            <c:symbol val="none"/>
          </c:marke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Sheet1!$E$2:$E$27</c:f>
              <c:numCache>
                <c:formatCode>General</c:formatCode>
                <c:ptCount val="26"/>
                <c:pt idx="0">
                  <c:v>13.0435</c:v>
                </c:pt>
                <c:pt idx="1">
                  <c:v>10.8696</c:v>
                </c:pt>
                <c:pt idx="2">
                  <c:v>6.25</c:v>
                </c:pt>
                <c:pt idx="3">
                  <c:v>4.1666999999999996</c:v>
                </c:pt>
                <c:pt idx="4">
                  <c:v>9.6153999999999993</c:v>
                </c:pt>
                <c:pt idx="5">
                  <c:v>9.375</c:v>
                </c:pt>
                <c:pt idx="6">
                  <c:v>12.5</c:v>
                </c:pt>
                <c:pt idx="7">
                  <c:v>6.3158000000000003</c:v>
                </c:pt>
                <c:pt idx="8">
                  <c:v>8.2474000000000007</c:v>
                </c:pt>
                <c:pt idx="9">
                  <c:v>11.1111</c:v>
                </c:pt>
                <c:pt idx="10">
                  <c:v>6.8493000000000004</c:v>
                </c:pt>
                <c:pt idx="11">
                  <c:v>7.0423</c:v>
                </c:pt>
                <c:pt idx="12">
                  <c:v>3.9474</c:v>
                </c:pt>
                <c:pt idx="13">
                  <c:v>6.25</c:v>
                </c:pt>
                <c:pt idx="14">
                  <c:v>7.7778</c:v>
                </c:pt>
                <c:pt idx="15">
                  <c:v>4.0815999999999999</c:v>
                </c:pt>
                <c:pt idx="16">
                  <c:v>7.9207999999999998</c:v>
                </c:pt>
                <c:pt idx="17">
                  <c:v>5.6074999999999999</c:v>
                </c:pt>
                <c:pt idx="18">
                  <c:v>7.7586000000000004</c:v>
                </c:pt>
                <c:pt idx="19">
                  <c:v>5.5118</c:v>
                </c:pt>
                <c:pt idx="20">
                  <c:v>7.1429</c:v>
                </c:pt>
                <c:pt idx="21">
                  <c:v>5.4545000000000003</c:v>
                </c:pt>
                <c:pt idx="22">
                  <c:v>4.0404</c:v>
                </c:pt>
                <c:pt idx="23">
                  <c:v>3.6496</c:v>
                </c:pt>
                <c:pt idx="24">
                  <c:v>7.4074</c:v>
                </c:pt>
                <c:pt idx="25">
                  <c:v>8.3332999999999995</c:v>
                </c:pt>
              </c:numCache>
            </c:numRef>
          </c:val>
          <c:smooth val="0"/>
        </c:ser>
        <c:dLbls>
          <c:showLegendKey val="0"/>
          <c:showVal val="0"/>
          <c:showCatName val="0"/>
          <c:showSerName val="0"/>
          <c:showPercent val="0"/>
          <c:showBubbleSize val="0"/>
        </c:dLbls>
        <c:marker val="1"/>
        <c:smooth val="0"/>
        <c:axId val="526214216"/>
        <c:axId val="526224016"/>
      </c:lineChart>
      <c:catAx>
        <c:axId val="526225584"/>
        <c:scaling>
          <c:orientation val="minMax"/>
        </c:scaling>
        <c:delete val="0"/>
        <c:axPos val="b"/>
        <c:title>
          <c:tx>
            <c:rich>
              <a:bodyPr/>
              <a:lstStyle/>
              <a:p>
                <a:pPr>
                  <a:defRPr/>
                </a:pPr>
                <a:r>
                  <a:rPr lang="en-US" dirty="0" smtClean="0"/>
                  <a:t>Year of Transplant</a:t>
                </a:r>
                <a:endParaRPr lang="en-US" dirty="0"/>
              </a:p>
            </c:rich>
          </c:tx>
          <c:layout>
            <c:manualLayout>
              <c:xMode val="edge"/>
              <c:yMode val="edge"/>
              <c:x val="0.3910766961651917"/>
              <c:y val="0.91370544578991308"/>
            </c:manualLayout>
          </c:layout>
          <c:overlay val="0"/>
        </c:title>
        <c:numFmt formatCode="General" sourceLinked="1"/>
        <c:majorTickMark val="out"/>
        <c:minorTickMark val="none"/>
        <c:tickLblPos val="nextTo"/>
        <c:txPr>
          <a:bodyPr rot="-2700000"/>
          <a:lstStyle/>
          <a:p>
            <a:pPr>
              <a:defRPr sz="1300" b="1"/>
            </a:pPr>
            <a:endParaRPr lang="en-US"/>
          </a:p>
        </c:txPr>
        <c:crossAx val="526223624"/>
        <c:crosses val="autoZero"/>
        <c:auto val="1"/>
        <c:lblAlgn val="ctr"/>
        <c:lblOffset val="100"/>
        <c:noMultiLvlLbl val="0"/>
      </c:catAx>
      <c:valAx>
        <c:axId val="526223624"/>
        <c:scaling>
          <c:orientation val="minMax"/>
          <c:max val="200"/>
        </c:scaling>
        <c:delete val="0"/>
        <c:axPos val="l"/>
        <c:majorGridlines>
          <c:spPr>
            <a:ln>
              <a:prstDash val="sysDash"/>
            </a:ln>
          </c:spPr>
        </c:majorGridlines>
        <c:title>
          <c:tx>
            <c:rich>
              <a:bodyPr rot="-5400000" vert="horz"/>
              <a:lstStyle/>
              <a:p>
                <a:pPr>
                  <a:defRPr sz="1700"/>
                </a:pPr>
                <a:r>
                  <a:rPr lang="en-US" sz="1700" dirty="0" smtClean="0"/>
                  <a:t>Number of Retransplants (bars)</a:t>
                </a:r>
                <a:endParaRPr lang="en-US" sz="1700" dirty="0"/>
              </a:p>
            </c:rich>
          </c:tx>
          <c:layout>
            <c:manualLayout>
              <c:xMode val="edge"/>
              <c:yMode val="edge"/>
              <c:x val="4.4247787610619468E-3"/>
              <c:y val="0.19057690670476957"/>
            </c:manualLayout>
          </c:layout>
          <c:overlay val="0"/>
        </c:title>
        <c:numFmt formatCode="General" sourceLinked="0"/>
        <c:majorTickMark val="out"/>
        <c:minorTickMark val="none"/>
        <c:tickLblPos val="nextTo"/>
        <c:txPr>
          <a:bodyPr/>
          <a:lstStyle/>
          <a:p>
            <a:pPr>
              <a:defRPr sz="1500" b="1"/>
            </a:pPr>
            <a:endParaRPr lang="en-US"/>
          </a:p>
        </c:txPr>
        <c:crossAx val="526225584"/>
        <c:crosses val="autoZero"/>
        <c:crossBetween val="between"/>
        <c:majorUnit val="25"/>
      </c:valAx>
      <c:valAx>
        <c:axId val="526224016"/>
        <c:scaling>
          <c:orientation val="minMax"/>
          <c:max val="40"/>
        </c:scaling>
        <c:delete val="0"/>
        <c:axPos val="r"/>
        <c:numFmt formatCode="General" sourceLinked="1"/>
        <c:majorTickMark val="out"/>
        <c:minorTickMark val="none"/>
        <c:tickLblPos val="nextTo"/>
        <c:txPr>
          <a:bodyPr/>
          <a:lstStyle/>
          <a:p>
            <a:pPr>
              <a:defRPr sz="1500" b="1"/>
            </a:pPr>
            <a:endParaRPr lang="en-US"/>
          </a:p>
        </c:txPr>
        <c:crossAx val="526214216"/>
        <c:crosses val="max"/>
        <c:crossBetween val="between"/>
      </c:valAx>
      <c:catAx>
        <c:axId val="526214216"/>
        <c:scaling>
          <c:orientation val="minMax"/>
        </c:scaling>
        <c:delete val="1"/>
        <c:axPos val="b"/>
        <c:numFmt formatCode="General" sourceLinked="1"/>
        <c:majorTickMark val="out"/>
        <c:minorTickMark val="none"/>
        <c:tickLblPos val="nextTo"/>
        <c:crossAx val="526224016"/>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532297400877987"/>
          <c:y val="1.5625E-2"/>
          <c:w val="0.79672856711495132"/>
          <c:h val="7.706323818897638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69899890832229"/>
          <c:y val="0.14071460793963253"/>
          <c:w val="0.81543272245836518"/>
          <c:h val="0.69970440170390003"/>
        </c:manualLayout>
      </c:layout>
      <c:barChart>
        <c:barDir val="col"/>
        <c:grouping val="clustered"/>
        <c:varyColors val="0"/>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invertIfNegative val="0"/>
          <c:dLbls>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41</c:v>
                </c:pt>
                <c:pt idx="1">
                  <c:v>31</c:v>
                </c:pt>
                <c:pt idx="2">
                  <c:v>43</c:v>
                </c:pt>
                <c:pt idx="3">
                  <c:v>30</c:v>
                </c:pt>
                <c:pt idx="4">
                  <c:v>19</c:v>
                </c:pt>
                <c:pt idx="5">
                  <c:v>9</c:v>
                </c:pt>
                <c:pt idx="6">
                  <c:v>14</c:v>
                </c:pt>
              </c:numCache>
            </c:numRef>
          </c:val>
        </c:ser>
        <c:dLbls>
          <c:showLegendKey val="0"/>
          <c:showVal val="0"/>
          <c:showCatName val="0"/>
          <c:showSerName val="0"/>
          <c:showPercent val="0"/>
          <c:showBubbleSize val="0"/>
        </c:dLbls>
        <c:gapWidth val="35"/>
        <c:axId val="847194080"/>
        <c:axId val="847195256"/>
      </c:barChart>
      <c:lineChart>
        <c:grouping val="standard"/>
        <c:varyColors val="0"/>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1.1000000000000001</c:v>
                </c:pt>
                <c:pt idx="1">
                  <c:v>3.8</c:v>
                </c:pt>
                <c:pt idx="2">
                  <c:v>16</c:v>
                </c:pt>
                <c:pt idx="3">
                  <c:v>19</c:v>
                </c:pt>
                <c:pt idx="4">
                  <c:v>18.5</c:v>
                </c:pt>
                <c:pt idx="5">
                  <c:v>11</c:v>
                </c:pt>
                <c:pt idx="6">
                  <c:v>30.6</c:v>
                </c:pt>
              </c:numCache>
            </c:numRef>
          </c:val>
          <c:smooth val="0"/>
        </c:ser>
        <c:dLbls>
          <c:showLegendKey val="0"/>
          <c:showVal val="0"/>
          <c:showCatName val="0"/>
          <c:showSerName val="0"/>
          <c:showPercent val="0"/>
          <c:showBubbleSize val="0"/>
        </c:dLbls>
        <c:marker val="1"/>
        <c:smooth val="0"/>
        <c:axId val="847199568"/>
        <c:axId val="847198000"/>
      </c:lineChart>
      <c:catAx>
        <c:axId val="847194080"/>
        <c:scaling>
          <c:orientation val="minMax"/>
        </c:scaling>
        <c:delete val="0"/>
        <c:axPos val="b"/>
        <c:title>
          <c:tx>
            <c:rich>
              <a:bodyPr/>
              <a:lstStyle/>
              <a:p>
                <a:pPr>
                  <a:defRPr sz="1700"/>
                </a:pPr>
                <a:r>
                  <a:rPr lang="en-US" sz="1700" dirty="0" smtClean="0"/>
                  <a:t>Average number of lung transplants per year</a:t>
                </a:r>
                <a:endParaRPr lang="en-US" sz="1700" dirty="0"/>
              </a:p>
            </c:rich>
          </c:tx>
          <c:layout>
            <c:manualLayout>
              <c:xMode val="edge"/>
              <c:yMode val="edge"/>
              <c:x val="0.23891830999001232"/>
              <c:y val="0.9373082980012114"/>
            </c:manualLayout>
          </c:layout>
          <c:overlay val="0"/>
        </c:title>
        <c:numFmt formatCode="General" sourceLinked="1"/>
        <c:majorTickMark val="out"/>
        <c:minorTickMark val="none"/>
        <c:tickLblPos val="nextTo"/>
        <c:txPr>
          <a:bodyPr rot="0"/>
          <a:lstStyle/>
          <a:p>
            <a:pPr>
              <a:defRPr sz="1500" b="1"/>
            </a:pPr>
            <a:endParaRPr lang="en-US"/>
          </a:p>
        </c:txPr>
        <c:crossAx val="847195256"/>
        <c:crosses val="autoZero"/>
        <c:auto val="1"/>
        <c:lblAlgn val="ctr"/>
        <c:lblOffset val="100"/>
        <c:tickLblSkip val="1"/>
        <c:noMultiLvlLbl val="0"/>
      </c:catAx>
      <c:valAx>
        <c:axId val="847195256"/>
        <c:scaling>
          <c:orientation val="minMax"/>
          <c:max val="60"/>
        </c:scaling>
        <c:delete val="0"/>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manualLayout>
              <c:xMode val="edge"/>
              <c:yMode val="edge"/>
              <c:x val="2.2066187378751569E-2"/>
              <c:y val="0.28668847163335354"/>
            </c:manualLayout>
          </c:layout>
          <c:overlay val="0"/>
        </c:title>
        <c:numFmt formatCode="General" sourceLinked="1"/>
        <c:majorTickMark val="out"/>
        <c:minorTickMark val="none"/>
        <c:tickLblPos val="nextTo"/>
        <c:txPr>
          <a:bodyPr/>
          <a:lstStyle/>
          <a:p>
            <a:pPr>
              <a:defRPr sz="1500" b="1"/>
            </a:pPr>
            <a:endParaRPr lang="en-US"/>
          </a:p>
        </c:txPr>
        <c:crossAx val="847194080"/>
        <c:crosses val="autoZero"/>
        <c:crossBetween val="between"/>
        <c:majorUnit val="10"/>
      </c:valAx>
      <c:valAx>
        <c:axId val="847198000"/>
        <c:scaling>
          <c:orientation val="minMax"/>
        </c:scaling>
        <c:delete val="0"/>
        <c:axPos val="r"/>
        <c:title>
          <c:tx>
            <c:rich>
              <a:bodyPr rot="-5400000" vert="horz"/>
              <a:lstStyle/>
              <a:p>
                <a:pPr>
                  <a:defRPr sz="1700"/>
                </a:pPr>
                <a:r>
                  <a:rPr lang="en-US" sz="1700" dirty="0" smtClean="0"/>
                  <a:t>% of Transplants (red line)</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847199568"/>
        <c:crosses val="max"/>
        <c:crossBetween val="between"/>
        <c:majorUnit val="6"/>
      </c:valAx>
      <c:catAx>
        <c:axId val="847199568"/>
        <c:scaling>
          <c:orientation val="minMax"/>
        </c:scaling>
        <c:delete val="1"/>
        <c:axPos val="b"/>
        <c:numFmt formatCode="General" sourceLinked="1"/>
        <c:majorTickMark val="out"/>
        <c:minorTickMark val="none"/>
        <c:tickLblPos val="none"/>
        <c:crossAx val="847198000"/>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351728859979459"/>
          <c:y val="4.6875E-2"/>
          <c:w val="0.81835547187036395"/>
          <c:h val="5.7928931960428025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8622918263535633"/>
          <c:h val="0.74888472957273777"/>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14</c:v>
                </c:pt>
                <c:pt idx="1">
                  <c:v>8</c:v>
                </c:pt>
                <c:pt idx="2">
                  <c:v>16</c:v>
                </c:pt>
                <c:pt idx="3">
                  <c:v>16</c:v>
                </c:pt>
                <c:pt idx="4">
                  <c:v>7</c:v>
                </c:pt>
                <c:pt idx="5">
                  <c:v>3</c:v>
                </c:pt>
                <c:pt idx="6">
                  <c:v>4</c:v>
                </c:pt>
              </c:numCache>
            </c:numRef>
          </c:val>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15</c:v>
                </c:pt>
                <c:pt idx="1">
                  <c:v>15</c:v>
                </c:pt>
                <c:pt idx="2">
                  <c:v>22</c:v>
                </c:pt>
                <c:pt idx="3">
                  <c:v>11</c:v>
                </c:pt>
                <c:pt idx="4">
                  <c:v>12</c:v>
                </c:pt>
                <c:pt idx="5">
                  <c:v>4</c:v>
                </c:pt>
                <c:pt idx="6">
                  <c:v>9</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3"/>
              <c:layout>
                <c:manualLayout>
                  <c:x val="1.4749262536872074E-3"/>
                  <c:y val="-2.60416666666666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749262536873156E-3"/>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12</c:v>
                </c:pt>
                <c:pt idx="1">
                  <c:v>8</c:v>
                </c:pt>
                <c:pt idx="2">
                  <c:v>5</c:v>
                </c:pt>
                <c:pt idx="3">
                  <c:v>3</c:v>
                </c:pt>
                <c:pt idx="4">
                  <c:v>0</c:v>
                </c:pt>
                <c:pt idx="5">
                  <c:v>2</c:v>
                </c:pt>
                <c:pt idx="6">
                  <c:v>1</c:v>
                </c:pt>
              </c:numCache>
            </c:numRef>
          </c:val>
        </c:ser>
        <c:dLbls>
          <c:showLegendKey val="0"/>
          <c:showVal val="0"/>
          <c:showCatName val="0"/>
          <c:showSerName val="0"/>
          <c:showPercent val="0"/>
          <c:showBubbleSize val="0"/>
        </c:dLbls>
        <c:gapWidth val="35"/>
        <c:overlap val="100"/>
        <c:axId val="847198784"/>
        <c:axId val="847199960"/>
      </c:barChart>
      <c:catAx>
        <c:axId val="847198784"/>
        <c:scaling>
          <c:orientation val="minMax"/>
        </c:scaling>
        <c:delete val="0"/>
        <c:axPos val="b"/>
        <c:title>
          <c:tx>
            <c:rich>
              <a:bodyPr/>
              <a:lstStyle/>
              <a:p>
                <a:pPr>
                  <a:defRPr sz="1700">
                    <a:solidFill>
                      <a:schemeClr val="tx1"/>
                    </a:solidFill>
                  </a:defRPr>
                </a:pPr>
                <a:r>
                  <a:rPr lang="en-US" sz="1800" b="1" i="0" baseline="0" dirty="0" smtClean="0">
                    <a:solidFill>
                      <a:schemeClr val="tx1"/>
                    </a:solidFill>
                  </a:rPr>
                  <a:t>Average number of lung transplants per year</a:t>
                </a:r>
                <a:endParaRPr lang="en-US" sz="1800" b="1" i="0" baseline="0" dirty="0">
                  <a:solidFill>
                    <a:schemeClr val="tx1"/>
                  </a:solidFill>
                </a:endParaRPr>
              </a:p>
            </c:rich>
          </c:tx>
          <c:layout>
            <c:manualLayout>
              <c:xMode val="edge"/>
              <c:yMode val="edge"/>
              <c:x val="0.24683494762269756"/>
              <c:y val="0.8904150262467192"/>
            </c:manualLayout>
          </c:layout>
          <c:overlay val="0"/>
        </c:title>
        <c:numFmt formatCode="General" sourceLinked="1"/>
        <c:majorTickMark val="out"/>
        <c:minorTickMark val="none"/>
        <c:tickLblPos val="nextTo"/>
        <c:txPr>
          <a:bodyPr rot="0"/>
          <a:lstStyle/>
          <a:p>
            <a:pPr>
              <a:defRPr sz="1500" b="1"/>
            </a:pPr>
            <a:endParaRPr lang="en-US"/>
          </a:p>
        </c:txPr>
        <c:crossAx val="847199960"/>
        <c:crosses val="autoZero"/>
        <c:auto val="1"/>
        <c:lblAlgn val="ctr"/>
        <c:lblOffset val="100"/>
        <c:noMultiLvlLbl val="0"/>
      </c:catAx>
      <c:valAx>
        <c:axId val="847199960"/>
        <c:scaling>
          <c:orientation val="minMax"/>
          <c:max val="60"/>
        </c:scaling>
        <c:delete val="0"/>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Number of Centers</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47198784"/>
        <c:crosses val="autoZero"/>
        <c:crossBetween val="between"/>
        <c:majorUnit val="10"/>
      </c:valAx>
      <c:spPr>
        <a:solidFill>
          <a:schemeClr val="bg2"/>
        </a:solidFill>
        <a:ln>
          <a:solidFill>
            <a:schemeClr val="tx1"/>
          </a:solidFill>
        </a:ln>
      </c:spPr>
    </c:plotArea>
    <c:legend>
      <c:legendPos val="l"/>
      <c:layout>
        <c:manualLayout>
          <c:xMode val="edge"/>
          <c:yMode val="edge"/>
          <c:x val="0.73284056860149116"/>
          <c:y val="7.7020202020202017E-2"/>
          <c:w val="0.21892969131071008"/>
          <c:h val="0.18155273204485806"/>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8622918263535633"/>
          <c:h val="0.74888472957273777"/>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9</c:v>
                </c:pt>
                <c:pt idx="1">
                  <c:v>8</c:v>
                </c:pt>
                <c:pt idx="2">
                  <c:v>12</c:v>
                </c:pt>
                <c:pt idx="3">
                  <c:v>15</c:v>
                </c:pt>
                <c:pt idx="4">
                  <c:v>10</c:v>
                </c:pt>
                <c:pt idx="5">
                  <c:v>3</c:v>
                </c:pt>
                <c:pt idx="6">
                  <c:v>6</c:v>
                </c:pt>
              </c:numCache>
            </c:numRef>
          </c:val>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11</c:v>
                </c:pt>
                <c:pt idx="1">
                  <c:v>13</c:v>
                </c:pt>
                <c:pt idx="2">
                  <c:v>22</c:v>
                </c:pt>
                <c:pt idx="3">
                  <c:v>9</c:v>
                </c:pt>
                <c:pt idx="4">
                  <c:v>10</c:v>
                </c:pt>
                <c:pt idx="5">
                  <c:v>6</c:v>
                </c:pt>
                <c:pt idx="6">
                  <c:v>11</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3"/>
              <c:layout>
                <c:manualLayout>
                  <c:x val="1.4749262536872074E-3"/>
                  <c:y val="-2.60416666666666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749262536873156E-3"/>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11</c:v>
                </c:pt>
                <c:pt idx="1">
                  <c:v>5</c:v>
                </c:pt>
                <c:pt idx="2">
                  <c:v>8</c:v>
                </c:pt>
                <c:pt idx="3">
                  <c:v>3</c:v>
                </c:pt>
                <c:pt idx="4">
                  <c:v>0</c:v>
                </c:pt>
                <c:pt idx="5">
                  <c:v>2</c:v>
                </c:pt>
                <c:pt idx="6">
                  <c:v>1</c:v>
                </c:pt>
              </c:numCache>
            </c:numRef>
          </c:val>
        </c:ser>
        <c:dLbls>
          <c:showLegendKey val="0"/>
          <c:showVal val="0"/>
          <c:showCatName val="0"/>
          <c:showSerName val="0"/>
          <c:showPercent val="0"/>
          <c:showBubbleSize val="0"/>
        </c:dLbls>
        <c:gapWidth val="35"/>
        <c:overlap val="100"/>
        <c:axId val="847193296"/>
        <c:axId val="847197216"/>
      </c:barChart>
      <c:catAx>
        <c:axId val="847193296"/>
        <c:scaling>
          <c:orientation val="minMax"/>
        </c:scaling>
        <c:delete val="0"/>
        <c:axPos val="b"/>
        <c:title>
          <c:tx>
            <c:rich>
              <a:bodyPr/>
              <a:lstStyle/>
              <a:p>
                <a:pPr>
                  <a:defRPr sz="1700">
                    <a:solidFill>
                      <a:schemeClr val="tx1"/>
                    </a:solidFill>
                  </a:defRPr>
                </a:pPr>
                <a:r>
                  <a:rPr lang="en-US" sz="1800" b="1" i="0" baseline="0" dirty="0" smtClean="0">
                    <a:solidFill>
                      <a:schemeClr val="tx1"/>
                    </a:solidFill>
                  </a:rPr>
                  <a:t>Average number of lung transplants per year</a:t>
                </a:r>
                <a:endParaRPr lang="en-US" sz="1800" b="1" i="0" baseline="0" dirty="0">
                  <a:solidFill>
                    <a:schemeClr val="tx1"/>
                  </a:solidFill>
                </a:endParaRPr>
              </a:p>
            </c:rich>
          </c:tx>
          <c:layout>
            <c:manualLayout>
              <c:xMode val="edge"/>
              <c:yMode val="edge"/>
              <c:x val="0.24683494762269756"/>
              <c:y val="0.89294022906227632"/>
            </c:manualLayout>
          </c:layout>
          <c:overlay val="0"/>
        </c:title>
        <c:numFmt formatCode="General" sourceLinked="1"/>
        <c:majorTickMark val="out"/>
        <c:minorTickMark val="none"/>
        <c:tickLblPos val="nextTo"/>
        <c:txPr>
          <a:bodyPr rot="0"/>
          <a:lstStyle/>
          <a:p>
            <a:pPr>
              <a:defRPr sz="1500" b="1"/>
            </a:pPr>
            <a:endParaRPr lang="en-US"/>
          </a:p>
        </c:txPr>
        <c:crossAx val="847197216"/>
        <c:crosses val="autoZero"/>
        <c:auto val="1"/>
        <c:lblAlgn val="ctr"/>
        <c:lblOffset val="100"/>
        <c:noMultiLvlLbl val="0"/>
      </c:catAx>
      <c:valAx>
        <c:axId val="847197216"/>
        <c:scaling>
          <c:orientation val="minMax"/>
          <c:max val="60"/>
        </c:scaling>
        <c:delete val="0"/>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Number of Centers</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47193296"/>
        <c:crosses val="autoZero"/>
        <c:crossBetween val="between"/>
        <c:majorUnit val="10"/>
      </c:valAx>
      <c:spPr>
        <a:solidFill>
          <a:schemeClr val="bg2"/>
        </a:solidFill>
        <a:ln>
          <a:solidFill>
            <a:schemeClr val="tx1"/>
          </a:solidFill>
        </a:ln>
      </c:spPr>
    </c:plotArea>
    <c:legend>
      <c:legendPos val="l"/>
      <c:layout>
        <c:manualLayout>
          <c:xMode val="edge"/>
          <c:yMode val="edge"/>
          <c:x val="0.73284056860149116"/>
          <c:y val="7.7020202020202017E-2"/>
          <c:w val="0.21892969131071008"/>
          <c:h val="0.18155273204485806"/>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0.12639098909932767"/>
          <c:w val="0.8056514064060708"/>
          <c:h val="0.62223039099652544"/>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Sheet1!$B$2:$B$31</c:f>
              <c:numCache>
                <c:formatCode>General</c:formatCode>
                <c:ptCount val="30"/>
                <c:pt idx="0">
                  <c:v>1</c:v>
                </c:pt>
                <c:pt idx="1">
                  <c:v>2</c:v>
                </c:pt>
                <c:pt idx="2">
                  <c:v>4</c:v>
                </c:pt>
                <c:pt idx="3">
                  <c:v>6</c:v>
                </c:pt>
                <c:pt idx="4">
                  <c:v>16</c:v>
                </c:pt>
                <c:pt idx="5">
                  <c:v>17</c:v>
                </c:pt>
                <c:pt idx="6">
                  <c:v>17</c:v>
                </c:pt>
                <c:pt idx="7">
                  <c:v>18</c:v>
                </c:pt>
                <c:pt idx="8">
                  <c:v>33</c:v>
                </c:pt>
                <c:pt idx="9">
                  <c:v>20</c:v>
                </c:pt>
                <c:pt idx="10">
                  <c:v>31</c:v>
                </c:pt>
                <c:pt idx="11">
                  <c:v>33</c:v>
                </c:pt>
                <c:pt idx="12">
                  <c:v>22</c:v>
                </c:pt>
                <c:pt idx="13">
                  <c:v>19</c:v>
                </c:pt>
                <c:pt idx="14">
                  <c:v>14</c:v>
                </c:pt>
                <c:pt idx="15">
                  <c:v>21</c:v>
                </c:pt>
                <c:pt idx="16">
                  <c:v>19</c:v>
                </c:pt>
                <c:pt idx="17">
                  <c:v>16</c:v>
                </c:pt>
                <c:pt idx="18">
                  <c:v>25</c:v>
                </c:pt>
                <c:pt idx="19">
                  <c:v>27</c:v>
                </c:pt>
                <c:pt idx="20">
                  <c:v>23</c:v>
                </c:pt>
                <c:pt idx="21">
                  <c:v>25</c:v>
                </c:pt>
                <c:pt idx="22">
                  <c:v>27</c:v>
                </c:pt>
                <c:pt idx="23">
                  <c:v>37</c:v>
                </c:pt>
                <c:pt idx="24">
                  <c:v>29</c:v>
                </c:pt>
                <c:pt idx="25">
                  <c:v>22</c:v>
                </c:pt>
                <c:pt idx="26">
                  <c:v>34</c:v>
                </c:pt>
                <c:pt idx="27">
                  <c:v>29</c:v>
                </c:pt>
                <c:pt idx="28">
                  <c:v>37</c:v>
                </c:pt>
                <c:pt idx="29">
                  <c:v>12</c:v>
                </c:pt>
              </c:numCache>
            </c:numRef>
          </c:val>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Sheet1!$C$2:$C$31</c:f>
              <c:numCache>
                <c:formatCode>General</c:formatCode>
                <c:ptCount val="30"/>
                <c:pt idx="0">
                  <c:v>2</c:v>
                </c:pt>
                <c:pt idx="1">
                  <c:v>3</c:v>
                </c:pt>
                <c:pt idx="2">
                  <c:v>3</c:v>
                </c:pt>
                <c:pt idx="3">
                  <c:v>17</c:v>
                </c:pt>
                <c:pt idx="4">
                  <c:v>30</c:v>
                </c:pt>
                <c:pt idx="5">
                  <c:v>31</c:v>
                </c:pt>
                <c:pt idx="6">
                  <c:v>31</c:v>
                </c:pt>
                <c:pt idx="7">
                  <c:v>34</c:v>
                </c:pt>
                <c:pt idx="8">
                  <c:v>63</c:v>
                </c:pt>
                <c:pt idx="9">
                  <c:v>60</c:v>
                </c:pt>
                <c:pt idx="10">
                  <c:v>64</c:v>
                </c:pt>
                <c:pt idx="11">
                  <c:v>64</c:v>
                </c:pt>
                <c:pt idx="12">
                  <c:v>50</c:v>
                </c:pt>
                <c:pt idx="13">
                  <c:v>54</c:v>
                </c:pt>
                <c:pt idx="14">
                  <c:v>57</c:v>
                </c:pt>
                <c:pt idx="15">
                  <c:v>55</c:v>
                </c:pt>
                <c:pt idx="16">
                  <c:v>61</c:v>
                </c:pt>
                <c:pt idx="17">
                  <c:v>74</c:v>
                </c:pt>
                <c:pt idx="18">
                  <c:v>73</c:v>
                </c:pt>
                <c:pt idx="19">
                  <c:v>74</c:v>
                </c:pt>
                <c:pt idx="20">
                  <c:v>84</c:v>
                </c:pt>
                <c:pt idx="21">
                  <c:v>91</c:v>
                </c:pt>
                <c:pt idx="22">
                  <c:v>100</c:v>
                </c:pt>
                <c:pt idx="23">
                  <c:v>89</c:v>
                </c:pt>
                <c:pt idx="24">
                  <c:v>81</c:v>
                </c:pt>
                <c:pt idx="25">
                  <c:v>77</c:v>
                </c:pt>
                <c:pt idx="26">
                  <c:v>103</c:v>
                </c:pt>
                <c:pt idx="27">
                  <c:v>79</c:v>
                </c:pt>
                <c:pt idx="28">
                  <c:v>59</c:v>
                </c:pt>
                <c:pt idx="29">
                  <c:v>30</c:v>
                </c:pt>
              </c:numCache>
            </c:numRef>
          </c:val>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Sheet1!$D$2:$D$31</c:f>
              <c:numCache>
                <c:formatCode>General</c:formatCode>
                <c:ptCount val="30"/>
                <c:pt idx="0">
                  <c:v>5</c:v>
                </c:pt>
                <c:pt idx="1">
                  <c:v>14</c:v>
                </c:pt>
                <c:pt idx="2">
                  <c:v>50</c:v>
                </c:pt>
                <c:pt idx="3">
                  <c:v>112</c:v>
                </c:pt>
                <c:pt idx="4">
                  <c:v>169</c:v>
                </c:pt>
                <c:pt idx="5">
                  <c:v>208</c:v>
                </c:pt>
                <c:pt idx="6">
                  <c:v>246</c:v>
                </c:pt>
                <c:pt idx="7">
                  <c:v>266</c:v>
                </c:pt>
                <c:pt idx="8">
                  <c:v>286</c:v>
                </c:pt>
                <c:pt idx="9">
                  <c:v>252</c:v>
                </c:pt>
                <c:pt idx="10">
                  <c:v>261</c:v>
                </c:pt>
                <c:pt idx="11">
                  <c:v>281</c:v>
                </c:pt>
                <c:pt idx="12">
                  <c:v>264</c:v>
                </c:pt>
                <c:pt idx="13">
                  <c:v>277</c:v>
                </c:pt>
                <c:pt idx="14">
                  <c:v>291</c:v>
                </c:pt>
                <c:pt idx="15">
                  <c:v>327</c:v>
                </c:pt>
                <c:pt idx="16">
                  <c:v>346</c:v>
                </c:pt>
                <c:pt idx="17">
                  <c:v>395</c:v>
                </c:pt>
                <c:pt idx="18">
                  <c:v>401</c:v>
                </c:pt>
                <c:pt idx="19">
                  <c:v>499</c:v>
                </c:pt>
                <c:pt idx="20">
                  <c:v>484</c:v>
                </c:pt>
                <c:pt idx="21">
                  <c:v>461</c:v>
                </c:pt>
                <c:pt idx="22">
                  <c:v>499</c:v>
                </c:pt>
                <c:pt idx="23">
                  <c:v>554</c:v>
                </c:pt>
                <c:pt idx="24">
                  <c:v>615</c:v>
                </c:pt>
                <c:pt idx="25">
                  <c:v>576</c:v>
                </c:pt>
                <c:pt idx="26">
                  <c:v>580</c:v>
                </c:pt>
                <c:pt idx="27">
                  <c:v>562</c:v>
                </c:pt>
                <c:pt idx="28">
                  <c:v>539</c:v>
                </c:pt>
                <c:pt idx="29">
                  <c:v>218</c:v>
                </c:pt>
              </c:numCache>
            </c:numRef>
          </c:val>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Sheet1!$E$2:$E$31</c:f>
              <c:numCache>
                <c:formatCode>General</c:formatCode>
                <c:ptCount val="30"/>
                <c:pt idx="0">
                  <c:v>19</c:v>
                </c:pt>
                <c:pt idx="1">
                  <c:v>35</c:v>
                </c:pt>
                <c:pt idx="2">
                  <c:v>86</c:v>
                </c:pt>
                <c:pt idx="3">
                  <c:v>178</c:v>
                </c:pt>
                <c:pt idx="4">
                  <c:v>299</c:v>
                </c:pt>
                <c:pt idx="5">
                  <c:v>345</c:v>
                </c:pt>
                <c:pt idx="6">
                  <c:v>373</c:v>
                </c:pt>
                <c:pt idx="7">
                  <c:v>403</c:v>
                </c:pt>
                <c:pt idx="8">
                  <c:v>398</c:v>
                </c:pt>
                <c:pt idx="9">
                  <c:v>380</c:v>
                </c:pt>
                <c:pt idx="10">
                  <c:v>419</c:v>
                </c:pt>
                <c:pt idx="11">
                  <c:v>403</c:v>
                </c:pt>
                <c:pt idx="12">
                  <c:v>385</c:v>
                </c:pt>
                <c:pt idx="13">
                  <c:v>448</c:v>
                </c:pt>
                <c:pt idx="14">
                  <c:v>430</c:v>
                </c:pt>
                <c:pt idx="15">
                  <c:v>483</c:v>
                </c:pt>
                <c:pt idx="16">
                  <c:v>448</c:v>
                </c:pt>
                <c:pt idx="17">
                  <c:v>475</c:v>
                </c:pt>
                <c:pt idx="18">
                  <c:v>529</c:v>
                </c:pt>
                <c:pt idx="19">
                  <c:v>505</c:v>
                </c:pt>
                <c:pt idx="20">
                  <c:v>557</c:v>
                </c:pt>
                <c:pt idx="21">
                  <c:v>578</c:v>
                </c:pt>
                <c:pt idx="22">
                  <c:v>603</c:v>
                </c:pt>
                <c:pt idx="23">
                  <c:v>661</c:v>
                </c:pt>
                <c:pt idx="24">
                  <c:v>628</c:v>
                </c:pt>
                <c:pt idx="25">
                  <c:v>649</c:v>
                </c:pt>
                <c:pt idx="26">
                  <c:v>625</c:v>
                </c:pt>
                <c:pt idx="27">
                  <c:v>653</c:v>
                </c:pt>
                <c:pt idx="28">
                  <c:v>673</c:v>
                </c:pt>
                <c:pt idx="29">
                  <c:v>234</c:v>
                </c:pt>
              </c:numCache>
            </c:numRef>
          </c:val>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Sheet1!$F$2:$F$31</c:f>
              <c:numCache>
                <c:formatCode>General</c:formatCode>
                <c:ptCount val="30"/>
                <c:pt idx="0">
                  <c:v>8</c:v>
                </c:pt>
                <c:pt idx="1">
                  <c:v>29</c:v>
                </c:pt>
                <c:pt idx="2">
                  <c:v>55</c:v>
                </c:pt>
                <c:pt idx="3">
                  <c:v>119</c:v>
                </c:pt>
                <c:pt idx="4">
                  <c:v>209</c:v>
                </c:pt>
                <c:pt idx="5">
                  <c:v>308</c:v>
                </c:pt>
                <c:pt idx="6">
                  <c:v>388</c:v>
                </c:pt>
                <c:pt idx="7">
                  <c:v>448</c:v>
                </c:pt>
                <c:pt idx="8">
                  <c:v>479</c:v>
                </c:pt>
                <c:pt idx="9">
                  <c:v>497</c:v>
                </c:pt>
                <c:pt idx="10">
                  <c:v>542</c:v>
                </c:pt>
                <c:pt idx="11">
                  <c:v>541</c:v>
                </c:pt>
                <c:pt idx="12">
                  <c:v>569</c:v>
                </c:pt>
                <c:pt idx="13">
                  <c:v>624</c:v>
                </c:pt>
                <c:pt idx="14">
                  <c:v>619</c:v>
                </c:pt>
                <c:pt idx="15">
                  <c:v>680</c:v>
                </c:pt>
                <c:pt idx="16">
                  <c:v>713</c:v>
                </c:pt>
                <c:pt idx="17">
                  <c:v>809</c:v>
                </c:pt>
                <c:pt idx="18">
                  <c:v>937</c:v>
                </c:pt>
                <c:pt idx="19">
                  <c:v>968</c:v>
                </c:pt>
                <c:pt idx="20">
                  <c:v>948</c:v>
                </c:pt>
                <c:pt idx="21">
                  <c:v>914</c:v>
                </c:pt>
                <c:pt idx="22">
                  <c:v>1027</c:v>
                </c:pt>
                <c:pt idx="23">
                  <c:v>1058</c:v>
                </c:pt>
                <c:pt idx="24">
                  <c:v>1150</c:v>
                </c:pt>
                <c:pt idx="25">
                  <c:v>1118</c:v>
                </c:pt>
                <c:pt idx="26">
                  <c:v>1259</c:v>
                </c:pt>
                <c:pt idx="27">
                  <c:v>1200</c:v>
                </c:pt>
                <c:pt idx="28">
                  <c:v>1244</c:v>
                </c:pt>
                <c:pt idx="29">
                  <c:v>471</c:v>
                </c:pt>
              </c:numCache>
            </c:numRef>
          </c:val>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Sheet1!$G$2:$G$31</c:f>
              <c:numCache>
                <c:formatCode>General</c:formatCode>
                <c:ptCount val="30"/>
                <c:pt idx="0">
                  <c:v>3</c:v>
                </c:pt>
                <c:pt idx="1">
                  <c:v>7</c:v>
                </c:pt>
                <c:pt idx="2">
                  <c:v>4</c:v>
                </c:pt>
                <c:pt idx="3">
                  <c:v>20</c:v>
                </c:pt>
                <c:pt idx="4">
                  <c:v>36</c:v>
                </c:pt>
                <c:pt idx="5">
                  <c:v>66</c:v>
                </c:pt>
                <c:pt idx="6">
                  <c:v>104</c:v>
                </c:pt>
                <c:pt idx="7">
                  <c:v>111</c:v>
                </c:pt>
                <c:pt idx="8">
                  <c:v>142</c:v>
                </c:pt>
                <c:pt idx="9">
                  <c:v>160</c:v>
                </c:pt>
                <c:pt idx="10">
                  <c:v>160</c:v>
                </c:pt>
                <c:pt idx="11">
                  <c:v>206</c:v>
                </c:pt>
                <c:pt idx="12">
                  <c:v>246</c:v>
                </c:pt>
                <c:pt idx="13">
                  <c:v>259</c:v>
                </c:pt>
                <c:pt idx="14">
                  <c:v>330</c:v>
                </c:pt>
                <c:pt idx="15">
                  <c:v>371</c:v>
                </c:pt>
                <c:pt idx="16">
                  <c:v>376</c:v>
                </c:pt>
                <c:pt idx="17">
                  <c:v>398</c:v>
                </c:pt>
                <c:pt idx="18">
                  <c:v>520</c:v>
                </c:pt>
                <c:pt idx="19">
                  <c:v>611</c:v>
                </c:pt>
                <c:pt idx="20">
                  <c:v>672</c:v>
                </c:pt>
                <c:pt idx="21">
                  <c:v>692</c:v>
                </c:pt>
                <c:pt idx="22">
                  <c:v>721</c:v>
                </c:pt>
                <c:pt idx="23">
                  <c:v>781</c:v>
                </c:pt>
                <c:pt idx="24">
                  <c:v>922</c:v>
                </c:pt>
                <c:pt idx="25">
                  <c:v>953</c:v>
                </c:pt>
                <c:pt idx="26">
                  <c:v>1025</c:v>
                </c:pt>
                <c:pt idx="27">
                  <c:v>1001</c:v>
                </c:pt>
                <c:pt idx="28">
                  <c:v>1054</c:v>
                </c:pt>
                <c:pt idx="29">
                  <c:v>461</c:v>
                </c:pt>
              </c:numCache>
            </c:numRef>
          </c:val>
        </c:ser>
        <c:ser>
          <c:idx val="6"/>
          <c:order val="6"/>
          <c:tx>
            <c:strRef>
              <c:f>Sheet1!$H$1</c:f>
              <c:strCache>
                <c:ptCount val="1"/>
                <c:pt idx="0">
                  <c:v>66+</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Sheet1!$H$2:$H$31</c:f>
              <c:numCache>
                <c:formatCode>General</c:formatCode>
                <c:ptCount val="30"/>
                <c:pt idx="0">
                  <c:v>0</c:v>
                </c:pt>
                <c:pt idx="1">
                  <c:v>0</c:v>
                </c:pt>
                <c:pt idx="2">
                  <c:v>2</c:v>
                </c:pt>
                <c:pt idx="3">
                  <c:v>1</c:v>
                </c:pt>
                <c:pt idx="4">
                  <c:v>6</c:v>
                </c:pt>
                <c:pt idx="5">
                  <c:v>5</c:v>
                </c:pt>
                <c:pt idx="6">
                  <c:v>10</c:v>
                </c:pt>
                <c:pt idx="7">
                  <c:v>12</c:v>
                </c:pt>
                <c:pt idx="8">
                  <c:v>14</c:v>
                </c:pt>
                <c:pt idx="9">
                  <c:v>21</c:v>
                </c:pt>
                <c:pt idx="10">
                  <c:v>36</c:v>
                </c:pt>
                <c:pt idx="11">
                  <c:v>19</c:v>
                </c:pt>
                <c:pt idx="12">
                  <c:v>34</c:v>
                </c:pt>
                <c:pt idx="13">
                  <c:v>28</c:v>
                </c:pt>
                <c:pt idx="14">
                  <c:v>44</c:v>
                </c:pt>
                <c:pt idx="15">
                  <c:v>42</c:v>
                </c:pt>
                <c:pt idx="16">
                  <c:v>55</c:v>
                </c:pt>
                <c:pt idx="17">
                  <c:v>62</c:v>
                </c:pt>
                <c:pt idx="18">
                  <c:v>100</c:v>
                </c:pt>
                <c:pt idx="19">
                  <c:v>131</c:v>
                </c:pt>
                <c:pt idx="20">
                  <c:v>183</c:v>
                </c:pt>
                <c:pt idx="21">
                  <c:v>268</c:v>
                </c:pt>
                <c:pt idx="22">
                  <c:v>338</c:v>
                </c:pt>
                <c:pt idx="23">
                  <c:v>410</c:v>
                </c:pt>
                <c:pt idx="24">
                  <c:v>446</c:v>
                </c:pt>
                <c:pt idx="25">
                  <c:v>458</c:v>
                </c:pt>
                <c:pt idx="26">
                  <c:v>554</c:v>
                </c:pt>
                <c:pt idx="27">
                  <c:v>576</c:v>
                </c:pt>
                <c:pt idx="28">
                  <c:v>615</c:v>
                </c:pt>
                <c:pt idx="29">
                  <c:v>338</c:v>
                </c:pt>
              </c:numCache>
            </c:numRef>
          </c:val>
        </c:ser>
        <c:dLbls>
          <c:showLegendKey val="0"/>
          <c:showVal val="0"/>
          <c:showCatName val="0"/>
          <c:showSerName val="0"/>
          <c:showPercent val="0"/>
          <c:showBubbleSize val="0"/>
        </c:dLbls>
        <c:gapWidth val="35"/>
        <c:overlap val="100"/>
        <c:axId val="847200352"/>
        <c:axId val="847200744"/>
      </c:barChart>
      <c:lineChart>
        <c:grouping val="standard"/>
        <c:varyColors val="0"/>
        <c:ser>
          <c:idx val="7"/>
          <c:order val="7"/>
          <c:tx>
            <c:strRef>
              <c:f>Sheet1!$I$1</c:f>
              <c:strCache>
                <c:ptCount val="1"/>
                <c:pt idx="0">
                  <c:v>Median age</c:v>
                </c:pt>
              </c:strCache>
            </c:strRef>
          </c:tx>
          <c:spPr>
            <a:ln w="41275">
              <a:solidFill>
                <a:srgbClr val="00FFFF"/>
              </a:solidFill>
            </a:ln>
          </c:spPr>
          <c:marker>
            <c:symbol val="diamond"/>
            <c:size val="10"/>
            <c:spPr>
              <a:solidFill>
                <a:srgbClr val="00FFFF"/>
              </a:solidFill>
              <a:ln>
                <a:solidFill>
                  <a:srgbClr val="00FFFF"/>
                </a:solidFill>
              </a:ln>
            </c:spPr>
          </c:marker>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Sheet1!$I$2:$I$31</c:f>
              <c:numCache>
                <c:formatCode>General</c:formatCode>
                <c:ptCount val="30"/>
                <c:pt idx="0">
                  <c:v>43</c:v>
                </c:pt>
                <c:pt idx="1">
                  <c:v>46</c:v>
                </c:pt>
                <c:pt idx="2">
                  <c:v>43</c:v>
                </c:pt>
                <c:pt idx="3">
                  <c:v>43</c:v>
                </c:pt>
                <c:pt idx="4">
                  <c:v>44</c:v>
                </c:pt>
                <c:pt idx="5">
                  <c:v>46</c:v>
                </c:pt>
                <c:pt idx="6">
                  <c:v>48</c:v>
                </c:pt>
                <c:pt idx="7">
                  <c:v>48</c:v>
                </c:pt>
                <c:pt idx="8">
                  <c:v>47</c:v>
                </c:pt>
                <c:pt idx="9">
                  <c:v>49</c:v>
                </c:pt>
                <c:pt idx="10">
                  <c:v>49</c:v>
                </c:pt>
                <c:pt idx="11">
                  <c:v>49</c:v>
                </c:pt>
                <c:pt idx="12">
                  <c:v>51</c:v>
                </c:pt>
                <c:pt idx="13">
                  <c:v>50</c:v>
                </c:pt>
                <c:pt idx="14">
                  <c:v>52</c:v>
                </c:pt>
                <c:pt idx="15">
                  <c:v>52</c:v>
                </c:pt>
                <c:pt idx="16">
                  <c:v>52</c:v>
                </c:pt>
                <c:pt idx="17">
                  <c:v>53</c:v>
                </c:pt>
                <c:pt idx="18">
                  <c:v>53</c:v>
                </c:pt>
                <c:pt idx="19">
                  <c:v>54</c:v>
                </c:pt>
                <c:pt idx="20">
                  <c:v>54</c:v>
                </c:pt>
                <c:pt idx="21">
                  <c:v>54</c:v>
                </c:pt>
                <c:pt idx="22">
                  <c:v>55</c:v>
                </c:pt>
                <c:pt idx="23">
                  <c:v>55</c:v>
                </c:pt>
                <c:pt idx="24">
                  <c:v>56</c:v>
                </c:pt>
                <c:pt idx="25">
                  <c:v>56</c:v>
                </c:pt>
                <c:pt idx="26">
                  <c:v>56</c:v>
                </c:pt>
                <c:pt idx="27">
                  <c:v>57</c:v>
                </c:pt>
                <c:pt idx="28">
                  <c:v>57</c:v>
                </c:pt>
                <c:pt idx="29">
                  <c:v>58</c:v>
                </c:pt>
              </c:numCache>
            </c:numRef>
          </c:val>
          <c:smooth val="0"/>
        </c:ser>
        <c:dLbls>
          <c:showLegendKey val="0"/>
          <c:showVal val="0"/>
          <c:showCatName val="0"/>
          <c:showSerName val="0"/>
          <c:showPercent val="0"/>
          <c:showBubbleSize val="0"/>
        </c:dLbls>
        <c:marker val="1"/>
        <c:smooth val="0"/>
        <c:axId val="847196432"/>
        <c:axId val="847196824"/>
      </c:lineChart>
      <c:catAx>
        <c:axId val="847200352"/>
        <c:scaling>
          <c:orientation val="minMax"/>
        </c:scaling>
        <c:delete val="0"/>
        <c:axPos val="b"/>
        <c:title>
          <c:tx>
            <c:rich>
              <a:bodyPr/>
              <a:lstStyle/>
              <a:p>
                <a:pPr>
                  <a:defRPr sz="1700"/>
                </a:pPr>
                <a:r>
                  <a:rPr lang="en-US" sz="1700" dirty="0" smtClean="0"/>
                  <a:t>Year of Transplant</a:t>
                </a:r>
                <a:endParaRPr lang="en-US" sz="1700" dirty="0"/>
              </a:p>
            </c:rich>
          </c:tx>
          <c:layout>
            <c:manualLayout>
              <c:xMode val="edge"/>
              <c:yMode val="edge"/>
              <c:x val="0.38326931163123135"/>
              <c:y val="0.85450856004002695"/>
            </c:manualLayout>
          </c:layout>
          <c:overlay val="0"/>
        </c:title>
        <c:numFmt formatCode="General" sourceLinked="1"/>
        <c:majorTickMark val="out"/>
        <c:minorTickMark val="none"/>
        <c:tickLblPos val="nextTo"/>
        <c:txPr>
          <a:bodyPr rot="-2700000"/>
          <a:lstStyle/>
          <a:p>
            <a:pPr>
              <a:defRPr sz="1300" b="1"/>
            </a:pPr>
            <a:endParaRPr lang="en-US"/>
          </a:p>
        </c:txPr>
        <c:crossAx val="847200744"/>
        <c:crosses val="autoZero"/>
        <c:auto val="1"/>
        <c:lblAlgn val="ctr"/>
        <c:lblOffset val="100"/>
        <c:tickLblSkip val="1"/>
        <c:noMultiLvlLbl val="0"/>
      </c:catAx>
      <c:valAx>
        <c:axId val="847200744"/>
        <c:scaling>
          <c:orientation val="minMax"/>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847200352"/>
        <c:crosses val="autoZero"/>
        <c:crossBetween val="between"/>
        <c:majorUnit val="0.2"/>
      </c:valAx>
      <c:valAx>
        <c:axId val="847196824"/>
        <c:scaling>
          <c:orientation val="minMax"/>
          <c:max val="80"/>
        </c:scaling>
        <c:delete val="0"/>
        <c:axPos val="r"/>
        <c:title>
          <c:tx>
            <c:rich>
              <a:bodyPr rot="-5400000" vert="horz"/>
              <a:lstStyle/>
              <a:p>
                <a:pPr>
                  <a:defRPr sz="1700"/>
                </a:pPr>
                <a:r>
                  <a:rPr lang="en-US" sz="1700" dirty="0" smtClean="0"/>
                  <a:t>Median recipient age (years; blue line)</a:t>
                </a:r>
                <a:endParaRPr lang="en-US" sz="1700" dirty="0"/>
              </a:p>
            </c:rich>
          </c:tx>
          <c:layout>
            <c:manualLayout>
              <c:xMode val="edge"/>
              <c:yMode val="edge"/>
              <c:x val="0.95286769340624133"/>
              <c:y val="6.2730245722300668E-2"/>
            </c:manualLayout>
          </c:layout>
          <c:overlay val="0"/>
        </c:title>
        <c:numFmt formatCode="General" sourceLinked="1"/>
        <c:majorTickMark val="out"/>
        <c:minorTickMark val="none"/>
        <c:tickLblPos val="nextTo"/>
        <c:txPr>
          <a:bodyPr/>
          <a:lstStyle/>
          <a:p>
            <a:pPr>
              <a:defRPr sz="1500" b="1"/>
            </a:pPr>
            <a:endParaRPr lang="en-US"/>
          </a:p>
        </c:txPr>
        <c:crossAx val="847196432"/>
        <c:crosses val="max"/>
        <c:crossBetween val="between"/>
        <c:majorUnit val="16"/>
      </c:valAx>
      <c:catAx>
        <c:axId val="847196432"/>
        <c:scaling>
          <c:orientation val="minMax"/>
        </c:scaling>
        <c:delete val="1"/>
        <c:axPos val="b"/>
        <c:numFmt formatCode="General" sourceLinked="1"/>
        <c:majorTickMark val="out"/>
        <c:minorTickMark val="none"/>
        <c:tickLblPos val="none"/>
        <c:crossAx val="847196824"/>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418575991003255"/>
          <c:y val="2.8293663723123107E-2"/>
          <c:w val="0.80513463113951089"/>
          <c:h val="8.391967495704433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0.12280608994129991"/>
          <c:w val="0.8056514064060708"/>
          <c:h val="0.59626215708653263"/>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Sheet1!$B$2:$B$31</c:f>
              <c:numCache>
                <c:formatCode>General</c:formatCode>
                <c:ptCount val="30"/>
                <c:pt idx="0">
                  <c:v>0</c:v>
                </c:pt>
                <c:pt idx="1">
                  <c:v>0</c:v>
                </c:pt>
                <c:pt idx="2">
                  <c:v>3</c:v>
                </c:pt>
                <c:pt idx="3">
                  <c:v>5</c:v>
                </c:pt>
                <c:pt idx="4">
                  <c:v>26</c:v>
                </c:pt>
                <c:pt idx="5">
                  <c:v>26</c:v>
                </c:pt>
                <c:pt idx="6">
                  <c:v>25</c:v>
                </c:pt>
                <c:pt idx="7">
                  <c:v>32</c:v>
                </c:pt>
                <c:pt idx="8">
                  <c:v>49</c:v>
                </c:pt>
                <c:pt idx="9">
                  <c:v>44</c:v>
                </c:pt>
                <c:pt idx="10">
                  <c:v>49</c:v>
                </c:pt>
                <c:pt idx="11">
                  <c:v>53</c:v>
                </c:pt>
                <c:pt idx="12">
                  <c:v>34</c:v>
                </c:pt>
                <c:pt idx="13">
                  <c:v>38</c:v>
                </c:pt>
                <c:pt idx="14">
                  <c:v>38</c:v>
                </c:pt>
                <c:pt idx="15">
                  <c:v>39</c:v>
                </c:pt>
                <c:pt idx="16">
                  <c:v>45</c:v>
                </c:pt>
                <c:pt idx="17">
                  <c:v>37</c:v>
                </c:pt>
                <c:pt idx="18">
                  <c:v>38</c:v>
                </c:pt>
                <c:pt idx="19">
                  <c:v>44</c:v>
                </c:pt>
                <c:pt idx="20">
                  <c:v>34</c:v>
                </c:pt>
                <c:pt idx="21">
                  <c:v>42</c:v>
                </c:pt>
                <c:pt idx="22">
                  <c:v>46</c:v>
                </c:pt>
                <c:pt idx="23">
                  <c:v>55</c:v>
                </c:pt>
                <c:pt idx="24">
                  <c:v>43</c:v>
                </c:pt>
                <c:pt idx="25">
                  <c:v>32</c:v>
                </c:pt>
                <c:pt idx="26">
                  <c:v>49</c:v>
                </c:pt>
                <c:pt idx="27">
                  <c:v>49</c:v>
                </c:pt>
                <c:pt idx="28">
                  <c:v>35</c:v>
                </c:pt>
                <c:pt idx="29">
                  <c:v>15</c:v>
                </c:pt>
              </c:numCache>
            </c:numRef>
          </c:val>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Sheet1!$C$2:$C$31</c:f>
              <c:numCache>
                <c:formatCode>General</c:formatCode>
                <c:ptCount val="30"/>
                <c:pt idx="0">
                  <c:v>4</c:v>
                </c:pt>
                <c:pt idx="1">
                  <c:v>13</c:v>
                </c:pt>
                <c:pt idx="2">
                  <c:v>42</c:v>
                </c:pt>
                <c:pt idx="3">
                  <c:v>59</c:v>
                </c:pt>
                <c:pt idx="4">
                  <c:v>109</c:v>
                </c:pt>
                <c:pt idx="5">
                  <c:v>148</c:v>
                </c:pt>
                <c:pt idx="6">
                  <c:v>191</c:v>
                </c:pt>
                <c:pt idx="7">
                  <c:v>208</c:v>
                </c:pt>
                <c:pt idx="8">
                  <c:v>223</c:v>
                </c:pt>
                <c:pt idx="9">
                  <c:v>195</c:v>
                </c:pt>
                <c:pt idx="10">
                  <c:v>221</c:v>
                </c:pt>
                <c:pt idx="11">
                  <c:v>204</c:v>
                </c:pt>
                <c:pt idx="12">
                  <c:v>201</c:v>
                </c:pt>
                <c:pt idx="13">
                  <c:v>217</c:v>
                </c:pt>
                <c:pt idx="14">
                  <c:v>216</c:v>
                </c:pt>
                <c:pt idx="15">
                  <c:v>214</c:v>
                </c:pt>
                <c:pt idx="16">
                  <c:v>209</c:v>
                </c:pt>
                <c:pt idx="17">
                  <c:v>251</c:v>
                </c:pt>
                <c:pt idx="18">
                  <c:v>254</c:v>
                </c:pt>
                <c:pt idx="19">
                  <c:v>278</c:v>
                </c:pt>
                <c:pt idx="20">
                  <c:v>313</c:v>
                </c:pt>
                <c:pt idx="21">
                  <c:v>250</c:v>
                </c:pt>
                <c:pt idx="22">
                  <c:v>271</c:v>
                </c:pt>
                <c:pt idx="23">
                  <c:v>280</c:v>
                </c:pt>
                <c:pt idx="24">
                  <c:v>257</c:v>
                </c:pt>
                <c:pt idx="25">
                  <c:v>255</c:v>
                </c:pt>
                <c:pt idx="26">
                  <c:v>251</c:v>
                </c:pt>
                <c:pt idx="27">
                  <c:v>247</c:v>
                </c:pt>
                <c:pt idx="28">
                  <c:v>264</c:v>
                </c:pt>
                <c:pt idx="29">
                  <c:v>121</c:v>
                </c:pt>
              </c:numCache>
            </c:numRef>
          </c:val>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Sheet1!$D$2:$D$31</c:f>
              <c:numCache>
                <c:formatCode>General</c:formatCode>
                <c:ptCount val="30"/>
                <c:pt idx="0">
                  <c:v>16</c:v>
                </c:pt>
                <c:pt idx="1">
                  <c:v>42</c:v>
                </c:pt>
                <c:pt idx="2">
                  <c:v>95</c:v>
                </c:pt>
                <c:pt idx="3">
                  <c:v>208</c:v>
                </c:pt>
                <c:pt idx="4">
                  <c:v>316</c:v>
                </c:pt>
                <c:pt idx="5">
                  <c:v>417</c:v>
                </c:pt>
                <c:pt idx="6">
                  <c:v>573</c:v>
                </c:pt>
                <c:pt idx="7">
                  <c:v>552</c:v>
                </c:pt>
                <c:pt idx="8">
                  <c:v>622</c:v>
                </c:pt>
                <c:pt idx="9">
                  <c:v>556</c:v>
                </c:pt>
                <c:pt idx="10">
                  <c:v>616</c:v>
                </c:pt>
                <c:pt idx="11">
                  <c:v>595</c:v>
                </c:pt>
                <c:pt idx="12">
                  <c:v>537</c:v>
                </c:pt>
                <c:pt idx="13">
                  <c:v>636</c:v>
                </c:pt>
                <c:pt idx="14">
                  <c:v>668</c:v>
                </c:pt>
                <c:pt idx="15">
                  <c:v>714</c:v>
                </c:pt>
                <c:pt idx="16">
                  <c:v>751</c:v>
                </c:pt>
                <c:pt idx="17">
                  <c:v>796</c:v>
                </c:pt>
                <c:pt idx="18">
                  <c:v>922</c:v>
                </c:pt>
                <c:pt idx="19">
                  <c:v>951</c:v>
                </c:pt>
                <c:pt idx="20">
                  <c:v>976</c:v>
                </c:pt>
                <c:pt idx="21">
                  <c:v>1109</c:v>
                </c:pt>
                <c:pt idx="22">
                  <c:v>1078</c:v>
                </c:pt>
                <c:pt idx="23">
                  <c:v>1222</c:v>
                </c:pt>
                <c:pt idx="24">
                  <c:v>1236</c:v>
                </c:pt>
                <c:pt idx="25">
                  <c:v>1217</c:v>
                </c:pt>
                <c:pt idx="26">
                  <c:v>1351</c:v>
                </c:pt>
                <c:pt idx="27">
                  <c:v>1317</c:v>
                </c:pt>
                <c:pt idx="28">
                  <c:v>1385</c:v>
                </c:pt>
                <c:pt idx="29">
                  <c:v>694</c:v>
                </c:pt>
              </c:numCache>
            </c:numRef>
          </c:val>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Sheet1!$E$2:$E$31</c:f>
              <c:numCache>
                <c:formatCode>General</c:formatCode>
                <c:ptCount val="30"/>
                <c:pt idx="0">
                  <c:v>3</c:v>
                </c:pt>
                <c:pt idx="1">
                  <c:v>10</c:v>
                </c:pt>
                <c:pt idx="2">
                  <c:v>28</c:v>
                </c:pt>
                <c:pt idx="3">
                  <c:v>95</c:v>
                </c:pt>
                <c:pt idx="4">
                  <c:v>166</c:v>
                </c:pt>
                <c:pt idx="5">
                  <c:v>233</c:v>
                </c:pt>
                <c:pt idx="6">
                  <c:v>283</c:v>
                </c:pt>
                <c:pt idx="7">
                  <c:v>371</c:v>
                </c:pt>
                <c:pt idx="8">
                  <c:v>346</c:v>
                </c:pt>
                <c:pt idx="9">
                  <c:v>404</c:v>
                </c:pt>
                <c:pt idx="10">
                  <c:v>422</c:v>
                </c:pt>
                <c:pt idx="11">
                  <c:v>487</c:v>
                </c:pt>
                <c:pt idx="12">
                  <c:v>516</c:v>
                </c:pt>
                <c:pt idx="13">
                  <c:v>522</c:v>
                </c:pt>
                <c:pt idx="14">
                  <c:v>538</c:v>
                </c:pt>
                <c:pt idx="15">
                  <c:v>625</c:v>
                </c:pt>
                <c:pt idx="16">
                  <c:v>601</c:v>
                </c:pt>
                <c:pt idx="17">
                  <c:v>691</c:v>
                </c:pt>
                <c:pt idx="18">
                  <c:v>768</c:v>
                </c:pt>
                <c:pt idx="19">
                  <c:v>864</c:v>
                </c:pt>
                <c:pt idx="20">
                  <c:v>888</c:v>
                </c:pt>
                <c:pt idx="21">
                  <c:v>906</c:v>
                </c:pt>
                <c:pt idx="22">
                  <c:v>991</c:v>
                </c:pt>
                <c:pt idx="23">
                  <c:v>1045</c:v>
                </c:pt>
                <c:pt idx="24">
                  <c:v>1136</c:v>
                </c:pt>
                <c:pt idx="25">
                  <c:v>1085</c:v>
                </c:pt>
                <c:pt idx="26">
                  <c:v>1162</c:v>
                </c:pt>
                <c:pt idx="27">
                  <c:v>1125</c:v>
                </c:pt>
                <c:pt idx="28">
                  <c:v>1165</c:v>
                </c:pt>
                <c:pt idx="29">
                  <c:v>456</c:v>
                </c:pt>
              </c:numCache>
            </c:numRef>
          </c:val>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Sheet1!$F$2:$F$31</c:f>
              <c:numCache>
                <c:formatCode>General</c:formatCode>
                <c:ptCount val="30"/>
                <c:pt idx="0">
                  <c:v>1</c:v>
                </c:pt>
                <c:pt idx="1">
                  <c:v>0</c:v>
                </c:pt>
                <c:pt idx="2">
                  <c:v>1</c:v>
                </c:pt>
                <c:pt idx="3">
                  <c:v>4</c:v>
                </c:pt>
                <c:pt idx="4">
                  <c:v>32</c:v>
                </c:pt>
                <c:pt idx="5">
                  <c:v>43</c:v>
                </c:pt>
                <c:pt idx="6">
                  <c:v>66</c:v>
                </c:pt>
                <c:pt idx="7">
                  <c:v>96</c:v>
                </c:pt>
                <c:pt idx="8">
                  <c:v>131</c:v>
                </c:pt>
                <c:pt idx="9">
                  <c:v>136</c:v>
                </c:pt>
                <c:pt idx="10">
                  <c:v>166</c:v>
                </c:pt>
                <c:pt idx="11">
                  <c:v>159</c:v>
                </c:pt>
                <c:pt idx="12">
                  <c:v>214</c:v>
                </c:pt>
                <c:pt idx="13">
                  <c:v>249</c:v>
                </c:pt>
                <c:pt idx="14">
                  <c:v>256</c:v>
                </c:pt>
                <c:pt idx="15">
                  <c:v>308</c:v>
                </c:pt>
                <c:pt idx="16">
                  <c:v>323</c:v>
                </c:pt>
                <c:pt idx="17">
                  <c:v>351</c:v>
                </c:pt>
                <c:pt idx="18">
                  <c:v>458</c:v>
                </c:pt>
                <c:pt idx="19">
                  <c:v>492</c:v>
                </c:pt>
                <c:pt idx="20">
                  <c:v>556</c:v>
                </c:pt>
                <c:pt idx="21">
                  <c:v>531</c:v>
                </c:pt>
                <c:pt idx="22">
                  <c:v>674</c:v>
                </c:pt>
                <c:pt idx="23">
                  <c:v>688</c:v>
                </c:pt>
                <c:pt idx="24">
                  <c:v>763</c:v>
                </c:pt>
                <c:pt idx="25">
                  <c:v>799</c:v>
                </c:pt>
                <c:pt idx="26">
                  <c:v>819</c:v>
                </c:pt>
                <c:pt idx="27">
                  <c:v>812</c:v>
                </c:pt>
                <c:pt idx="28">
                  <c:v>841</c:v>
                </c:pt>
                <c:pt idx="29">
                  <c:v>312</c:v>
                </c:pt>
              </c:numCache>
            </c:numRef>
          </c:val>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Sheet1!$G$2:$G$31</c:f>
              <c:numCache>
                <c:formatCode>General</c:formatCode>
                <c:ptCount val="30"/>
                <c:pt idx="0">
                  <c:v>0</c:v>
                </c:pt>
                <c:pt idx="1">
                  <c:v>0</c:v>
                </c:pt>
                <c:pt idx="2">
                  <c:v>0</c:v>
                </c:pt>
                <c:pt idx="3">
                  <c:v>1</c:v>
                </c:pt>
                <c:pt idx="4">
                  <c:v>1</c:v>
                </c:pt>
                <c:pt idx="5">
                  <c:v>0</c:v>
                </c:pt>
                <c:pt idx="6">
                  <c:v>0</c:v>
                </c:pt>
                <c:pt idx="7">
                  <c:v>3</c:v>
                </c:pt>
                <c:pt idx="8">
                  <c:v>5</c:v>
                </c:pt>
                <c:pt idx="9">
                  <c:v>21</c:v>
                </c:pt>
                <c:pt idx="10">
                  <c:v>13</c:v>
                </c:pt>
                <c:pt idx="11">
                  <c:v>16</c:v>
                </c:pt>
                <c:pt idx="12">
                  <c:v>29</c:v>
                </c:pt>
                <c:pt idx="13">
                  <c:v>16</c:v>
                </c:pt>
                <c:pt idx="14">
                  <c:v>36</c:v>
                </c:pt>
                <c:pt idx="15">
                  <c:v>52</c:v>
                </c:pt>
                <c:pt idx="16">
                  <c:v>57</c:v>
                </c:pt>
                <c:pt idx="17">
                  <c:v>68</c:v>
                </c:pt>
                <c:pt idx="18">
                  <c:v>116</c:v>
                </c:pt>
                <c:pt idx="19">
                  <c:v>113</c:v>
                </c:pt>
                <c:pt idx="20">
                  <c:v>136</c:v>
                </c:pt>
                <c:pt idx="21">
                  <c:v>144</c:v>
                </c:pt>
                <c:pt idx="22">
                  <c:v>184</c:v>
                </c:pt>
                <c:pt idx="23">
                  <c:v>191</c:v>
                </c:pt>
                <c:pt idx="24">
                  <c:v>310</c:v>
                </c:pt>
                <c:pt idx="25">
                  <c:v>290</c:v>
                </c:pt>
                <c:pt idx="26">
                  <c:v>322</c:v>
                </c:pt>
                <c:pt idx="27">
                  <c:v>328</c:v>
                </c:pt>
                <c:pt idx="28">
                  <c:v>290</c:v>
                </c:pt>
                <c:pt idx="29">
                  <c:v>105</c:v>
                </c:pt>
              </c:numCache>
            </c:numRef>
          </c:val>
        </c:ser>
        <c:ser>
          <c:idx val="6"/>
          <c:order val="6"/>
          <c:tx>
            <c:strRef>
              <c:f>Sheet1!$H$1</c:f>
              <c:strCache>
                <c:ptCount val="1"/>
                <c:pt idx="0">
                  <c:v>66+</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Sheet1!$H$2:$H$31</c:f>
              <c:numCache>
                <c:formatCode>General</c:formatCode>
                <c:ptCount val="30"/>
                <c:pt idx="0">
                  <c:v>0</c:v>
                </c:pt>
                <c:pt idx="1">
                  <c:v>0</c:v>
                </c:pt>
                <c:pt idx="2">
                  <c:v>0</c:v>
                </c:pt>
                <c:pt idx="3">
                  <c:v>0</c:v>
                </c:pt>
                <c:pt idx="4">
                  <c:v>0</c:v>
                </c:pt>
                <c:pt idx="5">
                  <c:v>0</c:v>
                </c:pt>
                <c:pt idx="6">
                  <c:v>0</c:v>
                </c:pt>
                <c:pt idx="7">
                  <c:v>1</c:v>
                </c:pt>
                <c:pt idx="8">
                  <c:v>2</c:v>
                </c:pt>
                <c:pt idx="9">
                  <c:v>0</c:v>
                </c:pt>
                <c:pt idx="10">
                  <c:v>2</c:v>
                </c:pt>
                <c:pt idx="11">
                  <c:v>2</c:v>
                </c:pt>
                <c:pt idx="12">
                  <c:v>4</c:v>
                </c:pt>
                <c:pt idx="13">
                  <c:v>5</c:v>
                </c:pt>
                <c:pt idx="14">
                  <c:v>5</c:v>
                </c:pt>
                <c:pt idx="15">
                  <c:v>8</c:v>
                </c:pt>
                <c:pt idx="16">
                  <c:v>13</c:v>
                </c:pt>
                <c:pt idx="17">
                  <c:v>15</c:v>
                </c:pt>
                <c:pt idx="18">
                  <c:v>25</c:v>
                </c:pt>
                <c:pt idx="19">
                  <c:v>25</c:v>
                </c:pt>
                <c:pt idx="20">
                  <c:v>39</c:v>
                </c:pt>
                <c:pt idx="21">
                  <c:v>34</c:v>
                </c:pt>
                <c:pt idx="22">
                  <c:v>60</c:v>
                </c:pt>
                <c:pt idx="23">
                  <c:v>95</c:v>
                </c:pt>
                <c:pt idx="24">
                  <c:v>106</c:v>
                </c:pt>
                <c:pt idx="25">
                  <c:v>162</c:v>
                </c:pt>
                <c:pt idx="26">
                  <c:v>213</c:v>
                </c:pt>
                <c:pt idx="27">
                  <c:v>213</c:v>
                </c:pt>
                <c:pt idx="28">
                  <c:v>230</c:v>
                </c:pt>
                <c:pt idx="29">
                  <c:v>55</c:v>
                </c:pt>
              </c:numCache>
            </c:numRef>
          </c:val>
        </c:ser>
        <c:dLbls>
          <c:showLegendKey val="0"/>
          <c:showVal val="0"/>
          <c:showCatName val="0"/>
          <c:showSerName val="0"/>
          <c:showPercent val="0"/>
          <c:showBubbleSize val="0"/>
        </c:dLbls>
        <c:gapWidth val="35"/>
        <c:overlap val="100"/>
        <c:axId val="847196040"/>
        <c:axId val="847195648"/>
      </c:barChart>
      <c:lineChart>
        <c:grouping val="standard"/>
        <c:varyColors val="0"/>
        <c:ser>
          <c:idx val="7"/>
          <c:order val="7"/>
          <c:tx>
            <c:strRef>
              <c:f>Sheet1!$I$1</c:f>
              <c:strCache>
                <c:ptCount val="1"/>
                <c:pt idx="0">
                  <c:v>Median age</c:v>
                </c:pt>
              </c:strCache>
            </c:strRef>
          </c:tx>
          <c:spPr>
            <a:ln w="41275">
              <a:solidFill>
                <a:srgbClr val="00FFFF"/>
              </a:solidFill>
            </a:ln>
          </c:spPr>
          <c:marker>
            <c:symbol val="diamond"/>
            <c:size val="10"/>
            <c:spPr>
              <a:solidFill>
                <a:srgbClr val="00FFFF"/>
              </a:solidFill>
              <a:ln>
                <a:solidFill>
                  <a:srgbClr val="00FFFF"/>
                </a:solidFill>
              </a:ln>
            </c:spPr>
          </c:marker>
          <c:cat>
            <c:numRef>
              <c:f>Sheet1!$A$2:$A$31</c:f>
              <c:numCache>
                <c:formatCode>General</c:formatCode>
                <c:ptCount val="30"/>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numCache>
            </c:numRef>
          </c:cat>
          <c:val>
            <c:numRef>
              <c:f>Sheet1!$I$2:$I$31</c:f>
              <c:numCache>
                <c:formatCode>General</c:formatCode>
                <c:ptCount val="30"/>
                <c:pt idx="0">
                  <c:v>26</c:v>
                </c:pt>
                <c:pt idx="1">
                  <c:v>23</c:v>
                </c:pt>
                <c:pt idx="2">
                  <c:v>21</c:v>
                </c:pt>
                <c:pt idx="3">
                  <c:v>25.5</c:v>
                </c:pt>
                <c:pt idx="4">
                  <c:v>26.5</c:v>
                </c:pt>
                <c:pt idx="5">
                  <c:v>26</c:v>
                </c:pt>
                <c:pt idx="6">
                  <c:v>26</c:v>
                </c:pt>
                <c:pt idx="7">
                  <c:v>27</c:v>
                </c:pt>
                <c:pt idx="8">
                  <c:v>28</c:v>
                </c:pt>
                <c:pt idx="9">
                  <c:v>30</c:v>
                </c:pt>
                <c:pt idx="10">
                  <c:v>29</c:v>
                </c:pt>
                <c:pt idx="11">
                  <c:v>31</c:v>
                </c:pt>
                <c:pt idx="12">
                  <c:v>34</c:v>
                </c:pt>
                <c:pt idx="13">
                  <c:v>33</c:v>
                </c:pt>
                <c:pt idx="14">
                  <c:v>33</c:v>
                </c:pt>
                <c:pt idx="15">
                  <c:v>35</c:v>
                </c:pt>
                <c:pt idx="16">
                  <c:v>34</c:v>
                </c:pt>
                <c:pt idx="17">
                  <c:v>35</c:v>
                </c:pt>
                <c:pt idx="18">
                  <c:v>36</c:v>
                </c:pt>
                <c:pt idx="19">
                  <c:v>37</c:v>
                </c:pt>
                <c:pt idx="20">
                  <c:v>38</c:v>
                </c:pt>
                <c:pt idx="21">
                  <c:v>37</c:v>
                </c:pt>
                <c:pt idx="22">
                  <c:v>39</c:v>
                </c:pt>
                <c:pt idx="23">
                  <c:v>39</c:v>
                </c:pt>
                <c:pt idx="24">
                  <c:v>41</c:v>
                </c:pt>
                <c:pt idx="25">
                  <c:v>41</c:v>
                </c:pt>
                <c:pt idx="26">
                  <c:v>41</c:v>
                </c:pt>
                <c:pt idx="27">
                  <c:v>41</c:v>
                </c:pt>
                <c:pt idx="28">
                  <c:v>41</c:v>
                </c:pt>
                <c:pt idx="29">
                  <c:v>36</c:v>
                </c:pt>
              </c:numCache>
            </c:numRef>
          </c:val>
          <c:smooth val="0"/>
        </c:ser>
        <c:dLbls>
          <c:showLegendKey val="0"/>
          <c:showVal val="0"/>
          <c:showCatName val="0"/>
          <c:showSerName val="0"/>
          <c:showPercent val="0"/>
          <c:showBubbleSize val="0"/>
        </c:dLbls>
        <c:marker val="1"/>
        <c:smooth val="0"/>
        <c:axId val="571078752"/>
        <c:axId val="571083064"/>
      </c:lineChart>
      <c:catAx>
        <c:axId val="847196040"/>
        <c:scaling>
          <c:orientation val="minMax"/>
        </c:scaling>
        <c:delete val="0"/>
        <c:axPos val="b"/>
        <c:title>
          <c:tx>
            <c:rich>
              <a:bodyPr/>
              <a:lstStyle/>
              <a:p>
                <a:pPr>
                  <a:defRPr sz="1700"/>
                </a:pPr>
                <a:r>
                  <a:rPr lang="en-US" sz="1700" dirty="0" smtClean="0"/>
                  <a:t>Year of Transplant</a:t>
                </a:r>
                <a:endParaRPr lang="en-US" sz="1700" dirty="0"/>
              </a:p>
            </c:rich>
          </c:tx>
          <c:layout>
            <c:manualLayout>
              <c:xMode val="edge"/>
              <c:yMode val="edge"/>
              <c:x val="0.38891587113557702"/>
              <c:y val="0.81403821158488832"/>
            </c:manualLayout>
          </c:layout>
          <c:overlay val="0"/>
        </c:title>
        <c:numFmt formatCode="General" sourceLinked="1"/>
        <c:majorTickMark val="out"/>
        <c:minorTickMark val="none"/>
        <c:tickLblPos val="nextTo"/>
        <c:txPr>
          <a:bodyPr rot="-2700000"/>
          <a:lstStyle/>
          <a:p>
            <a:pPr>
              <a:defRPr sz="1300" b="1"/>
            </a:pPr>
            <a:endParaRPr lang="en-US"/>
          </a:p>
        </c:txPr>
        <c:crossAx val="847195648"/>
        <c:crosses val="autoZero"/>
        <c:auto val="1"/>
        <c:lblAlgn val="ctr"/>
        <c:lblOffset val="100"/>
        <c:tickLblSkip val="1"/>
        <c:noMultiLvlLbl val="0"/>
      </c:catAx>
      <c:valAx>
        <c:axId val="847195648"/>
        <c:scaling>
          <c:orientation val="minMax"/>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847196040"/>
        <c:crosses val="autoZero"/>
        <c:crossBetween val="between"/>
        <c:majorUnit val="0.2"/>
      </c:valAx>
      <c:valAx>
        <c:axId val="571083064"/>
        <c:scaling>
          <c:orientation val="minMax"/>
          <c:max val="60"/>
        </c:scaling>
        <c:delete val="0"/>
        <c:axPos val="r"/>
        <c:title>
          <c:tx>
            <c:rich>
              <a:bodyPr rot="-5400000" vert="horz"/>
              <a:lstStyle/>
              <a:p>
                <a:pPr>
                  <a:defRPr sz="1700"/>
                </a:pPr>
                <a:r>
                  <a:rPr lang="en-US" sz="1700" dirty="0" smtClean="0"/>
                  <a:t>Median donor age (years; blue line)</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571078752"/>
        <c:crosses val="max"/>
        <c:crossBetween val="between"/>
        <c:majorUnit val="12"/>
      </c:valAx>
      <c:catAx>
        <c:axId val="571078752"/>
        <c:scaling>
          <c:orientation val="minMax"/>
        </c:scaling>
        <c:delete val="1"/>
        <c:axPos val="b"/>
        <c:numFmt formatCode="General" sourceLinked="1"/>
        <c:majorTickMark val="out"/>
        <c:minorTickMark val="none"/>
        <c:tickLblPos val="none"/>
        <c:crossAx val="571083064"/>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36231884057971"/>
          <c:y val="2.7130969414104578E-2"/>
          <c:w val="0.80869565217391304"/>
          <c:h val="8.047109617127547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7739"/>
          <c:h val="0.71423786578916437"/>
        </c:manualLayout>
      </c:layout>
      <c:barChart>
        <c:barDir val="col"/>
        <c:grouping val="percentStacked"/>
        <c:varyColors val="0"/>
        <c:ser>
          <c:idx val="0"/>
          <c:order val="0"/>
          <c:tx>
            <c:strRef>
              <c:f>Sheet1!$A$2</c:f>
              <c:strCache>
                <c:ptCount val="1"/>
                <c:pt idx="0">
                  <c:v>0-10</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Sheet1!$B$2:$H$2</c:f>
              <c:numCache>
                <c:formatCode>General</c:formatCode>
                <c:ptCount val="7"/>
                <c:pt idx="0">
                  <c:v>517</c:v>
                </c:pt>
                <c:pt idx="1">
                  <c:v>281</c:v>
                </c:pt>
                <c:pt idx="2">
                  <c:v>96</c:v>
                </c:pt>
                <c:pt idx="3">
                  <c:v>47</c:v>
                </c:pt>
                <c:pt idx="4">
                  <c:v>41</c:v>
                </c:pt>
                <c:pt idx="5">
                  <c:v>30</c:v>
                </c:pt>
                <c:pt idx="6">
                  <c:v>10</c:v>
                </c:pt>
              </c:numCache>
            </c:numRef>
          </c:val>
        </c:ser>
        <c:ser>
          <c:idx val="1"/>
          <c:order val="1"/>
          <c:tx>
            <c:strRef>
              <c:f>Sheet1!$A$3</c:f>
              <c:strCache>
                <c:ptCount val="1"/>
                <c:pt idx="0">
                  <c:v>11-17</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Sheet1!$B$3:$H$3</c:f>
              <c:numCache>
                <c:formatCode>General</c:formatCode>
                <c:ptCount val="7"/>
                <c:pt idx="0">
                  <c:v>36</c:v>
                </c:pt>
                <c:pt idx="1">
                  <c:v>512</c:v>
                </c:pt>
                <c:pt idx="2">
                  <c:v>1164</c:v>
                </c:pt>
                <c:pt idx="3">
                  <c:v>1249</c:v>
                </c:pt>
                <c:pt idx="4">
                  <c:v>1587</c:v>
                </c:pt>
                <c:pt idx="5">
                  <c:v>1025</c:v>
                </c:pt>
                <c:pt idx="6">
                  <c:v>331</c:v>
                </c:pt>
              </c:numCache>
            </c:numRef>
          </c:val>
        </c:ser>
        <c:ser>
          <c:idx val="2"/>
          <c:order val="2"/>
          <c:tx>
            <c:strRef>
              <c:f>Sheet1!$A$4</c:f>
              <c:strCache>
                <c:ptCount val="1"/>
                <c:pt idx="0">
                  <c:v>18-34</c:v>
                </c:pt>
              </c:strCache>
            </c:strRef>
          </c:tx>
          <c:spPr>
            <a:gradFill flip="none" rotWithShape="1">
              <a:gsLst>
                <a:gs pos="0">
                  <a:srgbClr val="CC6600"/>
                </a:gs>
                <a:gs pos="50000">
                  <a:srgbClr val="FFC000"/>
                </a:gs>
                <a:gs pos="100000">
                  <a:srgbClr val="CC6600"/>
                </a:gs>
              </a:gsLst>
              <a:lin ang="1080000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Sheet1!$B$4:$H$4</c:f>
              <c:numCache>
                <c:formatCode>General</c:formatCode>
                <c:ptCount val="7"/>
                <c:pt idx="0">
                  <c:v>18</c:v>
                </c:pt>
                <c:pt idx="1">
                  <c:v>352</c:v>
                </c:pt>
                <c:pt idx="2">
                  <c:v>3753</c:v>
                </c:pt>
                <c:pt idx="3">
                  <c:v>4680</c:v>
                </c:pt>
                <c:pt idx="4">
                  <c:v>6931</c:v>
                </c:pt>
                <c:pt idx="5">
                  <c:v>4402</c:v>
                </c:pt>
                <c:pt idx="6">
                  <c:v>1875</c:v>
                </c:pt>
              </c:numCache>
            </c:numRef>
          </c:val>
        </c:ser>
        <c:ser>
          <c:idx val="3"/>
          <c:order val="3"/>
          <c:tx>
            <c:strRef>
              <c:f>Sheet1!$A$5</c:f>
              <c:strCache>
                <c:ptCount val="1"/>
                <c:pt idx="0">
                  <c:v>35-49</c:v>
                </c:pt>
              </c:strCache>
            </c:strRef>
          </c:tx>
          <c:spPr>
            <a:gradFill flip="none" rotWithShape="1">
              <a:gsLst>
                <a:gs pos="0">
                  <a:srgbClr val="7030A0"/>
                </a:gs>
                <a:gs pos="50000">
                  <a:srgbClr val="9966FF"/>
                </a:gs>
                <a:gs pos="100000">
                  <a:srgbClr val="7030A0"/>
                </a:gs>
              </a:gsLst>
              <a:lin ang="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Sheet1!$B$5:$H$5</c:f>
              <c:numCache>
                <c:formatCode>General</c:formatCode>
                <c:ptCount val="7"/>
                <c:pt idx="0">
                  <c:v>18</c:v>
                </c:pt>
                <c:pt idx="1">
                  <c:v>286</c:v>
                </c:pt>
                <c:pt idx="2">
                  <c:v>3043</c:v>
                </c:pt>
                <c:pt idx="3">
                  <c:v>3923</c:v>
                </c:pt>
                <c:pt idx="4">
                  <c:v>5940</c:v>
                </c:pt>
                <c:pt idx="5">
                  <c:v>3369</c:v>
                </c:pt>
                <c:pt idx="6">
                  <c:v>1304</c:v>
                </c:pt>
              </c:numCache>
            </c:numRef>
          </c:val>
        </c:ser>
        <c:ser>
          <c:idx val="4"/>
          <c:order val="4"/>
          <c:tx>
            <c:strRef>
              <c:f>Sheet1!$A$6</c:f>
              <c:strCache>
                <c:ptCount val="1"/>
                <c:pt idx="0">
                  <c:v>50-59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Sheet1!$B$6:$H$6</c:f>
              <c:numCache>
                <c:formatCode>General</c:formatCode>
                <c:ptCount val="7"/>
                <c:pt idx="0">
                  <c:v>4</c:v>
                </c:pt>
                <c:pt idx="1">
                  <c:v>122</c:v>
                </c:pt>
                <c:pt idx="2">
                  <c:v>1304</c:v>
                </c:pt>
                <c:pt idx="3">
                  <c:v>2053</c:v>
                </c:pt>
                <c:pt idx="4">
                  <c:v>3680</c:v>
                </c:pt>
                <c:pt idx="5">
                  <c:v>2265</c:v>
                </c:pt>
                <c:pt idx="6">
                  <c:v>848</c:v>
                </c:pt>
              </c:numCache>
            </c:numRef>
          </c:val>
        </c:ser>
        <c:ser>
          <c:idx val="5"/>
          <c:order val="5"/>
          <c:tx>
            <c:strRef>
              <c:f>Sheet1!$A$7</c:f>
              <c:strCache>
                <c:ptCount val="1"/>
                <c:pt idx="0">
                  <c:v>60-65</c:v>
                </c:pt>
              </c:strCache>
            </c:strRef>
          </c:tx>
          <c:spPr>
            <a:gradFill>
              <a:gsLst>
                <a:gs pos="0">
                  <a:schemeClr val="bg1">
                    <a:lumMod val="75000"/>
                    <a:lumOff val="25000"/>
                  </a:schemeClr>
                </a:gs>
                <a:gs pos="50000">
                  <a:schemeClr val="bg1">
                    <a:lumMod val="50000"/>
                    <a:lumOff val="50000"/>
                  </a:schemeClr>
                </a:gs>
                <a:gs pos="100000">
                  <a:schemeClr val="bg1">
                    <a:lumMod val="75000"/>
                    <a:lumOff val="25000"/>
                  </a:schemeClr>
                </a:gs>
              </a:gsLst>
              <a:lin ang="10800000" scaled="1"/>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Sheet1!$B$7:$H$7</c:f>
              <c:numCache>
                <c:formatCode>General</c:formatCode>
                <c:ptCount val="7"/>
                <c:pt idx="0">
                  <c:v>2</c:v>
                </c:pt>
                <c:pt idx="1">
                  <c:v>19</c:v>
                </c:pt>
                <c:pt idx="2">
                  <c:v>221</c:v>
                </c:pt>
                <c:pt idx="3">
                  <c:v>445</c:v>
                </c:pt>
                <c:pt idx="4">
                  <c:v>1054</c:v>
                </c:pt>
                <c:pt idx="5">
                  <c:v>828</c:v>
                </c:pt>
                <c:pt idx="6">
                  <c:v>278</c:v>
                </c:pt>
              </c:numCache>
            </c:numRef>
          </c:val>
        </c:ser>
        <c:ser>
          <c:idx val="6"/>
          <c:order val="6"/>
          <c:tx>
            <c:strRef>
              <c:f>Sheet1!$A$8</c:f>
              <c:strCache>
                <c:ptCount val="1"/>
                <c:pt idx="0">
                  <c:v>66+</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Sheet1!$B$8:$H$8</c:f>
              <c:numCache>
                <c:formatCode>General</c:formatCode>
                <c:ptCount val="7"/>
                <c:pt idx="0">
                  <c:v>0</c:v>
                </c:pt>
                <c:pt idx="1">
                  <c:v>0</c:v>
                </c:pt>
                <c:pt idx="2">
                  <c:v>94</c:v>
                </c:pt>
                <c:pt idx="3">
                  <c:v>175</c:v>
                </c:pt>
                <c:pt idx="4">
                  <c:v>464</c:v>
                </c:pt>
                <c:pt idx="5">
                  <c:v>431</c:v>
                </c:pt>
                <c:pt idx="6">
                  <c:v>150</c:v>
                </c:pt>
              </c:numCache>
            </c:numRef>
          </c:val>
        </c:ser>
        <c:dLbls>
          <c:showLegendKey val="0"/>
          <c:showVal val="0"/>
          <c:showCatName val="0"/>
          <c:showSerName val="0"/>
          <c:showPercent val="0"/>
          <c:showBubbleSize val="0"/>
        </c:dLbls>
        <c:gapWidth val="40"/>
        <c:overlap val="100"/>
        <c:axId val="571083848"/>
        <c:axId val="571081888"/>
      </c:barChart>
      <c:catAx>
        <c:axId val="571083848"/>
        <c:scaling>
          <c:orientation val="minMax"/>
        </c:scaling>
        <c:delete val="0"/>
        <c:axPos val="b"/>
        <c:title>
          <c:tx>
            <c:rich>
              <a:bodyPr/>
              <a:lstStyle/>
              <a:p>
                <a:pPr>
                  <a:defRPr sz="1700"/>
                </a:pPr>
                <a:r>
                  <a:rPr lang="en-US" sz="1700" dirty="0" smtClean="0"/>
                  <a:t>Recipient Age</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571081888"/>
        <c:crosses val="autoZero"/>
        <c:auto val="1"/>
        <c:lblAlgn val="ctr"/>
        <c:lblOffset val="100"/>
        <c:noMultiLvlLbl val="0"/>
      </c:catAx>
      <c:valAx>
        <c:axId val="57108188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571083848"/>
        <c:crosses val="autoZero"/>
        <c:crossBetween val="between"/>
        <c:majorUnit val="0.2"/>
      </c:valAx>
      <c:spPr>
        <a:solidFill>
          <a:srgbClr val="000000"/>
        </a:solidFill>
        <a:ln w="12700">
          <a:solidFill>
            <a:srgbClr val="FFFFFF"/>
          </a:solidFill>
        </a:ln>
      </c:spPr>
    </c:plotArea>
    <c:legend>
      <c:legendPos val="t"/>
      <c:layout>
        <c:manualLayout>
          <c:xMode val="edge"/>
          <c:yMode val="edge"/>
          <c:x val="0.21098645855108819"/>
          <c:y val="3.125E-2"/>
          <c:w val="0.7700269435347129"/>
          <c:h val="7.3342343401104723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 (N = 55,607)</c:v>
                </c:pt>
              </c:strCache>
            </c:strRef>
          </c:tx>
          <c:spPr>
            <a:ln w="41275">
              <a:solidFill>
                <a:srgbClr val="00FF00"/>
              </a:solidFill>
            </a:ln>
          </c:spPr>
          <c:marker>
            <c:symbol val="none"/>
          </c:marker>
          <c:xVal>
            <c:numRef>
              <c:f>Sheet1!$A$2:$A$35</c:f>
              <c:numCache>
                <c:formatCode>General</c:formatCode>
                <c:ptCount val="3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Sheet1!$B$2:$B$35</c:f>
              <c:numCache>
                <c:formatCode>General</c:formatCode>
                <c:ptCount val="34"/>
                <c:pt idx="0">
                  <c:v>100</c:v>
                </c:pt>
                <c:pt idx="1">
                  <c:v>92.938999999999993</c:v>
                </c:pt>
                <c:pt idx="2">
                  <c:v>90.477999999999994</c:v>
                </c:pt>
                <c:pt idx="3">
                  <c:v>88.784999999999997</c:v>
                </c:pt>
                <c:pt idx="4">
                  <c:v>87.534999999999997</c:v>
                </c:pt>
                <c:pt idx="5">
                  <c:v>86.35</c:v>
                </c:pt>
                <c:pt idx="6">
                  <c:v>85.239000000000004</c:v>
                </c:pt>
                <c:pt idx="7">
                  <c:v>84.180999999999997</c:v>
                </c:pt>
                <c:pt idx="8">
                  <c:v>83.313000000000002</c:v>
                </c:pt>
                <c:pt idx="9">
                  <c:v>82.49</c:v>
                </c:pt>
                <c:pt idx="10">
                  <c:v>81.62</c:v>
                </c:pt>
                <c:pt idx="11">
                  <c:v>80.849000000000004</c:v>
                </c:pt>
                <c:pt idx="12">
                  <c:v>80.106999999999999</c:v>
                </c:pt>
                <c:pt idx="13">
                  <c:v>72.132999999999996</c:v>
                </c:pt>
                <c:pt idx="14">
                  <c:v>65.343999999999994</c:v>
                </c:pt>
                <c:pt idx="15">
                  <c:v>59.569000000000003</c:v>
                </c:pt>
                <c:pt idx="16">
                  <c:v>54.228999999999999</c:v>
                </c:pt>
                <c:pt idx="17">
                  <c:v>49.302999999999997</c:v>
                </c:pt>
                <c:pt idx="18">
                  <c:v>44.642000000000003</c:v>
                </c:pt>
                <c:pt idx="19">
                  <c:v>40.276000000000003</c:v>
                </c:pt>
                <c:pt idx="20">
                  <c:v>36.445</c:v>
                </c:pt>
                <c:pt idx="21">
                  <c:v>32.518999999999998</c:v>
                </c:pt>
                <c:pt idx="22">
                  <c:v>28.95</c:v>
                </c:pt>
                <c:pt idx="23">
                  <c:v>25.876999999999999</c:v>
                </c:pt>
                <c:pt idx="24">
                  <c:v>23.006</c:v>
                </c:pt>
                <c:pt idx="25">
                  <c:v>20.661999999999999</c:v>
                </c:pt>
                <c:pt idx="26">
                  <c:v>18.456</c:v>
                </c:pt>
                <c:pt idx="27">
                  <c:v>16.48</c:v>
                </c:pt>
                <c:pt idx="28">
                  <c:v>14.818</c:v>
                </c:pt>
                <c:pt idx="29">
                  <c:v>13.036</c:v>
                </c:pt>
                <c:pt idx="30">
                  <c:v>11.911</c:v>
                </c:pt>
                <c:pt idx="31">
                  <c:v>10.693</c:v>
                </c:pt>
                <c:pt idx="32">
                  <c:v>9.7509999999999994</c:v>
                </c:pt>
                <c:pt idx="33">
                  <c:v>8.2919999999999998</c:v>
                </c:pt>
              </c:numCache>
            </c:numRef>
          </c:yVal>
          <c:smooth val="0"/>
        </c:ser>
        <c:ser>
          <c:idx val="1"/>
          <c:order val="1"/>
          <c:tx>
            <c:strRef>
              <c:f>Sheet1!$C$1</c:f>
              <c:strCache>
                <c:ptCount val="1"/>
                <c:pt idx="0">
                  <c:v>LCL (Adult)</c:v>
                </c:pt>
              </c:strCache>
            </c:strRef>
          </c:tx>
          <c:spPr>
            <a:ln w="41275">
              <a:solidFill>
                <a:srgbClr val="00FF00"/>
              </a:solidFill>
              <a:prstDash val="sysDash"/>
            </a:ln>
          </c:spPr>
          <c:marker>
            <c:symbol val="none"/>
          </c:marker>
          <c:xVal>
            <c:numRef>
              <c:f>Sheet1!$A$2:$A$35</c:f>
              <c:numCache>
                <c:formatCode>General</c:formatCode>
                <c:ptCount val="3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Sheet1!$C$2:$C$35</c:f>
              <c:numCache>
                <c:formatCode>General</c:formatCode>
                <c:ptCount val="34"/>
                <c:pt idx="0">
                  <c:v>100</c:v>
                </c:pt>
                <c:pt idx="1">
                  <c:v>92.724000000000004</c:v>
                </c:pt>
                <c:pt idx="2">
                  <c:v>90.230999999999995</c:v>
                </c:pt>
                <c:pt idx="3">
                  <c:v>88.52</c:v>
                </c:pt>
                <c:pt idx="4">
                  <c:v>87.257000000000005</c:v>
                </c:pt>
                <c:pt idx="5">
                  <c:v>86.061000000000007</c:v>
                </c:pt>
                <c:pt idx="6">
                  <c:v>84.94</c:v>
                </c:pt>
                <c:pt idx="7">
                  <c:v>83.873999999999995</c:v>
                </c:pt>
                <c:pt idx="8">
                  <c:v>83</c:v>
                </c:pt>
                <c:pt idx="9">
                  <c:v>82.171000000000006</c:v>
                </c:pt>
                <c:pt idx="10">
                  <c:v>81.293999999999997</c:v>
                </c:pt>
                <c:pt idx="11">
                  <c:v>80.518000000000001</c:v>
                </c:pt>
                <c:pt idx="12">
                  <c:v>79.771000000000001</c:v>
                </c:pt>
                <c:pt idx="13">
                  <c:v>71.751000000000005</c:v>
                </c:pt>
                <c:pt idx="14">
                  <c:v>64.930000000000007</c:v>
                </c:pt>
                <c:pt idx="15">
                  <c:v>59.131999999999998</c:v>
                </c:pt>
                <c:pt idx="16">
                  <c:v>53.771999999999998</c:v>
                </c:pt>
                <c:pt idx="17">
                  <c:v>48.829000000000001</c:v>
                </c:pt>
                <c:pt idx="18">
                  <c:v>44.152999999999999</c:v>
                </c:pt>
                <c:pt idx="19">
                  <c:v>39.773000000000003</c:v>
                </c:pt>
                <c:pt idx="20">
                  <c:v>35.93</c:v>
                </c:pt>
                <c:pt idx="21">
                  <c:v>31.991</c:v>
                </c:pt>
                <c:pt idx="22">
                  <c:v>28.41</c:v>
                </c:pt>
                <c:pt idx="23">
                  <c:v>25.326000000000001</c:v>
                </c:pt>
                <c:pt idx="24">
                  <c:v>22.443000000000001</c:v>
                </c:pt>
                <c:pt idx="25">
                  <c:v>20.088999999999999</c:v>
                </c:pt>
                <c:pt idx="26">
                  <c:v>17.872</c:v>
                </c:pt>
                <c:pt idx="27">
                  <c:v>15.884</c:v>
                </c:pt>
                <c:pt idx="28">
                  <c:v>14.208</c:v>
                </c:pt>
                <c:pt idx="29">
                  <c:v>12.406000000000001</c:v>
                </c:pt>
                <c:pt idx="30">
                  <c:v>11.265000000000001</c:v>
                </c:pt>
                <c:pt idx="31">
                  <c:v>10.02</c:v>
                </c:pt>
                <c:pt idx="32">
                  <c:v>9.0470000000000006</c:v>
                </c:pt>
                <c:pt idx="33">
                  <c:v>7.5140000000000002</c:v>
                </c:pt>
              </c:numCache>
            </c:numRef>
          </c:yVal>
          <c:smooth val="0"/>
        </c:ser>
        <c:ser>
          <c:idx val="2"/>
          <c:order val="2"/>
          <c:tx>
            <c:strRef>
              <c:f>Sheet1!$D$1</c:f>
              <c:strCache>
                <c:ptCount val="1"/>
                <c:pt idx="0">
                  <c:v>UCL (Adult)</c:v>
                </c:pt>
              </c:strCache>
            </c:strRef>
          </c:tx>
          <c:spPr>
            <a:ln w="41275">
              <a:solidFill>
                <a:srgbClr val="00FF00"/>
              </a:solidFill>
              <a:prstDash val="sysDash"/>
            </a:ln>
          </c:spPr>
          <c:marker>
            <c:symbol val="none"/>
          </c:marker>
          <c:xVal>
            <c:numRef>
              <c:f>Sheet1!$A$2:$A$35</c:f>
              <c:numCache>
                <c:formatCode>General</c:formatCode>
                <c:ptCount val="3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Sheet1!$D$2:$D$35</c:f>
              <c:numCache>
                <c:formatCode>General</c:formatCode>
                <c:ptCount val="34"/>
                <c:pt idx="0">
                  <c:v>100</c:v>
                </c:pt>
                <c:pt idx="1">
                  <c:v>93.153999999999996</c:v>
                </c:pt>
                <c:pt idx="2">
                  <c:v>90.724000000000004</c:v>
                </c:pt>
                <c:pt idx="3">
                  <c:v>89.05</c:v>
                </c:pt>
                <c:pt idx="4">
                  <c:v>87.811999999999998</c:v>
                </c:pt>
                <c:pt idx="5">
                  <c:v>86.638000000000005</c:v>
                </c:pt>
                <c:pt idx="6">
                  <c:v>85.537000000000006</c:v>
                </c:pt>
                <c:pt idx="7">
                  <c:v>84.488</c:v>
                </c:pt>
                <c:pt idx="8">
                  <c:v>83.626999999999995</c:v>
                </c:pt>
                <c:pt idx="9">
                  <c:v>82.81</c:v>
                </c:pt>
                <c:pt idx="10">
                  <c:v>81.945999999999998</c:v>
                </c:pt>
                <c:pt idx="11">
                  <c:v>81.180000000000007</c:v>
                </c:pt>
                <c:pt idx="12">
                  <c:v>80.442999999999998</c:v>
                </c:pt>
                <c:pt idx="13">
                  <c:v>72.515000000000001</c:v>
                </c:pt>
                <c:pt idx="14">
                  <c:v>65.757999999999996</c:v>
                </c:pt>
                <c:pt idx="15">
                  <c:v>60.006</c:v>
                </c:pt>
                <c:pt idx="16">
                  <c:v>54.686</c:v>
                </c:pt>
                <c:pt idx="17">
                  <c:v>49.777000000000001</c:v>
                </c:pt>
                <c:pt idx="18">
                  <c:v>45.131</c:v>
                </c:pt>
                <c:pt idx="19">
                  <c:v>40.779000000000003</c:v>
                </c:pt>
                <c:pt idx="20">
                  <c:v>36.96</c:v>
                </c:pt>
                <c:pt idx="21">
                  <c:v>33.045999999999999</c:v>
                </c:pt>
                <c:pt idx="22">
                  <c:v>29.489000000000001</c:v>
                </c:pt>
                <c:pt idx="23">
                  <c:v>26.427</c:v>
                </c:pt>
                <c:pt idx="24">
                  <c:v>23.568000000000001</c:v>
                </c:pt>
                <c:pt idx="25">
                  <c:v>21.234999999999999</c:v>
                </c:pt>
                <c:pt idx="26">
                  <c:v>19.041</c:v>
                </c:pt>
                <c:pt idx="27">
                  <c:v>17.077000000000002</c:v>
                </c:pt>
                <c:pt idx="28">
                  <c:v>15.429</c:v>
                </c:pt>
                <c:pt idx="29">
                  <c:v>13.666</c:v>
                </c:pt>
                <c:pt idx="30">
                  <c:v>12.558</c:v>
                </c:pt>
                <c:pt idx="31">
                  <c:v>11.365</c:v>
                </c:pt>
                <c:pt idx="32">
                  <c:v>10.456</c:v>
                </c:pt>
                <c:pt idx="33">
                  <c:v>9.07</c:v>
                </c:pt>
              </c:numCache>
            </c:numRef>
          </c:yVal>
          <c:smooth val="0"/>
        </c:ser>
        <c:ser>
          <c:idx val="3"/>
          <c:order val="3"/>
          <c:tx>
            <c:strRef>
              <c:f>Sheet1!$E$1</c:f>
              <c:strCache>
                <c:ptCount val="1"/>
                <c:pt idx="0">
                  <c:v>Pediatric (N = 2,107)</c:v>
                </c:pt>
              </c:strCache>
            </c:strRef>
          </c:tx>
          <c:spPr>
            <a:ln w="41275">
              <a:solidFill>
                <a:srgbClr val="00FFFF"/>
              </a:solidFill>
            </a:ln>
          </c:spPr>
          <c:marker>
            <c:symbol val="none"/>
          </c:marker>
          <c:xVal>
            <c:numRef>
              <c:f>Sheet1!$A$2:$A$35</c:f>
              <c:numCache>
                <c:formatCode>General</c:formatCode>
                <c:ptCount val="3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Sheet1!$E$2:$E$35</c:f>
              <c:numCache>
                <c:formatCode>General</c:formatCode>
                <c:ptCount val="34"/>
                <c:pt idx="0">
                  <c:v>100</c:v>
                </c:pt>
                <c:pt idx="1">
                  <c:v>91.86</c:v>
                </c:pt>
                <c:pt idx="2">
                  <c:v>89.492000000000004</c:v>
                </c:pt>
                <c:pt idx="3">
                  <c:v>87.881</c:v>
                </c:pt>
                <c:pt idx="4">
                  <c:v>86.756</c:v>
                </c:pt>
                <c:pt idx="5">
                  <c:v>85.724999999999994</c:v>
                </c:pt>
                <c:pt idx="6">
                  <c:v>84.593999999999994</c:v>
                </c:pt>
                <c:pt idx="7">
                  <c:v>84.05</c:v>
                </c:pt>
                <c:pt idx="8">
                  <c:v>83.307000000000002</c:v>
                </c:pt>
                <c:pt idx="9">
                  <c:v>82.66</c:v>
                </c:pt>
                <c:pt idx="10">
                  <c:v>81.463999999999999</c:v>
                </c:pt>
                <c:pt idx="11">
                  <c:v>80.415000000000006</c:v>
                </c:pt>
                <c:pt idx="12">
                  <c:v>79.510999999999996</c:v>
                </c:pt>
                <c:pt idx="13">
                  <c:v>70.02</c:v>
                </c:pt>
                <c:pt idx="14">
                  <c:v>61.996000000000002</c:v>
                </c:pt>
                <c:pt idx="15">
                  <c:v>56.253999999999998</c:v>
                </c:pt>
                <c:pt idx="16">
                  <c:v>51.517000000000003</c:v>
                </c:pt>
                <c:pt idx="17">
                  <c:v>47.19</c:v>
                </c:pt>
                <c:pt idx="18">
                  <c:v>44.042000000000002</c:v>
                </c:pt>
                <c:pt idx="19">
                  <c:v>41.719000000000001</c:v>
                </c:pt>
                <c:pt idx="20">
                  <c:v>39.478000000000002</c:v>
                </c:pt>
                <c:pt idx="21">
                  <c:v>37.375999999999998</c:v>
                </c:pt>
                <c:pt idx="22">
                  <c:v>35.22</c:v>
                </c:pt>
                <c:pt idx="23">
                  <c:v>33.433</c:v>
                </c:pt>
                <c:pt idx="24">
                  <c:v>30.402999999999999</c:v>
                </c:pt>
                <c:pt idx="25">
                  <c:v>30.105</c:v>
                </c:pt>
                <c:pt idx="26">
                  <c:v>28.189</c:v>
                </c:pt>
                <c:pt idx="27">
                  <c:v>27.492999999999999</c:v>
                </c:pt>
                <c:pt idx="28">
                  <c:v>26.684000000000001</c:v>
                </c:pt>
                <c:pt idx="29">
                  <c:v>24.891999999999999</c:v>
                </c:pt>
                <c:pt idx="30">
                  <c:v>23.748000000000001</c:v>
                </c:pt>
                <c:pt idx="31">
                  <c:v>22.956</c:v>
                </c:pt>
                <c:pt idx="32">
                  <c:v>21.681000000000001</c:v>
                </c:pt>
                <c:pt idx="33">
                  <c:v>21.681000000000001</c:v>
                </c:pt>
              </c:numCache>
            </c:numRef>
          </c:yVal>
          <c:smooth val="0"/>
        </c:ser>
        <c:ser>
          <c:idx val="4"/>
          <c:order val="4"/>
          <c:tx>
            <c:strRef>
              <c:f>Sheet1!$F$1</c:f>
              <c:strCache>
                <c:ptCount val="1"/>
                <c:pt idx="0">
                  <c:v>LCL (Ped)</c:v>
                </c:pt>
              </c:strCache>
            </c:strRef>
          </c:tx>
          <c:spPr>
            <a:ln w="41275">
              <a:solidFill>
                <a:srgbClr val="00FFFF"/>
              </a:solidFill>
              <a:prstDash val="sysDash"/>
            </a:ln>
          </c:spPr>
          <c:marker>
            <c:symbol val="none"/>
          </c:marker>
          <c:xVal>
            <c:numRef>
              <c:f>Sheet1!$A$2:$A$35</c:f>
              <c:numCache>
                <c:formatCode>General</c:formatCode>
                <c:ptCount val="3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Sheet1!$F$2:$F$35</c:f>
              <c:numCache>
                <c:formatCode>General</c:formatCode>
                <c:ptCount val="34"/>
                <c:pt idx="0">
                  <c:v>100</c:v>
                </c:pt>
                <c:pt idx="1">
                  <c:v>90.637</c:v>
                </c:pt>
                <c:pt idx="2">
                  <c:v>88.126999999999995</c:v>
                </c:pt>
                <c:pt idx="3">
                  <c:v>86.430999999999997</c:v>
                </c:pt>
                <c:pt idx="4">
                  <c:v>85.251000000000005</c:v>
                </c:pt>
                <c:pt idx="5">
                  <c:v>84.173000000000002</c:v>
                </c:pt>
                <c:pt idx="6">
                  <c:v>82.992999999999995</c:v>
                </c:pt>
                <c:pt idx="7">
                  <c:v>82.427000000000007</c:v>
                </c:pt>
                <c:pt idx="8">
                  <c:v>81.653999999999996</c:v>
                </c:pt>
                <c:pt idx="9">
                  <c:v>80.981999999999999</c:v>
                </c:pt>
                <c:pt idx="10">
                  <c:v>79.742999999999995</c:v>
                </c:pt>
                <c:pt idx="11">
                  <c:v>78.656999999999996</c:v>
                </c:pt>
                <c:pt idx="12">
                  <c:v>77.721999999999994</c:v>
                </c:pt>
                <c:pt idx="13">
                  <c:v>67.971000000000004</c:v>
                </c:pt>
                <c:pt idx="14">
                  <c:v>59.786999999999999</c:v>
                </c:pt>
                <c:pt idx="15">
                  <c:v>53.948999999999998</c:v>
                </c:pt>
                <c:pt idx="16">
                  <c:v>49.139000000000003</c:v>
                </c:pt>
                <c:pt idx="17">
                  <c:v>44.744</c:v>
                </c:pt>
                <c:pt idx="18">
                  <c:v>41.536000000000001</c:v>
                </c:pt>
                <c:pt idx="19">
                  <c:v>39.155999999999999</c:v>
                </c:pt>
                <c:pt idx="20">
                  <c:v>36.843000000000004</c:v>
                </c:pt>
                <c:pt idx="21">
                  <c:v>34.664000000000001</c:v>
                </c:pt>
                <c:pt idx="22">
                  <c:v>32.401000000000003</c:v>
                </c:pt>
                <c:pt idx="23">
                  <c:v>30.492999999999999</c:v>
                </c:pt>
                <c:pt idx="24">
                  <c:v>27.257999999999999</c:v>
                </c:pt>
                <c:pt idx="25">
                  <c:v>26.934999999999999</c:v>
                </c:pt>
                <c:pt idx="26">
                  <c:v>24.859000000000002</c:v>
                </c:pt>
                <c:pt idx="27">
                  <c:v>24.103000000000002</c:v>
                </c:pt>
                <c:pt idx="28">
                  <c:v>23.207000000000001</c:v>
                </c:pt>
                <c:pt idx="29">
                  <c:v>21.213000000000001</c:v>
                </c:pt>
                <c:pt idx="30">
                  <c:v>19.893000000000001</c:v>
                </c:pt>
                <c:pt idx="31">
                  <c:v>18.913</c:v>
                </c:pt>
                <c:pt idx="32">
                  <c:v>17.111999999999998</c:v>
                </c:pt>
                <c:pt idx="33">
                  <c:v>17.111999999999998</c:v>
                </c:pt>
              </c:numCache>
            </c:numRef>
          </c:yVal>
          <c:smooth val="0"/>
        </c:ser>
        <c:ser>
          <c:idx val="5"/>
          <c:order val="5"/>
          <c:tx>
            <c:strRef>
              <c:f>Sheet1!$G$1</c:f>
              <c:strCache>
                <c:ptCount val="1"/>
                <c:pt idx="0">
                  <c:v>UCL (Ped)</c:v>
                </c:pt>
              </c:strCache>
            </c:strRef>
          </c:tx>
          <c:spPr>
            <a:ln w="41275">
              <a:solidFill>
                <a:srgbClr val="00FFFF"/>
              </a:solidFill>
              <a:prstDash val="sysDash"/>
            </a:ln>
          </c:spPr>
          <c:marker>
            <c:symbol val="none"/>
          </c:marker>
          <c:xVal>
            <c:numRef>
              <c:f>Sheet1!$A$2:$A$35</c:f>
              <c:numCache>
                <c:formatCode>General</c:formatCode>
                <c:ptCount val="3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Sheet1!$G$2:$G$35</c:f>
              <c:numCache>
                <c:formatCode>General</c:formatCode>
                <c:ptCount val="34"/>
                <c:pt idx="0">
                  <c:v>100</c:v>
                </c:pt>
                <c:pt idx="1">
                  <c:v>93.082999999999998</c:v>
                </c:pt>
                <c:pt idx="2">
                  <c:v>90.858000000000004</c:v>
                </c:pt>
                <c:pt idx="3">
                  <c:v>89.331999999999994</c:v>
                </c:pt>
                <c:pt idx="4">
                  <c:v>88.260999999999996</c:v>
                </c:pt>
                <c:pt idx="5">
                  <c:v>87.278000000000006</c:v>
                </c:pt>
                <c:pt idx="6">
                  <c:v>86.194999999999993</c:v>
                </c:pt>
                <c:pt idx="7">
                  <c:v>85.673000000000002</c:v>
                </c:pt>
                <c:pt idx="8">
                  <c:v>84.959000000000003</c:v>
                </c:pt>
                <c:pt idx="9">
                  <c:v>84.337999999999994</c:v>
                </c:pt>
                <c:pt idx="10">
                  <c:v>83.186000000000007</c:v>
                </c:pt>
                <c:pt idx="11">
                  <c:v>82.173000000000002</c:v>
                </c:pt>
                <c:pt idx="12">
                  <c:v>81.299000000000007</c:v>
                </c:pt>
                <c:pt idx="13">
                  <c:v>72.067999999999998</c:v>
                </c:pt>
                <c:pt idx="14">
                  <c:v>64.204999999999998</c:v>
                </c:pt>
                <c:pt idx="15">
                  <c:v>58.56</c:v>
                </c:pt>
                <c:pt idx="16">
                  <c:v>53.895000000000003</c:v>
                </c:pt>
                <c:pt idx="17">
                  <c:v>49.636000000000003</c:v>
                </c:pt>
                <c:pt idx="18">
                  <c:v>46.548999999999999</c:v>
                </c:pt>
                <c:pt idx="19">
                  <c:v>44.280999999999999</c:v>
                </c:pt>
                <c:pt idx="20">
                  <c:v>42.113</c:v>
                </c:pt>
                <c:pt idx="21">
                  <c:v>40.088999999999999</c:v>
                </c:pt>
                <c:pt idx="22">
                  <c:v>38.039000000000001</c:v>
                </c:pt>
                <c:pt idx="23">
                  <c:v>36.374000000000002</c:v>
                </c:pt>
                <c:pt idx="24">
                  <c:v>33.548999999999999</c:v>
                </c:pt>
                <c:pt idx="25">
                  <c:v>33.274999999999999</c:v>
                </c:pt>
                <c:pt idx="26">
                  <c:v>31.518000000000001</c:v>
                </c:pt>
                <c:pt idx="27">
                  <c:v>30.882000000000001</c:v>
                </c:pt>
                <c:pt idx="28">
                  <c:v>30.161000000000001</c:v>
                </c:pt>
                <c:pt idx="29">
                  <c:v>28.571999999999999</c:v>
                </c:pt>
                <c:pt idx="30">
                  <c:v>27.602</c:v>
                </c:pt>
                <c:pt idx="31">
                  <c:v>26.998999999999999</c:v>
                </c:pt>
                <c:pt idx="32">
                  <c:v>26.25</c:v>
                </c:pt>
                <c:pt idx="33">
                  <c:v>26.25</c:v>
                </c:pt>
              </c:numCache>
            </c:numRef>
          </c:yVal>
          <c:smooth val="0"/>
        </c:ser>
        <c:dLbls>
          <c:showLegendKey val="0"/>
          <c:showVal val="0"/>
          <c:showCatName val="0"/>
          <c:showSerName val="0"/>
          <c:showPercent val="0"/>
          <c:showBubbleSize val="0"/>
        </c:dLbls>
        <c:axId val="571085024"/>
        <c:axId val="571077576"/>
      </c:scatterChart>
      <c:valAx>
        <c:axId val="571085024"/>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571077576"/>
        <c:crosses val="autoZero"/>
        <c:crossBetween val="midCat"/>
        <c:majorUnit val="1"/>
      </c:valAx>
      <c:valAx>
        <c:axId val="57107757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571085024"/>
        <c:crosses val="autoZero"/>
        <c:crossBetween val="midCat"/>
        <c:majorUnit val="25"/>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69414869336985052"/>
          <c:y val="6.6669841673016678E-2"/>
          <c:w val="0.24137726805888393"/>
          <c:h val="0.1155033443400220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Adult/Primary (N=53,396)</c:v>
                </c:pt>
              </c:strCache>
            </c:strRef>
          </c:tx>
          <c:spPr>
            <a:ln w="41275">
              <a:solidFill>
                <a:srgbClr val="00FFFF"/>
              </a:solidFill>
            </a:ln>
          </c:spPr>
          <c:marker>
            <c:symbol val="none"/>
          </c:marker>
          <c:xVal>
            <c:numRef>
              <c:f>Sheet1!$A$2:$A$35</c:f>
              <c:numCache>
                <c:formatCode>General</c:formatCode>
                <c:ptCount val="3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Sheet1!$B$2:$B$35</c:f>
              <c:numCache>
                <c:formatCode>General</c:formatCode>
                <c:ptCount val="34"/>
                <c:pt idx="0">
                  <c:v>100</c:v>
                </c:pt>
                <c:pt idx="1">
                  <c:v>93.207999999999998</c:v>
                </c:pt>
                <c:pt idx="2">
                  <c:v>90.831999999999994</c:v>
                </c:pt>
                <c:pt idx="3">
                  <c:v>89.164000000000001</c:v>
                </c:pt>
                <c:pt idx="4">
                  <c:v>87.935000000000002</c:v>
                </c:pt>
                <c:pt idx="5">
                  <c:v>86.793000000000006</c:v>
                </c:pt>
                <c:pt idx="6">
                  <c:v>85.71</c:v>
                </c:pt>
                <c:pt idx="7">
                  <c:v>84.67</c:v>
                </c:pt>
                <c:pt idx="8">
                  <c:v>83.808999999999997</c:v>
                </c:pt>
                <c:pt idx="9">
                  <c:v>83.001999999999995</c:v>
                </c:pt>
                <c:pt idx="10">
                  <c:v>82.156999999999996</c:v>
                </c:pt>
                <c:pt idx="11">
                  <c:v>81.379000000000005</c:v>
                </c:pt>
                <c:pt idx="12">
                  <c:v>80.653000000000006</c:v>
                </c:pt>
                <c:pt idx="13">
                  <c:v>72.751999999999995</c:v>
                </c:pt>
                <c:pt idx="14">
                  <c:v>66.004000000000005</c:v>
                </c:pt>
                <c:pt idx="15">
                  <c:v>60.213000000000001</c:v>
                </c:pt>
                <c:pt idx="16">
                  <c:v>54.828000000000003</c:v>
                </c:pt>
                <c:pt idx="17">
                  <c:v>49.883000000000003</c:v>
                </c:pt>
                <c:pt idx="18">
                  <c:v>45.2</c:v>
                </c:pt>
                <c:pt idx="19">
                  <c:v>40.798999999999999</c:v>
                </c:pt>
                <c:pt idx="20">
                  <c:v>36.902999999999999</c:v>
                </c:pt>
                <c:pt idx="21">
                  <c:v>32.975999999999999</c:v>
                </c:pt>
                <c:pt idx="22">
                  <c:v>29.341000000000001</c:v>
                </c:pt>
                <c:pt idx="23">
                  <c:v>26.213000000000001</c:v>
                </c:pt>
                <c:pt idx="24">
                  <c:v>23.306999999999999</c:v>
                </c:pt>
                <c:pt idx="25">
                  <c:v>20.93</c:v>
                </c:pt>
                <c:pt idx="26">
                  <c:v>18.692</c:v>
                </c:pt>
                <c:pt idx="27">
                  <c:v>16.677</c:v>
                </c:pt>
                <c:pt idx="28">
                  <c:v>14.987</c:v>
                </c:pt>
                <c:pt idx="29">
                  <c:v>13.195</c:v>
                </c:pt>
                <c:pt idx="30">
                  <c:v>12.068</c:v>
                </c:pt>
                <c:pt idx="31">
                  <c:v>10.83</c:v>
                </c:pt>
                <c:pt idx="32">
                  <c:v>9.89</c:v>
                </c:pt>
                <c:pt idx="33">
                  <c:v>8.4079999999999995</c:v>
                </c:pt>
              </c:numCache>
            </c:numRef>
          </c:yVal>
          <c:smooth val="0"/>
        </c:ser>
        <c:ser>
          <c:idx val="1"/>
          <c:order val="1"/>
          <c:tx>
            <c:strRef>
              <c:f>Sheet1!$C$1</c:f>
              <c:strCache>
                <c:ptCount val="1"/>
                <c:pt idx="0">
                  <c:v>Adult/First Retx (N=2,119)</c:v>
                </c:pt>
              </c:strCache>
            </c:strRef>
          </c:tx>
          <c:spPr>
            <a:ln w="41275">
              <a:solidFill>
                <a:srgbClr val="FF9933"/>
              </a:solidFill>
              <a:prstDash val="solid"/>
            </a:ln>
          </c:spPr>
          <c:marker>
            <c:symbol val="none"/>
          </c:marker>
          <c:xVal>
            <c:numRef>
              <c:f>Sheet1!$A$2:$A$35</c:f>
              <c:numCache>
                <c:formatCode>General</c:formatCode>
                <c:ptCount val="3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Sheet1!$C$2:$C$35</c:f>
              <c:numCache>
                <c:formatCode>General</c:formatCode>
                <c:ptCount val="34"/>
                <c:pt idx="0">
                  <c:v>100</c:v>
                </c:pt>
                <c:pt idx="1">
                  <c:v>86.382999999999996</c:v>
                </c:pt>
                <c:pt idx="2">
                  <c:v>81.807000000000002</c:v>
                </c:pt>
                <c:pt idx="3">
                  <c:v>79.504999999999995</c:v>
                </c:pt>
                <c:pt idx="4">
                  <c:v>77.677999999999997</c:v>
                </c:pt>
                <c:pt idx="5">
                  <c:v>75.605000000000004</c:v>
                </c:pt>
                <c:pt idx="6">
                  <c:v>73.866</c:v>
                </c:pt>
                <c:pt idx="7">
                  <c:v>72.462999999999994</c:v>
                </c:pt>
                <c:pt idx="8">
                  <c:v>71.445999999999998</c:v>
                </c:pt>
                <c:pt idx="9">
                  <c:v>70.236000000000004</c:v>
                </c:pt>
                <c:pt idx="10">
                  <c:v>68.831000000000003</c:v>
                </c:pt>
                <c:pt idx="11">
                  <c:v>68.200999999999993</c:v>
                </c:pt>
                <c:pt idx="12">
                  <c:v>67.129000000000005</c:v>
                </c:pt>
                <c:pt idx="13">
                  <c:v>57.46</c:v>
                </c:pt>
                <c:pt idx="14">
                  <c:v>49.722999999999999</c:v>
                </c:pt>
                <c:pt idx="15">
                  <c:v>44.345999999999997</c:v>
                </c:pt>
                <c:pt idx="16">
                  <c:v>40.052</c:v>
                </c:pt>
                <c:pt idx="17">
                  <c:v>35.411999999999999</c:v>
                </c:pt>
                <c:pt idx="18">
                  <c:v>31.048999999999999</c:v>
                </c:pt>
                <c:pt idx="19">
                  <c:v>27.358000000000001</c:v>
                </c:pt>
                <c:pt idx="20">
                  <c:v>25.28</c:v>
                </c:pt>
                <c:pt idx="21">
                  <c:v>21.042000000000002</c:v>
                </c:pt>
                <c:pt idx="22">
                  <c:v>19.184000000000001</c:v>
                </c:pt>
                <c:pt idx="23">
                  <c:v>17.561</c:v>
                </c:pt>
                <c:pt idx="24">
                  <c:v>15.464</c:v>
                </c:pt>
                <c:pt idx="25">
                  <c:v>13.936999999999999</c:v>
                </c:pt>
                <c:pt idx="26">
                  <c:v>12.53</c:v>
                </c:pt>
                <c:pt idx="27">
                  <c:v>11.635</c:v>
                </c:pt>
                <c:pt idx="28">
                  <c:v>10.721</c:v>
                </c:pt>
                <c:pt idx="29">
                  <c:v>9.1609999999999996</c:v>
                </c:pt>
                <c:pt idx="30">
                  <c:v>8.0839999999999996</c:v>
                </c:pt>
                <c:pt idx="31">
                  <c:v>7.3490000000000002</c:v>
                </c:pt>
                <c:pt idx="32">
                  <c:v>#N/A</c:v>
                </c:pt>
                <c:pt idx="33">
                  <c:v>#N/A</c:v>
                </c:pt>
              </c:numCache>
            </c:numRef>
          </c:yVal>
          <c:smooth val="0"/>
        </c:ser>
        <c:ser>
          <c:idx val="2"/>
          <c:order val="2"/>
          <c:tx>
            <c:strRef>
              <c:f>Sheet1!$D$1</c:f>
              <c:strCache>
                <c:ptCount val="1"/>
                <c:pt idx="0">
                  <c:v>Pediatric/Primary (N=1,964)</c:v>
                </c:pt>
              </c:strCache>
            </c:strRef>
          </c:tx>
          <c:spPr>
            <a:ln w="41275">
              <a:solidFill>
                <a:schemeClr val="bg1">
                  <a:lumMod val="50000"/>
                  <a:lumOff val="50000"/>
                </a:schemeClr>
              </a:solidFill>
              <a:prstDash val="solid"/>
            </a:ln>
          </c:spPr>
          <c:marker>
            <c:symbol val="none"/>
          </c:marker>
          <c:xVal>
            <c:numRef>
              <c:f>Sheet1!$A$2:$A$35</c:f>
              <c:numCache>
                <c:formatCode>General</c:formatCode>
                <c:ptCount val="3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Sheet1!$D$2:$D$35</c:f>
              <c:numCache>
                <c:formatCode>General</c:formatCode>
                <c:ptCount val="34"/>
                <c:pt idx="0">
                  <c:v>100</c:v>
                </c:pt>
                <c:pt idx="1">
                  <c:v>92.801000000000002</c:v>
                </c:pt>
                <c:pt idx="2">
                  <c:v>90.522000000000006</c:v>
                </c:pt>
                <c:pt idx="3">
                  <c:v>89.004999999999995</c:v>
                </c:pt>
                <c:pt idx="4">
                  <c:v>88.061000000000007</c:v>
                </c:pt>
                <c:pt idx="5">
                  <c:v>87.009</c:v>
                </c:pt>
                <c:pt idx="6">
                  <c:v>85.902000000000001</c:v>
                </c:pt>
                <c:pt idx="7">
                  <c:v>85.32</c:v>
                </c:pt>
                <c:pt idx="8">
                  <c:v>84.522000000000006</c:v>
                </c:pt>
                <c:pt idx="9">
                  <c:v>83.935000000000002</c:v>
                </c:pt>
                <c:pt idx="10">
                  <c:v>82.867000000000004</c:v>
                </c:pt>
                <c:pt idx="11">
                  <c:v>81.796000000000006</c:v>
                </c:pt>
                <c:pt idx="12">
                  <c:v>80.933000000000007</c:v>
                </c:pt>
                <c:pt idx="13">
                  <c:v>71.659000000000006</c:v>
                </c:pt>
                <c:pt idx="14">
                  <c:v>63.198</c:v>
                </c:pt>
                <c:pt idx="15">
                  <c:v>57.32</c:v>
                </c:pt>
                <c:pt idx="16">
                  <c:v>52.622999999999998</c:v>
                </c:pt>
                <c:pt idx="17">
                  <c:v>48.237000000000002</c:v>
                </c:pt>
                <c:pt idx="18">
                  <c:v>45.16</c:v>
                </c:pt>
                <c:pt idx="19">
                  <c:v>42.637999999999998</c:v>
                </c:pt>
                <c:pt idx="20">
                  <c:v>40.198</c:v>
                </c:pt>
                <c:pt idx="21">
                  <c:v>38.241999999999997</c:v>
                </c:pt>
                <c:pt idx="22">
                  <c:v>35.908000000000001</c:v>
                </c:pt>
                <c:pt idx="23">
                  <c:v>34.466999999999999</c:v>
                </c:pt>
                <c:pt idx="24">
                  <c:v>31.436</c:v>
                </c:pt>
                <c:pt idx="25">
                  <c:v>31.109000000000002</c:v>
                </c:pt>
                <c:pt idx="26">
                  <c:v>28.994</c:v>
                </c:pt>
                <c:pt idx="27">
                  <c:v>28.231000000000002</c:v>
                </c:pt>
                <c:pt idx="28">
                  <c:v>27.361999999999998</c:v>
                </c:pt>
                <c:pt idx="29">
                  <c:v>25.427</c:v>
                </c:pt>
                <c:pt idx="30">
                  <c:v>24.201000000000001</c:v>
                </c:pt>
                <c:pt idx="31">
                  <c:v>23.367000000000001</c:v>
                </c:pt>
                <c:pt idx="32">
                  <c:v>21.992000000000001</c:v>
                </c:pt>
                <c:pt idx="33">
                  <c:v>21.992000000000001</c:v>
                </c:pt>
              </c:numCache>
            </c:numRef>
          </c:yVal>
          <c:smooth val="0"/>
        </c:ser>
        <c:ser>
          <c:idx val="3"/>
          <c:order val="3"/>
          <c:tx>
            <c:strRef>
              <c:f>Sheet1!$E$1</c:f>
              <c:strCache>
                <c:ptCount val="1"/>
                <c:pt idx="0">
                  <c:v>Pediatric/First Retx (N=137)</c:v>
                </c:pt>
              </c:strCache>
            </c:strRef>
          </c:tx>
          <c:spPr>
            <a:ln w="41275">
              <a:solidFill>
                <a:srgbClr val="C00000"/>
              </a:solidFill>
            </a:ln>
          </c:spPr>
          <c:marker>
            <c:symbol val="none"/>
          </c:marker>
          <c:xVal>
            <c:numRef>
              <c:f>Sheet1!$A$2:$A$35</c:f>
              <c:numCache>
                <c:formatCode>General</c:formatCode>
                <c:ptCount val="3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Sheet1!$E$2:$E$35</c:f>
              <c:numCache>
                <c:formatCode>General</c:formatCode>
                <c:ptCount val="34"/>
                <c:pt idx="0">
                  <c:v>100</c:v>
                </c:pt>
                <c:pt idx="1">
                  <c:v>78.73</c:v>
                </c:pt>
                <c:pt idx="2">
                  <c:v>74.929000000000002</c:v>
                </c:pt>
                <c:pt idx="3">
                  <c:v>71.870999999999995</c:v>
                </c:pt>
                <c:pt idx="4">
                  <c:v>68.048000000000002</c:v>
                </c:pt>
                <c:pt idx="5">
                  <c:v>67.283000000000001</c:v>
                </c:pt>
                <c:pt idx="6">
                  <c:v>65.736999999999995</c:v>
                </c:pt>
                <c:pt idx="7">
                  <c:v>65.736999999999995</c:v>
                </c:pt>
                <c:pt idx="8">
                  <c:v>65.736999999999995</c:v>
                </c:pt>
                <c:pt idx="9">
                  <c:v>64.19</c:v>
                </c:pt>
                <c:pt idx="10">
                  <c:v>61.87</c:v>
                </c:pt>
                <c:pt idx="11">
                  <c:v>61.095999999999997</c:v>
                </c:pt>
                <c:pt idx="12">
                  <c:v>59.55</c:v>
                </c:pt>
                <c:pt idx="13">
                  <c:v>48.139000000000003</c:v>
                </c:pt>
                <c:pt idx="14">
                  <c:v>46.268999999999998</c:v>
                </c:pt>
                <c:pt idx="15">
                  <c:v>42.246000000000002</c:v>
                </c:pt>
                <c:pt idx="16">
                  <c:v>36.725999999999999</c:v>
                </c:pt>
                <c:pt idx="17">
                  <c:v>32.927</c:v>
                </c:pt>
                <c:pt idx="18">
                  <c:v>28.975999999999999</c:v>
                </c:pt>
                <c:pt idx="19">
                  <c:v>28.975999999999999</c:v>
                </c:pt>
                <c:pt idx="20">
                  <c:v>28.975999999999999</c:v>
                </c:pt>
                <c:pt idx="21">
                  <c:v>25.452999999999999</c:v>
                </c:pt>
                <c:pt idx="22">
                  <c:v>#N/A</c:v>
                </c:pt>
                <c:pt idx="23">
                  <c:v>#N/A</c:v>
                </c:pt>
                <c:pt idx="24">
                  <c:v>#N/A</c:v>
                </c:pt>
                <c:pt idx="25">
                  <c:v>#N/A</c:v>
                </c:pt>
                <c:pt idx="26">
                  <c:v>#N/A</c:v>
                </c:pt>
                <c:pt idx="27">
                  <c:v>#N/A</c:v>
                </c:pt>
                <c:pt idx="28">
                  <c:v>#N/A</c:v>
                </c:pt>
                <c:pt idx="29">
                  <c:v>#N/A</c:v>
                </c:pt>
                <c:pt idx="30">
                  <c:v>#N/A</c:v>
                </c:pt>
                <c:pt idx="31">
                  <c:v>#N/A</c:v>
                </c:pt>
                <c:pt idx="32">
                  <c:v>#N/A</c:v>
                </c:pt>
                <c:pt idx="33">
                  <c:v>#N/A</c:v>
                </c:pt>
              </c:numCache>
            </c:numRef>
          </c:yVal>
          <c:smooth val="0"/>
        </c:ser>
        <c:dLbls>
          <c:showLegendKey val="0"/>
          <c:showVal val="0"/>
          <c:showCatName val="0"/>
          <c:showSerName val="0"/>
          <c:showPercent val="0"/>
          <c:showBubbleSize val="0"/>
        </c:dLbls>
        <c:axId val="571082672"/>
        <c:axId val="858992648"/>
      </c:scatterChart>
      <c:valAx>
        <c:axId val="571082672"/>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58992648"/>
        <c:crosses val="autoZero"/>
        <c:crossBetween val="midCat"/>
        <c:majorUnit val="1"/>
      </c:valAx>
      <c:valAx>
        <c:axId val="85899264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571082672"/>
        <c:crosses val="autoZero"/>
        <c:crossBetween val="midCat"/>
        <c:majorUnit val="25"/>
      </c:valAx>
      <c:spPr>
        <a:solidFill>
          <a:schemeClr val="bg2"/>
        </a:solidFill>
        <a:ln>
          <a:solidFill>
            <a:schemeClr val="tx1"/>
          </a:solidFill>
        </a:ln>
      </c:spPr>
    </c:plotArea>
    <c:legend>
      <c:legendPos val="r"/>
      <c:layout>
        <c:manualLayout>
          <c:xMode val="edge"/>
          <c:yMode val="edge"/>
          <c:x val="0.2768979801437863"/>
          <c:y val="6.1916010498687654E-2"/>
          <c:w val="0.67873970101563397"/>
          <c:h val="0.1799314198628397"/>
        </c:manualLayout>
      </c:layout>
      <c:overlay val="0"/>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0.0177</cdr:x>
      <cdr:y>0.02985</cdr:y>
    </cdr:from>
    <cdr:to>
      <cdr:x>0.21239</cdr:x>
      <cdr:y>0.10797</cdr:y>
    </cdr:to>
    <cdr:sp macro="" textlink="">
      <cdr:nvSpPr>
        <cdr:cNvPr id="2" name="TextBox 1"/>
        <cdr:cNvSpPr txBox="1"/>
      </cdr:nvSpPr>
      <cdr:spPr>
        <a:xfrm xmlns:a="http://schemas.openxmlformats.org/drawingml/2006/main">
          <a:off x="152400" y="152400"/>
          <a:ext cx="1676397"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Donor Age:</a:t>
          </a:r>
          <a:endParaRPr lang="en-US" sz="1500" b="1"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0.41739</cdr:x>
      <cdr:y>0.10463</cdr:y>
    </cdr:from>
    <cdr:to>
      <cdr:x>0.44348</cdr:x>
      <cdr:y>0.44843</cdr:y>
    </cdr:to>
    <cdr:sp macro="" textlink="">
      <cdr:nvSpPr>
        <cdr:cNvPr id="2" name="TextBox 1"/>
        <cdr:cNvSpPr txBox="1"/>
      </cdr:nvSpPr>
      <cdr:spPr>
        <a:xfrm xmlns:a="http://schemas.openxmlformats.org/drawingml/2006/main">
          <a:off x="3657600" y="533400"/>
          <a:ext cx="228600" cy="1752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0.21739</cdr:x>
      <cdr:y>0.26906</cdr:y>
    </cdr:from>
    <cdr:to>
      <cdr:x>0.36522</cdr:x>
      <cdr:y>0.3438</cdr:y>
    </cdr:to>
    <cdr:sp macro="" textlink="">
      <cdr:nvSpPr>
        <cdr:cNvPr id="3" name="TextBox 2"/>
        <cdr:cNvSpPr txBox="1"/>
      </cdr:nvSpPr>
      <cdr:spPr>
        <a:xfrm xmlns:a="http://schemas.openxmlformats.org/drawingml/2006/main">
          <a:off x="1905000" y="1371600"/>
          <a:ext cx="1295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0.92273</cdr:x>
      <cdr:y>0.05979</cdr:y>
    </cdr:from>
    <cdr:to>
      <cdr:x>1</cdr:x>
      <cdr:y>0.85202</cdr:y>
    </cdr:to>
    <cdr:sp macro="" textlink="">
      <cdr:nvSpPr>
        <cdr:cNvPr id="4" name="Rectangle 3"/>
        <cdr:cNvSpPr/>
      </cdr:nvSpPr>
      <cdr:spPr>
        <a:xfrm xmlns:a="http://schemas.openxmlformats.org/drawingml/2006/main">
          <a:off x="8085883" y="304796"/>
          <a:ext cx="677108" cy="4038609"/>
        </a:xfrm>
        <a:prstGeom xmlns:a="http://schemas.openxmlformats.org/drawingml/2006/main" prst="rect">
          <a:avLst/>
        </a:prstGeom>
      </cdr:spPr>
      <cdr:txBody>
        <a:bodyPr xmlns:a="http://schemas.openxmlformats.org/drawingml/2006/main" vert="vert270" wrap="square">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600" b="1" dirty="0"/>
            <a:t>Retransplant % of All Transplants  within Age </a:t>
          </a:r>
          <a:r>
            <a:rPr lang="en-US" sz="1600" b="1" dirty="0" smtClean="0"/>
            <a:t>Group (lines)</a:t>
          </a:r>
          <a:endParaRPr lang="en-US" sz="16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9/25/2017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dirty="0"/>
          </a:p>
        </p:txBody>
      </p:sp>
    </p:spTree>
    <p:extLst>
      <p:ext uri="{BB962C8B-B14F-4D97-AF65-F5344CB8AC3E}">
        <p14:creationId xmlns:p14="http://schemas.microsoft.com/office/powerpoint/2010/main" val="2383821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11576235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14545298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 Results of log-rank</a:t>
            </a:r>
            <a:r>
              <a:rPr lang="en-US" sz="1200" kern="1200" baseline="0" dirty="0" smtClean="0">
                <a:solidFill>
                  <a:schemeClr val="tx1"/>
                </a:solidFill>
                <a:latin typeface="+mn-lt"/>
                <a:ea typeface="+mn-ea"/>
                <a:cs typeface="+mn-cs"/>
              </a:rPr>
              <a:t> test should be interpreted with caution when curves cross.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161094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dirty="0"/>
          </a:p>
        </p:txBody>
      </p:sp>
    </p:spTree>
    <p:extLst>
      <p:ext uri="{BB962C8B-B14F-4D97-AF65-F5344CB8AC3E}">
        <p14:creationId xmlns:p14="http://schemas.microsoft.com/office/powerpoint/2010/main" val="959329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dirty="0"/>
          </a:p>
        </p:txBody>
      </p:sp>
    </p:spTree>
    <p:extLst>
      <p:ext uri="{BB962C8B-B14F-4D97-AF65-F5344CB8AC3E}">
        <p14:creationId xmlns:p14="http://schemas.microsoft.com/office/powerpoint/2010/main" val="872298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2632234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998020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1035281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dirty="0"/>
          </a:p>
        </p:txBody>
      </p:sp>
    </p:spTree>
    <p:extLst>
      <p:ext uri="{BB962C8B-B14F-4D97-AF65-F5344CB8AC3E}">
        <p14:creationId xmlns:p14="http://schemas.microsoft.com/office/powerpoint/2010/main" val="2017948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1365400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21740116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 Results of log-rank</a:t>
            </a:r>
            <a:r>
              <a:rPr lang="en-US" sz="1200" kern="1200" baseline="0" dirty="0" smtClean="0">
                <a:solidFill>
                  <a:schemeClr val="tx1"/>
                </a:solidFill>
                <a:latin typeface="+mn-lt"/>
                <a:ea typeface="+mn-ea"/>
                <a:cs typeface="+mn-cs"/>
              </a:rPr>
              <a:t> test should be interpreted with caution when curves cross.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2938341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LUNG TRANSPLANTATION</a:t>
            </a:r>
            <a:endParaRPr lang="en-US" sz="4000" dirty="0"/>
          </a:p>
        </p:txBody>
      </p:sp>
      <p:sp>
        <p:nvSpPr>
          <p:cNvPr id="3" name="Subtitle 2"/>
          <p:cNvSpPr>
            <a:spLocks noGrp="1"/>
          </p:cNvSpPr>
          <p:nvPr>
            <p:ph type="subTitle" idx="1"/>
          </p:nvPr>
        </p:nvSpPr>
        <p:spPr/>
        <p:txBody>
          <a:bodyPr/>
          <a:lstStyle/>
          <a:p>
            <a:r>
              <a:rPr lang="en-US" dirty="0" smtClean="0"/>
              <a:t>Overall</a:t>
            </a:r>
            <a:endParaRPr lang="en-US" dirty="0"/>
          </a:p>
        </p:txBody>
      </p:sp>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p:spPr>
          </p:pic>
          <p:sp>
            <p:nvSpPr>
              <p:cNvPr id="15"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3"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908402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9" name="Title 1"/>
          <p:cNvSpPr txBox="1">
            <a:spLocks/>
          </p:cNvSpPr>
          <p:nvPr/>
        </p:nvSpPr>
        <p:spPr bwMode="auto">
          <a:xfrm>
            <a:off x="0" y="224026"/>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2800" kern="0" dirty="0" smtClean="0"/>
              <a:t/>
            </a:r>
            <a:br>
              <a:rPr lang="en-US" sz="2800" kern="0" dirty="0" smtClean="0"/>
            </a:br>
            <a:r>
              <a:rPr lang="en-US" sz="2400" kern="0" dirty="0" smtClean="0"/>
              <a:t>Kaplan-Meier Survival by Age Group and Transplant Type</a:t>
            </a:r>
            <a:br>
              <a:rPr lang="en-US" sz="2400" kern="0" dirty="0" smtClean="0"/>
            </a:br>
            <a:endParaRPr lang="en-US" sz="2000" kern="0" dirty="0"/>
          </a:p>
        </p:txBody>
      </p:sp>
      <p:sp>
        <p:nvSpPr>
          <p:cNvPr id="9" name="pvalues"/>
          <p:cNvSpPr txBox="1"/>
          <p:nvPr/>
        </p:nvSpPr>
        <p:spPr>
          <a:xfrm>
            <a:off x="3810000" y="2752348"/>
            <a:ext cx="4572000" cy="692497"/>
          </a:xfrm>
          <a:prstGeom prst="rect">
            <a:avLst/>
          </a:prstGeom>
          <a:solidFill>
            <a:schemeClr val="bg2"/>
          </a:solidFill>
        </p:spPr>
        <p:txBody>
          <a:bodyPr wrap="square" rtlCol="0">
            <a:spAutoFit/>
          </a:bodyPr>
          <a:lstStyle/>
          <a:p>
            <a:r>
              <a:rPr lang="en-US" sz="1300" b="1" dirty="0">
                <a:solidFill>
                  <a:srgbClr val="FFFF00"/>
                </a:solidFill>
              </a:rPr>
              <a:t>All pairwise comparisons were significant at p &lt; 0.05 except for Adult/Primary vs. Pediatric/Primary and Adult/First Retx vs. Pediatric/First Retx</a:t>
            </a:r>
          </a:p>
        </p:txBody>
      </p:sp>
      <p:sp>
        <p:nvSpPr>
          <p:cNvPr id="3" name="title_cohort"/>
          <p:cNvSpPr txBox="1"/>
          <p:nvPr/>
        </p:nvSpPr>
        <p:spPr>
          <a:xfrm>
            <a:off x="1866900" y="988116"/>
            <a:ext cx="5410200" cy="400110"/>
          </a:xfrm>
          <a:prstGeom prst="rect">
            <a:avLst/>
          </a:prstGeom>
          <a:noFill/>
        </p:spPr>
        <p:txBody>
          <a:bodyPr wrap="square" rtlCol="0">
            <a:spAutoFit/>
          </a:bodyPr>
          <a:lstStyle/>
          <a:p>
            <a:pPr algn="ctr"/>
            <a:r>
              <a:rPr lang="en-US" sz="2000" b="1" kern="0" dirty="0" smtClean="0"/>
              <a:t>(Transplants: January 1990 – June 2015)</a:t>
            </a:r>
            <a:endParaRPr lang="en-US" sz="2000" b="1" kern="0" dirty="0"/>
          </a:p>
        </p:txBody>
      </p:sp>
    </p:spTree>
    <p:extLst>
      <p:ext uri="{BB962C8B-B14F-4D97-AF65-F5344CB8AC3E}">
        <p14:creationId xmlns:p14="http://schemas.microsoft.com/office/powerpoint/2010/main" val="22357740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9" name="Title 1"/>
          <p:cNvSpPr txBox="1">
            <a:spLocks/>
          </p:cNvSpPr>
          <p:nvPr/>
        </p:nvSpPr>
        <p:spPr bwMode="auto">
          <a:xfrm>
            <a:off x="0" y="203284"/>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2800" kern="0" dirty="0" smtClean="0"/>
              <a:t/>
            </a:r>
            <a:br>
              <a:rPr lang="en-US" sz="2800" kern="0" dirty="0" smtClean="0"/>
            </a:br>
            <a:r>
              <a:rPr lang="en-US" sz="2400" kern="0" dirty="0" smtClean="0"/>
              <a:t>Kaplan-Meier Survival by Age Group Conditional on </a:t>
            </a:r>
            <a:br>
              <a:rPr lang="en-US" sz="2400" kern="0" dirty="0" smtClean="0"/>
            </a:br>
            <a:endParaRPr lang="en-US" sz="2000" kern="0" dirty="0"/>
          </a:p>
        </p:txBody>
      </p:sp>
      <p:sp>
        <p:nvSpPr>
          <p:cNvPr id="3" name="Title 2"/>
          <p:cNvSpPr txBox="1"/>
          <p:nvPr/>
        </p:nvSpPr>
        <p:spPr>
          <a:xfrm>
            <a:off x="430135" y="942234"/>
            <a:ext cx="3352800" cy="461665"/>
          </a:xfrm>
          <a:prstGeom prst="rect">
            <a:avLst/>
          </a:prstGeom>
          <a:noFill/>
        </p:spPr>
        <p:txBody>
          <a:bodyPr wrap="square" rtlCol="0">
            <a:spAutoFit/>
          </a:bodyPr>
          <a:lstStyle/>
          <a:p>
            <a:pPr algn="ctr"/>
            <a:r>
              <a:rPr lang="en-US" sz="2400" b="1" kern="0" dirty="0"/>
              <a:t>Survival to 1 Y</a:t>
            </a:r>
            <a:r>
              <a:rPr lang="en-US" sz="2400" b="1" kern="0" dirty="0" smtClean="0"/>
              <a:t>ear</a:t>
            </a:r>
            <a:endParaRPr lang="en-US" sz="2400" b="1" kern="0" dirty="0"/>
          </a:p>
        </p:txBody>
      </p:sp>
      <p:sp>
        <p:nvSpPr>
          <p:cNvPr id="21" name="median_survival"/>
          <p:cNvSpPr txBox="1"/>
          <p:nvPr/>
        </p:nvSpPr>
        <p:spPr>
          <a:xfrm>
            <a:off x="1214966" y="4876800"/>
            <a:ext cx="2442634" cy="533385"/>
          </a:xfrm>
          <a:prstGeom prst="rect">
            <a:avLst/>
          </a:prstGeom>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tx1"/>
                </a:solidFill>
              </a:rPr>
              <a:t>Median survival (years): Adult = 8.1; Pediatric = 8.8</a:t>
            </a:r>
            <a:endParaRPr lang="en-US" sz="1400" b="1" dirty="0">
              <a:solidFill>
                <a:schemeClr val="tx1"/>
              </a:solidFill>
            </a:endParaRPr>
          </a:p>
        </p:txBody>
      </p:sp>
      <p:sp>
        <p:nvSpPr>
          <p:cNvPr id="9" name="pvalues"/>
          <p:cNvSpPr txBox="1"/>
          <p:nvPr/>
        </p:nvSpPr>
        <p:spPr>
          <a:xfrm>
            <a:off x="4191000" y="2743200"/>
            <a:ext cx="2590800" cy="323165"/>
          </a:xfrm>
          <a:prstGeom prst="rect">
            <a:avLst/>
          </a:prstGeom>
          <a:noFill/>
        </p:spPr>
        <p:txBody>
          <a:bodyPr wrap="square" rtlCol="0">
            <a:spAutoFit/>
          </a:bodyPr>
          <a:lstStyle/>
          <a:p>
            <a:pPr algn="ctr"/>
            <a:r>
              <a:rPr lang="en-US" sz="1500" b="1" dirty="0" smtClean="0">
                <a:solidFill>
                  <a:srgbClr val="FFFF00"/>
                </a:solidFill>
              </a:rPr>
              <a:t>p = 0.0113</a:t>
            </a:r>
            <a:endParaRPr lang="en-US" sz="1500" b="1" dirty="0">
              <a:solidFill>
                <a:srgbClr val="FFFF00"/>
              </a:solidFill>
            </a:endParaRPr>
          </a:p>
        </p:txBody>
      </p:sp>
      <p:sp>
        <p:nvSpPr>
          <p:cNvPr id="20" name="title_cohort"/>
          <p:cNvSpPr txBox="1"/>
          <p:nvPr/>
        </p:nvSpPr>
        <p:spPr>
          <a:xfrm>
            <a:off x="3321204" y="1005777"/>
            <a:ext cx="5111863" cy="400110"/>
          </a:xfrm>
          <a:prstGeom prst="rect">
            <a:avLst/>
          </a:prstGeom>
          <a:noFill/>
        </p:spPr>
        <p:txBody>
          <a:bodyPr wrap="square" rtlCol="0">
            <a:spAutoFit/>
          </a:bodyPr>
          <a:lstStyle/>
          <a:p>
            <a:pPr algn="ctr"/>
            <a:r>
              <a:rPr lang="en-US" sz="2000" b="1" kern="0" dirty="0" smtClean="0"/>
              <a:t>(Transplants: January 1990 – June 2015)</a:t>
            </a:r>
            <a:endParaRPr lang="en-US" sz="2000" b="1" kern="0" dirty="0"/>
          </a:p>
        </p:txBody>
      </p:sp>
    </p:spTree>
    <p:extLst>
      <p:ext uri="{BB962C8B-B14F-4D97-AF65-F5344CB8AC3E}">
        <p14:creationId xmlns:p14="http://schemas.microsoft.com/office/powerpoint/2010/main" val="34184511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9" name="Title 1"/>
          <p:cNvSpPr txBox="1">
            <a:spLocks/>
          </p:cNvSpPr>
          <p:nvPr/>
        </p:nvSpPr>
        <p:spPr bwMode="auto">
          <a:xfrm>
            <a:off x="0" y="762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2800" kern="0" dirty="0" smtClean="0"/>
              <a:t/>
            </a:r>
            <a:br>
              <a:rPr lang="en-US" sz="2800" kern="0" dirty="0" smtClean="0"/>
            </a:br>
            <a:r>
              <a:rPr lang="en-US" sz="2400" kern="0" dirty="0" smtClean="0"/>
              <a:t>Kaplan-Meier Survival by Age Group and Transplant Type</a:t>
            </a:r>
            <a:endParaRPr lang="en-US" sz="2000" kern="0" dirty="0"/>
          </a:p>
        </p:txBody>
      </p:sp>
      <p:sp>
        <p:nvSpPr>
          <p:cNvPr id="3" name="Title 2"/>
          <p:cNvSpPr txBox="1"/>
          <p:nvPr/>
        </p:nvSpPr>
        <p:spPr>
          <a:xfrm>
            <a:off x="-103208" y="975106"/>
            <a:ext cx="4419600" cy="400110"/>
          </a:xfrm>
          <a:prstGeom prst="rect">
            <a:avLst/>
          </a:prstGeom>
          <a:noFill/>
        </p:spPr>
        <p:txBody>
          <a:bodyPr wrap="square" rtlCol="0">
            <a:spAutoFit/>
          </a:bodyPr>
          <a:lstStyle/>
          <a:p>
            <a:pPr algn="ctr"/>
            <a:r>
              <a:rPr lang="en-US" sz="2000" b="1" kern="0" dirty="0"/>
              <a:t>Conditional on Survival to 1 Y</a:t>
            </a:r>
            <a:r>
              <a:rPr lang="en-US" sz="2000" b="1" kern="0" dirty="0" smtClean="0"/>
              <a:t>ear</a:t>
            </a:r>
            <a:endParaRPr lang="en-US" sz="2000" b="1" kern="0" dirty="0"/>
          </a:p>
        </p:txBody>
      </p:sp>
      <p:sp>
        <p:nvSpPr>
          <p:cNvPr id="11" name="pvalues"/>
          <p:cNvSpPr txBox="1"/>
          <p:nvPr/>
        </p:nvSpPr>
        <p:spPr>
          <a:xfrm>
            <a:off x="4191000" y="2725040"/>
            <a:ext cx="4419600" cy="692497"/>
          </a:xfrm>
          <a:prstGeom prst="rect">
            <a:avLst/>
          </a:prstGeom>
          <a:solidFill>
            <a:schemeClr val="bg2"/>
          </a:solidFill>
        </p:spPr>
        <p:txBody>
          <a:bodyPr wrap="square" rtlCol="0">
            <a:spAutoFit/>
          </a:bodyPr>
          <a:lstStyle/>
          <a:p>
            <a:r>
              <a:rPr lang="en-US" sz="1300" b="1" dirty="0">
                <a:solidFill>
                  <a:srgbClr val="FFFF00"/>
                </a:solidFill>
              </a:rPr>
              <a:t>No pairwise comparisons were significant at p &lt; 0.05 except for Adult/Primary vs. Adult/First Retx and Adult/First Retx vs. Pediatric/Primary</a:t>
            </a:r>
          </a:p>
        </p:txBody>
      </p:sp>
      <p:sp>
        <p:nvSpPr>
          <p:cNvPr id="21" name="title_cohort"/>
          <p:cNvSpPr txBox="1"/>
          <p:nvPr/>
        </p:nvSpPr>
        <p:spPr>
          <a:xfrm>
            <a:off x="4016298" y="982290"/>
            <a:ext cx="5105400" cy="400110"/>
          </a:xfrm>
          <a:prstGeom prst="rect">
            <a:avLst/>
          </a:prstGeom>
          <a:noFill/>
        </p:spPr>
        <p:txBody>
          <a:bodyPr wrap="square" rtlCol="0">
            <a:spAutoFit/>
          </a:bodyPr>
          <a:lstStyle/>
          <a:p>
            <a:pPr algn="ctr"/>
            <a:r>
              <a:rPr lang="en-US" sz="2000" b="1" kern="0" dirty="0" smtClean="0"/>
              <a:t>(Transplants: January 1990 – June 2015)</a:t>
            </a:r>
            <a:endParaRPr lang="en-US" sz="2000" b="1" kern="0" dirty="0"/>
          </a:p>
        </p:txBody>
      </p:sp>
    </p:spTree>
    <p:extLst>
      <p:ext uri="{BB962C8B-B14F-4D97-AF65-F5344CB8AC3E}">
        <p14:creationId xmlns:p14="http://schemas.microsoft.com/office/powerpoint/2010/main" val="10031226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t>Adult and Pediatric Lung Retransplants</a:t>
            </a:r>
            <a:r>
              <a:rPr lang="en-US" sz="2800" dirty="0" smtClean="0"/>
              <a:t/>
            </a:r>
            <a:br>
              <a:rPr lang="en-US" sz="2800" dirty="0" smtClean="0"/>
            </a:br>
            <a:r>
              <a:rPr lang="en-US" sz="2400" dirty="0" smtClean="0"/>
              <a:t>Retransplants by Year and Age Group</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49468179"/>
              </p:ext>
            </p:extLst>
          </p:nvPr>
        </p:nvGraphicFramePr>
        <p:xfrm>
          <a:off x="228600" y="1143000"/>
          <a:ext cx="8763000" cy="5097774"/>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0" name="Group 9"/>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74719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t>Adult and Pediatric Lung Transplants</a:t>
            </a:r>
            <a:r>
              <a:rPr lang="en-US" sz="2800" dirty="0" smtClean="0"/>
              <a:t/>
            </a:r>
            <a:br>
              <a:rPr lang="en-US" sz="2800" dirty="0" smtClean="0"/>
            </a:br>
            <a:r>
              <a:rPr lang="en-US" sz="2400" dirty="0" smtClean="0"/>
              <a:t>Number of Transplants by Year and Procedure Type</a:t>
            </a:r>
            <a:endParaRPr lang="en-US" sz="2400" dirty="0"/>
          </a:p>
        </p:txBody>
      </p:sp>
      <p:graphicFrame>
        <p:nvGraphicFramePr>
          <p:cNvPr id="4" name="Content Placeholder 3"/>
          <p:cNvGraphicFramePr>
            <a:graphicFrameLocks noGrp="1"/>
          </p:cNvGraphicFramePr>
          <p:nvPr>
            <p:ph idx="1"/>
            <p:extLst/>
          </p:nvPr>
        </p:nvGraphicFramePr>
        <p:xfrm>
          <a:off x="228600" y="1257534"/>
          <a:ext cx="8763000" cy="445746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901921"/>
            <a:ext cx="40386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lung transplants that are reported to the ISHLT Transplant Registry.  As such, this should not be construed as representing changes in the number of lung transplants performed worldwide.</a:t>
            </a:r>
            <a:endParaRPr lang="en-US" sz="1100" dirty="0">
              <a:solidFill>
                <a:srgbClr val="FFFF00"/>
              </a:solidFill>
            </a:endParaRPr>
          </a:p>
        </p:txBody>
      </p:sp>
      <p:grpSp>
        <p:nvGrpSpPr>
          <p:cNvPr id="14" name="Group 13"/>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460017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066800"/>
          <a:ext cx="8763000" cy="49530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cs typeface="Arial"/>
                </a:rPr>
                <a:t>JHLT. 2017 Oct; 36(10): 1037-1079</a:t>
              </a:r>
              <a:endParaRPr lang="en-US" sz="900" b="1" dirty="0">
                <a:solidFill>
                  <a:schemeClr val="bg1"/>
                </a:solidFill>
                <a:cs typeface="Arial"/>
              </a:endParaRPr>
            </a:p>
          </p:txBody>
        </p:sp>
      </p:grpSp>
      <p:sp>
        <p:nvSpPr>
          <p:cNvPr id="17" name="Title 1"/>
          <p:cNvSpPr txBox="1">
            <a:spLocks/>
          </p:cNvSpPr>
          <p:nvPr/>
        </p:nvSpPr>
        <p:spPr bwMode="auto">
          <a:xfrm>
            <a:off x="228600" y="124523"/>
            <a:ext cx="8686800" cy="990600"/>
          </a:xfrm>
          <a:prstGeom prst="rect">
            <a:avLst/>
          </a:prstGeom>
          <a:noFill/>
          <a:ln w="9525">
            <a:noFill/>
            <a:miter lim="800000"/>
            <a:headEnd/>
            <a:tailEnd/>
          </a:ln>
        </p:spPr>
        <p:txBody>
          <a:bodyPr vert="horz" wrap="square" lIns="9144" tIns="45720" rIns="9144"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2800" kern="0" dirty="0" smtClean="0"/>
              <a:t/>
            </a:r>
            <a:br>
              <a:rPr lang="en-US" sz="2800" kern="0" dirty="0" smtClean="0"/>
            </a:br>
            <a:endParaRPr lang="en-US" sz="2000" kern="0" dirty="0"/>
          </a:p>
        </p:txBody>
      </p:sp>
      <p:sp>
        <p:nvSpPr>
          <p:cNvPr id="3" name="Title 2"/>
          <p:cNvSpPr txBox="1"/>
          <p:nvPr/>
        </p:nvSpPr>
        <p:spPr>
          <a:xfrm>
            <a:off x="277749" y="636665"/>
            <a:ext cx="4419600" cy="461665"/>
          </a:xfrm>
          <a:prstGeom prst="rect">
            <a:avLst/>
          </a:prstGeom>
          <a:noFill/>
        </p:spPr>
        <p:txBody>
          <a:bodyPr wrap="square" rtlCol="0">
            <a:spAutoFit/>
          </a:bodyPr>
          <a:lstStyle/>
          <a:p>
            <a:r>
              <a:rPr lang="en-US" sz="2400" b="1" kern="0" dirty="0"/>
              <a:t>Average Center </a:t>
            </a:r>
            <a:r>
              <a:rPr lang="en-US" sz="2400" b="1" kern="0" dirty="0" smtClean="0"/>
              <a:t>Volume</a:t>
            </a:r>
            <a:endParaRPr lang="en-US" sz="2400" b="1" kern="0" dirty="0"/>
          </a:p>
        </p:txBody>
      </p:sp>
      <p:sp>
        <p:nvSpPr>
          <p:cNvPr id="18" name="title_cohort"/>
          <p:cNvSpPr txBox="1"/>
          <p:nvPr/>
        </p:nvSpPr>
        <p:spPr>
          <a:xfrm>
            <a:off x="3810000" y="664473"/>
            <a:ext cx="5334000" cy="400110"/>
          </a:xfrm>
          <a:prstGeom prst="rect">
            <a:avLst/>
          </a:prstGeom>
          <a:noFill/>
        </p:spPr>
        <p:txBody>
          <a:bodyPr wrap="square" rtlCol="0">
            <a:spAutoFit/>
          </a:bodyPr>
          <a:lstStyle/>
          <a:p>
            <a:r>
              <a:rPr lang="en-US" sz="2000" b="1" kern="0" dirty="0" smtClean="0"/>
              <a:t>(Transplants: January 2004 – June 2016)</a:t>
            </a:r>
            <a:endParaRPr lang="en-US" sz="2000" b="1" kern="0" dirty="0"/>
          </a:p>
        </p:txBody>
      </p:sp>
    </p:spTree>
    <p:extLst>
      <p:ext uri="{BB962C8B-B14F-4D97-AF65-F5344CB8AC3E}">
        <p14:creationId xmlns:p14="http://schemas.microsoft.com/office/powerpoint/2010/main" val="37119868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304800" y="1295400"/>
          <a:ext cx="8610600" cy="50292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228600" y="152400"/>
            <a:ext cx="8686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3600" kern="0" dirty="0" smtClean="0"/>
              <a:t/>
            </a:r>
            <a:br>
              <a:rPr lang="en-US" sz="3600" kern="0" dirty="0" smtClean="0"/>
            </a:br>
            <a:r>
              <a:rPr lang="en-US" sz="2400" kern="0" dirty="0" smtClean="0"/>
              <a:t>Average Center Volume by Location</a:t>
            </a:r>
            <a:br>
              <a:rPr lang="en-US" sz="2400" kern="0" dirty="0" smtClean="0"/>
            </a:br>
            <a:endParaRPr lang="en-US" sz="2000" kern="0" dirty="0"/>
          </a:p>
        </p:txBody>
      </p:sp>
      <p:sp>
        <p:nvSpPr>
          <p:cNvPr id="3" name="title_cohort"/>
          <p:cNvSpPr txBox="1"/>
          <p:nvPr/>
        </p:nvSpPr>
        <p:spPr>
          <a:xfrm>
            <a:off x="2019300" y="906090"/>
            <a:ext cx="5105400" cy="400110"/>
          </a:xfrm>
          <a:prstGeom prst="rect">
            <a:avLst/>
          </a:prstGeom>
          <a:noFill/>
        </p:spPr>
        <p:txBody>
          <a:bodyPr wrap="square" rtlCol="0">
            <a:spAutoFit/>
          </a:bodyPr>
          <a:lstStyle/>
          <a:p>
            <a:pPr algn="ctr"/>
            <a:r>
              <a:rPr lang="en-US" sz="2000" b="1" kern="0" dirty="0" smtClean="0"/>
              <a:t>(Transplants: January 2004 – June 2016)</a:t>
            </a:r>
            <a:endParaRPr lang="en-US" sz="2000" b="1" kern="0" dirty="0"/>
          </a:p>
        </p:txBody>
      </p:sp>
    </p:spTree>
    <p:extLst>
      <p:ext uri="{BB962C8B-B14F-4D97-AF65-F5344CB8AC3E}">
        <p14:creationId xmlns:p14="http://schemas.microsoft.com/office/powerpoint/2010/main" val="1807772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304800" y="1295400"/>
          <a:ext cx="8610600" cy="50292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228600" y="163200"/>
            <a:ext cx="8686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3600" kern="0" dirty="0" smtClean="0"/>
              <a:t/>
            </a:r>
            <a:br>
              <a:rPr lang="en-US" sz="3600" kern="0" dirty="0" smtClean="0"/>
            </a:br>
            <a:r>
              <a:rPr lang="en-US" sz="2400" kern="0" dirty="0" smtClean="0"/>
              <a:t>Average Center Volume by Location</a:t>
            </a:r>
            <a:br>
              <a:rPr lang="en-US" sz="2400" kern="0" dirty="0" smtClean="0"/>
            </a:br>
            <a:endParaRPr lang="en-US" sz="2000" kern="0" dirty="0"/>
          </a:p>
        </p:txBody>
      </p:sp>
      <p:sp>
        <p:nvSpPr>
          <p:cNvPr id="3" name="title_cohort"/>
          <p:cNvSpPr txBox="1"/>
          <p:nvPr/>
        </p:nvSpPr>
        <p:spPr>
          <a:xfrm>
            <a:off x="1981200" y="895290"/>
            <a:ext cx="5181600" cy="400110"/>
          </a:xfrm>
          <a:prstGeom prst="rect">
            <a:avLst/>
          </a:prstGeom>
          <a:noFill/>
        </p:spPr>
        <p:txBody>
          <a:bodyPr wrap="square" rtlCol="0">
            <a:spAutoFit/>
          </a:bodyPr>
          <a:lstStyle/>
          <a:p>
            <a:pPr algn="ctr"/>
            <a:r>
              <a:rPr lang="en-US" sz="2000" b="1" kern="0" dirty="0" smtClean="0"/>
              <a:t>(Transplants: January 2009 – June 2016)</a:t>
            </a:r>
            <a:endParaRPr lang="en-US" sz="2000" b="1" kern="0" dirty="0"/>
          </a:p>
        </p:txBody>
      </p:sp>
    </p:spTree>
    <p:extLst>
      <p:ext uri="{BB962C8B-B14F-4D97-AF65-F5344CB8AC3E}">
        <p14:creationId xmlns:p14="http://schemas.microsoft.com/office/powerpoint/2010/main" val="29596149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93725084"/>
              </p:ext>
            </p:extLst>
          </p:nvPr>
        </p:nvGraphicFramePr>
        <p:xfrm>
          <a:off x="152400" y="1219200"/>
          <a:ext cx="8778013" cy="5386365"/>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0" y="205632"/>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 </a:t>
            </a:r>
            <a:r>
              <a:rPr lang="en-US" sz="2800" kern="0" dirty="0" smtClean="0"/>
              <a:t/>
            </a:r>
            <a:br>
              <a:rPr lang="en-US" sz="2800" kern="0" dirty="0" smtClean="0"/>
            </a:br>
            <a:endParaRPr lang="en-US" sz="2000" kern="0" dirty="0"/>
          </a:p>
        </p:txBody>
      </p:sp>
      <p:sp>
        <p:nvSpPr>
          <p:cNvPr id="3" name="Title 2"/>
          <p:cNvSpPr txBox="1"/>
          <p:nvPr/>
        </p:nvSpPr>
        <p:spPr>
          <a:xfrm>
            <a:off x="110453" y="686154"/>
            <a:ext cx="3962400" cy="461665"/>
          </a:xfrm>
          <a:prstGeom prst="rect">
            <a:avLst/>
          </a:prstGeom>
          <a:noFill/>
        </p:spPr>
        <p:txBody>
          <a:bodyPr wrap="square" rtlCol="0">
            <a:spAutoFit/>
          </a:bodyPr>
          <a:lstStyle/>
          <a:p>
            <a:pPr algn="ctr"/>
            <a:r>
              <a:rPr lang="en-US" sz="2400" b="1" kern="0" dirty="0"/>
              <a:t>Recipient Age by </a:t>
            </a:r>
            <a:r>
              <a:rPr lang="en-US" sz="2400" b="1" kern="0" dirty="0" smtClean="0"/>
              <a:t>Year</a:t>
            </a:r>
            <a:endParaRPr lang="en-US" sz="2400" b="1" kern="0" dirty="0"/>
          </a:p>
        </p:txBody>
      </p:sp>
      <p:sp>
        <p:nvSpPr>
          <p:cNvPr id="18" name="title_cohort"/>
          <p:cNvSpPr txBox="1"/>
          <p:nvPr/>
        </p:nvSpPr>
        <p:spPr>
          <a:xfrm>
            <a:off x="3603702" y="751177"/>
            <a:ext cx="5253568" cy="400110"/>
          </a:xfrm>
          <a:prstGeom prst="rect">
            <a:avLst/>
          </a:prstGeom>
          <a:noFill/>
        </p:spPr>
        <p:txBody>
          <a:bodyPr wrap="square" rtlCol="0">
            <a:spAutoFit/>
          </a:bodyPr>
          <a:lstStyle/>
          <a:p>
            <a:pPr algn="ctr"/>
            <a:r>
              <a:rPr lang="en-US" sz="2000" b="1" kern="0" dirty="0" smtClean="0"/>
              <a:t>(Transplants: January 1987 – June 2016)</a:t>
            </a:r>
            <a:endParaRPr lang="en-US" sz="2000" b="1" kern="0" dirty="0"/>
          </a:p>
        </p:txBody>
      </p:sp>
    </p:spTree>
    <p:extLst>
      <p:ext uri="{BB962C8B-B14F-4D97-AF65-F5344CB8AC3E}">
        <p14:creationId xmlns:p14="http://schemas.microsoft.com/office/powerpoint/2010/main" val="1859181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4405681"/>
              </p:ext>
            </p:extLst>
          </p:nvPr>
        </p:nvGraphicFramePr>
        <p:xfrm>
          <a:off x="152400" y="1219199"/>
          <a:ext cx="8763000" cy="5617197"/>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5576" y="20594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 </a:t>
            </a:r>
            <a:r>
              <a:rPr lang="en-US" sz="2800" kern="0" dirty="0" smtClean="0"/>
              <a:t/>
            </a:r>
            <a:br>
              <a:rPr lang="en-US" sz="2800" kern="0" dirty="0" smtClean="0"/>
            </a:br>
            <a:endParaRPr lang="en-US" sz="2000" kern="0" dirty="0"/>
          </a:p>
        </p:txBody>
      </p:sp>
      <p:sp>
        <p:nvSpPr>
          <p:cNvPr id="3" name="Title 2"/>
          <p:cNvSpPr txBox="1"/>
          <p:nvPr/>
        </p:nvSpPr>
        <p:spPr>
          <a:xfrm>
            <a:off x="609600" y="702483"/>
            <a:ext cx="2971800" cy="461665"/>
          </a:xfrm>
          <a:prstGeom prst="rect">
            <a:avLst/>
          </a:prstGeom>
          <a:noFill/>
        </p:spPr>
        <p:txBody>
          <a:bodyPr wrap="square" rtlCol="0">
            <a:spAutoFit/>
          </a:bodyPr>
          <a:lstStyle/>
          <a:p>
            <a:r>
              <a:rPr lang="en-US" sz="2400" b="1" kern="0" dirty="0"/>
              <a:t>Donor Age by </a:t>
            </a:r>
            <a:r>
              <a:rPr lang="en-US" sz="2400" b="1" kern="0" dirty="0" smtClean="0"/>
              <a:t>Year</a:t>
            </a:r>
            <a:endParaRPr lang="en-US" sz="2400" b="1" kern="0" dirty="0"/>
          </a:p>
        </p:txBody>
      </p:sp>
      <p:sp>
        <p:nvSpPr>
          <p:cNvPr id="18" name="title_cohort"/>
          <p:cNvSpPr txBox="1"/>
          <p:nvPr/>
        </p:nvSpPr>
        <p:spPr>
          <a:xfrm>
            <a:off x="3287751" y="741736"/>
            <a:ext cx="5374373" cy="400110"/>
          </a:xfrm>
          <a:prstGeom prst="rect">
            <a:avLst/>
          </a:prstGeom>
          <a:noFill/>
        </p:spPr>
        <p:txBody>
          <a:bodyPr wrap="square" rtlCol="0">
            <a:spAutoFit/>
          </a:bodyPr>
          <a:lstStyle/>
          <a:p>
            <a:pPr algn="ctr"/>
            <a:r>
              <a:rPr lang="en-US" sz="2000" b="1" kern="0" dirty="0" smtClean="0"/>
              <a:t>(Transplants: January 1987 – June 2016)</a:t>
            </a:r>
            <a:endParaRPr lang="en-US" sz="2000" b="1" kern="0" dirty="0"/>
          </a:p>
        </p:txBody>
      </p:sp>
    </p:spTree>
    <p:extLst>
      <p:ext uri="{BB962C8B-B14F-4D97-AF65-F5344CB8AC3E}">
        <p14:creationId xmlns:p14="http://schemas.microsoft.com/office/powerpoint/2010/main" val="28462428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8" name="Title 1"/>
          <p:cNvSpPr txBox="1">
            <a:spLocks/>
          </p:cNvSpPr>
          <p:nvPr/>
        </p:nvSpPr>
        <p:spPr bwMode="auto">
          <a:xfrm>
            <a:off x="16727" y="195147"/>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3600" kern="0" dirty="0" smtClean="0"/>
              <a:t/>
            </a:r>
            <a:br>
              <a:rPr lang="en-US" sz="3600" kern="0" dirty="0" smtClean="0"/>
            </a:br>
            <a:endParaRPr lang="en-US" sz="2000" kern="0" dirty="0"/>
          </a:p>
        </p:txBody>
      </p:sp>
      <p:sp>
        <p:nvSpPr>
          <p:cNvPr id="3" name="Title 2"/>
          <p:cNvSpPr txBox="1"/>
          <p:nvPr/>
        </p:nvSpPr>
        <p:spPr>
          <a:xfrm>
            <a:off x="107796" y="638063"/>
            <a:ext cx="3962400" cy="461665"/>
          </a:xfrm>
          <a:prstGeom prst="rect">
            <a:avLst/>
          </a:prstGeom>
          <a:noFill/>
        </p:spPr>
        <p:txBody>
          <a:bodyPr wrap="square" rtlCol="0">
            <a:spAutoFit/>
          </a:bodyPr>
          <a:lstStyle/>
          <a:p>
            <a:pPr algn="ctr"/>
            <a:r>
              <a:rPr lang="en-US" sz="2400" b="1" kern="0" dirty="0"/>
              <a:t>Donor and Recipient </a:t>
            </a:r>
            <a:r>
              <a:rPr lang="en-US" sz="2400" b="1" kern="0" dirty="0" smtClean="0"/>
              <a:t>Age</a:t>
            </a:r>
            <a:endParaRPr lang="en-US" sz="2400" b="1" kern="0" dirty="0"/>
          </a:p>
        </p:txBody>
      </p:sp>
      <p:sp>
        <p:nvSpPr>
          <p:cNvPr id="19" name="title_cohort"/>
          <p:cNvSpPr txBox="1"/>
          <p:nvPr/>
        </p:nvSpPr>
        <p:spPr>
          <a:xfrm>
            <a:off x="3886200" y="699618"/>
            <a:ext cx="5105400" cy="400110"/>
          </a:xfrm>
          <a:prstGeom prst="rect">
            <a:avLst/>
          </a:prstGeom>
          <a:noFill/>
        </p:spPr>
        <p:txBody>
          <a:bodyPr wrap="square" rtlCol="0">
            <a:spAutoFit/>
          </a:bodyPr>
          <a:lstStyle/>
          <a:p>
            <a:pPr algn="ctr"/>
            <a:r>
              <a:rPr lang="en-US" sz="2000" b="1" kern="0" dirty="0" smtClean="0"/>
              <a:t>(Transplants: January 1990 – June 2016)</a:t>
            </a:r>
            <a:endParaRPr lang="en-US" sz="2000" b="1" kern="0" dirty="0"/>
          </a:p>
        </p:txBody>
      </p:sp>
    </p:spTree>
    <p:extLst>
      <p:ext uri="{BB962C8B-B14F-4D97-AF65-F5344CB8AC3E}">
        <p14:creationId xmlns:p14="http://schemas.microsoft.com/office/powerpoint/2010/main" val="21867357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9" name="Title 1"/>
          <p:cNvSpPr txBox="1">
            <a:spLocks/>
          </p:cNvSpPr>
          <p:nvPr/>
        </p:nvSpPr>
        <p:spPr bwMode="auto">
          <a:xfrm>
            <a:off x="0" y="214435"/>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2800" kern="0" dirty="0" smtClean="0"/>
              <a:t/>
            </a:r>
            <a:br>
              <a:rPr lang="en-US" sz="2800" kern="0" dirty="0" smtClean="0"/>
            </a:br>
            <a:r>
              <a:rPr lang="en-US" sz="2400" kern="0" dirty="0" smtClean="0"/>
              <a:t>Kaplan-Meier Survival by Age Group </a:t>
            </a:r>
            <a:br>
              <a:rPr lang="en-US" sz="2400" kern="0" dirty="0" smtClean="0"/>
            </a:br>
            <a:endParaRPr lang="en-US" sz="2000" kern="0" dirty="0"/>
          </a:p>
        </p:txBody>
      </p:sp>
      <p:sp>
        <p:nvSpPr>
          <p:cNvPr id="20" name="median_survival"/>
          <p:cNvSpPr txBox="1"/>
          <p:nvPr/>
        </p:nvSpPr>
        <p:spPr>
          <a:xfrm>
            <a:off x="1253085" y="4876800"/>
            <a:ext cx="2474252" cy="533385"/>
          </a:xfrm>
          <a:prstGeom prst="rect">
            <a:avLst/>
          </a:prstGeom>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tx1"/>
                </a:solidFill>
              </a:rPr>
              <a:t>Median survival (years): Adult = 5.9; Pediatric = 5.4</a:t>
            </a:r>
            <a:endParaRPr lang="en-US" sz="1400" b="1" dirty="0">
              <a:solidFill>
                <a:schemeClr val="tx1"/>
              </a:solidFill>
            </a:endParaRPr>
          </a:p>
        </p:txBody>
      </p:sp>
      <p:sp>
        <p:nvSpPr>
          <p:cNvPr id="9" name="pvalues"/>
          <p:cNvSpPr txBox="1"/>
          <p:nvPr/>
        </p:nvSpPr>
        <p:spPr>
          <a:xfrm>
            <a:off x="3727337" y="2743200"/>
            <a:ext cx="2590800" cy="323165"/>
          </a:xfrm>
          <a:prstGeom prst="rect">
            <a:avLst/>
          </a:prstGeom>
          <a:noFill/>
        </p:spPr>
        <p:txBody>
          <a:bodyPr wrap="square" rtlCol="0">
            <a:spAutoFit/>
          </a:bodyPr>
          <a:lstStyle/>
          <a:p>
            <a:pPr algn="ctr"/>
            <a:r>
              <a:rPr lang="en-US" sz="1500" b="1" dirty="0" smtClean="0">
                <a:solidFill>
                  <a:srgbClr val="FFFF00"/>
                </a:solidFill>
              </a:rPr>
              <a:t>p = 0.1141</a:t>
            </a:r>
            <a:endParaRPr lang="en-US" sz="1500" b="1" dirty="0">
              <a:solidFill>
                <a:srgbClr val="FFFF00"/>
              </a:solidFill>
            </a:endParaRPr>
          </a:p>
        </p:txBody>
      </p:sp>
      <p:sp>
        <p:nvSpPr>
          <p:cNvPr id="3" name="title_cohort"/>
          <p:cNvSpPr txBox="1"/>
          <p:nvPr/>
        </p:nvSpPr>
        <p:spPr>
          <a:xfrm>
            <a:off x="1943100" y="982290"/>
            <a:ext cx="5257800" cy="400110"/>
          </a:xfrm>
          <a:prstGeom prst="rect">
            <a:avLst/>
          </a:prstGeom>
          <a:noFill/>
        </p:spPr>
        <p:txBody>
          <a:bodyPr wrap="square" rtlCol="0">
            <a:spAutoFit/>
          </a:bodyPr>
          <a:lstStyle/>
          <a:p>
            <a:pPr algn="ctr"/>
            <a:r>
              <a:rPr lang="en-US" sz="2000" b="1" kern="0" dirty="0" smtClean="0"/>
              <a:t>(Transplants: January 1990 – June 2015)</a:t>
            </a:r>
            <a:endParaRPr lang="en-US" sz="2000" b="1" kern="0" dirty="0"/>
          </a:p>
        </p:txBody>
      </p:sp>
    </p:spTree>
    <p:extLst>
      <p:ext uri="{BB962C8B-B14F-4D97-AF65-F5344CB8AC3E}">
        <p14:creationId xmlns:p14="http://schemas.microsoft.com/office/powerpoint/2010/main" val="1162395217"/>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Description0 xmlns="1df23a4e-d417-4e0a-a778-b7db59ac479a">Final</Description0>
    <Archive_x0020_Status xmlns="1df23a4e-d417-4e0a-a778-b7db59ac479a">Active</Archive_x0020_Statu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4.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3" ma:contentTypeDescription="Create a new document." ma:contentTypeScope="" ma:versionID="8eb892a45db1d8fa36d7f98cfb1cb01c">
  <xsd:schema xmlns:xsd="http://www.w3.org/2001/XMLSchema" xmlns:xs="http://www.w3.org/2001/XMLSchema" xmlns:p="http://schemas.microsoft.com/office/2006/metadata/properties" xmlns:ns2="1df23a4e-d417-4e0a-a778-b7db59ac479a" targetNamespace="http://schemas.microsoft.com/office/2006/metadata/properties" ma:root="true" ma:fieldsID="0a4e666b0ee137039274c824be3bca3a"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element name="Archive_x0020_Status" ma:index="9"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1805D6-AC72-435D-A51A-1C2C01D7BD28}">
  <ds:schemaRefs>
    <ds:schemaRef ds:uri="http://schemas.microsoft.com/office/2006/metadata/properties"/>
    <ds:schemaRef ds:uri="http://purl.org/dc/terms/"/>
    <ds:schemaRef ds:uri="http://schemas.microsoft.com/office/2006/documentManagement/types"/>
    <ds:schemaRef ds:uri="http://www.w3.org/XML/1998/namespace"/>
    <ds:schemaRef ds:uri="http://purl.org/dc/elements/1.1/"/>
    <ds:schemaRef ds:uri="1df23a4e-d417-4e0a-a778-b7db59ac479a"/>
    <ds:schemaRef ds:uri="http://purl.org/dc/dcmityp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3.xml><?xml version="1.0" encoding="utf-8"?>
<ds:datastoreItem xmlns:ds="http://schemas.openxmlformats.org/officeDocument/2006/customXml" ds:itemID="{E6EB5CE5-0461-45D5-B31F-0FAFA5AC5A48}">
  <ds:schemaRefs>
    <ds:schemaRef ds:uri="http://schemas.microsoft.com/office/2006/metadata/customXsn"/>
  </ds:schemaRefs>
</ds:datastoreItem>
</file>

<file path=customXml/itemProps4.xml><?xml version="1.0" encoding="utf-8"?>
<ds:datastoreItem xmlns:ds="http://schemas.openxmlformats.org/officeDocument/2006/customXml" ds:itemID="{BB79EBEF-A44E-405C-9D3C-0472C71BAA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UNOSTemplate</Template>
  <TotalTime>4021</TotalTime>
  <Words>923</Words>
  <Application>Microsoft Office PowerPoint</Application>
  <PresentationFormat>On-screen Show (4:3)</PresentationFormat>
  <Paragraphs>124</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vt:lpstr>
      <vt:lpstr>Webdings</vt:lpstr>
      <vt:lpstr>UNOSTemplate</vt:lpstr>
      <vt:lpstr>LUNG TRANSPLANTATION</vt:lpstr>
      <vt:lpstr>Adult and Pediatric Lung Transplants Number of Transplants by Year and Procedure Type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Adult and Pediatric Lung Retransplants Retransplants by Year and Age Group</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Anna Y. Kucheryavaya</cp:lastModifiedBy>
  <cp:revision>973</cp:revision>
  <dcterms:created xsi:type="dcterms:W3CDTF">2009-06-30T12:53:17Z</dcterms:created>
  <dcterms:modified xsi:type="dcterms:W3CDTF">2017-09-25T17:45:04Z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