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54"/>
  </p:notesMasterIdLst>
  <p:sldIdLst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305" r:id="rId39"/>
    <p:sldId id="306" r:id="rId40"/>
    <p:sldId id="292" r:id="rId41"/>
    <p:sldId id="293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04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FF"/>
    <a:srgbClr val="330033"/>
    <a:srgbClr val="CCCC00"/>
    <a:srgbClr val="CC6600"/>
    <a:srgbClr val="9900FF"/>
    <a:srgbClr val="9966FF"/>
    <a:srgbClr val="FF00FF"/>
    <a:srgbClr val="FF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000" autoAdjust="0"/>
  </p:normalViewPr>
  <p:slideViewPr>
    <p:cSldViewPr>
      <p:cViewPr varScale="1">
        <p:scale>
          <a:sx n="112" d="100"/>
          <a:sy n="11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5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image" Target="../media/image2.pn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63512414930435"/>
          <c:y val="3.5396825396825399E-2"/>
          <c:w val="0.87614068706013515"/>
          <c:h val="0.804867724867724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1427.6</c:v>
                </c:pt>
                <c:pt idx="1">
                  <c:v>96.1</c:v>
                </c:pt>
                <c:pt idx="2">
                  <c:v>343.9</c:v>
                </c:pt>
                <c:pt idx="3">
                  <c:v>17.5</c:v>
                </c:pt>
                <c:pt idx="4">
                  <c:v>86</c:v>
                </c:pt>
                <c:pt idx="5">
                  <c:v>20.399999999999999</c:v>
                </c:pt>
                <c:pt idx="6">
                  <c:v>0</c:v>
                </c:pt>
                <c:pt idx="7">
                  <c:v>1550.3</c:v>
                </c:pt>
                <c:pt idx="8">
                  <c:v>146</c:v>
                </c:pt>
                <c:pt idx="9">
                  <c:v>1233.5</c:v>
                </c:pt>
                <c:pt idx="10">
                  <c:v>45.8</c:v>
                </c:pt>
                <c:pt idx="11">
                  <c:v>42.2</c:v>
                </c:pt>
                <c:pt idx="12">
                  <c:v>5.2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1660.3</c:v>
                </c:pt>
                <c:pt idx="1">
                  <c:v>202.7</c:v>
                </c:pt>
                <c:pt idx="2">
                  <c:v>557.5</c:v>
                </c:pt>
                <c:pt idx="3">
                  <c:v>37.9</c:v>
                </c:pt>
                <c:pt idx="4">
                  <c:v>43.5</c:v>
                </c:pt>
                <c:pt idx="5">
                  <c:v>8.8000000000000007</c:v>
                </c:pt>
                <c:pt idx="6">
                  <c:v>0</c:v>
                </c:pt>
                <c:pt idx="7">
                  <c:v>2064.9</c:v>
                </c:pt>
                <c:pt idx="8">
                  <c:v>388.4</c:v>
                </c:pt>
                <c:pt idx="9">
                  <c:v>1807.1</c:v>
                </c:pt>
                <c:pt idx="10">
                  <c:v>53.4</c:v>
                </c:pt>
                <c:pt idx="11">
                  <c:v>27.4</c:v>
                </c:pt>
                <c:pt idx="12">
                  <c:v>4.5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dPt>
            <c:idx val="12"/>
            <c:invertIfNegative val="0"/>
            <c:bubble3D val="0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>
                <a:solidFill>
                  <a:srgbClr val="000000"/>
                </a:solidFill>
              </a:ln>
            </c:spPr>
          </c:dPt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147</c:v>
                </c:pt>
                <c:pt idx="1">
                  <c:v>10.8</c:v>
                </c:pt>
                <c:pt idx="2">
                  <c:v>75.8</c:v>
                </c:pt>
                <c:pt idx="3">
                  <c:v>3.3</c:v>
                </c:pt>
                <c:pt idx="4">
                  <c:v>9.5</c:v>
                </c:pt>
                <c:pt idx="5">
                  <c:v>2</c:v>
                </c:pt>
                <c:pt idx="6">
                  <c:v>0</c:v>
                </c:pt>
                <c:pt idx="7">
                  <c:v>327.39999999999998</c:v>
                </c:pt>
                <c:pt idx="8">
                  <c:v>34.6</c:v>
                </c:pt>
                <c:pt idx="9">
                  <c:v>251</c:v>
                </c:pt>
                <c:pt idx="10">
                  <c:v>9.3000000000000007</c:v>
                </c:pt>
                <c:pt idx="11">
                  <c:v>7</c:v>
                </c:pt>
                <c:pt idx="12">
                  <c:v>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567648576"/>
        <c:axId val="567649752"/>
      </c:barChart>
      <c:catAx>
        <c:axId val="56764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67649752"/>
        <c:crosses val="autoZero"/>
        <c:auto val="1"/>
        <c:lblAlgn val="ctr"/>
        <c:lblOffset val="100"/>
        <c:tickLblSkip val="1"/>
        <c:noMultiLvlLbl val="0"/>
      </c:catAx>
      <c:valAx>
        <c:axId val="567649752"/>
        <c:scaling>
          <c:orientation val="minMax"/>
          <c:max val="40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67648576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22861356932153393"/>
          <c:y val="6.4066991626046746E-2"/>
          <c:w val="0.18271235453975451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10</c:v>
                </c:pt>
                <c:pt idx="1">
                  <c:v>10</c:v>
                </c:pt>
                <c:pt idx="2">
                  <c:v>16</c:v>
                </c:pt>
                <c:pt idx="3">
                  <c:v>16</c:v>
                </c:pt>
                <c:pt idx="4">
                  <c:v>42</c:v>
                </c:pt>
                <c:pt idx="5">
                  <c:v>73</c:v>
                </c:pt>
                <c:pt idx="6">
                  <c:v>101</c:v>
                </c:pt>
                <c:pt idx="7">
                  <c:v>113</c:v>
                </c:pt>
                <c:pt idx="8">
                  <c:v>134</c:v>
                </c:pt>
                <c:pt idx="9">
                  <c:v>136</c:v>
                </c:pt>
                <c:pt idx="10">
                  <c:v>145</c:v>
                </c:pt>
                <c:pt idx="11">
                  <c:v>147</c:v>
                </c:pt>
                <c:pt idx="12">
                  <c:v>148</c:v>
                </c:pt>
                <c:pt idx="13">
                  <c:v>155</c:v>
                </c:pt>
                <c:pt idx="14">
                  <c:v>155</c:v>
                </c:pt>
                <c:pt idx="15">
                  <c:v>152</c:v>
                </c:pt>
                <c:pt idx="16">
                  <c:v>152</c:v>
                </c:pt>
                <c:pt idx="17">
                  <c:v>146</c:v>
                </c:pt>
                <c:pt idx="18">
                  <c:v>145</c:v>
                </c:pt>
                <c:pt idx="19">
                  <c:v>147</c:v>
                </c:pt>
                <c:pt idx="20">
                  <c:v>140</c:v>
                </c:pt>
                <c:pt idx="21">
                  <c:v>139</c:v>
                </c:pt>
                <c:pt idx="22">
                  <c:v>137</c:v>
                </c:pt>
                <c:pt idx="23">
                  <c:v>137</c:v>
                </c:pt>
                <c:pt idx="24">
                  <c:v>134</c:v>
                </c:pt>
                <c:pt idx="25">
                  <c:v>135</c:v>
                </c:pt>
                <c:pt idx="26">
                  <c:v>137</c:v>
                </c:pt>
                <c:pt idx="27">
                  <c:v>135</c:v>
                </c:pt>
                <c:pt idx="28">
                  <c:v>132</c:v>
                </c:pt>
                <c:pt idx="29">
                  <c:v>129</c:v>
                </c:pt>
                <c:pt idx="30">
                  <c:v>133</c:v>
                </c:pt>
                <c:pt idx="31">
                  <c:v>133</c:v>
                </c:pt>
                <c:pt idx="32">
                  <c:v>130</c:v>
                </c:pt>
                <c:pt idx="33">
                  <c:v>131</c:v>
                </c:pt>
                <c:pt idx="34">
                  <c:v>134</c:v>
                </c:pt>
                <c:pt idx="35">
                  <c:v>137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14</c:v>
                </c:pt>
                <c:pt idx="4">
                  <c:v>23</c:v>
                </c:pt>
                <c:pt idx="5">
                  <c:v>37</c:v>
                </c:pt>
                <c:pt idx="6">
                  <c:v>56</c:v>
                </c:pt>
                <c:pt idx="7">
                  <c:v>66</c:v>
                </c:pt>
                <c:pt idx="8">
                  <c:v>78</c:v>
                </c:pt>
                <c:pt idx="9">
                  <c:v>84</c:v>
                </c:pt>
                <c:pt idx="10">
                  <c:v>89</c:v>
                </c:pt>
                <c:pt idx="11">
                  <c:v>97</c:v>
                </c:pt>
                <c:pt idx="12">
                  <c:v>98</c:v>
                </c:pt>
                <c:pt idx="13">
                  <c:v>97</c:v>
                </c:pt>
                <c:pt idx="14">
                  <c:v>107</c:v>
                </c:pt>
                <c:pt idx="15">
                  <c:v>111</c:v>
                </c:pt>
                <c:pt idx="16">
                  <c:v>111</c:v>
                </c:pt>
                <c:pt idx="17">
                  <c:v>107</c:v>
                </c:pt>
                <c:pt idx="18">
                  <c:v>107</c:v>
                </c:pt>
                <c:pt idx="19">
                  <c:v>105</c:v>
                </c:pt>
                <c:pt idx="20">
                  <c:v>106</c:v>
                </c:pt>
                <c:pt idx="21">
                  <c:v>105</c:v>
                </c:pt>
                <c:pt idx="22">
                  <c:v>115</c:v>
                </c:pt>
                <c:pt idx="23">
                  <c:v>111</c:v>
                </c:pt>
                <c:pt idx="24">
                  <c:v>112</c:v>
                </c:pt>
                <c:pt idx="25">
                  <c:v>111</c:v>
                </c:pt>
                <c:pt idx="26">
                  <c:v>109</c:v>
                </c:pt>
                <c:pt idx="27">
                  <c:v>112</c:v>
                </c:pt>
                <c:pt idx="28">
                  <c:v>114</c:v>
                </c:pt>
                <c:pt idx="29">
                  <c:v>115</c:v>
                </c:pt>
                <c:pt idx="30">
                  <c:v>114</c:v>
                </c:pt>
                <c:pt idx="31">
                  <c:v>111</c:v>
                </c:pt>
                <c:pt idx="32">
                  <c:v>107</c:v>
                </c:pt>
                <c:pt idx="33">
                  <c:v>111</c:v>
                </c:pt>
                <c:pt idx="34">
                  <c:v>108</c:v>
                </c:pt>
                <c:pt idx="35">
                  <c:v>109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5</c:v>
                </c:pt>
                <c:pt idx="6">
                  <c:v>6</c:v>
                </c:pt>
                <c:pt idx="7">
                  <c:v>10</c:v>
                </c:pt>
                <c:pt idx="8">
                  <c:v>13</c:v>
                </c:pt>
                <c:pt idx="9">
                  <c:v>13</c:v>
                </c:pt>
                <c:pt idx="10">
                  <c:v>20</c:v>
                </c:pt>
                <c:pt idx="11">
                  <c:v>20</c:v>
                </c:pt>
                <c:pt idx="12">
                  <c:v>22</c:v>
                </c:pt>
                <c:pt idx="13">
                  <c:v>22</c:v>
                </c:pt>
                <c:pt idx="14">
                  <c:v>19</c:v>
                </c:pt>
                <c:pt idx="15">
                  <c:v>20</c:v>
                </c:pt>
                <c:pt idx="16">
                  <c:v>15</c:v>
                </c:pt>
                <c:pt idx="17">
                  <c:v>15</c:v>
                </c:pt>
                <c:pt idx="18">
                  <c:v>32</c:v>
                </c:pt>
                <c:pt idx="19">
                  <c:v>36</c:v>
                </c:pt>
                <c:pt idx="20">
                  <c:v>34</c:v>
                </c:pt>
                <c:pt idx="21">
                  <c:v>35</c:v>
                </c:pt>
                <c:pt idx="22">
                  <c:v>29</c:v>
                </c:pt>
                <c:pt idx="23">
                  <c:v>34</c:v>
                </c:pt>
                <c:pt idx="24">
                  <c:v>33</c:v>
                </c:pt>
                <c:pt idx="25">
                  <c:v>35</c:v>
                </c:pt>
                <c:pt idx="26">
                  <c:v>36</c:v>
                </c:pt>
                <c:pt idx="27">
                  <c:v>41</c:v>
                </c:pt>
                <c:pt idx="28">
                  <c:v>43</c:v>
                </c:pt>
                <c:pt idx="29">
                  <c:v>43</c:v>
                </c:pt>
                <c:pt idx="30">
                  <c:v>44</c:v>
                </c:pt>
                <c:pt idx="31">
                  <c:v>47</c:v>
                </c:pt>
                <c:pt idx="32">
                  <c:v>51</c:v>
                </c:pt>
                <c:pt idx="33">
                  <c:v>48</c:v>
                </c:pt>
                <c:pt idx="34">
                  <c:v>42</c:v>
                </c:pt>
                <c:pt idx="35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567645440"/>
        <c:axId val="567647008"/>
      </c:barChart>
      <c:catAx>
        <c:axId val="5676454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567647008"/>
        <c:crosses val="autoZero"/>
        <c:auto val="1"/>
        <c:lblAlgn val="ctr"/>
        <c:lblOffset val="100"/>
        <c:tickLblSkip val="1"/>
        <c:noMultiLvlLbl val="0"/>
      </c:catAx>
      <c:valAx>
        <c:axId val="567647008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67645440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1946902654867257"/>
          <c:y val="6.4066991626046746E-2"/>
          <c:w val="0.18271235453975451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19</c:v>
                </c:pt>
                <c:pt idx="9">
                  <c:v>26</c:v>
                </c:pt>
                <c:pt idx="10">
                  <c:v>42</c:v>
                </c:pt>
                <c:pt idx="11">
                  <c:v>53</c:v>
                </c:pt>
                <c:pt idx="12">
                  <c:v>66</c:v>
                </c:pt>
                <c:pt idx="13">
                  <c:v>68</c:v>
                </c:pt>
                <c:pt idx="14">
                  <c:v>76</c:v>
                </c:pt>
                <c:pt idx="15">
                  <c:v>76</c:v>
                </c:pt>
                <c:pt idx="16">
                  <c:v>82</c:v>
                </c:pt>
                <c:pt idx="17">
                  <c:v>75</c:v>
                </c:pt>
                <c:pt idx="18">
                  <c:v>76</c:v>
                </c:pt>
                <c:pt idx="19">
                  <c:v>71</c:v>
                </c:pt>
                <c:pt idx="20">
                  <c:v>71</c:v>
                </c:pt>
                <c:pt idx="21">
                  <c:v>72</c:v>
                </c:pt>
                <c:pt idx="22">
                  <c:v>71</c:v>
                </c:pt>
                <c:pt idx="23">
                  <c:v>70</c:v>
                </c:pt>
                <c:pt idx="24">
                  <c:v>67</c:v>
                </c:pt>
                <c:pt idx="25">
                  <c:v>67</c:v>
                </c:pt>
                <c:pt idx="26">
                  <c:v>66</c:v>
                </c:pt>
                <c:pt idx="27">
                  <c:v>69</c:v>
                </c:pt>
                <c:pt idx="28">
                  <c:v>70</c:v>
                </c:pt>
                <c:pt idx="29">
                  <c:v>69</c:v>
                </c:pt>
                <c:pt idx="30">
                  <c:v>70</c:v>
                </c:pt>
                <c:pt idx="31">
                  <c:v>67</c:v>
                </c:pt>
                <c:pt idx="32">
                  <c:v>70</c:v>
                </c:pt>
                <c:pt idx="33">
                  <c:v>70</c:v>
                </c:pt>
                <c:pt idx="34">
                  <c:v>69</c:v>
                </c:pt>
                <c:pt idx="35">
                  <c:v>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5</c:v>
                </c:pt>
                <c:pt idx="8">
                  <c:v>13</c:v>
                </c:pt>
                <c:pt idx="9">
                  <c:v>14</c:v>
                </c:pt>
                <c:pt idx="10">
                  <c:v>33</c:v>
                </c:pt>
                <c:pt idx="11">
                  <c:v>39</c:v>
                </c:pt>
                <c:pt idx="12">
                  <c:v>38</c:v>
                </c:pt>
                <c:pt idx="13">
                  <c:v>45</c:v>
                </c:pt>
                <c:pt idx="14">
                  <c:v>43</c:v>
                </c:pt>
                <c:pt idx="15">
                  <c:v>49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  <c:pt idx="19">
                  <c:v>49</c:v>
                </c:pt>
                <c:pt idx="20">
                  <c:v>45</c:v>
                </c:pt>
                <c:pt idx="21">
                  <c:v>44</c:v>
                </c:pt>
                <c:pt idx="22">
                  <c:v>45</c:v>
                </c:pt>
                <c:pt idx="23">
                  <c:v>47</c:v>
                </c:pt>
                <c:pt idx="24">
                  <c:v>48</c:v>
                </c:pt>
                <c:pt idx="25">
                  <c:v>49</c:v>
                </c:pt>
                <c:pt idx="26">
                  <c:v>55</c:v>
                </c:pt>
                <c:pt idx="27">
                  <c:v>55</c:v>
                </c:pt>
                <c:pt idx="28">
                  <c:v>55</c:v>
                </c:pt>
                <c:pt idx="29">
                  <c:v>57</c:v>
                </c:pt>
                <c:pt idx="30">
                  <c:v>56</c:v>
                </c:pt>
                <c:pt idx="31">
                  <c:v>59</c:v>
                </c:pt>
                <c:pt idx="32">
                  <c:v>58</c:v>
                </c:pt>
                <c:pt idx="33">
                  <c:v>57</c:v>
                </c:pt>
                <c:pt idx="34">
                  <c:v>57</c:v>
                </c:pt>
                <c:pt idx="35">
                  <c:v>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5</c:v>
                </c:pt>
                <c:pt idx="14">
                  <c:v>6</c:v>
                </c:pt>
                <c:pt idx="15">
                  <c:v>5</c:v>
                </c:pt>
                <c:pt idx="16">
                  <c:v>7</c:v>
                </c:pt>
                <c:pt idx="17">
                  <c:v>5</c:v>
                </c:pt>
                <c:pt idx="18">
                  <c:v>9</c:v>
                </c:pt>
                <c:pt idx="19">
                  <c:v>11</c:v>
                </c:pt>
                <c:pt idx="20">
                  <c:v>14</c:v>
                </c:pt>
                <c:pt idx="21">
                  <c:v>11</c:v>
                </c:pt>
                <c:pt idx="22">
                  <c:v>13</c:v>
                </c:pt>
                <c:pt idx="23">
                  <c:v>12</c:v>
                </c:pt>
                <c:pt idx="24">
                  <c:v>16</c:v>
                </c:pt>
                <c:pt idx="25">
                  <c:v>15</c:v>
                </c:pt>
                <c:pt idx="26">
                  <c:v>16</c:v>
                </c:pt>
                <c:pt idx="27">
                  <c:v>16</c:v>
                </c:pt>
                <c:pt idx="28">
                  <c:v>16</c:v>
                </c:pt>
                <c:pt idx="29">
                  <c:v>14</c:v>
                </c:pt>
                <c:pt idx="30">
                  <c:v>21</c:v>
                </c:pt>
                <c:pt idx="31">
                  <c:v>23</c:v>
                </c:pt>
                <c:pt idx="32">
                  <c:v>20</c:v>
                </c:pt>
                <c:pt idx="33">
                  <c:v>21</c:v>
                </c:pt>
                <c:pt idx="34">
                  <c:v>18</c:v>
                </c:pt>
                <c:pt idx="35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567643872"/>
        <c:axId val="745351208"/>
      </c:barChart>
      <c:catAx>
        <c:axId val="5676438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745351208"/>
        <c:crosses val="autoZero"/>
        <c:auto val="1"/>
        <c:lblAlgn val="ctr"/>
        <c:lblOffset val="100"/>
        <c:tickLblSkip val="1"/>
        <c:noMultiLvlLbl val="0"/>
      </c:catAx>
      <c:valAx>
        <c:axId val="745351208"/>
        <c:scaling>
          <c:orientation val="minMax"/>
          <c:max val="15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67643872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150442477876106"/>
          <c:y val="4.9243219597550299E-2"/>
          <c:w val="0.18271235453975457"/>
          <c:h val="0.189470066241719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775334958130233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  <c:pt idx="5">
                  <c:v>12</c:v>
                </c:pt>
                <c:pt idx="6">
                  <c:v>17</c:v>
                </c:pt>
                <c:pt idx="7">
                  <c:v>23</c:v>
                </c:pt>
                <c:pt idx="8">
                  <c:v>33</c:v>
                </c:pt>
                <c:pt idx="9">
                  <c:v>30</c:v>
                </c:pt>
                <c:pt idx="10">
                  <c:v>23</c:v>
                </c:pt>
                <c:pt idx="11">
                  <c:v>24</c:v>
                </c:pt>
                <c:pt idx="12">
                  <c:v>25</c:v>
                </c:pt>
                <c:pt idx="13">
                  <c:v>33</c:v>
                </c:pt>
                <c:pt idx="14">
                  <c:v>36</c:v>
                </c:pt>
                <c:pt idx="15">
                  <c:v>31</c:v>
                </c:pt>
                <c:pt idx="16">
                  <c:v>27</c:v>
                </c:pt>
                <c:pt idx="17">
                  <c:v>30</c:v>
                </c:pt>
                <c:pt idx="18">
                  <c:v>19</c:v>
                </c:pt>
                <c:pt idx="19">
                  <c:v>28</c:v>
                </c:pt>
                <c:pt idx="20">
                  <c:v>27</c:v>
                </c:pt>
                <c:pt idx="21">
                  <c:v>19</c:v>
                </c:pt>
                <c:pt idx="22">
                  <c:v>23</c:v>
                </c:pt>
                <c:pt idx="23">
                  <c:v>19</c:v>
                </c:pt>
                <c:pt idx="24">
                  <c:v>23</c:v>
                </c:pt>
                <c:pt idx="25">
                  <c:v>25</c:v>
                </c:pt>
                <c:pt idx="26">
                  <c:v>18</c:v>
                </c:pt>
                <c:pt idx="27">
                  <c:v>18</c:v>
                </c:pt>
                <c:pt idx="28">
                  <c:v>14</c:v>
                </c:pt>
                <c:pt idx="29">
                  <c:v>21</c:v>
                </c:pt>
                <c:pt idx="30">
                  <c:v>21</c:v>
                </c:pt>
                <c:pt idx="31">
                  <c:v>14</c:v>
                </c:pt>
                <c:pt idx="32">
                  <c:v>16</c:v>
                </c:pt>
                <c:pt idx="33">
                  <c:v>15</c:v>
                </c:pt>
                <c:pt idx="34">
                  <c:v>17</c:v>
                </c:pt>
                <c:pt idx="35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12</c:v>
                </c:pt>
                <c:pt idx="7">
                  <c:v>15</c:v>
                </c:pt>
                <c:pt idx="8">
                  <c:v>23</c:v>
                </c:pt>
                <c:pt idx="9">
                  <c:v>20</c:v>
                </c:pt>
                <c:pt idx="10">
                  <c:v>30</c:v>
                </c:pt>
                <c:pt idx="11">
                  <c:v>30</c:v>
                </c:pt>
                <c:pt idx="12">
                  <c:v>31</c:v>
                </c:pt>
                <c:pt idx="13">
                  <c:v>31</c:v>
                </c:pt>
                <c:pt idx="14">
                  <c:v>30</c:v>
                </c:pt>
                <c:pt idx="15">
                  <c:v>24</c:v>
                </c:pt>
                <c:pt idx="16">
                  <c:v>29</c:v>
                </c:pt>
                <c:pt idx="17">
                  <c:v>28</c:v>
                </c:pt>
                <c:pt idx="18">
                  <c:v>30</c:v>
                </c:pt>
                <c:pt idx="19">
                  <c:v>29</c:v>
                </c:pt>
                <c:pt idx="20">
                  <c:v>30</c:v>
                </c:pt>
                <c:pt idx="21">
                  <c:v>28</c:v>
                </c:pt>
                <c:pt idx="22">
                  <c:v>29</c:v>
                </c:pt>
                <c:pt idx="23">
                  <c:v>24</c:v>
                </c:pt>
                <c:pt idx="24">
                  <c:v>26</c:v>
                </c:pt>
                <c:pt idx="25">
                  <c:v>18</c:v>
                </c:pt>
                <c:pt idx="26">
                  <c:v>24</c:v>
                </c:pt>
                <c:pt idx="27">
                  <c:v>25</c:v>
                </c:pt>
                <c:pt idx="28">
                  <c:v>28</c:v>
                </c:pt>
                <c:pt idx="29">
                  <c:v>18</c:v>
                </c:pt>
                <c:pt idx="30">
                  <c:v>23</c:v>
                </c:pt>
                <c:pt idx="31">
                  <c:v>16</c:v>
                </c:pt>
                <c:pt idx="32">
                  <c:v>19</c:v>
                </c:pt>
                <c:pt idx="33">
                  <c:v>19</c:v>
                </c:pt>
                <c:pt idx="34">
                  <c:v>24</c:v>
                </c:pt>
                <c:pt idx="35">
                  <c:v>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3</c:v>
                </c:pt>
                <c:pt idx="12">
                  <c:v>5</c:v>
                </c:pt>
                <c:pt idx="13">
                  <c:v>7</c:v>
                </c:pt>
                <c:pt idx="14">
                  <c:v>6</c:v>
                </c:pt>
                <c:pt idx="15">
                  <c:v>7</c:v>
                </c:pt>
                <c:pt idx="16">
                  <c:v>2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3</c:v>
                </c:pt>
                <c:pt idx="21">
                  <c:v>5</c:v>
                </c:pt>
                <c:pt idx="22">
                  <c:v>5</c:v>
                </c:pt>
                <c:pt idx="23">
                  <c:v>6</c:v>
                </c:pt>
                <c:pt idx="24">
                  <c:v>4</c:v>
                </c:pt>
                <c:pt idx="25">
                  <c:v>6</c:v>
                </c:pt>
                <c:pt idx="26">
                  <c:v>5</c:v>
                </c:pt>
                <c:pt idx="27">
                  <c:v>4</c:v>
                </c:pt>
                <c:pt idx="28">
                  <c:v>6</c:v>
                </c:pt>
                <c:pt idx="29">
                  <c:v>5</c:v>
                </c:pt>
                <c:pt idx="30">
                  <c:v>4</c:v>
                </c:pt>
                <c:pt idx="31">
                  <c:v>4</c:v>
                </c:pt>
                <c:pt idx="32">
                  <c:v>5</c:v>
                </c:pt>
                <c:pt idx="33">
                  <c:v>5</c:v>
                </c:pt>
                <c:pt idx="34">
                  <c:v>6</c:v>
                </c:pt>
                <c:pt idx="3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745351600"/>
        <c:axId val="745351992"/>
      </c:barChart>
      <c:catAx>
        <c:axId val="7453516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745351992"/>
        <c:crosses val="autoZero"/>
        <c:auto val="1"/>
        <c:lblAlgn val="ctr"/>
        <c:lblOffset val="100"/>
        <c:tickLblSkip val="1"/>
        <c:noMultiLvlLbl val="0"/>
      </c:catAx>
      <c:valAx>
        <c:axId val="745351992"/>
        <c:scaling>
          <c:orientation val="minMax"/>
          <c:max val="8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45351600"/>
        <c:crosses val="autoZero"/>
        <c:crossBetween val="between"/>
        <c:majorUnit val="1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841472524267799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115</c:v>
                </c:pt>
                <c:pt idx="1">
                  <c:v>83</c:v>
                </c:pt>
                <c:pt idx="2">
                  <c:v>60</c:v>
                </c:pt>
                <c:pt idx="3">
                  <c:v>40</c:v>
                </c:pt>
                <c:pt idx="4">
                  <c:v>41</c:v>
                </c:pt>
                <c:pt idx="5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140</c:v>
                </c:pt>
                <c:pt idx="1">
                  <c:v>84</c:v>
                </c:pt>
                <c:pt idx="2">
                  <c:v>81</c:v>
                </c:pt>
                <c:pt idx="3">
                  <c:v>46</c:v>
                </c:pt>
                <c:pt idx="4">
                  <c:v>33</c:v>
                </c:pt>
                <c:pt idx="5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67</c:v>
                </c:pt>
                <c:pt idx="1">
                  <c:v>37</c:v>
                </c:pt>
                <c:pt idx="2">
                  <c:v>29</c:v>
                </c:pt>
                <c:pt idx="3">
                  <c:v>16</c:v>
                </c:pt>
                <c:pt idx="4">
                  <c:v>12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527236016"/>
        <c:axId val="527236408"/>
      </c:barChart>
      <c:catAx>
        <c:axId val="527236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400" b="1"/>
            </a:pPr>
            <a:endParaRPr lang="en-US"/>
          </a:p>
        </c:txPr>
        <c:crossAx val="527236408"/>
        <c:crosses val="autoZero"/>
        <c:auto val="1"/>
        <c:lblAlgn val="ctr"/>
        <c:lblOffset val="100"/>
        <c:tickLblSkip val="1"/>
        <c:noMultiLvlLbl val="0"/>
      </c:catAx>
      <c:valAx>
        <c:axId val="527236408"/>
        <c:scaling>
          <c:orientation val="minMax"/>
          <c:max val="325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27236016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2.3185378037422752E-2"/>
          <c:w val="0.87737962511323264"/>
          <c:h val="0.8372748523622103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(N=113,944)</c:v>
                </c:pt>
              </c:strCache>
            </c:strRef>
          </c:tx>
          <c:spPr>
            <a:ln w="41275">
              <a:solidFill>
                <a:srgbClr val="00FFFF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Sheet1!$B$2:$B$36</c:f>
              <c:numCache>
                <c:formatCode>General</c:formatCode>
                <c:ptCount val="35"/>
                <c:pt idx="0">
                  <c:v>100</c:v>
                </c:pt>
                <c:pt idx="1">
                  <c:v>90.311000000000007</c:v>
                </c:pt>
                <c:pt idx="2">
                  <c:v>87.923000000000002</c:v>
                </c:pt>
                <c:pt idx="3">
                  <c:v>86.593999999999994</c:v>
                </c:pt>
                <c:pt idx="4">
                  <c:v>85.75</c:v>
                </c:pt>
                <c:pt idx="5">
                  <c:v>85.033000000000001</c:v>
                </c:pt>
                <c:pt idx="6">
                  <c:v>84.429000000000002</c:v>
                </c:pt>
                <c:pt idx="7">
                  <c:v>83.887</c:v>
                </c:pt>
                <c:pt idx="8">
                  <c:v>83.352000000000004</c:v>
                </c:pt>
                <c:pt idx="9">
                  <c:v>82.88</c:v>
                </c:pt>
                <c:pt idx="10">
                  <c:v>82.447000000000003</c:v>
                </c:pt>
                <c:pt idx="11">
                  <c:v>82.081999999999994</c:v>
                </c:pt>
                <c:pt idx="12">
                  <c:v>81.69</c:v>
                </c:pt>
                <c:pt idx="13">
                  <c:v>78.129000000000005</c:v>
                </c:pt>
                <c:pt idx="14">
                  <c:v>75.233000000000004</c:v>
                </c:pt>
                <c:pt idx="15">
                  <c:v>72.356999999999999</c:v>
                </c:pt>
                <c:pt idx="16">
                  <c:v>69.388999999999996</c:v>
                </c:pt>
                <c:pt idx="17">
                  <c:v>66.206000000000003</c:v>
                </c:pt>
                <c:pt idx="18">
                  <c:v>62.865000000000002</c:v>
                </c:pt>
                <c:pt idx="19">
                  <c:v>59.41</c:v>
                </c:pt>
                <c:pt idx="20">
                  <c:v>55.898000000000003</c:v>
                </c:pt>
                <c:pt idx="21">
                  <c:v>52.396999999999998</c:v>
                </c:pt>
                <c:pt idx="22">
                  <c:v>48.771000000000001</c:v>
                </c:pt>
                <c:pt idx="23">
                  <c:v>45.192999999999998</c:v>
                </c:pt>
                <c:pt idx="24">
                  <c:v>41.639000000000003</c:v>
                </c:pt>
                <c:pt idx="25">
                  <c:v>38.246000000000002</c:v>
                </c:pt>
                <c:pt idx="26">
                  <c:v>34.747999999999998</c:v>
                </c:pt>
                <c:pt idx="27">
                  <c:v>31.324999999999999</c:v>
                </c:pt>
                <c:pt idx="28">
                  <c:v>28.32</c:v>
                </c:pt>
                <c:pt idx="29">
                  <c:v>25.436</c:v>
                </c:pt>
                <c:pt idx="30">
                  <c:v>22.675000000000001</c:v>
                </c:pt>
                <c:pt idx="31">
                  <c:v>20.09</c:v>
                </c:pt>
                <c:pt idx="32">
                  <c:v>17.997</c:v>
                </c:pt>
                <c:pt idx="33">
                  <c:v>15.965</c:v>
                </c:pt>
                <c:pt idx="34">
                  <c:v>14.186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(N=13,011)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Sheet1!$C$2:$C$36</c:f>
              <c:numCache>
                <c:formatCode>General</c:formatCode>
                <c:ptCount val="35"/>
                <c:pt idx="0">
                  <c:v>100</c:v>
                </c:pt>
                <c:pt idx="1">
                  <c:v>91.635999999999996</c:v>
                </c:pt>
                <c:pt idx="2">
                  <c:v>89.71</c:v>
                </c:pt>
                <c:pt idx="3">
                  <c:v>88.682000000000002</c:v>
                </c:pt>
                <c:pt idx="4">
                  <c:v>88.046999999999997</c:v>
                </c:pt>
                <c:pt idx="5">
                  <c:v>87.363</c:v>
                </c:pt>
                <c:pt idx="6">
                  <c:v>86.844999999999999</c:v>
                </c:pt>
                <c:pt idx="7">
                  <c:v>86.397000000000006</c:v>
                </c:pt>
                <c:pt idx="8">
                  <c:v>86.013000000000005</c:v>
                </c:pt>
                <c:pt idx="9">
                  <c:v>85.587999999999994</c:v>
                </c:pt>
                <c:pt idx="10">
                  <c:v>85.242000000000004</c:v>
                </c:pt>
                <c:pt idx="11">
                  <c:v>84.847999999999999</c:v>
                </c:pt>
                <c:pt idx="12">
                  <c:v>84.613</c:v>
                </c:pt>
                <c:pt idx="13">
                  <c:v>81.506</c:v>
                </c:pt>
                <c:pt idx="14">
                  <c:v>78.900000000000006</c:v>
                </c:pt>
                <c:pt idx="15">
                  <c:v>76.388000000000005</c:v>
                </c:pt>
                <c:pt idx="16">
                  <c:v>73.869</c:v>
                </c:pt>
                <c:pt idx="17">
                  <c:v>71.561999999999998</c:v>
                </c:pt>
                <c:pt idx="18">
                  <c:v>69.120999999999995</c:v>
                </c:pt>
                <c:pt idx="19">
                  <c:v>66.876999999999995</c:v>
                </c:pt>
                <c:pt idx="20">
                  <c:v>64.688999999999993</c:v>
                </c:pt>
                <c:pt idx="21">
                  <c:v>62.436</c:v>
                </c:pt>
                <c:pt idx="22">
                  <c:v>60.433999999999997</c:v>
                </c:pt>
                <c:pt idx="23">
                  <c:v>58.274999999999999</c:v>
                </c:pt>
                <c:pt idx="24">
                  <c:v>56.07</c:v>
                </c:pt>
                <c:pt idx="25">
                  <c:v>53.731000000000002</c:v>
                </c:pt>
                <c:pt idx="26">
                  <c:v>52.103999999999999</c:v>
                </c:pt>
                <c:pt idx="27">
                  <c:v>50.064</c:v>
                </c:pt>
                <c:pt idx="28">
                  <c:v>47.904000000000003</c:v>
                </c:pt>
                <c:pt idx="29">
                  <c:v>46.49</c:v>
                </c:pt>
                <c:pt idx="30">
                  <c:v>44.765999999999998</c:v>
                </c:pt>
                <c:pt idx="31">
                  <c:v>43.598999999999997</c:v>
                </c:pt>
                <c:pt idx="32">
                  <c:v>42.209000000000003</c:v>
                </c:pt>
                <c:pt idx="33">
                  <c:v>40.667000000000002</c:v>
                </c:pt>
                <c:pt idx="34">
                  <c:v>39.218000000000004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(N=55,937)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Sheet1!$D$2:$D$36</c:f>
              <c:numCache>
                <c:formatCode>General</c:formatCode>
                <c:ptCount val="35"/>
                <c:pt idx="0">
                  <c:v>100</c:v>
                </c:pt>
                <c:pt idx="1">
                  <c:v>92.838999999999999</c:v>
                </c:pt>
                <c:pt idx="2">
                  <c:v>90.356999999999999</c:v>
                </c:pt>
                <c:pt idx="3">
                  <c:v>88.656000000000006</c:v>
                </c:pt>
                <c:pt idx="4">
                  <c:v>87.4</c:v>
                </c:pt>
                <c:pt idx="5">
                  <c:v>86.215000000000003</c:v>
                </c:pt>
                <c:pt idx="6">
                  <c:v>85.105999999999995</c:v>
                </c:pt>
                <c:pt idx="7">
                  <c:v>84.051000000000002</c:v>
                </c:pt>
                <c:pt idx="8">
                  <c:v>83.183000000000007</c:v>
                </c:pt>
                <c:pt idx="9">
                  <c:v>82.361000000000004</c:v>
                </c:pt>
                <c:pt idx="10">
                  <c:v>81.489999999999995</c:v>
                </c:pt>
                <c:pt idx="11">
                  <c:v>80.721000000000004</c:v>
                </c:pt>
                <c:pt idx="12">
                  <c:v>79.98</c:v>
                </c:pt>
                <c:pt idx="13">
                  <c:v>72.019000000000005</c:v>
                </c:pt>
                <c:pt idx="14">
                  <c:v>65.244</c:v>
                </c:pt>
                <c:pt idx="15">
                  <c:v>59.476999999999997</c:v>
                </c:pt>
                <c:pt idx="16">
                  <c:v>54.143000000000001</c:v>
                </c:pt>
                <c:pt idx="17">
                  <c:v>49.213999999999999</c:v>
                </c:pt>
                <c:pt idx="18">
                  <c:v>44.554000000000002</c:v>
                </c:pt>
                <c:pt idx="19">
                  <c:v>40.201000000000001</c:v>
                </c:pt>
                <c:pt idx="20">
                  <c:v>36.377000000000002</c:v>
                </c:pt>
                <c:pt idx="21">
                  <c:v>32.453000000000003</c:v>
                </c:pt>
                <c:pt idx="22">
                  <c:v>28.904</c:v>
                </c:pt>
                <c:pt idx="23">
                  <c:v>25.827000000000002</c:v>
                </c:pt>
                <c:pt idx="24">
                  <c:v>22.972000000000001</c:v>
                </c:pt>
                <c:pt idx="25">
                  <c:v>20.585999999999999</c:v>
                </c:pt>
                <c:pt idx="26">
                  <c:v>18.366</c:v>
                </c:pt>
                <c:pt idx="27">
                  <c:v>16.417000000000002</c:v>
                </c:pt>
                <c:pt idx="28">
                  <c:v>14.763</c:v>
                </c:pt>
                <c:pt idx="29">
                  <c:v>13.006</c:v>
                </c:pt>
                <c:pt idx="30">
                  <c:v>11.872999999999999</c:v>
                </c:pt>
                <c:pt idx="31">
                  <c:v>10.596</c:v>
                </c:pt>
                <c:pt idx="32">
                  <c:v>9.6519999999999992</c:v>
                </c:pt>
                <c:pt idx="33">
                  <c:v>8.2639999999999993</c:v>
                </c:pt>
                <c:pt idx="34">
                  <c:v>7.69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(N=2,122)</c:v>
                </c:pt>
              </c:strCache>
            </c:strRef>
          </c:tx>
          <c:spPr>
            <a:ln w="41275">
              <a:solidFill>
                <a:srgbClr val="FF99FF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Sheet1!$E$2:$E$36</c:f>
              <c:numCache>
                <c:formatCode>General</c:formatCode>
                <c:ptCount val="35"/>
                <c:pt idx="0">
                  <c:v>100</c:v>
                </c:pt>
                <c:pt idx="1">
                  <c:v>91.822000000000003</c:v>
                </c:pt>
                <c:pt idx="2">
                  <c:v>89.373999999999995</c:v>
                </c:pt>
                <c:pt idx="3">
                  <c:v>87.725999999999999</c:v>
                </c:pt>
                <c:pt idx="4">
                  <c:v>86.608000000000004</c:v>
                </c:pt>
                <c:pt idx="5">
                  <c:v>85.582999999999998</c:v>
                </c:pt>
                <c:pt idx="6">
                  <c:v>84.459000000000003</c:v>
                </c:pt>
                <c:pt idx="7">
                  <c:v>83.918999999999997</c:v>
                </c:pt>
                <c:pt idx="8">
                  <c:v>83.13</c:v>
                </c:pt>
                <c:pt idx="9">
                  <c:v>82.488</c:v>
                </c:pt>
                <c:pt idx="10">
                  <c:v>81.3</c:v>
                </c:pt>
                <c:pt idx="11">
                  <c:v>80.257000000000005</c:v>
                </c:pt>
                <c:pt idx="12">
                  <c:v>79.358000000000004</c:v>
                </c:pt>
                <c:pt idx="13">
                  <c:v>69.825999999999993</c:v>
                </c:pt>
                <c:pt idx="14">
                  <c:v>61.856999999999999</c:v>
                </c:pt>
                <c:pt idx="15">
                  <c:v>56.085999999999999</c:v>
                </c:pt>
                <c:pt idx="16">
                  <c:v>51.38</c:v>
                </c:pt>
                <c:pt idx="17">
                  <c:v>47.085000000000001</c:v>
                </c:pt>
                <c:pt idx="18">
                  <c:v>43.963999999999999</c:v>
                </c:pt>
                <c:pt idx="19">
                  <c:v>41.661999999999999</c:v>
                </c:pt>
                <c:pt idx="20">
                  <c:v>39.445</c:v>
                </c:pt>
                <c:pt idx="21">
                  <c:v>37.369</c:v>
                </c:pt>
                <c:pt idx="22">
                  <c:v>35.244</c:v>
                </c:pt>
                <c:pt idx="23">
                  <c:v>33.488999999999997</c:v>
                </c:pt>
                <c:pt idx="24">
                  <c:v>30.521999999999998</c:v>
                </c:pt>
                <c:pt idx="25">
                  <c:v>30.231000000000002</c:v>
                </c:pt>
                <c:pt idx="26">
                  <c:v>28.366</c:v>
                </c:pt>
                <c:pt idx="27">
                  <c:v>27.69</c:v>
                </c:pt>
                <c:pt idx="28">
                  <c:v>26.91</c:v>
                </c:pt>
                <c:pt idx="29">
                  <c:v>25.19</c:v>
                </c:pt>
                <c:pt idx="30">
                  <c:v>23.559000000000001</c:v>
                </c:pt>
                <c:pt idx="31">
                  <c:v>22.821999999999999</c:v>
                </c:pt>
                <c:pt idx="32">
                  <c:v>21.681000000000001</c:v>
                </c:pt>
                <c:pt idx="33">
                  <c:v>21.681000000000001</c:v>
                </c:pt>
                <c:pt idx="34">
                  <c:v>21.681000000000001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(N=3,958)</c:v>
                </c:pt>
              </c:strCache>
            </c:strRef>
          </c:tx>
          <c:spPr>
            <a:ln w="412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Sheet1!$F$2:$F$36</c:f>
              <c:numCache>
                <c:formatCode>General</c:formatCode>
                <c:ptCount val="35"/>
                <c:pt idx="0">
                  <c:v>100</c:v>
                </c:pt>
                <c:pt idx="1">
                  <c:v>78.751999999999995</c:v>
                </c:pt>
                <c:pt idx="2">
                  <c:v>73.453000000000003</c:v>
                </c:pt>
                <c:pt idx="3">
                  <c:v>71.024000000000001</c:v>
                </c:pt>
                <c:pt idx="4">
                  <c:v>69.308000000000007</c:v>
                </c:pt>
                <c:pt idx="5">
                  <c:v>67.924000000000007</c:v>
                </c:pt>
                <c:pt idx="6">
                  <c:v>67</c:v>
                </c:pt>
                <c:pt idx="7">
                  <c:v>66.073999999999998</c:v>
                </c:pt>
                <c:pt idx="8">
                  <c:v>65.456999999999994</c:v>
                </c:pt>
                <c:pt idx="9">
                  <c:v>64.787000000000006</c:v>
                </c:pt>
                <c:pt idx="10">
                  <c:v>64.221000000000004</c:v>
                </c:pt>
                <c:pt idx="11">
                  <c:v>63.524000000000001</c:v>
                </c:pt>
                <c:pt idx="12">
                  <c:v>62.826999999999998</c:v>
                </c:pt>
                <c:pt idx="13">
                  <c:v>55.685000000000002</c:v>
                </c:pt>
                <c:pt idx="14">
                  <c:v>51.277000000000001</c:v>
                </c:pt>
                <c:pt idx="15">
                  <c:v>47.588999999999999</c:v>
                </c:pt>
                <c:pt idx="16">
                  <c:v>44.430999999999997</c:v>
                </c:pt>
                <c:pt idx="17">
                  <c:v>41.738999999999997</c:v>
                </c:pt>
                <c:pt idx="18">
                  <c:v>39.622</c:v>
                </c:pt>
                <c:pt idx="19">
                  <c:v>37.088000000000001</c:v>
                </c:pt>
                <c:pt idx="20">
                  <c:v>34.485999999999997</c:v>
                </c:pt>
                <c:pt idx="21">
                  <c:v>31.902000000000001</c:v>
                </c:pt>
                <c:pt idx="22">
                  <c:v>29.78</c:v>
                </c:pt>
                <c:pt idx="23">
                  <c:v>28.173999999999999</c:v>
                </c:pt>
                <c:pt idx="24">
                  <c:v>26.654</c:v>
                </c:pt>
                <c:pt idx="25">
                  <c:v>25.454999999999998</c:v>
                </c:pt>
                <c:pt idx="26">
                  <c:v>23.898</c:v>
                </c:pt>
                <c:pt idx="27">
                  <c:v>22.33</c:v>
                </c:pt>
                <c:pt idx="28">
                  <c:v>21.295999999999999</c:v>
                </c:pt>
                <c:pt idx="29">
                  <c:v>20.238</c:v>
                </c:pt>
                <c:pt idx="30">
                  <c:v>19.097000000000001</c:v>
                </c:pt>
                <c:pt idx="31">
                  <c:v>17.856000000000002</c:v>
                </c:pt>
                <c:pt idx="32">
                  <c:v>16.398</c:v>
                </c:pt>
                <c:pt idx="33">
                  <c:v>14.683</c:v>
                </c:pt>
                <c:pt idx="34">
                  <c:v>13.868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(N=719)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Sheet1!$G$2:$G$36</c:f>
              <c:numCache>
                <c:formatCode>General</c:formatCode>
                <c:ptCount val="35"/>
                <c:pt idx="0">
                  <c:v>100</c:v>
                </c:pt>
                <c:pt idx="1">
                  <c:v>84.512</c:v>
                </c:pt>
                <c:pt idx="2">
                  <c:v>77.751999999999995</c:v>
                </c:pt>
                <c:pt idx="3">
                  <c:v>75.197000000000003</c:v>
                </c:pt>
                <c:pt idx="4">
                  <c:v>74.06</c:v>
                </c:pt>
                <c:pt idx="5">
                  <c:v>72.353999999999999</c:v>
                </c:pt>
                <c:pt idx="6">
                  <c:v>70.364000000000004</c:v>
                </c:pt>
                <c:pt idx="7">
                  <c:v>70.08</c:v>
                </c:pt>
                <c:pt idx="8">
                  <c:v>69.224000000000004</c:v>
                </c:pt>
                <c:pt idx="9">
                  <c:v>68.795000000000002</c:v>
                </c:pt>
                <c:pt idx="10">
                  <c:v>68.08</c:v>
                </c:pt>
                <c:pt idx="11">
                  <c:v>67.363</c:v>
                </c:pt>
                <c:pt idx="12">
                  <c:v>66.212999999999994</c:v>
                </c:pt>
                <c:pt idx="13">
                  <c:v>56.246000000000002</c:v>
                </c:pt>
                <c:pt idx="14">
                  <c:v>50.231999999999999</c:v>
                </c:pt>
                <c:pt idx="15">
                  <c:v>44.76</c:v>
                </c:pt>
                <c:pt idx="16">
                  <c:v>41.597999999999999</c:v>
                </c:pt>
                <c:pt idx="17">
                  <c:v>37.921999999999997</c:v>
                </c:pt>
                <c:pt idx="18">
                  <c:v>35.369</c:v>
                </c:pt>
                <c:pt idx="19">
                  <c:v>32.643000000000001</c:v>
                </c:pt>
                <c:pt idx="20">
                  <c:v>30.800999999999998</c:v>
                </c:pt>
                <c:pt idx="21">
                  <c:v>29.748000000000001</c:v>
                </c:pt>
                <c:pt idx="22">
                  <c:v>27.725000000000001</c:v>
                </c:pt>
                <c:pt idx="23">
                  <c:v>25.57</c:v>
                </c:pt>
                <c:pt idx="24">
                  <c:v>23.501999999999999</c:v>
                </c:pt>
                <c:pt idx="25">
                  <c:v>22.158000000000001</c:v>
                </c:pt>
                <c:pt idx="26">
                  <c:v>21.309000000000001</c:v>
                </c:pt>
                <c:pt idx="27">
                  <c:v>20.385999999999999</c:v>
                </c:pt>
                <c:pt idx="28">
                  <c:v>18.312999999999999</c:v>
                </c:pt>
                <c:pt idx="29">
                  <c:v>17.55</c:v>
                </c:pt>
                <c:pt idx="30">
                  <c:v>16.295999999999999</c:v>
                </c:pt>
                <c:pt idx="31">
                  <c:v>15.856</c:v>
                </c:pt>
                <c:pt idx="32">
                  <c:v>15.36</c:v>
                </c:pt>
                <c:pt idx="33">
                  <c:v>14.263</c:v>
                </c:pt>
                <c:pt idx="34">
                  <c:v>13.55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8399464"/>
        <c:axId val="568399856"/>
      </c:scatterChart>
      <c:valAx>
        <c:axId val="568399464"/>
        <c:scaling>
          <c:orientation val="minMax"/>
          <c:max val="22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568399856"/>
        <c:crosses val="autoZero"/>
        <c:crossBetween val="midCat"/>
        <c:majorUnit val="1"/>
      </c:valAx>
      <c:valAx>
        <c:axId val="568399856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68399464"/>
        <c:crosses val="autoZero"/>
        <c:crossBetween val="midCat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5912236081109329"/>
          <c:y val="1.3578371062992126E-2"/>
          <c:w val="0.8041445427728614"/>
          <c:h val="0.14036909448818899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7.7114491239691885E-2"/>
          <c:w val="0.87737962511323264"/>
          <c:h val="0.7833456074302974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(N=44,899)</c:v>
                </c:pt>
              </c:strCache>
            </c:strRef>
          </c:tx>
          <c:spPr>
            <a:ln w="41275">
              <a:solidFill>
                <a:srgbClr val="00FFFF"/>
              </a:solidFill>
            </a:ln>
          </c:spPr>
          <c:marker>
            <c:symbol val="none"/>
          </c:marker>
          <c:xVal>
            <c:numRef>
              <c:f>Sheet1!$A$2:$A$24</c:f>
              <c:numCache>
                <c:formatCode>General</c:formatCode>
                <c:ptCount val="2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</c:numCache>
            </c:numRef>
          </c:xVal>
          <c:yVal>
            <c:numRef>
              <c:f>Sheet1!$B$2:$B$24</c:f>
              <c:numCache>
                <c:formatCode>General</c:formatCode>
                <c:ptCount val="23"/>
                <c:pt idx="0">
                  <c:v>100</c:v>
                </c:pt>
                <c:pt idx="1">
                  <c:v>91.808999999999997</c:v>
                </c:pt>
                <c:pt idx="2">
                  <c:v>89.853999999999999</c:v>
                </c:pt>
                <c:pt idx="3">
                  <c:v>88.650999999999996</c:v>
                </c:pt>
                <c:pt idx="4">
                  <c:v>87.834999999999994</c:v>
                </c:pt>
                <c:pt idx="5">
                  <c:v>87.210999999999999</c:v>
                </c:pt>
                <c:pt idx="6">
                  <c:v>86.647999999999996</c:v>
                </c:pt>
                <c:pt idx="7">
                  <c:v>86.194999999999993</c:v>
                </c:pt>
                <c:pt idx="8">
                  <c:v>85.692999999999998</c:v>
                </c:pt>
                <c:pt idx="9">
                  <c:v>85.293999999999997</c:v>
                </c:pt>
                <c:pt idx="10">
                  <c:v>84.894999999999996</c:v>
                </c:pt>
                <c:pt idx="11">
                  <c:v>84.572999999999993</c:v>
                </c:pt>
                <c:pt idx="12">
                  <c:v>84.192999999999998</c:v>
                </c:pt>
                <c:pt idx="13">
                  <c:v>80.975999999999999</c:v>
                </c:pt>
                <c:pt idx="14">
                  <c:v>78.269000000000005</c:v>
                </c:pt>
                <c:pt idx="15">
                  <c:v>75.614000000000004</c:v>
                </c:pt>
                <c:pt idx="16">
                  <c:v>72.921999999999997</c:v>
                </c:pt>
                <c:pt idx="17">
                  <c:v>70.156000000000006</c:v>
                </c:pt>
                <c:pt idx="18">
                  <c:v>67.293999999999997</c:v>
                </c:pt>
                <c:pt idx="19">
                  <c:v>64.316000000000003</c:v>
                </c:pt>
                <c:pt idx="20">
                  <c:v>61.036000000000001</c:v>
                </c:pt>
                <c:pt idx="21">
                  <c:v>57.893000000000001</c:v>
                </c:pt>
                <c:pt idx="22">
                  <c:v>54.314999999999998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(N=6,420)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Sheet1!$A$2:$A$24</c:f>
              <c:numCache>
                <c:formatCode>General</c:formatCode>
                <c:ptCount val="2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</c:numCache>
            </c:numRef>
          </c:xVal>
          <c:yVal>
            <c:numRef>
              <c:f>Sheet1!$C$2:$C$24</c:f>
              <c:numCache>
                <c:formatCode>General</c:formatCode>
                <c:ptCount val="23"/>
                <c:pt idx="0">
                  <c:v>100</c:v>
                </c:pt>
                <c:pt idx="1">
                  <c:v>95.234999999999999</c:v>
                </c:pt>
                <c:pt idx="2">
                  <c:v>93.838999999999999</c:v>
                </c:pt>
                <c:pt idx="3">
                  <c:v>93.03</c:v>
                </c:pt>
                <c:pt idx="4">
                  <c:v>92.427999999999997</c:v>
                </c:pt>
                <c:pt idx="5">
                  <c:v>91.825999999999993</c:v>
                </c:pt>
                <c:pt idx="6">
                  <c:v>91.418000000000006</c:v>
                </c:pt>
                <c:pt idx="7">
                  <c:v>91.040999999999997</c:v>
                </c:pt>
                <c:pt idx="8">
                  <c:v>90.68</c:v>
                </c:pt>
                <c:pt idx="9">
                  <c:v>90.253</c:v>
                </c:pt>
                <c:pt idx="10">
                  <c:v>89.972999999999999</c:v>
                </c:pt>
                <c:pt idx="11">
                  <c:v>89.674999999999997</c:v>
                </c:pt>
                <c:pt idx="12">
                  <c:v>89.474000000000004</c:v>
                </c:pt>
                <c:pt idx="13">
                  <c:v>86.816000000000003</c:v>
                </c:pt>
                <c:pt idx="14">
                  <c:v>84.462000000000003</c:v>
                </c:pt>
                <c:pt idx="15">
                  <c:v>81.875</c:v>
                </c:pt>
                <c:pt idx="16">
                  <c:v>79.850999999999999</c:v>
                </c:pt>
                <c:pt idx="17">
                  <c:v>77.207999999999998</c:v>
                </c:pt>
                <c:pt idx="18">
                  <c:v>75.171999999999997</c:v>
                </c:pt>
                <c:pt idx="19">
                  <c:v>73.486000000000004</c:v>
                </c:pt>
                <c:pt idx="20">
                  <c:v>71.343000000000004</c:v>
                </c:pt>
                <c:pt idx="21">
                  <c:v>69.462999999999994</c:v>
                </c:pt>
                <c:pt idx="22">
                  <c:v>67.543000000000006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(N=37,211)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Sheet1!$A$2:$A$24</c:f>
              <c:numCache>
                <c:formatCode>General</c:formatCode>
                <c:ptCount val="2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</c:numCache>
            </c:numRef>
          </c:xVal>
          <c:yVal>
            <c:numRef>
              <c:f>Sheet1!$D$2:$D$24</c:f>
              <c:numCache>
                <c:formatCode>General</c:formatCode>
                <c:ptCount val="23"/>
                <c:pt idx="0">
                  <c:v>100</c:v>
                </c:pt>
                <c:pt idx="1">
                  <c:v>94.394999999999996</c:v>
                </c:pt>
                <c:pt idx="2">
                  <c:v>92.24</c:v>
                </c:pt>
                <c:pt idx="3">
                  <c:v>90.765000000000001</c:v>
                </c:pt>
                <c:pt idx="4">
                  <c:v>89.575999999999993</c:v>
                </c:pt>
                <c:pt idx="5">
                  <c:v>88.478999999999999</c:v>
                </c:pt>
                <c:pt idx="6">
                  <c:v>87.492000000000004</c:v>
                </c:pt>
                <c:pt idx="7">
                  <c:v>86.510999999999996</c:v>
                </c:pt>
                <c:pt idx="8">
                  <c:v>85.676000000000002</c:v>
                </c:pt>
                <c:pt idx="9">
                  <c:v>84.927999999999997</c:v>
                </c:pt>
                <c:pt idx="10">
                  <c:v>84.078000000000003</c:v>
                </c:pt>
                <c:pt idx="11">
                  <c:v>83.409000000000006</c:v>
                </c:pt>
                <c:pt idx="12">
                  <c:v>82.700999999999993</c:v>
                </c:pt>
                <c:pt idx="13">
                  <c:v>74.834000000000003</c:v>
                </c:pt>
                <c:pt idx="14">
                  <c:v>68.025000000000006</c:v>
                </c:pt>
                <c:pt idx="15">
                  <c:v>62.3</c:v>
                </c:pt>
                <c:pt idx="16">
                  <c:v>56.857999999999997</c:v>
                </c:pt>
                <c:pt idx="17">
                  <c:v>52.1</c:v>
                </c:pt>
                <c:pt idx="18">
                  <c:v>47.384</c:v>
                </c:pt>
                <c:pt idx="19">
                  <c:v>43.155000000000001</c:v>
                </c:pt>
                <c:pt idx="20">
                  <c:v>39.457999999999998</c:v>
                </c:pt>
                <c:pt idx="21">
                  <c:v>35.389000000000003</c:v>
                </c:pt>
                <c:pt idx="22">
                  <c:v>31.454000000000001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(N=1,249)</c:v>
                </c:pt>
              </c:strCache>
            </c:strRef>
          </c:tx>
          <c:spPr>
            <a:ln w="41275">
              <a:solidFill>
                <a:srgbClr val="FF99FF"/>
              </a:solidFill>
            </a:ln>
          </c:spPr>
          <c:marker>
            <c:symbol val="none"/>
          </c:marker>
          <c:xVal>
            <c:numRef>
              <c:f>Sheet1!$A$2:$A$24</c:f>
              <c:numCache>
                <c:formatCode>General</c:formatCode>
                <c:ptCount val="2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</c:numCache>
            </c:numRef>
          </c:xVal>
          <c:yVal>
            <c:numRef>
              <c:f>Sheet1!$E$2:$E$24</c:f>
              <c:numCache>
                <c:formatCode>General</c:formatCode>
                <c:ptCount val="23"/>
                <c:pt idx="0">
                  <c:v>100</c:v>
                </c:pt>
                <c:pt idx="1">
                  <c:v>94.137</c:v>
                </c:pt>
                <c:pt idx="2">
                  <c:v>92.177000000000007</c:v>
                </c:pt>
                <c:pt idx="3">
                  <c:v>90.933000000000007</c:v>
                </c:pt>
                <c:pt idx="4">
                  <c:v>90.268000000000001</c:v>
                </c:pt>
                <c:pt idx="5">
                  <c:v>89.433999999999997</c:v>
                </c:pt>
                <c:pt idx="6">
                  <c:v>88.513999999999996</c:v>
                </c:pt>
                <c:pt idx="7">
                  <c:v>88.177999999999997</c:v>
                </c:pt>
                <c:pt idx="8">
                  <c:v>87.673000000000002</c:v>
                </c:pt>
                <c:pt idx="9">
                  <c:v>86.914000000000001</c:v>
                </c:pt>
                <c:pt idx="10">
                  <c:v>85.731999999999999</c:v>
                </c:pt>
                <c:pt idx="11">
                  <c:v>84.802000000000007</c:v>
                </c:pt>
                <c:pt idx="12">
                  <c:v>83.864999999999995</c:v>
                </c:pt>
                <c:pt idx="13">
                  <c:v>74.063000000000002</c:v>
                </c:pt>
                <c:pt idx="14">
                  <c:v>66.144999999999996</c:v>
                </c:pt>
                <c:pt idx="15">
                  <c:v>60.351999999999997</c:v>
                </c:pt>
                <c:pt idx="16">
                  <c:v>56.253999999999998</c:v>
                </c:pt>
                <c:pt idx="17">
                  <c:v>51.465000000000003</c:v>
                </c:pt>
                <c:pt idx="18">
                  <c:v>48.585999999999999</c:v>
                </c:pt>
                <c:pt idx="19">
                  <c:v>46.305999999999997</c:v>
                </c:pt>
                <c:pt idx="20">
                  <c:v>43.973999999999997</c:v>
                </c:pt>
                <c:pt idx="21">
                  <c:v>41.856999999999999</c:v>
                </c:pt>
                <c:pt idx="22">
                  <c:v>39.112000000000002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(N=926)</c:v>
                </c:pt>
              </c:strCache>
            </c:strRef>
          </c:tx>
          <c:spPr>
            <a:ln w="412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Sheet1!$A$2:$A$24</c:f>
              <c:numCache>
                <c:formatCode>General</c:formatCode>
                <c:ptCount val="2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</c:numCache>
            </c:numRef>
          </c:xVal>
          <c:yVal>
            <c:numRef>
              <c:f>Sheet1!$F$2:$F$24</c:f>
              <c:numCache>
                <c:formatCode>General</c:formatCode>
                <c:ptCount val="23"/>
                <c:pt idx="0">
                  <c:v>100</c:v>
                </c:pt>
                <c:pt idx="1">
                  <c:v>83.337000000000003</c:v>
                </c:pt>
                <c:pt idx="2">
                  <c:v>79.733000000000004</c:v>
                </c:pt>
                <c:pt idx="3">
                  <c:v>76.983999999999995</c:v>
                </c:pt>
                <c:pt idx="4">
                  <c:v>75.328000000000003</c:v>
                </c:pt>
                <c:pt idx="5">
                  <c:v>74.108999999999995</c:v>
                </c:pt>
                <c:pt idx="6">
                  <c:v>73.221000000000004</c:v>
                </c:pt>
                <c:pt idx="7">
                  <c:v>72.775000000000006</c:v>
                </c:pt>
                <c:pt idx="8">
                  <c:v>72.106999999999999</c:v>
                </c:pt>
                <c:pt idx="9">
                  <c:v>71.661000000000001</c:v>
                </c:pt>
                <c:pt idx="10">
                  <c:v>70.881</c:v>
                </c:pt>
                <c:pt idx="11">
                  <c:v>70.210999999999999</c:v>
                </c:pt>
                <c:pt idx="12">
                  <c:v>69.426000000000002</c:v>
                </c:pt>
                <c:pt idx="13">
                  <c:v>62.253999999999998</c:v>
                </c:pt>
                <c:pt idx="14">
                  <c:v>57.704000000000001</c:v>
                </c:pt>
                <c:pt idx="15">
                  <c:v>54.347999999999999</c:v>
                </c:pt>
                <c:pt idx="16">
                  <c:v>51.991</c:v>
                </c:pt>
                <c:pt idx="17">
                  <c:v>48.628999999999998</c:v>
                </c:pt>
                <c:pt idx="18">
                  <c:v>46.728000000000002</c:v>
                </c:pt>
                <c:pt idx="19">
                  <c:v>44.671999999999997</c:v>
                </c:pt>
                <c:pt idx="20">
                  <c:v>43.683999999999997</c:v>
                </c:pt>
                <c:pt idx="21">
                  <c:v>39.283999999999999</c:v>
                </c:pt>
                <c:pt idx="22">
                  <c:v>36.584000000000003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(N=127)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Sheet1!$A$2:$A$24</c:f>
              <c:numCache>
                <c:formatCode>General</c:formatCode>
                <c:ptCount val="2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</c:numCache>
            </c:numRef>
          </c:xVal>
          <c:yVal>
            <c:numRef>
              <c:f>Sheet1!$G$2:$G$24</c:f>
              <c:numCache>
                <c:formatCode>General</c:formatCode>
                <c:ptCount val="23"/>
                <c:pt idx="0">
                  <c:v>100</c:v>
                </c:pt>
                <c:pt idx="1">
                  <c:v>84.965999999999994</c:v>
                </c:pt>
                <c:pt idx="2">
                  <c:v>82.584000000000003</c:v>
                </c:pt>
                <c:pt idx="3">
                  <c:v>82.584000000000003</c:v>
                </c:pt>
                <c:pt idx="4">
                  <c:v>80.98</c:v>
                </c:pt>
                <c:pt idx="5">
                  <c:v>80.177999999999997</c:v>
                </c:pt>
                <c:pt idx="6">
                  <c:v>78.575000000000003</c:v>
                </c:pt>
                <c:pt idx="7">
                  <c:v>76.971000000000004</c:v>
                </c:pt>
                <c:pt idx="8">
                  <c:v>76.971000000000004</c:v>
                </c:pt>
                <c:pt idx="9">
                  <c:v>76.161000000000001</c:v>
                </c:pt>
                <c:pt idx="10">
                  <c:v>76.161000000000001</c:v>
                </c:pt>
                <c:pt idx="11">
                  <c:v>76.161000000000001</c:v>
                </c:pt>
                <c:pt idx="12">
                  <c:v>76.161000000000001</c:v>
                </c:pt>
                <c:pt idx="13">
                  <c:v>64.231999999999999</c:v>
                </c:pt>
                <c:pt idx="14">
                  <c:v>57.823</c:v>
                </c:pt>
                <c:pt idx="15">
                  <c:v>53.777000000000001</c:v>
                </c:pt>
                <c:pt idx="16">
                  <c:v>51.558999999999997</c:v>
                </c:pt>
                <c:pt idx="17">
                  <c:v>49.183</c:v>
                </c:pt>
                <c:pt idx="18">
                  <c:v>47.853999999999999</c:v>
                </c:pt>
                <c:pt idx="19">
                  <c:v>46.145000000000003</c:v>
                </c:pt>
                <c:pt idx="20">
                  <c:v>43.838000000000001</c:v>
                </c:pt>
                <c:pt idx="21">
                  <c:v>41.259</c:v>
                </c:pt>
                <c:pt idx="22">
                  <c:v>#N/A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9734328"/>
        <c:axId val="499733936"/>
      </c:scatterChart>
      <c:valAx>
        <c:axId val="499734328"/>
        <c:scaling>
          <c:orientation val="minMax"/>
          <c:max val="1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499733936"/>
        <c:crosses val="autoZero"/>
        <c:crossBetween val="midCat"/>
        <c:majorUnit val="1"/>
      </c:valAx>
      <c:valAx>
        <c:axId val="499733936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99734328"/>
        <c:crosses val="autoZero"/>
        <c:crossBetween val="midCat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8086146296930275"/>
          <c:y val="1.6146402678543625E-2"/>
          <c:w val="0.8041445427728614"/>
          <c:h val="0.14036909448818899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0.09744</cdr:x>
      <cdr:y>0.84656</cdr:y>
    </cdr:from>
    <cdr:to>
      <cdr:x>0.17503</cdr:x>
      <cdr:y>0.91005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1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0.15778</cdr:x>
      <cdr:y>0.84656</cdr:y>
    </cdr:from>
    <cdr:to>
      <cdr:x>0.26123</cdr:x>
      <cdr:y>0.91535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94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0.63192</cdr:x>
      <cdr:y>0.84656</cdr:y>
    </cdr:from>
    <cdr:to>
      <cdr:x>0.73537</cdr:x>
      <cdr:y>0.91535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585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0.29339</cdr:x>
      <cdr:y>0.84656</cdr:y>
    </cdr:from>
    <cdr:to>
      <cdr:x>0.39684</cdr:x>
      <cdr:y>0.91535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93313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0.43365</cdr:x>
      <cdr:y>0.84656</cdr:y>
    </cdr:from>
    <cdr:to>
      <cdr:x>0.53709</cdr:x>
      <cdr:y>0.91535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330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0.76123</cdr:x>
      <cdr:y>0.84656</cdr:y>
    </cdr:from>
    <cdr:to>
      <cdr:x>0.86468</cdr:x>
      <cdr:y>0.91535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28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0.89655</cdr:x>
      <cdr:y>0.84656</cdr:y>
    </cdr:from>
    <cdr:to>
      <cdr:x>1</cdr:x>
      <cdr:y>0.91535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924800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0.23537</cdr:x>
      <cdr:y>0.84656</cdr:y>
    </cdr:from>
    <cdr:to>
      <cdr:x>0.31296</cdr:x>
      <cdr:y>0.91005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080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0.3733</cdr:x>
      <cdr:y>0.84656</cdr:y>
    </cdr:from>
    <cdr:to>
      <cdr:x>0.45089</cdr:x>
      <cdr:y>0.91005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2996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0.83882</cdr:x>
      <cdr:y>0.84656</cdr:y>
    </cdr:from>
    <cdr:to>
      <cdr:x>0.9164</cdr:x>
      <cdr:y>0.91005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414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0.70951</cdr:x>
      <cdr:y>0.84656</cdr:y>
    </cdr:from>
    <cdr:to>
      <cdr:x>0.78709</cdr:x>
      <cdr:y>0.91005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271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0.57158</cdr:x>
      <cdr:y>0.84656</cdr:y>
    </cdr:from>
    <cdr:to>
      <cdr:x>0.64916</cdr:x>
      <cdr:y>0.91005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5052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0.39096</cdr:x>
      <cdr:y>0.89101</cdr:y>
    </cdr:from>
    <cdr:to>
      <cdr:x>0.52634</cdr:x>
      <cdr:y>0.95512</cdr:y>
    </cdr:to>
    <cdr:sp macro="" textlink="">
      <cdr:nvSpPr>
        <cdr:cNvPr id="15" name="TextBox 10"/>
        <cdr:cNvSpPr txBox="1"/>
      </cdr:nvSpPr>
      <cdr:spPr>
        <a:xfrm xmlns:a="http://schemas.openxmlformats.org/drawingml/2006/main">
          <a:off x="3455810" y="4277380"/>
          <a:ext cx="119662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FFFF00"/>
              </a:solidFill>
            </a:rPr>
            <a:t>Heart-lung</a:t>
          </a:r>
          <a:endParaRPr lang="en-US" sz="14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0.84744</cdr:x>
      <cdr:y>0.8896</cdr:y>
    </cdr:from>
    <cdr:to>
      <cdr:x>0.98282</cdr:x>
      <cdr:y>0.95372</cdr:y>
    </cdr:to>
    <cdr:sp macro="" textlink="">
      <cdr:nvSpPr>
        <cdr:cNvPr id="16" name="TextBox 10"/>
        <cdr:cNvSpPr txBox="1"/>
      </cdr:nvSpPr>
      <cdr:spPr>
        <a:xfrm xmlns:a="http://schemas.openxmlformats.org/drawingml/2006/main">
          <a:off x="7490687" y="4270634"/>
          <a:ext cx="119662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FFFF00"/>
              </a:solidFill>
            </a:rPr>
            <a:t>Heart-lung</a:t>
          </a:r>
          <a:endParaRPr lang="en-US" sz="1400" b="1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9/25/2017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66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69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665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Adjustments for multiple comparisons were done using Scheffe’s method.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 of log-rank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test should be interpreted with caution when curves cross.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8967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Adjustments for multiple comparisons were done using Scheffe’s method.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 of log-rank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test should be interpreted with caution when curves cross.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6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88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721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51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213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474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9982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183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616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74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787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451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4731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1852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861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3854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58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699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024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1095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6441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3355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6771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201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153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548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48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91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7973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608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4817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7320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7469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041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9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Transplants with unknown recipient ages are excluded from this tabulation.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04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627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008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513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55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85800" y="1219200"/>
            <a:ext cx="7696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 smtClean="0"/>
              <a:t>THE REGISTRY OF THE INTERNATIONAL SOCIETY FOR HEART AND LUNG TRANSPLANTATION: </a:t>
            </a:r>
            <a:br>
              <a:rPr lang="en-US" sz="4600" b="1" dirty="0" smtClean="0"/>
            </a:br>
            <a:r>
              <a:rPr lang="en-US" sz="4600" b="1" dirty="0" smtClean="0"/>
              <a:t>THIRTY-SECOND</a:t>
            </a:r>
            <a:br>
              <a:rPr lang="en-US" sz="4600" b="1" dirty="0" smtClean="0"/>
            </a:br>
            <a:r>
              <a:rPr lang="en-US" sz="4600" b="1" dirty="0" smtClean="0"/>
              <a:t> ANNUAL REPORT</a:t>
            </a:r>
            <a:endParaRPr lang="en-US" sz="460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5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2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967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Heart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449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Lung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063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/>
              <a:t>Number of Centers Reporting Heart-Lung Transplants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73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 bwMode="auto">
          <a:xfrm>
            <a:off x="0" y="150371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200" kern="0" dirty="0" smtClean="0"/>
              <a:t>REGISTRY DATABASE:</a:t>
            </a:r>
            <a:r>
              <a:rPr lang="en-US" sz="2800" kern="0" dirty="0" smtClean="0"/>
              <a:t/>
            </a:r>
            <a:br>
              <a:rPr lang="en-US" sz="2800" kern="0" dirty="0" smtClean="0"/>
            </a:br>
            <a:r>
              <a:rPr lang="en-US" sz="2600" kern="0" dirty="0" smtClean="0"/>
              <a:t>Number of Centers Reporting Transplants</a:t>
            </a:r>
            <a:br>
              <a:rPr lang="en-US" sz="2600" kern="0" dirty="0" smtClean="0"/>
            </a:br>
            <a:endParaRPr lang="en-US" sz="2200" kern="0" dirty="0"/>
          </a:p>
        </p:txBody>
      </p:sp>
      <p:sp>
        <p:nvSpPr>
          <p:cNvPr id="3" name="title_cohort"/>
          <p:cNvSpPr txBox="1"/>
          <p:nvPr/>
        </p:nvSpPr>
        <p:spPr>
          <a:xfrm>
            <a:off x="1524000" y="1023865"/>
            <a:ext cx="609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kern="0" dirty="0" smtClean="0"/>
              <a:t>(Transplants: January 2009 – June 2016)</a:t>
            </a:r>
            <a:endParaRPr lang="en-US" sz="2200" b="1" kern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6" name="Group 1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02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989" y="22859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kern="0" dirty="0" smtClean="0"/>
              <a:t>REGISTRY DATABASE:</a:t>
            </a:r>
            <a:r>
              <a:rPr lang="en-US" sz="2600" kern="0" dirty="0" smtClean="0"/>
              <a:t/>
            </a:r>
            <a:br>
              <a:rPr lang="en-US" sz="2600" kern="0" dirty="0" smtClean="0"/>
            </a:br>
            <a:r>
              <a:rPr lang="en-US" sz="2400" kern="0" dirty="0" smtClean="0"/>
              <a:t>Kaplan-Meier Survival</a:t>
            </a:r>
            <a:br>
              <a:rPr lang="en-US" sz="2400" kern="0" dirty="0" smtClean="0"/>
            </a:br>
            <a:endParaRPr lang="en-US" sz="2000" kern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6" name="Group 1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pvalues"/>
          <p:cNvSpPr txBox="1"/>
          <p:nvPr/>
        </p:nvSpPr>
        <p:spPr>
          <a:xfrm>
            <a:off x="1112588" y="4724400"/>
            <a:ext cx="3545182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</a:rPr>
              <a:t>All pair-wise comparisons were significant at p &lt; 0.05 except adult lung vs. pediatric lung and adult heart-lung vs. pediatric heart-lung</a:t>
            </a:r>
          </a:p>
        </p:txBody>
      </p:sp>
      <p:sp>
        <p:nvSpPr>
          <p:cNvPr id="3" name="title_cohort"/>
          <p:cNvSpPr txBox="1"/>
          <p:nvPr/>
        </p:nvSpPr>
        <p:spPr>
          <a:xfrm>
            <a:off x="1781300" y="927644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 smtClean="0"/>
              <a:t>(Transplants: January 1980 – June 2015)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41195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0" y="239398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kern="0" dirty="0" smtClean="0"/>
              <a:t>REGISTRY DATABASE:</a:t>
            </a:r>
            <a:r>
              <a:rPr lang="en-US" sz="2600" kern="0" dirty="0" smtClean="0"/>
              <a:t/>
            </a:r>
            <a:br>
              <a:rPr lang="en-US" sz="2600" kern="0" dirty="0" smtClean="0"/>
            </a:br>
            <a:r>
              <a:rPr lang="en-US" sz="2400" kern="0" dirty="0" smtClean="0"/>
              <a:t>Kaplan-Meier Survival</a:t>
            </a:r>
            <a:br>
              <a:rPr lang="en-US" sz="2400" kern="0" dirty="0" smtClean="0"/>
            </a:br>
            <a:endParaRPr lang="en-US" sz="2000" kern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6" name="Group 1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pvalues"/>
          <p:cNvSpPr txBox="1"/>
          <p:nvPr/>
        </p:nvSpPr>
        <p:spPr>
          <a:xfrm>
            <a:off x="1143000" y="4665919"/>
            <a:ext cx="608287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</a:rPr>
              <a:t>All pair-wise comparisons were significant at p &lt; 0.05 except adult lung vs. pediatric lung</a:t>
            </a:r>
            <a:r>
              <a:rPr lang="en-US" sz="1200" b="1" dirty="0" smtClean="0">
                <a:solidFill>
                  <a:srgbClr val="FFFF00"/>
                </a:solidFill>
              </a:rPr>
              <a:t>, </a:t>
            </a:r>
            <a:r>
              <a:rPr lang="en-US" sz="1200" b="1" dirty="0">
                <a:solidFill>
                  <a:srgbClr val="FFFF00"/>
                </a:solidFill>
              </a:rPr>
              <a:t>adult lung vs. pediatric heart-lung</a:t>
            </a:r>
            <a:r>
              <a:rPr lang="en-US" sz="1200" b="1" dirty="0" smtClean="0">
                <a:solidFill>
                  <a:srgbClr val="FFFF00"/>
                </a:solidFill>
              </a:rPr>
              <a:t>, </a:t>
            </a:r>
            <a:r>
              <a:rPr lang="en-US" sz="1200" b="1" dirty="0">
                <a:solidFill>
                  <a:srgbClr val="FFFF00"/>
                </a:solidFill>
              </a:rPr>
              <a:t>pediatric lung vs. pediatric heart-lung,  and adult heart-lung vs. pediatric heart-lung</a:t>
            </a:r>
          </a:p>
        </p:txBody>
      </p:sp>
      <p:sp>
        <p:nvSpPr>
          <p:cNvPr id="3" name="title_cohort"/>
          <p:cNvSpPr txBox="1"/>
          <p:nvPr/>
        </p:nvSpPr>
        <p:spPr>
          <a:xfrm>
            <a:off x="1714500" y="943693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 smtClean="0"/>
              <a:t>(Transplants: January 2004 – June 2015)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29652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09600" y="2438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APPENDIX</a:t>
            </a:r>
            <a:endParaRPr lang="en-US" sz="4800" dirty="0"/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9" name="Group 8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0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96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05508"/>
          <a:ext cx="8610600" cy="5038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3192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1/2015-6/2016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61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FUNDACION FAVALORO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HAREFIELD S.A. - HOSPITAL ITALIANO DE MENDOZA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INSTITUTO CARDIOVASCULAR DE ROSARIO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CENTRO DE TRASPLANTE CARDIACO HOSPITAL PRIVADO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ITALIANO DE BUENOS AIRES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UNIVERSITARIO AUSTRAL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EL CRUCE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ESPAÑOL DE MENDOZA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CENTRO DE TRASPLANTE CARDIACO DEL SANATORIO ALLENDE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CENTRO DE TRASPLANTE CARDIACO HOSPITAL ITALIANO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05508"/>
          <a:ext cx="8610600" cy="503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255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1/2015-6/2016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CENTRO DE TRASPLANTE PULMONAR HOSPITAL ITALIANO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90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CLINICA DE NEFROLOGIA UROLOGIA Y ENFERMEDADES CARDIOVASCULARES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ALEMAN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DE PEDIATRIA JUAN P GARRAHAN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HOSPITAL GENERAL DE AGUDOS DR COSME ARGERICH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INSTITUTO CARDIOVASCULAR DE BUENOS AIRES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INSTITUTO DE CARDIOLOGIA DE CORRIENTES JUANA F CABRAL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SANATORIO DE LA TRINIDAD MITRE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SANATORIO PARQUE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463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707319"/>
              </p:ext>
            </p:extLst>
          </p:nvPr>
        </p:nvGraphicFramePr>
        <p:xfrm>
          <a:off x="304800" y="905507"/>
          <a:ext cx="8610600" cy="5241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508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1/2015-6/2016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St. Vincent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Royal Children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Prince Charles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Alfred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Fiona Stanley Hospital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Allgemeines Krankenhaus Wien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Universitätsklinik Innsbruck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Landeskrankenhaus Graz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BELARUS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968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RSPC Cardiology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214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sz="2200" dirty="0" smtClean="0">
                <a:solidFill>
                  <a:srgbClr val="FFFF00"/>
                </a:solidFill>
              </a:rPr>
              <a:t>MAJOR CONTRIBUTORS TO THE ISHLT TRANSPLANT REGISTRY</a:t>
            </a:r>
            <a:endParaRPr lang="en-US" sz="2200" dirty="0">
              <a:solidFill>
                <a:srgbClr val="FFFF0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162414"/>
              </p:ext>
            </p:extLst>
          </p:nvPr>
        </p:nvGraphicFramePr>
        <p:xfrm>
          <a:off x="152399" y="762001"/>
          <a:ext cx="8839202" cy="5374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1"/>
                <a:gridCol w="2607129"/>
                <a:gridCol w="898071"/>
                <a:gridCol w="838201"/>
              </a:tblGrid>
              <a:tr h="259629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FFFF00"/>
                          </a:solidFill>
                        </a:rPr>
                        <a:t>Organization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FFFF00"/>
                          </a:solidFill>
                        </a:rPr>
                        <a:t>Countries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FFFF00"/>
                          </a:solidFill>
                        </a:rPr>
                        <a:t>Heart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dirty="0">
                          <a:solidFill>
                            <a:srgbClr val="FFFF00"/>
                          </a:solidFill>
                        </a:rPr>
                        <a:t>Lung </a:t>
                      </a:r>
                      <a:endParaRPr lang="en-US" sz="1400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L’Agence de la Biomédicine  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France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Australia and New Zealand Cardiothoracic Organ Transplant Registry (ANZCOTR)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Australia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British Columbia Transplant Agency 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Canada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6850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Eurotransplant (ET)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Austria, Belgium, Croatia, Germany,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Hungary,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, Slovenia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Instituto Nacional Central Único Coordinador de Ablación e Implante (INCUCAI)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Argentina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Transplant Center of Italy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Italy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Organización Nacional de Trasplantes (ONT)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Registro Español de Trasplante Cardíaco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Scandiatransplant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Denmark, Finland, Norway, Sweden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07428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United Kingdom Transplant Services Authority (UKTSSA)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United Kingdom, Ireland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296000"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United Network for Organ Sharing (UNOS)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United States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07428">
                <a:tc gridSpan="4"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In addition, 102 individual centers from North America, Central/South America, Europe, Asia, Africa and the Middle East have reported at least one transplant since 1995.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0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05508"/>
          <a:ext cx="8610600" cy="503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3260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1/2015-6/2016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Hôpital Erasme Bruxelles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Universitair Ziekenhuis Antwerpen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Onze Lieve Vrouw Ziekenhuis Aalst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Universitair Ziekenhuis Gent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Centre Hospitalier Universitaire Liège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Cliniques Universitaires, Université Catholique de Louvain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UZ Gasthuisberg Leuven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BRAZIL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Heart Institute-Univ. Sao Paulo Hospital das Clinicas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1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de Messejana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79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41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9408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1/2015-6/2016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697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BRAZIL (cont’d)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Instituto de Medicina Integral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Instituto de Cardiologia do Distrito Federal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Procardiaco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CANADA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Royal Victoria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Toronto General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Sainte-Justine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77383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Institut Universitaire de Cardiologie et de Pneumologie de Quebec (IUCPQ)</a:t>
                      </a:r>
                      <a:endParaRPr lang="fr-FR" sz="1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35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University of Alberta Hospitals/Walter C. Mackenzie Health Sciences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02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105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90552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20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CANADA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20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St. Paul's 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</a:t>
                      </a:r>
                      <a:r>
                        <a:rPr lang="en-US" sz="1500" b="1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0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Vancouver General 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</a:t>
                      </a:r>
                      <a:r>
                        <a:rPr lang="en-US" sz="1500" b="1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0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Hospital For Sick Children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0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COLOMBIA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1941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Fundacion 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Cardioinfantil - Instituto 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de Cardiologia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19414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Fundacion Cardiovascular de Colombia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1941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CROATIA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1941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Clinical Hospital Zagreb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1941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Dubrava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01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407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911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THE CZECH REPUBLIC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Hospital Motol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DENMARK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Skejby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Rigshospitalet, National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ESTONIA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Tartu University Hospital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FINLAND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Helsinki University Central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Children's Hospital, University of Helsinki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6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Sainte Marguerite (APM)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Timone adultes (APM)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07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68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Marseille Timone enfants (APM)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Caen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Dijon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UNITE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Montpellier (A) - UNITE DE TRANSPL. CARDIO-THORACIQUE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Rennes (A) - CENTRE CARDIO-PNEUMOLOGIQUE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Tours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Grenoble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Grenoble (A) - PNEUMOLOGIE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824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5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648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21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Nantes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Nancy (A+P)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Lille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Clermont-Ferrand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Lyon (A+P) - POLE DE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Lyon I (HCL) (A+P) - Pole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Lyon II (HCL) (A) - POLE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Pitié-Salpêtrière (AP-HP)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977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Necker Enfants Malades (AP-HP) (A+P) - CARDIOLOGIE PEDIATRIQUE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5302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719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9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005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2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960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Clichy Beaujon (AP-HP) (A) - PNEUMOLOGIE B ET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Paris Bichat (AP-HP) (A) - CHIRURGIE CARDIO-VASCULAIRE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(A) -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960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(A+P) - TRANSPL. PULM. ET CARDIO-PULM.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Rouen (A+P) - CHIR. THORACIQUE ET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Limoges (A) - CHIRURGIE CARDIAQUE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Suresnes Foch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Le Plessis-Robinson Marie-Lannelongue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512690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Le Plessis-Robinson Marie-Lannelongue (A+P) - CHIRURGIE THORACIQUE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Créteil Henri Mondor (AP-HP) (A)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24622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54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19813" y="777323"/>
          <a:ext cx="8610600" cy="5347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4249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Universität des Saarlandes Homburg/Saar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Herzzentrum Dresden GmbH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Deutsches Herzzentrum Berlin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 Köln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 Leipzig - Herzzentrum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Kerckhoff Klinik, Bad Nauheim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Universität Regensburg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Herzzentrum Nordrhein-Westfalen Bad Oeynhausen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Johannes Gutenberg Universität Mainz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Heinrich-Heine-Universität Düsseldorf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Münster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895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Ruprecht-Karls-Universität Heidelberg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55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269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0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Medizinische Hochschule Hannover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Göttingen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Aachen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Justus-Liebig-Universität Giessen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Schleswig-Holstein Kiel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Johann Wolfgang Goethe Universität Frankfurt/Main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Friedrich Schiller Universität Jena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 smtClean="0">
                          <a:solidFill>
                            <a:schemeClr val="tx1"/>
                          </a:solidFill>
                        </a:rPr>
                        <a:t>Universitätsklinikum Erlangen-Nürnberg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Würzburg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Ludwig Maximilians Universität München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Hamburg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35454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277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424864"/>
              </p:ext>
            </p:extLst>
          </p:nvPr>
        </p:nvGraphicFramePr>
        <p:xfrm>
          <a:off x="304800" y="762001"/>
          <a:ext cx="8610600" cy="5407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04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Albert-Ludwigs-Universität Freiburg im Breisgau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HONG KONG 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Queen Mary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HUNGARY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Heart and Vascular Center, Semmelweis University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27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INDIA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90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Fortis Malar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90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Fortis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IRAN</a:t>
                      </a:r>
                      <a:endParaRPr lang="en-US" sz="1500" b="1" kern="1200" baseline="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8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Masih Daneshvari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476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ISRAEL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476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Rabin Medical Center (Belinson Campus)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513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Sheba Medical Center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155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ACKNOWLEDGMENTS: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We wish to extend our sincere thanks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to the many thoracic transplant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surgeons, physicians and data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coordinators in transplant programs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throughout the world whose timely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and accurate submission of data has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made these analyses possible.</a:t>
            </a:r>
            <a:endParaRPr lang="en-US" sz="3600" dirty="0" smtClean="0">
              <a:solidFill>
                <a:srgbClr val="FFFF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1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838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539231"/>
              </p:ext>
            </p:extLst>
          </p:nvPr>
        </p:nvGraphicFramePr>
        <p:xfrm>
          <a:off x="304800" y="761999"/>
          <a:ext cx="8610600" cy="5168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064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ITALY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7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OSPEDALE POLICLINICO S. MATTEO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OSPEDALE PEDIATRICO BAMBINO GESU'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Ospedale Monaldi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AO NIGUARDA CA' GRANDA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S.ORSOLA-MALPIGHI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AZIENDA OSPEDALIERA S. M. MISERICORDIA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Ospedele San Camillo - Forlanini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Is.Me.T.T. - UPMC Italy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OSPEDALE PAPA GIOVANNI XXIII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AOU Città della Salute, PO S.G.Battista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AOU Città della Salute, PO OIRM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79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915292"/>
              </p:ext>
            </p:extLst>
          </p:nvPr>
        </p:nvGraphicFramePr>
        <p:xfrm>
          <a:off x="304800" y="762001"/>
          <a:ext cx="8610600" cy="5384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261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ITALY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7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AOU CONSORZIALE POLICLINICO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AZIENDA OSPEDALIERA G. BROTZU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A.O.U. SENESE - S.M. alle SCOTTE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AZIENDA OSPEDALIERA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OSPEDALE CIVILE MAGGIORE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NETHERLANDS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Utrecht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Erasmus Medisch Centrum Rotterdam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Groningen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NEW ZEALAND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601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Auckland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City Hospital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76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4917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081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NORWAY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Rikshospitalet - National Hospital of Norway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PANAMA</a:t>
                      </a:r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Punta Pacifica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PERU</a:t>
                      </a:r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Instituto Nacional Cardiovascular INCOR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POLAND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Regional Pulmonary Hospital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RUSSIA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Federal V. Shumakov Research Centre of Transplantology &amp; Artificial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Organs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Research Institute S.V. Ochapowski Regional Hospital #1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61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84394"/>
          <a:ext cx="8610600" cy="5083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402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REPUBLIC OF KOREA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Seoul National University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Severance</a:t>
                      </a: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SAUDI</a:t>
                      </a:r>
                      <a:r>
                        <a:rPr lang="en-US" sz="15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ARABIA</a:t>
                      </a:r>
                      <a:endParaRPr lang="en-US" sz="1500" b="1" dirty="0" smtClean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0887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King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Faisal Specialist Hospital and Research Center</a:t>
                      </a:r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406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SLOVENIA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088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Medical Center Ljubljana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70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SOUTH AFRICA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9368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Milpark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54672" y="6393013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95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531312"/>
              </p:ext>
            </p:extLst>
          </p:nvPr>
        </p:nvGraphicFramePr>
        <p:xfrm>
          <a:off x="304800" y="762000"/>
          <a:ext cx="8610600" cy="531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58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5650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Juan Canalejo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8, 9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MARQUÉS DE VALDECILLA. SANTANDER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8, 10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DE BELLVITGE. BARCELONA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DEL ROCIO. SEVILLA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SANTA CREU I SANT PAU.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12 DE OCTUBRE. MADRID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8, 10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UNIVERSITARIO REINA SOFIA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8, 10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GREGORIO MARAÑÓN. MADRID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dirty="0" smtClean="0">
                          <a:solidFill>
                            <a:schemeClr val="tx1"/>
                          </a:solidFill>
                        </a:rPr>
                        <a:t>HOSPITAL UNIVERSITARIO PUERTA DE HIERRO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HOSPITAL UNIVERSITARI I POLITÈCNIC LA FE. VALENCIA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8, 10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CLINIC I PROVINCIAL.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228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314877"/>
              </p:ext>
            </p:extLst>
          </p:nvPr>
        </p:nvGraphicFramePr>
        <p:xfrm>
          <a:off x="304800" y="762001"/>
          <a:ext cx="8610600" cy="5329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91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 smtClean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Vall D'Herbron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8, 10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Central DE Asturias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LA PAZ INFANTIL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8, 10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 LA ARRIXACA. MURCIA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MIGUEL SERVET. ZARAGOZA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CLÍNICO. VALLADOLID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SWEDEN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5</a:t>
                      </a:r>
                      <a:endParaRPr lang="en-US" sz="1500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Sahlgrenska University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of Lund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30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SWITZERLAND 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Zurich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37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848651"/>
              </p:ext>
            </p:extLst>
          </p:nvPr>
        </p:nvGraphicFramePr>
        <p:xfrm>
          <a:off x="304800" y="701040"/>
          <a:ext cx="8610600" cy="5402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566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TAIWAN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Cheng-Hsin General Hosptial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TURKEY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Heart Center, Ankara University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of Akdeniz University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KINGDOM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11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Great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Ormond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Street Hospital for Children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of Glasgow/Glasgow Royal Infirmary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The Freeman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Harefield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Wythenshawe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Queen Elizabeth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Papworth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035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360558"/>
              </p:ext>
            </p:extLst>
          </p:nvPr>
        </p:nvGraphicFramePr>
        <p:xfrm>
          <a:off x="304800" y="701041"/>
          <a:ext cx="8610600" cy="5496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2962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Children’s of Alabama, Birmingham, 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Alabama Hospital, Birmingham, 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Baptist Medical Center, Little Rock, 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Arkansas Children’s Hospital, Little Rock, 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Phoenix Children’s Hospital, Phoenix, AZ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Mayo Clinic Hospital, Phoenix,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Joseph’s Hospital and Medical Center, Phoenix,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Banner University Medical Center, Tucson,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Rady Children’s Hospital &amp; Health Center, San Diego, CA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noProof="0" dirty="0" smtClean="0">
                          <a:solidFill>
                            <a:schemeClr val="tx1"/>
                          </a:solidFill>
                        </a:rPr>
                        <a:t>Children’s Hospital Los Angeles, Los Angeles, CA</a:t>
                      </a:r>
                      <a:endParaRPr lang="en-US" sz="15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Cedars-Sinai Medical Center, 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Loma Linda University Medical Center, Loma Linda,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chemeClr val="tx1"/>
                          </a:solidFill>
                        </a:rPr>
                        <a:t>Lucile Salter Packard Children’s Hospital, Palo Alto,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5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3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846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California Pacific Medical Center, San Francisco, CA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UCSD Medical Center, San Diego,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CA San Francisco Medical Center, San Francisco,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Sutter Medical Center Sacramento, Sacramento,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Sharp Memorial Hospital, San Diego,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Stanford Health Care, Stanford,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UCLA Medical Center, 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Keck Hospital of USC,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 Colorado,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Aurora, CO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Colorado Hospital/HSC, Aurora, CO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Hartford Hospital, Hartford, CT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Yale New Haven Hospital, New Haven, CT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977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1996"/>
          <a:ext cx="8610600" cy="5334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911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National Medical Center, Washington,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DC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Washington Hospital Center, Washington, DC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Alfred I duPont Hospital for Children, Wilmington, DE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John Hopkins All Children’s Hospital, St. Petersburg,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Cleveland Clinic Florida Weston, Weston,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solidFill>
                            <a:schemeClr val="tx1"/>
                          </a:solidFill>
                        </a:rPr>
                        <a:t>Florida Hospital Medical Center, Orlando,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Regional/ Joe DiMaggio Children’s Hospital, Hollywood,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Jackson Memorial Hospital, Miami,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Regional Hospital, Hollywood,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Mayo </a:t>
                      </a:r>
                      <a:r>
                        <a:rPr lang="en-US" sz="1500" b="1" noProof="0" dirty="0" smtClean="0">
                          <a:solidFill>
                            <a:schemeClr val="tx1"/>
                          </a:solidFill>
                        </a:rPr>
                        <a:t>Clinic</a:t>
                      </a:r>
                      <a:r>
                        <a:rPr lang="es-E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Florida, Jacksonville,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Tampa General Hospital, Tampa,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UF Health Shands Hospital,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Gainesville,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332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REGISTRY STEERING COMMITTEE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233167"/>
            <a:ext cx="8839200" cy="46931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51000"/>
              </a:lnSpc>
            </a:pPr>
            <a:r>
              <a:rPr lang="en-US" b="1" dirty="0" smtClean="0"/>
              <a:t>Josef Stehlik – </a:t>
            </a:r>
            <a:r>
              <a:rPr lang="en-US" b="1" dirty="0" smtClean="0">
                <a:solidFill>
                  <a:srgbClr val="FFFF00"/>
                </a:solidFill>
              </a:rPr>
              <a:t>Medical Director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Roger Yusen – </a:t>
            </a:r>
            <a:r>
              <a:rPr lang="en-US" b="1" dirty="0" smtClean="0">
                <a:solidFill>
                  <a:srgbClr val="FFFF00"/>
                </a:solidFill>
              </a:rPr>
              <a:t>Associate Dir. for 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/>
              <a:t>Daniel Chambers </a:t>
            </a:r>
            <a:r>
              <a:rPr lang="en-US" b="1" dirty="0" smtClean="0"/>
              <a:t>– </a:t>
            </a:r>
            <a:r>
              <a:rPr lang="en-US" b="1" dirty="0">
                <a:solidFill>
                  <a:srgbClr val="FFFF00"/>
                </a:solidFill>
              </a:rPr>
              <a:t>Associate Dir. for </a:t>
            </a:r>
            <a:r>
              <a:rPr lang="en-US" b="1" dirty="0" smtClean="0">
                <a:solidFill>
                  <a:srgbClr val="FFFF00"/>
                </a:solidFill>
              </a:rPr>
              <a:t>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Lars Lund – </a:t>
            </a:r>
            <a:r>
              <a:rPr lang="en-US" b="1" dirty="0" smtClean="0">
                <a:solidFill>
                  <a:srgbClr val="FFFF00"/>
                </a:solidFill>
              </a:rPr>
              <a:t>Associate Dir. for Heart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Kiran Khush </a:t>
            </a:r>
            <a:r>
              <a:rPr lang="en-US" b="1" dirty="0"/>
              <a:t>– </a:t>
            </a:r>
            <a:r>
              <a:rPr lang="en-US" b="1" dirty="0">
                <a:solidFill>
                  <a:srgbClr val="FFFF00"/>
                </a:solidFill>
              </a:rPr>
              <a:t>Associate Dir. for Heart Transplantation</a:t>
            </a:r>
            <a:endParaRPr lang="en-US" b="1" dirty="0" smtClean="0">
              <a:solidFill>
                <a:srgbClr val="FFFF00"/>
              </a:solidFill>
            </a:endParaRPr>
          </a:p>
          <a:p>
            <a:pPr>
              <a:lnSpc>
                <a:spcPct val="151000"/>
              </a:lnSpc>
            </a:pPr>
            <a:r>
              <a:rPr lang="en-US" b="1" dirty="0" smtClean="0"/>
              <a:t>Joseph Rossano – </a:t>
            </a:r>
            <a:r>
              <a:rPr lang="en-US" b="1" dirty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Samuel Goldfarb – </a:t>
            </a:r>
            <a:r>
              <a:rPr lang="en-US" b="1" dirty="0" smtClean="0">
                <a:solidFill>
                  <a:srgbClr val="FFFF00"/>
                </a:solidFill>
              </a:rPr>
              <a:t>Associate Dir. for Pediatric Lung/Heart-Lung Transplantation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Bruno Meiser – </a:t>
            </a:r>
            <a:r>
              <a:rPr lang="en-US" b="1" dirty="0" smtClean="0">
                <a:solidFill>
                  <a:srgbClr val="FFFF00"/>
                </a:solidFill>
              </a:rPr>
              <a:t>Associate Dir.  for OEO and Transplant Center Relations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Bronwyn Levvey </a:t>
            </a:r>
            <a:r>
              <a:rPr lang="en-US" b="1" dirty="0" smtClean="0">
                <a:solidFill>
                  <a:srgbClr val="FFFF00"/>
                </a:solidFill>
              </a:rPr>
              <a:t>– Associate Dir. for Outcomes Analysis</a:t>
            </a:r>
          </a:p>
          <a:p>
            <a:pPr>
              <a:lnSpc>
                <a:spcPct val="151000"/>
              </a:lnSpc>
            </a:pPr>
            <a:r>
              <a:rPr lang="en-US" b="1" dirty="0" smtClean="0"/>
              <a:t>Amanda Rowe – </a:t>
            </a:r>
            <a:r>
              <a:rPr lang="en-US" b="1" dirty="0" smtClean="0">
                <a:solidFill>
                  <a:srgbClr val="FFFF00"/>
                </a:solidFill>
              </a:rPr>
              <a:t>ISHLT Executive Director</a:t>
            </a:r>
          </a:p>
          <a:p>
            <a:pPr>
              <a:lnSpc>
                <a:spcPct val="151000"/>
              </a:lnSpc>
            </a:pPr>
            <a:r>
              <a:rPr lang="en-US" b="1" dirty="0"/>
              <a:t>Wida </a:t>
            </a:r>
            <a:r>
              <a:rPr lang="en-US" b="1" dirty="0" smtClean="0"/>
              <a:t>Cherikh – </a:t>
            </a:r>
            <a:r>
              <a:rPr lang="en-US" b="1" dirty="0" smtClean="0">
                <a:solidFill>
                  <a:srgbClr val="FFFF00"/>
                </a:solidFill>
              </a:rPr>
              <a:t>Associate Dir. for Data Analysis</a:t>
            </a:r>
            <a:endParaRPr lang="en-US" b="1" dirty="0">
              <a:solidFill>
                <a:srgbClr val="FFFF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1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60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Healthcare of Atlanta,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Emory University Hospital,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Piedmont Hospital, Atlanta, GA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Iowa Hospital and Clinics, Iowa City, 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Advocate Christ Medical Center, Oak Lawn,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Ann and Robert H. Lurie Children’s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Loyola University Medical Center, Maywood,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Northwestern Memorial 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Chicago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Indiana University Health,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Lutheran Hospital of Ft Wayne, Ft Wayne,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Vincent Hospital and Health Care Center,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982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099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3157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68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Jewish Hospital, Louisville,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Norton Children’s Hospital, Louisville, KY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Kentucky Medical Center, Lexington,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Ochsner Foundation Hospital, New Orleans, LA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Boston Children’s Hospital,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Massachusetts General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Tufts Medical Center,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Brigham and Women’s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Johns Hopkins Hospital,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Maryland Medical System,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 of Michigan, Detroit, MI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Henry Ford Hospital, Detroit,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28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247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370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Spectrum Health, Grand Rapids,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Michigan Medical Center, Ann Arbor,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MN Amplatz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Children’s Hospital, Minneapolis, MN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Abbott Northwestern Hospital, Minneapolis,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Mary’s Hospital (Mayo Clinic), Rochester,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Minnesota Medical Center, Minneapolis, MN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Barnes-Jewish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Cardinal Glennon Children’s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St. Louis Children’s Hospital,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Mercy Hospital, Kansas City, MO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Luke’s Hospital of Kansas City, Kansas City,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MS Medical Center, Jackson, MS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Wake Forest Baptist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Medical Center, Winston Salem, NC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78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Carolinas Medical Center, Charlotte,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Duke University Hospital, Durham,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UNC Hospitals, Chapel Hill,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and Medical Center, Omaha, NE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Nebraska Medical Center, Omaha, NE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Newark Beth Israel Medical Center, Newark,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Robert Wood Johnson University Hospital, New Brunswick,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 York-Presbyterian/Columbia,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Strong Memorial Hospital, Rochester,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Montefiore Medical Center, Bronx,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Mount Sinai Medical Center,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Westchester Medical Center, Valhalla, NY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943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1996"/>
          <a:ext cx="8610600" cy="5341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753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1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Cleveland Clinic Foundation, Cleveland,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Nationwide Children’s Hospital,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Medical Center, Cincinnati,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Ohio State University Medical Center,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Cincinnati  Medical Cen, Cincinnati, OH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Hospital of Cleveland, Cleveland, OH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Integris Baptist Medical Center, Oklahoma City, OK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Oregon Health and Science University, Portland, OR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Allegheny General Hospital,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Pittsburgh of UPMC,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Philadelphia,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0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Penn State Milton S Hershey Medical Center, Hershey, PA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09866" y="649784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282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290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900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4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Hahnemann University Hospital, Philadelphia, PA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Pittsburgh Medical Center,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Thomas Jefferson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Temple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Hospital of the University of PA,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Cardiovascular Center of PR, San Juan, PR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Medical University of SC, Charleston, SC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Baptist Memorial Hospital, Memphis,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Thomas Hospital, Nashville, TN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Vanderbilt University Medical Center, Nashville,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85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Medical Center of Dallas, Dallas, TX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879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247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370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Seton Medical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Center Austin,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Austin,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Medical City Dallas Hospital,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Hermann Hospital, Houston, TX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 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Luke’s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Health Baylor College,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Methodist Specialty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Transplant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Texas Medical Branch, Galveston,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Houston Methodist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UT Southwestern Medical Center,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Scott and White Memorial Hospital, Temple,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Texas Children’s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Baylor University Medical Center,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Intermountain Medical Center, Murray,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Utah Medical Center, Salt Lake City, UT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78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Primary Children’s Hospital, Salt Lake City,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Inova Fairfax Hospital, Falls Church,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MCV Hospitals, Richmond,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McGuire VA Medical Center, Richmond,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Sentara Norfolk General Hospital, Norfolk,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Virginia HSC, Charlottesville, VA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Seattle Children’s Hospital, Seattle,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Sacred Heart Medical Center, Spokane,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Washington Medical Center, Seattle,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Wisconsin,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Froedtert Memorial Lutheran Hospital,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7206" y="6172200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35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738241"/>
              </p:ext>
            </p:extLst>
          </p:nvPr>
        </p:nvGraphicFramePr>
        <p:xfrm>
          <a:off x="304800" y="762000"/>
          <a:ext cx="8610600" cy="190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5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1/2015-6/2016 and Reported to ISHLT</a:t>
                      </a:r>
                      <a:endParaRPr lang="en-US" sz="1500" dirty="0"/>
                    </a:p>
                  </a:txBody>
                  <a:tcPr marL="45720" marR="45720" marT="9144" marB="914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12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 St. Luke’s Medical Center,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Wisconsin Hospital and Clinics, Madison,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2743200"/>
            <a:ext cx="8305800" cy="3670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>
                <a:solidFill>
                  <a:srgbClr val="FFFF00"/>
                </a:solidFill>
              </a:rPr>
              <a:t>Data provided via the Instituto Nacional Central Único Coordinador de Ablación e Implante </a:t>
            </a:r>
            <a:r>
              <a:rPr lang="en-US" sz="1400" b="1" dirty="0" smtClean="0">
                <a:solidFill>
                  <a:srgbClr val="FFFF00"/>
                </a:solidFill>
              </a:rPr>
              <a:t>(</a:t>
            </a:r>
            <a:r>
              <a:rPr lang="en-US" sz="1400" b="1" dirty="0">
                <a:solidFill>
                  <a:srgbClr val="FFFF00"/>
                </a:solidFill>
              </a:rPr>
              <a:t>INCUCAI)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2 </a:t>
            </a:r>
            <a:r>
              <a:rPr lang="en-US" sz="1400" b="1" dirty="0" smtClean="0">
                <a:solidFill>
                  <a:srgbClr val="FFFF00"/>
                </a:solidFill>
              </a:rPr>
              <a:t>Data provided via Australia and New Zealand Cardiothoracic Transplant Registry (ANZCOTR)</a:t>
            </a:r>
            <a:endParaRPr lang="pt-BR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FFFF00"/>
                </a:solidFill>
              </a:rPr>
              <a:t>3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Eurotransplant (ET)</a:t>
            </a: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FFFF00"/>
                </a:solidFill>
              </a:rPr>
              <a:t>4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</a:t>
            </a:r>
            <a:r>
              <a:rPr lang="en-US" sz="1400" b="1" dirty="0">
                <a:solidFill>
                  <a:srgbClr val="FFFF00"/>
                </a:solidFill>
              </a:rPr>
              <a:t>British Columbia Transplant Agency </a:t>
            </a:r>
            <a:endParaRPr lang="pt-BR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>
                <a:solidFill>
                  <a:srgbClr val="FFFF00"/>
                </a:solidFill>
              </a:rPr>
              <a:t>5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Scandiatransplant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>
                <a:solidFill>
                  <a:srgbClr val="FFFF00"/>
                </a:solidFill>
              </a:rPr>
              <a:t>6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pt-BR" sz="1400" b="1" dirty="0" smtClean="0">
                <a:solidFill>
                  <a:srgbClr val="FFFF00"/>
                </a:solidFill>
              </a:rPr>
              <a:t>Data provided via</a:t>
            </a:r>
            <a:r>
              <a:rPr lang="pt-BR" sz="1400" dirty="0" smtClean="0">
                <a:solidFill>
                  <a:srgbClr val="FFFF00"/>
                </a:solidFill>
              </a:rPr>
              <a:t> L’</a:t>
            </a:r>
            <a:r>
              <a:rPr lang="en-US" sz="1400" b="1" dirty="0" smtClean="0">
                <a:solidFill>
                  <a:srgbClr val="FFFF00"/>
                </a:solidFill>
              </a:rPr>
              <a:t>Agence de la Biomédicine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7</a:t>
            </a:r>
            <a:r>
              <a:rPr lang="en-US" sz="1400" b="1" dirty="0" smtClean="0">
                <a:solidFill>
                  <a:srgbClr val="FFFF00"/>
                </a:solidFill>
              </a:rPr>
              <a:t> Data provided via </a:t>
            </a:r>
            <a:r>
              <a:rPr lang="en-US" sz="1400" b="1" dirty="0">
                <a:solidFill>
                  <a:srgbClr val="FFFF00"/>
                </a:solidFill>
              </a:rPr>
              <a:t>the National Transplant Center of Italy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8</a:t>
            </a:r>
            <a:r>
              <a:rPr lang="en-US" sz="1400" b="1" dirty="0" smtClean="0">
                <a:solidFill>
                  <a:srgbClr val="FFFF00"/>
                </a:solidFill>
              </a:rPr>
              <a:t> Lung data provided via Organización Nacional de Trasplantes (ONT)</a:t>
            </a:r>
          </a:p>
          <a:p>
            <a:pPr>
              <a:lnSpc>
                <a:spcPct val="125000"/>
              </a:lnSpc>
            </a:pPr>
            <a:r>
              <a:rPr lang="en-US" sz="1400" baseline="30000" dirty="0" smtClean="0">
                <a:solidFill>
                  <a:srgbClr val="FFFF00"/>
                </a:solidFill>
              </a:rPr>
              <a:t>9</a:t>
            </a:r>
            <a:r>
              <a:rPr lang="en-US" sz="1400" b="1" dirty="0" smtClean="0">
                <a:solidFill>
                  <a:srgbClr val="FFFF00"/>
                </a:solidFill>
              </a:rPr>
              <a:t> Heart data provided directly to ISHLT Registry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10 </a:t>
            </a:r>
            <a:r>
              <a:rPr lang="en-US" sz="1400" b="1" dirty="0" smtClean="0">
                <a:solidFill>
                  <a:srgbClr val="FFFF00"/>
                </a:solidFill>
              </a:rPr>
              <a:t>Heart data provided via Registro Español de Trasplante Cardíaco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11</a:t>
            </a:r>
            <a:r>
              <a:rPr lang="en-US" sz="1400" b="1" dirty="0" smtClean="0">
                <a:solidFill>
                  <a:srgbClr val="FFFF00"/>
                </a:solidFill>
              </a:rPr>
              <a:t> Data </a:t>
            </a:r>
            <a:r>
              <a:rPr lang="en-US" sz="1400" b="1" dirty="0">
                <a:solidFill>
                  <a:srgbClr val="FFFF00"/>
                </a:solidFill>
              </a:rPr>
              <a:t>provided via United Kingdom Transplant Support Service Authority (UKTSSA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12</a:t>
            </a:r>
            <a:r>
              <a:rPr lang="en-US" sz="1400" b="1" dirty="0" smtClean="0">
                <a:solidFill>
                  <a:srgbClr val="FFFF00"/>
                </a:solidFill>
              </a:rPr>
              <a:t> Data provided via United Network for Organ Sharing (UNOS)</a:t>
            </a:r>
            <a:endParaRPr lang="en-US" sz="1400" dirty="0"/>
          </a:p>
        </p:txBody>
      </p:sp>
      <p:grpSp>
        <p:nvGrpSpPr>
          <p:cNvPr id="5" name="Group 4"/>
          <p:cNvGrpSpPr/>
          <p:nvPr/>
        </p:nvGrpSpPr>
        <p:grpSpPr>
          <a:xfrm>
            <a:off x="17206" y="6172200"/>
            <a:ext cx="4715933" cy="711201"/>
            <a:chOff x="2" y="6146792"/>
            <a:chExt cx="4715933" cy="711201"/>
          </a:xfrm>
        </p:grpSpPr>
        <p:grpSp>
          <p:nvGrpSpPr>
            <p:cNvPr id="6" name="Group 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82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27432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General Registry Statistics</a:t>
            </a:r>
            <a:endParaRPr lang="en-US" sz="4800" dirty="0"/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9" name="Group 8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0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73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905000"/>
          <a:ext cx="8458202" cy="300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3352801"/>
                <a:gridCol w="3048001"/>
              </a:tblGrid>
              <a:tr h="368502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1, 2015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June 30, 2016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2016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4,763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135,387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4,745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3,849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62,456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870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676400"/>
          <a:ext cx="8458200" cy="388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752600"/>
                <a:gridCol w="1600200"/>
                <a:gridCol w="1600200"/>
                <a:gridCol w="1600200"/>
              </a:tblGrid>
              <a:tr h="1265668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1, 2015,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June 30, 2016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2016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5052">
                <a:tc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Pediatric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Pediatric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4,119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120,991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13,943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3,992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3,761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60,107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2,330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06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Centers Reporting Transplants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600200"/>
          <a:ext cx="8458203" cy="400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209800"/>
                <a:gridCol w="1905000"/>
                <a:gridCol w="2362203"/>
              </a:tblGrid>
              <a:tr h="1874520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Ever Performing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2016</a:t>
                      </a:r>
                      <a:endParaRPr lang="en-US" sz="2400" dirty="0" smtClean="0">
                        <a:latin typeface="+mn-lt"/>
                      </a:endParaRPr>
                    </a:p>
                    <a:p>
                      <a:pPr algn="ctr" rtl="0"/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Transplants in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2005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Transplants between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1/2015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and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6/2016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295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0" name="Group 9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980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Average Annual Number of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05513" y="1346192"/>
          <a:ext cx="8839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561865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Heart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Heart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558920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Lung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Lung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486400" y="5926083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FF0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320800" y="5955392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FF0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979084" y="596201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1980-2003</a:t>
            </a:r>
            <a:endParaRPr lang="en-US" sz="1500" b="1" dirty="0"/>
          </a:p>
        </p:txBody>
      </p:sp>
      <p:sp>
        <p:nvSpPr>
          <p:cNvPr id="23" name="pvalues"/>
          <p:cNvSpPr txBox="1"/>
          <p:nvPr/>
        </p:nvSpPr>
        <p:spPr>
          <a:xfrm>
            <a:off x="6093884" y="592460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2004-6/2016</a:t>
            </a:r>
            <a:endParaRPr lang="en-US" sz="15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5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2017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2017 Oct; 36(10): 1037-1079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50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3" ma:contentTypeDescription="Create a new document." ma:contentTypeScope="" ma:versionID="8eb892a45db1d8fa36d7f98cfb1cb01c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0a4e666b0ee137039274c824be3bca3a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Archive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  <xsd:element name="Archive_x0020_Status" ma:index="9" nillable="true" ma:displayName="Archive Status" ma:default="Active" ma:description="Status field of Active vs. Archive" ma:format="Dropdown" ma:internalName="Archive_x0020_Status">
      <xsd:simpleType>
        <xsd:restriction base="dms:Choice">
          <xsd:enumeration value="Active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Description0 xmlns="1df23a4e-d417-4e0a-a778-b7db59ac479a">Final</Description0>
    <Archive_x0020_Status xmlns="1df23a4e-d417-4e0a-a778-b7db59ac479a">Active</Archive_x0020_Statu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9535B3-95C8-4780-995B-A1ED66DCE7A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45FBFC1B-348F-4D56-A10F-D85E1BA473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1805D6-AC72-435D-A51A-1C2C01D7BD28}">
  <ds:schemaRefs>
    <ds:schemaRef ds:uri="http://schemas.microsoft.com/office/infopath/2007/PartnerControls"/>
    <ds:schemaRef ds:uri="http://purl.org/dc/dcmitype/"/>
    <ds:schemaRef ds:uri="http://purl.org/dc/elements/1.1/"/>
    <ds:schemaRef ds:uri="1df23a4e-d417-4e0a-a778-b7db59ac479a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4614</TotalTime>
  <Words>4548</Words>
  <Application>Microsoft Office PowerPoint</Application>
  <PresentationFormat>On-screen Show (4:3)</PresentationFormat>
  <Paragraphs>1159</Paragraphs>
  <Slides>48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Calibri</vt:lpstr>
      <vt:lpstr>Times</vt:lpstr>
      <vt:lpstr>Times New Roman</vt:lpstr>
      <vt:lpstr>Webdings</vt:lpstr>
      <vt:lpstr>UNOSTemplate</vt:lpstr>
      <vt:lpstr>PowerPoint Presentation</vt:lpstr>
      <vt:lpstr>MAJOR CONTRIBUTORS TO THE ISHLT TRANSPLANT REGISTRY</vt:lpstr>
      <vt:lpstr>PowerPoint Presentation</vt:lpstr>
      <vt:lpstr>PowerPoint Presentation</vt:lpstr>
      <vt:lpstr>PowerPoint Presentation</vt:lpstr>
      <vt:lpstr>REGISTRY DATABASE: Number of Transplants Reported</vt:lpstr>
      <vt:lpstr>REGISTRY DATABASE: Number of Transplants Reported</vt:lpstr>
      <vt:lpstr>REGISTRY DATABASE: Number of Centers Reporting Transplants</vt:lpstr>
      <vt:lpstr>REGISTRY DATABASE: Average Annual Number of Transplants</vt:lpstr>
      <vt:lpstr>REGISTRY DATABASE: Number of Centers Reporting Heart Transplants</vt:lpstr>
      <vt:lpstr>REGISTRY DATABASE: Number of Centers Reporting Lung Transplants</vt:lpstr>
      <vt:lpstr>REGISTRY DATABASE: Number of Centers Reporting Heart-Lung Transplants</vt:lpstr>
      <vt:lpstr>PowerPoint Presentation</vt:lpstr>
      <vt:lpstr>PowerPoint Presentation</vt:lpstr>
      <vt:lpstr>PowerPoint Presentation</vt:lpstr>
      <vt:lpstr>PowerPoint Presentation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Anna Y. Kucheryavaya</cp:lastModifiedBy>
  <cp:revision>912</cp:revision>
  <dcterms:created xsi:type="dcterms:W3CDTF">2009-06-30T12:53:17Z</dcterms:created>
  <dcterms:modified xsi:type="dcterms:W3CDTF">2017-09-25T17:52:01Z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0x0101008AF5245B14F216408B1953D66C9FE43C</vt:lpwstr>
  </property>
</Properties>
</file>