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ppt/charts/chart3.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4.xml" ContentType="application/vnd.openxmlformats-officedocument.drawingml.chart+xml"/>
  <Override PartName="/ppt/notesSlides/notesSlide8.xml" ContentType="application/vnd.openxmlformats-officedocument.presentationml.notesSlide+xml"/>
  <Override PartName="/ppt/charts/chart5.xml" ContentType="application/vnd.openxmlformats-officedocument.drawingml.chart+xml"/>
  <Override PartName="/ppt/notesSlides/notesSlide9.xml" ContentType="application/vnd.openxmlformats-officedocument.presentationml.notesSlide+xml"/>
  <Override PartName="/ppt/charts/chart6.xml" ContentType="application/vnd.openxmlformats-officedocument.drawingml.chart+xml"/>
  <Override PartName="/ppt/notesSlides/notesSlide10.xml" ContentType="application/vnd.openxmlformats-officedocument.presentationml.notesSlide+xml"/>
  <Override PartName="/ppt/charts/chart7.xml" ContentType="application/vnd.openxmlformats-officedocument.drawingml.chart+xml"/>
  <Override PartName="/ppt/notesSlides/notesSlide11.xml" ContentType="application/vnd.openxmlformats-officedocument.presentationml.notesSlide+xml"/>
  <Override PartName="/ppt/charts/chart8.xml" ContentType="application/vnd.openxmlformats-officedocument.drawingml.chart+xml"/>
  <Override PartName="/ppt/notesSlides/notesSlide12.xml" ContentType="application/vnd.openxmlformats-officedocument.presentationml.notesSlide+xml"/>
  <Override PartName="/ppt/charts/chart9.xml" ContentType="application/vnd.openxmlformats-officedocument.drawingml.chart+xml"/>
  <Override PartName="/ppt/notesSlides/notesSlide13.xml" ContentType="application/vnd.openxmlformats-officedocument.presentationml.notesSlide+xml"/>
  <Override PartName="/ppt/charts/chart10.xml" ContentType="application/vnd.openxmlformats-officedocument.drawingml.chart+xml"/>
  <Override PartName="/ppt/notesSlides/notesSlide14.xml" ContentType="application/vnd.openxmlformats-officedocument.presentationml.notesSlide+xml"/>
  <Override PartName="/ppt/charts/chart11.xml" ContentType="application/vnd.openxmlformats-officedocument.drawingml.chart+xml"/>
  <Override PartName="/ppt/notesSlides/notesSlide15.xml" ContentType="application/vnd.openxmlformats-officedocument.presentationml.notesSlide+xml"/>
  <Override PartName="/ppt/charts/chart12.xml" ContentType="application/vnd.openxmlformats-officedocument.drawingml.chart+xml"/>
  <Override PartName="/ppt/notesSlides/notesSlide16.xml" ContentType="application/vnd.openxmlformats-officedocument.presentationml.notesSlide+xml"/>
  <Override PartName="/ppt/charts/chart13.xml" ContentType="application/vnd.openxmlformats-officedocument.drawingml.chart+xml"/>
  <Override PartName="/ppt/notesSlides/notesSlide17.xml" ContentType="application/vnd.openxmlformats-officedocument.presentationml.notesSlide+xml"/>
  <Override PartName="/ppt/charts/chart14.xml" ContentType="application/vnd.openxmlformats-officedocument.drawingml.chart+xml"/>
  <Override PartName="/ppt/notesSlides/notesSlide18.xml" ContentType="application/vnd.openxmlformats-officedocument.presentationml.notesSlide+xml"/>
  <Override PartName="/ppt/charts/chart15.xml" ContentType="application/vnd.openxmlformats-officedocument.drawingml.chart+xml"/>
  <Override PartName="/ppt/notesSlides/notesSlide19.xml" ContentType="application/vnd.openxmlformats-officedocument.presentationml.notesSlide+xml"/>
  <Override PartName="/ppt/charts/chart16.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0.xml" ContentType="application/vnd.openxmlformats-officedocument.presentationml.notesSlide+xml"/>
  <Override PartName="/ppt/charts/chart17.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1.xml" ContentType="application/vnd.openxmlformats-officedocument.presentationml.notesSlide+xml"/>
  <Override PartName="/ppt/charts/chart18.xml" ContentType="application/vnd.openxmlformats-officedocument.drawingml.chart+xml"/>
  <Override PartName="/ppt/notesSlides/notesSlide22.xml" ContentType="application/vnd.openxmlformats-officedocument.presentationml.notesSlide+xml"/>
  <Override PartName="/ppt/charts/chart19.xml" ContentType="application/vnd.openxmlformats-officedocument.drawingml.chart+xml"/>
  <Override PartName="/ppt/notesSlides/notesSlide23.xml" ContentType="application/vnd.openxmlformats-officedocument.presentationml.notesSlide+xml"/>
  <Override PartName="/ppt/charts/chart20.xml" ContentType="application/vnd.openxmlformats-officedocument.drawingml.chart+xml"/>
  <Override PartName="/ppt/notesSlides/notesSlide24.xml" ContentType="application/vnd.openxmlformats-officedocument.presentationml.notesSlide+xml"/>
  <Override PartName="/ppt/charts/chart21.xml" ContentType="application/vnd.openxmlformats-officedocument.drawingml.chart+xml"/>
  <Override PartName="/ppt/notesSlides/notesSlide25.xml" ContentType="application/vnd.openxmlformats-officedocument.presentationml.notesSlide+xml"/>
  <Override PartName="/ppt/charts/chart22.xml" ContentType="application/vnd.openxmlformats-officedocument.drawingml.chart+xml"/>
  <Override PartName="/ppt/notesSlides/notesSlide26.xml" ContentType="application/vnd.openxmlformats-officedocument.presentationml.notesSlide+xml"/>
  <Override PartName="/ppt/charts/chart23.xml" ContentType="application/vnd.openxmlformats-officedocument.drawingml.chart+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rts/chart24.xml" ContentType="application/vnd.openxmlformats-officedocument.drawingml.chart+xml"/>
  <Override PartName="/ppt/notesSlides/notesSlide29.xml" ContentType="application/vnd.openxmlformats-officedocument.presentationml.notesSlide+xml"/>
  <Override PartName="/ppt/charts/chart25.xml" ContentType="application/vnd.openxmlformats-officedocument.drawingml.chart+xml"/>
  <Override PartName="/ppt/drawings/drawing1.xml" ContentType="application/vnd.openxmlformats-officedocument.drawingml.chartshapes+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rts/chart26.xml" ContentType="application/vnd.openxmlformats-officedocument.drawingml.chart+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rts/chart27.xml" ContentType="application/vnd.openxmlformats-officedocument.drawingml.chart+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charts/chart28.xml" ContentType="application/vnd.openxmlformats-officedocument.drawingml.chart+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charts/chart29.xml" ContentType="application/vnd.openxmlformats-officedocument.drawingml.chart+xml"/>
  <Override PartName="/ppt/notesSlides/notesSlide39.xml" ContentType="application/vnd.openxmlformats-officedocument.presentationml.notesSlide+xml"/>
  <Override PartName="/ppt/charts/chart30.xml" ContentType="application/vnd.openxmlformats-officedocument.drawingml.chart+xml"/>
  <Override PartName="/ppt/notesSlides/notesSlide40.xml" ContentType="application/vnd.openxmlformats-officedocument.presentationml.notesSlide+xml"/>
  <Override PartName="/ppt/charts/chart31.xml" ContentType="application/vnd.openxmlformats-officedocument.drawingml.chart+xml"/>
  <Override PartName="/ppt/notesSlides/notesSlide41.xml" ContentType="application/vnd.openxmlformats-officedocument.presentationml.notesSlide+xml"/>
  <Override PartName="/ppt/charts/chart32.xml" ContentType="application/vnd.openxmlformats-officedocument.drawingml.chart+xml"/>
  <Override PartName="/ppt/notesSlides/notesSlide42.xml" ContentType="application/vnd.openxmlformats-officedocument.presentationml.notesSlide+xml"/>
  <Override PartName="/ppt/charts/chart33.xml" ContentType="application/vnd.openxmlformats-officedocument.drawingml.chart+xml"/>
  <Override PartName="/ppt/notesSlides/notesSlide43.xml" ContentType="application/vnd.openxmlformats-officedocument.presentationml.notesSlide+xml"/>
  <Override PartName="/ppt/charts/chart34.xml" ContentType="application/vnd.openxmlformats-officedocument.drawingml.chart+xml"/>
  <Override PartName="/ppt/notesSlides/notesSlide44.xml" ContentType="application/vnd.openxmlformats-officedocument.presentationml.notesSlide+xml"/>
  <Override PartName="/ppt/charts/chart35.xml" ContentType="application/vnd.openxmlformats-officedocument.drawingml.chart+xml"/>
  <Override PartName="/ppt/notesSlides/notesSlide45.xml" ContentType="application/vnd.openxmlformats-officedocument.presentationml.notesSlide+xml"/>
  <Override PartName="/ppt/charts/chart36.xml" ContentType="application/vnd.openxmlformats-officedocument.drawingml.chart+xml"/>
  <Override PartName="/ppt/notesSlides/notesSlide46.xml" ContentType="application/vnd.openxmlformats-officedocument.presentationml.notesSlide+xml"/>
  <Override PartName="/ppt/charts/chart37.xml" ContentType="application/vnd.openxmlformats-officedocument.drawingml.chart+xml"/>
  <Override PartName="/ppt/notesSlides/notesSlide47.xml" ContentType="application/vnd.openxmlformats-officedocument.presentationml.notesSlide+xml"/>
  <Override PartName="/ppt/charts/chart38.xml" ContentType="application/vnd.openxmlformats-officedocument.drawingml.chart+xml"/>
  <Override PartName="/ppt/notesSlides/notesSlide48.xml" ContentType="application/vnd.openxmlformats-officedocument.presentationml.notesSlide+xml"/>
  <Override PartName="/ppt/charts/chart39.xml" ContentType="application/vnd.openxmlformats-officedocument.drawingml.chart+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60"/>
  </p:notesMasterIdLst>
  <p:sldIdLst>
    <p:sldId id="405" r:id="rId6"/>
    <p:sldId id="406" r:id="rId7"/>
    <p:sldId id="407" r:id="rId8"/>
    <p:sldId id="408" r:id="rId9"/>
    <p:sldId id="409" r:id="rId10"/>
    <p:sldId id="410" r:id="rId11"/>
    <p:sldId id="411" r:id="rId12"/>
    <p:sldId id="412" r:id="rId13"/>
    <p:sldId id="413" r:id="rId14"/>
    <p:sldId id="414" r:id="rId15"/>
    <p:sldId id="415" r:id="rId16"/>
    <p:sldId id="416" r:id="rId17"/>
    <p:sldId id="417" r:id="rId18"/>
    <p:sldId id="418" r:id="rId19"/>
    <p:sldId id="419" r:id="rId20"/>
    <p:sldId id="420" r:id="rId21"/>
    <p:sldId id="421" r:id="rId22"/>
    <p:sldId id="422" r:id="rId23"/>
    <p:sldId id="423" r:id="rId24"/>
    <p:sldId id="424" r:id="rId25"/>
    <p:sldId id="425" r:id="rId26"/>
    <p:sldId id="426" r:id="rId27"/>
    <p:sldId id="427" r:id="rId28"/>
    <p:sldId id="428" r:id="rId29"/>
    <p:sldId id="429" r:id="rId30"/>
    <p:sldId id="430" r:id="rId31"/>
    <p:sldId id="431" r:id="rId32"/>
    <p:sldId id="432" r:id="rId33"/>
    <p:sldId id="433" r:id="rId34"/>
    <p:sldId id="434" r:id="rId35"/>
    <p:sldId id="435" r:id="rId36"/>
    <p:sldId id="436" r:id="rId37"/>
    <p:sldId id="437" r:id="rId38"/>
    <p:sldId id="438" r:id="rId39"/>
    <p:sldId id="439" r:id="rId40"/>
    <p:sldId id="440" r:id="rId41"/>
    <p:sldId id="441" r:id="rId42"/>
    <p:sldId id="442" r:id="rId43"/>
    <p:sldId id="443" r:id="rId44"/>
    <p:sldId id="461" r:id="rId45"/>
    <p:sldId id="462" r:id="rId46"/>
    <p:sldId id="463" r:id="rId47"/>
    <p:sldId id="444" r:id="rId48"/>
    <p:sldId id="464" r:id="rId49"/>
    <p:sldId id="465" r:id="rId50"/>
    <p:sldId id="466" r:id="rId51"/>
    <p:sldId id="467" r:id="rId52"/>
    <p:sldId id="468" r:id="rId53"/>
    <p:sldId id="480" r:id="rId54"/>
    <p:sldId id="471" r:id="rId55"/>
    <p:sldId id="472" r:id="rId56"/>
    <p:sldId id="479" r:id="rId57"/>
    <p:sldId id="473" r:id="rId58"/>
    <p:sldId id="474" r:id="rId5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9966FF"/>
    <a:srgbClr val="009999"/>
    <a:srgbClr val="FF9900"/>
    <a:srgbClr val="66FF33"/>
    <a:srgbClr val="CC6600"/>
    <a:srgbClr val="9900FF"/>
    <a:srgbClr val="9999FF"/>
    <a:srgbClr val="0099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84" autoAdjust="0"/>
    <p:restoredTop sz="89985" autoAdjust="0"/>
  </p:normalViewPr>
  <p:slideViewPr>
    <p:cSldViewPr>
      <p:cViewPr varScale="1">
        <p:scale>
          <a:sx n="105" d="100"/>
          <a:sy n="105" d="100"/>
        </p:scale>
        <p:origin x="179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61"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tableStyles" Target="tableStyle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xml"/><Relationship Id="rId1" Type="http://schemas.microsoft.com/office/2011/relationships/chartStyle" Target="style1.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2.xml"/><Relationship Id="rId1" Type="http://schemas.microsoft.com/office/2011/relationships/chartStyle" Target="style2.xml"/></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5.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25.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2.xlsx"/></Relationships>
</file>

<file path=ppt/charts/_rels/chart33.xml.rels><?xml version="1.0" encoding="UTF-8" standalone="yes"?>
<Relationships xmlns="http://schemas.openxmlformats.org/package/2006/relationships"><Relationship Id="rId1" Type="http://schemas.openxmlformats.org/officeDocument/2006/relationships/package" Target="../embeddings/Microsoft_Excel_Worksheet33.xlsx"/></Relationships>
</file>

<file path=ppt/charts/_rels/chart34.xml.rels><?xml version="1.0" encoding="UTF-8" standalone="yes"?>
<Relationships xmlns="http://schemas.openxmlformats.org/package/2006/relationships"><Relationship Id="rId1" Type="http://schemas.openxmlformats.org/officeDocument/2006/relationships/package" Target="../embeddings/Microsoft_Excel_Worksheet34.xlsx"/></Relationships>
</file>

<file path=ppt/charts/_rels/chart35.xml.rels><?xml version="1.0" encoding="UTF-8" standalone="yes"?>
<Relationships xmlns="http://schemas.openxmlformats.org/package/2006/relationships"><Relationship Id="rId1" Type="http://schemas.openxmlformats.org/officeDocument/2006/relationships/package" Target="../embeddings/Microsoft_Excel_Worksheet35.xlsx"/></Relationships>
</file>

<file path=ppt/charts/_rels/chart36.xml.rels><?xml version="1.0" encoding="UTF-8" standalone="yes"?>
<Relationships xmlns="http://schemas.openxmlformats.org/package/2006/relationships"><Relationship Id="rId1" Type="http://schemas.openxmlformats.org/officeDocument/2006/relationships/package" Target="../embeddings/Microsoft_Excel_Worksheet36.xlsx"/></Relationships>
</file>

<file path=ppt/charts/_rels/chart37.xml.rels><?xml version="1.0" encoding="UTF-8" standalone="yes"?>
<Relationships xmlns="http://schemas.openxmlformats.org/package/2006/relationships"><Relationship Id="rId1" Type="http://schemas.openxmlformats.org/officeDocument/2006/relationships/package" Target="../embeddings/Microsoft_Excel_Worksheet37.xlsx"/></Relationships>
</file>

<file path=ppt/charts/_rels/chart38.xml.rels><?xml version="1.0" encoding="UTF-8" standalone="yes"?>
<Relationships xmlns="http://schemas.openxmlformats.org/package/2006/relationships"><Relationship Id="rId1" Type="http://schemas.openxmlformats.org/officeDocument/2006/relationships/package" Target="../embeddings/Microsoft_Excel_Worksheet38.xlsx"/></Relationships>
</file>

<file path=ppt/charts/_rels/chart39.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39.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38593129398647"/>
          <c:y val="3.9152185718164575E-2"/>
          <c:w val="0.85834680510068984"/>
          <c:h val="0.81331953117929223"/>
        </c:manualLayout>
      </c:layout>
      <c:barChart>
        <c:barDir val="col"/>
        <c:grouping val="stacked"/>
        <c:varyColors val="0"/>
        <c:ser>
          <c:idx val="0"/>
          <c:order val="0"/>
          <c:tx>
            <c:strRef>
              <c:f>Sheet1!$B$1</c:f>
              <c:strCache>
                <c:ptCount val="1"/>
                <c:pt idx="0">
                  <c:v>N</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numRef>
              <c:f>Sheet1!$A$2:$A$35</c:f>
              <c:numCache>
                <c:formatCode>General</c:formatCode>
                <c:ptCount val="34"/>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numCache>
            </c:numRef>
          </c:cat>
          <c:val>
            <c:numRef>
              <c:f>Sheet1!$B$2:$B$35</c:f>
              <c:numCache>
                <c:formatCode>General</c:formatCode>
                <c:ptCount val="34"/>
                <c:pt idx="0">
                  <c:v>13</c:v>
                </c:pt>
                <c:pt idx="1">
                  <c:v>19</c:v>
                </c:pt>
                <c:pt idx="2">
                  <c:v>32</c:v>
                </c:pt>
                <c:pt idx="3">
                  <c:v>75</c:v>
                </c:pt>
                <c:pt idx="4">
                  <c:v>93</c:v>
                </c:pt>
                <c:pt idx="5">
                  <c:v>129</c:v>
                </c:pt>
                <c:pt idx="6">
                  <c:v>194</c:v>
                </c:pt>
                <c:pt idx="7">
                  <c:v>225</c:v>
                </c:pt>
                <c:pt idx="8">
                  <c:v>225</c:v>
                </c:pt>
                <c:pt idx="9">
                  <c:v>217</c:v>
                </c:pt>
                <c:pt idx="10">
                  <c:v>200</c:v>
                </c:pt>
                <c:pt idx="11">
                  <c:v>181</c:v>
                </c:pt>
                <c:pt idx="12">
                  <c:v>201</c:v>
                </c:pt>
                <c:pt idx="13">
                  <c:v>203</c:v>
                </c:pt>
                <c:pt idx="14">
                  <c:v>138</c:v>
                </c:pt>
                <c:pt idx="15">
                  <c:v>170</c:v>
                </c:pt>
                <c:pt idx="16">
                  <c:v>143</c:v>
                </c:pt>
                <c:pt idx="17">
                  <c:v>144</c:v>
                </c:pt>
                <c:pt idx="18">
                  <c:v>129</c:v>
                </c:pt>
                <c:pt idx="19">
                  <c:v>109</c:v>
                </c:pt>
                <c:pt idx="20">
                  <c:v>106</c:v>
                </c:pt>
                <c:pt idx="21">
                  <c:v>84</c:v>
                </c:pt>
                <c:pt idx="22">
                  <c:v>103</c:v>
                </c:pt>
                <c:pt idx="23">
                  <c:v>94</c:v>
                </c:pt>
                <c:pt idx="24">
                  <c:v>96</c:v>
                </c:pt>
                <c:pt idx="25">
                  <c:v>89</c:v>
                </c:pt>
                <c:pt idx="26">
                  <c:v>87</c:v>
                </c:pt>
                <c:pt idx="27">
                  <c:v>84</c:v>
                </c:pt>
                <c:pt idx="28">
                  <c:v>95</c:v>
                </c:pt>
                <c:pt idx="29">
                  <c:v>68</c:v>
                </c:pt>
                <c:pt idx="30">
                  <c:v>79</c:v>
                </c:pt>
                <c:pt idx="31">
                  <c:v>54</c:v>
                </c:pt>
                <c:pt idx="32">
                  <c:v>59</c:v>
                </c:pt>
                <c:pt idx="33">
                  <c:v>38</c:v>
                </c:pt>
              </c:numCache>
            </c:numRef>
          </c:val>
        </c:ser>
        <c:dLbls>
          <c:showLegendKey val="0"/>
          <c:showVal val="0"/>
          <c:showCatName val="0"/>
          <c:showSerName val="0"/>
          <c:showPercent val="0"/>
          <c:showBubbleSize val="0"/>
        </c:dLbls>
        <c:gapWidth val="35"/>
        <c:overlap val="100"/>
        <c:axId val="493150144"/>
        <c:axId val="493150536"/>
      </c:barChart>
      <c:catAx>
        <c:axId val="493150144"/>
        <c:scaling>
          <c:orientation val="minMax"/>
        </c:scaling>
        <c:delete val="0"/>
        <c:axPos val="b"/>
        <c:numFmt formatCode="General" sourceLinked="1"/>
        <c:majorTickMark val="out"/>
        <c:minorTickMark val="none"/>
        <c:tickLblPos val="nextTo"/>
        <c:txPr>
          <a:bodyPr rot="-2700000"/>
          <a:lstStyle/>
          <a:p>
            <a:pPr>
              <a:defRPr sz="1500" b="1"/>
            </a:pPr>
            <a:endParaRPr lang="en-US"/>
          </a:p>
        </c:txPr>
        <c:crossAx val="493150536"/>
        <c:crosses val="autoZero"/>
        <c:auto val="1"/>
        <c:lblAlgn val="ctr"/>
        <c:lblOffset val="100"/>
        <c:tickLblSkip val="1"/>
        <c:noMultiLvlLbl val="0"/>
      </c:catAx>
      <c:valAx>
        <c:axId val="493150536"/>
        <c:scaling>
          <c:orientation val="minMax"/>
          <c:max val="300"/>
        </c:scaling>
        <c:delete val="0"/>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manualLayout>
              <c:xMode val="edge"/>
              <c:yMode val="edge"/>
              <c:x val="1.0324483775811209E-2"/>
              <c:y val="0.15968413431079753"/>
            </c:manualLayout>
          </c:layout>
          <c:overlay val="0"/>
        </c:title>
        <c:numFmt formatCode="General" sourceLinked="1"/>
        <c:majorTickMark val="out"/>
        <c:minorTickMark val="none"/>
        <c:tickLblPos val="nextTo"/>
        <c:txPr>
          <a:bodyPr/>
          <a:lstStyle/>
          <a:p>
            <a:pPr>
              <a:defRPr sz="1500" b="1"/>
            </a:pPr>
            <a:endParaRPr lang="en-US"/>
          </a:p>
        </c:txPr>
        <c:crossAx val="493150144"/>
        <c:crosses val="autoZero"/>
        <c:crossBetween val="between"/>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949736371449164E-2"/>
          <c:y val="3.6278622499774767E-2"/>
          <c:w val="0.89089610480105663"/>
          <c:h val="0.8171907405016996"/>
        </c:manualLayout>
      </c:layout>
      <c:scatterChart>
        <c:scatterStyle val="lineMarker"/>
        <c:varyColors val="0"/>
        <c:ser>
          <c:idx val="0"/>
          <c:order val="0"/>
          <c:tx>
            <c:strRef>
              <c:f>Sheet1!$B$1</c:f>
              <c:strCache>
                <c:ptCount val="1"/>
                <c:pt idx="0">
                  <c:v>Survival</c:v>
                </c:pt>
              </c:strCache>
            </c:strRef>
          </c:tx>
          <c:spPr>
            <a:ln w="41275">
              <a:solidFill>
                <a:srgbClr val="4DEAF1"/>
              </a:solidFill>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Sheet1!$B$2:$B$42</c:f>
              <c:numCache>
                <c:formatCode>General</c:formatCode>
                <c:ptCount val="41"/>
                <c:pt idx="0">
                  <c:v>100</c:v>
                </c:pt>
                <c:pt idx="1">
                  <c:v>78.75</c:v>
                </c:pt>
                <c:pt idx="2">
                  <c:v>73.444000000000003</c:v>
                </c:pt>
                <c:pt idx="3">
                  <c:v>71.013000000000005</c:v>
                </c:pt>
                <c:pt idx="4">
                  <c:v>69.295000000000002</c:v>
                </c:pt>
                <c:pt idx="5">
                  <c:v>67.909000000000006</c:v>
                </c:pt>
                <c:pt idx="6">
                  <c:v>66.983999999999995</c:v>
                </c:pt>
                <c:pt idx="7">
                  <c:v>66.057000000000002</c:v>
                </c:pt>
                <c:pt idx="8">
                  <c:v>65.438000000000002</c:v>
                </c:pt>
                <c:pt idx="9">
                  <c:v>64.768000000000001</c:v>
                </c:pt>
                <c:pt idx="10">
                  <c:v>64.200999999999993</c:v>
                </c:pt>
                <c:pt idx="11">
                  <c:v>63.503</c:v>
                </c:pt>
                <c:pt idx="12">
                  <c:v>62.805</c:v>
                </c:pt>
                <c:pt idx="13">
                  <c:v>55.652999999999999</c:v>
                </c:pt>
                <c:pt idx="14">
                  <c:v>51.24</c:v>
                </c:pt>
                <c:pt idx="15">
                  <c:v>47.573999999999998</c:v>
                </c:pt>
                <c:pt idx="16">
                  <c:v>44.44</c:v>
                </c:pt>
                <c:pt idx="17">
                  <c:v>41.805999999999997</c:v>
                </c:pt>
                <c:pt idx="18">
                  <c:v>39.685000000000002</c:v>
                </c:pt>
                <c:pt idx="19">
                  <c:v>37.146999999999998</c:v>
                </c:pt>
                <c:pt idx="20">
                  <c:v>34.540999999999997</c:v>
                </c:pt>
                <c:pt idx="21">
                  <c:v>31.952000000000002</c:v>
                </c:pt>
                <c:pt idx="22">
                  <c:v>29.827000000000002</c:v>
                </c:pt>
                <c:pt idx="23">
                  <c:v>28.219000000000001</c:v>
                </c:pt>
                <c:pt idx="24">
                  <c:v>26.696000000000002</c:v>
                </c:pt>
                <c:pt idx="25">
                  <c:v>25.495999999999999</c:v>
                </c:pt>
                <c:pt idx="26">
                  <c:v>23.936</c:v>
                </c:pt>
                <c:pt idx="27">
                  <c:v>22.366</c:v>
                </c:pt>
                <c:pt idx="28">
                  <c:v>21.33</c:v>
                </c:pt>
                <c:pt idx="29">
                  <c:v>20.27</c:v>
                </c:pt>
                <c:pt idx="30">
                  <c:v>19.128</c:v>
                </c:pt>
                <c:pt idx="31">
                  <c:v>17.884</c:v>
                </c:pt>
                <c:pt idx="32">
                  <c:v>16.423999999999999</c:v>
                </c:pt>
                <c:pt idx="33">
                  <c:v>14.706</c:v>
                </c:pt>
                <c:pt idx="34">
                  <c:v>13.89</c:v>
                </c:pt>
                <c:pt idx="35">
                  <c:v>12.617000000000001</c:v>
                </c:pt>
                <c:pt idx="36">
                  <c:v>11.55</c:v>
                </c:pt>
                <c:pt idx="37">
                  <c:v>9.9550000000000001</c:v>
                </c:pt>
                <c:pt idx="38">
                  <c:v>9.1189999999999998</c:v>
                </c:pt>
                <c:pt idx="39">
                  <c:v>8.5489999999999995</c:v>
                </c:pt>
                <c:pt idx="40">
                  <c:v>8.5489999999999995</c:v>
                </c:pt>
              </c:numCache>
            </c:numRef>
          </c:yVal>
          <c:smooth val="0"/>
        </c:ser>
        <c:ser>
          <c:idx val="1"/>
          <c:order val="1"/>
          <c:tx>
            <c:strRef>
              <c:f>Sheet1!$C$1</c:f>
              <c:strCache>
                <c:ptCount val="1"/>
                <c:pt idx="0">
                  <c:v>95% lower confidence limit</c:v>
                </c:pt>
              </c:strCache>
            </c:strRef>
          </c:tx>
          <c:spPr>
            <a:ln w="28575">
              <a:solidFill>
                <a:srgbClr val="00FFFF"/>
              </a:solidFill>
              <a:prstDash val="sysDash"/>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Sheet1!$C$2:$C$42</c:f>
              <c:numCache>
                <c:formatCode>General</c:formatCode>
                <c:ptCount val="41"/>
                <c:pt idx="0">
                  <c:v>100</c:v>
                </c:pt>
                <c:pt idx="1">
                  <c:v>77.451999999999998</c:v>
                </c:pt>
                <c:pt idx="2">
                  <c:v>72.046000000000006</c:v>
                </c:pt>
                <c:pt idx="3">
                  <c:v>69.576999999999998</c:v>
                </c:pt>
                <c:pt idx="4">
                  <c:v>67.835999999999999</c:v>
                </c:pt>
                <c:pt idx="5">
                  <c:v>66.433000000000007</c:v>
                </c:pt>
                <c:pt idx="6">
                  <c:v>65.497</c:v>
                </c:pt>
                <c:pt idx="7">
                  <c:v>64.56</c:v>
                </c:pt>
                <c:pt idx="8">
                  <c:v>63.935000000000002</c:v>
                </c:pt>
                <c:pt idx="9">
                  <c:v>63.258000000000003</c:v>
                </c:pt>
                <c:pt idx="10">
                  <c:v>62.686</c:v>
                </c:pt>
                <c:pt idx="11">
                  <c:v>61.981999999999999</c:v>
                </c:pt>
                <c:pt idx="12">
                  <c:v>61.277999999999999</c:v>
                </c:pt>
                <c:pt idx="13">
                  <c:v>54.081000000000003</c:v>
                </c:pt>
                <c:pt idx="14">
                  <c:v>49.652999999999999</c:v>
                </c:pt>
                <c:pt idx="15">
                  <c:v>45.981000000000002</c:v>
                </c:pt>
                <c:pt idx="16">
                  <c:v>42.847000000000001</c:v>
                </c:pt>
                <c:pt idx="17">
                  <c:v>40.213999999999999</c:v>
                </c:pt>
                <c:pt idx="18">
                  <c:v>38.095999999999997</c:v>
                </c:pt>
                <c:pt idx="19">
                  <c:v>35.563000000000002</c:v>
                </c:pt>
                <c:pt idx="20">
                  <c:v>32.960999999999999</c:v>
                </c:pt>
                <c:pt idx="21">
                  <c:v>30.378</c:v>
                </c:pt>
                <c:pt idx="22">
                  <c:v>28.260999999999999</c:v>
                </c:pt>
                <c:pt idx="23">
                  <c:v>26.658000000000001</c:v>
                </c:pt>
                <c:pt idx="24">
                  <c:v>25.14</c:v>
                </c:pt>
                <c:pt idx="25">
                  <c:v>23.943000000000001</c:v>
                </c:pt>
                <c:pt idx="26">
                  <c:v>22.388000000000002</c:v>
                </c:pt>
                <c:pt idx="27">
                  <c:v>20.82</c:v>
                </c:pt>
                <c:pt idx="28">
                  <c:v>19.786000000000001</c:v>
                </c:pt>
                <c:pt idx="29">
                  <c:v>18.724</c:v>
                </c:pt>
                <c:pt idx="30">
                  <c:v>17.577999999999999</c:v>
                </c:pt>
                <c:pt idx="31">
                  <c:v>16.321999999999999</c:v>
                </c:pt>
                <c:pt idx="32">
                  <c:v>14.843999999999999</c:v>
                </c:pt>
                <c:pt idx="33">
                  <c:v>13.093999999999999</c:v>
                </c:pt>
                <c:pt idx="34">
                  <c:v>12.250999999999999</c:v>
                </c:pt>
                <c:pt idx="35">
                  <c:v>10.914999999999999</c:v>
                </c:pt>
                <c:pt idx="36">
                  <c:v>9.7750000000000004</c:v>
                </c:pt>
                <c:pt idx="37">
                  <c:v>8.0370000000000008</c:v>
                </c:pt>
                <c:pt idx="38">
                  <c:v>7.1150000000000002</c:v>
                </c:pt>
                <c:pt idx="39">
                  <c:v>6.343</c:v>
                </c:pt>
                <c:pt idx="40">
                  <c:v>6.343</c:v>
                </c:pt>
              </c:numCache>
            </c:numRef>
          </c:yVal>
          <c:smooth val="0"/>
        </c:ser>
        <c:ser>
          <c:idx val="2"/>
          <c:order val="2"/>
          <c:tx>
            <c:strRef>
              <c:f>Sheet1!$D$1</c:f>
              <c:strCache>
                <c:ptCount val="1"/>
                <c:pt idx="0">
                  <c:v>95% upper confidence limit</c:v>
                </c:pt>
              </c:strCache>
            </c:strRef>
          </c:tx>
          <c:spPr>
            <a:ln w="28575">
              <a:solidFill>
                <a:srgbClr val="00FFFF"/>
              </a:solidFill>
              <a:prstDash val="sysDash"/>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Sheet1!$D$2:$D$42</c:f>
              <c:numCache>
                <c:formatCode>General</c:formatCode>
                <c:ptCount val="41"/>
                <c:pt idx="0">
                  <c:v>100</c:v>
                </c:pt>
                <c:pt idx="1">
                  <c:v>80.049000000000007</c:v>
                </c:pt>
                <c:pt idx="2">
                  <c:v>74.843000000000004</c:v>
                </c:pt>
                <c:pt idx="3">
                  <c:v>72.447999999999993</c:v>
                </c:pt>
                <c:pt idx="4">
                  <c:v>70.754000000000005</c:v>
                </c:pt>
                <c:pt idx="5">
                  <c:v>69.385000000000005</c:v>
                </c:pt>
                <c:pt idx="6">
                  <c:v>68.47</c:v>
                </c:pt>
                <c:pt idx="7">
                  <c:v>67.552999999999997</c:v>
                </c:pt>
                <c:pt idx="8">
                  <c:v>66.941000000000003</c:v>
                </c:pt>
                <c:pt idx="9">
                  <c:v>66.278000000000006</c:v>
                </c:pt>
                <c:pt idx="10">
                  <c:v>65.715999999999994</c:v>
                </c:pt>
                <c:pt idx="11">
                  <c:v>65.024000000000001</c:v>
                </c:pt>
                <c:pt idx="12">
                  <c:v>64.331999999999994</c:v>
                </c:pt>
                <c:pt idx="13">
                  <c:v>57.225000000000001</c:v>
                </c:pt>
                <c:pt idx="14">
                  <c:v>52.826000000000001</c:v>
                </c:pt>
                <c:pt idx="15">
                  <c:v>49.165999999999997</c:v>
                </c:pt>
                <c:pt idx="16">
                  <c:v>46.033999999999999</c:v>
                </c:pt>
                <c:pt idx="17">
                  <c:v>43.396999999999998</c:v>
                </c:pt>
                <c:pt idx="18">
                  <c:v>41.273000000000003</c:v>
                </c:pt>
                <c:pt idx="19">
                  <c:v>38.731000000000002</c:v>
                </c:pt>
                <c:pt idx="20">
                  <c:v>36.121000000000002</c:v>
                </c:pt>
                <c:pt idx="21">
                  <c:v>33.526000000000003</c:v>
                </c:pt>
                <c:pt idx="22">
                  <c:v>31.393999999999998</c:v>
                </c:pt>
                <c:pt idx="23">
                  <c:v>29.78</c:v>
                </c:pt>
                <c:pt idx="24">
                  <c:v>28.251999999999999</c:v>
                </c:pt>
                <c:pt idx="25">
                  <c:v>27.047999999999998</c:v>
                </c:pt>
                <c:pt idx="26">
                  <c:v>25.484000000000002</c:v>
                </c:pt>
                <c:pt idx="27">
                  <c:v>23.911000000000001</c:v>
                </c:pt>
                <c:pt idx="28">
                  <c:v>22.875</c:v>
                </c:pt>
                <c:pt idx="29">
                  <c:v>21.815999999999999</c:v>
                </c:pt>
                <c:pt idx="30">
                  <c:v>20.677</c:v>
                </c:pt>
                <c:pt idx="31">
                  <c:v>19.446000000000002</c:v>
                </c:pt>
                <c:pt idx="32">
                  <c:v>18.004000000000001</c:v>
                </c:pt>
                <c:pt idx="33">
                  <c:v>16.318000000000001</c:v>
                </c:pt>
                <c:pt idx="34">
                  <c:v>15.529</c:v>
                </c:pt>
                <c:pt idx="35">
                  <c:v>14.318</c:v>
                </c:pt>
                <c:pt idx="36">
                  <c:v>13.324999999999999</c:v>
                </c:pt>
                <c:pt idx="37">
                  <c:v>11.872999999999999</c:v>
                </c:pt>
                <c:pt idx="38">
                  <c:v>11.122999999999999</c:v>
                </c:pt>
                <c:pt idx="39">
                  <c:v>10.754</c:v>
                </c:pt>
                <c:pt idx="40">
                  <c:v>10.754</c:v>
                </c:pt>
              </c:numCache>
            </c:numRef>
          </c:yVal>
          <c:smooth val="0"/>
        </c:ser>
        <c:dLbls>
          <c:showLegendKey val="0"/>
          <c:showVal val="0"/>
          <c:showCatName val="0"/>
          <c:showSerName val="0"/>
          <c:showPercent val="0"/>
          <c:showBubbleSize val="0"/>
        </c:dLbls>
        <c:axId val="517987304"/>
        <c:axId val="517987696"/>
      </c:scatterChart>
      <c:valAx>
        <c:axId val="517987304"/>
        <c:scaling>
          <c:orientation val="minMax"/>
          <c:max val="20"/>
          <c:min val="0"/>
        </c:scaling>
        <c:delete val="0"/>
        <c:axPos val="b"/>
        <c:title>
          <c:tx>
            <c:rich>
              <a:bodyPr/>
              <a:lstStyle/>
              <a:p>
                <a:pPr>
                  <a:defRPr sz="1700"/>
                </a:pPr>
                <a:r>
                  <a:rPr lang="en-US" sz="1700" dirty="0" smtClean="0"/>
                  <a:t>Years</a:t>
                </a:r>
                <a:endParaRPr lang="en-US" sz="1700" dirty="0"/>
              </a:p>
            </c:rich>
          </c:tx>
          <c:layout>
            <c:manualLayout>
              <c:xMode val="edge"/>
              <c:yMode val="edge"/>
              <c:x val="0.49550693331475171"/>
              <c:y val="0.933663083781194"/>
            </c:manualLayout>
          </c:layout>
          <c:overlay val="0"/>
        </c:title>
        <c:numFmt formatCode="#,##0" sourceLinked="0"/>
        <c:majorTickMark val="out"/>
        <c:minorTickMark val="none"/>
        <c:tickLblPos val="nextTo"/>
        <c:txPr>
          <a:bodyPr rot="0"/>
          <a:lstStyle/>
          <a:p>
            <a:pPr>
              <a:defRPr sz="1500" b="1"/>
            </a:pPr>
            <a:endParaRPr lang="en-US"/>
          </a:p>
        </c:txPr>
        <c:crossAx val="517987696"/>
        <c:crosses val="autoZero"/>
        <c:crossBetween val="midCat"/>
        <c:majorUnit val="1"/>
      </c:valAx>
      <c:valAx>
        <c:axId val="517987696"/>
        <c:scaling>
          <c:orientation val="minMax"/>
          <c:max val="10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517987304"/>
        <c:crosses val="autoZero"/>
        <c:crossBetween val="midCat"/>
        <c:majorUnit val="25"/>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0575105103015743E-2"/>
          <c:y val="3.1249894166455256E-2"/>
          <c:w val="0.89827073606950636"/>
          <c:h val="0.84289651293588297"/>
        </c:manualLayout>
      </c:layout>
      <c:scatterChart>
        <c:scatterStyle val="lineMarker"/>
        <c:varyColors val="0"/>
        <c:ser>
          <c:idx val="0"/>
          <c:order val="0"/>
          <c:tx>
            <c:strRef>
              <c:f>Sheet1!$B$1</c:f>
              <c:strCache>
                <c:ptCount val="1"/>
                <c:pt idx="0">
                  <c:v>Primary (N=3,868)</c:v>
                </c:pt>
              </c:strCache>
            </c:strRef>
          </c:tx>
          <c:spPr>
            <a:ln w="41275">
              <a:solidFill>
                <a:srgbClr val="00FFFF"/>
              </a:solidFill>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Sheet1!$B$2:$B$42</c:f>
              <c:numCache>
                <c:formatCode>General</c:formatCode>
                <c:ptCount val="41"/>
                <c:pt idx="0">
                  <c:v>100</c:v>
                </c:pt>
                <c:pt idx="1">
                  <c:v>79.085999999999999</c:v>
                </c:pt>
                <c:pt idx="2">
                  <c:v>73.897000000000006</c:v>
                </c:pt>
                <c:pt idx="3">
                  <c:v>71.411000000000001</c:v>
                </c:pt>
                <c:pt idx="4">
                  <c:v>69.707999999999998</c:v>
                </c:pt>
                <c:pt idx="5">
                  <c:v>68.316999999999993</c:v>
                </c:pt>
                <c:pt idx="6">
                  <c:v>67.397000000000006</c:v>
                </c:pt>
                <c:pt idx="7">
                  <c:v>66.45</c:v>
                </c:pt>
                <c:pt idx="8">
                  <c:v>65.817999999999998</c:v>
                </c:pt>
                <c:pt idx="9">
                  <c:v>65.132999999999996</c:v>
                </c:pt>
                <c:pt idx="10">
                  <c:v>64.605999999999995</c:v>
                </c:pt>
                <c:pt idx="11">
                  <c:v>63.893000000000001</c:v>
                </c:pt>
                <c:pt idx="12">
                  <c:v>63.179000000000002</c:v>
                </c:pt>
                <c:pt idx="13">
                  <c:v>56.008000000000003</c:v>
                </c:pt>
                <c:pt idx="14">
                  <c:v>51.534999999999997</c:v>
                </c:pt>
                <c:pt idx="15">
                  <c:v>47.83</c:v>
                </c:pt>
                <c:pt idx="16">
                  <c:v>44.668999999999997</c:v>
                </c:pt>
                <c:pt idx="17">
                  <c:v>42.045999999999999</c:v>
                </c:pt>
                <c:pt idx="18">
                  <c:v>39.884</c:v>
                </c:pt>
                <c:pt idx="19">
                  <c:v>37.332000000000001</c:v>
                </c:pt>
                <c:pt idx="20">
                  <c:v>34.712000000000003</c:v>
                </c:pt>
                <c:pt idx="21">
                  <c:v>32.076999999999998</c:v>
                </c:pt>
                <c:pt idx="22">
                  <c:v>29.917000000000002</c:v>
                </c:pt>
                <c:pt idx="23">
                  <c:v>28.321999999999999</c:v>
                </c:pt>
                <c:pt idx="24">
                  <c:v>26.817</c:v>
                </c:pt>
                <c:pt idx="25">
                  <c:v>25.641999999999999</c:v>
                </c:pt>
                <c:pt idx="26">
                  <c:v>24.056000000000001</c:v>
                </c:pt>
                <c:pt idx="27">
                  <c:v>22.457000000000001</c:v>
                </c:pt>
                <c:pt idx="28">
                  <c:v>21.402000000000001</c:v>
                </c:pt>
                <c:pt idx="29">
                  <c:v>20.381</c:v>
                </c:pt>
                <c:pt idx="30">
                  <c:v>19.213999999999999</c:v>
                </c:pt>
                <c:pt idx="31">
                  <c:v>17.945</c:v>
                </c:pt>
                <c:pt idx="32">
                  <c:v>16.46</c:v>
                </c:pt>
                <c:pt idx="33">
                  <c:v>14.708</c:v>
                </c:pt>
                <c:pt idx="34">
                  <c:v>13.872999999999999</c:v>
                </c:pt>
                <c:pt idx="35">
                  <c:v>12.574</c:v>
                </c:pt>
                <c:pt idx="36">
                  <c:v>11.648999999999999</c:v>
                </c:pt>
                <c:pt idx="37">
                  <c:v>10.007999999999999</c:v>
                </c:pt>
                <c:pt idx="38">
                  <c:v>9.1430000000000007</c:v>
                </c:pt>
                <c:pt idx="39">
                  <c:v>8.5329999999999995</c:v>
                </c:pt>
                <c:pt idx="40">
                  <c:v>8.5329999999999995</c:v>
                </c:pt>
              </c:numCache>
            </c:numRef>
          </c:yVal>
          <c:smooth val="0"/>
        </c:ser>
        <c:ser>
          <c:idx val="1"/>
          <c:order val="1"/>
          <c:tx>
            <c:strRef>
              <c:f>Sheet1!$C$1</c:f>
              <c:strCache>
                <c:ptCount val="1"/>
                <c:pt idx="0">
                  <c:v>LCL (Primary)</c:v>
                </c:pt>
              </c:strCache>
            </c:strRef>
          </c:tx>
          <c:spPr>
            <a:ln w="28575">
              <a:solidFill>
                <a:srgbClr val="00FFFF"/>
              </a:solidFill>
              <a:prstDash val="sysDash"/>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Sheet1!$C$2:$C$42</c:f>
              <c:numCache>
                <c:formatCode>General</c:formatCode>
                <c:ptCount val="41"/>
                <c:pt idx="0">
                  <c:v>100</c:v>
                </c:pt>
                <c:pt idx="1">
                  <c:v>77.78</c:v>
                </c:pt>
                <c:pt idx="2">
                  <c:v>72.489999999999995</c:v>
                </c:pt>
                <c:pt idx="3">
                  <c:v>69.965000000000003</c:v>
                </c:pt>
                <c:pt idx="4">
                  <c:v>68.238</c:v>
                </c:pt>
                <c:pt idx="5">
                  <c:v>66.828999999999994</c:v>
                </c:pt>
                <c:pt idx="6">
                  <c:v>65.899000000000001</c:v>
                </c:pt>
                <c:pt idx="7">
                  <c:v>64.941000000000003</c:v>
                </c:pt>
                <c:pt idx="8">
                  <c:v>64.302000000000007</c:v>
                </c:pt>
                <c:pt idx="9">
                  <c:v>63.61</c:v>
                </c:pt>
                <c:pt idx="10">
                  <c:v>63.078000000000003</c:v>
                </c:pt>
                <c:pt idx="11">
                  <c:v>62.359000000000002</c:v>
                </c:pt>
                <c:pt idx="12">
                  <c:v>61.637999999999998</c:v>
                </c:pt>
                <c:pt idx="13">
                  <c:v>54.42</c:v>
                </c:pt>
                <c:pt idx="14">
                  <c:v>49.930999999999997</c:v>
                </c:pt>
                <c:pt idx="15">
                  <c:v>46.22</c:v>
                </c:pt>
                <c:pt idx="16">
                  <c:v>43.057000000000002</c:v>
                </c:pt>
                <c:pt idx="17">
                  <c:v>40.436999999999998</c:v>
                </c:pt>
                <c:pt idx="18">
                  <c:v>38.277000000000001</c:v>
                </c:pt>
                <c:pt idx="19">
                  <c:v>35.729999999999997</c:v>
                </c:pt>
                <c:pt idx="20">
                  <c:v>33.113999999999997</c:v>
                </c:pt>
                <c:pt idx="21">
                  <c:v>30.484999999999999</c:v>
                </c:pt>
                <c:pt idx="22">
                  <c:v>28.332999999999998</c:v>
                </c:pt>
                <c:pt idx="23">
                  <c:v>26.744</c:v>
                </c:pt>
                <c:pt idx="24">
                  <c:v>25.244</c:v>
                </c:pt>
                <c:pt idx="25">
                  <c:v>24.073</c:v>
                </c:pt>
                <c:pt idx="26">
                  <c:v>22.491</c:v>
                </c:pt>
                <c:pt idx="27">
                  <c:v>20.895</c:v>
                </c:pt>
                <c:pt idx="28">
                  <c:v>19.841000000000001</c:v>
                </c:pt>
                <c:pt idx="29">
                  <c:v>18.817</c:v>
                </c:pt>
                <c:pt idx="30">
                  <c:v>17.646000000000001</c:v>
                </c:pt>
                <c:pt idx="31">
                  <c:v>16.364999999999998</c:v>
                </c:pt>
                <c:pt idx="32">
                  <c:v>14.862</c:v>
                </c:pt>
                <c:pt idx="33">
                  <c:v>13.077</c:v>
                </c:pt>
                <c:pt idx="34">
                  <c:v>12.214</c:v>
                </c:pt>
                <c:pt idx="35">
                  <c:v>10.852</c:v>
                </c:pt>
                <c:pt idx="36">
                  <c:v>9.8580000000000005</c:v>
                </c:pt>
                <c:pt idx="37">
                  <c:v>8.0640000000000001</c:v>
                </c:pt>
                <c:pt idx="38">
                  <c:v>7.1059999999999999</c:v>
                </c:pt>
                <c:pt idx="39">
                  <c:v>6.2670000000000003</c:v>
                </c:pt>
                <c:pt idx="40">
                  <c:v>6.2670000000000003</c:v>
                </c:pt>
              </c:numCache>
            </c:numRef>
          </c:yVal>
          <c:smooth val="0"/>
        </c:ser>
        <c:ser>
          <c:idx val="2"/>
          <c:order val="2"/>
          <c:tx>
            <c:strRef>
              <c:f>Sheet1!$D$1</c:f>
              <c:strCache>
                <c:ptCount val="1"/>
                <c:pt idx="0">
                  <c:v>UCL (Primary)</c:v>
                </c:pt>
              </c:strCache>
            </c:strRef>
          </c:tx>
          <c:spPr>
            <a:ln>
              <a:solidFill>
                <a:srgbClr val="00FFFF"/>
              </a:solidFill>
              <a:prstDash val="sysDash"/>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Sheet1!$D$2:$D$42</c:f>
              <c:numCache>
                <c:formatCode>General</c:formatCode>
                <c:ptCount val="41"/>
                <c:pt idx="0">
                  <c:v>100</c:v>
                </c:pt>
                <c:pt idx="1">
                  <c:v>80.391000000000005</c:v>
                </c:pt>
                <c:pt idx="2">
                  <c:v>75.304000000000002</c:v>
                </c:pt>
                <c:pt idx="3">
                  <c:v>72.856999999999999</c:v>
                </c:pt>
                <c:pt idx="4">
                  <c:v>71.177000000000007</c:v>
                </c:pt>
                <c:pt idx="5">
                  <c:v>69.805000000000007</c:v>
                </c:pt>
                <c:pt idx="6">
                  <c:v>68.896000000000001</c:v>
                </c:pt>
                <c:pt idx="7">
                  <c:v>67.959000000000003</c:v>
                </c:pt>
                <c:pt idx="8">
                  <c:v>67.334000000000003</c:v>
                </c:pt>
                <c:pt idx="9">
                  <c:v>66.656000000000006</c:v>
                </c:pt>
                <c:pt idx="10">
                  <c:v>66.134</c:v>
                </c:pt>
                <c:pt idx="11">
                  <c:v>65.427999999999997</c:v>
                </c:pt>
                <c:pt idx="12">
                  <c:v>64.72</c:v>
                </c:pt>
                <c:pt idx="13">
                  <c:v>57.595999999999997</c:v>
                </c:pt>
                <c:pt idx="14">
                  <c:v>53.137999999999998</c:v>
                </c:pt>
                <c:pt idx="15">
                  <c:v>49.44</c:v>
                </c:pt>
                <c:pt idx="16">
                  <c:v>46.28</c:v>
                </c:pt>
                <c:pt idx="17">
                  <c:v>43.655000000000001</c:v>
                </c:pt>
                <c:pt idx="18">
                  <c:v>41.49</c:v>
                </c:pt>
                <c:pt idx="19">
                  <c:v>38.933999999999997</c:v>
                </c:pt>
                <c:pt idx="20">
                  <c:v>36.308999999999997</c:v>
                </c:pt>
                <c:pt idx="21">
                  <c:v>33.668999999999997</c:v>
                </c:pt>
                <c:pt idx="22">
                  <c:v>31.501000000000001</c:v>
                </c:pt>
                <c:pt idx="23">
                  <c:v>29.9</c:v>
                </c:pt>
                <c:pt idx="24">
                  <c:v>28.39</c:v>
                </c:pt>
                <c:pt idx="25">
                  <c:v>27.212</c:v>
                </c:pt>
                <c:pt idx="26">
                  <c:v>25.620999999999999</c:v>
                </c:pt>
                <c:pt idx="27">
                  <c:v>24.02</c:v>
                </c:pt>
                <c:pt idx="28">
                  <c:v>22.963999999999999</c:v>
                </c:pt>
                <c:pt idx="29">
                  <c:v>21.943999999999999</c:v>
                </c:pt>
                <c:pt idx="30">
                  <c:v>20.780999999999999</c:v>
                </c:pt>
                <c:pt idx="31">
                  <c:v>19.524999999999999</c:v>
                </c:pt>
                <c:pt idx="32">
                  <c:v>18.058</c:v>
                </c:pt>
                <c:pt idx="33">
                  <c:v>16.338999999999999</c:v>
                </c:pt>
                <c:pt idx="34">
                  <c:v>15.531000000000001</c:v>
                </c:pt>
                <c:pt idx="35">
                  <c:v>14.297000000000001</c:v>
                </c:pt>
                <c:pt idx="36">
                  <c:v>13.44</c:v>
                </c:pt>
                <c:pt idx="37">
                  <c:v>11.952</c:v>
                </c:pt>
                <c:pt idx="38">
                  <c:v>11.179</c:v>
                </c:pt>
                <c:pt idx="39">
                  <c:v>10.798999999999999</c:v>
                </c:pt>
                <c:pt idx="40">
                  <c:v>10.798999999999999</c:v>
                </c:pt>
              </c:numCache>
            </c:numRef>
          </c:yVal>
          <c:smooth val="0"/>
        </c:ser>
        <c:ser>
          <c:idx val="3"/>
          <c:order val="3"/>
          <c:tx>
            <c:strRef>
              <c:f>Sheet1!$E$1</c:f>
              <c:strCache>
                <c:ptCount val="1"/>
                <c:pt idx="0">
                  <c:v>First Retransplant (N=46)</c:v>
                </c:pt>
              </c:strCache>
            </c:strRef>
          </c:tx>
          <c:spPr>
            <a:ln w="41275">
              <a:solidFill>
                <a:srgbClr val="FFC000"/>
              </a:solidFill>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Sheet1!$E$2:$E$42</c:f>
              <c:numCache>
                <c:formatCode>General</c:formatCode>
                <c:ptCount val="41"/>
                <c:pt idx="0">
                  <c:v>100</c:v>
                </c:pt>
                <c:pt idx="1">
                  <c:v>56.521999999999998</c:v>
                </c:pt>
                <c:pt idx="2">
                  <c:v>50</c:v>
                </c:pt>
                <c:pt idx="3">
                  <c:v>50</c:v>
                </c:pt>
                <c:pt idx="4">
                  <c:v>47.826000000000001</c:v>
                </c:pt>
                <c:pt idx="5">
                  <c:v>45.652000000000001</c:v>
                </c:pt>
                <c:pt idx="6">
                  <c:v>43.478000000000002</c:v>
                </c:pt>
                <c:pt idx="7">
                  <c:v>43.478000000000002</c:v>
                </c:pt>
                <c:pt idx="8">
                  <c:v>43.478000000000002</c:v>
                </c:pt>
                <c:pt idx="9">
                  <c:v>43.478000000000002</c:v>
                </c:pt>
                <c:pt idx="10">
                  <c:v>43.478000000000002</c:v>
                </c:pt>
                <c:pt idx="11">
                  <c:v>43.478000000000002</c:v>
                </c:pt>
                <c:pt idx="12">
                  <c:v>43.478000000000002</c:v>
                </c:pt>
                <c:pt idx="13">
                  <c:v>39.130000000000003</c:v>
                </c:pt>
                <c:pt idx="14">
                  <c:v>36.829000000000001</c:v>
                </c:pt>
                <c:pt idx="15">
                  <c:v>34.527000000000001</c:v>
                </c:pt>
                <c:pt idx="16">
                  <c:v>32.061</c:v>
                </c:pt>
                <c:pt idx="17">
                  <c:v>27.128</c:v>
                </c:pt>
                <c:pt idx="18">
                  <c:v>27.128</c:v>
                </c:pt>
                <c:pt idx="19">
                  <c:v>24.661999999999999</c:v>
                </c:pt>
                <c:pt idx="20">
                  <c:v>#N/A</c:v>
                </c:pt>
                <c:pt idx="21">
                  <c:v>#N/A</c:v>
                </c:pt>
                <c:pt idx="22">
                  <c:v>#N/A</c:v>
                </c:pt>
                <c:pt idx="23">
                  <c:v>#N/A</c:v>
                </c:pt>
                <c:pt idx="24">
                  <c:v>#N/A</c:v>
                </c:pt>
                <c:pt idx="25">
                  <c:v>#N/A</c:v>
                </c:pt>
                <c:pt idx="26">
                  <c:v>#N/A</c:v>
                </c:pt>
                <c:pt idx="27">
                  <c:v>#N/A</c:v>
                </c:pt>
                <c:pt idx="28">
                  <c:v>#N/A</c:v>
                </c:pt>
                <c:pt idx="29">
                  <c:v>#N/A</c:v>
                </c:pt>
                <c:pt idx="30">
                  <c:v>#N/A</c:v>
                </c:pt>
                <c:pt idx="31">
                  <c:v>#N/A</c:v>
                </c:pt>
                <c:pt idx="32">
                  <c:v>#N/A</c:v>
                </c:pt>
                <c:pt idx="33">
                  <c:v>#N/A</c:v>
                </c:pt>
                <c:pt idx="34">
                  <c:v>#N/A</c:v>
                </c:pt>
                <c:pt idx="35">
                  <c:v>#N/A</c:v>
                </c:pt>
                <c:pt idx="36">
                  <c:v>#N/A</c:v>
                </c:pt>
                <c:pt idx="37">
                  <c:v>#N/A</c:v>
                </c:pt>
                <c:pt idx="38">
                  <c:v>#N/A</c:v>
                </c:pt>
                <c:pt idx="39">
                  <c:v>#N/A</c:v>
                </c:pt>
                <c:pt idx="40">
                  <c:v>#N/A</c:v>
                </c:pt>
              </c:numCache>
            </c:numRef>
          </c:yVal>
          <c:smooth val="0"/>
        </c:ser>
        <c:ser>
          <c:idx val="4"/>
          <c:order val="4"/>
          <c:tx>
            <c:strRef>
              <c:f>Sheet1!$F$1</c:f>
              <c:strCache>
                <c:ptCount val="1"/>
                <c:pt idx="0">
                  <c:v>LCL (Retx)</c:v>
                </c:pt>
              </c:strCache>
            </c:strRef>
          </c:tx>
          <c:spPr>
            <a:ln>
              <a:solidFill>
                <a:srgbClr val="FFC000"/>
              </a:solidFill>
              <a:prstDash val="sysDash"/>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Sheet1!$F$2:$F$42</c:f>
              <c:numCache>
                <c:formatCode>General</c:formatCode>
                <c:ptCount val="41"/>
                <c:pt idx="0">
                  <c:v>100</c:v>
                </c:pt>
                <c:pt idx="1">
                  <c:v>41.399000000000001</c:v>
                </c:pt>
                <c:pt idx="2">
                  <c:v>35.07</c:v>
                </c:pt>
                <c:pt idx="3">
                  <c:v>35.07</c:v>
                </c:pt>
                <c:pt idx="4">
                  <c:v>33.014000000000003</c:v>
                </c:pt>
                <c:pt idx="5">
                  <c:v>30.984999999999999</c:v>
                </c:pt>
                <c:pt idx="6">
                  <c:v>28.984000000000002</c:v>
                </c:pt>
                <c:pt idx="7">
                  <c:v>28.984000000000002</c:v>
                </c:pt>
                <c:pt idx="8">
                  <c:v>28.984000000000002</c:v>
                </c:pt>
                <c:pt idx="9">
                  <c:v>28.984000000000002</c:v>
                </c:pt>
                <c:pt idx="10">
                  <c:v>28.984000000000002</c:v>
                </c:pt>
                <c:pt idx="11">
                  <c:v>28.984000000000002</c:v>
                </c:pt>
                <c:pt idx="12">
                  <c:v>28.984000000000002</c:v>
                </c:pt>
                <c:pt idx="13">
                  <c:v>25.065999999999999</c:v>
                </c:pt>
                <c:pt idx="14">
                  <c:v>22.988</c:v>
                </c:pt>
                <c:pt idx="15">
                  <c:v>20.745999999999999</c:v>
                </c:pt>
                <c:pt idx="16">
                  <c:v>18.331</c:v>
                </c:pt>
                <c:pt idx="17">
                  <c:v>13.648999999999999</c:v>
                </c:pt>
                <c:pt idx="18">
                  <c:v>13.648999999999999</c:v>
                </c:pt>
                <c:pt idx="19">
                  <c:v>11.385999999999999</c:v>
                </c:pt>
                <c:pt idx="20">
                  <c:v>#N/A</c:v>
                </c:pt>
                <c:pt idx="21">
                  <c:v>#N/A</c:v>
                </c:pt>
                <c:pt idx="22">
                  <c:v>#N/A</c:v>
                </c:pt>
                <c:pt idx="23">
                  <c:v>#N/A</c:v>
                </c:pt>
                <c:pt idx="24">
                  <c:v>#N/A</c:v>
                </c:pt>
                <c:pt idx="25">
                  <c:v>#N/A</c:v>
                </c:pt>
                <c:pt idx="26">
                  <c:v>#N/A</c:v>
                </c:pt>
                <c:pt idx="27">
                  <c:v>#N/A</c:v>
                </c:pt>
                <c:pt idx="28">
                  <c:v>#N/A</c:v>
                </c:pt>
                <c:pt idx="29">
                  <c:v>#N/A</c:v>
                </c:pt>
                <c:pt idx="30">
                  <c:v>#N/A</c:v>
                </c:pt>
                <c:pt idx="31">
                  <c:v>#N/A</c:v>
                </c:pt>
                <c:pt idx="32">
                  <c:v>#N/A</c:v>
                </c:pt>
                <c:pt idx="33">
                  <c:v>#N/A</c:v>
                </c:pt>
                <c:pt idx="34">
                  <c:v>#N/A</c:v>
                </c:pt>
                <c:pt idx="35">
                  <c:v>#N/A</c:v>
                </c:pt>
                <c:pt idx="36">
                  <c:v>#N/A</c:v>
                </c:pt>
                <c:pt idx="37">
                  <c:v>#N/A</c:v>
                </c:pt>
                <c:pt idx="38">
                  <c:v>#N/A</c:v>
                </c:pt>
                <c:pt idx="39">
                  <c:v>#N/A</c:v>
                </c:pt>
                <c:pt idx="40">
                  <c:v>#N/A</c:v>
                </c:pt>
              </c:numCache>
            </c:numRef>
          </c:yVal>
          <c:smooth val="0"/>
        </c:ser>
        <c:ser>
          <c:idx val="5"/>
          <c:order val="5"/>
          <c:tx>
            <c:strRef>
              <c:f>Sheet1!$G$1</c:f>
              <c:strCache>
                <c:ptCount val="1"/>
                <c:pt idx="0">
                  <c:v>UCL (Retx)</c:v>
                </c:pt>
              </c:strCache>
            </c:strRef>
          </c:tx>
          <c:spPr>
            <a:ln>
              <a:solidFill>
                <a:srgbClr val="FFC000"/>
              </a:solidFill>
              <a:prstDash val="sysDash"/>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Sheet1!$G$2:$G$42</c:f>
              <c:numCache>
                <c:formatCode>General</c:formatCode>
                <c:ptCount val="41"/>
                <c:pt idx="0">
                  <c:v>100</c:v>
                </c:pt>
                <c:pt idx="1">
                  <c:v>71.644000000000005</c:v>
                </c:pt>
                <c:pt idx="2">
                  <c:v>64.930000000000007</c:v>
                </c:pt>
                <c:pt idx="3">
                  <c:v>64.930000000000007</c:v>
                </c:pt>
                <c:pt idx="4">
                  <c:v>62.637999999999998</c:v>
                </c:pt>
                <c:pt idx="5">
                  <c:v>60.319000000000003</c:v>
                </c:pt>
                <c:pt idx="6">
                  <c:v>57.972000000000001</c:v>
                </c:pt>
                <c:pt idx="7">
                  <c:v>57.972000000000001</c:v>
                </c:pt>
                <c:pt idx="8">
                  <c:v>57.972000000000001</c:v>
                </c:pt>
                <c:pt idx="9">
                  <c:v>57.972000000000001</c:v>
                </c:pt>
                <c:pt idx="10">
                  <c:v>57.972000000000001</c:v>
                </c:pt>
                <c:pt idx="11">
                  <c:v>57.972000000000001</c:v>
                </c:pt>
                <c:pt idx="12">
                  <c:v>57.972000000000001</c:v>
                </c:pt>
                <c:pt idx="13">
                  <c:v>53.195</c:v>
                </c:pt>
                <c:pt idx="14">
                  <c:v>50.67</c:v>
                </c:pt>
                <c:pt idx="15">
                  <c:v>48.308</c:v>
                </c:pt>
                <c:pt idx="16">
                  <c:v>45.79</c:v>
                </c:pt>
                <c:pt idx="17">
                  <c:v>40.607999999999997</c:v>
                </c:pt>
                <c:pt idx="18">
                  <c:v>40.607999999999997</c:v>
                </c:pt>
                <c:pt idx="19">
                  <c:v>37.938000000000002</c:v>
                </c:pt>
                <c:pt idx="20">
                  <c:v>#N/A</c:v>
                </c:pt>
                <c:pt idx="21">
                  <c:v>#N/A</c:v>
                </c:pt>
                <c:pt idx="22">
                  <c:v>#N/A</c:v>
                </c:pt>
                <c:pt idx="23">
                  <c:v>#N/A</c:v>
                </c:pt>
                <c:pt idx="24">
                  <c:v>#N/A</c:v>
                </c:pt>
                <c:pt idx="25">
                  <c:v>#N/A</c:v>
                </c:pt>
                <c:pt idx="26">
                  <c:v>#N/A</c:v>
                </c:pt>
                <c:pt idx="27">
                  <c:v>#N/A</c:v>
                </c:pt>
                <c:pt idx="28">
                  <c:v>#N/A</c:v>
                </c:pt>
                <c:pt idx="29">
                  <c:v>#N/A</c:v>
                </c:pt>
                <c:pt idx="30">
                  <c:v>#N/A</c:v>
                </c:pt>
                <c:pt idx="31">
                  <c:v>#N/A</c:v>
                </c:pt>
                <c:pt idx="32">
                  <c:v>#N/A</c:v>
                </c:pt>
                <c:pt idx="33">
                  <c:v>#N/A</c:v>
                </c:pt>
                <c:pt idx="34">
                  <c:v>#N/A</c:v>
                </c:pt>
                <c:pt idx="35">
                  <c:v>#N/A</c:v>
                </c:pt>
                <c:pt idx="36">
                  <c:v>#N/A</c:v>
                </c:pt>
                <c:pt idx="37">
                  <c:v>#N/A</c:v>
                </c:pt>
                <c:pt idx="38">
                  <c:v>#N/A</c:v>
                </c:pt>
                <c:pt idx="39">
                  <c:v>#N/A</c:v>
                </c:pt>
                <c:pt idx="40">
                  <c:v>#N/A</c:v>
                </c:pt>
              </c:numCache>
            </c:numRef>
          </c:yVal>
          <c:smooth val="0"/>
        </c:ser>
        <c:dLbls>
          <c:showLegendKey val="0"/>
          <c:showVal val="0"/>
          <c:showCatName val="0"/>
          <c:showSerName val="0"/>
          <c:showPercent val="0"/>
          <c:showBubbleSize val="0"/>
        </c:dLbls>
        <c:axId val="680503328"/>
        <c:axId val="680503720"/>
      </c:scatterChart>
      <c:valAx>
        <c:axId val="680503328"/>
        <c:scaling>
          <c:orientation val="minMax"/>
          <c:max val="2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680503720"/>
        <c:crosses val="autoZero"/>
        <c:crossBetween val="midCat"/>
        <c:majorUnit val="1"/>
      </c:valAx>
      <c:valAx>
        <c:axId val="680503720"/>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680503328"/>
        <c:crosses val="autoZero"/>
        <c:crossBetween val="midCat"/>
        <c:majorUnit val="25"/>
      </c:valAx>
      <c:spPr>
        <a:solidFill>
          <a:schemeClr val="bg2"/>
        </a:solidFill>
        <a:ln>
          <a:solidFill>
            <a:schemeClr val="tx1"/>
          </a:solidFill>
        </a:ln>
      </c:spPr>
    </c:plotArea>
    <c:legend>
      <c:legendPos val="r"/>
      <c:legendEntry>
        <c:idx val="1"/>
        <c:delete val="1"/>
      </c:legendEntry>
      <c:legendEntry>
        <c:idx val="2"/>
        <c:delete val="1"/>
      </c:legendEntry>
      <c:legendEntry>
        <c:idx val="4"/>
        <c:delete val="1"/>
      </c:legendEntry>
      <c:legendEntry>
        <c:idx val="5"/>
        <c:delete val="1"/>
      </c:legendEntry>
      <c:layout>
        <c:manualLayout>
          <c:xMode val="edge"/>
          <c:yMode val="edge"/>
          <c:x val="0.21976401179941005"/>
          <c:y val="5.931050285380994E-2"/>
          <c:w val="0.61992683436694307"/>
          <c:h val="0.10837895263092114"/>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949736371449164E-2"/>
          <c:y val="3.6278622499774787E-2"/>
          <c:w val="0.87737962511323264"/>
          <c:h val="0.83358418312464833"/>
        </c:manualLayout>
      </c:layout>
      <c:scatterChart>
        <c:scatterStyle val="lineMarker"/>
        <c:varyColors val="0"/>
        <c:ser>
          <c:idx val="0"/>
          <c:order val="0"/>
          <c:tx>
            <c:strRef>
              <c:f>Sheet1!$B$1</c:f>
              <c:strCache>
                <c:ptCount val="1"/>
                <c:pt idx="0">
                  <c:v>1982-1993 (N=1,600)</c:v>
                </c:pt>
              </c:strCache>
            </c:strRef>
          </c:tx>
          <c:spPr>
            <a:ln w="41275">
              <a:solidFill>
                <a:srgbClr val="4DEAF1"/>
              </a:solidFill>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Sheet1!$B$2:$B$42</c:f>
              <c:numCache>
                <c:formatCode>General</c:formatCode>
                <c:ptCount val="41"/>
                <c:pt idx="0">
                  <c:v>100</c:v>
                </c:pt>
                <c:pt idx="1">
                  <c:v>75.605999999999995</c:v>
                </c:pt>
                <c:pt idx="2">
                  <c:v>68.173000000000002</c:v>
                </c:pt>
                <c:pt idx="3">
                  <c:v>66.088999999999999</c:v>
                </c:pt>
                <c:pt idx="4">
                  <c:v>64.506</c:v>
                </c:pt>
                <c:pt idx="5">
                  <c:v>62.86</c:v>
                </c:pt>
                <c:pt idx="6">
                  <c:v>61.844999999999999</c:v>
                </c:pt>
                <c:pt idx="7">
                  <c:v>60.767000000000003</c:v>
                </c:pt>
                <c:pt idx="8">
                  <c:v>60.131999999999998</c:v>
                </c:pt>
                <c:pt idx="9">
                  <c:v>59.37</c:v>
                </c:pt>
                <c:pt idx="10">
                  <c:v>58.798000000000002</c:v>
                </c:pt>
                <c:pt idx="11">
                  <c:v>58.095999999999997</c:v>
                </c:pt>
                <c:pt idx="12">
                  <c:v>57.521000000000001</c:v>
                </c:pt>
                <c:pt idx="13">
                  <c:v>50.453000000000003</c:v>
                </c:pt>
                <c:pt idx="14">
                  <c:v>45.872</c:v>
                </c:pt>
                <c:pt idx="15">
                  <c:v>42.341999999999999</c:v>
                </c:pt>
                <c:pt idx="16">
                  <c:v>38.344000000000001</c:v>
                </c:pt>
                <c:pt idx="17">
                  <c:v>35.966999999999999</c:v>
                </c:pt>
                <c:pt idx="18">
                  <c:v>33.759</c:v>
                </c:pt>
                <c:pt idx="19">
                  <c:v>31.373000000000001</c:v>
                </c:pt>
                <c:pt idx="20">
                  <c:v>28.712</c:v>
                </c:pt>
                <c:pt idx="21">
                  <c:v>26.218</c:v>
                </c:pt>
                <c:pt idx="22">
                  <c:v>24.07</c:v>
                </c:pt>
                <c:pt idx="23">
                  <c:v>22.436</c:v>
                </c:pt>
                <c:pt idx="24">
                  <c:v>21.42</c:v>
                </c:pt>
                <c:pt idx="25">
                  <c:v>20.474</c:v>
                </c:pt>
                <c:pt idx="26">
                  <c:v>19.358000000000001</c:v>
                </c:pt>
                <c:pt idx="27">
                  <c:v>17.981999999999999</c:v>
                </c:pt>
                <c:pt idx="28">
                  <c:v>16.911999999999999</c:v>
                </c:pt>
                <c:pt idx="29">
                  <c:v>15.757</c:v>
                </c:pt>
                <c:pt idx="30">
                  <c:v>15.093</c:v>
                </c:pt>
                <c:pt idx="31">
                  <c:v>14.003</c:v>
                </c:pt>
                <c:pt idx="32">
                  <c:v>12.907</c:v>
                </c:pt>
                <c:pt idx="33">
                  <c:v>11.529</c:v>
                </c:pt>
                <c:pt idx="34">
                  <c:v>10.882</c:v>
                </c:pt>
                <c:pt idx="35">
                  <c:v>9.8840000000000003</c:v>
                </c:pt>
                <c:pt idx="36">
                  <c:v>9.0489999999999995</c:v>
                </c:pt>
                <c:pt idx="37">
                  <c:v>7.7990000000000004</c:v>
                </c:pt>
                <c:pt idx="38">
                  <c:v>7.1440000000000001</c:v>
                </c:pt>
                <c:pt idx="39">
                  <c:v>6.6970000000000001</c:v>
                </c:pt>
                <c:pt idx="40">
                  <c:v>6.6970000000000001</c:v>
                </c:pt>
              </c:numCache>
            </c:numRef>
          </c:yVal>
          <c:smooth val="0"/>
        </c:ser>
        <c:ser>
          <c:idx val="1"/>
          <c:order val="1"/>
          <c:tx>
            <c:strRef>
              <c:f>Sheet1!$C$1</c:f>
              <c:strCache>
                <c:ptCount val="1"/>
                <c:pt idx="0">
                  <c:v>1994-2003 (N=1,427)</c:v>
                </c:pt>
              </c:strCache>
            </c:strRef>
          </c:tx>
          <c:spPr>
            <a:ln w="41275">
              <a:solidFill>
                <a:srgbClr val="FF0000"/>
              </a:solidFill>
              <a:prstDash val="solid"/>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Sheet1!$C$2:$C$42</c:f>
              <c:numCache>
                <c:formatCode>General</c:formatCode>
                <c:ptCount val="41"/>
                <c:pt idx="0">
                  <c:v>100</c:v>
                </c:pt>
                <c:pt idx="1">
                  <c:v>79.296000000000006</c:v>
                </c:pt>
                <c:pt idx="2">
                  <c:v>75.272000000000006</c:v>
                </c:pt>
                <c:pt idx="3">
                  <c:v>72.656999999999996</c:v>
                </c:pt>
                <c:pt idx="4">
                  <c:v>70.748000000000005</c:v>
                </c:pt>
                <c:pt idx="5">
                  <c:v>69.546999999999997</c:v>
                </c:pt>
                <c:pt idx="6">
                  <c:v>68.697999999999993</c:v>
                </c:pt>
                <c:pt idx="7">
                  <c:v>67.635000000000005</c:v>
                </c:pt>
                <c:pt idx="8">
                  <c:v>67.066999999999993</c:v>
                </c:pt>
                <c:pt idx="9">
                  <c:v>66.356999999999999</c:v>
                </c:pt>
                <c:pt idx="10">
                  <c:v>65.930999999999997</c:v>
                </c:pt>
                <c:pt idx="11">
                  <c:v>65.221999999999994</c:v>
                </c:pt>
                <c:pt idx="12">
                  <c:v>64.441000000000003</c:v>
                </c:pt>
                <c:pt idx="13">
                  <c:v>57.218000000000004</c:v>
                </c:pt>
                <c:pt idx="14">
                  <c:v>53.093000000000004</c:v>
                </c:pt>
                <c:pt idx="15">
                  <c:v>49.158999999999999</c:v>
                </c:pt>
                <c:pt idx="16">
                  <c:v>46.642000000000003</c:v>
                </c:pt>
                <c:pt idx="17">
                  <c:v>44.1</c:v>
                </c:pt>
                <c:pt idx="18">
                  <c:v>42.067999999999998</c:v>
                </c:pt>
                <c:pt idx="19">
                  <c:v>39.338999999999999</c:v>
                </c:pt>
                <c:pt idx="20">
                  <c:v>36.567999999999998</c:v>
                </c:pt>
                <c:pt idx="21">
                  <c:v>34.377000000000002</c:v>
                </c:pt>
                <c:pt idx="22">
                  <c:v>32.487000000000002</c:v>
                </c:pt>
                <c:pt idx="23">
                  <c:v>31.279</c:v>
                </c:pt>
                <c:pt idx="24">
                  <c:v>29.448</c:v>
                </c:pt>
                <c:pt idx="25">
                  <c:v>28.102</c:v>
                </c:pt>
                <c:pt idx="26">
                  <c:v>26.204999999999998</c:v>
                </c:pt>
                <c:pt idx="27">
                  <c:v>24.638999999999999</c:v>
                </c:pt>
                <c:pt idx="28">
                  <c:v>23.869</c:v>
                </c:pt>
                <c:pt idx="29">
                  <c:v>23.254999999999999</c:v>
                </c:pt>
                <c:pt idx="30">
                  <c:v>21.454000000000001</c:v>
                </c:pt>
                <c:pt idx="31">
                  <c:v>20.422000000000001</c:v>
                </c:pt>
                <c:pt idx="32">
                  <c:v>18.523</c:v>
                </c:pt>
                <c:pt idx="33">
                  <c:v>#N/A</c:v>
                </c:pt>
                <c:pt idx="34">
                  <c:v>#N/A</c:v>
                </c:pt>
                <c:pt idx="35">
                  <c:v>#N/A</c:v>
                </c:pt>
                <c:pt idx="36">
                  <c:v>#N/A</c:v>
                </c:pt>
                <c:pt idx="37">
                  <c:v>#N/A</c:v>
                </c:pt>
                <c:pt idx="38">
                  <c:v>#N/A</c:v>
                </c:pt>
                <c:pt idx="39">
                  <c:v>#N/A</c:v>
                </c:pt>
                <c:pt idx="40">
                  <c:v>#N/A</c:v>
                </c:pt>
              </c:numCache>
            </c:numRef>
          </c:yVal>
          <c:smooth val="0"/>
        </c:ser>
        <c:ser>
          <c:idx val="2"/>
          <c:order val="2"/>
          <c:tx>
            <c:strRef>
              <c:f>Sheet1!$D$1</c:f>
              <c:strCache>
                <c:ptCount val="1"/>
                <c:pt idx="0">
                  <c:v>2004-6/2015 (N=926)</c:v>
                </c:pt>
              </c:strCache>
            </c:strRef>
          </c:tx>
          <c:spPr>
            <a:ln w="41275">
              <a:solidFill>
                <a:srgbClr val="00FF00"/>
              </a:solidFill>
              <a:prstDash val="solid"/>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Sheet1!$D$2:$D$42</c:f>
              <c:numCache>
                <c:formatCode>General</c:formatCode>
                <c:ptCount val="41"/>
                <c:pt idx="0">
                  <c:v>100</c:v>
                </c:pt>
                <c:pt idx="1">
                  <c:v>83.337000000000003</c:v>
                </c:pt>
                <c:pt idx="2">
                  <c:v>79.733000000000004</c:v>
                </c:pt>
                <c:pt idx="3">
                  <c:v>76.983999999999995</c:v>
                </c:pt>
                <c:pt idx="4">
                  <c:v>75.328000000000003</c:v>
                </c:pt>
                <c:pt idx="5">
                  <c:v>74.108999999999995</c:v>
                </c:pt>
                <c:pt idx="6">
                  <c:v>73.221000000000004</c:v>
                </c:pt>
                <c:pt idx="7">
                  <c:v>72.775000000000006</c:v>
                </c:pt>
                <c:pt idx="8">
                  <c:v>72.106999999999999</c:v>
                </c:pt>
                <c:pt idx="9">
                  <c:v>71.661000000000001</c:v>
                </c:pt>
                <c:pt idx="10">
                  <c:v>70.881</c:v>
                </c:pt>
                <c:pt idx="11">
                  <c:v>70.210999999999999</c:v>
                </c:pt>
                <c:pt idx="12">
                  <c:v>69.426000000000002</c:v>
                </c:pt>
                <c:pt idx="13">
                  <c:v>62.253999999999998</c:v>
                </c:pt>
                <c:pt idx="14">
                  <c:v>57.704000000000001</c:v>
                </c:pt>
                <c:pt idx="15">
                  <c:v>54.347999999999999</c:v>
                </c:pt>
                <c:pt idx="16">
                  <c:v>51.991</c:v>
                </c:pt>
                <c:pt idx="17">
                  <c:v>48.628999999999998</c:v>
                </c:pt>
                <c:pt idx="18">
                  <c:v>46.728000000000002</c:v>
                </c:pt>
                <c:pt idx="19">
                  <c:v>44.671999999999997</c:v>
                </c:pt>
                <c:pt idx="20">
                  <c:v>43.683999999999997</c:v>
                </c:pt>
                <c:pt idx="21">
                  <c:v>39.283999999999999</c:v>
                </c:pt>
                <c:pt idx="22">
                  <c:v>36.584000000000003</c:v>
                </c:pt>
                <c:pt idx="23">
                  <c:v>#N/A</c:v>
                </c:pt>
                <c:pt idx="24">
                  <c:v>#N/A</c:v>
                </c:pt>
                <c:pt idx="25">
                  <c:v>#N/A</c:v>
                </c:pt>
                <c:pt idx="26">
                  <c:v>#N/A</c:v>
                </c:pt>
                <c:pt idx="27">
                  <c:v>#N/A</c:v>
                </c:pt>
                <c:pt idx="28">
                  <c:v>#N/A</c:v>
                </c:pt>
                <c:pt idx="29">
                  <c:v>#N/A</c:v>
                </c:pt>
                <c:pt idx="30">
                  <c:v>#N/A</c:v>
                </c:pt>
                <c:pt idx="31">
                  <c:v>#N/A</c:v>
                </c:pt>
                <c:pt idx="32">
                  <c:v>#N/A</c:v>
                </c:pt>
                <c:pt idx="33">
                  <c:v>#N/A</c:v>
                </c:pt>
                <c:pt idx="34">
                  <c:v>#N/A</c:v>
                </c:pt>
                <c:pt idx="35">
                  <c:v>#N/A</c:v>
                </c:pt>
                <c:pt idx="36">
                  <c:v>#N/A</c:v>
                </c:pt>
                <c:pt idx="37">
                  <c:v>#N/A</c:v>
                </c:pt>
                <c:pt idx="38">
                  <c:v>#N/A</c:v>
                </c:pt>
                <c:pt idx="39">
                  <c:v>#N/A</c:v>
                </c:pt>
                <c:pt idx="40">
                  <c:v>#N/A</c:v>
                </c:pt>
              </c:numCache>
            </c:numRef>
          </c:yVal>
          <c:smooth val="0"/>
        </c:ser>
        <c:dLbls>
          <c:showLegendKey val="0"/>
          <c:showVal val="0"/>
          <c:showCatName val="0"/>
          <c:showSerName val="0"/>
          <c:showPercent val="0"/>
          <c:showBubbleSize val="0"/>
        </c:dLbls>
        <c:axId val="680504504"/>
        <c:axId val="680504896"/>
      </c:scatterChart>
      <c:valAx>
        <c:axId val="680504504"/>
        <c:scaling>
          <c:orientation val="minMax"/>
          <c:max val="2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680504896"/>
        <c:crosses val="autoZero"/>
        <c:crossBetween val="midCat"/>
        <c:majorUnit val="1"/>
      </c:valAx>
      <c:valAx>
        <c:axId val="680504896"/>
        <c:scaling>
          <c:orientation val="minMax"/>
          <c:max val="10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680504504"/>
        <c:crosses val="autoZero"/>
        <c:crossBetween val="midCat"/>
        <c:majorUnit val="25"/>
      </c:valAx>
      <c:spPr>
        <a:solidFill>
          <a:schemeClr val="bg2"/>
        </a:solidFill>
        <a:ln>
          <a:solidFill>
            <a:schemeClr val="tx1"/>
          </a:solidFill>
        </a:ln>
      </c:spPr>
    </c:plotArea>
    <c:legend>
      <c:legendPos val="r"/>
      <c:layout>
        <c:manualLayout>
          <c:xMode val="edge"/>
          <c:yMode val="edge"/>
          <c:x val="0.67092177084059179"/>
          <c:y val="0.30367679456658503"/>
          <c:w val="0.27488200589970502"/>
          <c:h val="0.210669853693841"/>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46916010499E-2"/>
          <c:w val="0.87737962511323264"/>
          <c:h val="0.84105499507874015"/>
        </c:manualLayout>
      </c:layout>
      <c:scatterChart>
        <c:scatterStyle val="lineMarker"/>
        <c:varyColors val="0"/>
        <c:ser>
          <c:idx val="0"/>
          <c:order val="0"/>
          <c:tx>
            <c:strRef>
              <c:f>Sheet1!$B$1</c:f>
              <c:strCache>
                <c:ptCount val="1"/>
                <c:pt idx="0">
                  <c:v>PH-not IPAH (N=1,022)</c:v>
                </c:pt>
              </c:strCache>
            </c:strRef>
          </c:tx>
          <c:spPr>
            <a:ln w="41275">
              <a:solidFill>
                <a:srgbClr val="FF0000"/>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Sheet1!$B$2:$B$33</c:f>
              <c:numCache>
                <c:formatCode>General</c:formatCode>
                <c:ptCount val="32"/>
                <c:pt idx="0">
                  <c:v>100</c:v>
                </c:pt>
                <c:pt idx="1">
                  <c:v>79.244</c:v>
                </c:pt>
                <c:pt idx="2">
                  <c:v>75.393000000000001</c:v>
                </c:pt>
                <c:pt idx="3">
                  <c:v>72.718000000000004</c:v>
                </c:pt>
                <c:pt idx="4">
                  <c:v>71.132999999999996</c:v>
                </c:pt>
                <c:pt idx="5">
                  <c:v>69.843000000000004</c:v>
                </c:pt>
                <c:pt idx="6">
                  <c:v>69.346999999999994</c:v>
                </c:pt>
                <c:pt idx="7">
                  <c:v>68.153999999999996</c:v>
                </c:pt>
                <c:pt idx="8">
                  <c:v>67.656000000000006</c:v>
                </c:pt>
                <c:pt idx="9">
                  <c:v>66.659000000000006</c:v>
                </c:pt>
                <c:pt idx="10">
                  <c:v>66.061000000000007</c:v>
                </c:pt>
                <c:pt idx="11">
                  <c:v>65.861999999999995</c:v>
                </c:pt>
                <c:pt idx="12">
                  <c:v>65.161000000000001</c:v>
                </c:pt>
                <c:pt idx="13">
                  <c:v>58.265999999999998</c:v>
                </c:pt>
                <c:pt idx="14">
                  <c:v>54.783000000000001</c:v>
                </c:pt>
                <c:pt idx="15">
                  <c:v>51.945999999999998</c:v>
                </c:pt>
                <c:pt idx="16">
                  <c:v>49.445</c:v>
                </c:pt>
                <c:pt idx="17">
                  <c:v>46.981999999999999</c:v>
                </c:pt>
                <c:pt idx="18">
                  <c:v>44.317999999999998</c:v>
                </c:pt>
                <c:pt idx="19">
                  <c:v>42.183</c:v>
                </c:pt>
                <c:pt idx="20">
                  <c:v>39.512</c:v>
                </c:pt>
                <c:pt idx="21">
                  <c:v>37.152000000000001</c:v>
                </c:pt>
                <c:pt idx="22">
                  <c:v>34.835999999999999</c:v>
                </c:pt>
                <c:pt idx="23">
                  <c:v>33.14</c:v>
                </c:pt>
                <c:pt idx="24">
                  <c:v>31.12</c:v>
                </c:pt>
                <c:pt idx="25">
                  <c:v>29.687999999999999</c:v>
                </c:pt>
                <c:pt idx="26">
                  <c:v>27.934999999999999</c:v>
                </c:pt>
                <c:pt idx="27">
                  <c:v>25.649000000000001</c:v>
                </c:pt>
                <c:pt idx="28">
                  <c:v>24.533000000000001</c:v>
                </c:pt>
                <c:pt idx="29">
                  <c:v>24.027000000000001</c:v>
                </c:pt>
                <c:pt idx="30">
                  <c:v>22.146999999999998</c:v>
                </c:pt>
                <c:pt idx="31">
                  <c:v>21.175999999999998</c:v>
                </c:pt>
              </c:numCache>
            </c:numRef>
          </c:yVal>
          <c:smooth val="0"/>
        </c:ser>
        <c:ser>
          <c:idx val="1"/>
          <c:order val="1"/>
          <c:tx>
            <c:strRef>
              <c:f>Sheet1!$C$1</c:f>
              <c:strCache>
                <c:ptCount val="1"/>
                <c:pt idx="0">
                  <c:v>IPAH (N=725)</c:v>
                </c:pt>
              </c:strCache>
            </c:strRef>
          </c:tx>
          <c:spPr>
            <a:ln w="41275">
              <a:solidFill>
                <a:srgbClr val="FFFF00"/>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Sheet1!$C$2:$C$33</c:f>
              <c:numCache>
                <c:formatCode>General</c:formatCode>
                <c:ptCount val="32"/>
                <c:pt idx="0">
                  <c:v>100</c:v>
                </c:pt>
                <c:pt idx="1">
                  <c:v>84.358000000000004</c:v>
                </c:pt>
                <c:pt idx="2">
                  <c:v>78.787000000000006</c:v>
                </c:pt>
                <c:pt idx="3">
                  <c:v>77.111000000000004</c:v>
                </c:pt>
                <c:pt idx="4">
                  <c:v>75.007999999999996</c:v>
                </c:pt>
                <c:pt idx="5">
                  <c:v>74.165999999999997</c:v>
                </c:pt>
                <c:pt idx="6">
                  <c:v>73.322999999999993</c:v>
                </c:pt>
                <c:pt idx="7">
                  <c:v>72.335999999999999</c:v>
                </c:pt>
                <c:pt idx="8">
                  <c:v>71.771000000000001</c:v>
                </c:pt>
                <c:pt idx="9">
                  <c:v>71.489000000000004</c:v>
                </c:pt>
                <c:pt idx="10">
                  <c:v>71.064999999999998</c:v>
                </c:pt>
                <c:pt idx="11">
                  <c:v>69.933000000000007</c:v>
                </c:pt>
                <c:pt idx="12">
                  <c:v>69.367000000000004</c:v>
                </c:pt>
                <c:pt idx="13">
                  <c:v>62.322000000000003</c:v>
                </c:pt>
                <c:pt idx="14">
                  <c:v>56.094000000000001</c:v>
                </c:pt>
                <c:pt idx="15">
                  <c:v>50.997999999999998</c:v>
                </c:pt>
                <c:pt idx="16">
                  <c:v>48.378999999999998</c:v>
                </c:pt>
                <c:pt idx="17">
                  <c:v>45.826000000000001</c:v>
                </c:pt>
                <c:pt idx="18">
                  <c:v>43.651000000000003</c:v>
                </c:pt>
                <c:pt idx="19">
                  <c:v>40.783000000000001</c:v>
                </c:pt>
                <c:pt idx="20">
                  <c:v>37.929000000000002</c:v>
                </c:pt>
                <c:pt idx="21">
                  <c:v>35.122</c:v>
                </c:pt>
                <c:pt idx="22">
                  <c:v>32.167000000000002</c:v>
                </c:pt>
                <c:pt idx="23">
                  <c:v>30.454000000000001</c:v>
                </c:pt>
                <c:pt idx="24">
                  <c:v>28.92</c:v>
                </c:pt>
                <c:pt idx="25">
                  <c:v>27.856999999999999</c:v>
                </c:pt>
                <c:pt idx="26">
                  <c:v>26.074000000000002</c:v>
                </c:pt>
                <c:pt idx="27">
                  <c:v>25.103999999999999</c:v>
                </c:pt>
                <c:pt idx="28">
                  <c:v>24.001000000000001</c:v>
                </c:pt>
                <c:pt idx="29">
                  <c:v>24.001000000000001</c:v>
                </c:pt>
                <c:pt idx="30">
                  <c:v>23.041</c:v>
                </c:pt>
                <c:pt idx="31">
                  <c:v>20.114999999999998</c:v>
                </c:pt>
              </c:numCache>
            </c:numRef>
          </c:yVal>
          <c:smooth val="0"/>
        </c:ser>
        <c:ser>
          <c:idx val="2"/>
          <c:order val="2"/>
          <c:tx>
            <c:strRef>
              <c:f>Sheet1!$D$1</c:f>
              <c:strCache>
                <c:ptCount val="1"/>
                <c:pt idx="0">
                  <c:v>CF (N=377)</c:v>
                </c:pt>
              </c:strCache>
            </c:strRef>
          </c:tx>
          <c:spPr>
            <a:ln w="41275">
              <a:solidFill>
                <a:srgbClr val="66FF33"/>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Sheet1!$D$2:$D$33</c:f>
              <c:numCache>
                <c:formatCode>General</c:formatCode>
                <c:ptCount val="32"/>
                <c:pt idx="0">
                  <c:v>100</c:v>
                </c:pt>
                <c:pt idx="1">
                  <c:v>84.073999999999998</c:v>
                </c:pt>
                <c:pt idx="2">
                  <c:v>80.616</c:v>
                </c:pt>
                <c:pt idx="3">
                  <c:v>77.688999999999993</c:v>
                </c:pt>
                <c:pt idx="4">
                  <c:v>76.625</c:v>
                </c:pt>
                <c:pt idx="5">
                  <c:v>74.23</c:v>
                </c:pt>
                <c:pt idx="6">
                  <c:v>74.23</c:v>
                </c:pt>
                <c:pt idx="7">
                  <c:v>73.430000000000007</c:v>
                </c:pt>
                <c:pt idx="8">
                  <c:v>72.896000000000001</c:v>
                </c:pt>
                <c:pt idx="9">
                  <c:v>72.361999999999995</c:v>
                </c:pt>
                <c:pt idx="10">
                  <c:v>72.094999999999999</c:v>
                </c:pt>
                <c:pt idx="11">
                  <c:v>71.828000000000003</c:v>
                </c:pt>
                <c:pt idx="12">
                  <c:v>70.492999999999995</c:v>
                </c:pt>
                <c:pt idx="13">
                  <c:v>66.474000000000004</c:v>
                </c:pt>
                <c:pt idx="14">
                  <c:v>60.491</c:v>
                </c:pt>
                <c:pt idx="15">
                  <c:v>55.19</c:v>
                </c:pt>
                <c:pt idx="16">
                  <c:v>51.728999999999999</c:v>
                </c:pt>
                <c:pt idx="17">
                  <c:v>50.268000000000001</c:v>
                </c:pt>
                <c:pt idx="18">
                  <c:v>47.564999999999998</c:v>
                </c:pt>
                <c:pt idx="19">
                  <c:v>44.777999999999999</c:v>
                </c:pt>
                <c:pt idx="20">
                  <c:v>40.942</c:v>
                </c:pt>
                <c:pt idx="21">
                  <c:v>38.631</c:v>
                </c:pt>
                <c:pt idx="22">
                  <c:v>36.29</c:v>
                </c:pt>
                <c:pt idx="23">
                  <c:v>35.207999999999998</c:v>
                </c:pt>
                <c:pt idx="24">
                  <c:v>33.725000000000001</c:v>
                </c:pt>
                <c:pt idx="25">
                  <c:v>31.454999999999998</c:v>
                </c:pt>
                <c:pt idx="26">
                  <c:v>29.494</c:v>
                </c:pt>
                <c:pt idx="27">
                  <c:v>28.675000000000001</c:v>
                </c:pt>
                <c:pt idx="28">
                  <c:v>27.785</c:v>
                </c:pt>
                <c:pt idx="29">
                  <c:v>25.901</c:v>
                </c:pt>
                <c:pt idx="30">
                  <c:v>24.853999999999999</c:v>
                </c:pt>
                <c:pt idx="31">
                  <c:v>24.853999999999999</c:v>
                </c:pt>
              </c:numCache>
            </c:numRef>
          </c:yVal>
          <c:smooth val="0"/>
        </c:ser>
        <c:ser>
          <c:idx val="3"/>
          <c:order val="3"/>
          <c:tx>
            <c:strRef>
              <c:f>Sheet1!$E$1</c:f>
              <c:strCache>
                <c:ptCount val="1"/>
                <c:pt idx="0">
                  <c:v>COPD (N=102)</c:v>
                </c:pt>
              </c:strCache>
            </c:strRef>
          </c:tx>
          <c:spPr>
            <a:ln w="41275">
              <a:solidFill>
                <a:srgbClr val="9966FF"/>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Sheet1!$E$2:$E$33</c:f>
              <c:numCache>
                <c:formatCode>General</c:formatCode>
                <c:ptCount val="32"/>
                <c:pt idx="0">
                  <c:v>100</c:v>
                </c:pt>
                <c:pt idx="1">
                  <c:v>78.331000000000003</c:v>
                </c:pt>
                <c:pt idx="2">
                  <c:v>72.382000000000005</c:v>
                </c:pt>
                <c:pt idx="3">
                  <c:v>71.39</c:v>
                </c:pt>
                <c:pt idx="4">
                  <c:v>69.406999999999996</c:v>
                </c:pt>
                <c:pt idx="5">
                  <c:v>69.406999999999996</c:v>
                </c:pt>
                <c:pt idx="6">
                  <c:v>69.406999999999996</c:v>
                </c:pt>
                <c:pt idx="7">
                  <c:v>66.433000000000007</c:v>
                </c:pt>
                <c:pt idx="8">
                  <c:v>65.441000000000003</c:v>
                </c:pt>
                <c:pt idx="9">
                  <c:v>64.45</c:v>
                </c:pt>
                <c:pt idx="10">
                  <c:v>64.45</c:v>
                </c:pt>
                <c:pt idx="11">
                  <c:v>62.466999999999999</c:v>
                </c:pt>
                <c:pt idx="12">
                  <c:v>60.482999999999997</c:v>
                </c:pt>
                <c:pt idx="13">
                  <c:v>54.499000000000002</c:v>
                </c:pt>
                <c:pt idx="14">
                  <c:v>48.329000000000001</c:v>
                </c:pt>
                <c:pt idx="15">
                  <c:v>45.244</c:v>
                </c:pt>
                <c:pt idx="16">
                  <c:v>37.9</c:v>
                </c:pt>
                <c:pt idx="17">
                  <c:v>31.582999999999998</c:v>
                </c:pt>
                <c:pt idx="18">
                  <c:v>30.494</c:v>
                </c:pt>
                <c:pt idx="19">
                  <c:v>27.227</c:v>
                </c:pt>
                <c:pt idx="20">
                  <c:v>24.957999999999998</c:v>
                </c:pt>
                <c:pt idx="21">
                  <c:v>21.553999999999998</c:v>
                </c:pt>
                <c:pt idx="22">
                  <c:v>19.286000000000001</c:v>
                </c:pt>
                <c:pt idx="23">
                  <c:v>18.151</c:v>
                </c:pt>
                <c:pt idx="24">
                  <c:v>17.016999999999999</c:v>
                </c:pt>
                <c:pt idx="25">
                  <c:v>17.016999999999999</c:v>
                </c:pt>
                <c:pt idx="26">
                  <c:v>15.47</c:v>
                </c:pt>
                <c:pt idx="27">
                  <c:v>#N/A</c:v>
                </c:pt>
                <c:pt idx="28">
                  <c:v>#N/A</c:v>
                </c:pt>
                <c:pt idx="29">
                  <c:v>#N/A</c:v>
                </c:pt>
                <c:pt idx="30">
                  <c:v>#N/A</c:v>
                </c:pt>
                <c:pt idx="31">
                  <c:v>#N/A</c:v>
                </c:pt>
              </c:numCache>
            </c:numRef>
          </c:yVal>
          <c:smooth val="0"/>
        </c:ser>
        <c:ser>
          <c:idx val="4"/>
          <c:order val="4"/>
          <c:tx>
            <c:strRef>
              <c:f>Sheet1!$F$1</c:f>
              <c:strCache>
                <c:ptCount val="1"/>
                <c:pt idx="0">
                  <c:v>IIP (N=86)</c:v>
                </c:pt>
              </c:strCache>
            </c:strRef>
          </c:tx>
          <c:spPr>
            <a:ln w="41275">
              <a:solidFill>
                <a:srgbClr val="FF9900"/>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Sheet1!$F$2:$F$33</c:f>
              <c:numCache>
                <c:formatCode>General</c:formatCode>
                <c:ptCount val="32"/>
                <c:pt idx="0">
                  <c:v>100</c:v>
                </c:pt>
                <c:pt idx="1">
                  <c:v>81.394999999999996</c:v>
                </c:pt>
                <c:pt idx="2">
                  <c:v>77.906999999999996</c:v>
                </c:pt>
                <c:pt idx="3">
                  <c:v>72.093000000000004</c:v>
                </c:pt>
                <c:pt idx="4">
                  <c:v>68.605000000000004</c:v>
                </c:pt>
                <c:pt idx="5">
                  <c:v>66.278999999999996</c:v>
                </c:pt>
                <c:pt idx="6">
                  <c:v>65.116</c:v>
                </c:pt>
                <c:pt idx="7">
                  <c:v>63.953000000000003</c:v>
                </c:pt>
                <c:pt idx="8">
                  <c:v>63.953000000000003</c:v>
                </c:pt>
                <c:pt idx="9">
                  <c:v>63.953000000000003</c:v>
                </c:pt>
                <c:pt idx="10">
                  <c:v>63.953000000000003</c:v>
                </c:pt>
                <c:pt idx="11">
                  <c:v>63.953000000000003</c:v>
                </c:pt>
                <c:pt idx="12">
                  <c:v>61.628</c:v>
                </c:pt>
                <c:pt idx="13">
                  <c:v>51.759</c:v>
                </c:pt>
                <c:pt idx="14">
                  <c:v>44.183999999999997</c:v>
                </c:pt>
                <c:pt idx="15">
                  <c:v>41.423000000000002</c:v>
                </c:pt>
                <c:pt idx="16">
                  <c:v>39.942999999999998</c:v>
                </c:pt>
                <c:pt idx="17">
                  <c:v>33.902999999999999</c:v>
                </c:pt>
                <c:pt idx="18">
                  <c:v>33.902999999999999</c:v>
                </c:pt>
                <c:pt idx="19">
                  <c:v>28.97</c:v>
                </c:pt>
                <c:pt idx="20">
                  <c:v>23.856999999999999</c:v>
                </c:pt>
                <c:pt idx="21">
                  <c:v>23.856999999999999</c:v>
                </c:pt>
                <c:pt idx="22">
                  <c:v>23.856999999999999</c:v>
                </c:pt>
                <c:pt idx="23">
                  <c:v>21.869</c:v>
                </c:pt>
                <c:pt idx="24">
                  <c:v>#N/A</c:v>
                </c:pt>
                <c:pt idx="25">
                  <c:v>#N/A</c:v>
                </c:pt>
                <c:pt idx="26">
                  <c:v>#N/A</c:v>
                </c:pt>
                <c:pt idx="27">
                  <c:v>#N/A</c:v>
                </c:pt>
                <c:pt idx="28">
                  <c:v>#N/A</c:v>
                </c:pt>
                <c:pt idx="29">
                  <c:v>#N/A</c:v>
                </c:pt>
                <c:pt idx="30">
                  <c:v>#N/A</c:v>
                </c:pt>
                <c:pt idx="31">
                  <c:v>#N/A</c:v>
                </c:pt>
              </c:numCache>
            </c:numRef>
          </c:yVal>
          <c:smooth val="0"/>
        </c:ser>
        <c:dLbls>
          <c:showLegendKey val="0"/>
          <c:showVal val="0"/>
          <c:showCatName val="0"/>
          <c:showSerName val="0"/>
          <c:showPercent val="0"/>
          <c:showBubbleSize val="0"/>
        </c:dLbls>
        <c:axId val="751928456"/>
        <c:axId val="751928848"/>
      </c:scatterChart>
      <c:valAx>
        <c:axId val="751928456"/>
        <c:scaling>
          <c:orientation val="minMax"/>
          <c:max val="2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751928848"/>
        <c:crosses val="autoZero"/>
        <c:crossBetween val="midCat"/>
        <c:majorUnit val="1"/>
      </c:valAx>
      <c:valAx>
        <c:axId val="751928848"/>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751928456"/>
        <c:crosses val="autoZero"/>
        <c:crossBetween val="midCat"/>
        <c:majorUnit val="25"/>
      </c:valAx>
      <c:spPr>
        <a:solidFill>
          <a:schemeClr val="bg2"/>
        </a:solidFill>
        <a:ln>
          <a:solidFill>
            <a:schemeClr val="tx1"/>
          </a:solidFill>
        </a:ln>
      </c:spPr>
    </c:plotArea>
    <c:legend>
      <c:legendPos val="r"/>
      <c:layout>
        <c:manualLayout>
          <c:xMode val="edge"/>
          <c:yMode val="edge"/>
          <c:x val="0.35233770004413167"/>
          <c:y val="5.5749056758530181E-2"/>
          <c:w val="0.57925545258170152"/>
          <c:h val="0.14692216207349082"/>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46916010499E-2"/>
          <c:w val="0.87737962511323264"/>
          <c:h val="0.84105499507874015"/>
        </c:manualLayout>
      </c:layout>
      <c:scatterChart>
        <c:scatterStyle val="lineMarker"/>
        <c:varyColors val="0"/>
        <c:ser>
          <c:idx val="0"/>
          <c:order val="0"/>
          <c:tx>
            <c:strRef>
              <c:f>Sheet1!$B$1</c:f>
              <c:strCache>
                <c:ptCount val="1"/>
                <c:pt idx="0">
                  <c:v>PH-not IPAH (N=649)</c:v>
                </c:pt>
              </c:strCache>
            </c:strRef>
          </c:tx>
          <c:spPr>
            <a:ln w="41275">
              <a:solidFill>
                <a:srgbClr val="FF0000"/>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Sheet1!$B$2:$B$22</c:f>
              <c:numCache>
                <c:formatCode>General</c:formatCode>
                <c:ptCount val="21"/>
                <c:pt idx="0">
                  <c:v>100</c:v>
                </c:pt>
                <c:pt idx="1">
                  <c:v>100</c:v>
                </c:pt>
                <c:pt idx="2">
                  <c:v>89.418999999999997</c:v>
                </c:pt>
                <c:pt idx="3">
                  <c:v>84.072999999999993</c:v>
                </c:pt>
                <c:pt idx="4">
                  <c:v>79.72</c:v>
                </c:pt>
                <c:pt idx="5">
                  <c:v>75.882000000000005</c:v>
                </c:pt>
                <c:pt idx="6">
                  <c:v>72.102000000000004</c:v>
                </c:pt>
                <c:pt idx="7">
                  <c:v>68.012</c:v>
                </c:pt>
                <c:pt idx="8">
                  <c:v>64.736999999999995</c:v>
                </c:pt>
                <c:pt idx="9">
                  <c:v>60.637999999999998</c:v>
                </c:pt>
                <c:pt idx="10">
                  <c:v>57.015999999999998</c:v>
                </c:pt>
                <c:pt idx="11">
                  <c:v>53.460999999999999</c:v>
                </c:pt>
                <c:pt idx="12">
                  <c:v>50.859000000000002</c:v>
                </c:pt>
                <c:pt idx="13">
                  <c:v>47.758000000000003</c:v>
                </c:pt>
                <c:pt idx="14">
                  <c:v>45.56</c:v>
                </c:pt>
                <c:pt idx="15">
                  <c:v>42.871000000000002</c:v>
                </c:pt>
                <c:pt idx="16">
                  <c:v>39.362000000000002</c:v>
                </c:pt>
                <c:pt idx="17">
                  <c:v>37.649000000000001</c:v>
                </c:pt>
                <c:pt idx="18">
                  <c:v>36.872999999999998</c:v>
                </c:pt>
                <c:pt idx="19">
                  <c:v>33.988</c:v>
                </c:pt>
                <c:pt idx="20">
                  <c:v>32.497999999999998</c:v>
                </c:pt>
              </c:numCache>
            </c:numRef>
          </c:yVal>
          <c:smooth val="0"/>
        </c:ser>
        <c:ser>
          <c:idx val="1"/>
          <c:order val="1"/>
          <c:tx>
            <c:strRef>
              <c:f>Sheet1!$C$1</c:f>
              <c:strCache>
                <c:ptCount val="1"/>
                <c:pt idx="0">
                  <c:v>IPAH (N=490)</c:v>
                </c:pt>
              </c:strCache>
            </c:strRef>
          </c:tx>
          <c:spPr>
            <a:ln w="41275">
              <a:solidFill>
                <a:srgbClr val="FFFF00"/>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Sheet1!$C$2:$C$22</c:f>
              <c:numCache>
                <c:formatCode>General</c:formatCode>
                <c:ptCount val="21"/>
                <c:pt idx="0">
                  <c:v>100</c:v>
                </c:pt>
                <c:pt idx="1">
                  <c:v>100</c:v>
                </c:pt>
                <c:pt idx="2">
                  <c:v>89.843999999999994</c:v>
                </c:pt>
                <c:pt idx="3">
                  <c:v>80.867000000000004</c:v>
                </c:pt>
                <c:pt idx="4">
                  <c:v>73.519000000000005</c:v>
                </c:pt>
                <c:pt idx="5">
                  <c:v>69.744</c:v>
                </c:pt>
                <c:pt idx="6">
                  <c:v>66.063000000000002</c:v>
                </c:pt>
                <c:pt idx="7">
                  <c:v>62.927999999999997</c:v>
                </c:pt>
                <c:pt idx="8">
                  <c:v>58.792999999999999</c:v>
                </c:pt>
                <c:pt idx="9">
                  <c:v>54.68</c:v>
                </c:pt>
                <c:pt idx="10">
                  <c:v>50.633000000000003</c:v>
                </c:pt>
                <c:pt idx="11">
                  <c:v>46.372999999999998</c:v>
                </c:pt>
                <c:pt idx="12">
                  <c:v>43.902999999999999</c:v>
                </c:pt>
                <c:pt idx="13">
                  <c:v>41.692</c:v>
                </c:pt>
                <c:pt idx="14">
                  <c:v>40.158000000000001</c:v>
                </c:pt>
                <c:pt idx="15">
                  <c:v>37.588999999999999</c:v>
                </c:pt>
                <c:pt idx="16">
                  <c:v>36.19</c:v>
                </c:pt>
                <c:pt idx="17">
                  <c:v>34.600999999999999</c:v>
                </c:pt>
                <c:pt idx="18">
                  <c:v>34.600999999999999</c:v>
                </c:pt>
                <c:pt idx="19">
                  <c:v>33.216000000000001</c:v>
                </c:pt>
                <c:pt idx="20">
                  <c:v>28.998000000000001</c:v>
                </c:pt>
              </c:numCache>
            </c:numRef>
          </c:yVal>
          <c:smooth val="0"/>
        </c:ser>
        <c:ser>
          <c:idx val="2"/>
          <c:order val="2"/>
          <c:tx>
            <c:strRef>
              <c:f>Sheet1!$D$1</c:f>
              <c:strCache>
                <c:ptCount val="1"/>
                <c:pt idx="0">
                  <c:v>CF (N=264)</c:v>
                </c:pt>
              </c:strCache>
            </c:strRef>
          </c:tx>
          <c:spPr>
            <a:ln w="41275">
              <a:solidFill>
                <a:srgbClr val="66FF33"/>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Sheet1!$D$2:$D$22</c:f>
              <c:numCache>
                <c:formatCode>General</c:formatCode>
                <c:ptCount val="21"/>
                <c:pt idx="0">
                  <c:v>100</c:v>
                </c:pt>
                <c:pt idx="1">
                  <c:v>100</c:v>
                </c:pt>
                <c:pt idx="2">
                  <c:v>94.299000000000007</c:v>
                </c:pt>
                <c:pt idx="3">
                  <c:v>85.811999999999998</c:v>
                </c:pt>
                <c:pt idx="4">
                  <c:v>78.290999999999997</c:v>
                </c:pt>
                <c:pt idx="5">
                  <c:v>73.382000000000005</c:v>
                </c:pt>
                <c:pt idx="6">
                  <c:v>71.308999999999997</c:v>
                </c:pt>
                <c:pt idx="7">
                  <c:v>67.474999999999994</c:v>
                </c:pt>
                <c:pt idx="8">
                  <c:v>63.521000000000001</c:v>
                </c:pt>
                <c:pt idx="9">
                  <c:v>58.08</c:v>
                </c:pt>
                <c:pt idx="10">
                  <c:v>54.801000000000002</c:v>
                </c:pt>
                <c:pt idx="11">
                  <c:v>51.481000000000002</c:v>
                </c:pt>
                <c:pt idx="12">
                  <c:v>49.945</c:v>
                </c:pt>
                <c:pt idx="13">
                  <c:v>47.841999999999999</c:v>
                </c:pt>
                <c:pt idx="14">
                  <c:v>44.622</c:v>
                </c:pt>
                <c:pt idx="15">
                  <c:v>41.84</c:v>
                </c:pt>
                <c:pt idx="16">
                  <c:v>40.677</c:v>
                </c:pt>
                <c:pt idx="17">
                  <c:v>39.414999999999999</c:v>
                </c:pt>
                <c:pt idx="18">
                  <c:v>36.743000000000002</c:v>
                </c:pt>
                <c:pt idx="19">
                  <c:v>35.258000000000003</c:v>
                </c:pt>
                <c:pt idx="20">
                  <c:v>35.258000000000003</c:v>
                </c:pt>
              </c:numCache>
            </c:numRef>
          </c:yVal>
          <c:smooth val="0"/>
        </c:ser>
        <c:ser>
          <c:idx val="3"/>
          <c:order val="3"/>
          <c:tx>
            <c:strRef>
              <c:f>Sheet1!$E$1</c:f>
              <c:strCache>
                <c:ptCount val="1"/>
                <c:pt idx="0">
                  <c:v>COPD (N=61)</c:v>
                </c:pt>
              </c:strCache>
            </c:strRef>
          </c:tx>
          <c:spPr>
            <a:ln w="41275">
              <a:solidFill>
                <a:srgbClr val="9966FF"/>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Sheet1!$E$2:$E$22</c:f>
              <c:numCache>
                <c:formatCode>General</c:formatCode>
                <c:ptCount val="21"/>
                <c:pt idx="0">
                  <c:v>100</c:v>
                </c:pt>
                <c:pt idx="1">
                  <c:v>100</c:v>
                </c:pt>
                <c:pt idx="2">
                  <c:v>90.105000000000004</c:v>
                </c:pt>
                <c:pt idx="3">
                  <c:v>79.905000000000001</c:v>
                </c:pt>
                <c:pt idx="4">
                  <c:v>74.804000000000002</c:v>
                </c:pt>
                <c:pt idx="5">
                  <c:v>62.661000000000001</c:v>
                </c:pt>
                <c:pt idx="6">
                  <c:v>52.216999999999999</c:v>
                </c:pt>
                <c:pt idx="7">
                  <c:v>50.417000000000002</c:v>
                </c:pt>
                <c:pt idx="8">
                  <c:v>45.015000000000001</c:v>
                </c:pt>
                <c:pt idx="9">
                  <c:v>41.264000000000003</c:v>
                </c:pt>
                <c:pt idx="10">
                  <c:v>35.637</c:v>
                </c:pt>
                <c:pt idx="11">
                  <c:v>31.885999999999999</c:v>
                </c:pt>
                <c:pt idx="12">
                  <c:v>30.01</c:v>
                </c:pt>
                <c:pt idx="13">
                  <c:v>28.134</c:v>
                </c:pt>
                <c:pt idx="14">
                  <c:v>28.134</c:v>
                </c:pt>
                <c:pt idx="15">
                  <c:v>25.577000000000002</c:v>
                </c:pt>
                <c:pt idx="16">
                  <c:v>#N/A</c:v>
                </c:pt>
                <c:pt idx="17">
                  <c:v>#N/A</c:v>
                </c:pt>
                <c:pt idx="18">
                  <c:v>#N/A</c:v>
                </c:pt>
                <c:pt idx="19">
                  <c:v>#N/A</c:v>
                </c:pt>
                <c:pt idx="20">
                  <c:v>#N/A</c:v>
                </c:pt>
              </c:numCache>
            </c:numRef>
          </c:yVal>
          <c:smooth val="0"/>
        </c:ser>
        <c:ser>
          <c:idx val="4"/>
          <c:order val="4"/>
          <c:tx>
            <c:strRef>
              <c:f>Sheet1!$F$1</c:f>
              <c:strCache>
                <c:ptCount val="1"/>
                <c:pt idx="0">
                  <c:v>IIP (N=53)</c:v>
                </c:pt>
              </c:strCache>
            </c:strRef>
          </c:tx>
          <c:spPr>
            <a:ln w="41275">
              <a:solidFill>
                <a:srgbClr val="FF9900"/>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Sheet1!$F$2:$F$22</c:f>
              <c:numCache>
                <c:formatCode>General</c:formatCode>
                <c:ptCount val="21"/>
                <c:pt idx="0">
                  <c:v>100</c:v>
                </c:pt>
                <c:pt idx="1">
                  <c:v>100</c:v>
                </c:pt>
                <c:pt idx="2">
                  <c:v>83.986000000000004</c:v>
                </c:pt>
                <c:pt idx="3">
                  <c:v>71.694999999999993</c:v>
                </c:pt>
                <c:pt idx="4">
                  <c:v>67.213999999999999</c:v>
                </c:pt>
                <c:pt idx="5">
                  <c:v>64.813999999999993</c:v>
                </c:pt>
                <c:pt idx="6">
                  <c:v>55.012</c:v>
                </c:pt>
                <c:pt idx="7">
                  <c:v>55.012</c:v>
                </c:pt>
                <c:pt idx="8">
                  <c:v>47.006999999999998</c:v>
                </c:pt>
                <c:pt idx="9">
                  <c:v>38.712000000000003</c:v>
                </c:pt>
                <c:pt idx="10">
                  <c:v>38.712000000000003</c:v>
                </c:pt>
                <c:pt idx="11">
                  <c:v>38.712000000000003</c:v>
                </c:pt>
                <c:pt idx="12">
                  <c:v>35.485999999999997</c:v>
                </c:pt>
                <c:pt idx="13">
                  <c:v>#N/A</c:v>
                </c:pt>
                <c:pt idx="14">
                  <c:v>#N/A</c:v>
                </c:pt>
                <c:pt idx="15">
                  <c:v>#N/A</c:v>
                </c:pt>
                <c:pt idx="16">
                  <c:v>#N/A</c:v>
                </c:pt>
                <c:pt idx="17">
                  <c:v>#N/A</c:v>
                </c:pt>
                <c:pt idx="18">
                  <c:v>#N/A</c:v>
                </c:pt>
                <c:pt idx="19">
                  <c:v>#N/A</c:v>
                </c:pt>
                <c:pt idx="20">
                  <c:v>#N/A</c:v>
                </c:pt>
              </c:numCache>
            </c:numRef>
          </c:yVal>
          <c:smooth val="0"/>
        </c:ser>
        <c:dLbls>
          <c:showLegendKey val="0"/>
          <c:showVal val="0"/>
          <c:showCatName val="0"/>
          <c:showSerName val="0"/>
          <c:showPercent val="0"/>
          <c:showBubbleSize val="0"/>
        </c:dLbls>
        <c:axId val="416927656"/>
        <c:axId val="416928048"/>
      </c:scatterChart>
      <c:valAx>
        <c:axId val="416927656"/>
        <c:scaling>
          <c:orientation val="minMax"/>
          <c:max val="20"/>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416928048"/>
        <c:crosses val="autoZero"/>
        <c:crossBetween val="midCat"/>
        <c:majorUnit val="1"/>
      </c:valAx>
      <c:valAx>
        <c:axId val="416928048"/>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416927656"/>
        <c:crosses val="autoZero"/>
        <c:crossBetween val="midCat"/>
        <c:majorUnit val="25"/>
      </c:valAx>
      <c:spPr>
        <a:solidFill>
          <a:schemeClr val="bg2"/>
        </a:solidFill>
        <a:ln>
          <a:solidFill>
            <a:schemeClr val="tx1"/>
          </a:solidFill>
        </a:ln>
      </c:spPr>
    </c:plotArea>
    <c:legend>
      <c:legendPos val="r"/>
      <c:layout>
        <c:manualLayout>
          <c:xMode val="edge"/>
          <c:yMode val="edge"/>
          <c:x val="0.35233770004413167"/>
          <c:y val="5.5749056758530181E-2"/>
          <c:w val="0.57925545258170152"/>
          <c:h val="0.14692216207349082"/>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0524600738467"/>
          <c:y val="3.6402642466302822E-2"/>
          <c:w val="0.72908481249165891"/>
          <c:h val="0.86213421415543623"/>
        </c:manualLayout>
      </c:layout>
      <c:barChart>
        <c:barDir val="col"/>
        <c:grouping val="percentStacked"/>
        <c:varyColors val="0"/>
        <c:ser>
          <c:idx val="0"/>
          <c:order val="0"/>
          <c:tx>
            <c:strRef>
              <c:f>Sheet1!$A$2</c:f>
              <c:strCache>
                <c:ptCount val="1"/>
                <c:pt idx="0">
                  <c:v>100%</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1 Year (N=238)</c:v>
                </c:pt>
                <c:pt idx="1">
                  <c:v>2 Year (N=201)</c:v>
                </c:pt>
                <c:pt idx="2">
                  <c:v>3 Year (N=171)</c:v>
                </c:pt>
              </c:strCache>
            </c:strRef>
          </c:cat>
          <c:val>
            <c:numRef>
              <c:f>Sheet1!$B$2:$D$2</c:f>
              <c:numCache>
                <c:formatCode>General</c:formatCode>
                <c:ptCount val="3"/>
                <c:pt idx="0">
                  <c:v>52</c:v>
                </c:pt>
                <c:pt idx="1">
                  <c:v>59</c:v>
                </c:pt>
                <c:pt idx="2">
                  <c:v>50</c:v>
                </c:pt>
              </c:numCache>
            </c:numRef>
          </c:val>
        </c:ser>
        <c:ser>
          <c:idx val="1"/>
          <c:order val="1"/>
          <c:tx>
            <c:strRef>
              <c:f>Sheet1!$A$3</c:f>
              <c:strCache>
                <c:ptCount val="1"/>
                <c:pt idx="0">
                  <c:v>90%</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1 Year (N=238)</c:v>
                </c:pt>
                <c:pt idx="1">
                  <c:v>2 Year (N=201)</c:v>
                </c:pt>
                <c:pt idx="2">
                  <c:v>3 Year (N=171)</c:v>
                </c:pt>
              </c:strCache>
            </c:strRef>
          </c:cat>
          <c:val>
            <c:numRef>
              <c:f>Sheet1!$B$3:$D$3</c:f>
              <c:numCache>
                <c:formatCode>General</c:formatCode>
                <c:ptCount val="3"/>
                <c:pt idx="0">
                  <c:v>79</c:v>
                </c:pt>
                <c:pt idx="1">
                  <c:v>62</c:v>
                </c:pt>
                <c:pt idx="2">
                  <c:v>57</c:v>
                </c:pt>
              </c:numCache>
            </c:numRef>
          </c:val>
        </c:ser>
        <c:ser>
          <c:idx val="2"/>
          <c:order val="2"/>
          <c:tx>
            <c:strRef>
              <c:f>Sheet1!$A$4</c:f>
              <c:strCache>
                <c:ptCount val="1"/>
                <c:pt idx="0">
                  <c:v>80%</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Sheet1!$B$1:$D$1</c:f>
              <c:strCache>
                <c:ptCount val="3"/>
                <c:pt idx="0">
                  <c:v>1 Year (N=238)</c:v>
                </c:pt>
                <c:pt idx="1">
                  <c:v>2 Year (N=201)</c:v>
                </c:pt>
                <c:pt idx="2">
                  <c:v>3 Year (N=171)</c:v>
                </c:pt>
              </c:strCache>
            </c:strRef>
          </c:cat>
          <c:val>
            <c:numRef>
              <c:f>Sheet1!$B$4:$D$4</c:f>
              <c:numCache>
                <c:formatCode>General</c:formatCode>
                <c:ptCount val="3"/>
                <c:pt idx="0">
                  <c:v>42</c:v>
                </c:pt>
                <c:pt idx="1">
                  <c:v>41</c:v>
                </c:pt>
                <c:pt idx="2">
                  <c:v>31</c:v>
                </c:pt>
              </c:numCache>
            </c:numRef>
          </c:val>
        </c:ser>
        <c:ser>
          <c:idx val="3"/>
          <c:order val="3"/>
          <c:tx>
            <c:strRef>
              <c:f>Sheet1!$A$5</c:f>
              <c:strCache>
                <c:ptCount val="1"/>
                <c:pt idx="0">
                  <c:v>70%</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strRef>
              <c:f>Sheet1!$B$1:$D$1</c:f>
              <c:strCache>
                <c:ptCount val="3"/>
                <c:pt idx="0">
                  <c:v>1 Year (N=238)</c:v>
                </c:pt>
                <c:pt idx="1">
                  <c:v>2 Year (N=201)</c:v>
                </c:pt>
                <c:pt idx="2">
                  <c:v>3 Year (N=171)</c:v>
                </c:pt>
              </c:strCache>
            </c:strRef>
          </c:cat>
          <c:val>
            <c:numRef>
              <c:f>Sheet1!$B$5:$D$5</c:f>
              <c:numCache>
                <c:formatCode>General</c:formatCode>
                <c:ptCount val="3"/>
                <c:pt idx="0">
                  <c:v>18</c:v>
                </c:pt>
                <c:pt idx="1">
                  <c:v>19</c:v>
                </c:pt>
                <c:pt idx="2">
                  <c:v>20</c:v>
                </c:pt>
              </c:numCache>
            </c:numRef>
          </c:val>
        </c:ser>
        <c:ser>
          <c:idx val="4"/>
          <c:order val="4"/>
          <c:tx>
            <c:strRef>
              <c:f>Sheet1!$A$6</c:f>
              <c:strCache>
                <c:ptCount val="1"/>
                <c:pt idx="0">
                  <c:v>60%</c:v>
                </c:pt>
              </c:strCache>
            </c:strRef>
          </c:tx>
          <c:spPr>
            <a:gradFill flip="none" rotWithShape="1">
              <a:gsLst>
                <a:gs pos="0">
                  <a:srgbClr val="000077"/>
                </a:gs>
                <a:gs pos="50000">
                  <a:srgbClr val="2626FF"/>
                </a:gs>
                <a:gs pos="100000">
                  <a:srgbClr val="000077"/>
                </a:gs>
              </a:gsLst>
              <a:lin ang="10800000" scaled="1"/>
              <a:tileRect/>
            </a:gradFill>
            <a:ln>
              <a:solidFill>
                <a:srgbClr val="000000"/>
              </a:solidFill>
            </a:ln>
          </c:spPr>
          <c:invertIfNegative val="0"/>
          <c:cat>
            <c:strRef>
              <c:f>Sheet1!$B$1:$D$1</c:f>
              <c:strCache>
                <c:ptCount val="3"/>
                <c:pt idx="0">
                  <c:v>1 Year (N=238)</c:v>
                </c:pt>
                <c:pt idx="1">
                  <c:v>2 Year (N=201)</c:v>
                </c:pt>
                <c:pt idx="2">
                  <c:v>3 Year (N=171)</c:v>
                </c:pt>
              </c:strCache>
            </c:strRef>
          </c:cat>
          <c:val>
            <c:numRef>
              <c:f>Sheet1!$B$6:$D$6</c:f>
              <c:numCache>
                <c:formatCode>General</c:formatCode>
                <c:ptCount val="3"/>
                <c:pt idx="0">
                  <c:v>8</c:v>
                </c:pt>
                <c:pt idx="1">
                  <c:v>6</c:v>
                </c:pt>
                <c:pt idx="2">
                  <c:v>4</c:v>
                </c:pt>
              </c:numCache>
            </c:numRef>
          </c:val>
        </c:ser>
        <c:ser>
          <c:idx val="5"/>
          <c:order val="5"/>
          <c:tx>
            <c:strRef>
              <c:f>Sheet1!$A$7</c:f>
              <c:strCache>
                <c:ptCount val="1"/>
                <c:pt idx="0">
                  <c:v>50%</c:v>
                </c:pt>
              </c:strCache>
            </c:strRef>
          </c:tx>
          <c:spPr>
            <a:gradFill>
              <a:gsLst>
                <a:gs pos="0">
                  <a:srgbClr val="A7722D">
                    <a:lumMod val="50000"/>
                  </a:srgbClr>
                </a:gs>
                <a:gs pos="50000">
                  <a:srgbClr val="A7722D">
                    <a:lumMod val="60000"/>
                    <a:lumOff val="40000"/>
                  </a:srgbClr>
                </a:gs>
                <a:gs pos="100000">
                  <a:schemeClr val="accent6">
                    <a:lumMod val="50000"/>
                  </a:schemeClr>
                </a:gs>
              </a:gsLst>
              <a:lin ang="10800000" scaled="1"/>
            </a:gradFill>
            <a:ln>
              <a:solidFill>
                <a:srgbClr val="000000"/>
              </a:solidFill>
            </a:ln>
          </c:spPr>
          <c:invertIfNegative val="0"/>
          <c:cat>
            <c:strRef>
              <c:f>Sheet1!$B$1:$D$1</c:f>
              <c:strCache>
                <c:ptCount val="3"/>
                <c:pt idx="0">
                  <c:v>1 Year (N=238)</c:v>
                </c:pt>
                <c:pt idx="1">
                  <c:v>2 Year (N=201)</c:v>
                </c:pt>
                <c:pt idx="2">
                  <c:v>3 Year (N=171)</c:v>
                </c:pt>
              </c:strCache>
            </c:strRef>
          </c:cat>
          <c:val>
            <c:numRef>
              <c:f>Sheet1!$B$7:$D$7</c:f>
              <c:numCache>
                <c:formatCode>General</c:formatCode>
                <c:ptCount val="3"/>
                <c:pt idx="0">
                  <c:v>9</c:v>
                </c:pt>
                <c:pt idx="1">
                  <c:v>6</c:v>
                </c:pt>
                <c:pt idx="2">
                  <c:v>2</c:v>
                </c:pt>
              </c:numCache>
            </c:numRef>
          </c:val>
        </c:ser>
        <c:ser>
          <c:idx val="6"/>
          <c:order val="6"/>
          <c:tx>
            <c:strRef>
              <c:f>Sheet1!$A$8</c:f>
              <c:strCache>
                <c:ptCount val="1"/>
                <c:pt idx="0">
                  <c:v>40%</c:v>
                </c:pt>
              </c:strCache>
            </c:strRef>
          </c:tx>
          <c:spPr>
            <a:gradFill flip="none" rotWithShape="1">
              <a:gsLst>
                <a:gs pos="0">
                  <a:srgbClr val="0070C0"/>
                </a:gs>
                <a:gs pos="50000">
                  <a:srgbClr val="00B0F0"/>
                </a:gs>
                <a:gs pos="100000">
                  <a:srgbClr val="0070C0"/>
                </a:gs>
              </a:gsLst>
              <a:lin ang="10800000" scaled="1"/>
              <a:tileRect/>
            </a:gradFill>
            <a:ln>
              <a:solidFill>
                <a:srgbClr val="000000"/>
              </a:solidFill>
            </a:ln>
          </c:spPr>
          <c:invertIfNegative val="0"/>
          <c:cat>
            <c:strRef>
              <c:f>Sheet1!$B$1:$D$1</c:f>
              <c:strCache>
                <c:ptCount val="3"/>
                <c:pt idx="0">
                  <c:v>1 Year (N=238)</c:v>
                </c:pt>
                <c:pt idx="1">
                  <c:v>2 Year (N=201)</c:v>
                </c:pt>
                <c:pt idx="2">
                  <c:v>3 Year (N=171)</c:v>
                </c:pt>
              </c:strCache>
            </c:strRef>
          </c:cat>
          <c:val>
            <c:numRef>
              <c:f>Sheet1!$B$8:$D$8</c:f>
              <c:numCache>
                <c:formatCode>General</c:formatCode>
                <c:ptCount val="3"/>
                <c:pt idx="0">
                  <c:v>7</c:v>
                </c:pt>
                <c:pt idx="1">
                  <c:v>2</c:v>
                </c:pt>
                <c:pt idx="2">
                  <c:v>2</c:v>
                </c:pt>
              </c:numCache>
            </c:numRef>
          </c:val>
        </c:ser>
        <c:ser>
          <c:idx val="7"/>
          <c:order val="7"/>
          <c:tx>
            <c:strRef>
              <c:f>Sheet1!$A$9</c:f>
              <c:strCache>
                <c:ptCount val="1"/>
                <c:pt idx="0">
                  <c:v>30%</c:v>
                </c:pt>
              </c:strCache>
            </c:strRef>
          </c:tx>
          <c:spPr>
            <a:gradFill flip="none" rotWithShape="1">
              <a:gsLst>
                <a:gs pos="0">
                  <a:srgbClr val="660066"/>
                </a:gs>
                <a:gs pos="50000">
                  <a:srgbClr val="A200A2"/>
                </a:gs>
                <a:gs pos="100000">
                  <a:srgbClr val="660066"/>
                </a:gs>
              </a:gsLst>
              <a:lin ang="10800000" scaled="1"/>
              <a:tileRect/>
            </a:gradFill>
            <a:ln>
              <a:solidFill>
                <a:srgbClr val="000000"/>
              </a:solidFill>
            </a:ln>
          </c:spPr>
          <c:invertIfNegative val="0"/>
          <c:cat>
            <c:strRef>
              <c:f>Sheet1!$B$1:$D$1</c:f>
              <c:strCache>
                <c:ptCount val="3"/>
                <c:pt idx="0">
                  <c:v>1 Year (N=238)</c:v>
                </c:pt>
                <c:pt idx="1">
                  <c:v>2 Year (N=201)</c:v>
                </c:pt>
                <c:pt idx="2">
                  <c:v>3 Year (N=171)</c:v>
                </c:pt>
              </c:strCache>
            </c:strRef>
          </c:cat>
          <c:val>
            <c:numRef>
              <c:f>Sheet1!$B$9:$D$9</c:f>
              <c:numCache>
                <c:formatCode>General</c:formatCode>
                <c:ptCount val="3"/>
                <c:pt idx="0">
                  <c:v>5</c:v>
                </c:pt>
                <c:pt idx="1">
                  <c:v>1</c:v>
                </c:pt>
                <c:pt idx="2">
                  <c:v>0</c:v>
                </c:pt>
              </c:numCache>
            </c:numRef>
          </c:val>
        </c:ser>
        <c:ser>
          <c:idx val="8"/>
          <c:order val="8"/>
          <c:tx>
            <c:strRef>
              <c:f>Sheet1!$A$10</c:f>
              <c:strCache>
                <c:ptCount val="1"/>
                <c:pt idx="0">
                  <c:v>20%</c:v>
                </c:pt>
              </c:strCache>
            </c:strRef>
          </c:tx>
          <c:spPr>
            <a:gradFill>
              <a:gsLst>
                <a:gs pos="0">
                  <a:srgbClr val="CC6600"/>
                </a:gs>
                <a:gs pos="50000">
                  <a:srgbClr val="FF9900"/>
                </a:gs>
                <a:gs pos="100000">
                  <a:srgbClr val="CC6600"/>
                </a:gs>
              </a:gsLst>
              <a:lin ang="10800000" scaled="1"/>
            </a:gradFill>
            <a:ln>
              <a:solidFill>
                <a:srgbClr val="000000"/>
              </a:solidFill>
            </a:ln>
          </c:spPr>
          <c:invertIfNegative val="0"/>
          <c:cat>
            <c:strRef>
              <c:f>Sheet1!$B$1:$D$1</c:f>
              <c:strCache>
                <c:ptCount val="3"/>
                <c:pt idx="0">
                  <c:v>1 Year (N=238)</c:v>
                </c:pt>
                <c:pt idx="1">
                  <c:v>2 Year (N=201)</c:v>
                </c:pt>
                <c:pt idx="2">
                  <c:v>3 Year (N=171)</c:v>
                </c:pt>
              </c:strCache>
            </c:strRef>
          </c:cat>
          <c:val>
            <c:numRef>
              <c:f>Sheet1!$B$10:$D$10</c:f>
              <c:numCache>
                <c:formatCode>General</c:formatCode>
                <c:ptCount val="3"/>
                <c:pt idx="0">
                  <c:v>10</c:v>
                </c:pt>
                <c:pt idx="1">
                  <c:v>3</c:v>
                </c:pt>
                <c:pt idx="2">
                  <c:v>2</c:v>
                </c:pt>
              </c:numCache>
            </c:numRef>
          </c:val>
        </c:ser>
        <c:ser>
          <c:idx val="9"/>
          <c:order val="9"/>
          <c:tx>
            <c:strRef>
              <c:f>Sheet1!$A$11</c:f>
              <c:strCache>
                <c:ptCount val="1"/>
                <c:pt idx="0">
                  <c:v>10%</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invertIfNegative val="0"/>
          <c:cat>
            <c:strRef>
              <c:f>Sheet1!$B$1:$D$1</c:f>
              <c:strCache>
                <c:ptCount val="3"/>
                <c:pt idx="0">
                  <c:v>1 Year (N=238)</c:v>
                </c:pt>
                <c:pt idx="1">
                  <c:v>2 Year (N=201)</c:v>
                </c:pt>
                <c:pt idx="2">
                  <c:v>3 Year (N=171)</c:v>
                </c:pt>
              </c:strCache>
            </c:strRef>
          </c:cat>
          <c:val>
            <c:numRef>
              <c:f>Sheet1!$B$11:$D$11</c:f>
              <c:numCache>
                <c:formatCode>General</c:formatCode>
                <c:ptCount val="3"/>
                <c:pt idx="0">
                  <c:v>8</c:v>
                </c:pt>
                <c:pt idx="1">
                  <c:v>2</c:v>
                </c:pt>
                <c:pt idx="2">
                  <c:v>3</c:v>
                </c:pt>
              </c:numCache>
            </c:numRef>
          </c:val>
        </c:ser>
        <c:dLbls>
          <c:showLegendKey val="0"/>
          <c:showVal val="0"/>
          <c:showCatName val="0"/>
          <c:showSerName val="0"/>
          <c:showPercent val="0"/>
          <c:showBubbleSize val="0"/>
        </c:dLbls>
        <c:gapWidth val="50"/>
        <c:overlap val="100"/>
        <c:axId val="705960600"/>
        <c:axId val="3183016"/>
      </c:barChart>
      <c:catAx>
        <c:axId val="705960600"/>
        <c:scaling>
          <c:orientation val="minMax"/>
        </c:scaling>
        <c:delete val="0"/>
        <c:axPos val="b"/>
        <c:numFmt formatCode="General" sourceLinked="0"/>
        <c:majorTickMark val="out"/>
        <c:minorTickMark val="none"/>
        <c:tickLblPos val="nextTo"/>
        <c:txPr>
          <a:bodyPr/>
          <a:lstStyle/>
          <a:p>
            <a:pPr>
              <a:defRPr sz="1500" b="1"/>
            </a:pPr>
            <a:endParaRPr lang="en-US"/>
          </a:p>
        </c:txPr>
        <c:crossAx val="3183016"/>
        <c:crosses val="autoZero"/>
        <c:auto val="1"/>
        <c:lblAlgn val="ctr"/>
        <c:lblOffset val="100"/>
        <c:noMultiLvlLbl val="0"/>
      </c:catAx>
      <c:valAx>
        <c:axId val="3183016"/>
        <c:scaling>
          <c:orientation val="minMax"/>
          <c:min val="0"/>
        </c:scaling>
        <c:delete val="0"/>
        <c:axPos val="l"/>
        <c:majorGridlines>
          <c:spPr>
            <a:ln w="6350">
              <a:solidFill>
                <a:schemeClr val="tx1"/>
              </a:solidFill>
              <a:prstDash val="sysDash"/>
            </a:ln>
          </c:spPr>
        </c:majorGridlines>
        <c:numFmt formatCode="0%" sourceLinked="1"/>
        <c:majorTickMark val="out"/>
        <c:minorTickMark val="none"/>
        <c:tickLblPos val="nextTo"/>
        <c:txPr>
          <a:bodyPr/>
          <a:lstStyle/>
          <a:p>
            <a:pPr>
              <a:defRPr sz="1500" b="1"/>
            </a:pPr>
            <a:endParaRPr lang="en-US"/>
          </a:p>
        </c:txPr>
        <c:crossAx val="705960600"/>
        <c:crosses val="autoZero"/>
        <c:crossBetween val="between"/>
        <c:majorUnit val="0.2"/>
      </c:valAx>
      <c:spPr>
        <a:solidFill>
          <a:srgbClr val="000000"/>
        </a:solidFill>
        <a:ln>
          <a:solidFill>
            <a:srgbClr val="FFFFFF"/>
          </a:solidFill>
        </a:ln>
      </c:spPr>
    </c:plotArea>
    <c:legend>
      <c:legendPos val="r"/>
      <c:layout>
        <c:manualLayout>
          <c:xMode val="edge"/>
          <c:yMode val="edge"/>
          <c:x val="0.81990947106187995"/>
          <c:y val="5.0486410972821943E-2"/>
          <c:w val="0.13895811936551408"/>
          <c:h val="0.83751799170265007"/>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v>
                </c:pt>
              </c:strCache>
            </c:strRef>
          </c:tx>
          <c:spPr>
            <a:gradFill>
              <a:gsLst>
                <a:gs pos="50000">
                  <a:srgbClr val="00FF00"/>
                </a:gs>
                <a:gs pos="0">
                  <a:srgbClr val="009900"/>
                </a:gs>
                <a:gs pos="100000">
                  <a:srgbClr val="009900"/>
                </a:gs>
              </a:gsLst>
              <a:lin ang="10800000" scaled="0"/>
            </a:gradFill>
            <a:ln>
              <a:noFill/>
            </a:ln>
            <a:effectLst/>
          </c:spPr>
          <c:invertIfNegative val="0"/>
          <c:cat>
            <c:strRef>
              <c:f>Sheet1!$A$2:$A$4</c:f>
              <c:strCache>
                <c:ptCount val="3"/>
                <c:pt idx="0">
                  <c:v>1 Year (N=466)</c:v>
                </c:pt>
                <c:pt idx="1">
                  <c:v>3 Years (N=355)</c:v>
                </c:pt>
                <c:pt idx="2">
                  <c:v>5 Years (N=311)</c:v>
                </c:pt>
              </c:strCache>
            </c:strRef>
          </c:cat>
          <c:val>
            <c:numRef>
              <c:f>Sheet1!$B$2:$B$4</c:f>
              <c:numCache>
                <c:formatCode>General</c:formatCode>
                <c:ptCount val="3"/>
                <c:pt idx="0">
                  <c:v>0.27252999999999999</c:v>
                </c:pt>
                <c:pt idx="1">
                  <c:v>0.36055999999999999</c:v>
                </c:pt>
                <c:pt idx="2">
                  <c:v>0.40514</c:v>
                </c:pt>
              </c:numCache>
            </c:numRef>
          </c:val>
        </c:ser>
        <c:dLbls>
          <c:showLegendKey val="0"/>
          <c:showVal val="0"/>
          <c:showCatName val="0"/>
          <c:showSerName val="0"/>
          <c:showPercent val="0"/>
          <c:showBubbleSize val="0"/>
        </c:dLbls>
        <c:gapWidth val="50"/>
        <c:overlap val="25"/>
        <c:axId val="666225376"/>
        <c:axId val="666217144"/>
      </c:barChart>
      <c:catAx>
        <c:axId val="666225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1" i="0" u="none" strike="noStrike" kern="1200" baseline="0">
                <a:solidFill>
                  <a:schemeClr val="tx1">
                    <a:lumMod val="65000"/>
                    <a:lumOff val="35000"/>
                  </a:schemeClr>
                </a:solidFill>
                <a:latin typeface="+mn-lt"/>
                <a:ea typeface="+mn-ea"/>
                <a:cs typeface="+mn-cs"/>
              </a:defRPr>
            </a:pPr>
            <a:endParaRPr lang="en-US"/>
          </a:p>
        </c:txPr>
        <c:crossAx val="666217144"/>
        <c:crosses val="autoZero"/>
        <c:auto val="1"/>
        <c:lblAlgn val="ctr"/>
        <c:lblOffset val="100"/>
        <c:noMultiLvlLbl val="0"/>
      </c:catAx>
      <c:valAx>
        <c:axId val="666217144"/>
        <c:scaling>
          <c:orientation val="minMax"/>
          <c:max val="0.70000000000000007"/>
        </c:scaling>
        <c:delete val="0"/>
        <c:axPos val="l"/>
        <c:majorGridlines>
          <c:spPr>
            <a:ln w="9525" cap="flat" cmpd="sng" algn="ctr">
              <a:solidFill>
                <a:schemeClr val="tx1">
                  <a:lumMod val="15000"/>
                  <a:lumOff val="85000"/>
                </a:schemeClr>
              </a:solidFill>
              <a:prstDash val="sysDash"/>
              <a:round/>
            </a:ln>
            <a:effectLst/>
          </c:spPr>
        </c:majorGridlines>
        <c:numFmt formatCode="0%" sourceLinked="0"/>
        <c:majorTickMark val="none"/>
        <c:minorTickMark val="none"/>
        <c:tickLblPos val="nextTo"/>
        <c:spPr>
          <a:noFill/>
          <a:ln>
            <a:solidFill>
              <a:schemeClr val="tx1">
                <a:lumMod val="15000"/>
                <a:lumOff val="85000"/>
              </a:schemeClr>
            </a:solidFill>
          </a:ln>
          <a:effectLst/>
        </c:spPr>
        <c:txPr>
          <a:bodyPr rot="-60000000" spcFirstLastPara="1" vertOverflow="ellipsis" vert="horz" wrap="square" anchor="ctr" anchorCtr="1"/>
          <a:lstStyle/>
          <a:p>
            <a:pPr>
              <a:defRPr sz="1500" b="1" i="0" u="none" strike="noStrike" kern="1200" baseline="0">
                <a:solidFill>
                  <a:schemeClr val="tx1">
                    <a:lumMod val="65000"/>
                    <a:lumOff val="35000"/>
                  </a:schemeClr>
                </a:solidFill>
                <a:latin typeface="+mn-lt"/>
                <a:ea typeface="+mn-ea"/>
                <a:cs typeface="+mn-cs"/>
              </a:defRPr>
            </a:pPr>
            <a:endParaRPr lang="en-US"/>
          </a:p>
        </c:txPr>
        <c:crossAx val="666225376"/>
        <c:crosses val="autoZero"/>
        <c:crossBetween val="between"/>
        <c:majorUnit val="0.1"/>
      </c:valAx>
      <c:spPr>
        <a:solidFill>
          <a:srgbClr val="000000"/>
        </a:solidFill>
        <a:ln>
          <a:solidFill>
            <a:schemeClr val="tx1"/>
          </a:solid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4881293247434977E-2"/>
          <c:y val="3.6690160034443316E-2"/>
          <c:w val="0.9084520400858983"/>
          <c:h val="0.77804035861464993"/>
        </c:manualLayout>
      </c:layout>
      <c:barChart>
        <c:barDir val="col"/>
        <c:grouping val="clustered"/>
        <c:varyColors val="0"/>
        <c:ser>
          <c:idx val="0"/>
          <c:order val="0"/>
          <c:tx>
            <c:strRef>
              <c:f>Sheet1!$B$1</c:f>
              <c:strCache>
                <c:ptCount val="1"/>
                <c:pt idx="0">
                  <c:v>%</c:v>
                </c:pt>
              </c:strCache>
            </c:strRef>
          </c:tx>
          <c:spPr>
            <a:gradFill>
              <a:gsLst>
                <a:gs pos="50000">
                  <a:srgbClr val="00FF00"/>
                </a:gs>
                <a:gs pos="0">
                  <a:srgbClr val="009900"/>
                </a:gs>
                <a:gs pos="100000">
                  <a:srgbClr val="009900"/>
                </a:gs>
              </a:gsLst>
              <a:lin ang="10800000" scaled="0"/>
            </a:gradFill>
            <a:ln>
              <a:noFill/>
            </a:ln>
            <a:effectLst/>
          </c:spPr>
          <c:invertIfNegative val="0"/>
          <c:cat>
            <c:strRef>
              <c:f>Sheet1!$A$2:$A$8</c:f>
              <c:strCache>
                <c:ptCount val="7"/>
                <c:pt idx="0">
                  <c:v>1 Year (N=240)</c:v>
                </c:pt>
                <c:pt idx="1">
                  <c:v>3 Years (N=190)</c:v>
                </c:pt>
                <c:pt idx="2">
                  <c:v>5 Years (N=173)</c:v>
                </c:pt>
                <c:pt idx="3">
                  <c:v> </c:v>
                </c:pt>
                <c:pt idx="4">
                  <c:v>1 Year (N=226)</c:v>
                </c:pt>
                <c:pt idx="5">
                  <c:v>3 Years (N=165)</c:v>
                </c:pt>
                <c:pt idx="6">
                  <c:v>5 Years (N=138)</c:v>
                </c:pt>
              </c:strCache>
            </c:strRef>
          </c:cat>
          <c:val>
            <c:numRef>
              <c:f>Sheet1!$B$2:$B$8</c:f>
              <c:numCache>
                <c:formatCode>General</c:formatCode>
                <c:ptCount val="7"/>
                <c:pt idx="0">
                  <c:v>0.40416999999999997</c:v>
                </c:pt>
                <c:pt idx="1">
                  <c:v>0.47894999999999999</c:v>
                </c:pt>
                <c:pt idx="2">
                  <c:v>0.51444999999999996</c:v>
                </c:pt>
                <c:pt idx="3">
                  <c:v>0</c:v>
                </c:pt>
                <c:pt idx="4">
                  <c:v>0.13274</c:v>
                </c:pt>
                <c:pt idx="5">
                  <c:v>0.22423999999999999</c:v>
                </c:pt>
                <c:pt idx="6">
                  <c:v>0.26812000000000002</c:v>
                </c:pt>
              </c:numCache>
            </c:numRef>
          </c:val>
        </c:ser>
        <c:dLbls>
          <c:showLegendKey val="0"/>
          <c:showVal val="0"/>
          <c:showCatName val="0"/>
          <c:showSerName val="0"/>
          <c:showPercent val="0"/>
          <c:showBubbleSize val="0"/>
        </c:dLbls>
        <c:gapWidth val="50"/>
        <c:overlap val="25"/>
        <c:axId val="666213616"/>
        <c:axId val="666213224"/>
      </c:barChart>
      <c:catAx>
        <c:axId val="6662136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1" i="0" u="none" strike="noStrike" kern="1200" baseline="0">
                <a:solidFill>
                  <a:schemeClr val="tx1">
                    <a:lumMod val="65000"/>
                    <a:lumOff val="35000"/>
                  </a:schemeClr>
                </a:solidFill>
                <a:latin typeface="+mn-lt"/>
                <a:ea typeface="+mn-ea"/>
                <a:cs typeface="+mn-cs"/>
              </a:defRPr>
            </a:pPr>
            <a:endParaRPr lang="en-US"/>
          </a:p>
        </c:txPr>
        <c:crossAx val="666213224"/>
        <c:crosses val="autoZero"/>
        <c:auto val="1"/>
        <c:lblAlgn val="ctr"/>
        <c:lblOffset val="100"/>
        <c:noMultiLvlLbl val="0"/>
      </c:catAx>
      <c:valAx>
        <c:axId val="666213224"/>
        <c:scaling>
          <c:orientation val="minMax"/>
          <c:max val="0.70000000000000007"/>
        </c:scaling>
        <c:delete val="0"/>
        <c:axPos val="l"/>
        <c:majorGridlines>
          <c:spPr>
            <a:ln w="9525" cap="flat" cmpd="sng" algn="ctr">
              <a:solidFill>
                <a:schemeClr val="tx1">
                  <a:lumMod val="15000"/>
                  <a:lumOff val="85000"/>
                </a:schemeClr>
              </a:solidFill>
              <a:prstDash val="sysDash"/>
              <a:round/>
            </a:ln>
            <a:effectLst/>
          </c:spPr>
        </c:majorGridlines>
        <c:numFmt formatCode="0%" sourceLinked="0"/>
        <c:majorTickMark val="none"/>
        <c:minorTickMark val="none"/>
        <c:tickLblPos val="nextTo"/>
        <c:spPr>
          <a:noFill/>
          <a:ln>
            <a:solidFill>
              <a:schemeClr val="tx1">
                <a:lumMod val="15000"/>
                <a:lumOff val="85000"/>
              </a:schemeClr>
            </a:solidFill>
          </a:ln>
          <a:effectLst/>
        </c:spPr>
        <c:txPr>
          <a:bodyPr rot="-60000000" spcFirstLastPara="1" vertOverflow="ellipsis" vert="horz" wrap="square" anchor="ctr" anchorCtr="1"/>
          <a:lstStyle/>
          <a:p>
            <a:pPr>
              <a:defRPr sz="1500" b="1" i="0" u="none" strike="noStrike" kern="1200" baseline="0">
                <a:solidFill>
                  <a:schemeClr val="tx1">
                    <a:lumMod val="65000"/>
                    <a:lumOff val="35000"/>
                  </a:schemeClr>
                </a:solidFill>
                <a:latin typeface="+mn-lt"/>
                <a:ea typeface="+mn-ea"/>
                <a:cs typeface="+mn-cs"/>
              </a:defRPr>
            </a:pPr>
            <a:endParaRPr lang="en-US"/>
          </a:p>
        </c:txPr>
        <c:crossAx val="666213616"/>
        <c:crosses val="autoZero"/>
        <c:crossBetween val="between"/>
        <c:majorUnit val="0.1"/>
      </c:valAx>
      <c:spPr>
        <a:solidFill>
          <a:srgbClr val="000000"/>
        </a:solidFill>
        <a:ln>
          <a:solidFill>
            <a:schemeClr val="tx1"/>
          </a:solid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987903685952363E-2"/>
          <c:y val="3.6402642466302849E-2"/>
          <c:w val="0.89292662330252193"/>
          <c:h val="0.82823590907068823"/>
        </c:manualLayout>
      </c:layout>
      <c:barChart>
        <c:barDir val="col"/>
        <c:grouping val="percentStacked"/>
        <c:varyColors val="0"/>
        <c:ser>
          <c:idx val="0"/>
          <c:order val="0"/>
          <c:tx>
            <c:strRef>
              <c:f>Sheet1!$A$2</c:f>
              <c:strCache>
                <c:ptCount val="1"/>
                <c:pt idx="0">
                  <c:v>No Hospitalization</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Up to 1 Year (N=585)</c:v>
                </c:pt>
                <c:pt idx="1">
                  <c:v>Between 2-3 Years (N=429)</c:v>
                </c:pt>
                <c:pt idx="2">
                  <c:v>Between 4-5 Years (N=372)</c:v>
                </c:pt>
              </c:strCache>
            </c:strRef>
          </c:cat>
          <c:val>
            <c:numRef>
              <c:f>Sheet1!$B$2:$D$2</c:f>
              <c:numCache>
                <c:formatCode>General</c:formatCode>
                <c:ptCount val="3"/>
                <c:pt idx="0">
                  <c:v>243</c:v>
                </c:pt>
                <c:pt idx="1">
                  <c:v>276</c:v>
                </c:pt>
                <c:pt idx="2">
                  <c:v>266</c:v>
                </c:pt>
              </c:numCache>
            </c:numRef>
          </c:val>
        </c:ser>
        <c:ser>
          <c:idx val="1"/>
          <c:order val="1"/>
          <c:tx>
            <c:strRef>
              <c:f>Sheet1!$A$3</c:f>
              <c:strCache>
                <c:ptCount val="1"/>
                <c:pt idx="0">
                  <c:v>Hospitalized, Not Rejection/Not Infection</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Up to 1 Year (N=585)</c:v>
                </c:pt>
                <c:pt idx="1">
                  <c:v>Between 2-3 Years (N=429)</c:v>
                </c:pt>
                <c:pt idx="2">
                  <c:v>Between 4-5 Years (N=372)</c:v>
                </c:pt>
              </c:strCache>
            </c:strRef>
          </c:cat>
          <c:val>
            <c:numRef>
              <c:f>Sheet1!$B$3:$D$3</c:f>
              <c:numCache>
                <c:formatCode>General</c:formatCode>
                <c:ptCount val="3"/>
                <c:pt idx="0">
                  <c:v>118</c:v>
                </c:pt>
                <c:pt idx="1">
                  <c:v>56</c:v>
                </c:pt>
                <c:pt idx="2">
                  <c:v>42</c:v>
                </c:pt>
              </c:numCache>
            </c:numRef>
          </c:val>
        </c:ser>
        <c:ser>
          <c:idx val="2"/>
          <c:order val="2"/>
          <c:tx>
            <c:strRef>
              <c:f>Sheet1!$A$4</c:f>
              <c:strCache>
                <c:ptCount val="1"/>
                <c:pt idx="0">
                  <c:v>Hospitalized, Rejection Only</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Sheet1!$B$1:$D$1</c:f>
              <c:strCache>
                <c:ptCount val="3"/>
                <c:pt idx="0">
                  <c:v>Up to 1 Year (N=585)</c:v>
                </c:pt>
                <c:pt idx="1">
                  <c:v>Between 2-3 Years (N=429)</c:v>
                </c:pt>
                <c:pt idx="2">
                  <c:v>Between 4-5 Years (N=372)</c:v>
                </c:pt>
              </c:strCache>
            </c:strRef>
          </c:cat>
          <c:val>
            <c:numRef>
              <c:f>Sheet1!$B$4:$D$4</c:f>
              <c:numCache>
                <c:formatCode>General</c:formatCode>
                <c:ptCount val="3"/>
                <c:pt idx="0">
                  <c:v>31</c:v>
                </c:pt>
                <c:pt idx="1">
                  <c:v>10</c:v>
                </c:pt>
                <c:pt idx="2">
                  <c:v>8</c:v>
                </c:pt>
              </c:numCache>
            </c:numRef>
          </c:val>
        </c:ser>
        <c:ser>
          <c:idx val="3"/>
          <c:order val="3"/>
          <c:tx>
            <c:strRef>
              <c:f>Sheet1!$A$5</c:f>
              <c:strCache>
                <c:ptCount val="1"/>
                <c:pt idx="0">
                  <c:v>Hospitalized, Infection Only</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strRef>
              <c:f>Sheet1!$B$1:$D$1</c:f>
              <c:strCache>
                <c:ptCount val="3"/>
                <c:pt idx="0">
                  <c:v>Up to 1 Year (N=585)</c:v>
                </c:pt>
                <c:pt idx="1">
                  <c:v>Between 2-3 Years (N=429)</c:v>
                </c:pt>
                <c:pt idx="2">
                  <c:v>Between 4-5 Years (N=372)</c:v>
                </c:pt>
              </c:strCache>
            </c:strRef>
          </c:cat>
          <c:val>
            <c:numRef>
              <c:f>Sheet1!$B$5:$D$5</c:f>
              <c:numCache>
                <c:formatCode>General</c:formatCode>
                <c:ptCount val="3"/>
                <c:pt idx="0">
                  <c:v>125</c:v>
                </c:pt>
                <c:pt idx="1">
                  <c:v>68</c:v>
                </c:pt>
                <c:pt idx="2">
                  <c:v>45</c:v>
                </c:pt>
              </c:numCache>
            </c:numRef>
          </c:val>
        </c:ser>
        <c:ser>
          <c:idx val="4"/>
          <c:order val="4"/>
          <c:tx>
            <c:strRef>
              <c:f>Sheet1!$A$6</c:f>
              <c:strCache>
                <c:ptCount val="1"/>
                <c:pt idx="0">
                  <c:v>Hospitalized, Rejection and Infection</c:v>
                </c:pt>
              </c:strCache>
            </c:strRef>
          </c:tx>
          <c:spPr>
            <a:gradFill flip="none" rotWithShape="1">
              <a:gsLst>
                <a:gs pos="0">
                  <a:srgbClr val="000077"/>
                </a:gs>
                <a:gs pos="50000">
                  <a:srgbClr val="2626FF"/>
                </a:gs>
                <a:gs pos="100000">
                  <a:srgbClr val="000077"/>
                </a:gs>
              </a:gsLst>
              <a:lin ang="10800000" scaled="1"/>
              <a:tileRect/>
            </a:gradFill>
          </c:spPr>
          <c:invertIfNegative val="0"/>
          <c:cat>
            <c:strRef>
              <c:f>Sheet1!$B$1:$D$1</c:f>
              <c:strCache>
                <c:ptCount val="3"/>
                <c:pt idx="0">
                  <c:v>Up to 1 Year (N=585)</c:v>
                </c:pt>
                <c:pt idx="1">
                  <c:v>Between 2-3 Years (N=429)</c:v>
                </c:pt>
                <c:pt idx="2">
                  <c:v>Between 4-5 Years (N=372)</c:v>
                </c:pt>
              </c:strCache>
            </c:strRef>
          </c:cat>
          <c:val>
            <c:numRef>
              <c:f>Sheet1!$B$6:$D$6</c:f>
              <c:numCache>
                <c:formatCode>General</c:formatCode>
                <c:ptCount val="3"/>
                <c:pt idx="0">
                  <c:v>68</c:v>
                </c:pt>
                <c:pt idx="1">
                  <c:v>19</c:v>
                </c:pt>
                <c:pt idx="2">
                  <c:v>11</c:v>
                </c:pt>
              </c:numCache>
            </c:numRef>
          </c:val>
        </c:ser>
        <c:dLbls>
          <c:showLegendKey val="0"/>
          <c:showVal val="0"/>
          <c:showCatName val="0"/>
          <c:showSerName val="0"/>
          <c:showPercent val="0"/>
          <c:showBubbleSize val="0"/>
        </c:dLbls>
        <c:gapWidth val="100"/>
        <c:overlap val="100"/>
        <c:axId val="670378792"/>
        <c:axId val="670380752"/>
      </c:barChart>
      <c:catAx>
        <c:axId val="670378792"/>
        <c:scaling>
          <c:orientation val="minMax"/>
        </c:scaling>
        <c:delete val="0"/>
        <c:axPos val="b"/>
        <c:numFmt formatCode="General" sourceLinked="0"/>
        <c:majorTickMark val="out"/>
        <c:minorTickMark val="none"/>
        <c:tickLblPos val="nextTo"/>
        <c:txPr>
          <a:bodyPr/>
          <a:lstStyle/>
          <a:p>
            <a:pPr>
              <a:defRPr sz="1500" b="1"/>
            </a:pPr>
            <a:endParaRPr lang="en-US"/>
          </a:p>
        </c:txPr>
        <c:crossAx val="670380752"/>
        <c:crosses val="autoZero"/>
        <c:auto val="1"/>
        <c:lblAlgn val="ctr"/>
        <c:lblOffset val="100"/>
        <c:noMultiLvlLbl val="0"/>
      </c:catAx>
      <c:valAx>
        <c:axId val="670380752"/>
        <c:scaling>
          <c:orientation val="minMax"/>
          <c:min val="0"/>
        </c:scaling>
        <c:delete val="0"/>
        <c:axPos val="l"/>
        <c:majorGridlines>
          <c:spPr>
            <a:ln w="6350">
              <a:solidFill>
                <a:schemeClr val="tx1"/>
              </a:solidFill>
              <a:prstDash val="sysDash"/>
            </a:ln>
          </c:spPr>
        </c:majorGridlines>
        <c:numFmt formatCode="0%" sourceLinked="1"/>
        <c:majorTickMark val="out"/>
        <c:minorTickMark val="none"/>
        <c:tickLblPos val="nextTo"/>
        <c:txPr>
          <a:bodyPr/>
          <a:lstStyle/>
          <a:p>
            <a:pPr>
              <a:defRPr sz="1500" b="1"/>
            </a:pPr>
            <a:endParaRPr lang="en-US"/>
          </a:p>
        </c:txPr>
        <c:crossAx val="670378792"/>
        <c:crosses val="autoZero"/>
        <c:crossBetween val="between"/>
        <c:majorUnit val="0.2"/>
      </c:valAx>
      <c:spPr>
        <a:solidFill>
          <a:srgbClr val="000000"/>
        </a:solidFill>
        <a:ln>
          <a:solidFill>
            <a:srgbClr val="FFFFFF"/>
          </a:solidFill>
        </a:ln>
      </c:spPr>
    </c:plotArea>
    <c:legend>
      <c:legendPos val="b"/>
      <c:layout>
        <c:manualLayout>
          <c:xMode val="edge"/>
          <c:yMode val="edge"/>
          <c:x val="0.11313614059112369"/>
          <c:y val="0.6103082877352195"/>
          <c:w val="0.84329293620906165"/>
          <c:h val="0.17782730548511944"/>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0572863174712E-2"/>
          <c:y val="3.6402642466302863E-2"/>
          <c:w val="0.8915245920346917"/>
          <c:h val="0.83258895916698938"/>
        </c:manualLayout>
      </c:layout>
      <c:barChart>
        <c:barDir val="col"/>
        <c:grouping val="clustered"/>
        <c:varyColors val="0"/>
        <c:ser>
          <c:idx val="0"/>
          <c:order val="0"/>
          <c:tx>
            <c:strRef>
              <c:f>Sheet1!$B$1</c:f>
              <c:strCache>
                <c:ptCount val="1"/>
                <c:pt idx="0">
                  <c:v>%</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dPt>
            <c:idx val="0"/>
            <c:invertIfNegative val="0"/>
            <c:bubble3D val="0"/>
            <c:spPr>
              <a:gradFill flip="none" rotWithShape="1">
                <a:gsLst>
                  <a:gs pos="0">
                    <a:srgbClr val="CCCC00"/>
                  </a:gs>
                  <a:gs pos="50000">
                    <a:srgbClr val="FFFF00"/>
                  </a:gs>
                  <a:gs pos="100000">
                    <a:srgbClr val="CCCC00"/>
                  </a:gs>
                </a:gsLst>
                <a:lin ang="10800000" scaled="1"/>
                <a:tileRect/>
              </a:gradFill>
              <a:ln>
                <a:solidFill>
                  <a:schemeClr val="bg2"/>
                </a:solidFill>
              </a:ln>
            </c:spPr>
          </c:dPt>
          <c:cat>
            <c:strRef>
              <c:f>Sheet1!$A$2:$A$4</c:f>
              <c:strCache>
                <c:ptCount val="3"/>
                <c:pt idx="0">
                  <c:v>Any Induction (N=172)</c:v>
                </c:pt>
                <c:pt idx="1">
                  <c:v>Polyclonal ALG/ATG (N=47)</c:v>
                </c:pt>
                <c:pt idx="2">
                  <c:v>IL-2R Antagonist (N=103)</c:v>
                </c:pt>
              </c:strCache>
            </c:strRef>
          </c:cat>
          <c:val>
            <c:numRef>
              <c:f>Sheet1!$B$2:$B$4</c:f>
              <c:numCache>
                <c:formatCode>General</c:formatCode>
                <c:ptCount val="3"/>
                <c:pt idx="0">
                  <c:v>59.310299999999998</c:v>
                </c:pt>
                <c:pt idx="1">
                  <c:v>16.206900000000001</c:v>
                </c:pt>
                <c:pt idx="2">
                  <c:v>35.517200000000003</c:v>
                </c:pt>
              </c:numCache>
            </c:numRef>
          </c:val>
        </c:ser>
        <c:dLbls>
          <c:showLegendKey val="0"/>
          <c:showVal val="0"/>
          <c:showCatName val="0"/>
          <c:showSerName val="0"/>
          <c:showPercent val="0"/>
          <c:showBubbleSize val="0"/>
        </c:dLbls>
        <c:gapWidth val="40"/>
        <c:overlap val="-80"/>
        <c:axId val="670375264"/>
        <c:axId val="670375656"/>
      </c:barChart>
      <c:catAx>
        <c:axId val="670375264"/>
        <c:scaling>
          <c:orientation val="minMax"/>
        </c:scaling>
        <c:delete val="0"/>
        <c:axPos val="b"/>
        <c:numFmt formatCode="General" sourceLinked="0"/>
        <c:majorTickMark val="out"/>
        <c:minorTickMark val="none"/>
        <c:tickLblPos val="nextTo"/>
        <c:txPr>
          <a:bodyPr/>
          <a:lstStyle/>
          <a:p>
            <a:pPr>
              <a:defRPr sz="1500" b="1"/>
            </a:pPr>
            <a:endParaRPr lang="en-US"/>
          </a:p>
        </c:txPr>
        <c:crossAx val="670375656"/>
        <c:crosses val="autoZero"/>
        <c:auto val="1"/>
        <c:lblAlgn val="ctr"/>
        <c:lblOffset val="100"/>
        <c:noMultiLvlLbl val="0"/>
      </c:catAx>
      <c:valAx>
        <c:axId val="670375656"/>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a:t>
                </a:r>
                <a:r>
                  <a:rPr lang="en-US" sz="1700" baseline="0" dirty="0" smtClean="0"/>
                  <a:t> Patients</a:t>
                </a:r>
                <a:endParaRPr lang="en-US" sz="1700" dirty="0"/>
              </a:p>
            </c:rich>
          </c:tx>
          <c:layout>
            <c:manualLayout>
              <c:xMode val="edge"/>
              <c:yMode val="edge"/>
              <c:x val="4.9752367910532924E-3"/>
              <c:y val="0.28501269308549548"/>
            </c:manualLayout>
          </c:layout>
          <c:overlay val="0"/>
        </c:title>
        <c:numFmt formatCode="General" sourceLinked="1"/>
        <c:majorTickMark val="out"/>
        <c:minorTickMark val="none"/>
        <c:tickLblPos val="nextTo"/>
        <c:txPr>
          <a:bodyPr/>
          <a:lstStyle/>
          <a:p>
            <a:pPr>
              <a:defRPr sz="1500" b="1"/>
            </a:pPr>
            <a:endParaRPr lang="en-US"/>
          </a:p>
        </c:txPr>
        <c:crossAx val="670375264"/>
        <c:crosses val="autoZero"/>
        <c:crossBetween val="between"/>
      </c:valAx>
      <c:spPr>
        <a:solidFill>
          <a:srgbClr val="000000"/>
        </a:solidFill>
        <a:ln>
          <a:solidFill>
            <a:srgbClr val="FFFFFF"/>
          </a:solidFill>
        </a:ln>
      </c:spPr>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083989501312339E-2"/>
          <c:y val="0.12508960793963245"/>
          <c:w val="0.82607611548556414"/>
          <c:h val="0.66294721948819035"/>
        </c:manualLayout>
      </c:layout>
      <c:barChart>
        <c:barDir val="col"/>
        <c:grouping val="stacked"/>
        <c:varyColors val="0"/>
        <c:ser>
          <c:idx val="0"/>
          <c:order val="0"/>
          <c:tx>
            <c:strRef>
              <c:f>Sheet1!$B$1</c:f>
              <c:strCache>
                <c:ptCount val="1"/>
                <c:pt idx="0">
                  <c:v>Europe</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1</c:v>
                </c:pt>
                <c:pt idx="1">
                  <c:v>2</c:v>
                </c:pt>
                <c:pt idx="2">
                  <c:v>3</c:v>
                </c:pt>
                <c:pt idx="3">
                  <c:v>4 - 9</c:v>
                </c:pt>
              </c:strCache>
            </c:strRef>
          </c:cat>
          <c:val>
            <c:numRef>
              <c:f>Sheet1!$B$2:$B$5</c:f>
              <c:numCache>
                <c:formatCode>General</c:formatCode>
                <c:ptCount val="4"/>
                <c:pt idx="0">
                  <c:v>23</c:v>
                </c:pt>
                <c:pt idx="1">
                  <c:v>12</c:v>
                </c:pt>
                <c:pt idx="2">
                  <c:v>3</c:v>
                </c:pt>
                <c:pt idx="3">
                  <c:v>3</c:v>
                </c:pt>
              </c:numCache>
            </c:numRef>
          </c:val>
        </c:ser>
        <c:ser>
          <c:idx val="1"/>
          <c:order val="1"/>
          <c:tx>
            <c:strRef>
              <c:f>Sheet1!$C$1</c:f>
              <c:strCache>
                <c:ptCount val="1"/>
                <c:pt idx="0">
                  <c:v>North America</c:v>
                </c:pt>
              </c:strCache>
            </c:strRef>
          </c:tx>
          <c:spPr>
            <a:gradFill>
              <a:gsLst>
                <a:gs pos="0">
                  <a:srgbClr val="00B050"/>
                </a:gs>
                <a:gs pos="50000">
                  <a:srgbClr val="00FF00"/>
                </a:gs>
                <a:gs pos="100000">
                  <a:srgbClr val="00B050"/>
                </a:gs>
              </a:gsLst>
              <a:lin ang="10800000" scaled="1"/>
            </a:gradFill>
            <a:ln>
              <a:solidFill>
                <a:srgbClr val="000000"/>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1</c:v>
                </c:pt>
                <c:pt idx="1">
                  <c:v>2</c:v>
                </c:pt>
                <c:pt idx="2">
                  <c:v>3</c:v>
                </c:pt>
                <c:pt idx="3">
                  <c:v>4 - 9</c:v>
                </c:pt>
              </c:strCache>
            </c:strRef>
          </c:cat>
          <c:val>
            <c:numRef>
              <c:f>Sheet1!$C$2:$C$5</c:f>
              <c:numCache>
                <c:formatCode>General</c:formatCode>
                <c:ptCount val="4"/>
                <c:pt idx="0">
                  <c:v>23</c:v>
                </c:pt>
                <c:pt idx="1">
                  <c:v>7</c:v>
                </c:pt>
                <c:pt idx="2">
                  <c:v>1</c:v>
                </c:pt>
                <c:pt idx="3">
                  <c:v>2</c:v>
                </c:pt>
              </c:numCache>
            </c:numRef>
          </c:val>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a:solidFill>
                <a:srgbClr val="000000"/>
              </a:solidFill>
            </a:ln>
          </c:spPr>
          <c:invertIfNegative val="0"/>
          <c:dLbls>
            <c:dLbl>
              <c:idx val="2"/>
              <c:layout>
                <c:manualLayout>
                  <c:x val="1.4367816091952969E-3"/>
                  <c:y val="-2.619047619047619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4749262536872074E-3"/>
                  <c:y val="-2.604166666666669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2.343750000000001E-2"/>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1.4749262536873156E-3"/>
                  <c:y val="-2.343750000000001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5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1</c:v>
                </c:pt>
                <c:pt idx="1">
                  <c:v>2</c:v>
                </c:pt>
                <c:pt idx="2">
                  <c:v>3</c:v>
                </c:pt>
                <c:pt idx="3">
                  <c:v>4 - 9</c:v>
                </c:pt>
              </c:strCache>
            </c:strRef>
          </c:cat>
          <c:val>
            <c:numRef>
              <c:f>Sheet1!$D$2:$D$5</c:f>
              <c:numCache>
                <c:formatCode>General</c:formatCode>
                <c:ptCount val="4"/>
                <c:pt idx="0">
                  <c:v>8</c:v>
                </c:pt>
                <c:pt idx="1">
                  <c:v>4</c:v>
                </c:pt>
                <c:pt idx="2">
                  <c:v>0</c:v>
                </c:pt>
                <c:pt idx="3">
                  <c:v>0</c:v>
                </c:pt>
              </c:numCache>
            </c:numRef>
          </c:val>
        </c:ser>
        <c:dLbls>
          <c:showLegendKey val="0"/>
          <c:showVal val="0"/>
          <c:showCatName val="0"/>
          <c:showSerName val="0"/>
          <c:showPercent val="0"/>
          <c:showBubbleSize val="0"/>
        </c:dLbls>
        <c:gapWidth val="35"/>
        <c:overlap val="100"/>
        <c:axId val="493151320"/>
        <c:axId val="493151712"/>
      </c:barChart>
      <c:lineChart>
        <c:grouping val="standard"/>
        <c:varyColors val="0"/>
        <c:ser>
          <c:idx val="3"/>
          <c:order val="3"/>
          <c:tx>
            <c:strRef>
              <c:f>Sheet1!$E$1</c:f>
              <c:strCache>
                <c:ptCount val="1"/>
                <c:pt idx="0">
                  <c:v>Percentage of Transplants</c:v>
                </c:pt>
              </c:strCache>
            </c:strRef>
          </c:tx>
          <c:spPr>
            <a:ln w="41275">
              <a:solidFill>
                <a:srgbClr val="00B0F0"/>
              </a:solidFill>
            </a:ln>
          </c:spPr>
          <c:marker>
            <c:spPr>
              <a:solidFill>
                <a:srgbClr val="00B0F0"/>
              </a:solidFill>
              <a:ln>
                <a:solidFill>
                  <a:srgbClr val="00B0F0"/>
                </a:solidFill>
              </a:ln>
            </c:spPr>
          </c:marker>
          <c:cat>
            <c:strRef>
              <c:f>Sheet1!$A$2:$A$5</c:f>
              <c:strCache>
                <c:ptCount val="4"/>
                <c:pt idx="0">
                  <c:v>1</c:v>
                </c:pt>
                <c:pt idx="1">
                  <c:v>2</c:v>
                </c:pt>
                <c:pt idx="2">
                  <c:v>3</c:v>
                </c:pt>
                <c:pt idx="3">
                  <c:v>4 - 9</c:v>
                </c:pt>
              </c:strCache>
            </c:strRef>
          </c:cat>
          <c:val>
            <c:numRef>
              <c:f>Sheet1!$E$2:$E$5</c:f>
              <c:numCache>
                <c:formatCode>General</c:formatCode>
                <c:ptCount val="4"/>
                <c:pt idx="0">
                  <c:v>27</c:v>
                </c:pt>
                <c:pt idx="1">
                  <c:v>30.5</c:v>
                </c:pt>
                <c:pt idx="2">
                  <c:v>12.9</c:v>
                </c:pt>
                <c:pt idx="3">
                  <c:v>29.5</c:v>
                </c:pt>
              </c:numCache>
            </c:numRef>
          </c:val>
          <c:smooth val="0"/>
        </c:ser>
        <c:dLbls>
          <c:showLegendKey val="0"/>
          <c:showVal val="0"/>
          <c:showCatName val="0"/>
          <c:showSerName val="0"/>
          <c:showPercent val="0"/>
          <c:showBubbleSize val="0"/>
        </c:dLbls>
        <c:marker val="1"/>
        <c:smooth val="0"/>
        <c:axId val="844853384"/>
        <c:axId val="844852992"/>
      </c:lineChart>
      <c:catAx>
        <c:axId val="493151320"/>
        <c:scaling>
          <c:orientation val="minMax"/>
        </c:scaling>
        <c:delete val="0"/>
        <c:axPos val="b"/>
        <c:title>
          <c:tx>
            <c:rich>
              <a:bodyPr/>
              <a:lstStyle/>
              <a:p>
                <a:pPr>
                  <a:defRPr sz="1700">
                    <a:solidFill>
                      <a:schemeClr val="tx1"/>
                    </a:solidFill>
                  </a:defRPr>
                </a:pPr>
                <a:r>
                  <a:rPr lang="en-US" sz="1700" b="1" i="0" baseline="0" dirty="0" smtClean="0">
                    <a:solidFill>
                      <a:schemeClr val="tx1"/>
                    </a:solidFill>
                  </a:rPr>
                  <a:t>Average number of heart-lung transplants per year</a:t>
                </a:r>
                <a:endParaRPr lang="en-US" sz="1700" b="1" i="0" baseline="0" dirty="0">
                  <a:solidFill>
                    <a:schemeClr val="tx1"/>
                  </a:solidFill>
                </a:endParaRPr>
              </a:p>
            </c:rich>
          </c:tx>
          <c:layout>
            <c:manualLayout>
              <c:xMode val="edge"/>
              <c:yMode val="edge"/>
              <c:x val="0.20890080550276044"/>
              <c:y val="0.86735395575553054"/>
            </c:manualLayout>
          </c:layout>
          <c:overlay val="0"/>
        </c:title>
        <c:numFmt formatCode="General" sourceLinked="1"/>
        <c:majorTickMark val="out"/>
        <c:minorTickMark val="none"/>
        <c:tickLblPos val="nextTo"/>
        <c:txPr>
          <a:bodyPr rot="0"/>
          <a:lstStyle/>
          <a:p>
            <a:pPr>
              <a:defRPr sz="1500" b="1"/>
            </a:pPr>
            <a:endParaRPr lang="en-US"/>
          </a:p>
        </c:txPr>
        <c:crossAx val="493151712"/>
        <c:crosses val="autoZero"/>
        <c:auto val="1"/>
        <c:lblAlgn val="ctr"/>
        <c:lblOffset val="100"/>
        <c:noMultiLvlLbl val="0"/>
      </c:catAx>
      <c:valAx>
        <c:axId val="493151712"/>
        <c:scaling>
          <c:orientation val="minMax"/>
          <c:max val="60"/>
        </c:scaling>
        <c:delete val="0"/>
        <c:axPos val="l"/>
        <c:majorGridlines>
          <c:spPr>
            <a:ln>
              <a:prstDash val="sysDash"/>
            </a:ln>
          </c:spPr>
        </c:majorGridlines>
        <c:title>
          <c:tx>
            <c:rich>
              <a:bodyPr rot="-5400000" vert="horz"/>
              <a:lstStyle/>
              <a:p>
                <a:pPr>
                  <a:defRPr sz="1700">
                    <a:solidFill>
                      <a:schemeClr val="tx1"/>
                    </a:solidFill>
                  </a:defRPr>
                </a:pPr>
                <a:r>
                  <a:rPr lang="en-US" sz="1700" b="1" i="0" baseline="0" dirty="0" smtClean="0">
                    <a:solidFill>
                      <a:schemeClr val="tx1"/>
                    </a:solidFill>
                  </a:rPr>
                  <a:t>Number of Centers</a:t>
                </a:r>
                <a:endParaRPr lang="en-US" sz="1700" b="1" i="0" baseline="0" dirty="0">
                  <a:solidFill>
                    <a:schemeClr val="tx1"/>
                  </a:solidFill>
                </a:endParaRPr>
              </a:p>
            </c:rich>
          </c:tx>
          <c:layout>
            <c:manualLayout>
              <c:xMode val="edge"/>
              <c:yMode val="edge"/>
              <c:x val="0"/>
              <c:y val="0.26724765654293214"/>
            </c:manualLayout>
          </c:layout>
          <c:overlay val="0"/>
        </c:title>
        <c:numFmt formatCode="General" sourceLinked="1"/>
        <c:majorTickMark val="out"/>
        <c:minorTickMark val="none"/>
        <c:tickLblPos val="nextTo"/>
        <c:txPr>
          <a:bodyPr/>
          <a:lstStyle/>
          <a:p>
            <a:pPr>
              <a:defRPr sz="1500" b="1"/>
            </a:pPr>
            <a:endParaRPr lang="en-US"/>
          </a:p>
        </c:txPr>
        <c:crossAx val="493151320"/>
        <c:crosses val="autoZero"/>
        <c:crossBetween val="between"/>
        <c:majorUnit val="10"/>
      </c:valAx>
      <c:valAx>
        <c:axId val="844852992"/>
        <c:scaling>
          <c:orientation val="minMax"/>
          <c:max val="42"/>
          <c:min val="0"/>
        </c:scaling>
        <c:delete val="0"/>
        <c:axPos val="r"/>
        <c:title>
          <c:tx>
            <c:rich>
              <a:bodyPr/>
              <a:lstStyle/>
              <a:p>
                <a:pPr>
                  <a:defRPr sz="1700" b="1"/>
                </a:pPr>
                <a:r>
                  <a:rPr lang="en-US" sz="1800" b="1" i="0" baseline="0" dirty="0" smtClean="0">
                    <a:effectLst/>
                  </a:rPr>
                  <a:t>% of Transplants</a:t>
                </a:r>
                <a:endParaRPr lang="en-US" sz="1600" dirty="0">
                  <a:effectLst/>
                </a:endParaRPr>
              </a:p>
            </c:rich>
          </c:tx>
          <c:layout>
            <c:manualLayout>
              <c:xMode val="edge"/>
              <c:yMode val="edge"/>
              <c:x val="0.9606983663679971"/>
              <c:y val="0.27796794150731152"/>
            </c:manualLayout>
          </c:layout>
          <c:overlay val="0"/>
        </c:title>
        <c:numFmt formatCode="General" sourceLinked="1"/>
        <c:majorTickMark val="out"/>
        <c:minorTickMark val="none"/>
        <c:tickLblPos val="nextTo"/>
        <c:txPr>
          <a:bodyPr/>
          <a:lstStyle/>
          <a:p>
            <a:pPr>
              <a:defRPr sz="1500" b="1"/>
            </a:pPr>
            <a:endParaRPr lang="en-US"/>
          </a:p>
        </c:txPr>
        <c:crossAx val="844853384"/>
        <c:crosses val="max"/>
        <c:crossBetween val="between"/>
        <c:majorUnit val="7"/>
      </c:valAx>
      <c:catAx>
        <c:axId val="844853384"/>
        <c:scaling>
          <c:orientation val="minMax"/>
        </c:scaling>
        <c:delete val="1"/>
        <c:axPos val="b"/>
        <c:numFmt formatCode="General" sourceLinked="1"/>
        <c:majorTickMark val="out"/>
        <c:minorTickMark val="none"/>
        <c:tickLblPos val="nextTo"/>
        <c:crossAx val="844852992"/>
        <c:crosses val="autoZero"/>
        <c:auto val="1"/>
        <c:lblAlgn val="ctr"/>
        <c:lblOffset val="100"/>
        <c:noMultiLvlLbl val="0"/>
      </c:catAx>
      <c:spPr>
        <a:solidFill>
          <a:schemeClr val="bg2"/>
        </a:solidFill>
        <a:ln>
          <a:solidFill>
            <a:schemeClr val="tx1"/>
          </a:solidFill>
        </a:ln>
      </c:spPr>
    </c:plotArea>
    <c:legend>
      <c:legendPos val="t"/>
      <c:layout>
        <c:manualLayout>
          <c:xMode val="edge"/>
          <c:yMode val="edge"/>
          <c:x val="8.5450153860077829E-2"/>
          <c:y val="4.2857142857142858E-2"/>
          <c:w val="0.82674076839532995"/>
          <c:h val="7.0457817772778403E-2"/>
        </c:manualLayout>
      </c:layout>
      <c:overlay val="0"/>
      <c:spPr>
        <a:noFill/>
        <a:ln>
          <a:solidFill>
            <a:schemeClr val="tx1"/>
          </a:solidFill>
        </a:ln>
      </c:spPr>
      <c:txPr>
        <a:bodyPr/>
        <a:lstStyle/>
        <a:p>
          <a:pPr>
            <a:defRPr sz="1500" b="1"/>
          </a:pPr>
          <a:endParaRPr lang="en-US"/>
        </a:p>
      </c:txPr>
    </c:legend>
    <c:plotVisOnly val="1"/>
    <c:dispBlanksAs val="gap"/>
    <c:showDLblsOverMax val="0"/>
  </c:chart>
  <c:spPr>
    <a:noFill/>
    <a:ln>
      <a:noFill/>
    </a:ln>
  </c:spPr>
  <c:txPr>
    <a:bodyPr/>
    <a:lstStyle/>
    <a:p>
      <a:pPr>
        <a:defRPr sz="1800"/>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0572863174712E-2"/>
          <c:y val="2.2169312169312168E-2"/>
          <c:w val="0.8915245920346917"/>
          <c:h val="0.86827959005124344"/>
        </c:manualLayout>
      </c:layout>
      <c:barChart>
        <c:barDir val="col"/>
        <c:grouping val="clustered"/>
        <c:varyColors val="0"/>
        <c:ser>
          <c:idx val="0"/>
          <c:order val="0"/>
          <c:tx>
            <c:strRef>
              <c:f>Sheet1!$B$1</c:f>
              <c:strCache>
                <c:ptCount val="1"/>
                <c:pt idx="0">
                  <c:v>Any induction</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numRef>
              <c:f>Sheet1!$A$2:$A$13</c:f>
              <c:numCache>
                <c:formatCode>General</c:formatCode>
                <c:ptCount val="12"/>
                <c:pt idx="0">
                  <c:v>2004</c:v>
                </c:pt>
                <c:pt idx="1">
                  <c:v>2005</c:v>
                </c:pt>
                <c:pt idx="2">
                  <c:v>2006</c:v>
                </c:pt>
                <c:pt idx="3">
                  <c:v>2007</c:v>
                </c:pt>
                <c:pt idx="4">
                  <c:v>2008</c:v>
                </c:pt>
                <c:pt idx="5">
                  <c:v>2009</c:v>
                </c:pt>
                <c:pt idx="6">
                  <c:v>2010</c:v>
                </c:pt>
                <c:pt idx="7">
                  <c:v>2011</c:v>
                </c:pt>
                <c:pt idx="8">
                  <c:v>2012</c:v>
                </c:pt>
                <c:pt idx="9">
                  <c:v>2013</c:v>
                </c:pt>
                <c:pt idx="10">
                  <c:v>2014</c:v>
                </c:pt>
                <c:pt idx="11">
                  <c:v>2015</c:v>
                </c:pt>
              </c:numCache>
            </c:numRef>
          </c:cat>
          <c:val>
            <c:numRef>
              <c:f>Sheet1!$B$2:$B$13</c:f>
              <c:numCache>
                <c:formatCode>General</c:formatCode>
                <c:ptCount val="12"/>
                <c:pt idx="0">
                  <c:v>63.333300000000001</c:v>
                </c:pt>
                <c:pt idx="1">
                  <c:v>48.571399999999997</c:v>
                </c:pt>
                <c:pt idx="2">
                  <c:v>75</c:v>
                </c:pt>
                <c:pt idx="3">
                  <c:v>80</c:v>
                </c:pt>
                <c:pt idx="4">
                  <c:v>63.157899999999998</c:v>
                </c:pt>
                <c:pt idx="5">
                  <c:v>57.142899999999997</c:v>
                </c:pt>
                <c:pt idx="6">
                  <c:v>38.8889</c:v>
                </c:pt>
                <c:pt idx="7">
                  <c:v>45.454500000000003</c:v>
                </c:pt>
                <c:pt idx="8">
                  <c:v>73.076899999999995</c:v>
                </c:pt>
                <c:pt idx="9">
                  <c:v>50</c:v>
                </c:pt>
                <c:pt idx="10">
                  <c:v>68.75</c:v>
                </c:pt>
                <c:pt idx="11">
                  <c:v>54.545499999999997</c:v>
                </c:pt>
              </c:numCache>
            </c:numRef>
          </c:val>
        </c:ser>
        <c:ser>
          <c:idx val="1"/>
          <c:order val="1"/>
          <c:tx>
            <c:strRef>
              <c:f>Sheet1!$C$1</c:f>
              <c:strCache>
                <c:ptCount val="1"/>
                <c:pt idx="0">
                  <c:v>Polyclonal ALG/ATG</c:v>
                </c:pt>
              </c:strCache>
            </c:strRef>
          </c:tx>
          <c:spPr>
            <a:gradFill>
              <a:gsLst>
                <a:gs pos="0">
                  <a:srgbClr val="CC6600"/>
                </a:gs>
                <a:gs pos="50000">
                  <a:srgbClr val="FF9900"/>
                </a:gs>
                <a:gs pos="100000">
                  <a:srgbClr val="CC6600"/>
                </a:gs>
              </a:gsLst>
              <a:lin ang="10800000" scaled="1"/>
            </a:gradFill>
            <a:ln>
              <a:solidFill>
                <a:schemeClr val="bg2"/>
              </a:solidFill>
            </a:ln>
          </c:spPr>
          <c:invertIfNegative val="0"/>
          <c:cat>
            <c:numRef>
              <c:f>Sheet1!$A$2:$A$13</c:f>
              <c:numCache>
                <c:formatCode>General</c:formatCode>
                <c:ptCount val="12"/>
                <c:pt idx="0">
                  <c:v>2004</c:v>
                </c:pt>
                <c:pt idx="1">
                  <c:v>2005</c:v>
                </c:pt>
                <c:pt idx="2">
                  <c:v>2006</c:v>
                </c:pt>
                <c:pt idx="3">
                  <c:v>2007</c:v>
                </c:pt>
                <c:pt idx="4">
                  <c:v>2008</c:v>
                </c:pt>
                <c:pt idx="5">
                  <c:v>2009</c:v>
                </c:pt>
                <c:pt idx="6">
                  <c:v>2010</c:v>
                </c:pt>
                <c:pt idx="7">
                  <c:v>2011</c:v>
                </c:pt>
                <c:pt idx="8">
                  <c:v>2012</c:v>
                </c:pt>
                <c:pt idx="9">
                  <c:v>2013</c:v>
                </c:pt>
                <c:pt idx="10">
                  <c:v>2014</c:v>
                </c:pt>
                <c:pt idx="11">
                  <c:v>2015</c:v>
                </c:pt>
              </c:numCache>
            </c:numRef>
          </c:cat>
          <c:val>
            <c:numRef>
              <c:f>Sheet1!$C$2:$C$13</c:f>
              <c:numCache>
                <c:formatCode>General</c:formatCode>
                <c:ptCount val="12"/>
                <c:pt idx="0">
                  <c:v>23.333300000000001</c:v>
                </c:pt>
                <c:pt idx="1">
                  <c:v>14.2857</c:v>
                </c:pt>
                <c:pt idx="2">
                  <c:v>15</c:v>
                </c:pt>
                <c:pt idx="3">
                  <c:v>33.333300000000001</c:v>
                </c:pt>
                <c:pt idx="4">
                  <c:v>5.2632000000000003</c:v>
                </c:pt>
                <c:pt idx="5">
                  <c:v>14.2857</c:v>
                </c:pt>
                <c:pt idx="6">
                  <c:v>11.1111</c:v>
                </c:pt>
                <c:pt idx="7">
                  <c:v>13.6364</c:v>
                </c:pt>
                <c:pt idx="8">
                  <c:v>23.076899999999998</c:v>
                </c:pt>
                <c:pt idx="9">
                  <c:v>7.1429</c:v>
                </c:pt>
                <c:pt idx="10">
                  <c:v>12.5</c:v>
                </c:pt>
                <c:pt idx="11">
                  <c:v>9.0908999999999995</c:v>
                </c:pt>
              </c:numCache>
            </c:numRef>
          </c:val>
        </c:ser>
        <c:ser>
          <c:idx val="2"/>
          <c:order val="2"/>
          <c:tx>
            <c:strRef>
              <c:f>Sheet1!$D$1</c:f>
              <c:strCache>
                <c:ptCount val="1"/>
                <c:pt idx="0">
                  <c:v>IL-2R Antagonist</c:v>
                </c:pt>
              </c:strCache>
            </c:strRef>
          </c:tx>
          <c:spPr>
            <a:gradFill>
              <a:gsLst>
                <a:gs pos="0">
                  <a:srgbClr val="7030A0"/>
                </a:gs>
                <a:gs pos="50000">
                  <a:srgbClr val="9966FF"/>
                </a:gs>
                <a:gs pos="100000">
                  <a:srgbClr val="7030A0"/>
                </a:gs>
              </a:gsLst>
              <a:lin ang="10800000" scaled="1"/>
            </a:gradFill>
            <a:ln>
              <a:solidFill>
                <a:srgbClr val="000000"/>
              </a:solidFill>
            </a:ln>
          </c:spPr>
          <c:invertIfNegative val="0"/>
          <c:cat>
            <c:numRef>
              <c:f>Sheet1!$A$2:$A$13</c:f>
              <c:numCache>
                <c:formatCode>General</c:formatCode>
                <c:ptCount val="12"/>
                <c:pt idx="0">
                  <c:v>2004</c:v>
                </c:pt>
                <c:pt idx="1">
                  <c:v>2005</c:v>
                </c:pt>
                <c:pt idx="2">
                  <c:v>2006</c:v>
                </c:pt>
                <c:pt idx="3">
                  <c:v>2007</c:v>
                </c:pt>
                <c:pt idx="4">
                  <c:v>2008</c:v>
                </c:pt>
                <c:pt idx="5">
                  <c:v>2009</c:v>
                </c:pt>
                <c:pt idx="6">
                  <c:v>2010</c:v>
                </c:pt>
                <c:pt idx="7">
                  <c:v>2011</c:v>
                </c:pt>
                <c:pt idx="8">
                  <c:v>2012</c:v>
                </c:pt>
                <c:pt idx="9">
                  <c:v>2013</c:v>
                </c:pt>
                <c:pt idx="10">
                  <c:v>2014</c:v>
                </c:pt>
                <c:pt idx="11">
                  <c:v>2015</c:v>
                </c:pt>
              </c:numCache>
            </c:numRef>
          </c:cat>
          <c:val>
            <c:numRef>
              <c:f>Sheet1!$D$2:$D$13</c:f>
              <c:numCache>
                <c:formatCode>General</c:formatCode>
                <c:ptCount val="12"/>
                <c:pt idx="0">
                  <c:v>33.333300000000001</c:v>
                </c:pt>
                <c:pt idx="1">
                  <c:v>25.714300000000001</c:v>
                </c:pt>
                <c:pt idx="2">
                  <c:v>35</c:v>
                </c:pt>
                <c:pt idx="3">
                  <c:v>40</c:v>
                </c:pt>
                <c:pt idx="4">
                  <c:v>42.1053</c:v>
                </c:pt>
                <c:pt idx="5">
                  <c:v>39.285699999999999</c:v>
                </c:pt>
                <c:pt idx="6">
                  <c:v>22.222200000000001</c:v>
                </c:pt>
                <c:pt idx="7">
                  <c:v>27.2727</c:v>
                </c:pt>
                <c:pt idx="8">
                  <c:v>42.307699999999997</c:v>
                </c:pt>
                <c:pt idx="9">
                  <c:v>42.857100000000003</c:v>
                </c:pt>
                <c:pt idx="10">
                  <c:v>56.25</c:v>
                </c:pt>
                <c:pt idx="11">
                  <c:v>36.363599999999998</c:v>
                </c:pt>
              </c:numCache>
            </c:numRef>
          </c:val>
        </c:ser>
        <c:dLbls>
          <c:showLegendKey val="0"/>
          <c:showVal val="0"/>
          <c:showCatName val="0"/>
          <c:showSerName val="0"/>
          <c:showPercent val="0"/>
          <c:showBubbleSize val="0"/>
        </c:dLbls>
        <c:gapWidth val="100"/>
        <c:axId val="670383888"/>
        <c:axId val="670381536"/>
        <c:extLst>
          <c:ext xmlns:c15="http://schemas.microsoft.com/office/drawing/2012/chart" uri="{02D57815-91ED-43cb-92C2-25804820EDAC}">
            <c15:filteredBarSeries>
              <c15:ser>
                <c:idx val="3"/>
                <c:order val="3"/>
                <c:tx>
                  <c:strRef>
                    <c:extLst>
                      <c:ext uri="{02D57815-91ED-43cb-92C2-25804820EDAC}">
                        <c15:formulaRef>
                          <c15:sqref>Sheet1!$E$1</c15:sqref>
                        </c15:formulaRef>
                      </c:ext>
                    </c:extLst>
                    <c:strCache>
                      <c:ptCount val="1"/>
                      <c:pt idx="0">
                        <c:v>.</c:v>
                      </c:pt>
                    </c:strCache>
                  </c:strRef>
                </c:tx>
                <c:spPr>
                  <a:gradFill>
                    <a:gsLst>
                      <a:gs pos="0">
                        <a:srgbClr val="7030A0"/>
                      </a:gs>
                      <a:gs pos="50000">
                        <a:srgbClr val="9966FF"/>
                      </a:gs>
                      <a:gs pos="100000">
                        <a:srgbClr val="7030A0"/>
                      </a:gs>
                    </a:gsLst>
                    <a:lin ang="10800000" scaled="1"/>
                  </a:gradFill>
                  <a:ln>
                    <a:solidFill>
                      <a:srgbClr val="000000"/>
                    </a:solidFill>
                  </a:ln>
                </c:spPr>
                <c:invertIfNegative val="0"/>
                <c:cat>
                  <c:numRef>
                    <c:extLst>
                      <c:ext uri="{02D57815-91ED-43cb-92C2-25804820EDAC}">
                        <c15:formulaRef>
                          <c15:sqref>Sheet1!$A$2:$A$12</c15:sqref>
                        </c15:formulaRef>
                      </c:ext>
                    </c:extLst>
                    <c:numCache>
                      <c:formatCode>General</c:formatCode>
                      <c:ptCount val="11"/>
                      <c:pt idx="0">
                        <c:v>2004</c:v>
                      </c:pt>
                      <c:pt idx="1">
                        <c:v>2005</c:v>
                      </c:pt>
                      <c:pt idx="2">
                        <c:v>2006</c:v>
                      </c:pt>
                      <c:pt idx="3">
                        <c:v>2007</c:v>
                      </c:pt>
                      <c:pt idx="4">
                        <c:v>2008</c:v>
                      </c:pt>
                      <c:pt idx="5">
                        <c:v>2009</c:v>
                      </c:pt>
                      <c:pt idx="6">
                        <c:v>2010</c:v>
                      </c:pt>
                      <c:pt idx="7">
                        <c:v>2011</c:v>
                      </c:pt>
                      <c:pt idx="8">
                        <c:v>2012</c:v>
                      </c:pt>
                      <c:pt idx="9">
                        <c:v>2013</c:v>
                      </c:pt>
                      <c:pt idx="10">
                        <c:v>2014</c:v>
                      </c:pt>
                    </c:numCache>
                  </c:numRef>
                </c:cat>
                <c:val>
                  <c:numRef>
                    <c:extLst>
                      <c:ext uri="{02D57815-91ED-43cb-92C2-25804820EDAC}">
                        <c15:formulaRef>
                          <c15:sqref>Sheet1!$E$2:$E$12</c15:sqref>
                        </c15:formulaRef>
                      </c:ext>
                    </c:extLst>
                    <c:numCache>
                      <c:formatCode>General</c:formatCode>
                      <c:ptCount val="11"/>
                      <c:pt idx="0">
                        <c:v>0</c:v>
                      </c:pt>
                      <c:pt idx="1">
                        <c:v>0</c:v>
                      </c:pt>
                      <c:pt idx="2">
                        <c:v>0</c:v>
                      </c:pt>
                      <c:pt idx="3">
                        <c:v>0</c:v>
                      </c:pt>
                      <c:pt idx="4">
                        <c:v>0</c:v>
                      </c:pt>
                      <c:pt idx="5">
                        <c:v>0</c:v>
                      </c:pt>
                      <c:pt idx="6">
                        <c:v>0</c:v>
                      </c:pt>
                      <c:pt idx="7">
                        <c:v>0</c:v>
                      </c:pt>
                      <c:pt idx="8">
                        <c:v>0</c:v>
                      </c:pt>
                      <c:pt idx="9">
                        <c:v>0</c:v>
                      </c:pt>
                      <c:pt idx="10">
                        <c:v>0</c:v>
                      </c:pt>
                    </c:numCache>
                  </c:numRef>
                </c:val>
              </c15:ser>
            </c15:filteredBarSeries>
          </c:ext>
        </c:extLst>
      </c:barChart>
      <c:catAx>
        <c:axId val="670383888"/>
        <c:scaling>
          <c:orientation val="minMax"/>
        </c:scaling>
        <c:delete val="0"/>
        <c:axPos val="b"/>
        <c:numFmt formatCode="General" sourceLinked="0"/>
        <c:majorTickMark val="out"/>
        <c:minorTickMark val="none"/>
        <c:tickLblPos val="nextTo"/>
        <c:txPr>
          <a:bodyPr/>
          <a:lstStyle/>
          <a:p>
            <a:pPr>
              <a:defRPr sz="1500" b="1"/>
            </a:pPr>
            <a:endParaRPr lang="en-US"/>
          </a:p>
        </c:txPr>
        <c:crossAx val="670381536"/>
        <c:crosses val="autoZero"/>
        <c:auto val="1"/>
        <c:lblAlgn val="ctr"/>
        <c:lblOffset val="100"/>
        <c:noMultiLvlLbl val="0"/>
      </c:catAx>
      <c:valAx>
        <c:axId val="670381536"/>
        <c:scaling>
          <c:orientation val="minMax"/>
          <c:max val="100"/>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a:t>
                </a:r>
                <a:r>
                  <a:rPr lang="en-US" sz="1700" baseline="0" dirty="0" smtClean="0"/>
                  <a:t> Patients</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670383888"/>
        <c:crosses val="autoZero"/>
        <c:crossBetween val="between"/>
        <c:majorUnit val="20"/>
      </c:valAx>
      <c:spPr>
        <a:solidFill>
          <a:srgbClr val="000000"/>
        </a:solidFill>
        <a:ln>
          <a:solidFill>
            <a:srgbClr val="FFFFFF"/>
          </a:solidFill>
        </a:ln>
      </c:spPr>
    </c:plotArea>
    <c:legend>
      <c:legendPos val="r"/>
      <c:layout>
        <c:manualLayout>
          <c:xMode val="edge"/>
          <c:yMode val="edge"/>
          <c:x val="0.16111731142302865"/>
          <c:y val="4.9613381660625747E-2"/>
          <c:w val="0.71625539198904498"/>
          <c:h val="7.6546265050202039E-2"/>
        </c:manualLayout>
      </c:layout>
      <c:overlay val="1"/>
      <c:spPr>
        <a:solidFill>
          <a:schemeClr val="bg2"/>
        </a:solidFill>
        <a:ln>
          <a:solidFill>
            <a:schemeClr val="tx1"/>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0572863174712E-2"/>
          <c:y val="3.6402642466302919E-2"/>
          <c:w val="0.8915245920346917"/>
          <c:h val="0.83839505413385829"/>
        </c:manualLayout>
      </c:layout>
      <c:barChart>
        <c:barDir val="col"/>
        <c:grouping val="clustered"/>
        <c:varyColors val="0"/>
        <c:ser>
          <c:idx val="0"/>
          <c:order val="0"/>
          <c:tx>
            <c:strRef>
              <c:f>Sheet1!$B$1</c:f>
              <c:strCache>
                <c:ptCount val="1"/>
                <c:pt idx="0">
                  <c:v>Any induction</c:v>
                </c:pt>
              </c:strCache>
            </c:strRef>
          </c:tx>
          <c:spPr>
            <a:gradFill>
              <a:gsLst>
                <a:gs pos="0">
                  <a:srgbClr val="00B050"/>
                </a:gs>
                <a:gs pos="50000">
                  <a:srgbClr val="00FF00"/>
                </a:gs>
                <a:gs pos="100000">
                  <a:srgbClr val="00B050"/>
                </a:gs>
              </a:gsLst>
              <a:lin ang="10800000" scaled="1"/>
            </a:gradFill>
            <a:ln>
              <a:solidFill>
                <a:schemeClr val="bg2"/>
              </a:solidFill>
            </a:ln>
          </c:spPr>
          <c:invertIfNegative val="0"/>
          <c:dPt>
            <c:idx val="1"/>
            <c:invertIfNegative val="0"/>
            <c:bubble3D val="0"/>
          </c:dPt>
          <c:dPt>
            <c:idx val="2"/>
            <c:invertIfNegative val="0"/>
            <c:bubble3D val="0"/>
          </c:dPt>
          <c:dPt>
            <c:idx val="3"/>
            <c:invertIfNegative val="0"/>
            <c:bubble3D val="0"/>
          </c:dPt>
          <c:dPt>
            <c:idx val="11"/>
            <c:invertIfNegative val="0"/>
            <c:bubble3D val="0"/>
          </c:dPt>
          <c:dPt>
            <c:idx val="12"/>
            <c:invertIfNegative val="0"/>
            <c:bubble3D val="0"/>
          </c:dPt>
          <c:dPt>
            <c:idx val="13"/>
            <c:invertIfNegative val="0"/>
            <c:bubble3D val="0"/>
          </c:dPt>
          <c:dPt>
            <c:idx val="14"/>
            <c:invertIfNegative val="0"/>
            <c:bubble3D val="0"/>
          </c:dPt>
          <c:dPt>
            <c:idx val="15"/>
            <c:invertIfNegative val="0"/>
            <c:bubble3D val="0"/>
          </c:dPt>
          <c:dPt>
            <c:idx val="16"/>
            <c:invertIfNegative val="0"/>
            <c:bubble3D val="0"/>
          </c:dPt>
          <c:dPt>
            <c:idx val="17"/>
            <c:invertIfNegative val="0"/>
            <c:bubble3D val="0"/>
          </c:dPt>
          <c:dPt>
            <c:idx val="18"/>
            <c:invertIfNegative val="0"/>
            <c:bubble3D val="0"/>
          </c:dPt>
          <c:dPt>
            <c:idx val="19"/>
            <c:invertIfNegative val="0"/>
            <c:bubble3D val="0"/>
          </c:dPt>
          <c:dPt>
            <c:idx val="20"/>
            <c:invertIfNegative val="0"/>
            <c:bubble3D val="0"/>
          </c:dPt>
          <c:dPt>
            <c:idx val="21"/>
            <c:invertIfNegative val="0"/>
            <c:bubble3D val="0"/>
          </c:dPt>
          <c:dPt>
            <c:idx val="22"/>
            <c:invertIfNegative val="0"/>
            <c:bubble3D val="0"/>
          </c:dPt>
          <c:dPt>
            <c:idx val="23"/>
            <c:invertIfNegative val="0"/>
            <c:bubble3D val="0"/>
          </c:dPt>
          <c:dPt>
            <c:idx val="24"/>
            <c:invertIfNegative val="0"/>
            <c:bubble3D val="0"/>
          </c:dPt>
          <c:dPt>
            <c:idx val="25"/>
            <c:invertIfNegative val="0"/>
            <c:bubble3D val="0"/>
          </c:dPt>
          <c:dPt>
            <c:idx val="26"/>
            <c:invertIfNegative val="0"/>
            <c:bubble3D val="0"/>
          </c:dPt>
          <c:dPt>
            <c:idx val="27"/>
            <c:invertIfNegative val="0"/>
            <c:bubble3D val="0"/>
          </c:dPt>
          <c:dPt>
            <c:idx val="28"/>
            <c:invertIfNegative val="0"/>
            <c:bubble3D val="0"/>
          </c:dPt>
          <c:dPt>
            <c:idx val="29"/>
            <c:invertIfNegative val="0"/>
            <c:bubble3D val="0"/>
          </c:dPt>
          <c:dPt>
            <c:idx val="30"/>
            <c:invertIfNegative val="0"/>
            <c:bubble3D val="0"/>
          </c:dPt>
          <c:dPt>
            <c:idx val="31"/>
            <c:invertIfNegative val="0"/>
            <c:bubble3D val="0"/>
          </c:dPt>
          <c:dPt>
            <c:idx val="32"/>
            <c:invertIfNegative val="0"/>
            <c:bubble3D val="0"/>
          </c:dPt>
          <c:dPt>
            <c:idx val="33"/>
            <c:invertIfNegative val="0"/>
            <c:bubble3D val="0"/>
          </c:dPt>
          <c:dPt>
            <c:idx val="34"/>
            <c:invertIfNegative val="0"/>
            <c:bubble3D val="0"/>
          </c:dPt>
          <c:dPt>
            <c:idx val="35"/>
            <c:invertIfNegative val="0"/>
            <c:bubble3D val="0"/>
          </c:dPt>
          <c:dPt>
            <c:idx val="36"/>
            <c:invertIfNegative val="0"/>
            <c:bubble3D val="0"/>
          </c:dPt>
          <c:dPt>
            <c:idx val="37"/>
            <c:invertIfNegative val="0"/>
            <c:bubble3D val="0"/>
          </c:dPt>
          <c:dPt>
            <c:idx val="38"/>
            <c:invertIfNegative val="0"/>
            <c:bubble3D val="0"/>
          </c:dPt>
          <c:dPt>
            <c:idx val="39"/>
            <c:invertIfNegative val="0"/>
            <c:bubble3D val="0"/>
          </c:dPt>
          <c:dPt>
            <c:idx val="40"/>
            <c:invertIfNegative val="0"/>
            <c:bubble3D val="0"/>
          </c:dPt>
          <c:dPt>
            <c:idx val="41"/>
            <c:invertIfNegative val="0"/>
            <c:bubble3D val="0"/>
          </c:dPt>
          <c:dPt>
            <c:idx val="42"/>
            <c:invertIfNegative val="0"/>
            <c:bubble3D val="0"/>
          </c:dPt>
          <c:dPt>
            <c:idx val="43"/>
            <c:invertIfNegative val="0"/>
            <c:bubble3D val="0"/>
          </c:dPt>
          <c:dPt>
            <c:idx val="44"/>
            <c:invertIfNegative val="0"/>
            <c:bubble3D val="0"/>
          </c:dPt>
          <c:dPt>
            <c:idx val="45"/>
            <c:invertIfNegative val="0"/>
            <c:bubble3D val="0"/>
          </c:dPt>
          <c:dPt>
            <c:idx val="46"/>
            <c:invertIfNegative val="0"/>
            <c:bubble3D val="0"/>
          </c:dPt>
          <c:dPt>
            <c:idx val="47"/>
            <c:invertIfNegative val="0"/>
            <c:bubble3D val="0"/>
          </c:dPt>
          <c:dPt>
            <c:idx val="48"/>
            <c:invertIfNegative val="0"/>
            <c:bubble3D val="0"/>
          </c:dPt>
          <c:dPt>
            <c:idx val="49"/>
            <c:invertIfNegative val="0"/>
            <c:bubble3D val="0"/>
          </c:dPt>
          <c:dPt>
            <c:idx val="50"/>
            <c:invertIfNegative val="0"/>
            <c:bubble3D val="0"/>
          </c:dPt>
          <c:dPt>
            <c:idx val="51"/>
            <c:invertIfNegative val="0"/>
            <c:bubble3D val="0"/>
          </c:dPt>
          <c:dPt>
            <c:idx val="52"/>
            <c:invertIfNegative val="0"/>
            <c:bubble3D val="0"/>
          </c:dPt>
          <c:dPt>
            <c:idx val="53"/>
            <c:invertIfNegative val="0"/>
            <c:bubble3D val="0"/>
          </c:dPt>
          <c:dPt>
            <c:idx val="54"/>
            <c:invertIfNegative val="0"/>
            <c:bubble3D val="0"/>
          </c:dPt>
          <c:cat>
            <c:strRef>
              <c:f>Sheet1!$A$2:$A$39</c:f>
              <c:strCache>
                <c:ptCount val="38"/>
                <c:pt idx="0">
                  <c:v>2004</c:v>
                </c:pt>
                <c:pt idx="1">
                  <c:v>2005</c:v>
                </c:pt>
                <c:pt idx="2">
                  <c:v>2006</c:v>
                </c:pt>
                <c:pt idx="3">
                  <c:v>2007</c:v>
                </c:pt>
                <c:pt idx="4">
                  <c:v>2008</c:v>
                </c:pt>
                <c:pt idx="5">
                  <c:v>2009</c:v>
                </c:pt>
                <c:pt idx="6">
                  <c:v>2010</c:v>
                </c:pt>
                <c:pt idx="7">
                  <c:v>2011</c:v>
                </c:pt>
                <c:pt idx="8">
                  <c:v>2012</c:v>
                </c:pt>
                <c:pt idx="9">
                  <c:v>2013</c:v>
                </c:pt>
                <c:pt idx="10">
                  <c:v>2014</c:v>
                </c:pt>
                <c:pt idx="11">
                  <c:v>2015</c:v>
                </c:pt>
                <c:pt idx="12">
                  <c:v> </c:v>
                </c:pt>
                <c:pt idx="13">
                  <c:v>2004</c:v>
                </c:pt>
                <c:pt idx="14">
                  <c:v>2005</c:v>
                </c:pt>
                <c:pt idx="15">
                  <c:v>2006</c:v>
                </c:pt>
                <c:pt idx="16">
                  <c:v>2007</c:v>
                </c:pt>
                <c:pt idx="17">
                  <c:v>2008</c:v>
                </c:pt>
                <c:pt idx="18">
                  <c:v>2009</c:v>
                </c:pt>
                <c:pt idx="19">
                  <c:v>2010</c:v>
                </c:pt>
                <c:pt idx="20">
                  <c:v>2011</c:v>
                </c:pt>
                <c:pt idx="21">
                  <c:v>2012</c:v>
                </c:pt>
                <c:pt idx="22">
                  <c:v>2013</c:v>
                </c:pt>
                <c:pt idx="23">
                  <c:v>2014</c:v>
                </c:pt>
                <c:pt idx="24">
                  <c:v>2015</c:v>
                </c:pt>
                <c:pt idx="25">
                  <c:v> </c:v>
                </c:pt>
                <c:pt idx="26">
                  <c:v>2004</c:v>
                </c:pt>
                <c:pt idx="27">
                  <c:v>2005</c:v>
                </c:pt>
                <c:pt idx="28">
                  <c:v>2006</c:v>
                </c:pt>
                <c:pt idx="29">
                  <c:v>2007</c:v>
                </c:pt>
                <c:pt idx="30">
                  <c:v>2008</c:v>
                </c:pt>
                <c:pt idx="31">
                  <c:v>2009</c:v>
                </c:pt>
                <c:pt idx="32">
                  <c:v>2010</c:v>
                </c:pt>
                <c:pt idx="33">
                  <c:v>2011</c:v>
                </c:pt>
                <c:pt idx="34">
                  <c:v>2012</c:v>
                </c:pt>
                <c:pt idx="35">
                  <c:v>2013</c:v>
                </c:pt>
                <c:pt idx="36">
                  <c:v>2014</c:v>
                </c:pt>
                <c:pt idx="37">
                  <c:v>2015</c:v>
                </c:pt>
              </c:strCache>
            </c:strRef>
          </c:cat>
          <c:val>
            <c:numRef>
              <c:f>Sheet1!$B$2:$B$39</c:f>
              <c:numCache>
                <c:formatCode>General</c:formatCode>
                <c:ptCount val="38"/>
                <c:pt idx="0">
                  <c:v>63.333300000000001</c:v>
                </c:pt>
                <c:pt idx="1">
                  <c:v>48.571399999999997</c:v>
                </c:pt>
                <c:pt idx="2">
                  <c:v>75</c:v>
                </c:pt>
                <c:pt idx="3">
                  <c:v>80</c:v>
                </c:pt>
                <c:pt idx="4">
                  <c:v>63.157899999999998</c:v>
                </c:pt>
                <c:pt idx="5">
                  <c:v>57.142899999999997</c:v>
                </c:pt>
                <c:pt idx="6">
                  <c:v>38.8889</c:v>
                </c:pt>
                <c:pt idx="7">
                  <c:v>45.454500000000003</c:v>
                </c:pt>
                <c:pt idx="8">
                  <c:v>73.076899999999995</c:v>
                </c:pt>
                <c:pt idx="9">
                  <c:v>50</c:v>
                </c:pt>
                <c:pt idx="10">
                  <c:v>68.75</c:v>
                </c:pt>
                <c:pt idx="11">
                  <c:v>54.545499999999997</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numCache>
            </c:numRef>
          </c:val>
        </c:ser>
        <c:ser>
          <c:idx val="1"/>
          <c:order val="1"/>
          <c:tx>
            <c:strRef>
              <c:f>Sheet1!$C$1</c:f>
              <c:strCache>
                <c:ptCount val="1"/>
                <c:pt idx="0">
                  <c:v>Polyclonal ALG/ATG</c:v>
                </c:pt>
              </c:strCache>
            </c:strRef>
          </c:tx>
          <c:spPr>
            <a:gradFill>
              <a:gsLst>
                <a:gs pos="50000">
                  <a:srgbClr val="FF9900"/>
                </a:gs>
                <a:gs pos="0">
                  <a:srgbClr val="CC6600"/>
                </a:gs>
                <a:gs pos="100000">
                  <a:srgbClr val="CC6600"/>
                </a:gs>
              </a:gsLst>
              <a:lin ang="10800000" scaled="0"/>
            </a:gradFill>
            <a:ln>
              <a:solidFill>
                <a:schemeClr val="bg2"/>
              </a:solidFill>
            </a:ln>
          </c:spPr>
          <c:invertIfNegative val="0"/>
          <c:cat>
            <c:strRef>
              <c:f>Sheet1!$A$2:$A$39</c:f>
              <c:strCache>
                <c:ptCount val="38"/>
                <c:pt idx="0">
                  <c:v>2004</c:v>
                </c:pt>
                <c:pt idx="1">
                  <c:v>2005</c:v>
                </c:pt>
                <c:pt idx="2">
                  <c:v>2006</c:v>
                </c:pt>
                <c:pt idx="3">
                  <c:v>2007</c:v>
                </c:pt>
                <c:pt idx="4">
                  <c:v>2008</c:v>
                </c:pt>
                <c:pt idx="5">
                  <c:v>2009</c:v>
                </c:pt>
                <c:pt idx="6">
                  <c:v>2010</c:v>
                </c:pt>
                <c:pt idx="7">
                  <c:v>2011</c:v>
                </c:pt>
                <c:pt idx="8">
                  <c:v>2012</c:v>
                </c:pt>
                <c:pt idx="9">
                  <c:v>2013</c:v>
                </c:pt>
                <c:pt idx="10">
                  <c:v>2014</c:v>
                </c:pt>
                <c:pt idx="11">
                  <c:v>2015</c:v>
                </c:pt>
                <c:pt idx="12">
                  <c:v> </c:v>
                </c:pt>
                <c:pt idx="13">
                  <c:v>2004</c:v>
                </c:pt>
                <c:pt idx="14">
                  <c:v>2005</c:v>
                </c:pt>
                <c:pt idx="15">
                  <c:v>2006</c:v>
                </c:pt>
                <c:pt idx="16">
                  <c:v>2007</c:v>
                </c:pt>
                <c:pt idx="17">
                  <c:v>2008</c:v>
                </c:pt>
                <c:pt idx="18">
                  <c:v>2009</c:v>
                </c:pt>
                <c:pt idx="19">
                  <c:v>2010</c:v>
                </c:pt>
                <c:pt idx="20">
                  <c:v>2011</c:v>
                </c:pt>
                <c:pt idx="21">
                  <c:v>2012</c:v>
                </c:pt>
                <c:pt idx="22">
                  <c:v>2013</c:v>
                </c:pt>
                <c:pt idx="23">
                  <c:v>2014</c:v>
                </c:pt>
                <c:pt idx="24">
                  <c:v>2015</c:v>
                </c:pt>
                <c:pt idx="25">
                  <c:v> </c:v>
                </c:pt>
                <c:pt idx="26">
                  <c:v>2004</c:v>
                </c:pt>
                <c:pt idx="27">
                  <c:v>2005</c:v>
                </c:pt>
                <c:pt idx="28">
                  <c:v>2006</c:v>
                </c:pt>
                <c:pt idx="29">
                  <c:v>2007</c:v>
                </c:pt>
                <c:pt idx="30">
                  <c:v>2008</c:v>
                </c:pt>
                <c:pt idx="31">
                  <c:v>2009</c:v>
                </c:pt>
                <c:pt idx="32">
                  <c:v>2010</c:v>
                </c:pt>
                <c:pt idx="33">
                  <c:v>2011</c:v>
                </c:pt>
                <c:pt idx="34">
                  <c:v>2012</c:v>
                </c:pt>
                <c:pt idx="35">
                  <c:v>2013</c:v>
                </c:pt>
                <c:pt idx="36">
                  <c:v>2014</c:v>
                </c:pt>
                <c:pt idx="37">
                  <c:v>2015</c:v>
                </c:pt>
              </c:strCache>
            </c:strRef>
          </c:cat>
          <c:val>
            <c:numRef>
              <c:f>Sheet1!$C$2:$C$39</c:f>
              <c:numCache>
                <c:formatCode>General</c:formatCode>
                <c:ptCount val="38"/>
                <c:pt idx="0">
                  <c:v>0</c:v>
                </c:pt>
                <c:pt idx="1">
                  <c:v>0</c:v>
                </c:pt>
                <c:pt idx="2">
                  <c:v>0</c:v>
                </c:pt>
                <c:pt idx="3">
                  <c:v>0</c:v>
                </c:pt>
                <c:pt idx="4">
                  <c:v>0</c:v>
                </c:pt>
                <c:pt idx="5">
                  <c:v>0</c:v>
                </c:pt>
                <c:pt idx="6">
                  <c:v>0</c:v>
                </c:pt>
                <c:pt idx="7">
                  <c:v>0</c:v>
                </c:pt>
                <c:pt idx="8">
                  <c:v>0</c:v>
                </c:pt>
                <c:pt idx="9">
                  <c:v>0</c:v>
                </c:pt>
                <c:pt idx="10">
                  <c:v>0</c:v>
                </c:pt>
                <c:pt idx="11">
                  <c:v>0</c:v>
                </c:pt>
                <c:pt idx="12">
                  <c:v>0</c:v>
                </c:pt>
                <c:pt idx="13">
                  <c:v>23.333300000000001</c:v>
                </c:pt>
                <c:pt idx="14">
                  <c:v>14.2857</c:v>
                </c:pt>
                <c:pt idx="15">
                  <c:v>15</c:v>
                </c:pt>
                <c:pt idx="16">
                  <c:v>33.333300000000001</c:v>
                </c:pt>
                <c:pt idx="17">
                  <c:v>5.2632000000000003</c:v>
                </c:pt>
                <c:pt idx="18">
                  <c:v>14.2857</c:v>
                </c:pt>
                <c:pt idx="19">
                  <c:v>11.1111</c:v>
                </c:pt>
                <c:pt idx="20">
                  <c:v>13.6364</c:v>
                </c:pt>
                <c:pt idx="21">
                  <c:v>23.076899999999998</c:v>
                </c:pt>
                <c:pt idx="22">
                  <c:v>7.1429</c:v>
                </c:pt>
                <c:pt idx="23">
                  <c:v>12.5</c:v>
                </c:pt>
                <c:pt idx="24">
                  <c:v>9.0908999999999995</c:v>
                </c:pt>
                <c:pt idx="25">
                  <c:v>0</c:v>
                </c:pt>
                <c:pt idx="26">
                  <c:v>0</c:v>
                </c:pt>
                <c:pt idx="27">
                  <c:v>0</c:v>
                </c:pt>
                <c:pt idx="28">
                  <c:v>0</c:v>
                </c:pt>
                <c:pt idx="29">
                  <c:v>0</c:v>
                </c:pt>
                <c:pt idx="30">
                  <c:v>0</c:v>
                </c:pt>
                <c:pt idx="31">
                  <c:v>0</c:v>
                </c:pt>
                <c:pt idx="32">
                  <c:v>0</c:v>
                </c:pt>
                <c:pt idx="33">
                  <c:v>0</c:v>
                </c:pt>
                <c:pt idx="34">
                  <c:v>0</c:v>
                </c:pt>
                <c:pt idx="35">
                  <c:v>0</c:v>
                </c:pt>
                <c:pt idx="36">
                  <c:v>0</c:v>
                </c:pt>
                <c:pt idx="37">
                  <c:v>0</c:v>
                </c:pt>
              </c:numCache>
            </c:numRef>
          </c:val>
        </c:ser>
        <c:ser>
          <c:idx val="2"/>
          <c:order val="2"/>
          <c:tx>
            <c:strRef>
              <c:f>Sheet1!$D$1</c:f>
              <c:strCache>
                <c:ptCount val="1"/>
                <c:pt idx="0">
                  <c:v>IL-2R Antagonist</c:v>
                </c:pt>
              </c:strCache>
            </c:strRef>
          </c:tx>
          <c:spPr>
            <a:gradFill>
              <a:gsLst>
                <a:gs pos="50000">
                  <a:srgbClr val="9966FF"/>
                </a:gs>
                <a:gs pos="0">
                  <a:srgbClr val="7030A0"/>
                </a:gs>
                <a:gs pos="100000">
                  <a:srgbClr val="7030A0"/>
                </a:gs>
              </a:gsLst>
              <a:lin ang="10800000" scaled="0"/>
            </a:gradFill>
            <a:ln>
              <a:solidFill>
                <a:schemeClr val="bg2"/>
              </a:solidFill>
            </a:ln>
          </c:spPr>
          <c:invertIfNegative val="0"/>
          <c:cat>
            <c:strRef>
              <c:f>Sheet1!$A$2:$A$39</c:f>
              <c:strCache>
                <c:ptCount val="38"/>
                <c:pt idx="0">
                  <c:v>2004</c:v>
                </c:pt>
                <c:pt idx="1">
                  <c:v>2005</c:v>
                </c:pt>
                <c:pt idx="2">
                  <c:v>2006</c:v>
                </c:pt>
                <c:pt idx="3">
                  <c:v>2007</c:v>
                </c:pt>
                <c:pt idx="4">
                  <c:v>2008</c:v>
                </c:pt>
                <c:pt idx="5">
                  <c:v>2009</c:v>
                </c:pt>
                <c:pt idx="6">
                  <c:v>2010</c:v>
                </c:pt>
                <c:pt idx="7">
                  <c:v>2011</c:v>
                </c:pt>
                <c:pt idx="8">
                  <c:v>2012</c:v>
                </c:pt>
                <c:pt idx="9">
                  <c:v>2013</c:v>
                </c:pt>
                <c:pt idx="10">
                  <c:v>2014</c:v>
                </c:pt>
                <c:pt idx="11">
                  <c:v>2015</c:v>
                </c:pt>
                <c:pt idx="12">
                  <c:v> </c:v>
                </c:pt>
                <c:pt idx="13">
                  <c:v>2004</c:v>
                </c:pt>
                <c:pt idx="14">
                  <c:v>2005</c:v>
                </c:pt>
                <c:pt idx="15">
                  <c:v>2006</c:v>
                </c:pt>
                <c:pt idx="16">
                  <c:v>2007</c:v>
                </c:pt>
                <c:pt idx="17">
                  <c:v>2008</c:v>
                </c:pt>
                <c:pt idx="18">
                  <c:v>2009</c:v>
                </c:pt>
                <c:pt idx="19">
                  <c:v>2010</c:v>
                </c:pt>
                <c:pt idx="20">
                  <c:v>2011</c:v>
                </c:pt>
                <c:pt idx="21">
                  <c:v>2012</c:v>
                </c:pt>
                <c:pt idx="22">
                  <c:v>2013</c:v>
                </c:pt>
                <c:pt idx="23">
                  <c:v>2014</c:v>
                </c:pt>
                <c:pt idx="24">
                  <c:v>2015</c:v>
                </c:pt>
                <c:pt idx="25">
                  <c:v> </c:v>
                </c:pt>
                <c:pt idx="26">
                  <c:v>2004</c:v>
                </c:pt>
                <c:pt idx="27">
                  <c:v>2005</c:v>
                </c:pt>
                <c:pt idx="28">
                  <c:v>2006</c:v>
                </c:pt>
                <c:pt idx="29">
                  <c:v>2007</c:v>
                </c:pt>
                <c:pt idx="30">
                  <c:v>2008</c:v>
                </c:pt>
                <c:pt idx="31">
                  <c:v>2009</c:v>
                </c:pt>
                <c:pt idx="32">
                  <c:v>2010</c:v>
                </c:pt>
                <c:pt idx="33">
                  <c:v>2011</c:v>
                </c:pt>
                <c:pt idx="34">
                  <c:v>2012</c:v>
                </c:pt>
                <c:pt idx="35">
                  <c:v>2013</c:v>
                </c:pt>
                <c:pt idx="36">
                  <c:v>2014</c:v>
                </c:pt>
                <c:pt idx="37">
                  <c:v>2015</c:v>
                </c:pt>
              </c:strCache>
            </c:strRef>
          </c:cat>
          <c:val>
            <c:numRef>
              <c:f>Sheet1!$D$2:$D$39</c:f>
              <c:numCache>
                <c:formatCode>General</c:formatCode>
                <c:ptCount val="38"/>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33.333300000000001</c:v>
                </c:pt>
                <c:pt idx="27">
                  <c:v>25.714300000000001</c:v>
                </c:pt>
                <c:pt idx="28">
                  <c:v>35</c:v>
                </c:pt>
                <c:pt idx="29">
                  <c:v>40</c:v>
                </c:pt>
                <c:pt idx="30">
                  <c:v>42.1053</c:v>
                </c:pt>
                <c:pt idx="31">
                  <c:v>39.285699999999999</c:v>
                </c:pt>
                <c:pt idx="32">
                  <c:v>22.222200000000001</c:v>
                </c:pt>
                <c:pt idx="33">
                  <c:v>27.2727</c:v>
                </c:pt>
                <c:pt idx="34">
                  <c:v>42.307699999999997</c:v>
                </c:pt>
                <c:pt idx="35">
                  <c:v>42.857100000000003</c:v>
                </c:pt>
                <c:pt idx="36">
                  <c:v>56.25</c:v>
                </c:pt>
                <c:pt idx="37">
                  <c:v>36.363599999999998</c:v>
                </c:pt>
              </c:numCache>
            </c:numRef>
          </c:val>
        </c:ser>
        <c:dLbls>
          <c:showLegendKey val="0"/>
          <c:showVal val="0"/>
          <c:showCatName val="0"/>
          <c:showSerName val="0"/>
          <c:showPercent val="0"/>
          <c:showBubbleSize val="0"/>
        </c:dLbls>
        <c:gapWidth val="0"/>
        <c:overlap val="100"/>
        <c:axId val="670372912"/>
        <c:axId val="670376048"/>
        <c:extLst>
          <c:ext xmlns:c15="http://schemas.microsoft.com/office/drawing/2012/chart" uri="{02D57815-91ED-43cb-92C2-25804820EDAC}">
            <c15:filteredBarSeries>
              <c15:ser>
                <c:idx val="3"/>
                <c:order val="3"/>
                <c:tx>
                  <c:strRef>
                    <c:extLst>
                      <c:ext uri="{02D57815-91ED-43cb-92C2-25804820EDAC}">
                        <c15:formulaRef>
                          <c15:sqref>Sheet1!$E$1</c15:sqref>
                        </c15:formulaRef>
                      </c:ext>
                    </c:extLst>
                    <c:strCache>
                      <c:ptCount val="1"/>
                      <c:pt idx="0">
                        <c:v>.</c:v>
                      </c:pt>
                    </c:strCache>
                  </c:strRef>
                </c:tx>
                <c:spPr>
                  <a:gradFill>
                    <a:gsLst>
                      <a:gs pos="50000">
                        <a:srgbClr val="9966FF"/>
                      </a:gs>
                      <a:gs pos="0">
                        <a:srgbClr val="7030A0"/>
                      </a:gs>
                      <a:gs pos="100000">
                        <a:srgbClr val="7030A0"/>
                      </a:gs>
                    </a:gsLst>
                    <a:lin ang="10800000" scaled="0"/>
                  </a:gradFill>
                  <a:ln>
                    <a:solidFill>
                      <a:schemeClr val="bg2"/>
                    </a:solidFill>
                  </a:ln>
                </c:spPr>
                <c:invertIfNegative val="0"/>
                <c:cat>
                  <c:strRef>
                    <c:extLst>
                      <c:ext uri="{02D57815-91ED-43cb-92C2-25804820EDAC}">
                        <c15:formulaRef>
                          <c15:sqref>Sheet1!$A$2:$A$36</c15:sqref>
                        </c15:formulaRef>
                      </c:ext>
                    </c:extLst>
                    <c:strCache>
                      <c:ptCount val="3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 </c:v>
                      </c:pt>
                      <c:pt idx="13">
                        <c:v>2004</c:v>
                      </c:pt>
                      <c:pt idx="14">
                        <c:v>2005</c:v>
                      </c:pt>
                      <c:pt idx="15">
                        <c:v>2006</c:v>
                      </c:pt>
                      <c:pt idx="16">
                        <c:v>2007</c:v>
                      </c:pt>
                      <c:pt idx="17">
                        <c:v>2008</c:v>
                      </c:pt>
                      <c:pt idx="18">
                        <c:v>2009</c:v>
                      </c:pt>
                      <c:pt idx="19">
                        <c:v>2010</c:v>
                      </c:pt>
                      <c:pt idx="20">
                        <c:v>2011</c:v>
                      </c:pt>
                      <c:pt idx="21">
                        <c:v>2012</c:v>
                      </c:pt>
                      <c:pt idx="22">
                        <c:v>2013</c:v>
                      </c:pt>
                      <c:pt idx="23">
                        <c:v>2014</c:v>
                      </c:pt>
                      <c:pt idx="24">
                        <c:v>2015</c:v>
                      </c:pt>
                      <c:pt idx="25">
                        <c:v> </c:v>
                      </c:pt>
                      <c:pt idx="26">
                        <c:v>2004</c:v>
                      </c:pt>
                      <c:pt idx="27">
                        <c:v>2005</c:v>
                      </c:pt>
                      <c:pt idx="28">
                        <c:v>2006</c:v>
                      </c:pt>
                      <c:pt idx="29">
                        <c:v>2007</c:v>
                      </c:pt>
                      <c:pt idx="30">
                        <c:v>2008</c:v>
                      </c:pt>
                      <c:pt idx="31">
                        <c:v>2009</c:v>
                      </c:pt>
                      <c:pt idx="32">
                        <c:v>2010</c:v>
                      </c:pt>
                      <c:pt idx="33">
                        <c:v>2011</c:v>
                      </c:pt>
                      <c:pt idx="34">
                        <c:v>2012</c:v>
                      </c:pt>
                    </c:strCache>
                  </c:strRef>
                </c:cat>
                <c:val>
                  <c:numRef>
                    <c:extLst>
                      <c:ext uri="{02D57815-91ED-43cb-92C2-25804820EDAC}">
                        <c15:formulaRef>
                          <c15:sqref>Sheet1!$E$2:$E$36</c15:sqref>
                        </c15:formulaRef>
                      </c:ext>
                    </c:extLst>
                    <c:numCache>
                      <c:formatCode>General</c:formatCode>
                      <c:ptCount val="35"/>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numCache>
                  </c:numRef>
                </c:val>
              </c15:ser>
            </c15:filteredBarSeries>
          </c:ext>
        </c:extLst>
      </c:barChart>
      <c:catAx>
        <c:axId val="670372912"/>
        <c:scaling>
          <c:orientation val="minMax"/>
        </c:scaling>
        <c:delete val="0"/>
        <c:axPos val="b"/>
        <c:numFmt formatCode="General" sourceLinked="1"/>
        <c:majorTickMark val="out"/>
        <c:minorTickMark val="none"/>
        <c:tickLblPos val="nextTo"/>
        <c:txPr>
          <a:bodyPr rot="-2700000"/>
          <a:lstStyle/>
          <a:p>
            <a:pPr>
              <a:defRPr sz="1200" b="1"/>
            </a:pPr>
            <a:endParaRPr lang="en-US"/>
          </a:p>
        </c:txPr>
        <c:crossAx val="670376048"/>
        <c:crosses val="autoZero"/>
        <c:auto val="1"/>
        <c:lblAlgn val="ctr"/>
        <c:lblOffset val="100"/>
        <c:tickLblSkip val="1"/>
        <c:tickMarkSkip val="1"/>
        <c:noMultiLvlLbl val="0"/>
      </c:catAx>
      <c:valAx>
        <c:axId val="670376048"/>
        <c:scaling>
          <c:orientation val="minMax"/>
          <c:max val="100"/>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a:t>
                </a:r>
                <a:r>
                  <a:rPr lang="en-US" sz="1700" baseline="0" dirty="0" smtClean="0"/>
                  <a:t> Patients</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670372912"/>
        <c:crosses val="autoZero"/>
        <c:crossBetween val="between"/>
      </c:valAx>
      <c:spPr>
        <a:solidFill>
          <a:srgbClr val="000000"/>
        </a:solidFill>
        <a:ln>
          <a:solidFill>
            <a:srgbClr val="FFFFFF"/>
          </a:solidFill>
        </a:ln>
      </c:spPr>
    </c:plotArea>
    <c:legend>
      <c:legendPos val="r"/>
      <c:layout>
        <c:manualLayout>
          <c:xMode val="edge"/>
          <c:yMode val="edge"/>
          <c:x val="0.12005911217619537"/>
          <c:y val="5.2557824803149598E-2"/>
          <c:w val="0.8176220472440946"/>
          <c:h val="7.9780183727034118E-2"/>
        </c:manualLayout>
      </c:layout>
      <c:overlay val="0"/>
      <c:spPr>
        <a:solidFill>
          <a:srgbClr val="000000"/>
        </a:solidFill>
        <a:ln>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0572863174712E-2"/>
          <c:y val="3.6402642466302905E-2"/>
          <c:w val="0.8915245920346917"/>
          <c:h val="0.79433760398593956"/>
        </c:manualLayout>
      </c:layout>
      <c:barChart>
        <c:barDir val="col"/>
        <c:grouping val="clustered"/>
        <c:varyColors val="0"/>
        <c:ser>
          <c:idx val="0"/>
          <c:order val="0"/>
          <c:tx>
            <c:strRef>
              <c:f>Sheet1!$B$1</c:f>
              <c:strCache>
                <c:ptCount val="1"/>
                <c:pt idx="0">
                  <c:v>1 Year</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Sheet1!$A$2:$A$7</c:f>
              <c:strCache>
                <c:ptCount val="6"/>
                <c:pt idx="0">
                  <c:v>Cyclosporine</c:v>
                </c:pt>
                <c:pt idx="1">
                  <c:v>Tacrolimus</c:v>
                </c:pt>
                <c:pt idx="2">
                  <c:v>Sirolimus/
Everolimus</c:v>
                </c:pt>
                <c:pt idx="3">
                  <c:v>MMF/MPA</c:v>
                </c:pt>
                <c:pt idx="4">
                  <c:v>Azathioprine</c:v>
                </c:pt>
                <c:pt idx="5">
                  <c:v>Prednisone</c:v>
                </c:pt>
              </c:strCache>
            </c:strRef>
          </c:cat>
          <c:val>
            <c:numRef>
              <c:f>Sheet1!$B$2:$B$7</c:f>
              <c:numCache>
                <c:formatCode>General</c:formatCode>
                <c:ptCount val="6"/>
                <c:pt idx="0">
                  <c:v>8.7136999999999993</c:v>
                </c:pt>
                <c:pt idx="1">
                  <c:v>89.211600000000004</c:v>
                </c:pt>
                <c:pt idx="2">
                  <c:v>6.6390000000000002</c:v>
                </c:pt>
                <c:pt idx="3">
                  <c:v>66.39</c:v>
                </c:pt>
                <c:pt idx="4">
                  <c:v>21.991700000000002</c:v>
                </c:pt>
                <c:pt idx="5">
                  <c:v>95.8506</c:v>
                </c:pt>
              </c:numCache>
            </c:numRef>
          </c:val>
        </c:ser>
        <c:dLbls>
          <c:showLegendKey val="0"/>
          <c:showVal val="0"/>
          <c:showCatName val="0"/>
          <c:showSerName val="0"/>
          <c:showPercent val="0"/>
          <c:showBubbleSize val="0"/>
        </c:dLbls>
        <c:gapWidth val="100"/>
        <c:axId val="526205200"/>
        <c:axId val="569198080"/>
      </c:barChart>
      <c:catAx>
        <c:axId val="526205200"/>
        <c:scaling>
          <c:orientation val="minMax"/>
        </c:scaling>
        <c:delete val="0"/>
        <c:axPos val="b"/>
        <c:numFmt formatCode="General" sourceLinked="0"/>
        <c:majorTickMark val="out"/>
        <c:minorTickMark val="none"/>
        <c:tickLblPos val="nextTo"/>
        <c:txPr>
          <a:bodyPr/>
          <a:lstStyle/>
          <a:p>
            <a:pPr>
              <a:defRPr sz="1500" b="1"/>
            </a:pPr>
            <a:endParaRPr lang="en-US"/>
          </a:p>
        </c:txPr>
        <c:crossAx val="569198080"/>
        <c:crosses val="autoZero"/>
        <c:auto val="1"/>
        <c:lblAlgn val="ctr"/>
        <c:lblOffset val="100"/>
        <c:noMultiLvlLbl val="0"/>
      </c:catAx>
      <c:valAx>
        <c:axId val="569198080"/>
        <c:scaling>
          <c:orientation val="minMax"/>
          <c:max val="100"/>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a:t>
                </a:r>
                <a:r>
                  <a:rPr lang="en-US" sz="1700" baseline="0" dirty="0" smtClean="0"/>
                  <a:t> Patients</a:t>
                </a:r>
                <a:endParaRPr lang="en-US" sz="1700" dirty="0"/>
              </a:p>
            </c:rich>
          </c:tx>
          <c:layout/>
          <c:overlay val="0"/>
        </c:title>
        <c:numFmt formatCode="General" sourceLinked="1"/>
        <c:majorTickMark val="out"/>
        <c:minorTickMark val="none"/>
        <c:tickLblPos val="nextTo"/>
        <c:txPr>
          <a:bodyPr/>
          <a:lstStyle/>
          <a:p>
            <a:pPr>
              <a:defRPr sz="1500" b="1"/>
            </a:pPr>
            <a:endParaRPr lang="en-US"/>
          </a:p>
        </c:txPr>
        <c:crossAx val="526205200"/>
        <c:crosses val="autoZero"/>
        <c:crossBetween val="between"/>
        <c:majorUnit val="20"/>
      </c:valAx>
      <c:spPr>
        <a:solidFill>
          <a:srgbClr val="000000"/>
        </a:solidFill>
        <a:ln>
          <a:solidFill>
            <a:srgbClr val="FFFFFF"/>
          </a:solidFill>
        </a:ln>
      </c:spPr>
    </c:plotArea>
    <c:plotVisOnly val="1"/>
    <c:dispBlanksAs val="gap"/>
    <c:showDLblsOverMax val="0"/>
  </c:chart>
  <c:txPr>
    <a:bodyPr/>
    <a:lstStyle/>
    <a:p>
      <a:pPr>
        <a:defRPr sz="1800"/>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987903685952363E-2"/>
          <c:y val="3.6402642466302849E-2"/>
          <c:w val="0.60886865228802933"/>
          <c:h val="0.84518506161306095"/>
        </c:manualLayout>
      </c:layout>
      <c:barChart>
        <c:barDir val="col"/>
        <c:grouping val="percentStacked"/>
        <c:varyColors val="0"/>
        <c:ser>
          <c:idx val="0"/>
          <c:order val="0"/>
          <c:tx>
            <c:strRef>
              <c:f>Sheet1!$A$2</c:f>
              <c:strCache>
                <c:ptCount val="1"/>
                <c:pt idx="0">
                  <c:v>Cyclosporine + AZA</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Sheet1!$B$1:$C$1</c:f>
              <c:strCache>
                <c:ptCount val="2"/>
                <c:pt idx="0">
                  <c:v>Year 1 (N=241)</c:v>
                </c:pt>
                <c:pt idx="1">
                  <c:v>.</c:v>
                </c:pt>
              </c:strCache>
            </c:strRef>
          </c:cat>
          <c:val>
            <c:numRef>
              <c:f>Sheet1!$B$2</c:f>
              <c:numCache>
                <c:formatCode>General</c:formatCode>
                <c:ptCount val="1"/>
                <c:pt idx="0">
                  <c:v>8</c:v>
                </c:pt>
              </c:numCache>
            </c:numRef>
          </c:val>
        </c:ser>
        <c:ser>
          <c:idx val="1"/>
          <c:order val="1"/>
          <c:tx>
            <c:strRef>
              <c:f>Sheet1!$A$3</c:f>
              <c:strCache>
                <c:ptCount val="1"/>
                <c:pt idx="0">
                  <c:v>Cyclosporine + MMF/MPA</c:v>
                </c:pt>
              </c:strCache>
            </c:strRef>
          </c:tx>
          <c:spPr>
            <a:gradFill flip="none" rotWithShape="1">
              <a:gsLst>
                <a:gs pos="0">
                  <a:srgbClr val="B8B400"/>
                </a:gs>
                <a:gs pos="50000">
                  <a:srgbClr val="FFFF00"/>
                </a:gs>
                <a:gs pos="100000">
                  <a:srgbClr val="B8B400"/>
                </a:gs>
              </a:gsLst>
              <a:lin ang="10800000" scaled="1"/>
              <a:tileRect/>
            </a:gradFill>
            <a:ln>
              <a:solidFill>
                <a:schemeClr val="bg2"/>
              </a:solidFill>
            </a:ln>
          </c:spPr>
          <c:invertIfNegative val="0"/>
          <c:cat>
            <c:strRef>
              <c:f>Sheet1!$B$1:$C$1</c:f>
              <c:strCache>
                <c:ptCount val="2"/>
                <c:pt idx="0">
                  <c:v>Year 1 (N=241)</c:v>
                </c:pt>
                <c:pt idx="1">
                  <c:v>.</c:v>
                </c:pt>
              </c:strCache>
            </c:strRef>
          </c:cat>
          <c:val>
            <c:numRef>
              <c:f>Sheet1!$B$3</c:f>
              <c:numCache>
                <c:formatCode>General</c:formatCode>
                <c:ptCount val="1"/>
                <c:pt idx="0">
                  <c:v>12</c:v>
                </c:pt>
              </c:numCache>
            </c:numRef>
          </c:val>
        </c:ser>
        <c:ser>
          <c:idx val="2"/>
          <c:order val="2"/>
          <c:tx>
            <c:strRef>
              <c:f>Sheet1!$A$4</c:f>
              <c:strCache>
                <c:ptCount val="1"/>
                <c:pt idx="0">
                  <c:v>Tacrolimus + AZA</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Sheet1!$B$1:$C$1</c:f>
              <c:strCache>
                <c:ptCount val="2"/>
                <c:pt idx="0">
                  <c:v>Year 1 (N=241)</c:v>
                </c:pt>
                <c:pt idx="1">
                  <c:v>.</c:v>
                </c:pt>
              </c:strCache>
            </c:strRef>
          </c:cat>
          <c:val>
            <c:numRef>
              <c:f>Sheet1!$B$4</c:f>
              <c:numCache>
                <c:formatCode>General</c:formatCode>
                <c:ptCount val="1"/>
                <c:pt idx="0">
                  <c:v>40</c:v>
                </c:pt>
              </c:numCache>
            </c:numRef>
          </c:val>
        </c:ser>
        <c:ser>
          <c:idx val="3"/>
          <c:order val="3"/>
          <c:tx>
            <c:strRef>
              <c:f>Sheet1!$A$5</c:f>
              <c:strCache>
                <c:ptCount val="1"/>
                <c:pt idx="0">
                  <c:v>Tacrolimus + MMF/MPA</c:v>
                </c:pt>
              </c:strCache>
            </c:strRef>
          </c:tx>
          <c:spPr>
            <a:gradFill flip="none" rotWithShape="1">
              <a:gsLst>
                <a:gs pos="0">
                  <a:srgbClr val="660066"/>
                </a:gs>
                <a:gs pos="50000">
                  <a:srgbClr val="A200A2"/>
                </a:gs>
                <a:gs pos="100000">
                  <a:srgbClr val="660066"/>
                </a:gs>
              </a:gsLst>
              <a:lin ang="10800000" scaled="1"/>
              <a:tileRect/>
            </a:gradFill>
            <a:ln>
              <a:solidFill>
                <a:schemeClr val="bg2"/>
              </a:solidFill>
            </a:ln>
          </c:spPr>
          <c:invertIfNegative val="0"/>
          <c:cat>
            <c:strRef>
              <c:f>Sheet1!$B$1:$C$1</c:f>
              <c:strCache>
                <c:ptCount val="2"/>
                <c:pt idx="0">
                  <c:v>Year 1 (N=241)</c:v>
                </c:pt>
                <c:pt idx="1">
                  <c:v>.</c:v>
                </c:pt>
              </c:strCache>
            </c:strRef>
          </c:cat>
          <c:val>
            <c:numRef>
              <c:f>Sheet1!$B$5</c:f>
              <c:numCache>
                <c:formatCode>General</c:formatCode>
                <c:ptCount val="1"/>
                <c:pt idx="0">
                  <c:v>134</c:v>
                </c:pt>
              </c:numCache>
            </c:numRef>
          </c:val>
        </c:ser>
        <c:ser>
          <c:idx val="4"/>
          <c:order val="4"/>
          <c:tx>
            <c:strRef>
              <c:f>Sheet1!$A$6</c:f>
              <c:strCache>
                <c:ptCount val="1"/>
                <c:pt idx="0">
                  <c:v>Tacrolimus</c:v>
                </c:pt>
              </c:strCache>
            </c:strRef>
          </c:tx>
          <c:spPr>
            <a:gradFill flip="none" rotWithShape="1">
              <a:gsLst>
                <a:gs pos="0">
                  <a:srgbClr val="00004C">
                    <a:lumMod val="90000"/>
                    <a:lumOff val="10000"/>
                  </a:srgbClr>
                </a:gs>
                <a:gs pos="50000">
                  <a:srgbClr val="00004C">
                    <a:lumMod val="50000"/>
                    <a:lumOff val="50000"/>
                  </a:srgbClr>
                </a:gs>
                <a:gs pos="100000">
                  <a:schemeClr val="bg1">
                    <a:lumMod val="90000"/>
                    <a:lumOff val="10000"/>
                  </a:schemeClr>
                </a:gs>
              </a:gsLst>
              <a:lin ang="10800000" scaled="1"/>
              <a:tileRect/>
            </a:gradFill>
            <a:ln>
              <a:solidFill>
                <a:srgbClr val="000000"/>
              </a:solidFill>
            </a:ln>
          </c:spPr>
          <c:invertIfNegative val="0"/>
          <c:cat>
            <c:strRef>
              <c:f>Sheet1!$B$1:$C$1</c:f>
              <c:strCache>
                <c:ptCount val="2"/>
                <c:pt idx="0">
                  <c:v>Year 1 (N=241)</c:v>
                </c:pt>
                <c:pt idx="1">
                  <c:v>.</c:v>
                </c:pt>
              </c:strCache>
            </c:strRef>
          </c:cat>
          <c:val>
            <c:numRef>
              <c:f>Sheet1!$B$6</c:f>
              <c:numCache>
                <c:formatCode>General</c:formatCode>
                <c:ptCount val="1"/>
                <c:pt idx="0">
                  <c:v>26</c:v>
                </c:pt>
              </c:numCache>
            </c:numRef>
          </c:val>
        </c:ser>
        <c:ser>
          <c:idx val="5"/>
          <c:order val="5"/>
          <c:tx>
            <c:strRef>
              <c:f>Sheet1!$A$7</c:f>
              <c:strCache>
                <c:ptCount val="1"/>
                <c:pt idx="0">
                  <c:v>Sirolimus/Everolimus + Calcineurin Inhibitor</c:v>
                </c:pt>
              </c:strCache>
            </c:strRef>
          </c:tx>
          <c:spPr>
            <a:gradFill>
              <a:gsLst>
                <a:gs pos="0">
                  <a:srgbClr val="A7722D">
                    <a:lumMod val="50000"/>
                  </a:srgbClr>
                </a:gs>
                <a:gs pos="50000">
                  <a:srgbClr val="A7722D">
                    <a:lumMod val="60000"/>
                    <a:lumOff val="40000"/>
                  </a:srgbClr>
                </a:gs>
                <a:gs pos="100000">
                  <a:schemeClr val="accent6">
                    <a:lumMod val="50000"/>
                  </a:schemeClr>
                </a:gs>
              </a:gsLst>
              <a:lin ang="10800000" scaled="1"/>
            </a:gradFill>
            <a:ln>
              <a:solidFill>
                <a:srgbClr val="000000"/>
              </a:solidFill>
            </a:ln>
          </c:spPr>
          <c:invertIfNegative val="0"/>
          <c:cat>
            <c:strRef>
              <c:f>Sheet1!$B$1:$C$1</c:f>
              <c:strCache>
                <c:ptCount val="2"/>
                <c:pt idx="0">
                  <c:v>Year 1 (N=241)</c:v>
                </c:pt>
                <c:pt idx="1">
                  <c:v>.</c:v>
                </c:pt>
              </c:strCache>
            </c:strRef>
          </c:cat>
          <c:val>
            <c:numRef>
              <c:f>Sheet1!$B$7</c:f>
              <c:numCache>
                <c:formatCode>General</c:formatCode>
                <c:ptCount val="1"/>
                <c:pt idx="0">
                  <c:v>2</c:v>
                </c:pt>
              </c:numCache>
            </c:numRef>
          </c:val>
        </c:ser>
        <c:ser>
          <c:idx val="6"/>
          <c:order val="6"/>
          <c:tx>
            <c:strRef>
              <c:f>Sheet1!$A$8</c:f>
              <c:strCache>
                <c:ptCount val="1"/>
                <c:pt idx="0">
                  <c:v>Sirolimus/Everolimus + Calcineurin Inhibitor + Cell Cycle Inhibitor</c:v>
                </c:pt>
              </c:strCache>
            </c:strRef>
          </c:tx>
          <c:spPr>
            <a:gradFill flip="none" rotWithShape="1">
              <a:gsLst>
                <a:gs pos="0">
                  <a:srgbClr val="00C9C4"/>
                </a:gs>
                <a:gs pos="50000">
                  <a:srgbClr val="00FFFF"/>
                </a:gs>
                <a:gs pos="100000">
                  <a:srgbClr val="00C9C4"/>
                </a:gs>
              </a:gsLst>
              <a:lin ang="10800000" scaled="1"/>
              <a:tileRect/>
            </a:gradFill>
            <a:ln>
              <a:solidFill>
                <a:srgbClr val="000000"/>
              </a:solidFill>
            </a:ln>
          </c:spPr>
          <c:invertIfNegative val="0"/>
          <c:cat>
            <c:strRef>
              <c:f>Sheet1!$B$1:$C$1</c:f>
              <c:strCache>
                <c:ptCount val="2"/>
                <c:pt idx="0">
                  <c:v>Year 1 (N=241)</c:v>
                </c:pt>
                <c:pt idx="1">
                  <c:v>.</c:v>
                </c:pt>
              </c:strCache>
            </c:strRef>
          </c:cat>
          <c:val>
            <c:numRef>
              <c:f>Sheet1!$B$8</c:f>
              <c:numCache>
                <c:formatCode>General</c:formatCode>
                <c:ptCount val="1"/>
                <c:pt idx="0">
                  <c:v>12</c:v>
                </c:pt>
              </c:numCache>
            </c:numRef>
          </c:val>
        </c:ser>
        <c:ser>
          <c:idx val="7"/>
          <c:order val="7"/>
          <c:tx>
            <c:strRef>
              <c:f>Sheet1!$A$9</c:f>
              <c:strCache>
                <c:ptCount val="1"/>
                <c:pt idx="0">
                  <c:v>Other</c:v>
                </c:pt>
              </c:strCache>
            </c:strRef>
          </c:tx>
          <c:spPr>
            <a:gradFill>
              <a:gsLst>
                <a:gs pos="0">
                  <a:srgbClr val="9900FF"/>
                </a:gs>
                <a:gs pos="50000">
                  <a:srgbClr val="9966FF"/>
                </a:gs>
                <a:gs pos="100000">
                  <a:srgbClr val="9900FF"/>
                </a:gs>
              </a:gsLst>
              <a:lin ang="10800000" scaled="1"/>
            </a:gradFill>
            <a:ln>
              <a:solidFill>
                <a:srgbClr val="000000"/>
              </a:solidFill>
            </a:ln>
          </c:spPr>
          <c:invertIfNegative val="0"/>
          <c:cat>
            <c:strRef>
              <c:f>Sheet1!$B$1:$C$1</c:f>
              <c:strCache>
                <c:ptCount val="2"/>
                <c:pt idx="0">
                  <c:v>Year 1 (N=241)</c:v>
                </c:pt>
                <c:pt idx="1">
                  <c:v>.</c:v>
                </c:pt>
              </c:strCache>
            </c:strRef>
          </c:cat>
          <c:val>
            <c:numRef>
              <c:f>Sheet1!$B$9</c:f>
              <c:numCache>
                <c:formatCode>General</c:formatCode>
                <c:ptCount val="1"/>
                <c:pt idx="0">
                  <c:v>7</c:v>
                </c:pt>
              </c:numCache>
            </c:numRef>
          </c:val>
        </c:ser>
        <c:dLbls>
          <c:showLegendKey val="0"/>
          <c:showVal val="0"/>
          <c:showCatName val="0"/>
          <c:showSerName val="0"/>
          <c:showPercent val="0"/>
          <c:showBubbleSize val="0"/>
        </c:dLbls>
        <c:gapWidth val="62"/>
        <c:overlap val="100"/>
        <c:axId val="569200040"/>
        <c:axId val="569200432"/>
        <c:extLst>
          <c:ext xmlns:c15="http://schemas.microsoft.com/office/drawing/2012/chart" uri="{02D57815-91ED-43cb-92C2-25804820EDAC}">
            <c15:filteredBarSeries>
              <c15:ser>
                <c:idx val="8"/>
                <c:order val="8"/>
                <c:tx>
                  <c:strRef>
                    <c:extLst>
                      <c:ext uri="{02D57815-91ED-43cb-92C2-25804820EDAC}">
                        <c15:formulaRef>
                          <c15:sqref>Sheet1!$A$10</c15:sqref>
                        </c15:formulaRef>
                      </c:ext>
                    </c:extLst>
                    <c:strCache>
                      <c:ptCount val="1"/>
                    </c:strCache>
                  </c:strRef>
                </c:tx>
                <c:spPr>
                  <a:gradFill>
                    <a:gsLst>
                      <a:gs pos="0">
                        <a:srgbClr val="CC6600"/>
                      </a:gs>
                      <a:gs pos="50000">
                        <a:srgbClr val="FF9900"/>
                      </a:gs>
                      <a:gs pos="100000">
                        <a:srgbClr val="CC6600"/>
                      </a:gs>
                    </a:gsLst>
                    <a:lin ang="10800000" scaled="1"/>
                  </a:gradFill>
                  <a:ln>
                    <a:solidFill>
                      <a:srgbClr val="000000"/>
                    </a:solidFill>
                  </a:ln>
                </c:spPr>
                <c:invertIfNegative val="0"/>
                <c:cat>
                  <c:strRef>
                    <c:extLst>
                      <c:ext uri="{02D57815-91ED-43cb-92C2-25804820EDAC}">
                        <c15:formulaRef>
                          <c15:sqref>Sheet1!$B$1:$C$1</c15:sqref>
                        </c15:formulaRef>
                      </c:ext>
                    </c:extLst>
                    <c:strCache>
                      <c:ptCount val="2"/>
                      <c:pt idx="0">
                        <c:v>Year 1 (N=241)</c:v>
                      </c:pt>
                      <c:pt idx="1">
                        <c:v>.</c:v>
                      </c:pt>
                    </c:strCache>
                  </c:strRef>
                </c:cat>
                <c:val>
                  <c:numRef>
                    <c:extLst>
                      <c:ext uri="{02D57815-91ED-43cb-92C2-25804820EDAC}">
                        <c15:formulaRef>
                          <c15:sqref>Sheet1!$B$10</c15:sqref>
                        </c15:formulaRef>
                      </c:ext>
                    </c:extLst>
                    <c:numCache>
                      <c:formatCode>General</c:formatCode>
                      <c:ptCount val="1"/>
                    </c:numCache>
                  </c:numRef>
                </c:val>
              </c15:ser>
            </c15:filteredBarSeries>
          </c:ext>
        </c:extLst>
      </c:barChart>
      <c:catAx>
        <c:axId val="569200040"/>
        <c:scaling>
          <c:orientation val="minMax"/>
        </c:scaling>
        <c:delete val="0"/>
        <c:axPos val="b"/>
        <c:numFmt formatCode="General" sourceLinked="0"/>
        <c:majorTickMark val="out"/>
        <c:minorTickMark val="none"/>
        <c:tickLblPos val="nextTo"/>
        <c:txPr>
          <a:bodyPr/>
          <a:lstStyle/>
          <a:p>
            <a:pPr>
              <a:defRPr sz="1500" b="1"/>
            </a:pPr>
            <a:endParaRPr lang="en-US"/>
          </a:p>
        </c:txPr>
        <c:crossAx val="569200432"/>
        <c:crosses val="autoZero"/>
        <c:auto val="1"/>
        <c:lblAlgn val="ctr"/>
        <c:lblOffset val="100"/>
        <c:noMultiLvlLbl val="0"/>
      </c:catAx>
      <c:valAx>
        <c:axId val="569200432"/>
        <c:scaling>
          <c:orientation val="minMax"/>
          <c:min val="0"/>
        </c:scaling>
        <c:delete val="0"/>
        <c:axPos val="l"/>
        <c:majorGridlines>
          <c:spPr>
            <a:ln w="6350">
              <a:solidFill>
                <a:schemeClr val="tx1"/>
              </a:solidFill>
              <a:prstDash val="sysDash"/>
            </a:ln>
          </c:spPr>
        </c:majorGridlines>
        <c:numFmt formatCode="0%" sourceLinked="1"/>
        <c:majorTickMark val="out"/>
        <c:minorTickMark val="none"/>
        <c:tickLblPos val="nextTo"/>
        <c:txPr>
          <a:bodyPr/>
          <a:lstStyle/>
          <a:p>
            <a:pPr>
              <a:defRPr sz="1500" b="1"/>
            </a:pPr>
            <a:endParaRPr lang="en-US"/>
          </a:p>
        </c:txPr>
        <c:crossAx val="569200040"/>
        <c:crosses val="autoZero"/>
        <c:crossBetween val="between"/>
        <c:majorUnit val="0.2"/>
      </c:valAx>
      <c:spPr>
        <a:solidFill>
          <a:srgbClr val="000000"/>
        </a:solidFill>
        <a:ln>
          <a:solidFill>
            <a:srgbClr val="FFFFFF"/>
          </a:solidFill>
        </a:ln>
      </c:spPr>
    </c:plotArea>
    <c:legend>
      <c:legendPos val="r"/>
      <c:layout>
        <c:manualLayout>
          <c:xMode val="edge"/>
          <c:yMode val="edge"/>
          <c:x val="0.63350564875042792"/>
          <c:y val="5.2894924151430225E-2"/>
          <c:w val="0.33956681501768793"/>
          <c:h val="0.81479714400106751"/>
        </c:manualLayout>
      </c:layout>
      <c:overlay val="0"/>
      <c:spPr>
        <a:solidFill>
          <a:schemeClr val="bg2"/>
        </a:solidFill>
        <a:ln w="12700">
          <a:solidFill>
            <a:srgbClr val="FFFFFF"/>
          </a:solidFill>
        </a:ln>
      </c:spPr>
      <c:txPr>
        <a:bodyPr/>
        <a:lstStyle/>
        <a:p>
          <a:pPr>
            <a:defRPr sz="13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49840893782083"/>
          <c:y val="3.3590508847684365E-2"/>
          <c:w val="0.85968051006899648"/>
          <c:h val="0.79852034120734605"/>
        </c:manualLayout>
      </c:layout>
      <c:scatterChart>
        <c:scatterStyle val="lineMarker"/>
        <c:varyColors val="0"/>
        <c:ser>
          <c:idx val="0"/>
          <c:order val="0"/>
          <c:tx>
            <c:strRef>
              <c:f>Sheet1!$B$1</c:f>
              <c:strCache>
                <c:ptCount val="1"/>
                <c:pt idx="0">
                  <c:v>Cardiac Allograft  Vasculopathy-free survival (N=409)</c:v>
                </c:pt>
              </c:strCache>
            </c:strRef>
          </c:tx>
          <c:spPr>
            <a:ln w="41275">
              <a:solidFill>
                <a:srgbClr val="00FF00"/>
              </a:solidFill>
            </a:ln>
          </c:spPr>
          <c:marker>
            <c:symbol val="none"/>
          </c:marker>
          <c:xVal>
            <c:numRef>
              <c:f>Sheet1!$A$2:$A$170</c:f>
              <c:numCache>
                <c:formatCode>General</c:formatCode>
                <c:ptCount val="169"/>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numCache>
            </c:numRef>
          </c:xVal>
          <c:yVal>
            <c:numRef>
              <c:f>Sheet1!$B$2:$B$170</c:f>
              <c:numCache>
                <c:formatCode>General</c:formatCode>
                <c:ptCount val="169"/>
                <c:pt idx="0">
                  <c:v>100</c:v>
                </c:pt>
                <c:pt idx="1">
                  <c:v>100</c:v>
                </c:pt>
                <c:pt idx="2">
                  <c:v>99.754999999999995</c:v>
                </c:pt>
                <c:pt idx="3">
                  <c:v>99.754999999999995</c:v>
                </c:pt>
                <c:pt idx="4">
                  <c:v>99.509</c:v>
                </c:pt>
                <c:pt idx="5">
                  <c:v>99.26</c:v>
                </c:pt>
                <c:pt idx="6">
                  <c:v>98.26</c:v>
                </c:pt>
                <c:pt idx="7">
                  <c:v>96.754000000000005</c:v>
                </c:pt>
                <c:pt idx="8">
                  <c:v>96.754000000000005</c:v>
                </c:pt>
                <c:pt idx="9">
                  <c:v>96.754000000000005</c:v>
                </c:pt>
                <c:pt idx="10">
                  <c:v>96.754000000000005</c:v>
                </c:pt>
                <c:pt idx="11">
                  <c:v>96.754000000000005</c:v>
                </c:pt>
                <c:pt idx="12">
                  <c:v>96.754000000000005</c:v>
                </c:pt>
                <c:pt idx="13">
                  <c:v>96.754000000000005</c:v>
                </c:pt>
                <c:pt idx="14">
                  <c:v>96.754000000000005</c:v>
                </c:pt>
                <c:pt idx="15">
                  <c:v>96.754000000000005</c:v>
                </c:pt>
                <c:pt idx="16">
                  <c:v>96.424000000000007</c:v>
                </c:pt>
                <c:pt idx="17">
                  <c:v>96.424000000000007</c:v>
                </c:pt>
                <c:pt idx="18">
                  <c:v>96.087000000000003</c:v>
                </c:pt>
                <c:pt idx="19">
                  <c:v>95.409000000000006</c:v>
                </c:pt>
                <c:pt idx="20">
                  <c:v>95.066999999999993</c:v>
                </c:pt>
                <c:pt idx="21">
                  <c:v>95.066999999999993</c:v>
                </c:pt>
                <c:pt idx="22">
                  <c:v>95.066999999999993</c:v>
                </c:pt>
                <c:pt idx="23">
                  <c:v>95.066999999999993</c:v>
                </c:pt>
                <c:pt idx="24">
                  <c:v>95.066999999999993</c:v>
                </c:pt>
                <c:pt idx="25">
                  <c:v>95.066999999999993</c:v>
                </c:pt>
                <c:pt idx="26">
                  <c:v>95.066999999999993</c:v>
                </c:pt>
                <c:pt idx="27">
                  <c:v>95.066999999999993</c:v>
                </c:pt>
                <c:pt idx="28">
                  <c:v>94.611999999999995</c:v>
                </c:pt>
                <c:pt idx="29">
                  <c:v>94.611999999999995</c:v>
                </c:pt>
                <c:pt idx="30">
                  <c:v>94.156999999999996</c:v>
                </c:pt>
                <c:pt idx="31">
                  <c:v>93.695999999999998</c:v>
                </c:pt>
                <c:pt idx="32">
                  <c:v>93.695999999999998</c:v>
                </c:pt>
                <c:pt idx="33">
                  <c:v>93.695999999999998</c:v>
                </c:pt>
                <c:pt idx="34">
                  <c:v>93.695999999999998</c:v>
                </c:pt>
                <c:pt idx="35">
                  <c:v>93.695999999999998</c:v>
                </c:pt>
                <c:pt idx="36">
                  <c:v>93.695999999999998</c:v>
                </c:pt>
                <c:pt idx="37">
                  <c:v>93.695999999999998</c:v>
                </c:pt>
                <c:pt idx="38">
                  <c:v>93.695999999999998</c:v>
                </c:pt>
                <c:pt idx="39">
                  <c:v>93.695999999999998</c:v>
                </c:pt>
                <c:pt idx="40">
                  <c:v>93.695999999999998</c:v>
                </c:pt>
                <c:pt idx="41">
                  <c:v>93.117000000000004</c:v>
                </c:pt>
                <c:pt idx="42">
                  <c:v>93.117000000000004</c:v>
                </c:pt>
                <c:pt idx="43">
                  <c:v>92.524000000000001</c:v>
                </c:pt>
                <c:pt idx="44">
                  <c:v>92.524000000000001</c:v>
                </c:pt>
                <c:pt idx="45">
                  <c:v>92.524000000000001</c:v>
                </c:pt>
                <c:pt idx="46">
                  <c:v>92.524000000000001</c:v>
                </c:pt>
                <c:pt idx="47">
                  <c:v>92.524000000000001</c:v>
                </c:pt>
                <c:pt idx="48">
                  <c:v>92.524000000000001</c:v>
                </c:pt>
                <c:pt idx="49">
                  <c:v>92.524000000000001</c:v>
                </c:pt>
                <c:pt idx="50">
                  <c:v>92.524000000000001</c:v>
                </c:pt>
                <c:pt idx="51">
                  <c:v>92.524000000000001</c:v>
                </c:pt>
                <c:pt idx="52">
                  <c:v>92.524000000000001</c:v>
                </c:pt>
                <c:pt idx="53">
                  <c:v>92.524000000000001</c:v>
                </c:pt>
                <c:pt idx="54">
                  <c:v>91.784000000000006</c:v>
                </c:pt>
                <c:pt idx="55">
                  <c:v>91.043999999999997</c:v>
                </c:pt>
                <c:pt idx="56">
                  <c:v>91.043999999999997</c:v>
                </c:pt>
                <c:pt idx="57">
                  <c:v>91.043999999999997</c:v>
                </c:pt>
                <c:pt idx="58">
                  <c:v>91.043999999999997</c:v>
                </c:pt>
                <c:pt idx="59">
                  <c:v>91.043999999999997</c:v>
                </c:pt>
                <c:pt idx="60">
                  <c:v>91.043999999999997</c:v>
                </c:pt>
                <c:pt idx="61">
                  <c:v>91.043999999999997</c:v>
                </c:pt>
                <c:pt idx="62">
                  <c:v>91.043999999999997</c:v>
                </c:pt>
                <c:pt idx="63">
                  <c:v>91.043999999999997</c:v>
                </c:pt>
                <c:pt idx="64">
                  <c:v>91.043999999999997</c:v>
                </c:pt>
                <c:pt idx="65">
                  <c:v>91.043999999999997</c:v>
                </c:pt>
                <c:pt idx="66">
                  <c:v>90.150999999999996</c:v>
                </c:pt>
                <c:pt idx="67">
                  <c:v>89.230999999999995</c:v>
                </c:pt>
                <c:pt idx="68">
                  <c:v>89.230999999999995</c:v>
                </c:pt>
                <c:pt idx="69">
                  <c:v>88.311999999999998</c:v>
                </c:pt>
                <c:pt idx="70">
                  <c:v>88.311999999999998</c:v>
                </c:pt>
                <c:pt idx="71">
                  <c:v>88.311999999999998</c:v>
                </c:pt>
                <c:pt idx="72">
                  <c:v>88.311999999999998</c:v>
                </c:pt>
                <c:pt idx="73">
                  <c:v>88.311999999999998</c:v>
                </c:pt>
                <c:pt idx="74">
                  <c:v>88.311999999999998</c:v>
                </c:pt>
                <c:pt idx="75">
                  <c:v>88.311999999999998</c:v>
                </c:pt>
                <c:pt idx="76">
                  <c:v>88.311999999999998</c:v>
                </c:pt>
                <c:pt idx="77">
                  <c:v>88.311999999999998</c:v>
                </c:pt>
                <c:pt idx="78">
                  <c:v>88.311999999999998</c:v>
                </c:pt>
                <c:pt idx="79">
                  <c:v>87.102000000000004</c:v>
                </c:pt>
                <c:pt idx="80">
                  <c:v>87.102000000000004</c:v>
                </c:pt>
                <c:pt idx="81">
                  <c:v>87.102000000000004</c:v>
                </c:pt>
                <c:pt idx="82">
                  <c:v>87.102000000000004</c:v>
                </c:pt>
                <c:pt idx="83">
                  <c:v>87.102000000000004</c:v>
                </c:pt>
                <c:pt idx="84">
                  <c:v>87.102000000000004</c:v>
                </c:pt>
                <c:pt idx="85">
                  <c:v>87.102000000000004</c:v>
                </c:pt>
                <c:pt idx="86">
                  <c:v>87.102000000000004</c:v>
                </c:pt>
                <c:pt idx="87">
                  <c:v>87.102000000000004</c:v>
                </c:pt>
                <c:pt idx="88">
                  <c:v>87.102000000000004</c:v>
                </c:pt>
                <c:pt idx="89">
                  <c:v>87.102000000000004</c:v>
                </c:pt>
                <c:pt idx="90">
                  <c:v>87.102000000000004</c:v>
                </c:pt>
                <c:pt idx="91">
                  <c:v>85.697000000000003</c:v>
                </c:pt>
                <c:pt idx="92">
                  <c:v>85.697000000000003</c:v>
                </c:pt>
                <c:pt idx="93">
                  <c:v>85.697000000000003</c:v>
                </c:pt>
                <c:pt idx="94">
                  <c:v>85.697000000000003</c:v>
                </c:pt>
                <c:pt idx="95">
                  <c:v>85.697000000000003</c:v>
                </c:pt>
                <c:pt idx="96">
                  <c:v>85.697000000000003</c:v>
                </c:pt>
                <c:pt idx="97">
                  <c:v>85.697000000000003</c:v>
                </c:pt>
                <c:pt idx="98">
                  <c:v>85.697000000000003</c:v>
                </c:pt>
                <c:pt idx="99">
                  <c:v>85.697000000000003</c:v>
                </c:pt>
                <c:pt idx="100">
                  <c:v>85.697000000000003</c:v>
                </c:pt>
                <c:pt idx="101">
                  <c:v>84.08</c:v>
                </c:pt>
                <c:pt idx="102">
                  <c:v>80.846000000000004</c:v>
                </c:pt>
                <c:pt idx="103">
                  <c:v>80.846000000000004</c:v>
                </c:pt>
                <c:pt idx="104">
                  <c:v>79.195999999999998</c:v>
                </c:pt>
                <c:pt idx="105">
                  <c:v>79.195999999999998</c:v>
                </c:pt>
                <c:pt idx="106">
                  <c:v>77.436000000000007</c:v>
                </c:pt>
                <c:pt idx="107">
                  <c:v>77.436000000000007</c:v>
                </c:pt>
                <c:pt idx="108">
                  <c:v>77.436000000000007</c:v>
                </c:pt>
                <c:pt idx="109">
                  <c:v>77.436000000000007</c:v>
                </c:pt>
                <c:pt idx="110">
                  <c:v>77.436000000000007</c:v>
                </c:pt>
                <c:pt idx="111">
                  <c:v>77.436000000000007</c:v>
                </c:pt>
                <c:pt idx="112">
                  <c:v>77.436000000000007</c:v>
                </c:pt>
                <c:pt idx="113">
                  <c:v>77.436000000000007</c:v>
                </c:pt>
                <c:pt idx="114">
                  <c:v>75.284999999999997</c:v>
                </c:pt>
                <c:pt idx="115">
                  <c:v>73.134</c:v>
                </c:pt>
                <c:pt idx="116">
                  <c:v>73.134</c:v>
                </c:pt>
                <c:pt idx="117">
                  <c:v>70.983000000000004</c:v>
                </c:pt>
                <c:pt idx="118">
                  <c:v>70.983000000000004</c:v>
                </c:pt>
                <c:pt idx="119">
                  <c:v>70.983000000000004</c:v>
                </c:pt>
                <c:pt idx="120">
                  <c:v>70.983000000000004</c:v>
                </c:pt>
                <c:pt idx="121">
                  <c:v>70.983000000000004</c:v>
                </c:pt>
                <c:pt idx="122">
                  <c:v>70.983000000000004</c:v>
                </c:pt>
                <c:pt idx="123">
                  <c:v>70.983000000000004</c:v>
                </c:pt>
                <c:pt idx="124">
                  <c:v>70.983000000000004</c:v>
                </c:pt>
                <c:pt idx="125">
                  <c:v>70.983000000000004</c:v>
                </c:pt>
                <c:pt idx="126">
                  <c:v>68.353999999999999</c:v>
                </c:pt>
                <c:pt idx="127">
                  <c:v>65.724999999999994</c:v>
                </c:pt>
                <c:pt idx="128">
                  <c:v>65.724999999999994</c:v>
                </c:pt>
                <c:pt idx="129">
                  <c:v>65.724999999999994</c:v>
                </c:pt>
                <c:pt idx="130">
                  <c:v>65.724999999999994</c:v>
                </c:pt>
                <c:pt idx="131">
                  <c:v>65.724999999999994</c:v>
                </c:pt>
                <c:pt idx="132">
                  <c:v>65.724999999999994</c:v>
                </c:pt>
                <c:pt idx="133">
                  <c:v>65.724999999999994</c:v>
                </c:pt>
                <c:pt idx="134">
                  <c:v>65.724999999999994</c:v>
                </c:pt>
                <c:pt idx="135">
                  <c:v>65.724999999999994</c:v>
                </c:pt>
                <c:pt idx="136">
                  <c:v>65.724999999999994</c:v>
                </c:pt>
                <c:pt idx="137">
                  <c:v>65.724999999999994</c:v>
                </c:pt>
                <c:pt idx="138">
                  <c:v>65.724999999999994</c:v>
                </c:pt>
                <c:pt idx="139">
                  <c:v>65.724999999999994</c:v>
                </c:pt>
                <c:pt idx="140">
                  <c:v>65.724999999999994</c:v>
                </c:pt>
                <c:pt idx="141">
                  <c:v>65.724999999999994</c:v>
                </c:pt>
                <c:pt idx="142">
                  <c:v>65.724999999999994</c:v>
                </c:pt>
                <c:pt idx="143">
                  <c:v>65.724999999999994</c:v>
                </c:pt>
                <c:pt idx="144">
                  <c:v>65.724999999999994</c:v>
                </c:pt>
                <c:pt idx="145">
                  <c:v>65.724999999999994</c:v>
                </c:pt>
                <c:pt idx="146">
                  <c:v>65.724999999999994</c:v>
                </c:pt>
                <c:pt idx="147">
                  <c:v>65.724999999999994</c:v>
                </c:pt>
                <c:pt idx="148">
                  <c:v>65.724999999999994</c:v>
                </c:pt>
                <c:pt idx="149">
                  <c:v>62.265999999999998</c:v>
                </c:pt>
                <c:pt idx="150">
                  <c:v>62.265999999999998</c:v>
                </c:pt>
                <c:pt idx="151">
                  <c:v>62.265999999999998</c:v>
                </c:pt>
                <c:pt idx="152">
                  <c:v>58.374000000000002</c:v>
                </c:pt>
                <c:pt idx="153">
                  <c:v>58.374000000000002</c:v>
                </c:pt>
                <c:pt idx="154">
                  <c:v>58.374000000000002</c:v>
                </c:pt>
                <c:pt idx="155">
                  <c:v>58.374000000000002</c:v>
                </c:pt>
                <c:pt idx="156">
                  <c:v>58.374000000000002</c:v>
                </c:pt>
                <c:pt idx="157">
                  <c:v>58.374000000000002</c:v>
                </c:pt>
                <c:pt idx="158">
                  <c:v>58.374000000000002</c:v>
                </c:pt>
                <c:pt idx="159">
                  <c:v>58.374000000000002</c:v>
                </c:pt>
                <c:pt idx="160">
                  <c:v>58.374000000000002</c:v>
                </c:pt>
                <c:pt idx="161">
                  <c:v>58.374000000000002</c:v>
                </c:pt>
                <c:pt idx="162">
                  <c:v>58.374000000000002</c:v>
                </c:pt>
                <c:pt idx="163">
                  <c:v>58.374000000000002</c:v>
                </c:pt>
                <c:pt idx="164">
                  <c:v>58.374000000000002</c:v>
                </c:pt>
                <c:pt idx="165">
                  <c:v>58.374000000000002</c:v>
                </c:pt>
                <c:pt idx="166">
                  <c:v>58.374000000000002</c:v>
                </c:pt>
                <c:pt idx="167">
                  <c:v>58.374000000000002</c:v>
                </c:pt>
                <c:pt idx="168">
                  <c:v>58.374000000000002</c:v>
                </c:pt>
              </c:numCache>
            </c:numRef>
          </c:yVal>
          <c:smooth val="0"/>
        </c:ser>
        <c:ser>
          <c:idx val="1"/>
          <c:order val="1"/>
          <c:tx>
            <c:strRef>
              <c:f>Sheet1!$C$1</c:f>
              <c:strCache>
                <c:ptCount val="1"/>
                <c:pt idx="0">
                  <c:v>Bronchiolitis Obliterans Syndrome-free survival (N=481)</c:v>
                </c:pt>
              </c:strCache>
            </c:strRef>
          </c:tx>
          <c:spPr>
            <a:ln w="41275">
              <a:solidFill>
                <a:srgbClr val="4DEAF1"/>
              </a:solidFill>
              <a:prstDash val="solid"/>
            </a:ln>
          </c:spPr>
          <c:marker>
            <c:symbol val="none"/>
          </c:marker>
          <c:xVal>
            <c:numRef>
              <c:f>Sheet1!$A$2:$A$170</c:f>
              <c:numCache>
                <c:formatCode>General</c:formatCode>
                <c:ptCount val="169"/>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numCache>
            </c:numRef>
          </c:xVal>
          <c:yVal>
            <c:numRef>
              <c:f>Sheet1!$C$2:$C$170</c:f>
              <c:numCache>
                <c:formatCode>General</c:formatCode>
                <c:ptCount val="169"/>
                <c:pt idx="0">
                  <c:v>100</c:v>
                </c:pt>
                <c:pt idx="1">
                  <c:v>100</c:v>
                </c:pt>
                <c:pt idx="2">
                  <c:v>99.792000000000002</c:v>
                </c:pt>
                <c:pt idx="3">
                  <c:v>99.584000000000003</c:v>
                </c:pt>
                <c:pt idx="4">
                  <c:v>99.584000000000003</c:v>
                </c:pt>
                <c:pt idx="5">
                  <c:v>99.164000000000001</c:v>
                </c:pt>
                <c:pt idx="6">
                  <c:v>98.319000000000003</c:v>
                </c:pt>
                <c:pt idx="7">
                  <c:v>93.225999999999999</c:v>
                </c:pt>
                <c:pt idx="8">
                  <c:v>92.798000000000002</c:v>
                </c:pt>
                <c:pt idx="9">
                  <c:v>92.153999999999996</c:v>
                </c:pt>
                <c:pt idx="10">
                  <c:v>91.938000000000002</c:v>
                </c:pt>
                <c:pt idx="11">
                  <c:v>91.938000000000002</c:v>
                </c:pt>
                <c:pt idx="12">
                  <c:v>91.713999999999999</c:v>
                </c:pt>
                <c:pt idx="13">
                  <c:v>91.713999999999999</c:v>
                </c:pt>
                <c:pt idx="14">
                  <c:v>91.713999999999999</c:v>
                </c:pt>
                <c:pt idx="15">
                  <c:v>91.713999999999999</c:v>
                </c:pt>
                <c:pt idx="16">
                  <c:v>91.204999999999998</c:v>
                </c:pt>
                <c:pt idx="17">
                  <c:v>90.177999999999997</c:v>
                </c:pt>
                <c:pt idx="18">
                  <c:v>88.373999999999995</c:v>
                </c:pt>
                <c:pt idx="19">
                  <c:v>85.516999999999996</c:v>
                </c:pt>
                <c:pt idx="20">
                  <c:v>84.995000000000005</c:v>
                </c:pt>
                <c:pt idx="21">
                  <c:v>84.733000000000004</c:v>
                </c:pt>
                <c:pt idx="22">
                  <c:v>84.203000000000003</c:v>
                </c:pt>
                <c:pt idx="23">
                  <c:v>84.203000000000003</c:v>
                </c:pt>
                <c:pt idx="24">
                  <c:v>84.203000000000003</c:v>
                </c:pt>
                <c:pt idx="25">
                  <c:v>84.203000000000003</c:v>
                </c:pt>
                <c:pt idx="26">
                  <c:v>84.203000000000003</c:v>
                </c:pt>
                <c:pt idx="27">
                  <c:v>83.899000000000001</c:v>
                </c:pt>
                <c:pt idx="28">
                  <c:v>82.665000000000006</c:v>
                </c:pt>
                <c:pt idx="29">
                  <c:v>81.736000000000004</c:v>
                </c:pt>
                <c:pt idx="30">
                  <c:v>78.95</c:v>
                </c:pt>
                <c:pt idx="31">
                  <c:v>75.234999999999999</c:v>
                </c:pt>
                <c:pt idx="32">
                  <c:v>73.991</c:v>
                </c:pt>
                <c:pt idx="33">
                  <c:v>73.679000000000002</c:v>
                </c:pt>
                <c:pt idx="34">
                  <c:v>73.052000000000007</c:v>
                </c:pt>
                <c:pt idx="35">
                  <c:v>73.052000000000007</c:v>
                </c:pt>
                <c:pt idx="36">
                  <c:v>73.052000000000007</c:v>
                </c:pt>
                <c:pt idx="37">
                  <c:v>72.709999999999994</c:v>
                </c:pt>
                <c:pt idx="38">
                  <c:v>72.709999999999994</c:v>
                </c:pt>
                <c:pt idx="39">
                  <c:v>72.709999999999994</c:v>
                </c:pt>
                <c:pt idx="40">
                  <c:v>72.709999999999994</c:v>
                </c:pt>
                <c:pt idx="41">
                  <c:v>72.007999999999996</c:v>
                </c:pt>
                <c:pt idx="42">
                  <c:v>69.186000000000007</c:v>
                </c:pt>
                <c:pt idx="43">
                  <c:v>67.766999999999996</c:v>
                </c:pt>
                <c:pt idx="44">
                  <c:v>67.055000000000007</c:v>
                </c:pt>
                <c:pt idx="45">
                  <c:v>65.978999999999999</c:v>
                </c:pt>
                <c:pt idx="46">
                  <c:v>65.978999999999999</c:v>
                </c:pt>
                <c:pt idx="47">
                  <c:v>65.978999999999999</c:v>
                </c:pt>
                <c:pt idx="48">
                  <c:v>65.978999999999999</c:v>
                </c:pt>
                <c:pt idx="49">
                  <c:v>65.978999999999999</c:v>
                </c:pt>
                <c:pt idx="50">
                  <c:v>65.602000000000004</c:v>
                </c:pt>
                <c:pt idx="51">
                  <c:v>65.602000000000004</c:v>
                </c:pt>
                <c:pt idx="52">
                  <c:v>65.602000000000004</c:v>
                </c:pt>
                <c:pt idx="53">
                  <c:v>64.834999999999994</c:v>
                </c:pt>
                <c:pt idx="54">
                  <c:v>62.15</c:v>
                </c:pt>
                <c:pt idx="55">
                  <c:v>59.838000000000001</c:v>
                </c:pt>
                <c:pt idx="56">
                  <c:v>58.273000000000003</c:v>
                </c:pt>
                <c:pt idx="57">
                  <c:v>57.081000000000003</c:v>
                </c:pt>
                <c:pt idx="58">
                  <c:v>57.081000000000003</c:v>
                </c:pt>
                <c:pt idx="59">
                  <c:v>57.081000000000003</c:v>
                </c:pt>
                <c:pt idx="60">
                  <c:v>57.081000000000003</c:v>
                </c:pt>
                <c:pt idx="61">
                  <c:v>57.081000000000003</c:v>
                </c:pt>
                <c:pt idx="62">
                  <c:v>57.081000000000003</c:v>
                </c:pt>
                <c:pt idx="63">
                  <c:v>57.081000000000003</c:v>
                </c:pt>
                <c:pt idx="64">
                  <c:v>57.081000000000003</c:v>
                </c:pt>
                <c:pt idx="65">
                  <c:v>55.350999999999999</c:v>
                </c:pt>
                <c:pt idx="66">
                  <c:v>54.054000000000002</c:v>
                </c:pt>
                <c:pt idx="67">
                  <c:v>52.756999999999998</c:v>
                </c:pt>
                <c:pt idx="68">
                  <c:v>52.323999999999998</c:v>
                </c:pt>
                <c:pt idx="69">
                  <c:v>52.323999999999998</c:v>
                </c:pt>
                <c:pt idx="70">
                  <c:v>52.323999999999998</c:v>
                </c:pt>
                <c:pt idx="71">
                  <c:v>52.323999999999998</c:v>
                </c:pt>
                <c:pt idx="72">
                  <c:v>52.323999999999998</c:v>
                </c:pt>
                <c:pt idx="73">
                  <c:v>52.323999999999998</c:v>
                </c:pt>
                <c:pt idx="74">
                  <c:v>52.323999999999998</c:v>
                </c:pt>
                <c:pt idx="75">
                  <c:v>52.323999999999998</c:v>
                </c:pt>
                <c:pt idx="76">
                  <c:v>52.323999999999998</c:v>
                </c:pt>
                <c:pt idx="77">
                  <c:v>51.826000000000001</c:v>
                </c:pt>
                <c:pt idx="78">
                  <c:v>50.82</c:v>
                </c:pt>
                <c:pt idx="79">
                  <c:v>49.808</c:v>
                </c:pt>
                <c:pt idx="80">
                  <c:v>48.786999999999999</c:v>
                </c:pt>
                <c:pt idx="81">
                  <c:v>48.273000000000003</c:v>
                </c:pt>
                <c:pt idx="82">
                  <c:v>47.759</c:v>
                </c:pt>
                <c:pt idx="83">
                  <c:v>47.759</c:v>
                </c:pt>
                <c:pt idx="84">
                  <c:v>47.210999999999999</c:v>
                </c:pt>
                <c:pt idx="85">
                  <c:v>47.210999999999999</c:v>
                </c:pt>
                <c:pt idx="86">
                  <c:v>47.210999999999999</c:v>
                </c:pt>
                <c:pt idx="87">
                  <c:v>47.210999999999999</c:v>
                </c:pt>
                <c:pt idx="88">
                  <c:v>47.210999999999999</c:v>
                </c:pt>
                <c:pt idx="89">
                  <c:v>46.613</c:v>
                </c:pt>
                <c:pt idx="90">
                  <c:v>44.222999999999999</c:v>
                </c:pt>
                <c:pt idx="91">
                  <c:v>43.018999999999998</c:v>
                </c:pt>
                <c:pt idx="92">
                  <c:v>43.018999999999998</c:v>
                </c:pt>
                <c:pt idx="93">
                  <c:v>43.018999999999998</c:v>
                </c:pt>
                <c:pt idx="94">
                  <c:v>42.404000000000003</c:v>
                </c:pt>
                <c:pt idx="95">
                  <c:v>42.404000000000003</c:v>
                </c:pt>
                <c:pt idx="96">
                  <c:v>42.404000000000003</c:v>
                </c:pt>
                <c:pt idx="97">
                  <c:v>42.404000000000003</c:v>
                </c:pt>
                <c:pt idx="98">
                  <c:v>42.404000000000003</c:v>
                </c:pt>
                <c:pt idx="99">
                  <c:v>42.404000000000003</c:v>
                </c:pt>
                <c:pt idx="100">
                  <c:v>42.404000000000003</c:v>
                </c:pt>
                <c:pt idx="101">
                  <c:v>42.404000000000003</c:v>
                </c:pt>
                <c:pt idx="102">
                  <c:v>40.319000000000003</c:v>
                </c:pt>
                <c:pt idx="103">
                  <c:v>39.624000000000002</c:v>
                </c:pt>
                <c:pt idx="104">
                  <c:v>39.624000000000002</c:v>
                </c:pt>
                <c:pt idx="105">
                  <c:v>39.624000000000002</c:v>
                </c:pt>
                <c:pt idx="106">
                  <c:v>39.624000000000002</c:v>
                </c:pt>
                <c:pt idx="107">
                  <c:v>39.624000000000002</c:v>
                </c:pt>
                <c:pt idx="108">
                  <c:v>39.624000000000002</c:v>
                </c:pt>
                <c:pt idx="109">
                  <c:v>39.624000000000002</c:v>
                </c:pt>
                <c:pt idx="110">
                  <c:v>39.624000000000002</c:v>
                </c:pt>
                <c:pt idx="111">
                  <c:v>38.847000000000001</c:v>
                </c:pt>
                <c:pt idx="112">
                  <c:v>38.07</c:v>
                </c:pt>
                <c:pt idx="113">
                  <c:v>38.07</c:v>
                </c:pt>
                <c:pt idx="114">
                  <c:v>38.07</c:v>
                </c:pt>
                <c:pt idx="115">
                  <c:v>37.277000000000001</c:v>
                </c:pt>
                <c:pt idx="116">
                  <c:v>37.277000000000001</c:v>
                </c:pt>
                <c:pt idx="117">
                  <c:v>37.277000000000001</c:v>
                </c:pt>
                <c:pt idx="118">
                  <c:v>37.277000000000001</c:v>
                </c:pt>
                <c:pt idx="119">
                  <c:v>37.277000000000001</c:v>
                </c:pt>
                <c:pt idx="120">
                  <c:v>37.277000000000001</c:v>
                </c:pt>
                <c:pt idx="121">
                  <c:v>37.277000000000001</c:v>
                </c:pt>
                <c:pt idx="122">
                  <c:v>37.277000000000001</c:v>
                </c:pt>
                <c:pt idx="123">
                  <c:v>37.277000000000001</c:v>
                </c:pt>
                <c:pt idx="124">
                  <c:v>37.277000000000001</c:v>
                </c:pt>
                <c:pt idx="125">
                  <c:v>36.389000000000003</c:v>
                </c:pt>
                <c:pt idx="126">
                  <c:v>34.613999999999997</c:v>
                </c:pt>
                <c:pt idx="127">
                  <c:v>33.726999999999997</c:v>
                </c:pt>
                <c:pt idx="128">
                  <c:v>31.064</c:v>
                </c:pt>
                <c:pt idx="129">
                  <c:v>31.064</c:v>
                </c:pt>
                <c:pt idx="130">
                  <c:v>31.064</c:v>
                </c:pt>
                <c:pt idx="131">
                  <c:v>31.064</c:v>
                </c:pt>
                <c:pt idx="132">
                  <c:v>31.064</c:v>
                </c:pt>
                <c:pt idx="133">
                  <c:v>31.064</c:v>
                </c:pt>
                <c:pt idx="134">
                  <c:v>31.064</c:v>
                </c:pt>
                <c:pt idx="135">
                  <c:v>31.064</c:v>
                </c:pt>
                <c:pt idx="136">
                  <c:v>31.064</c:v>
                </c:pt>
                <c:pt idx="137">
                  <c:v>30.093</c:v>
                </c:pt>
                <c:pt idx="138">
                  <c:v>30.093</c:v>
                </c:pt>
                <c:pt idx="139">
                  <c:v>29.123000000000001</c:v>
                </c:pt>
                <c:pt idx="140">
                  <c:v>27.181000000000001</c:v>
                </c:pt>
                <c:pt idx="141">
                  <c:v>27.181000000000001</c:v>
                </c:pt>
                <c:pt idx="142">
                  <c:v>27.181000000000001</c:v>
                </c:pt>
                <c:pt idx="143">
                  <c:v>27.181000000000001</c:v>
                </c:pt>
                <c:pt idx="144">
                  <c:v>27.181000000000001</c:v>
                </c:pt>
                <c:pt idx="145">
                  <c:v>27.181000000000001</c:v>
                </c:pt>
                <c:pt idx="146">
                  <c:v>27.181000000000001</c:v>
                </c:pt>
                <c:pt idx="147">
                  <c:v>27.181000000000001</c:v>
                </c:pt>
                <c:pt idx="148">
                  <c:v>25.887</c:v>
                </c:pt>
                <c:pt idx="149">
                  <c:v>24.591999999999999</c:v>
                </c:pt>
                <c:pt idx="150">
                  <c:v>23.297999999999998</c:v>
                </c:pt>
                <c:pt idx="151">
                  <c:v>23.297999999999998</c:v>
                </c:pt>
                <c:pt idx="152">
                  <c:v>23.297999999999998</c:v>
                </c:pt>
                <c:pt idx="153">
                  <c:v>23.297999999999998</c:v>
                </c:pt>
                <c:pt idx="154">
                  <c:v>23.297999999999998</c:v>
                </c:pt>
                <c:pt idx="155">
                  <c:v>23.297999999999998</c:v>
                </c:pt>
                <c:pt idx="156">
                  <c:v>23.297999999999998</c:v>
                </c:pt>
                <c:pt idx="157">
                  <c:v>23.297999999999998</c:v>
                </c:pt>
                <c:pt idx="158">
                  <c:v>23.297999999999998</c:v>
                </c:pt>
                <c:pt idx="159">
                  <c:v>23.297999999999998</c:v>
                </c:pt>
                <c:pt idx="160">
                  <c:v>23.297999999999998</c:v>
                </c:pt>
                <c:pt idx="161">
                  <c:v>23.297999999999998</c:v>
                </c:pt>
                <c:pt idx="162">
                  <c:v>23.297999999999998</c:v>
                </c:pt>
                <c:pt idx="163">
                  <c:v>23.297999999999998</c:v>
                </c:pt>
                <c:pt idx="164">
                  <c:v>23.297999999999998</c:v>
                </c:pt>
                <c:pt idx="165">
                  <c:v>23.297999999999998</c:v>
                </c:pt>
                <c:pt idx="166">
                  <c:v>23.297999999999998</c:v>
                </c:pt>
                <c:pt idx="167">
                  <c:v>23.297999999999998</c:v>
                </c:pt>
                <c:pt idx="168">
                  <c:v>23.297999999999998</c:v>
                </c:pt>
              </c:numCache>
            </c:numRef>
          </c:yVal>
          <c:smooth val="0"/>
        </c:ser>
        <c:dLbls>
          <c:showLegendKey val="0"/>
          <c:showVal val="0"/>
          <c:showCatName val="0"/>
          <c:showSerName val="0"/>
          <c:showPercent val="0"/>
          <c:showBubbleSize val="0"/>
        </c:dLbls>
        <c:axId val="569201216"/>
        <c:axId val="569201608"/>
      </c:scatterChart>
      <c:valAx>
        <c:axId val="569201216"/>
        <c:scaling>
          <c:orientation val="minMax"/>
          <c:max val="14"/>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569201608"/>
        <c:crosses val="autoZero"/>
        <c:crossBetween val="midCat"/>
        <c:majorUnit val="1"/>
      </c:valAx>
      <c:valAx>
        <c:axId val="569201608"/>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Freedom from CAV and BOS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569201216"/>
        <c:crosses val="autoZero"/>
        <c:crossBetween val="midCat"/>
        <c:majorUnit val="25"/>
      </c:valAx>
      <c:spPr>
        <a:solidFill>
          <a:schemeClr val="bg2"/>
        </a:solidFill>
        <a:ln>
          <a:solidFill>
            <a:schemeClr val="tx1"/>
          </a:solidFill>
        </a:ln>
      </c:spPr>
    </c:plotArea>
    <c:legend>
      <c:legendPos val="r"/>
      <c:layout>
        <c:manualLayout>
          <c:xMode val="edge"/>
          <c:yMode val="edge"/>
          <c:x val="0.13109876199103432"/>
          <c:y val="0.63181321084864395"/>
          <c:w val="0.59281710914454278"/>
          <c:h val="0.1681084864391951"/>
        </c:manualLayout>
      </c:layout>
      <c:overlay val="1"/>
      <c:spPr>
        <a:solidFill>
          <a:schemeClr val="bg2"/>
        </a:solidFill>
        <a:ln>
          <a:solidFill>
            <a:schemeClr val="tx1"/>
          </a:solidFill>
        </a:ln>
      </c:spPr>
      <c:txPr>
        <a:bodyPr/>
        <a:lstStyle/>
        <a:p>
          <a:pPr>
            <a:defRPr sz="13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174483624329567"/>
          <c:y val="3.3590508847684365E-2"/>
          <c:w val="0.85243409791167424"/>
          <c:h val="0.80980520013123369"/>
        </c:manualLayout>
      </c:layout>
      <c:scatterChart>
        <c:scatterStyle val="lineMarker"/>
        <c:varyColors val="0"/>
        <c:ser>
          <c:idx val="0"/>
          <c:order val="0"/>
          <c:tx>
            <c:strRef>
              <c:f>Sheet1!$B$1</c:f>
              <c:strCache>
                <c:ptCount val="1"/>
                <c:pt idx="0">
                  <c:v>Severe Renal Dysfunction (N=497)</c:v>
                </c:pt>
              </c:strCache>
            </c:strRef>
          </c:tx>
          <c:spPr>
            <a:ln w="41275">
              <a:solidFill>
                <a:srgbClr val="4DEAF1"/>
              </a:solidFill>
            </a:ln>
          </c:spPr>
          <c:marker>
            <c:symbol val="none"/>
          </c:marker>
          <c:xVal>
            <c:numRef>
              <c:f>Sheet1!$A$2:$A$182</c:f>
              <c:numCache>
                <c:formatCode>General</c:formatCode>
                <c:ptCount val="18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pt idx="169">
                  <c:v>14.083299999999999</c:v>
                </c:pt>
                <c:pt idx="170">
                  <c:v>14.166700000000001</c:v>
                </c:pt>
                <c:pt idx="171">
                  <c:v>14.25</c:v>
                </c:pt>
                <c:pt idx="172">
                  <c:v>14.333299999999999</c:v>
                </c:pt>
                <c:pt idx="173">
                  <c:v>14.416700000000001</c:v>
                </c:pt>
                <c:pt idx="174">
                  <c:v>14.5</c:v>
                </c:pt>
                <c:pt idx="175">
                  <c:v>14.583299999999999</c:v>
                </c:pt>
                <c:pt idx="176">
                  <c:v>14.666700000000001</c:v>
                </c:pt>
                <c:pt idx="177">
                  <c:v>14.75</c:v>
                </c:pt>
                <c:pt idx="178">
                  <c:v>14.833299999999999</c:v>
                </c:pt>
                <c:pt idx="179">
                  <c:v>14.916700000000001</c:v>
                </c:pt>
                <c:pt idx="180">
                  <c:v>15</c:v>
                </c:pt>
              </c:numCache>
            </c:numRef>
          </c:xVal>
          <c:yVal>
            <c:numRef>
              <c:f>Sheet1!$B$2:$B$182</c:f>
              <c:numCache>
                <c:formatCode>General</c:formatCode>
                <c:ptCount val="181"/>
                <c:pt idx="0">
                  <c:v>100</c:v>
                </c:pt>
                <c:pt idx="1">
                  <c:v>100</c:v>
                </c:pt>
                <c:pt idx="2">
                  <c:v>100</c:v>
                </c:pt>
                <c:pt idx="3">
                  <c:v>99.799000000000007</c:v>
                </c:pt>
                <c:pt idx="4">
                  <c:v>99.192999999999998</c:v>
                </c:pt>
                <c:pt idx="5">
                  <c:v>98.787000000000006</c:v>
                </c:pt>
                <c:pt idx="6">
                  <c:v>96.332999999999998</c:v>
                </c:pt>
                <c:pt idx="7">
                  <c:v>92.85</c:v>
                </c:pt>
                <c:pt idx="8">
                  <c:v>91.003</c:v>
                </c:pt>
                <c:pt idx="9">
                  <c:v>90.796999999999997</c:v>
                </c:pt>
                <c:pt idx="10">
                  <c:v>90.796999999999997</c:v>
                </c:pt>
                <c:pt idx="11">
                  <c:v>90.796999999999997</c:v>
                </c:pt>
                <c:pt idx="12">
                  <c:v>90.796999999999997</c:v>
                </c:pt>
                <c:pt idx="13">
                  <c:v>90.796999999999997</c:v>
                </c:pt>
                <c:pt idx="14">
                  <c:v>90.796999999999997</c:v>
                </c:pt>
                <c:pt idx="15">
                  <c:v>90.796999999999997</c:v>
                </c:pt>
                <c:pt idx="16">
                  <c:v>90.552000000000007</c:v>
                </c:pt>
                <c:pt idx="17">
                  <c:v>90.305000000000007</c:v>
                </c:pt>
                <c:pt idx="18">
                  <c:v>90.055999999999997</c:v>
                </c:pt>
                <c:pt idx="19">
                  <c:v>88.8</c:v>
                </c:pt>
                <c:pt idx="20">
                  <c:v>88.292000000000002</c:v>
                </c:pt>
                <c:pt idx="21">
                  <c:v>88.292000000000002</c:v>
                </c:pt>
                <c:pt idx="22">
                  <c:v>88.292000000000002</c:v>
                </c:pt>
                <c:pt idx="23">
                  <c:v>88.292000000000002</c:v>
                </c:pt>
                <c:pt idx="24">
                  <c:v>88.292000000000002</c:v>
                </c:pt>
                <c:pt idx="25">
                  <c:v>88.012</c:v>
                </c:pt>
                <c:pt idx="26">
                  <c:v>88.012</c:v>
                </c:pt>
                <c:pt idx="27">
                  <c:v>87.727999999999994</c:v>
                </c:pt>
                <c:pt idx="28">
                  <c:v>87.155000000000001</c:v>
                </c:pt>
                <c:pt idx="29">
                  <c:v>86.867999999999995</c:v>
                </c:pt>
                <c:pt idx="30">
                  <c:v>85.43</c:v>
                </c:pt>
                <c:pt idx="31">
                  <c:v>84.278000000000006</c:v>
                </c:pt>
                <c:pt idx="32">
                  <c:v>84.278000000000006</c:v>
                </c:pt>
                <c:pt idx="33">
                  <c:v>83.694999999999993</c:v>
                </c:pt>
                <c:pt idx="34">
                  <c:v>83.694999999999993</c:v>
                </c:pt>
                <c:pt idx="35">
                  <c:v>83.694999999999993</c:v>
                </c:pt>
                <c:pt idx="36">
                  <c:v>83.694999999999993</c:v>
                </c:pt>
                <c:pt idx="37">
                  <c:v>83.694999999999993</c:v>
                </c:pt>
                <c:pt idx="38">
                  <c:v>83.367999999999995</c:v>
                </c:pt>
                <c:pt idx="39">
                  <c:v>83.367999999999995</c:v>
                </c:pt>
                <c:pt idx="40">
                  <c:v>83.367999999999995</c:v>
                </c:pt>
                <c:pt idx="41">
                  <c:v>83.367999999999995</c:v>
                </c:pt>
                <c:pt idx="42">
                  <c:v>82.028999999999996</c:v>
                </c:pt>
                <c:pt idx="43">
                  <c:v>81.355999999999995</c:v>
                </c:pt>
                <c:pt idx="44">
                  <c:v>80.680000000000007</c:v>
                </c:pt>
                <c:pt idx="45">
                  <c:v>80.680000000000007</c:v>
                </c:pt>
                <c:pt idx="46">
                  <c:v>80.680000000000007</c:v>
                </c:pt>
                <c:pt idx="47">
                  <c:v>80.680000000000007</c:v>
                </c:pt>
                <c:pt idx="48">
                  <c:v>80.680000000000007</c:v>
                </c:pt>
                <c:pt idx="49">
                  <c:v>80.680000000000007</c:v>
                </c:pt>
                <c:pt idx="50">
                  <c:v>80.680000000000007</c:v>
                </c:pt>
                <c:pt idx="51">
                  <c:v>80.680000000000007</c:v>
                </c:pt>
                <c:pt idx="52">
                  <c:v>80.28</c:v>
                </c:pt>
                <c:pt idx="53">
                  <c:v>80.28</c:v>
                </c:pt>
                <c:pt idx="54">
                  <c:v>80.28</c:v>
                </c:pt>
                <c:pt idx="55">
                  <c:v>79.069999999999993</c:v>
                </c:pt>
                <c:pt idx="56">
                  <c:v>79.069999999999993</c:v>
                </c:pt>
                <c:pt idx="57">
                  <c:v>79.069999999999993</c:v>
                </c:pt>
                <c:pt idx="58">
                  <c:v>79.069999999999993</c:v>
                </c:pt>
                <c:pt idx="59">
                  <c:v>79.069999999999993</c:v>
                </c:pt>
                <c:pt idx="60">
                  <c:v>78.635999999999996</c:v>
                </c:pt>
                <c:pt idx="61">
                  <c:v>78.635999999999996</c:v>
                </c:pt>
                <c:pt idx="62">
                  <c:v>78.635999999999996</c:v>
                </c:pt>
                <c:pt idx="63">
                  <c:v>78.635999999999996</c:v>
                </c:pt>
                <c:pt idx="64">
                  <c:v>78.156000000000006</c:v>
                </c:pt>
                <c:pt idx="65">
                  <c:v>77.677000000000007</c:v>
                </c:pt>
                <c:pt idx="66">
                  <c:v>76.718000000000004</c:v>
                </c:pt>
                <c:pt idx="67">
                  <c:v>75.759</c:v>
                </c:pt>
                <c:pt idx="68">
                  <c:v>75.278999999999996</c:v>
                </c:pt>
                <c:pt idx="69">
                  <c:v>75.278999999999996</c:v>
                </c:pt>
                <c:pt idx="70">
                  <c:v>75.278999999999996</c:v>
                </c:pt>
                <c:pt idx="71">
                  <c:v>75.278999999999996</c:v>
                </c:pt>
                <c:pt idx="72">
                  <c:v>74.763999999999996</c:v>
                </c:pt>
                <c:pt idx="73">
                  <c:v>74.763999999999996</c:v>
                </c:pt>
                <c:pt idx="74">
                  <c:v>74.763999999999996</c:v>
                </c:pt>
                <c:pt idx="75">
                  <c:v>74.763999999999996</c:v>
                </c:pt>
                <c:pt idx="76">
                  <c:v>74.201999999999998</c:v>
                </c:pt>
                <c:pt idx="77">
                  <c:v>73.076999999999998</c:v>
                </c:pt>
                <c:pt idx="78">
                  <c:v>72.515000000000001</c:v>
                </c:pt>
                <c:pt idx="79">
                  <c:v>72.515000000000001</c:v>
                </c:pt>
                <c:pt idx="80">
                  <c:v>72.515000000000001</c:v>
                </c:pt>
                <c:pt idx="81">
                  <c:v>72.515000000000001</c:v>
                </c:pt>
                <c:pt idx="82">
                  <c:v>72.515000000000001</c:v>
                </c:pt>
                <c:pt idx="83">
                  <c:v>72.515000000000001</c:v>
                </c:pt>
                <c:pt idx="84">
                  <c:v>72.515000000000001</c:v>
                </c:pt>
                <c:pt idx="85">
                  <c:v>72.515000000000001</c:v>
                </c:pt>
                <c:pt idx="86">
                  <c:v>72.515000000000001</c:v>
                </c:pt>
                <c:pt idx="87">
                  <c:v>72.515000000000001</c:v>
                </c:pt>
                <c:pt idx="88">
                  <c:v>72.515000000000001</c:v>
                </c:pt>
                <c:pt idx="89">
                  <c:v>72.515000000000001</c:v>
                </c:pt>
                <c:pt idx="90">
                  <c:v>72.515000000000001</c:v>
                </c:pt>
                <c:pt idx="91">
                  <c:v>72.515000000000001</c:v>
                </c:pt>
                <c:pt idx="92">
                  <c:v>71.831000000000003</c:v>
                </c:pt>
                <c:pt idx="93">
                  <c:v>71.831000000000003</c:v>
                </c:pt>
                <c:pt idx="94">
                  <c:v>71.831000000000003</c:v>
                </c:pt>
                <c:pt idx="95">
                  <c:v>71.831000000000003</c:v>
                </c:pt>
                <c:pt idx="96">
                  <c:v>71.831000000000003</c:v>
                </c:pt>
                <c:pt idx="97">
                  <c:v>71.831000000000003</c:v>
                </c:pt>
                <c:pt idx="98">
                  <c:v>71.831000000000003</c:v>
                </c:pt>
                <c:pt idx="99">
                  <c:v>71.831000000000003</c:v>
                </c:pt>
                <c:pt idx="100">
                  <c:v>71.831000000000003</c:v>
                </c:pt>
                <c:pt idx="101">
                  <c:v>71.831000000000003</c:v>
                </c:pt>
                <c:pt idx="102">
                  <c:v>71.082999999999998</c:v>
                </c:pt>
                <c:pt idx="103">
                  <c:v>71.082999999999998</c:v>
                </c:pt>
                <c:pt idx="104">
                  <c:v>71.082999999999998</c:v>
                </c:pt>
                <c:pt idx="105">
                  <c:v>71.082999999999998</c:v>
                </c:pt>
                <c:pt idx="106">
                  <c:v>71.082999999999998</c:v>
                </c:pt>
                <c:pt idx="107">
                  <c:v>71.082999999999998</c:v>
                </c:pt>
                <c:pt idx="108">
                  <c:v>71.082999999999998</c:v>
                </c:pt>
                <c:pt idx="109">
                  <c:v>71.082999999999998</c:v>
                </c:pt>
                <c:pt idx="110">
                  <c:v>71.082999999999998</c:v>
                </c:pt>
                <c:pt idx="111">
                  <c:v>71.082999999999998</c:v>
                </c:pt>
                <c:pt idx="112">
                  <c:v>71.082999999999998</c:v>
                </c:pt>
                <c:pt idx="113">
                  <c:v>71.082999999999998</c:v>
                </c:pt>
                <c:pt idx="114">
                  <c:v>70.122</c:v>
                </c:pt>
                <c:pt idx="115">
                  <c:v>69.135000000000005</c:v>
                </c:pt>
                <c:pt idx="116">
                  <c:v>68.147000000000006</c:v>
                </c:pt>
                <c:pt idx="117">
                  <c:v>68.147000000000006</c:v>
                </c:pt>
                <c:pt idx="118">
                  <c:v>68.147000000000006</c:v>
                </c:pt>
                <c:pt idx="119">
                  <c:v>68.147000000000006</c:v>
                </c:pt>
                <c:pt idx="120">
                  <c:v>68.147000000000006</c:v>
                </c:pt>
                <c:pt idx="121">
                  <c:v>68.147000000000006</c:v>
                </c:pt>
                <c:pt idx="122">
                  <c:v>68.147000000000006</c:v>
                </c:pt>
                <c:pt idx="123">
                  <c:v>68.147000000000006</c:v>
                </c:pt>
                <c:pt idx="124">
                  <c:v>68.147000000000006</c:v>
                </c:pt>
                <c:pt idx="125">
                  <c:v>68.147000000000006</c:v>
                </c:pt>
                <c:pt idx="126">
                  <c:v>68.147000000000006</c:v>
                </c:pt>
                <c:pt idx="127">
                  <c:v>66.971999999999994</c:v>
                </c:pt>
                <c:pt idx="128">
                  <c:v>66.971999999999994</c:v>
                </c:pt>
                <c:pt idx="129">
                  <c:v>66.971999999999994</c:v>
                </c:pt>
                <c:pt idx="130">
                  <c:v>66.971999999999994</c:v>
                </c:pt>
                <c:pt idx="131">
                  <c:v>66.971999999999994</c:v>
                </c:pt>
                <c:pt idx="132">
                  <c:v>66.971999999999994</c:v>
                </c:pt>
                <c:pt idx="133">
                  <c:v>66.971999999999994</c:v>
                </c:pt>
                <c:pt idx="134">
                  <c:v>66.971999999999994</c:v>
                </c:pt>
                <c:pt idx="135">
                  <c:v>66.971999999999994</c:v>
                </c:pt>
                <c:pt idx="136">
                  <c:v>66.971999999999994</c:v>
                </c:pt>
                <c:pt idx="137">
                  <c:v>66.971999999999994</c:v>
                </c:pt>
                <c:pt idx="138">
                  <c:v>66.971999999999994</c:v>
                </c:pt>
                <c:pt idx="139">
                  <c:v>66.971999999999994</c:v>
                </c:pt>
                <c:pt idx="140">
                  <c:v>66.971999999999994</c:v>
                </c:pt>
                <c:pt idx="141">
                  <c:v>66.971999999999994</c:v>
                </c:pt>
                <c:pt idx="142">
                  <c:v>66.971999999999994</c:v>
                </c:pt>
                <c:pt idx="143">
                  <c:v>66.971999999999994</c:v>
                </c:pt>
                <c:pt idx="144">
                  <c:v>66.971999999999994</c:v>
                </c:pt>
                <c:pt idx="145">
                  <c:v>66.971999999999994</c:v>
                </c:pt>
                <c:pt idx="146">
                  <c:v>66.971999999999994</c:v>
                </c:pt>
                <c:pt idx="147">
                  <c:v>66.971999999999994</c:v>
                </c:pt>
                <c:pt idx="148">
                  <c:v>65.298000000000002</c:v>
                </c:pt>
                <c:pt idx="149">
                  <c:v>65.298000000000002</c:v>
                </c:pt>
                <c:pt idx="150">
                  <c:v>65.298000000000002</c:v>
                </c:pt>
                <c:pt idx="151">
                  <c:v>61.768000000000001</c:v>
                </c:pt>
                <c:pt idx="152">
                  <c:v>61.768000000000001</c:v>
                </c:pt>
                <c:pt idx="153">
                  <c:v>61.768000000000001</c:v>
                </c:pt>
                <c:pt idx="154">
                  <c:v>61.768000000000001</c:v>
                </c:pt>
                <c:pt idx="155">
                  <c:v>61.768000000000001</c:v>
                </c:pt>
                <c:pt idx="156">
                  <c:v>61.768000000000001</c:v>
                </c:pt>
                <c:pt idx="157">
                  <c:v>61.768000000000001</c:v>
                </c:pt>
                <c:pt idx="158">
                  <c:v>61.768000000000001</c:v>
                </c:pt>
                <c:pt idx="159">
                  <c:v>61.768000000000001</c:v>
                </c:pt>
                <c:pt idx="160">
                  <c:v>61.768000000000001</c:v>
                </c:pt>
                <c:pt idx="161">
                  <c:v>59.637999999999998</c:v>
                </c:pt>
                <c:pt idx="162">
                  <c:v>59.637999999999998</c:v>
                </c:pt>
                <c:pt idx="163">
                  <c:v>59.637999999999998</c:v>
                </c:pt>
                <c:pt idx="164">
                  <c:v>59.637999999999998</c:v>
                </c:pt>
                <c:pt idx="165">
                  <c:v>59.637999999999998</c:v>
                </c:pt>
                <c:pt idx="166">
                  <c:v>59.637999999999998</c:v>
                </c:pt>
                <c:pt idx="167">
                  <c:v>59.637999999999998</c:v>
                </c:pt>
                <c:pt idx="168">
                  <c:v>59.637999999999998</c:v>
                </c:pt>
                <c:pt idx="169">
                  <c:v>57.152999999999999</c:v>
                </c:pt>
                <c:pt idx="170">
                  <c:v>57.152999999999999</c:v>
                </c:pt>
                <c:pt idx="171">
                  <c:v>57.152999999999999</c:v>
                </c:pt>
                <c:pt idx="172">
                  <c:v>57.152999999999999</c:v>
                </c:pt>
                <c:pt idx="173">
                  <c:v>57.152999999999999</c:v>
                </c:pt>
                <c:pt idx="174">
                  <c:v>57.152999999999999</c:v>
                </c:pt>
                <c:pt idx="175">
                  <c:v>57.152999999999999</c:v>
                </c:pt>
                <c:pt idx="176">
                  <c:v>51.957999999999998</c:v>
                </c:pt>
                <c:pt idx="177">
                  <c:v>51.957999999999998</c:v>
                </c:pt>
                <c:pt idx="178">
                  <c:v>51.957999999999998</c:v>
                </c:pt>
                <c:pt idx="179">
                  <c:v>51.957999999999998</c:v>
                </c:pt>
                <c:pt idx="180">
                  <c:v>51.957999999999998</c:v>
                </c:pt>
              </c:numCache>
            </c:numRef>
          </c:yVal>
          <c:smooth val="0"/>
        </c:ser>
        <c:dLbls>
          <c:showLegendKey val="0"/>
          <c:showVal val="0"/>
          <c:showCatName val="0"/>
          <c:showSerName val="0"/>
          <c:showPercent val="0"/>
          <c:showBubbleSize val="0"/>
        </c:dLbls>
        <c:axId val="758128512"/>
        <c:axId val="758128904"/>
      </c:scatterChart>
      <c:valAx>
        <c:axId val="758128512"/>
        <c:scaling>
          <c:orientation val="minMax"/>
          <c:max val="15"/>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758128904"/>
        <c:crosses val="autoZero"/>
        <c:crossBetween val="midCat"/>
        <c:majorUnit val="1"/>
      </c:valAx>
      <c:valAx>
        <c:axId val="758128904"/>
        <c:scaling>
          <c:orientation val="minMax"/>
          <c:max val="100"/>
          <c:min val="0"/>
        </c:scaling>
        <c:delete val="0"/>
        <c:axPos val="l"/>
        <c:majorGridlines>
          <c:spPr>
            <a:ln>
              <a:prstDash val="sysDash"/>
            </a:ln>
          </c:spPr>
        </c:majorGridlines>
        <c:numFmt formatCode="General" sourceLinked="1"/>
        <c:majorTickMark val="out"/>
        <c:minorTickMark val="none"/>
        <c:tickLblPos val="nextTo"/>
        <c:txPr>
          <a:bodyPr/>
          <a:lstStyle/>
          <a:p>
            <a:pPr>
              <a:defRPr sz="1500" b="1"/>
            </a:pPr>
            <a:endParaRPr lang="en-US"/>
          </a:p>
        </c:txPr>
        <c:crossAx val="758128512"/>
        <c:crosses val="autoZero"/>
        <c:crossBetween val="midCat"/>
        <c:majorUnit val="25"/>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49840893782083"/>
          <c:y val="3.3590508847684365E-2"/>
          <c:w val="0.85968051006899726"/>
          <c:h val="0.82181779696892732"/>
        </c:manualLayout>
      </c:layout>
      <c:scatterChart>
        <c:scatterStyle val="lineMarker"/>
        <c:varyColors val="0"/>
        <c:ser>
          <c:idx val="0"/>
          <c:order val="0"/>
          <c:tx>
            <c:strRef>
              <c:f>Sheet1!$B$1</c:f>
              <c:strCache>
                <c:ptCount val="1"/>
                <c:pt idx="0">
                  <c:v>All malignancy</c:v>
                </c:pt>
              </c:strCache>
            </c:strRef>
          </c:tx>
          <c:spPr>
            <a:ln w="41275">
              <a:solidFill>
                <a:srgbClr val="00FF00"/>
              </a:solidFill>
            </a:ln>
          </c:spPr>
          <c:marker>
            <c:symbol val="none"/>
          </c:marker>
          <c:xVal>
            <c:numRef>
              <c:f>Sheet1!$A$2:$A$182</c:f>
              <c:numCache>
                <c:formatCode>General</c:formatCode>
                <c:ptCount val="18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pt idx="169">
                  <c:v>14.083299999999999</c:v>
                </c:pt>
                <c:pt idx="170">
                  <c:v>14.166700000000001</c:v>
                </c:pt>
                <c:pt idx="171">
                  <c:v>14.25</c:v>
                </c:pt>
                <c:pt idx="172">
                  <c:v>14.333299999999999</c:v>
                </c:pt>
                <c:pt idx="173">
                  <c:v>14.416700000000001</c:v>
                </c:pt>
                <c:pt idx="174">
                  <c:v>14.5</c:v>
                </c:pt>
                <c:pt idx="175">
                  <c:v>14.583299999999999</c:v>
                </c:pt>
                <c:pt idx="176">
                  <c:v>14.666700000000001</c:v>
                </c:pt>
                <c:pt idx="177">
                  <c:v>14.75</c:v>
                </c:pt>
                <c:pt idx="178">
                  <c:v>14.833299999999999</c:v>
                </c:pt>
                <c:pt idx="179">
                  <c:v>14.916700000000001</c:v>
                </c:pt>
                <c:pt idx="180">
                  <c:v>15</c:v>
                </c:pt>
              </c:numCache>
            </c:numRef>
          </c:xVal>
          <c:yVal>
            <c:numRef>
              <c:f>Sheet1!$B$2:$B$182</c:f>
              <c:numCache>
                <c:formatCode>General</c:formatCode>
                <c:ptCount val="181"/>
                <c:pt idx="0">
                  <c:v>100</c:v>
                </c:pt>
                <c:pt idx="1">
                  <c:v>100</c:v>
                </c:pt>
                <c:pt idx="2">
                  <c:v>100</c:v>
                </c:pt>
                <c:pt idx="3">
                  <c:v>99.418999999999997</c:v>
                </c:pt>
                <c:pt idx="4">
                  <c:v>99.418999999999997</c:v>
                </c:pt>
                <c:pt idx="5">
                  <c:v>98.828999999999994</c:v>
                </c:pt>
                <c:pt idx="6">
                  <c:v>97.647999999999996</c:v>
                </c:pt>
                <c:pt idx="7">
                  <c:v>95.864999999999995</c:v>
                </c:pt>
                <c:pt idx="8">
                  <c:v>94.864000000000004</c:v>
                </c:pt>
                <c:pt idx="9">
                  <c:v>94.864000000000004</c:v>
                </c:pt>
                <c:pt idx="10">
                  <c:v>94.456999999999994</c:v>
                </c:pt>
                <c:pt idx="11">
                  <c:v>94.456999999999994</c:v>
                </c:pt>
                <c:pt idx="12">
                  <c:v>94.043999999999997</c:v>
                </c:pt>
                <c:pt idx="13">
                  <c:v>93.83</c:v>
                </c:pt>
                <c:pt idx="14">
                  <c:v>93.391000000000005</c:v>
                </c:pt>
                <c:pt idx="15">
                  <c:v>93.168999999999997</c:v>
                </c:pt>
                <c:pt idx="16">
                  <c:v>92.942999999999998</c:v>
                </c:pt>
                <c:pt idx="17">
                  <c:v>92.483000000000004</c:v>
                </c:pt>
                <c:pt idx="18">
                  <c:v>92.248999999999995</c:v>
                </c:pt>
                <c:pt idx="19">
                  <c:v>92.248999999999995</c:v>
                </c:pt>
                <c:pt idx="20">
                  <c:v>92.010999999999996</c:v>
                </c:pt>
                <c:pt idx="21">
                  <c:v>92.010999999999996</c:v>
                </c:pt>
                <c:pt idx="22">
                  <c:v>91.766999999999996</c:v>
                </c:pt>
                <c:pt idx="23">
                  <c:v>91.766999999999996</c:v>
                </c:pt>
                <c:pt idx="24">
                  <c:v>91.766999999999996</c:v>
                </c:pt>
                <c:pt idx="25">
                  <c:v>91.766999999999996</c:v>
                </c:pt>
                <c:pt idx="26">
                  <c:v>91.766999999999996</c:v>
                </c:pt>
                <c:pt idx="27">
                  <c:v>91.766999999999996</c:v>
                </c:pt>
                <c:pt idx="28">
                  <c:v>91.766999999999996</c:v>
                </c:pt>
                <c:pt idx="29">
                  <c:v>91.766999999999996</c:v>
                </c:pt>
                <c:pt idx="30">
                  <c:v>91.766999999999996</c:v>
                </c:pt>
                <c:pt idx="31">
                  <c:v>91.766999999999996</c:v>
                </c:pt>
                <c:pt idx="32">
                  <c:v>91.483999999999995</c:v>
                </c:pt>
                <c:pt idx="33">
                  <c:v>90.914000000000001</c:v>
                </c:pt>
                <c:pt idx="34">
                  <c:v>90.338999999999999</c:v>
                </c:pt>
                <c:pt idx="35">
                  <c:v>90.051000000000002</c:v>
                </c:pt>
                <c:pt idx="36">
                  <c:v>89.76</c:v>
                </c:pt>
                <c:pt idx="37">
                  <c:v>89.76</c:v>
                </c:pt>
                <c:pt idx="38">
                  <c:v>89.76</c:v>
                </c:pt>
                <c:pt idx="39">
                  <c:v>89.438999999999993</c:v>
                </c:pt>
                <c:pt idx="40">
                  <c:v>89.438999999999993</c:v>
                </c:pt>
                <c:pt idx="41">
                  <c:v>89.438999999999993</c:v>
                </c:pt>
                <c:pt idx="42">
                  <c:v>89.438999999999993</c:v>
                </c:pt>
                <c:pt idx="43">
                  <c:v>89.438999999999993</c:v>
                </c:pt>
                <c:pt idx="44">
                  <c:v>89.438999999999993</c:v>
                </c:pt>
                <c:pt idx="45">
                  <c:v>88.766999999999996</c:v>
                </c:pt>
                <c:pt idx="46">
                  <c:v>88.766999999999996</c:v>
                </c:pt>
                <c:pt idx="47">
                  <c:v>88.082999999999998</c:v>
                </c:pt>
                <c:pt idx="48">
                  <c:v>87.727000000000004</c:v>
                </c:pt>
                <c:pt idx="49">
                  <c:v>87.727000000000004</c:v>
                </c:pt>
                <c:pt idx="50">
                  <c:v>87.727000000000004</c:v>
                </c:pt>
                <c:pt idx="51">
                  <c:v>87.727000000000004</c:v>
                </c:pt>
                <c:pt idx="52">
                  <c:v>87.727000000000004</c:v>
                </c:pt>
                <c:pt idx="53">
                  <c:v>87.352999999999994</c:v>
                </c:pt>
                <c:pt idx="54">
                  <c:v>86.977999999999994</c:v>
                </c:pt>
                <c:pt idx="55">
                  <c:v>86.977999999999994</c:v>
                </c:pt>
                <c:pt idx="56">
                  <c:v>86.977999999999994</c:v>
                </c:pt>
                <c:pt idx="57">
                  <c:v>86.977999999999994</c:v>
                </c:pt>
                <c:pt idx="58">
                  <c:v>86.585999999999999</c:v>
                </c:pt>
                <c:pt idx="59">
                  <c:v>86.191999999999993</c:v>
                </c:pt>
                <c:pt idx="60">
                  <c:v>85.786000000000001</c:v>
                </c:pt>
                <c:pt idx="61">
                  <c:v>85.363</c:v>
                </c:pt>
                <c:pt idx="62">
                  <c:v>85.363</c:v>
                </c:pt>
                <c:pt idx="63">
                  <c:v>85.363</c:v>
                </c:pt>
                <c:pt idx="64">
                  <c:v>85.363</c:v>
                </c:pt>
                <c:pt idx="65">
                  <c:v>85.363</c:v>
                </c:pt>
                <c:pt idx="66">
                  <c:v>84.478999999999999</c:v>
                </c:pt>
                <c:pt idx="67">
                  <c:v>84.034000000000006</c:v>
                </c:pt>
                <c:pt idx="68">
                  <c:v>84.034000000000006</c:v>
                </c:pt>
                <c:pt idx="69">
                  <c:v>83.135000000000005</c:v>
                </c:pt>
                <c:pt idx="70">
                  <c:v>83.135000000000005</c:v>
                </c:pt>
                <c:pt idx="71">
                  <c:v>83.135000000000005</c:v>
                </c:pt>
                <c:pt idx="72">
                  <c:v>83.135000000000005</c:v>
                </c:pt>
                <c:pt idx="73">
                  <c:v>83.135000000000005</c:v>
                </c:pt>
                <c:pt idx="74">
                  <c:v>82.619</c:v>
                </c:pt>
                <c:pt idx="75">
                  <c:v>82.619</c:v>
                </c:pt>
                <c:pt idx="76">
                  <c:v>82.619</c:v>
                </c:pt>
                <c:pt idx="77">
                  <c:v>82.619</c:v>
                </c:pt>
                <c:pt idx="78">
                  <c:v>82.619</c:v>
                </c:pt>
                <c:pt idx="79">
                  <c:v>82.619</c:v>
                </c:pt>
                <c:pt idx="80">
                  <c:v>82.072000000000003</c:v>
                </c:pt>
                <c:pt idx="81">
                  <c:v>82.072000000000003</c:v>
                </c:pt>
                <c:pt idx="82">
                  <c:v>82.072000000000003</c:v>
                </c:pt>
                <c:pt idx="83">
                  <c:v>82.072000000000003</c:v>
                </c:pt>
                <c:pt idx="84">
                  <c:v>81.494</c:v>
                </c:pt>
                <c:pt idx="85">
                  <c:v>81.494</c:v>
                </c:pt>
                <c:pt idx="86">
                  <c:v>81.494</c:v>
                </c:pt>
                <c:pt idx="87">
                  <c:v>81.494</c:v>
                </c:pt>
                <c:pt idx="88">
                  <c:v>81.494</c:v>
                </c:pt>
                <c:pt idx="89">
                  <c:v>81.494</c:v>
                </c:pt>
                <c:pt idx="90">
                  <c:v>80.22</c:v>
                </c:pt>
                <c:pt idx="91">
                  <c:v>80.22</c:v>
                </c:pt>
                <c:pt idx="92">
                  <c:v>80.22</c:v>
                </c:pt>
                <c:pt idx="93">
                  <c:v>80.22</c:v>
                </c:pt>
                <c:pt idx="94">
                  <c:v>80.22</c:v>
                </c:pt>
                <c:pt idx="95">
                  <c:v>78.248000000000005</c:v>
                </c:pt>
                <c:pt idx="96">
                  <c:v>77.578999999999994</c:v>
                </c:pt>
                <c:pt idx="97">
                  <c:v>76.897999999999996</c:v>
                </c:pt>
                <c:pt idx="98">
                  <c:v>76.897999999999996</c:v>
                </c:pt>
                <c:pt idx="99">
                  <c:v>76.897999999999996</c:v>
                </c:pt>
                <c:pt idx="100">
                  <c:v>76.897999999999996</c:v>
                </c:pt>
                <c:pt idx="101">
                  <c:v>76.897999999999996</c:v>
                </c:pt>
                <c:pt idx="102">
                  <c:v>76.897999999999996</c:v>
                </c:pt>
                <c:pt idx="103">
                  <c:v>76.897999999999996</c:v>
                </c:pt>
                <c:pt idx="104">
                  <c:v>75.447000000000003</c:v>
                </c:pt>
                <c:pt idx="105">
                  <c:v>75.447000000000003</c:v>
                </c:pt>
                <c:pt idx="106">
                  <c:v>75.447000000000003</c:v>
                </c:pt>
                <c:pt idx="107">
                  <c:v>74.692999999999998</c:v>
                </c:pt>
                <c:pt idx="108">
                  <c:v>73.89</c:v>
                </c:pt>
                <c:pt idx="109">
                  <c:v>73.89</c:v>
                </c:pt>
                <c:pt idx="110">
                  <c:v>73.89</c:v>
                </c:pt>
                <c:pt idx="111">
                  <c:v>73.89</c:v>
                </c:pt>
                <c:pt idx="112">
                  <c:v>73.89</c:v>
                </c:pt>
                <c:pt idx="113">
                  <c:v>73.89</c:v>
                </c:pt>
                <c:pt idx="114">
                  <c:v>73.031000000000006</c:v>
                </c:pt>
                <c:pt idx="115">
                  <c:v>73.031000000000006</c:v>
                </c:pt>
                <c:pt idx="116">
                  <c:v>73.031000000000006</c:v>
                </c:pt>
                <c:pt idx="117">
                  <c:v>73.031000000000006</c:v>
                </c:pt>
                <c:pt idx="118">
                  <c:v>73.031000000000006</c:v>
                </c:pt>
                <c:pt idx="119">
                  <c:v>73.031000000000006</c:v>
                </c:pt>
                <c:pt idx="120">
                  <c:v>73.031000000000006</c:v>
                </c:pt>
                <c:pt idx="121">
                  <c:v>73.031000000000006</c:v>
                </c:pt>
                <c:pt idx="122">
                  <c:v>73.031000000000006</c:v>
                </c:pt>
                <c:pt idx="123">
                  <c:v>73.031000000000006</c:v>
                </c:pt>
                <c:pt idx="124">
                  <c:v>73.031000000000006</c:v>
                </c:pt>
                <c:pt idx="125">
                  <c:v>73.031000000000006</c:v>
                </c:pt>
                <c:pt idx="126">
                  <c:v>73.031000000000006</c:v>
                </c:pt>
                <c:pt idx="127">
                  <c:v>73.031000000000006</c:v>
                </c:pt>
                <c:pt idx="128">
                  <c:v>73.031000000000006</c:v>
                </c:pt>
                <c:pt idx="129">
                  <c:v>72.016000000000005</c:v>
                </c:pt>
                <c:pt idx="130">
                  <c:v>69.927999999999997</c:v>
                </c:pt>
                <c:pt idx="131">
                  <c:v>69.927999999999997</c:v>
                </c:pt>
                <c:pt idx="132">
                  <c:v>69.927999999999997</c:v>
                </c:pt>
                <c:pt idx="133">
                  <c:v>69.927999999999997</c:v>
                </c:pt>
                <c:pt idx="134">
                  <c:v>69.927999999999997</c:v>
                </c:pt>
                <c:pt idx="135">
                  <c:v>69.927999999999997</c:v>
                </c:pt>
                <c:pt idx="136">
                  <c:v>69.927999999999997</c:v>
                </c:pt>
                <c:pt idx="137">
                  <c:v>69.927999999999997</c:v>
                </c:pt>
                <c:pt idx="138">
                  <c:v>69.927999999999997</c:v>
                </c:pt>
                <c:pt idx="139">
                  <c:v>69.927999999999997</c:v>
                </c:pt>
                <c:pt idx="140">
                  <c:v>69.927999999999997</c:v>
                </c:pt>
                <c:pt idx="141">
                  <c:v>69.927999999999997</c:v>
                </c:pt>
                <c:pt idx="142">
                  <c:v>69.927999999999997</c:v>
                </c:pt>
                <c:pt idx="143">
                  <c:v>69.927999999999997</c:v>
                </c:pt>
                <c:pt idx="144">
                  <c:v>69.927999999999997</c:v>
                </c:pt>
                <c:pt idx="145">
                  <c:v>69.927999999999997</c:v>
                </c:pt>
                <c:pt idx="146">
                  <c:v>69.927999999999997</c:v>
                </c:pt>
                <c:pt idx="147">
                  <c:v>69.927999999999997</c:v>
                </c:pt>
                <c:pt idx="148">
                  <c:v>69.927999999999997</c:v>
                </c:pt>
                <c:pt idx="149">
                  <c:v>69.927999999999997</c:v>
                </c:pt>
                <c:pt idx="150">
                  <c:v>68.44</c:v>
                </c:pt>
                <c:pt idx="151">
                  <c:v>68.44</c:v>
                </c:pt>
                <c:pt idx="152">
                  <c:v>68.44</c:v>
                </c:pt>
                <c:pt idx="153">
                  <c:v>68.44</c:v>
                </c:pt>
                <c:pt idx="154">
                  <c:v>68.44</c:v>
                </c:pt>
                <c:pt idx="155">
                  <c:v>68.44</c:v>
                </c:pt>
                <c:pt idx="156">
                  <c:v>68.44</c:v>
                </c:pt>
                <c:pt idx="157">
                  <c:v>68.44</c:v>
                </c:pt>
                <c:pt idx="158">
                  <c:v>68.44</c:v>
                </c:pt>
                <c:pt idx="159">
                  <c:v>68.44</c:v>
                </c:pt>
                <c:pt idx="160">
                  <c:v>68.44</c:v>
                </c:pt>
                <c:pt idx="161">
                  <c:v>68.44</c:v>
                </c:pt>
                <c:pt idx="162">
                  <c:v>68.44</c:v>
                </c:pt>
                <c:pt idx="163">
                  <c:v>68.44</c:v>
                </c:pt>
                <c:pt idx="164">
                  <c:v>68.44</c:v>
                </c:pt>
                <c:pt idx="165">
                  <c:v>68.44</c:v>
                </c:pt>
                <c:pt idx="166">
                  <c:v>68.44</c:v>
                </c:pt>
                <c:pt idx="167">
                  <c:v>68.44</c:v>
                </c:pt>
                <c:pt idx="168">
                  <c:v>68.44</c:v>
                </c:pt>
                <c:pt idx="169">
                  <c:v>68.44</c:v>
                </c:pt>
                <c:pt idx="170">
                  <c:v>68.44</c:v>
                </c:pt>
                <c:pt idx="171">
                  <c:v>68.44</c:v>
                </c:pt>
                <c:pt idx="172">
                  <c:v>68.44</c:v>
                </c:pt>
                <c:pt idx="173">
                  <c:v>68.44</c:v>
                </c:pt>
                <c:pt idx="174">
                  <c:v>68.44</c:v>
                </c:pt>
                <c:pt idx="175">
                  <c:v>68.44</c:v>
                </c:pt>
                <c:pt idx="176">
                  <c:v>68.44</c:v>
                </c:pt>
                <c:pt idx="177">
                  <c:v>68.44</c:v>
                </c:pt>
                <c:pt idx="178">
                  <c:v>68.44</c:v>
                </c:pt>
                <c:pt idx="179">
                  <c:v>68.44</c:v>
                </c:pt>
                <c:pt idx="180">
                  <c:v>68.44</c:v>
                </c:pt>
              </c:numCache>
            </c:numRef>
          </c:yVal>
          <c:smooth val="0"/>
        </c:ser>
        <c:ser>
          <c:idx val="1"/>
          <c:order val="1"/>
          <c:tx>
            <c:strRef>
              <c:f>Sheet1!$C$1</c:f>
              <c:strCache>
                <c:ptCount val="1"/>
                <c:pt idx="0">
                  <c:v>Lymphoma</c:v>
                </c:pt>
              </c:strCache>
            </c:strRef>
          </c:tx>
          <c:spPr>
            <a:ln w="41275">
              <a:solidFill>
                <a:srgbClr val="4DEAF1"/>
              </a:solidFill>
              <a:prstDash val="solid"/>
            </a:ln>
          </c:spPr>
          <c:marker>
            <c:symbol val="none"/>
          </c:marker>
          <c:xVal>
            <c:numRef>
              <c:f>Sheet1!$A$2:$A$182</c:f>
              <c:numCache>
                <c:formatCode>General</c:formatCode>
                <c:ptCount val="18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pt idx="169">
                  <c:v>14.083299999999999</c:v>
                </c:pt>
                <c:pt idx="170">
                  <c:v>14.166700000000001</c:v>
                </c:pt>
                <c:pt idx="171">
                  <c:v>14.25</c:v>
                </c:pt>
                <c:pt idx="172">
                  <c:v>14.333299999999999</c:v>
                </c:pt>
                <c:pt idx="173">
                  <c:v>14.416700000000001</c:v>
                </c:pt>
                <c:pt idx="174">
                  <c:v>14.5</c:v>
                </c:pt>
                <c:pt idx="175">
                  <c:v>14.583299999999999</c:v>
                </c:pt>
                <c:pt idx="176">
                  <c:v>14.666700000000001</c:v>
                </c:pt>
                <c:pt idx="177">
                  <c:v>14.75</c:v>
                </c:pt>
                <c:pt idx="178">
                  <c:v>14.833299999999999</c:v>
                </c:pt>
                <c:pt idx="179">
                  <c:v>14.916700000000001</c:v>
                </c:pt>
                <c:pt idx="180">
                  <c:v>15</c:v>
                </c:pt>
              </c:numCache>
            </c:numRef>
          </c:xVal>
          <c:yVal>
            <c:numRef>
              <c:f>Sheet1!$C$2:$C$182</c:f>
              <c:numCache>
                <c:formatCode>General</c:formatCode>
                <c:ptCount val="181"/>
                <c:pt idx="0">
                  <c:v>100</c:v>
                </c:pt>
                <c:pt idx="1">
                  <c:v>100</c:v>
                </c:pt>
                <c:pt idx="2">
                  <c:v>100</c:v>
                </c:pt>
                <c:pt idx="3">
                  <c:v>99.411000000000001</c:v>
                </c:pt>
                <c:pt idx="4">
                  <c:v>99.411000000000001</c:v>
                </c:pt>
                <c:pt idx="5">
                  <c:v>99.012</c:v>
                </c:pt>
                <c:pt idx="6">
                  <c:v>98.013999999999996</c:v>
                </c:pt>
                <c:pt idx="7">
                  <c:v>97.01</c:v>
                </c:pt>
                <c:pt idx="8">
                  <c:v>96.400999999999996</c:v>
                </c:pt>
                <c:pt idx="9">
                  <c:v>96.400999999999996</c:v>
                </c:pt>
                <c:pt idx="10">
                  <c:v>95.988</c:v>
                </c:pt>
                <c:pt idx="11">
                  <c:v>95.988</c:v>
                </c:pt>
                <c:pt idx="12">
                  <c:v>95.778999999999996</c:v>
                </c:pt>
                <c:pt idx="13">
                  <c:v>95.561000000000007</c:v>
                </c:pt>
                <c:pt idx="14">
                  <c:v>95.335999999999999</c:v>
                </c:pt>
                <c:pt idx="15">
                  <c:v>95.335999999999999</c:v>
                </c:pt>
                <c:pt idx="16">
                  <c:v>95.105999999999995</c:v>
                </c:pt>
                <c:pt idx="17">
                  <c:v>94.87</c:v>
                </c:pt>
                <c:pt idx="18">
                  <c:v>94.87</c:v>
                </c:pt>
                <c:pt idx="19">
                  <c:v>94.87</c:v>
                </c:pt>
                <c:pt idx="20">
                  <c:v>94.87</c:v>
                </c:pt>
                <c:pt idx="21">
                  <c:v>94.87</c:v>
                </c:pt>
                <c:pt idx="22">
                  <c:v>94.87</c:v>
                </c:pt>
                <c:pt idx="23">
                  <c:v>94.87</c:v>
                </c:pt>
                <c:pt idx="24">
                  <c:v>94.87</c:v>
                </c:pt>
                <c:pt idx="25">
                  <c:v>94.87</c:v>
                </c:pt>
                <c:pt idx="26">
                  <c:v>94.87</c:v>
                </c:pt>
                <c:pt idx="27">
                  <c:v>94.87</c:v>
                </c:pt>
                <c:pt idx="28">
                  <c:v>94.87</c:v>
                </c:pt>
                <c:pt idx="29">
                  <c:v>94.87</c:v>
                </c:pt>
                <c:pt idx="30">
                  <c:v>94.87</c:v>
                </c:pt>
                <c:pt idx="31">
                  <c:v>94.87</c:v>
                </c:pt>
                <c:pt idx="32">
                  <c:v>94.582999999999998</c:v>
                </c:pt>
                <c:pt idx="33">
                  <c:v>94.582999999999998</c:v>
                </c:pt>
                <c:pt idx="34">
                  <c:v>94.582999999999998</c:v>
                </c:pt>
                <c:pt idx="35">
                  <c:v>94.582999999999998</c:v>
                </c:pt>
                <c:pt idx="36">
                  <c:v>94.582999999999998</c:v>
                </c:pt>
                <c:pt idx="37">
                  <c:v>94.582999999999998</c:v>
                </c:pt>
                <c:pt idx="38">
                  <c:v>94.582999999999998</c:v>
                </c:pt>
                <c:pt idx="39">
                  <c:v>94.582999999999998</c:v>
                </c:pt>
                <c:pt idx="40">
                  <c:v>94.582999999999998</c:v>
                </c:pt>
                <c:pt idx="41">
                  <c:v>94.582999999999998</c:v>
                </c:pt>
                <c:pt idx="42">
                  <c:v>94.582999999999998</c:v>
                </c:pt>
                <c:pt idx="43">
                  <c:v>94.582999999999998</c:v>
                </c:pt>
                <c:pt idx="44">
                  <c:v>94.582999999999998</c:v>
                </c:pt>
                <c:pt idx="45">
                  <c:v>94.582999999999998</c:v>
                </c:pt>
                <c:pt idx="46">
                  <c:v>94.582999999999998</c:v>
                </c:pt>
                <c:pt idx="47">
                  <c:v>94.582999999999998</c:v>
                </c:pt>
                <c:pt idx="48">
                  <c:v>94.222999999999999</c:v>
                </c:pt>
                <c:pt idx="49">
                  <c:v>94.222999999999999</c:v>
                </c:pt>
                <c:pt idx="50">
                  <c:v>94.222999999999999</c:v>
                </c:pt>
                <c:pt idx="51">
                  <c:v>94.222999999999999</c:v>
                </c:pt>
                <c:pt idx="52">
                  <c:v>94.222999999999999</c:v>
                </c:pt>
                <c:pt idx="53">
                  <c:v>94.222999999999999</c:v>
                </c:pt>
                <c:pt idx="54">
                  <c:v>94.222999999999999</c:v>
                </c:pt>
                <c:pt idx="55">
                  <c:v>94.222999999999999</c:v>
                </c:pt>
                <c:pt idx="56">
                  <c:v>94.222999999999999</c:v>
                </c:pt>
                <c:pt idx="57">
                  <c:v>94.222999999999999</c:v>
                </c:pt>
                <c:pt idx="58">
                  <c:v>94.222999999999999</c:v>
                </c:pt>
                <c:pt idx="59">
                  <c:v>94.222999999999999</c:v>
                </c:pt>
                <c:pt idx="60">
                  <c:v>94.222999999999999</c:v>
                </c:pt>
                <c:pt idx="61">
                  <c:v>93.795000000000002</c:v>
                </c:pt>
                <c:pt idx="62">
                  <c:v>93.795000000000002</c:v>
                </c:pt>
                <c:pt idx="63">
                  <c:v>93.795000000000002</c:v>
                </c:pt>
                <c:pt idx="64">
                  <c:v>93.795000000000002</c:v>
                </c:pt>
                <c:pt idx="65">
                  <c:v>93.795000000000002</c:v>
                </c:pt>
                <c:pt idx="66">
                  <c:v>93.338999999999999</c:v>
                </c:pt>
                <c:pt idx="67">
                  <c:v>93.338999999999999</c:v>
                </c:pt>
                <c:pt idx="68">
                  <c:v>93.338999999999999</c:v>
                </c:pt>
                <c:pt idx="69">
                  <c:v>93.338999999999999</c:v>
                </c:pt>
                <c:pt idx="70">
                  <c:v>93.338999999999999</c:v>
                </c:pt>
                <c:pt idx="71">
                  <c:v>93.338999999999999</c:v>
                </c:pt>
                <c:pt idx="72">
                  <c:v>93.338999999999999</c:v>
                </c:pt>
                <c:pt idx="73">
                  <c:v>93.338999999999999</c:v>
                </c:pt>
                <c:pt idx="74">
                  <c:v>93.338999999999999</c:v>
                </c:pt>
                <c:pt idx="75">
                  <c:v>93.338999999999999</c:v>
                </c:pt>
                <c:pt idx="76">
                  <c:v>93.338999999999999</c:v>
                </c:pt>
                <c:pt idx="77">
                  <c:v>93.338999999999999</c:v>
                </c:pt>
                <c:pt idx="78">
                  <c:v>93.338999999999999</c:v>
                </c:pt>
                <c:pt idx="79">
                  <c:v>93.338999999999999</c:v>
                </c:pt>
                <c:pt idx="80">
                  <c:v>92.763000000000005</c:v>
                </c:pt>
                <c:pt idx="81">
                  <c:v>92.763000000000005</c:v>
                </c:pt>
                <c:pt idx="82">
                  <c:v>92.763000000000005</c:v>
                </c:pt>
                <c:pt idx="83">
                  <c:v>92.763000000000005</c:v>
                </c:pt>
                <c:pt idx="84">
                  <c:v>92.763000000000005</c:v>
                </c:pt>
                <c:pt idx="85">
                  <c:v>92.763000000000005</c:v>
                </c:pt>
                <c:pt idx="86">
                  <c:v>92.763000000000005</c:v>
                </c:pt>
                <c:pt idx="87">
                  <c:v>92.763000000000005</c:v>
                </c:pt>
                <c:pt idx="88">
                  <c:v>92.763000000000005</c:v>
                </c:pt>
                <c:pt idx="89">
                  <c:v>92.763000000000005</c:v>
                </c:pt>
                <c:pt idx="90">
                  <c:v>92.075999999999993</c:v>
                </c:pt>
                <c:pt idx="91">
                  <c:v>92.075999999999993</c:v>
                </c:pt>
                <c:pt idx="92">
                  <c:v>92.075999999999993</c:v>
                </c:pt>
                <c:pt idx="93">
                  <c:v>92.075999999999993</c:v>
                </c:pt>
                <c:pt idx="94">
                  <c:v>92.075999999999993</c:v>
                </c:pt>
                <c:pt idx="95">
                  <c:v>92.075999999999993</c:v>
                </c:pt>
                <c:pt idx="96">
                  <c:v>92.075999999999993</c:v>
                </c:pt>
                <c:pt idx="97">
                  <c:v>91.334000000000003</c:v>
                </c:pt>
                <c:pt idx="98">
                  <c:v>91.334000000000003</c:v>
                </c:pt>
                <c:pt idx="99">
                  <c:v>91.334000000000003</c:v>
                </c:pt>
                <c:pt idx="100">
                  <c:v>91.334000000000003</c:v>
                </c:pt>
                <c:pt idx="101">
                  <c:v>91.334000000000003</c:v>
                </c:pt>
                <c:pt idx="102">
                  <c:v>91.334000000000003</c:v>
                </c:pt>
                <c:pt idx="103">
                  <c:v>91.334000000000003</c:v>
                </c:pt>
                <c:pt idx="104">
                  <c:v>91.334000000000003</c:v>
                </c:pt>
                <c:pt idx="105">
                  <c:v>91.334000000000003</c:v>
                </c:pt>
                <c:pt idx="106">
                  <c:v>91.334000000000003</c:v>
                </c:pt>
                <c:pt idx="107">
                  <c:v>91.334000000000003</c:v>
                </c:pt>
                <c:pt idx="108">
                  <c:v>91.334000000000003</c:v>
                </c:pt>
                <c:pt idx="109">
                  <c:v>91.334000000000003</c:v>
                </c:pt>
                <c:pt idx="110">
                  <c:v>91.334000000000003</c:v>
                </c:pt>
                <c:pt idx="111">
                  <c:v>91.334000000000003</c:v>
                </c:pt>
                <c:pt idx="112">
                  <c:v>91.334000000000003</c:v>
                </c:pt>
                <c:pt idx="113">
                  <c:v>91.334000000000003</c:v>
                </c:pt>
                <c:pt idx="114">
                  <c:v>91.334000000000003</c:v>
                </c:pt>
                <c:pt idx="115">
                  <c:v>91.334000000000003</c:v>
                </c:pt>
                <c:pt idx="116">
                  <c:v>91.334000000000003</c:v>
                </c:pt>
                <c:pt idx="117">
                  <c:v>91.334000000000003</c:v>
                </c:pt>
                <c:pt idx="118">
                  <c:v>91.334000000000003</c:v>
                </c:pt>
                <c:pt idx="119">
                  <c:v>91.334000000000003</c:v>
                </c:pt>
                <c:pt idx="120">
                  <c:v>91.334000000000003</c:v>
                </c:pt>
                <c:pt idx="121">
                  <c:v>91.334000000000003</c:v>
                </c:pt>
                <c:pt idx="122">
                  <c:v>91.334000000000003</c:v>
                </c:pt>
                <c:pt idx="123">
                  <c:v>91.334000000000003</c:v>
                </c:pt>
                <c:pt idx="124">
                  <c:v>91.334000000000003</c:v>
                </c:pt>
                <c:pt idx="125">
                  <c:v>91.334000000000003</c:v>
                </c:pt>
                <c:pt idx="126">
                  <c:v>90.22</c:v>
                </c:pt>
                <c:pt idx="127">
                  <c:v>90.22</c:v>
                </c:pt>
                <c:pt idx="128">
                  <c:v>90.22</c:v>
                </c:pt>
                <c:pt idx="129">
                  <c:v>90.22</c:v>
                </c:pt>
                <c:pt idx="130">
                  <c:v>90.22</c:v>
                </c:pt>
                <c:pt idx="131">
                  <c:v>90.22</c:v>
                </c:pt>
                <c:pt idx="132">
                  <c:v>90.22</c:v>
                </c:pt>
                <c:pt idx="133">
                  <c:v>90.22</c:v>
                </c:pt>
                <c:pt idx="134">
                  <c:v>90.22</c:v>
                </c:pt>
                <c:pt idx="135">
                  <c:v>90.22</c:v>
                </c:pt>
                <c:pt idx="136">
                  <c:v>90.22</c:v>
                </c:pt>
                <c:pt idx="137">
                  <c:v>90.22</c:v>
                </c:pt>
                <c:pt idx="138">
                  <c:v>90.22</c:v>
                </c:pt>
                <c:pt idx="139">
                  <c:v>90.22</c:v>
                </c:pt>
                <c:pt idx="140">
                  <c:v>90.22</c:v>
                </c:pt>
                <c:pt idx="141">
                  <c:v>90.22</c:v>
                </c:pt>
                <c:pt idx="142">
                  <c:v>90.22</c:v>
                </c:pt>
                <c:pt idx="143">
                  <c:v>90.22</c:v>
                </c:pt>
                <c:pt idx="144">
                  <c:v>90.22</c:v>
                </c:pt>
                <c:pt idx="145">
                  <c:v>90.22</c:v>
                </c:pt>
                <c:pt idx="146">
                  <c:v>90.22</c:v>
                </c:pt>
                <c:pt idx="147">
                  <c:v>90.22</c:v>
                </c:pt>
                <c:pt idx="148">
                  <c:v>90.22</c:v>
                </c:pt>
                <c:pt idx="149">
                  <c:v>90.22</c:v>
                </c:pt>
                <c:pt idx="150">
                  <c:v>90.22</c:v>
                </c:pt>
                <c:pt idx="151">
                  <c:v>90.22</c:v>
                </c:pt>
                <c:pt idx="152">
                  <c:v>90.22</c:v>
                </c:pt>
                <c:pt idx="153">
                  <c:v>90.22</c:v>
                </c:pt>
                <c:pt idx="154">
                  <c:v>90.22</c:v>
                </c:pt>
                <c:pt idx="155">
                  <c:v>90.22</c:v>
                </c:pt>
                <c:pt idx="156">
                  <c:v>90.22</c:v>
                </c:pt>
                <c:pt idx="157">
                  <c:v>90.22</c:v>
                </c:pt>
                <c:pt idx="158">
                  <c:v>90.22</c:v>
                </c:pt>
                <c:pt idx="159">
                  <c:v>90.22</c:v>
                </c:pt>
                <c:pt idx="160">
                  <c:v>90.22</c:v>
                </c:pt>
                <c:pt idx="161">
                  <c:v>90.22</c:v>
                </c:pt>
                <c:pt idx="162">
                  <c:v>90.22</c:v>
                </c:pt>
                <c:pt idx="163">
                  <c:v>90.22</c:v>
                </c:pt>
                <c:pt idx="164">
                  <c:v>90.22</c:v>
                </c:pt>
                <c:pt idx="165">
                  <c:v>90.22</c:v>
                </c:pt>
                <c:pt idx="166">
                  <c:v>90.22</c:v>
                </c:pt>
                <c:pt idx="167">
                  <c:v>90.22</c:v>
                </c:pt>
                <c:pt idx="168">
                  <c:v>90.22</c:v>
                </c:pt>
                <c:pt idx="169">
                  <c:v>90.22</c:v>
                </c:pt>
                <c:pt idx="170">
                  <c:v>90.22</c:v>
                </c:pt>
                <c:pt idx="171">
                  <c:v>90.22</c:v>
                </c:pt>
                <c:pt idx="172">
                  <c:v>90.22</c:v>
                </c:pt>
                <c:pt idx="173">
                  <c:v>90.22</c:v>
                </c:pt>
                <c:pt idx="174">
                  <c:v>90.22</c:v>
                </c:pt>
                <c:pt idx="175">
                  <c:v>90.22</c:v>
                </c:pt>
                <c:pt idx="176">
                  <c:v>90.22</c:v>
                </c:pt>
                <c:pt idx="177">
                  <c:v>90.22</c:v>
                </c:pt>
                <c:pt idx="178">
                  <c:v>90.22</c:v>
                </c:pt>
                <c:pt idx="179">
                  <c:v>90.22</c:v>
                </c:pt>
                <c:pt idx="180">
                  <c:v>90.22</c:v>
                </c:pt>
              </c:numCache>
            </c:numRef>
          </c:yVal>
          <c:smooth val="0"/>
        </c:ser>
        <c:ser>
          <c:idx val="2"/>
          <c:order val="2"/>
          <c:tx>
            <c:strRef>
              <c:f>Sheet1!$D$1</c:f>
              <c:strCache>
                <c:ptCount val="1"/>
                <c:pt idx="0">
                  <c:v>Skin</c:v>
                </c:pt>
              </c:strCache>
            </c:strRef>
          </c:tx>
          <c:spPr>
            <a:ln w="41275">
              <a:solidFill>
                <a:srgbClr val="FF0000"/>
              </a:solidFill>
            </a:ln>
          </c:spPr>
          <c:marker>
            <c:symbol val="none"/>
          </c:marker>
          <c:xVal>
            <c:numRef>
              <c:f>Sheet1!$A$2:$A$182</c:f>
              <c:numCache>
                <c:formatCode>General</c:formatCode>
                <c:ptCount val="18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pt idx="169">
                  <c:v>14.083299999999999</c:v>
                </c:pt>
                <c:pt idx="170">
                  <c:v>14.166700000000001</c:v>
                </c:pt>
                <c:pt idx="171">
                  <c:v>14.25</c:v>
                </c:pt>
                <c:pt idx="172">
                  <c:v>14.333299999999999</c:v>
                </c:pt>
                <c:pt idx="173">
                  <c:v>14.416700000000001</c:v>
                </c:pt>
                <c:pt idx="174">
                  <c:v>14.5</c:v>
                </c:pt>
                <c:pt idx="175">
                  <c:v>14.583299999999999</c:v>
                </c:pt>
                <c:pt idx="176">
                  <c:v>14.666700000000001</c:v>
                </c:pt>
                <c:pt idx="177">
                  <c:v>14.75</c:v>
                </c:pt>
                <c:pt idx="178">
                  <c:v>14.833299999999999</c:v>
                </c:pt>
                <c:pt idx="179">
                  <c:v>14.916700000000001</c:v>
                </c:pt>
                <c:pt idx="180">
                  <c:v>15</c:v>
                </c:pt>
              </c:numCache>
            </c:numRef>
          </c:xVal>
          <c:yVal>
            <c:numRef>
              <c:f>Sheet1!$D$2:$D$182</c:f>
              <c:numCache>
                <c:formatCode>General</c:formatCode>
                <c:ptCount val="181"/>
                <c:pt idx="0">
                  <c:v>100</c:v>
                </c:pt>
                <c:pt idx="1">
                  <c:v>100</c:v>
                </c:pt>
                <c:pt idx="2">
                  <c:v>100</c:v>
                </c:pt>
                <c:pt idx="3">
                  <c:v>100</c:v>
                </c:pt>
                <c:pt idx="4">
                  <c:v>100</c:v>
                </c:pt>
                <c:pt idx="5">
                  <c:v>100</c:v>
                </c:pt>
                <c:pt idx="6">
                  <c:v>100</c:v>
                </c:pt>
                <c:pt idx="7">
                  <c:v>99.793000000000006</c:v>
                </c:pt>
                <c:pt idx="8">
                  <c:v>99.584000000000003</c:v>
                </c:pt>
                <c:pt idx="9">
                  <c:v>99.584000000000003</c:v>
                </c:pt>
                <c:pt idx="10">
                  <c:v>99.584000000000003</c:v>
                </c:pt>
                <c:pt idx="11">
                  <c:v>99.584000000000003</c:v>
                </c:pt>
                <c:pt idx="12">
                  <c:v>99.584000000000003</c:v>
                </c:pt>
                <c:pt idx="13">
                  <c:v>99.584000000000003</c:v>
                </c:pt>
                <c:pt idx="14">
                  <c:v>99.584000000000003</c:v>
                </c:pt>
                <c:pt idx="15">
                  <c:v>99.584000000000003</c:v>
                </c:pt>
                <c:pt idx="16">
                  <c:v>99.584000000000003</c:v>
                </c:pt>
                <c:pt idx="17">
                  <c:v>99.584000000000003</c:v>
                </c:pt>
                <c:pt idx="18">
                  <c:v>99.337000000000003</c:v>
                </c:pt>
                <c:pt idx="19">
                  <c:v>99.337000000000003</c:v>
                </c:pt>
                <c:pt idx="20">
                  <c:v>99.085999999999999</c:v>
                </c:pt>
                <c:pt idx="21">
                  <c:v>99.085999999999999</c:v>
                </c:pt>
                <c:pt idx="22">
                  <c:v>99.085999999999999</c:v>
                </c:pt>
                <c:pt idx="23">
                  <c:v>99.085999999999999</c:v>
                </c:pt>
                <c:pt idx="24">
                  <c:v>99.085999999999999</c:v>
                </c:pt>
                <c:pt idx="25">
                  <c:v>99.085999999999999</c:v>
                </c:pt>
                <c:pt idx="26">
                  <c:v>99.085999999999999</c:v>
                </c:pt>
                <c:pt idx="27">
                  <c:v>99.085999999999999</c:v>
                </c:pt>
                <c:pt idx="28">
                  <c:v>99.085999999999999</c:v>
                </c:pt>
                <c:pt idx="29">
                  <c:v>99.085999999999999</c:v>
                </c:pt>
                <c:pt idx="30">
                  <c:v>99.085999999999999</c:v>
                </c:pt>
                <c:pt idx="31">
                  <c:v>99.085999999999999</c:v>
                </c:pt>
                <c:pt idx="32">
                  <c:v>99.085999999999999</c:v>
                </c:pt>
                <c:pt idx="33">
                  <c:v>98.784000000000006</c:v>
                </c:pt>
                <c:pt idx="34">
                  <c:v>98.173000000000002</c:v>
                </c:pt>
                <c:pt idx="35">
                  <c:v>98.173000000000002</c:v>
                </c:pt>
                <c:pt idx="36">
                  <c:v>97.863</c:v>
                </c:pt>
                <c:pt idx="37">
                  <c:v>97.863</c:v>
                </c:pt>
                <c:pt idx="38">
                  <c:v>97.863</c:v>
                </c:pt>
                <c:pt idx="39">
                  <c:v>97.522000000000006</c:v>
                </c:pt>
                <c:pt idx="40">
                  <c:v>97.522000000000006</c:v>
                </c:pt>
                <c:pt idx="41">
                  <c:v>97.522000000000006</c:v>
                </c:pt>
                <c:pt idx="42">
                  <c:v>97.522000000000006</c:v>
                </c:pt>
                <c:pt idx="43">
                  <c:v>97.522000000000006</c:v>
                </c:pt>
                <c:pt idx="44">
                  <c:v>97.522000000000006</c:v>
                </c:pt>
                <c:pt idx="45">
                  <c:v>96.807000000000002</c:v>
                </c:pt>
                <c:pt idx="46">
                  <c:v>96.807000000000002</c:v>
                </c:pt>
                <c:pt idx="47">
                  <c:v>96.807000000000002</c:v>
                </c:pt>
                <c:pt idx="48">
                  <c:v>96.807000000000002</c:v>
                </c:pt>
                <c:pt idx="49">
                  <c:v>96.807000000000002</c:v>
                </c:pt>
                <c:pt idx="50">
                  <c:v>96.807000000000002</c:v>
                </c:pt>
                <c:pt idx="51">
                  <c:v>96.807000000000002</c:v>
                </c:pt>
                <c:pt idx="52">
                  <c:v>96.807000000000002</c:v>
                </c:pt>
                <c:pt idx="53">
                  <c:v>96.807000000000002</c:v>
                </c:pt>
                <c:pt idx="54">
                  <c:v>96.406000000000006</c:v>
                </c:pt>
                <c:pt idx="55">
                  <c:v>96.406000000000006</c:v>
                </c:pt>
                <c:pt idx="56">
                  <c:v>96.406000000000006</c:v>
                </c:pt>
                <c:pt idx="57">
                  <c:v>96.406000000000006</c:v>
                </c:pt>
                <c:pt idx="58">
                  <c:v>96.406000000000006</c:v>
                </c:pt>
                <c:pt idx="59">
                  <c:v>95.980999999999995</c:v>
                </c:pt>
                <c:pt idx="60">
                  <c:v>95.540999999999997</c:v>
                </c:pt>
                <c:pt idx="61">
                  <c:v>95.540999999999997</c:v>
                </c:pt>
                <c:pt idx="62">
                  <c:v>95.540999999999997</c:v>
                </c:pt>
                <c:pt idx="63">
                  <c:v>95.540999999999997</c:v>
                </c:pt>
                <c:pt idx="64">
                  <c:v>95.540999999999997</c:v>
                </c:pt>
                <c:pt idx="65">
                  <c:v>95.540999999999997</c:v>
                </c:pt>
                <c:pt idx="66">
                  <c:v>95.540999999999997</c:v>
                </c:pt>
                <c:pt idx="67">
                  <c:v>95.540999999999997</c:v>
                </c:pt>
                <c:pt idx="68">
                  <c:v>95.540999999999997</c:v>
                </c:pt>
                <c:pt idx="69">
                  <c:v>94.561000000000007</c:v>
                </c:pt>
                <c:pt idx="70">
                  <c:v>94.561000000000007</c:v>
                </c:pt>
                <c:pt idx="71">
                  <c:v>94.561000000000007</c:v>
                </c:pt>
                <c:pt idx="72">
                  <c:v>94.561000000000007</c:v>
                </c:pt>
                <c:pt idx="73">
                  <c:v>94.010999999999996</c:v>
                </c:pt>
                <c:pt idx="74">
                  <c:v>94.010999999999996</c:v>
                </c:pt>
                <c:pt idx="75">
                  <c:v>94.010999999999996</c:v>
                </c:pt>
                <c:pt idx="76">
                  <c:v>94.010999999999996</c:v>
                </c:pt>
                <c:pt idx="77">
                  <c:v>94.010999999999996</c:v>
                </c:pt>
                <c:pt idx="78">
                  <c:v>94.010999999999996</c:v>
                </c:pt>
                <c:pt idx="79">
                  <c:v>94.010999999999996</c:v>
                </c:pt>
                <c:pt idx="80">
                  <c:v>94.010999999999996</c:v>
                </c:pt>
                <c:pt idx="81">
                  <c:v>94.010999999999996</c:v>
                </c:pt>
                <c:pt idx="82">
                  <c:v>94.010999999999996</c:v>
                </c:pt>
                <c:pt idx="83">
                  <c:v>94.010999999999996</c:v>
                </c:pt>
                <c:pt idx="84">
                  <c:v>94.010999999999996</c:v>
                </c:pt>
                <c:pt idx="85">
                  <c:v>94.010999999999996</c:v>
                </c:pt>
                <c:pt idx="86">
                  <c:v>94.010999999999996</c:v>
                </c:pt>
                <c:pt idx="87">
                  <c:v>94.010999999999996</c:v>
                </c:pt>
                <c:pt idx="88">
                  <c:v>94.010999999999996</c:v>
                </c:pt>
                <c:pt idx="89">
                  <c:v>94.010999999999996</c:v>
                </c:pt>
                <c:pt idx="90">
                  <c:v>94.010999999999996</c:v>
                </c:pt>
                <c:pt idx="91">
                  <c:v>94.010999999999996</c:v>
                </c:pt>
                <c:pt idx="92">
                  <c:v>94.010999999999996</c:v>
                </c:pt>
                <c:pt idx="93">
                  <c:v>94.010999999999996</c:v>
                </c:pt>
                <c:pt idx="94">
                  <c:v>94.010999999999996</c:v>
                </c:pt>
                <c:pt idx="95">
                  <c:v>91.772999999999996</c:v>
                </c:pt>
                <c:pt idx="96">
                  <c:v>91.772999999999996</c:v>
                </c:pt>
                <c:pt idx="97">
                  <c:v>91.772999999999996</c:v>
                </c:pt>
                <c:pt idx="98">
                  <c:v>91.772999999999996</c:v>
                </c:pt>
                <c:pt idx="99">
                  <c:v>91.772999999999996</c:v>
                </c:pt>
                <c:pt idx="100">
                  <c:v>91.772999999999996</c:v>
                </c:pt>
                <c:pt idx="101">
                  <c:v>91.772999999999996</c:v>
                </c:pt>
                <c:pt idx="102">
                  <c:v>91.772999999999996</c:v>
                </c:pt>
                <c:pt idx="103">
                  <c:v>91.772999999999996</c:v>
                </c:pt>
                <c:pt idx="104">
                  <c:v>90.119</c:v>
                </c:pt>
                <c:pt idx="105">
                  <c:v>90.119</c:v>
                </c:pt>
                <c:pt idx="106">
                  <c:v>90.119</c:v>
                </c:pt>
                <c:pt idx="107">
                  <c:v>90.119</c:v>
                </c:pt>
                <c:pt idx="108">
                  <c:v>89.2</c:v>
                </c:pt>
                <c:pt idx="109">
                  <c:v>89.2</c:v>
                </c:pt>
                <c:pt idx="110">
                  <c:v>89.2</c:v>
                </c:pt>
                <c:pt idx="111">
                  <c:v>89.2</c:v>
                </c:pt>
                <c:pt idx="112">
                  <c:v>89.2</c:v>
                </c:pt>
                <c:pt idx="113">
                  <c:v>89.2</c:v>
                </c:pt>
                <c:pt idx="114">
                  <c:v>88.209000000000003</c:v>
                </c:pt>
                <c:pt idx="115">
                  <c:v>88.209000000000003</c:v>
                </c:pt>
                <c:pt idx="116">
                  <c:v>88.209000000000003</c:v>
                </c:pt>
                <c:pt idx="117">
                  <c:v>88.209000000000003</c:v>
                </c:pt>
                <c:pt idx="118">
                  <c:v>88.209000000000003</c:v>
                </c:pt>
                <c:pt idx="119">
                  <c:v>88.209000000000003</c:v>
                </c:pt>
                <c:pt idx="120">
                  <c:v>88.209000000000003</c:v>
                </c:pt>
                <c:pt idx="121">
                  <c:v>88.209000000000003</c:v>
                </c:pt>
                <c:pt idx="122">
                  <c:v>88.209000000000003</c:v>
                </c:pt>
                <c:pt idx="123">
                  <c:v>88.209000000000003</c:v>
                </c:pt>
                <c:pt idx="124">
                  <c:v>88.209000000000003</c:v>
                </c:pt>
                <c:pt idx="125">
                  <c:v>88.209000000000003</c:v>
                </c:pt>
                <c:pt idx="126">
                  <c:v>88.209000000000003</c:v>
                </c:pt>
                <c:pt idx="127">
                  <c:v>88.209000000000003</c:v>
                </c:pt>
                <c:pt idx="128">
                  <c:v>88.209000000000003</c:v>
                </c:pt>
                <c:pt idx="129">
                  <c:v>87.048000000000002</c:v>
                </c:pt>
                <c:pt idx="130">
                  <c:v>85.872</c:v>
                </c:pt>
                <c:pt idx="131">
                  <c:v>85.872</c:v>
                </c:pt>
                <c:pt idx="132">
                  <c:v>85.872</c:v>
                </c:pt>
                <c:pt idx="133">
                  <c:v>85.872</c:v>
                </c:pt>
                <c:pt idx="134">
                  <c:v>85.872</c:v>
                </c:pt>
                <c:pt idx="135">
                  <c:v>85.872</c:v>
                </c:pt>
                <c:pt idx="136">
                  <c:v>85.872</c:v>
                </c:pt>
                <c:pt idx="137">
                  <c:v>85.872</c:v>
                </c:pt>
                <c:pt idx="138">
                  <c:v>85.872</c:v>
                </c:pt>
                <c:pt idx="139">
                  <c:v>85.872</c:v>
                </c:pt>
                <c:pt idx="140">
                  <c:v>85.872</c:v>
                </c:pt>
                <c:pt idx="141">
                  <c:v>85.872</c:v>
                </c:pt>
                <c:pt idx="142">
                  <c:v>85.872</c:v>
                </c:pt>
                <c:pt idx="143">
                  <c:v>85.872</c:v>
                </c:pt>
                <c:pt idx="144">
                  <c:v>85.872</c:v>
                </c:pt>
                <c:pt idx="145">
                  <c:v>85.872</c:v>
                </c:pt>
                <c:pt idx="146">
                  <c:v>85.872</c:v>
                </c:pt>
                <c:pt idx="147">
                  <c:v>85.872</c:v>
                </c:pt>
                <c:pt idx="148">
                  <c:v>85.872</c:v>
                </c:pt>
                <c:pt idx="149">
                  <c:v>85.872</c:v>
                </c:pt>
                <c:pt idx="150">
                  <c:v>84.153999999999996</c:v>
                </c:pt>
                <c:pt idx="151">
                  <c:v>84.153999999999996</c:v>
                </c:pt>
                <c:pt idx="152">
                  <c:v>84.153999999999996</c:v>
                </c:pt>
                <c:pt idx="153">
                  <c:v>84.153999999999996</c:v>
                </c:pt>
                <c:pt idx="154">
                  <c:v>84.153999999999996</c:v>
                </c:pt>
                <c:pt idx="155">
                  <c:v>84.153999999999996</c:v>
                </c:pt>
                <c:pt idx="156">
                  <c:v>84.153999999999996</c:v>
                </c:pt>
                <c:pt idx="157">
                  <c:v>84.153999999999996</c:v>
                </c:pt>
                <c:pt idx="158">
                  <c:v>84.153999999999996</c:v>
                </c:pt>
                <c:pt idx="159">
                  <c:v>84.153999999999996</c:v>
                </c:pt>
                <c:pt idx="160">
                  <c:v>84.153999999999996</c:v>
                </c:pt>
                <c:pt idx="161">
                  <c:v>84.153999999999996</c:v>
                </c:pt>
                <c:pt idx="162">
                  <c:v>84.153999999999996</c:v>
                </c:pt>
                <c:pt idx="163">
                  <c:v>84.153999999999996</c:v>
                </c:pt>
                <c:pt idx="164">
                  <c:v>84.153999999999996</c:v>
                </c:pt>
                <c:pt idx="165">
                  <c:v>84.153999999999996</c:v>
                </c:pt>
                <c:pt idx="166">
                  <c:v>84.153999999999996</c:v>
                </c:pt>
                <c:pt idx="167">
                  <c:v>84.153999999999996</c:v>
                </c:pt>
                <c:pt idx="168">
                  <c:v>84.153999999999996</c:v>
                </c:pt>
                <c:pt idx="169">
                  <c:v>84.153999999999996</c:v>
                </c:pt>
                <c:pt idx="170">
                  <c:v>84.153999999999996</c:v>
                </c:pt>
                <c:pt idx="171">
                  <c:v>84.153999999999996</c:v>
                </c:pt>
                <c:pt idx="172">
                  <c:v>84.153999999999996</c:v>
                </c:pt>
                <c:pt idx="173">
                  <c:v>84.153999999999996</c:v>
                </c:pt>
                <c:pt idx="174">
                  <c:v>84.153999999999996</c:v>
                </c:pt>
                <c:pt idx="175">
                  <c:v>84.153999999999996</c:v>
                </c:pt>
                <c:pt idx="176">
                  <c:v>84.153999999999996</c:v>
                </c:pt>
                <c:pt idx="177">
                  <c:v>84.153999999999996</c:v>
                </c:pt>
                <c:pt idx="178">
                  <c:v>84.153999999999996</c:v>
                </c:pt>
                <c:pt idx="179">
                  <c:v>84.153999999999996</c:v>
                </c:pt>
                <c:pt idx="180">
                  <c:v>84.153999999999996</c:v>
                </c:pt>
              </c:numCache>
            </c:numRef>
          </c:yVal>
          <c:smooth val="0"/>
        </c:ser>
        <c:ser>
          <c:idx val="3"/>
          <c:order val="3"/>
          <c:tx>
            <c:strRef>
              <c:f>Sheet1!$E$1</c:f>
              <c:strCache>
                <c:ptCount val="1"/>
                <c:pt idx="0">
                  <c:v>Other</c:v>
                </c:pt>
              </c:strCache>
            </c:strRef>
          </c:tx>
          <c:spPr>
            <a:ln w="41275">
              <a:solidFill>
                <a:srgbClr val="FFFF00"/>
              </a:solidFill>
            </a:ln>
          </c:spPr>
          <c:marker>
            <c:symbol val="none"/>
          </c:marker>
          <c:xVal>
            <c:numRef>
              <c:f>Sheet1!$A$2:$A$182</c:f>
              <c:numCache>
                <c:formatCode>General</c:formatCode>
                <c:ptCount val="18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pt idx="169">
                  <c:v>14.083299999999999</c:v>
                </c:pt>
                <c:pt idx="170">
                  <c:v>14.166700000000001</c:v>
                </c:pt>
                <c:pt idx="171">
                  <c:v>14.25</c:v>
                </c:pt>
                <c:pt idx="172">
                  <c:v>14.333299999999999</c:v>
                </c:pt>
                <c:pt idx="173">
                  <c:v>14.416700000000001</c:v>
                </c:pt>
                <c:pt idx="174">
                  <c:v>14.5</c:v>
                </c:pt>
                <c:pt idx="175">
                  <c:v>14.583299999999999</c:v>
                </c:pt>
                <c:pt idx="176">
                  <c:v>14.666700000000001</c:v>
                </c:pt>
                <c:pt idx="177">
                  <c:v>14.75</c:v>
                </c:pt>
                <c:pt idx="178">
                  <c:v>14.833299999999999</c:v>
                </c:pt>
                <c:pt idx="179">
                  <c:v>14.916700000000001</c:v>
                </c:pt>
                <c:pt idx="180">
                  <c:v>15</c:v>
                </c:pt>
              </c:numCache>
            </c:numRef>
          </c:xVal>
          <c:yVal>
            <c:numRef>
              <c:f>Sheet1!$E$2:$E$182</c:f>
              <c:numCache>
                <c:formatCode>General</c:formatCode>
                <c:ptCount val="181"/>
                <c:pt idx="0">
                  <c:v>100</c:v>
                </c:pt>
                <c:pt idx="1">
                  <c:v>100</c:v>
                </c:pt>
                <c:pt idx="2">
                  <c:v>100</c:v>
                </c:pt>
                <c:pt idx="3">
                  <c:v>100</c:v>
                </c:pt>
                <c:pt idx="4">
                  <c:v>100</c:v>
                </c:pt>
                <c:pt idx="5">
                  <c:v>99.796999999999997</c:v>
                </c:pt>
                <c:pt idx="6">
                  <c:v>99.593000000000004</c:v>
                </c:pt>
                <c:pt idx="7">
                  <c:v>99.388999999999996</c:v>
                </c:pt>
                <c:pt idx="8">
                  <c:v>99.183000000000007</c:v>
                </c:pt>
                <c:pt idx="9">
                  <c:v>99.183000000000007</c:v>
                </c:pt>
                <c:pt idx="10">
                  <c:v>99.183000000000007</c:v>
                </c:pt>
                <c:pt idx="11">
                  <c:v>99.183000000000007</c:v>
                </c:pt>
                <c:pt idx="12">
                  <c:v>98.968999999999994</c:v>
                </c:pt>
                <c:pt idx="13">
                  <c:v>98.968999999999994</c:v>
                </c:pt>
                <c:pt idx="14">
                  <c:v>98.742000000000004</c:v>
                </c:pt>
                <c:pt idx="15">
                  <c:v>98.510999999999996</c:v>
                </c:pt>
                <c:pt idx="16">
                  <c:v>98.510999999999996</c:v>
                </c:pt>
                <c:pt idx="17">
                  <c:v>98.272999999999996</c:v>
                </c:pt>
                <c:pt idx="18">
                  <c:v>98.272999999999996</c:v>
                </c:pt>
                <c:pt idx="19">
                  <c:v>98.272999999999996</c:v>
                </c:pt>
                <c:pt idx="20">
                  <c:v>98.272999999999996</c:v>
                </c:pt>
                <c:pt idx="21">
                  <c:v>98.272999999999996</c:v>
                </c:pt>
                <c:pt idx="22">
                  <c:v>98.016999999999996</c:v>
                </c:pt>
                <c:pt idx="23">
                  <c:v>98.016999999999996</c:v>
                </c:pt>
                <c:pt idx="24">
                  <c:v>98.016999999999996</c:v>
                </c:pt>
                <c:pt idx="25">
                  <c:v>98.016999999999996</c:v>
                </c:pt>
                <c:pt idx="26">
                  <c:v>98.016999999999996</c:v>
                </c:pt>
                <c:pt idx="27">
                  <c:v>98.016999999999996</c:v>
                </c:pt>
                <c:pt idx="28">
                  <c:v>98.016999999999996</c:v>
                </c:pt>
                <c:pt idx="29">
                  <c:v>98.016999999999996</c:v>
                </c:pt>
                <c:pt idx="30">
                  <c:v>98.016999999999996</c:v>
                </c:pt>
                <c:pt idx="31">
                  <c:v>98.016999999999996</c:v>
                </c:pt>
                <c:pt idx="32">
                  <c:v>98.016999999999996</c:v>
                </c:pt>
                <c:pt idx="33">
                  <c:v>97.718999999999994</c:v>
                </c:pt>
                <c:pt idx="34">
                  <c:v>97.718999999999994</c:v>
                </c:pt>
                <c:pt idx="35">
                  <c:v>97.418000000000006</c:v>
                </c:pt>
                <c:pt idx="36">
                  <c:v>97.418000000000006</c:v>
                </c:pt>
                <c:pt idx="37">
                  <c:v>97.418000000000006</c:v>
                </c:pt>
                <c:pt idx="38">
                  <c:v>97.418000000000006</c:v>
                </c:pt>
                <c:pt idx="39">
                  <c:v>97.418000000000006</c:v>
                </c:pt>
                <c:pt idx="40">
                  <c:v>97.418000000000006</c:v>
                </c:pt>
                <c:pt idx="41">
                  <c:v>97.418000000000006</c:v>
                </c:pt>
                <c:pt idx="42">
                  <c:v>97.418000000000006</c:v>
                </c:pt>
                <c:pt idx="43">
                  <c:v>97.418000000000006</c:v>
                </c:pt>
                <c:pt idx="44">
                  <c:v>97.418000000000006</c:v>
                </c:pt>
                <c:pt idx="45">
                  <c:v>97.418000000000006</c:v>
                </c:pt>
                <c:pt idx="46">
                  <c:v>97.418000000000006</c:v>
                </c:pt>
                <c:pt idx="47">
                  <c:v>96.697999999999993</c:v>
                </c:pt>
                <c:pt idx="48">
                  <c:v>96.697999999999993</c:v>
                </c:pt>
                <c:pt idx="49">
                  <c:v>96.317999999999998</c:v>
                </c:pt>
                <c:pt idx="50">
                  <c:v>96.317999999999998</c:v>
                </c:pt>
                <c:pt idx="51">
                  <c:v>96.317999999999998</c:v>
                </c:pt>
                <c:pt idx="52">
                  <c:v>96.317999999999998</c:v>
                </c:pt>
                <c:pt idx="53">
                  <c:v>95.924999999999997</c:v>
                </c:pt>
                <c:pt idx="54">
                  <c:v>95.924999999999997</c:v>
                </c:pt>
                <c:pt idx="55">
                  <c:v>95.924999999999997</c:v>
                </c:pt>
                <c:pt idx="56">
                  <c:v>95.924999999999997</c:v>
                </c:pt>
                <c:pt idx="57">
                  <c:v>95.924999999999997</c:v>
                </c:pt>
                <c:pt idx="58">
                  <c:v>95.515000000000001</c:v>
                </c:pt>
                <c:pt idx="59">
                  <c:v>95.515000000000001</c:v>
                </c:pt>
                <c:pt idx="60">
                  <c:v>95.515000000000001</c:v>
                </c:pt>
                <c:pt idx="61">
                  <c:v>95.515000000000001</c:v>
                </c:pt>
                <c:pt idx="62">
                  <c:v>95.515000000000001</c:v>
                </c:pt>
                <c:pt idx="63">
                  <c:v>95.515000000000001</c:v>
                </c:pt>
                <c:pt idx="64">
                  <c:v>95.515000000000001</c:v>
                </c:pt>
                <c:pt idx="65">
                  <c:v>95.515000000000001</c:v>
                </c:pt>
                <c:pt idx="66">
                  <c:v>95.052000000000007</c:v>
                </c:pt>
                <c:pt idx="67">
                  <c:v>94.585999999999999</c:v>
                </c:pt>
                <c:pt idx="68">
                  <c:v>94.585999999999999</c:v>
                </c:pt>
                <c:pt idx="69">
                  <c:v>94.585999999999999</c:v>
                </c:pt>
                <c:pt idx="70">
                  <c:v>94.585999999999999</c:v>
                </c:pt>
                <c:pt idx="71">
                  <c:v>94.585999999999999</c:v>
                </c:pt>
                <c:pt idx="72">
                  <c:v>94.585999999999999</c:v>
                </c:pt>
                <c:pt idx="73">
                  <c:v>94.585999999999999</c:v>
                </c:pt>
                <c:pt idx="74">
                  <c:v>94.033000000000001</c:v>
                </c:pt>
                <c:pt idx="75">
                  <c:v>94.033000000000001</c:v>
                </c:pt>
                <c:pt idx="76">
                  <c:v>94.033000000000001</c:v>
                </c:pt>
                <c:pt idx="77">
                  <c:v>94.033000000000001</c:v>
                </c:pt>
                <c:pt idx="78">
                  <c:v>94.033000000000001</c:v>
                </c:pt>
                <c:pt idx="79">
                  <c:v>94.033000000000001</c:v>
                </c:pt>
                <c:pt idx="80">
                  <c:v>94.033000000000001</c:v>
                </c:pt>
                <c:pt idx="81">
                  <c:v>94.033000000000001</c:v>
                </c:pt>
                <c:pt idx="82">
                  <c:v>94.033000000000001</c:v>
                </c:pt>
                <c:pt idx="83">
                  <c:v>94.033000000000001</c:v>
                </c:pt>
                <c:pt idx="84">
                  <c:v>93.406000000000006</c:v>
                </c:pt>
                <c:pt idx="85">
                  <c:v>93.406000000000006</c:v>
                </c:pt>
                <c:pt idx="86">
                  <c:v>93.406000000000006</c:v>
                </c:pt>
                <c:pt idx="87">
                  <c:v>93.406000000000006</c:v>
                </c:pt>
                <c:pt idx="88">
                  <c:v>93.406000000000006</c:v>
                </c:pt>
                <c:pt idx="89">
                  <c:v>93.406000000000006</c:v>
                </c:pt>
                <c:pt idx="90">
                  <c:v>92.697999999999993</c:v>
                </c:pt>
                <c:pt idx="91">
                  <c:v>92.697999999999993</c:v>
                </c:pt>
                <c:pt idx="92">
                  <c:v>92.697999999999993</c:v>
                </c:pt>
                <c:pt idx="93">
                  <c:v>92.697999999999993</c:v>
                </c:pt>
                <c:pt idx="94">
                  <c:v>92.697999999999993</c:v>
                </c:pt>
                <c:pt idx="95">
                  <c:v>92.697999999999993</c:v>
                </c:pt>
                <c:pt idx="96">
                  <c:v>91.95</c:v>
                </c:pt>
                <c:pt idx="97">
                  <c:v>91.95</c:v>
                </c:pt>
                <c:pt idx="98">
                  <c:v>91.95</c:v>
                </c:pt>
                <c:pt idx="99">
                  <c:v>91.95</c:v>
                </c:pt>
                <c:pt idx="100">
                  <c:v>91.95</c:v>
                </c:pt>
                <c:pt idx="101">
                  <c:v>91.95</c:v>
                </c:pt>
                <c:pt idx="102">
                  <c:v>91.95</c:v>
                </c:pt>
                <c:pt idx="103">
                  <c:v>91.95</c:v>
                </c:pt>
                <c:pt idx="104">
                  <c:v>91.95</c:v>
                </c:pt>
                <c:pt idx="105">
                  <c:v>91.95</c:v>
                </c:pt>
                <c:pt idx="106">
                  <c:v>91.95</c:v>
                </c:pt>
                <c:pt idx="107">
                  <c:v>91.114999999999995</c:v>
                </c:pt>
                <c:pt idx="108">
                  <c:v>91.114999999999995</c:v>
                </c:pt>
                <c:pt idx="109">
                  <c:v>91.114999999999995</c:v>
                </c:pt>
                <c:pt idx="110">
                  <c:v>91.114999999999995</c:v>
                </c:pt>
                <c:pt idx="111">
                  <c:v>91.114999999999995</c:v>
                </c:pt>
                <c:pt idx="112">
                  <c:v>91.114999999999995</c:v>
                </c:pt>
                <c:pt idx="113">
                  <c:v>91.114999999999995</c:v>
                </c:pt>
                <c:pt idx="114">
                  <c:v>91.114999999999995</c:v>
                </c:pt>
                <c:pt idx="115">
                  <c:v>91.114999999999995</c:v>
                </c:pt>
                <c:pt idx="116">
                  <c:v>91.114999999999995</c:v>
                </c:pt>
                <c:pt idx="117">
                  <c:v>91.114999999999995</c:v>
                </c:pt>
                <c:pt idx="118">
                  <c:v>91.114999999999995</c:v>
                </c:pt>
                <c:pt idx="119">
                  <c:v>91.114999999999995</c:v>
                </c:pt>
                <c:pt idx="120">
                  <c:v>91.114999999999995</c:v>
                </c:pt>
                <c:pt idx="121">
                  <c:v>91.114999999999995</c:v>
                </c:pt>
                <c:pt idx="122">
                  <c:v>91.114999999999995</c:v>
                </c:pt>
                <c:pt idx="123">
                  <c:v>91.114999999999995</c:v>
                </c:pt>
                <c:pt idx="124">
                  <c:v>91.114999999999995</c:v>
                </c:pt>
                <c:pt idx="125">
                  <c:v>91.114999999999995</c:v>
                </c:pt>
                <c:pt idx="126">
                  <c:v>91.114999999999995</c:v>
                </c:pt>
                <c:pt idx="127">
                  <c:v>91.114999999999995</c:v>
                </c:pt>
                <c:pt idx="128">
                  <c:v>91.114999999999995</c:v>
                </c:pt>
                <c:pt idx="129">
                  <c:v>91.114999999999995</c:v>
                </c:pt>
                <c:pt idx="130">
                  <c:v>89.915999999999997</c:v>
                </c:pt>
                <c:pt idx="131">
                  <c:v>89.915999999999997</c:v>
                </c:pt>
                <c:pt idx="132">
                  <c:v>89.915999999999997</c:v>
                </c:pt>
                <c:pt idx="133">
                  <c:v>89.915999999999997</c:v>
                </c:pt>
                <c:pt idx="134">
                  <c:v>89.915999999999997</c:v>
                </c:pt>
                <c:pt idx="135">
                  <c:v>89.915999999999997</c:v>
                </c:pt>
                <c:pt idx="136">
                  <c:v>89.915999999999997</c:v>
                </c:pt>
                <c:pt idx="137">
                  <c:v>89.915999999999997</c:v>
                </c:pt>
                <c:pt idx="138">
                  <c:v>89.915999999999997</c:v>
                </c:pt>
                <c:pt idx="139">
                  <c:v>89.915999999999997</c:v>
                </c:pt>
                <c:pt idx="140">
                  <c:v>89.915999999999997</c:v>
                </c:pt>
                <c:pt idx="141">
                  <c:v>89.915999999999997</c:v>
                </c:pt>
                <c:pt idx="142">
                  <c:v>89.915999999999997</c:v>
                </c:pt>
                <c:pt idx="143">
                  <c:v>89.915999999999997</c:v>
                </c:pt>
                <c:pt idx="144">
                  <c:v>89.915999999999997</c:v>
                </c:pt>
                <c:pt idx="145">
                  <c:v>89.915999999999997</c:v>
                </c:pt>
                <c:pt idx="146">
                  <c:v>89.915999999999997</c:v>
                </c:pt>
                <c:pt idx="147">
                  <c:v>89.915999999999997</c:v>
                </c:pt>
                <c:pt idx="148">
                  <c:v>89.915999999999997</c:v>
                </c:pt>
                <c:pt idx="149">
                  <c:v>89.915999999999997</c:v>
                </c:pt>
                <c:pt idx="150">
                  <c:v>89.915999999999997</c:v>
                </c:pt>
                <c:pt idx="151">
                  <c:v>89.915999999999997</c:v>
                </c:pt>
                <c:pt idx="152">
                  <c:v>89.915999999999997</c:v>
                </c:pt>
                <c:pt idx="153">
                  <c:v>89.915999999999997</c:v>
                </c:pt>
                <c:pt idx="154">
                  <c:v>89.915999999999997</c:v>
                </c:pt>
                <c:pt idx="155">
                  <c:v>89.915999999999997</c:v>
                </c:pt>
                <c:pt idx="156">
                  <c:v>89.915999999999997</c:v>
                </c:pt>
                <c:pt idx="157">
                  <c:v>89.915999999999997</c:v>
                </c:pt>
                <c:pt idx="158">
                  <c:v>89.915999999999997</c:v>
                </c:pt>
                <c:pt idx="159">
                  <c:v>89.915999999999997</c:v>
                </c:pt>
                <c:pt idx="160">
                  <c:v>89.915999999999997</c:v>
                </c:pt>
                <c:pt idx="161">
                  <c:v>89.915999999999997</c:v>
                </c:pt>
                <c:pt idx="162">
                  <c:v>89.915999999999997</c:v>
                </c:pt>
                <c:pt idx="163">
                  <c:v>89.915999999999997</c:v>
                </c:pt>
                <c:pt idx="164">
                  <c:v>89.915999999999997</c:v>
                </c:pt>
                <c:pt idx="165">
                  <c:v>89.915999999999997</c:v>
                </c:pt>
                <c:pt idx="166">
                  <c:v>89.915999999999997</c:v>
                </c:pt>
                <c:pt idx="167">
                  <c:v>89.915999999999997</c:v>
                </c:pt>
                <c:pt idx="168">
                  <c:v>89.915999999999997</c:v>
                </c:pt>
                <c:pt idx="169">
                  <c:v>89.915999999999997</c:v>
                </c:pt>
                <c:pt idx="170">
                  <c:v>89.915999999999997</c:v>
                </c:pt>
                <c:pt idx="171">
                  <c:v>89.915999999999997</c:v>
                </c:pt>
                <c:pt idx="172">
                  <c:v>89.915999999999997</c:v>
                </c:pt>
                <c:pt idx="173">
                  <c:v>89.915999999999997</c:v>
                </c:pt>
                <c:pt idx="174">
                  <c:v>89.915999999999997</c:v>
                </c:pt>
                <c:pt idx="175">
                  <c:v>89.915999999999997</c:v>
                </c:pt>
                <c:pt idx="176">
                  <c:v>89.915999999999997</c:v>
                </c:pt>
                <c:pt idx="177">
                  <c:v>89.915999999999997</c:v>
                </c:pt>
                <c:pt idx="178">
                  <c:v>89.915999999999997</c:v>
                </c:pt>
                <c:pt idx="179">
                  <c:v>89.915999999999997</c:v>
                </c:pt>
                <c:pt idx="180">
                  <c:v>89.915999999999997</c:v>
                </c:pt>
              </c:numCache>
            </c:numRef>
          </c:yVal>
          <c:smooth val="0"/>
        </c:ser>
        <c:dLbls>
          <c:showLegendKey val="0"/>
          <c:showVal val="0"/>
          <c:showCatName val="0"/>
          <c:showSerName val="0"/>
          <c:showPercent val="0"/>
          <c:showBubbleSize val="0"/>
        </c:dLbls>
        <c:axId val="758129688"/>
        <c:axId val="758130080"/>
      </c:scatterChart>
      <c:valAx>
        <c:axId val="758129688"/>
        <c:scaling>
          <c:orientation val="minMax"/>
          <c:max val="12"/>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758130080"/>
        <c:crosses val="autoZero"/>
        <c:crossBetween val="midCat"/>
        <c:majorUnit val="1"/>
      </c:valAx>
      <c:valAx>
        <c:axId val="758130080"/>
        <c:scaling>
          <c:orientation val="minMax"/>
          <c:max val="100"/>
          <c:min val="50"/>
        </c:scaling>
        <c:delete val="0"/>
        <c:axPos val="l"/>
        <c:majorGridlines>
          <c:spPr>
            <a:ln>
              <a:prstDash val="sysDash"/>
            </a:ln>
          </c:spPr>
        </c:majorGridlines>
        <c:title>
          <c:tx>
            <c:rich>
              <a:bodyPr rot="-5400000" vert="horz"/>
              <a:lstStyle/>
              <a:p>
                <a:pPr>
                  <a:defRPr sz="1700"/>
                </a:pPr>
                <a:r>
                  <a:rPr lang="en-US" sz="1700" b="1" i="0" u="none" strike="noStrike" baseline="0" dirty="0" smtClean="0">
                    <a:effectLst/>
                  </a:rPr>
                  <a:t>Freedom from </a:t>
                </a:r>
                <a:r>
                  <a:rPr lang="en-US" sz="1700" b="1" i="0" baseline="0" dirty="0" smtClean="0">
                    <a:solidFill>
                      <a:schemeClr val="tx1"/>
                    </a:solidFill>
                  </a:rPr>
                  <a:t>Malignancy (%)</a:t>
                </a:r>
                <a:endParaRPr lang="en-US" sz="1700" b="1" i="0" baseline="0" dirty="0">
                  <a:solidFill>
                    <a:schemeClr val="tx1"/>
                  </a:solidFill>
                </a:endParaRPr>
              </a:p>
            </c:rich>
          </c:tx>
          <c:layout/>
          <c:overlay val="0"/>
        </c:title>
        <c:numFmt formatCode="General" sourceLinked="1"/>
        <c:majorTickMark val="out"/>
        <c:minorTickMark val="none"/>
        <c:tickLblPos val="nextTo"/>
        <c:txPr>
          <a:bodyPr/>
          <a:lstStyle/>
          <a:p>
            <a:pPr>
              <a:defRPr sz="1500" b="1"/>
            </a:pPr>
            <a:endParaRPr lang="en-US"/>
          </a:p>
        </c:txPr>
        <c:crossAx val="758129688"/>
        <c:crosses val="autoZero"/>
        <c:crossBetween val="midCat"/>
        <c:majorUnit val="10"/>
      </c:valAx>
      <c:spPr>
        <a:solidFill>
          <a:schemeClr val="bg2"/>
        </a:solidFill>
        <a:ln>
          <a:solidFill>
            <a:schemeClr val="tx1"/>
          </a:solidFill>
        </a:ln>
      </c:spPr>
    </c:plotArea>
    <c:legend>
      <c:legendPos val="r"/>
      <c:layout>
        <c:manualLayout>
          <c:xMode val="edge"/>
          <c:yMode val="edge"/>
          <c:x val="0.13391230507951213"/>
          <c:y val="0.57191809357163692"/>
          <c:w val="0.2177213877677055"/>
          <c:h val="0.25350976961213184"/>
        </c:manualLayout>
      </c:layout>
      <c:overlay val="1"/>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64885141569696"/>
          <c:y val="0.17508228138149398"/>
          <c:w val="0.86853006759110862"/>
          <c:h val="0.64806794983960325"/>
        </c:manualLayout>
      </c:layout>
      <c:lineChart>
        <c:grouping val="standard"/>
        <c:varyColors val="0"/>
        <c:ser>
          <c:idx val="0"/>
          <c:order val="0"/>
          <c:tx>
            <c:strRef>
              <c:f>Sheet1!$A$2</c:f>
              <c:strCache>
                <c:ptCount val="1"/>
                <c:pt idx="0">
                  <c:v>OB/BOS</c:v>
                </c:pt>
              </c:strCache>
            </c:strRef>
          </c:tx>
          <c:spPr>
            <a:ln w="41275">
              <a:solidFill>
                <a:srgbClr val="FF0000"/>
              </a:solidFill>
            </a:ln>
          </c:spPr>
          <c:marker>
            <c:symbol val="diamond"/>
            <c:size val="9"/>
            <c:spPr>
              <a:solidFill>
                <a:srgbClr val="FF0000"/>
              </a:solidFill>
              <a:ln>
                <a:solidFill>
                  <a:srgbClr val="FF0000"/>
                </a:solidFill>
              </a:ln>
            </c:spPr>
          </c:marker>
          <c:cat>
            <c:strRef>
              <c:f>Sheet1!$B$1:$F$1</c:f>
              <c:strCache>
                <c:ptCount val="5"/>
                <c:pt idx="0">
                  <c:v>0-30 Days (N=472)</c:v>
                </c:pt>
                <c:pt idx="1">
                  <c:v>31 Days - 1 Year (N=360)</c:v>
                </c:pt>
                <c:pt idx="2">
                  <c:v>&gt;1-3 Years (N=294)</c:v>
                </c:pt>
                <c:pt idx="3">
                  <c:v>&gt;3-5 Years (N=175)</c:v>
                </c:pt>
                <c:pt idx="4">
                  <c:v>&gt;5 Years (N=535)</c:v>
                </c:pt>
              </c:strCache>
            </c:strRef>
          </c:cat>
          <c:val>
            <c:numRef>
              <c:f>Sheet1!$B$2:$F$2</c:f>
              <c:numCache>
                <c:formatCode>General</c:formatCode>
                <c:ptCount val="5"/>
                <c:pt idx="0">
                  <c:v>0</c:v>
                </c:pt>
                <c:pt idx="1">
                  <c:v>3.9</c:v>
                </c:pt>
                <c:pt idx="2">
                  <c:v>23.5</c:v>
                </c:pt>
                <c:pt idx="3">
                  <c:v>21.7</c:v>
                </c:pt>
                <c:pt idx="4">
                  <c:v>20.6</c:v>
                </c:pt>
              </c:numCache>
            </c:numRef>
          </c:val>
          <c:smooth val="0"/>
        </c:ser>
        <c:ser>
          <c:idx val="1"/>
          <c:order val="1"/>
          <c:tx>
            <c:strRef>
              <c:f>Sheet1!$A$3</c:f>
              <c:strCache>
                <c:ptCount val="1"/>
                <c:pt idx="0">
                  <c:v>Graft Failure</c:v>
                </c:pt>
              </c:strCache>
            </c:strRef>
          </c:tx>
          <c:spPr>
            <a:ln w="41275">
              <a:solidFill>
                <a:srgbClr val="FFFF00"/>
              </a:solidFill>
              <a:prstDash val="solid"/>
            </a:ln>
          </c:spPr>
          <c:marker>
            <c:symbol val="diamond"/>
            <c:size val="9"/>
            <c:spPr>
              <a:solidFill>
                <a:srgbClr val="FFFF00"/>
              </a:solidFill>
              <a:ln>
                <a:solidFill>
                  <a:srgbClr val="FFFF00"/>
                </a:solidFill>
              </a:ln>
            </c:spPr>
          </c:marker>
          <c:cat>
            <c:strRef>
              <c:f>Sheet1!$B$1:$F$1</c:f>
              <c:strCache>
                <c:ptCount val="5"/>
                <c:pt idx="0">
                  <c:v>0-30 Days (N=472)</c:v>
                </c:pt>
                <c:pt idx="1">
                  <c:v>31 Days - 1 Year (N=360)</c:v>
                </c:pt>
                <c:pt idx="2">
                  <c:v>&gt;1-3 Years (N=294)</c:v>
                </c:pt>
                <c:pt idx="3">
                  <c:v>&gt;3-5 Years (N=175)</c:v>
                </c:pt>
                <c:pt idx="4">
                  <c:v>&gt;5 Years (N=535)</c:v>
                </c:pt>
              </c:strCache>
            </c:strRef>
          </c:cat>
          <c:val>
            <c:numRef>
              <c:f>Sheet1!$B$3:$F$3</c:f>
              <c:numCache>
                <c:formatCode>General</c:formatCode>
                <c:ptCount val="5"/>
                <c:pt idx="0">
                  <c:v>26.9</c:v>
                </c:pt>
                <c:pt idx="1">
                  <c:v>21.1</c:v>
                </c:pt>
                <c:pt idx="2">
                  <c:v>15</c:v>
                </c:pt>
                <c:pt idx="3">
                  <c:v>18.3</c:v>
                </c:pt>
                <c:pt idx="4">
                  <c:v>14.6</c:v>
                </c:pt>
              </c:numCache>
            </c:numRef>
          </c:val>
          <c:smooth val="0"/>
        </c:ser>
        <c:ser>
          <c:idx val="2"/>
          <c:order val="2"/>
          <c:tx>
            <c:strRef>
              <c:f>Sheet1!$A$4</c:f>
              <c:strCache>
                <c:ptCount val="1"/>
                <c:pt idx="0">
                  <c:v>Infection (non-CMV)</c:v>
                </c:pt>
              </c:strCache>
            </c:strRef>
          </c:tx>
          <c:spPr>
            <a:ln w="41275">
              <a:solidFill>
                <a:srgbClr val="00FF00"/>
              </a:solidFill>
            </a:ln>
          </c:spPr>
          <c:marker>
            <c:symbol val="diamond"/>
            <c:size val="9"/>
            <c:spPr>
              <a:solidFill>
                <a:srgbClr val="00FF00"/>
              </a:solidFill>
              <a:ln>
                <a:solidFill>
                  <a:srgbClr val="00FF00"/>
                </a:solidFill>
              </a:ln>
            </c:spPr>
          </c:marker>
          <c:cat>
            <c:strRef>
              <c:f>Sheet1!$B$1:$F$1</c:f>
              <c:strCache>
                <c:ptCount val="5"/>
                <c:pt idx="0">
                  <c:v>0-30 Days (N=472)</c:v>
                </c:pt>
                <c:pt idx="1">
                  <c:v>31 Days - 1 Year (N=360)</c:v>
                </c:pt>
                <c:pt idx="2">
                  <c:v>&gt;1-3 Years (N=294)</c:v>
                </c:pt>
                <c:pt idx="3">
                  <c:v>&gt;3-5 Years (N=175)</c:v>
                </c:pt>
                <c:pt idx="4">
                  <c:v>&gt;5 Years (N=535)</c:v>
                </c:pt>
              </c:strCache>
            </c:strRef>
          </c:cat>
          <c:val>
            <c:numRef>
              <c:f>Sheet1!$B$4:$F$4</c:f>
              <c:numCache>
                <c:formatCode>General</c:formatCode>
                <c:ptCount val="5"/>
                <c:pt idx="0">
                  <c:v>16.899999999999999</c:v>
                </c:pt>
                <c:pt idx="1">
                  <c:v>35</c:v>
                </c:pt>
                <c:pt idx="2">
                  <c:v>28.6</c:v>
                </c:pt>
                <c:pt idx="3">
                  <c:v>25.7</c:v>
                </c:pt>
                <c:pt idx="4">
                  <c:v>21.5</c:v>
                </c:pt>
              </c:numCache>
            </c:numRef>
          </c:val>
          <c:smooth val="0"/>
        </c:ser>
        <c:ser>
          <c:idx val="3"/>
          <c:order val="3"/>
          <c:tx>
            <c:strRef>
              <c:f>Sheet1!$A$5</c:f>
              <c:strCache>
                <c:ptCount val="1"/>
                <c:pt idx="0">
                  <c:v>Cardiovascular</c:v>
                </c:pt>
              </c:strCache>
            </c:strRef>
          </c:tx>
          <c:spPr>
            <a:ln w="41275">
              <a:solidFill>
                <a:srgbClr val="4DEAF1"/>
              </a:solidFill>
            </a:ln>
          </c:spPr>
          <c:marker>
            <c:symbol val="diamond"/>
            <c:size val="9"/>
            <c:spPr>
              <a:solidFill>
                <a:srgbClr val="4DEAF1"/>
              </a:solidFill>
              <a:ln>
                <a:solidFill>
                  <a:srgbClr val="00FFFF"/>
                </a:solidFill>
              </a:ln>
            </c:spPr>
          </c:marker>
          <c:cat>
            <c:strRef>
              <c:f>Sheet1!$B$1:$F$1</c:f>
              <c:strCache>
                <c:ptCount val="5"/>
                <c:pt idx="0">
                  <c:v>0-30 Days (N=472)</c:v>
                </c:pt>
                <c:pt idx="1">
                  <c:v>31 Days - 1 Year (N=360)</c:v>
                </c:pt>
                <c:pt idx="2">
                  <c:v>&gt;1-3 Years (N=294)</c:v>
                </c:pt>
                <c:pt idx="3">
                  <c:v>&gt;3-5 Years (N=175)</c:v>
                </c:pt>
                <c:pt idx="4">
                  <c:v>&gt;5 Years (N=535)</c:v>
                </c:pt>
              </c:strCache>
            </c:strRef>
          </c:cat>
          <c:val>
            <c:numRef>
              <c:f>Sheet1!$B$5:$F$5</c:f>
              <c:numCache>
                <c:formatCode>General</c:formatCode>
                <c:ptCount val="5"/>
                <c:pt idx="0">
                  <c:v>8.3000000000000007</c:v>
                </c:pt>
                <c:pt idx="1">
                  <c:v>4.2</c:v>
                </c:pt>
                <c:pt idx="2">
                  <c:v>7.5</c:v>
                </c:pt>
                <c:pt idx="3">
                  <c:v>10.3</c:v>
                </c:pt>
                <c:pt idx="4">
                  <c:v>9.9</c:v>
                </c:pt>
              </c:numCache>
            </c:numRef>
          </c:val>
          <c:smooth val="0"/>
        </c:ser>
        <c:ser>
          <c:idx val="4"/>
          <c:order val="4"/>
          <c:tx>
            <c:strRef>
              <c:f>Sheet1!$A$6</c:f>
              <c:strCache>
                <c:ptCount val="1"/>
                <c:pt idx="0">
                  <c:v>Technical</c:v>
                </c:pt>
              </c:strCache>
            </c:strRef>
          </c:tx>
          <c:spPr>
            <a:ln w="41275">
              <a:solidFill>
                <a:srgbClr val="9933FF"/>
              </a:solidFill>
            </a:ln>
          </c:spPr>
          <c:marker>
            <c:symbol val="diamond"/>
            <c:size val="9"/>
            <c:spPr>
              <a:solidFill>
                <a:srgbClr val="9933FF"/>
              </a:solidFill>
              <a:ln>
                <a:solidFill>
                  <a:srgbClr val="9966FF"/>
                </a:solidFill>
              </a:ln>
            </c:spPr>
          </c:marker>
          <c:cat>
            <c:strRef>
              <c:f>Sheet1!$B$1:$F$1</c:f>
              <c:strCache>
                <c:ptCount val="5"/>
                <c:pt idx="0">
                  <c:v>0-30 Days (N=472)</c:v>
                </c:pt>
                <c:pt idx="1">
                  <c:v>31 Days - 1 Year (N=360)</c:v>
                </c:pt>
                <c:pt idx="2">
                  <c:v>&gt;1-3 Years (N=294)</c:v>
                </c:pt>
                <c:pt idx="3">
                  <c:v>&gt;3-5 Years (N=175)</c:v>
                </c:pt>
                <c:pt idx="4">
                  <c:v>&gt;5 Years (N=535)</c:v>
                </c:pt>
              </c:strCache>
            </c:strRef>
          </c:cat>
          <c:val>
            <c:numRef>
              <c:f>Sheet1!$B$6:$F$6</c:f>
              <c:numCache>
                <c:formatCode>General</c:formatCode>
                <c:ptCount val="5"/>
                <c:pt idx="0">
                  <c:v>23.3</c:v>
                </c:pt>
                <c:pt idx="1">
                  <c:v>3.3</c:v>
                </c:pt>
                <c:pt idx="2">
                  <c:v>1</c:v>
                </c:pt>
                <c:pt idx="3">
                  <c:v>1.7</c:v>
                </c:pt>
                <c:pt idx="4">
                  <c:v>1.3</c:v>
                </c:pt>
              </c:numCache>
            </c:numRef>
          </c:val>
          <c:smooth val="0"/>
        </c:ser>
        <c:dLbls>
          <c:showLegendKey val="0"/>
          <c:showVal val="0"/>
          <c:showCatName val="0"/>
          <c:showSerName val="0"/>
          <c:showPercent val="0"/>
          <c:showBubbleSize val="0"/>
        </c:dLbls>
        <c:marker val="1"/>
        <c:smooth val="0"/>
        <c:axId val="243113064"/>
        <c:axId val="243113456"/>
      </c:lineChart>
      <c:catAx>
        <c:axId val="243113064"/>
        <c:scaling>
          <c:orientation val="minMax"/>
        </c:scaling>
        <c:delete val="0"/>
        <c:axPos val="b"/>
        <c:numFmt formatCode="General" sourceLinked="1"/>
        <c:majorTickMark val="out"/>
        <c:minorTickMark val="none"/>
        <c:tickLblPos val="nextTo"/>
        <c:txPr>
          <a:bodyPr rot="0"/>
          <a:lstStyle/>
          <a:p>
            <a:pPr>
              <a:defRPr sz="1500" b="1"/>
            </a:pPr>
            <a:endParaRPr lang="en-US"/>
          </a:p>
        </c:txPr>
        <c:crossAx val="243113456"/>
        <c:crosses val="autoZero"/>
        <c:auto val="1"/>
        <c:lblAlgn val="ctr"/>
        <c:lblOffset val="100"/>
        <c:noMultiLvlLbl val="0"/>
      </c:catAx>
      <c:valAx>
        <c:axId val="243113456"/>
        <c:scaling>
          <c:orientation val="minMax"/>
          <c:max val="4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 of Deaths</a:t>
                </a:r>
                <a:endParaRPr lang="en-US" sz="1700" b="1" i="0" baseline="0" dirty="0">
                  <a:solidFill>
                    <a:schemeClr val="tx1"/>
                  </a:solidFill>
                </a:endParaRPr>
              </a:p>
            </c:rich>
          </c:tx>
          <c:layout>
            <c:manualLayout>
              <c:xMode val="edge"/>
              <c:yMode val="edge"/>
              <c:x val="1.5476854110050425E-2"/>
              <c:y val="0.32582317331302302"/>
            </c:manualLayout>
          </c:layout>
          <c:overlay val="0"/>
        </c:title>
        <c:numFmt formatCode="General" sourceLinked="1"/>
        <c:majorTickMark val="out"/>
        <c:minorTickMark val="none"/>
        <c:tickLblPos val="nextTo"/>
        <c:txPr>
          <a:bodyPr/>
          <a:lstStyle/>
          <a:p>
            <a:pPr>
              <a:defRPr sz="1500" b="1"/>
            </a:pPr>
            <a:endParaRPr lang="en-US"/>
          </a:p>
        </c:txPr>
        <c:crossAx val="243113064"/>
        <c:crosses val="autoZero"/>
        <c:crossBetween val="between"/>
        <c:majorUnit val="10"/>
      </c:valAx>
      <c:spPr>
        <a:solidFill>
          <a:schemeClr val="bg2"/>
        </a:solidFill>
        <a:ln>
          <a:solidFill>
            <a:schemeClr val="tx1"/>
          </a:solidFill>
        </a:ln>
      </c:spPr>
    </c:plotArea>
    <c:legend>
      <c:legendPos val="r"/>
      <c:layout>
        <c:manualLayout>
          <c:xMode val="edge"/>
          <c:yMode val="edge"/>
          <c:x val="0.10786089238845144"/>
          <c:y val="3.0480773236678742E-2"/>
          <c:w val="0.86650742186638441"/>
          <c:h val="0.13070928633920759"/>
        </c:manualLayout>
      </c:layout>
      <c:overlay val="1"/>
      <c:spPr>
        <a:solidFill>
          <a:schemeClr val="bg2"/>
        </a:solidFill>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334796645994445"/>
          <c:y val="3.3590508847684365E-2"/>
          <c:w val="0.85083095254687302"/>
          <c:h val="0.77074260114041093"/>
        </c:manualLayout>
      </c:layout>
      <c:scatterChart>
        <c:scatterStyle val="smoothMarker"/>
        <c:varyColors val="0"/>
        <c:ser>
          <c:idx val="0"/>
          <c:order val="0"/>
          <c:tx>
            <c:strRef>
              <c:f>Microsoft_Excel_Worksheet1!$B$1</c:f>
              <c:strCache>
                <c:ptCount val="1"/>
                <c:pt idx="0">
                  <c:v>yhat</c:v>
                </c:pt>
              </c:strCache>
            </c:strRef>
          </c:tx>
          <c:spPr>
            <a:ln w="38100">
              <a:solidFill>
                <a:srgbClr val="00FF00"/>
              </a:solidFill>
            </a:ln>
          </c:spPr>
          <c:marker>
            <c:symbol val="none"/>
          </c:marker>
          <c:xVal>
            <c:numRef>
              <c:f>Microsoft_Excel_Worksheet1!$A$2:$A$10002</c:f>
              <c:numCache>
                <c:formatCode>General</c:formatCode>
                <c:ptCount val="1000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pt idx="100">
                  <c:v>100</c:v>
                </c:pt>
                <c:pt idx="101">
                  <c:v>101</c:v>
                </c:pt>
                <c:pt idx="102">
                  <c:v>102</c:v>
                </c:pt>
                <c:pt idx="103">
                  <c:v>103</c:v>
                </c:pt>
                <c:pt idx="104">
                  <c:v>104</c:v>
                </c:pt>
                <c:pt idx="105">
                  <c:v>105</c:v>
                </c:pt>
                <c:pt idx="106">
                  <c:v>106</c:v>
                </c:pt>
                <c:pt idx="107">
                  <c:v>107</c:v>
                </c:pt>
                <c:pt idx="108">
                  <c:v>108</c:v>
                </c:pt>
                <c:pt idx="109">
                  <c:v>109</c:v>
                </c:pt>
                <c:pt idx="110">
                  <c:v>110</c:v>
                </c:pt>
                <c:pt idx="111">
                  <c:v>111</c:v>
                </c:pt>
                <c:pt idx="112">
                  <c:v>112</c:v>
                </c:pt>
                <c:pt idx="113">
                  <c:v>113</c:v>
                </c:pt>
                <c:pt idx="114">
                  <c:v>114</c:v>
                </c:pt>
                <c:pt idx="115">
                  <c:v>115</c:v>
                </c:pt>
                <c:pt idx="116">
                  <c:v>116</c:v>
                </c:pt>
                <c:pt idx="117">
                  <c:v>117</c:v>
                </c:pt>
                <c:pt idx="118">
                  <c:v>118</c:v>
                </c:pt>
                <c:pt idx="119">
                  <c:v>119</c:v>
                </c:pt>
                <c:pt idx="120">
                  <c:v>120</c:v>
                </c:pt>
                <c:pt idx="121">
                  <c:v>121</c:v>
                </c:pt>
                <c:pt idx="122">
                  <c:v>122</c:v>
                </c:pt>
                <c:pt idx="123">
                  <c:v>123</c:v>
                </c:pt>
                <c:pt idx="124">
                  <c:v>124</c:v>
                </c:pt>
                <c:pt idx="125">
                  <c:v>125</c:v>
                </c:pt>
                <c:pt idx="126">
                  <c:v>126</c:v>
                </c:pt>
                <c:pt idx="127">
                  <c:v>127</c:v>
                </c:pt>
                <c:pt idx="128">
                  <c:v>128</c:v>
                </c:pt>
                <c:pt idx="129">
                  <c:v>129</c:v>
                </c:pt>
                <c:pt idx="130">
                  <c:v>130</c:v>
                </c:pt>
                <c:pt idx="131">
                  <c:v>131</c:v>
                </c:pt>
                <c:pt idx="132">
                  <c:v>132</c:v>
                </c:pt>
                <c:pt idx="133">
                  <c:v>133</c:v>
                </c:pt>
                <c:pt idx="134">
                  <c:v>134</c:v>
                </c:pt>
                <c:pt idx="135">
                  <c:v>135</c:v>
                </c:pt>
                <c:pt idx="136">
                  <c:v>136</c:v>
                </c:pt>
                <c:pt idx="137">
                  <c:v>137</c:v>
                </c:pt>
                <c:pt idx="138">
                  <c:v>138</c:v>
                </c:pt>
                <c:pt idx="139">
                  <c:v>139</c:v>
                </c:pt>
                <c:pt idx="140">
                  <c:v>140</c:v>
                </c:pt>
                <c:pt idx="141">
                  <c:v>141</c:v>
                </c:pt>
                <c:pt idx="142">
                  <c:v>142</c:v>
                </c:pt>
                <c:pt idx="143">
                  <c:v>143</c:v>
                </c:pt>
                <c:pt idx="144">
                  <c:v>144</c:v>
                </c:pt>
                <c:pt idx="145">
                  <c:v>145</c:v>
                </c:pt>
                <c:pt idx="146">
                  <c:v>146</c:v>
                </c:pt>
                <c:pt idx="147">
                  <c:v>147</c:v>
                </c:pt>
                <c:pt idx="148">
                  <c:v>148</c:v>
                </c:pt>
                <c:pt idx="149">
                  <c:v>149</c:v>
                </c:pt>
                <c:pt idx="150">
                  <c:v>150</c:v>
                </c:pt>
                <c:pt idx="151">
                  <c:v>151</c:v>
                </c:pt>
                <c:pt idx="152">
                  <c:v>152</c:v>
                </c:pt>
                <c:pt idx="153">
                  <c:v>153</c:v>
                </c:pt>
                <c:pt idx="154">
                  <c:v>154</c:v>
                </c:pt>
                <c:pt idx="155">
                  <c:v>155</c:v>
                </c:pt>
                <c:pt idx="156">
                  <c:v>156</c:v>
                </c:pt>
                <c:pt idx="157">
                  <c:v>157</c:v>
                </c:pt>
                <c:pt idx="158">
                  <c:v>158</c:v>
                </c:pt>
                <c:pt idx="159">
                  <c:v>159</c:v>
                </c:pt>
                <c:pt idx="160">
                  <c:v>160</c:v>
                </c:pt>
                <c:pt idx="161">
                  <c:v>161</c:v>
                </c:pt>
                <c:pt idx="162">
                  <c:v>162</c:v>
                </c:pt>
                <c:pt idx="163">
                  <c:v>163</c:v>
                </c:pt>
                <c:pt idx="164">
                  <c:v>164</c:v>
                </c:pt>
                <c:pt idx="165">
                  <c:v>165</c:v>
                </c:pt>
                <c:pt idx="166">
                  <c:v>166</c:v>
                </c:pt>
                <c:pt idx="167">
                  <c:v>167</c:v>
                </c:pt>
                <c:pt idx="168">
                  <c:v>168</c:v>
                </c:pt>
                <c:pt idx="169">
                  <c:v>169</c:v>
                </c:pt>
                <c:pt idx="170">
                  <c:v>170</c:v>
                </c:pt>
                <c:pt idx="171">
                  <c:v>171</c:v>
                </c:pt>
                <c:pt idx="172">
                  <c:v>172</c:v>
                </c:pt>
                <c:pt idx="173">
                  <c:v>173</c:v>
                </c:pt>
                <c:pt idx="174">
                  <c:v>174</c:v>
                </c:pt>
                <c:pt idx="175">
                  <c:v>175</c:v>
                </c:pt>
                <c:pt idx="176">
                  <c:v>176</c:v>
                </c:pt>
                <c:pt idx="177">
                  <c:v>177</c:v>
                </c:pt>
                <c:pt idx="178">
                  <c:v>178</c:v>
                </c:pt>
                <c:pt idx="179">
                  <c:v>179</c:v>
                </c:pt>
                <c:pt idx="180">
                  <c:v>180</c:v>
                </c:pt>
                <c:pt idx="181">
                  <c:v>181</c:v>
                </c:pt>
                <c:pt idx="182">
                  <c:v>182</c:v>
                </c:pt>
                <c:pt idx="183">
                  <c:v>183</c:v>
                </c:pt>
                <c:pt idx="184">
                  <c:v>184</c:v>
                </c:pt>
                <c:pt idx="185">
                  <c:v>185</c:v>
                </c:pt>
                <c:pt idx="186">
                  <c:v>186</c:v>
                </c:pt>
                <c:pt idx="187">
                  <c:v>187</c:v>
                </c:pt>
                <c:pt idx="188">
                  <c:v>188</c:v>
                </c:pt>
                <c:pt idx="189">
                  <c:v>189</c:v>
                </c:pt>
                <c:pt idx="190">
                  <c:v>190</c:v>
                </c:pt>
                <c:pt idx="191">
                  <c:v>191</c:v>
                </c:pt>
                <c:pt idx="192">
                  <c:v>192</c:v>
                </c:pt>
                <c:pt idx="193">
                  <c:v>193</c:v>
                </c:pt>
                <c:pt idx="194">
                  <c:v>194</c:v>
                </c:pt>
                <c:pt idx="195">
                  <c:v>195</c:v>
                </c:pt>
                <c:pt idx="196">
                  <c:v>196</c:v>
                </c:pt>
                <c:pt idx="197">
                  <c:v>197</c:v>
                </c:pt>
                <c:pt idx="198">
                  <c:v>198</c:v>
                </c:pt>
                <c:pt idx="199">
                  <c:v>199</c:v>
                </c:pt>
                <c:pt idx="200">
                  <c:v>200</c:v>
                </c:pt>
                <c:pt idx="201">
                  <c:v>201</c:v>
                </c:pt>
                <c:pt idx="202">
                  <c:v>202</c:v>
                </c:pt>
                <c:pt idx="203">
                  <c:v>203</c:v>
                </c:pt>
                <c:pt idx="204">
                  <c:v>204</c:v>
                </c:pt>
                <c:pt idx="205">
                  <c:v>205</c:v>
                </c:pt>
                <c:pt idx="206">
                  <c:v>206</c:v>
                </c:pt>
                <c:pt idx="207">
                  <c:v>207</c:v>
                </c:pt>
                <c:pt idx="208">
                  <c:v>208</c:v>
                </c:pt>
                <c:pt idx="209">
                  <c:v>209</c:v>
                </c:pt>
                <c:pt idx="210">
                  <c:v>210</c:v>
                </c:pt>
                <c:pt idx="211">
                  <c:v>211</c:v>
                </c:pt>
                <c:pt idx="212">
                  <c:v>212</c:v>
                </c:pt>
                <c:pt idx="213">
                  <c:v>213</c:v>
                </c:pt>
                <c:pt idx="214">
                  <c:v>214</c:v>
                </c:pt>
                <c:pt idx="215">
                  <c:v>215</c:v>
                </c:pt>
                <c:pt idx="216">
                  <c:v>216</c:v>
                </c:pt>
                <c:pt idx="217">
                  <c:v>217</c:v>
                </c:pt>
                <c:pt idx="218">
                  <c:v>218</c:v>
                </c:pt>
                <c:pt idx="219">
                  <c:v>219</c:v>
                </c:pt>
                <c:pt idx="220">
                  <c:v>220</c:v>
                </c:pt>
              </c:numCache>
            </c:numRef>
          </c:xVal>
          <c:yVal>
            <c:numRef>
              <c:f>Microsoft_Excel_Worksheet1!$B$2:$B$10002</c:f>
              <c:numCache>
                <c:formatCode>General</c:formatCode>
                <c:ptCount val="10001"/>
                <c:pt idx="0">
                  <c:v>1.4256894744662301</c:v>
                </c:pt>
                <c:pt idx="1">
                  <c:v>1.4030446385405899</c:v>
                </c:pt>
                <c:pt idx="2">
                  <c:v>1.38075948023288</c:v>
                </c:pt>
                <c:pt idx="3">
                  <c:v>1.35883338126746</c:v>
                </c:pt>
                <c:pt idx="4">
                  <c:v>1.3372855458244599</c:v>
                </c:pt>
                <c:pt idx="5">
                  <c:v>1.3161386208653501</c:v>
                </c:pt>
                <c:pt idx="6">
                  <c:v>1.29541351969235</c:v>
                </c:pt>
                <c:pt idx="7">
                  <c:v>1.2751295090544601</c:v>
                </c:pt>
                <c:pt idx="8">
                  <c:v>1.2553042988159</c:v>
                </c:pt>
                <c:pt idx="9">
                  <c:v>1.23595413365273</c:v>
                </c:pt>
                <c:pt idx="10">
                  <c:v>1.2170938862953</c:v>
                </c:pt>
                <c:pt idx="11">
                  <c:v>1.19873715188646</c:v>
                </c:pt>
                <c:pt idx="12">
                  <c:v>1.1808963430769801</c:v>
                </c:pt>
                <c:pt idx="13">
                  <c:v>1.1635827855304901</c:v>
                </c:pt>
                <c:pt idx="14">
                  <c:v>1.1468068135606899</c:v>
                </c:pt>
                <c:pt idx="15">
                  <c:v>1.1305778656724701</c:v>
                </c:pt>
                <c:pt idx="16">
                  <c:v>1.1149045798266199</c:v>
                </c:pt>
                <c:pt idx="17">
                  <c:v>1.0997948882949899</c:v>
                </c:pt>
                <c:pt idx="18">
                  <c:v>1.0852561120181199</c:v>
                </c:pt>
                <c:pt idx="19">
                  <c:v>1.07129505442267</c:v>
                </c:pt>
                <c:pt idx="20">
                  <c:v>1.0579180946989499</c:v>
                </c:pt>
                <c:pt idx="21">
                  <c:v>1.0451312805817199</c:v>
                </c:pt>
                <c:pt idx="22">
                  <c:v>1.0329404207194799</c:v>
                </c:pt>
                <c:pt idx="23">
                  <c:v>1.02135117675841</c:v>
                </c:pt>
                <c:pt idx="24">
                  <c:v>1.0103691553085199</c:v>
                </c:pt>
                <c:pt idx="25">
                  <c:v>1</c:v>
                </c:pt>
                <c:pt idx="26">
                  <c:v>0.99024391481071705</c:v>
                </c:pt>
                <c:pt idx="27">
                  <c:v>0.98107946134045498</c:v>
                </c:pt>
                <c:pt idx="28">
                  <c:v>0.97248098917930104</c:v>
                </c:pt>
                <c:pt idx="29">
                  <c:v>0.96442421449197802</c:v>
                </c:pt>
                <c:pt idx="30">
                  <c:v>0.95688612345192603</c:v>
                </c:pt>
                <c:pt idx="31">
                  <c:v>0.94984488221057894</c:v>
                </c:pt>
                <c:pt idx="32">
                  <c:v>0.94327975288419597</c:v>
                </c:pt>
                <c:pt idx="33">
                  <c:v>0.93717101508515399</c:v>
                </c:pt>
                <c:pt idx="34">
                  <c:v>0.93149989256516597</c:v>
                </c:pt>
                <c:pt idx="35">
                  <c:v>0.92624848457493203</c:v>
                </c:pt>
                <c:pt idx="36">
                  <c:v>0.92139970157856599</c:v>
                </c:pt>
                <c:pt idx="37">
                  <c:v>0.91693720499207398</c:v>
                </c:pt>
                <c:pt idx="38">
                  <c:v>0.91284535064348404</c:v>
                </c:pt>
                <c:pt idx="39">
                  <c:v>0.90910913567816998</c:v>
                </c:pt>
                <c:pt idx="40">
                  <c:v>0.90571414865672295</c:v>
                </c:pt>
                <c:pt idx="41">
                  <c:v>0.90264652261456901</c:v>
                </c:pt>
                <c:pt idx="42">
                  <c:v>0.899892890872656</c:v>
                </c:pt>
                <c:pt idx="43">
                  <c:v>0.897440345407019</c:v>
                </c:pt>
                <c:pt idx="44">
                  <c:v>0.895276397602079</c:v>
                </c:pt>
                <c:pt idx="45">
                  <c:v>0.89338894122829005</c:v>
                </c:pt>
                <c:pt idx="46">
                  <c:v>0.89176621749927898</c:v>
                </c:pt>
                <c:pt idx="47">
                  <c:v>0.89039678207705197</c:v>
                </c:pt>
                <c:pt idx="48">
                  <c:v>0.88926947390635402</c:v>
                </c:pt>
                <c:pt idx="49">
                  <c:v>0.88837338577075298</c:v>
                </c:pt>
                <c:pt idx="50">
                  <c:v>0.88769783647381695</c:v>
                </c:pt>
                <c:pt idx="51">
                  <c:v>0.88723234455867195</c:v>
                </c:pt>
                <c:pt idx="52">
                  <c:v>0.88696660348852296</c:v>
                </c:pt>
                <c:pt idx="53">
                  <c:v>0.88689045821936296</c:v>
                </c:pt>
                <c:pt idx="54">
                  <c:v>0.88699388310413996</c:v>
                </c:pt>
                <c:pt idx="55">
                  <c:v>0.88726696107513503</c:v>
                </c:pt>
                <c:pt idx="56">
                  <c:v>0.88769986405833001</c:v>
                </c:pt>
                <c:pt idx="57">
                  <c:v>0.88828283458003798</c:v>
                </c:pt>
                <c:pt idx="58">
                  <c:v>0.88900616853216397</c:v>
                </c:pt>
                <c:pt idx="59">
                  <c:v>0.88986019906810798</c:v>
                </c:pt>
                <c:pt idx="60">
                  <c:v>0.89083528160659398</c:v>
                </c:pt>
                <c:pt idx="61">
                  <c:v>0.89192177992558597</c:v>
                </c:pt>
                <c:pt idx="62">
                  <c:v>0.893110053332966</c:v>
                </c:pt>
                <c:pt idx="63">
                  <c:v>0.89439044490481301</c:v>
                </c:pt>
                <c:pt idx="64">
                  <c:v>0.89575327078596501</c:v>
                </c:pt>
                <c:pt idx="65">
                  <c:v>0.89718881055098298</c:v>
                </c:pt>
                <c:pt idx="66">
                  <c:v>0.89868729862685104</c:v>
                </c:pt>
                <c:pt idx="67">
                  <c:v>0.90023891678151402</c:v>
                </c:pt>
                <c:pt idx="68">
                  <c:v>0.90183378768489197</c:v>
                </c:pt>
                <c:pt idx="69">
                  <c:v>0.90346196955116098</c:v>
                </c:pt>
                <c:pt idx="70">
                  <c:v>0.90511345187290604</c:v>
                </c:pt>
                <c:pt idx="71">
                  <c:v>0.90677815225930103</c:v>
                </c:pt>
                <c:pt idx="72">
                  <c:v>0.90844761740240298</c:v>
                </c:pt>
                <c:pt idx="73">
                  <c:v>0.91012015619020803</c:v>
                </c:pt>
                <c:pt idx="74">
                  <c:v>0.91179577428158898</c:v>
                </c:pt>
                <c:pt idx="75">
                  <c:v>0.91347447734583698</c:v>
                </c:pt>
                <c:pt idx="76">
                  <c:v>0.91515627106268205</c:v>
                </c:pt>
                <c:pt idx="77">
                  <c:v>0.91684116112231195</c:v>
                </c:pt>
                <c:pt idx="78">
                  <c:v>0.91852915322538697</c:v>
                </c:pt>
                <c:pt idx="79">
                  <c:v>0.92022025308306699</c:v>
                </c:pt>
                <c:pt idx="80">
                  <c:v>0.92191446641702501</c:v>
                </c:pt>
                <c:pt idx="81">
                  <c:v>0.92361179895946599</c:v>
                </c:pt>
                <c:pt idx="82">
                  <c:v>0.92531225645315396</c:v>
                </c:pt>
                <c:pt idx="83">
                  <c:v>0.92701584465141895</c:v>
                </c:pt>
                <c:pt idx="84">
                  <c:v>0.92872256931818897</c:v>
                </c:pt>
                <c:pt idx="85">
                  <c:v>0.93043243622800098</c:v>
                </c:pt>
                <c:pt idx="86">
                  <c:v>0.93214545116602598</c:v>
                </c:pt>
                <c:pt idx="87">
                  <c:v>0.93386161992808303</c:v>
                </c:pt>
                <c:pt idx="88">
                  <c:v>0.93558094832066296</c:v>
                </c:pt>
                <c:pt idx="89">
                  <c:v>0.93730344216094696</c:v>
                </c:pt>
                <c:pt idx="90">
                  <c:v>0.93902910727682898</c:v>
                </c:pt>
                <c:pt idx="91">
                  <c:v>0.94075794950692804</c:v>
                </c:pt>
                <c:pt idx="92">
                  <c:v>0.94248997470061502</c:v>
                </c:pt>
                <c:pt idx="93">
                  <c:v>0.94422518871803096</c:v>
                </c:pt>
                <c:pt idx="94">
                  <c:v>0.94596359743010205</c:v>
                </c:pt>
                <c:pt idx="95">
                  <c:v>0.94770520671856895</c:v>
                </c:pt>
                <c:pt idx="96">
                  <c:v>0.94945002247599697</c:v>
                </c:pt>
                <c:pt idx="97">
                  <c:v>0.95119805060580098</c:v>
                </c:pt>
                <c:pt idx="98">
                  <c:v>0.95294929702226605</c:v>
                </c:pt>
                <c:pt idx="99">
                  <c:v>0.95470376765056597</c:v>
                </c:pt>
                <c:pt idx="100">
                  <c:v>0.95646146842678004</c:v>
                </c:pt>
                <c:pt idx="101">
                  <c:v>0.95822240529792302</c:v>
                </c:pt>
                <c:pt idx="102">
                  <c:v>0.95998658422195005</c:v>
                </c:pt>
                <c:pt idx="103">
                  <c:v>0.96175401116779202</c:v>
                </c:pt>
                <c:pt idx="104">
                  <c:v>0.96352469211536895</c:v>
                </c:pt>
                <c:pt idx="105">
                  <c:v>0.96529863305560404</c:v>
                </c:pt>
                <c:pt idx="106">
                  <c:v>0.96707583999045998</c:v>
                </c:pt>
                <c:pt idx="107">
                  <c:v>0.968856318932942</c:v>
                </c:pt>
                <c:pt idx="108">
                  <c:v>0.97064007590712698</c:v>
                </c:pt>
                <c:pt idx="109">
                  <c:v>0.97242711694818795</c:v>
                </c:pt>
                <c:pt idx="110">
                  <c:v>0.97421744810240496</c:v>
                </c:pt>
                <c:pt idx="111">
                  <c:v>0.97601107542718901</c:v>
                </c:pt>
                <c:pt idx="112">
                  <c:v>0.97780800499110498</c:v>
                </c:pt>
                <c:pt idx="113">
                  <c:v>0.97960824287389203</c:v>
                </c:pt>
                <c:pt idx="114">
                  <c:v>0.98141179516647703</c:v>
                </c:pt>
                <c:pt idx="115">
                  <c:v>0.98321866797100599</c:v>
                </c:pt>
                <c:pt idx="116">
                  <c:v>0.98502886740086204</c:v>
                </c:pt>
                <c:pt idx="117">
                  <c:v>0.98684239958067699</c:v>
                </c:pt>
                <c:pt idx="118">
                  <c:v>0.98865927064636105</c:v>
                </c:pt>
                <c:pt idx="119">
                  <c:v>0.99047948674512498</c:v>
                </c:pt>
                <c:pt idx="120">
                  <c:v>0.99230305403549002</c:v>
                </c:pt>
                <c:pt idx="121">
                  <c:v>0.994129978687326</c:v>
                </c:pt>
                <c:pt idx="122">
                  <c:v>0.99596026688184802</c:v>
                </c:pt>
                <c:pt idx="123">
                  <c:v>0.99779392481166296</c:v>
                </c:pt>
                <c:pt idx="124">
                  <c:v>0.999630958680777</c:v>
                </c:pt>
                <c:pt idx="125">
                  <c:v>1.00147137470461</c:v>
                </c:pt>
                <c:pt idx="126">
                  <c:v>1.0033151791100401</c:v>
                </c:pt>
                <c:pt idx="127">
                  <c:v>1.0051623781354</c:v>
                </c:pt>
                <c:pt idx="128">
                  <c:v>1.0070129780305099</c:v>
                </c:pt>
                <c:pt idx="129">
                  <c:v>1.00886698505668</c:v>
                </c:pt>
                <c:pt idx="130">
                  <c:v>1.0107244054867901</c:v>
                </c:pt>
                <c:pt idx="131">
                  <c:v>1.01258524560522</c:v>
                </c:pt>
                <c:pt idx="132">
                  <c:v>1.0144495117079599</c:v>
                </c:pt>
                <c:pt idx="133">
                  <c:v>1.0163172101025599</c:v>
                </c:pt>
                <c:pt idx="134">
                  <c:v>1.0181883471082001</c:v>
                </c:pt>
                <c:pt idx="135">
                  <c:v>1.0200629290557</c:v>
                </c:pt>
                <c:pt idx="136">
                  <c:v>1.02194096228752</c:v>
                </c:pt>
                <c:pt idx="137">
                  <c:v>1.0238224531578</c:v>
                </c:pt>
                <c:pt idx="138">
                  <c:v>1.02570740803239</c:v>
                </c:pt>
                <c:pt idx="139">
                  <c:v>1.02759583328885</c:v>
                </c:pt>
                <c:pt idx="140">
                  <c:v>1.02948773531648</c:v>
                </c:pt>
                <c:pt idx="141">
                  <c:v>1.0313831205163499</c:v>
                </c:pt>
                <c:pt idx="142">
                  <c:v>1.0332819953013199</c:v>
                </c:pt>
                <c:pt idx="143">
                  <c:v>1.03518436609604</c:v>
                </c:pt>
                <c:pt idx="144">
                  <c:v>1.0370902393370101</c:v>
                </c:pt>
                <c:pt idx="145">
                  <c:v>1.0389996214725501</c:v>
                </c:pt>
                <c:pt idx="146">
                  <c:v>1.0409125189628901</c:v>
                </c:pt>
                <c:pt idx="147">
                  <c:v>1.0428289382801099</c:v>
                </c:pt>
                <c:pt idx="148">
                  <c:v>1.0447488859082401</c:v>
                </c:pt>
                <c:pt idx="149">
                  <c:v>1.0466723683432499</c:v>
                </c:pt>
                <c:pt idx="150">
                  <c:v>1.0485993920930501</c:v>
                </c:pt>
                <c:pt idx="151">
                  <c:v>1.05052996367753</c:v>
                </c:pt>
                <c:pt idx="152">
                  <c:v>1.0524640896285999</c:v>
                </c:pt>
                <c:pt idx="153">
                  <c:v>1.0544017764901701</c:v>
                </c:pt>
                <c:pt idx="154">
                  <c:v>1.05634303081825</c:v>
                </c:pt>
                <c:pt idx="155">
                  <c:v>1.05828785918086</c:v>
                </c:pt>
                <c:pt idx="156">
                  <c:v>1.0602362681581501</c:v>
                </c:pt>
                <c:pt idx="157">
                  <c:v>1.0621882643423699</c:v>
                </c:pt>
                <c:pt idx="158">
                  <c:v>1.06414385433791</c:v>
                </c:pt>
                <c:pt idx="159">
                  <c:v>1.06610304476131</c:v>
                </c:pt>
                <c:pt idx="160">
                  <c:v>1.0680658422413301</c:v>
                </c:pt>
                <c:pt idx="161">
                  <c:v>1.07003225341888</c:v>
                </c:pt>
                <c:pt idx="162">
                  <c:v>1.07200228494713</c:v>
                </c:pt>
                <c:pt idx="163">
                  <c:v>1.0739759434914899</c:v>
                </c:pt>
                <c:pt idx="164">
                  <c:v>1.07595323572965</c:v>
                </c:pt>
                <c:pt idx="165">
                  <c:v>1.07793416835157</c:v>
                </c:pt>
                <c:pt idx="166">
                  <c:v>1.07991874805956</c:v>
                </c:pt>
                <c:pt idx="167">
                  <c:v>1.0819069815682401</c:v>
                </c:pt>
                <c:pt idx="168">
                  <c:v>1.0838988756046299</c:v>
                </c:pt>
                <c:pt idx="169">
                  <c:v>1.0858944369080801</c:v>
                </c:pt>
                <c:pt idx="170">
                  <c:v>1.0878936722304</c:v>
                </c:pt>
                <c:pt idx="171">
                  <c:v>1.08989658833582</c:v>
                </c:pt>
                <c:pt idx="172">
                  <c:v>1.0919031920009801</c:v>
                </c:pt>
                <c:pt idx="173">
                  <c:v>1.09391349001505</c:v>
                </c:pt>
                <c:pt idx="174">
                  <c:v>1.09592748917967</c:v>
                </c:pt>
                <c:pt idx="175">
                  <c:v>1.0979451963090201</c:v>
                </c:pt>
                <c:pt idx="176">
                  <c:v>1.09996661822981</c:v>
                </c:pt>
                <c:pt idx="177">
                  <c:v>1.10199176178132</c:v>
                </c:pt>
                <c:pt idx="178">
                  <c:v>1.1040206338154499</c:v>
                </c:pt>
                <c:pt idx="179">
                  <c:v>1.1060532411966899</c:v>
                </c:pt>
                <c:pt idx="180">
                  <c:v>1.10808959080214</c:v>
                </c:pt>
                <c:pt idx="181">
                  <c:v>1.1101296895216299</c:v>
                </c:pt>
                <c:pt idx="182">
                  <c:v>1.1121735442576099</c:v>
                </c:pt>
                <c:pt idx="183">
                  <c:v>1.11422116192528</c:v>
                </c:pt>
                <c:pt idx="184">
                  <c:v>1.1162725494525401</c:v>
                </c:pt>
                <c:pt idx="185">
                  <c:v>1.11832771378008</c:v>
                </c:pt>
                <c:pt idx="186">
                  <c:v>1.1203866618613301</c:v>
                </c:pt>
                <c:pt idx="187">
                  <c:v>1.12244940066257</c:v>
                </c:pt>
                <c:pt idx="188">
                  <c:v>1.1245159371628499</c:v>
                </c:pt>
                <c:pt idx="189">
                  <c:v>1.1265862783541001</c:v>
                </c:pt>
                <c:pt idx="190">
                  <c:v>1.1286604312411399</c:v>
                </c:pt>
                <c:pt idx="191">
                  <c:v>1.1307384028416501</c:v>
                </c:pt>
                <c:pt idx="192">
                  <c:v>1.13282020018625</c:v>
                </c:pt>
                <c:pt idx="193">
                  <c:v>1.13490583031849</c:v>
                </c:pt>
                <c:pt idx="194">
                  <c:v>1.13699530029491</c:v>
                </c:pt>
                <c:pt idx="195">
                  <c:v>1.1390886171850201</c:v>
                </c:pt>
                <c:pt idx="196">
                  <c:v>1.1411857880713701</c:v>
                </c:pt>
                <c:pt idx="197">
                  <c:v>1.1432868200495301</c:v>
                </c:pt>
                <c:pt idx="198">
                  <c:v>1.1453917202281201</c:v>
                </c:pt>
                <c:pt idx="199">
                  <c:v>1.1475004957289201</c:v>
                </c:pt>
                <c:pt idx="200">
                  <c:v>1.1496131536867</c:v>
                </c:pt>
                <c:pt idx="201">
                  <c:v>1.1517297012494601</c:v>
                </c:pt>
                <c:pt idx="202">
                  <c:v>1.1538501455783501</c:v>
                </c:pt>
                <c:pt idx="203">
                  <c:v>1.1559744938476699</c:v>
                </c:pt>
                <c:pt idx="204">
                  <c:v>1.1581027532449399</c:v>
                </c:pt>
                <c:pt idx="205">
                  <c:v>1.1602349309709299</c:v>
                </c:pt>
                <c:pt idx="206">
                  <c:v>1.16237103423969</c:v>
                </c:pt>
                <c:pt idx="207">
                  <c:v>1.16451107027847</c:v>
                </c:pt>
                <c:pt idx="208">
                  <c:v>1.16665504632789</c:v>
                </c:pt>
                <c:pt idx="209">
                  <c:v>1.1688029696419</c:v>
                </c:pt>
                <c:pt idx="210">
                  <c:v>1.17095484748778</c:v>
                </c:pt>
                <c:pt idx="211">
                  <c:v>1.17311068714619</c:v>
                </c:pt>
                <c:pt idx="212">
                  <c:v>1.1752704959112299</c:v>
                </c:pt>
                <c:pt idx="213">
                  <c:v>1.17743428109038</c:v>
                </c:pt>
                <c:pt idx="214">
                  <c:v>1.1796020500046001</c:v>
                </c:pt>
                <c:pt idx="215">
                  <c:v>1.1817738099883399</c:v>
                </c:pt>
                <c:pt idx="216">
                  <c:v>1.18394956838955</c:v>
                </c:pt>
                <c:pt idx="217">
                  <c:v>1.18612933256968</c:v>
                </c:pt>
                <c:pt idx="218">
                  <c:v>1.18831310990376</c:v>
                </c:pt>
                <c:pt idx="219">
                  <c:v>1.1905009077803701</c:v>
                </c:pt>
                <c:pt idx="220">
                  <c:v>1.1926927336017401</c:v>
                </c:pt>
              </c:numCache>
            </c:numRef>
          </c:yVal>
          <c:smooth val="0"/>
        </c:ser>
        <c:ser>
          <c:idx val="1"/>
          <c:order val="1"/>
          <c:tx>
            <c:strRef>
              <c:f>Microsoft_Excel_Worksheet1!$C$1</c:f>
              <c:strCache>
                <c:ptCount val="1"/>
                <c:pt idx="0">
                  <c:v>lower</c:v>
                </c:pt>
              </c:strCache>
            </c:strRef>
          </c:tx>
          <c:spPr>
            <a:ln w="41275">
              <a:solidFill>
                <a:srgbClr val="00FF00"/>
              </a:solidFill>
              <a:prstDash val="sysDash"/>
            </a:ln>
          </c:spPr>
          <c:marker>
            <c:symbol val="none"/>
          </c:marker>
          <c:xVal>
            <c:numRef>
              <c:f>Microsoft_Excel_Worksheet1!$A$2:$A$10002</c:f>
              <c:numCache>
                <c:formatCode>General</c:formatCode>
                <c:ptCount val="1000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pt idx="100">
                  <c:v>100</c:v>
                </c:pt>
                <c:pt idx="101">
                  <c:v>101</c:v>
                </c:pt>
                <c:pt idx="102">
                  <c:v>102</c:v>
                </c:pt>
                <c:pt idx="103">
                  <c:v>103</c:v>
                </c:pt>
                <c:pt idx="104">
                  <c:v>104</c:v>
                </c:pt>
                <c:pt idx="105">
                  <c:v>105</c:v>
                </c:pt>
                <c:pt idx="106">
                  <c:v>106</c:v>
                </c:pt>
                <c:pt idx="107">
                  <c:v>107</c:v>
                </c:pt>
                <c:pt idx="108">
                  <c:v>108</c:v>
                </c:pt>
                <c:pt idx="109">
                  <c:v>109</c:v>
                </c:pt>
                <c:pt idx="110">
                  <c:v>110</c:v>
                </c:pt>
                <c:pt idx="111">
                  <c:v>111</c:v>
                </c:pt>
                <c:pt idx="112">
                  <c:v>112</c:v>
                </c:pt>
                <c:pt idx="113">
                  <c:v>113</c:v>
                </c:pt>
                <c:pt idx="114">
                  <c:v>114</c:v>
                </c:pt>
                <c:pt idx="115">
                  <c:v>115</c:v>
                </c:pt>
                <c:pt idx="116">
                  <c:v>116</c:v>
                </c:pt>
                <c:pt idx="117">
                  <c:v>117</c:v>
                </c:pt>
                <c:pt idx="118">
                  <c:v>118</c:v>
                </c:pt>
                <c:pt idx="119">
                  <c:v>119</c:v>
                </c:pt>
                <c:pt idx="120">
                  <c:v>120</c:v>
                </c:pt>
                <c:pt idx="121">
                  <c:v>121</c:v>
                </c:pt>
                <c:pt idx="122">
                  <c:v>122</c:v>
                </c:pt>
                <c:pt idx="123">
                  <c:v>123</c:v>
                </c:pt>
                <c:pt idx="124">
                  <c:v>124</c:v>
                </c:pt>
                <c:pt idx="125">
                  <c:v>125</c:v>
                </c:pt>
                <c:pt idx="126">
                  <c:v>126</c:v>
                </c:pt>
                <c:pt idx="127">
                  <c:v>127</c:v>
                </c:pt>
                <c:pt idx="128">
                  <c:v>128</c:v>
                </c:pt>
                <c:pt idx="129">
                  <c:v>129</c:v>
                </c:pt>
                <c:pt idx="130">
                  <c:v>130</c:v>
                </c:pt>
                <c:pt idx="131">
                  <c:v>131</c:v>
                </c:pt>
                <c:pt idx="132">
                  <c:v>132</c:v>
                </c:pt>
                <c:pt idx="133">
                  <c:v>133</c:v>
                </c:pt>
                <c:pt idx="134">
                  <c:v>134</c:v>
                </c:pt>
                <c:pt idx="135">
                  <c:v>135</c:v>
                </c:pt>
                <c:pt idx="136">
                  <c:v>136</c:v>
                </c:pt>
                <c:pt idx="137">
                  <c:v>137</c:v>
                </c:pt>
                <c:pt idx="138">
                  <c:v>138</c:v>
                </c:pt>
                <c:pt idx="139">
                  <c:v>139</c:v>
                </c:pt>
                <c:pt idx="140">
                  <c:v>140</c:v>
                </c:pt>
                <c:pt idx="141">
                  <c:v>141</c:v>
                </c:pt>
                <c:pt idx="142">
                  <c:v>142</c:v>
                </c:pt>
                <c:pt idx="143">
                  <c:v>143</c:v>
                </c:pt>
                <c:pt idx="144">
                  <c:v>144</c:v>
                </c:pt>
                <c:pt idx="145">
                  <c:v>145</c:v>
                </c:pt>
                <c:pt idx="146">
                  <c:v>146</c:v>
                </c:pt>
                <c:pt idx="147">
                  <c:v>147</c:v>
                </c:pt>
                <c:pt idx="148">
                  <c:v>148</c:v>
                </c:pt>
                <c:pt idx="149">
                  <c:v>149</c:v>
                </c:pt>
                <c:pt idx="150">
                  <c:v>150</c:v>
                </c:pt>
                <c:pt idx="151">
                  <c:v>151</c:v>
                </c:pt>
                <c:pt idx="152">
                  <c:v>152</c:v>
                </c:pt>
                <c:pt idx="153">
                  <c:v>153</c:v>
                </c:pt>
                <c:pt idx="154">
                  <c:v>154</c:v>
                </c:pt>
                <c:pt idx="155">
                  <c:v>155</c:v>
                </c:pt>
                <c:pt idx="156">
                  <c:v>156</c:v>
                </c:pt>
                <c:pt idx="157">
                  <c:v>157</c:v>
                </c:pt>
                <c:pt idx="158">
                  <c:v>158</c:v>
                </c:pt>
                <c:pt idx="159">
                  <c:v>159</c:v>
                </c:pt>
                <c:pt idx="160">
                  <c:v>160</c:v>
                </c:pt>
                <c:pt idx="161">
                  <c:v>161</c:v>
                </c:pt>
                <c:pt idx="162">
                  <c:v>162</c:v>
                </c:pt>
                <c:pt idx="163">
                  <c:v>163</c:v>
                </c:pt>
                <c:pt idx="164">
                  <c:v>164</c:v>
                </c:pt>
                <c:pt idx="165">
                  <c:v>165</c:v>
                </c:pt>
                <c:pt idx="166">
                  <c:v>166</c:v>
                </c:pt>
                <c:pt idx="167">
                  <c:v>167</c:v>
                </c:pt>
                <c:pt idx="168">
                  <c:v>168</c:v>
                </c:pt>
                <c:pt idx="169">
                  <c:v>169</c:v>
                </c:pt>
                <c:pt idx="170">
                  <c:v>170</c:v>
                </c:pt>
                <c:pt idx="171">
                  <c:v>171</c:v>
                </c:pt>
                <c:pt idx="172">
                  <c:v>172</c:v>
                </c:pt>
                <c:pt idx="173">
                  <c:v>173</c:v>
                </c:pt>
                <c:pt idx="174">
                  <c:v>174</c:v>
                </c:pt>
                <c:pt idx="175">
                  <c:v>175</c:v>
                </c:pt>
                <c:pt idx="176">
                  <c:v>176</c:v>
                </c:pt>
                <c:pt idx="177">
                  <c:v>177</c:v>
                </c:pt>
                <c:pt idx="178">
                  <c:v>178</c:v>
                </c:pt>
                <c:pt idx="179">
                  <c:v>179</c:v>
                </c:pt>
                <c:pt idx="180">
                  <c:v>180</c:v>
                </c:pt>
                <c:pt idx="181">
                  <c:v>181</c:v>
                </c:pt>
                <c:pt idx="182">
                  <c:v>182</c:v>
                </c:pt>
                <c:pt idx="183">
                  <c:v>183</c:v>
                </c:pt>
                <c:pt idx="184">
                  <c:v>184</c:v>
                </c:pt>
                <c:pt idx="185">
                  <c:v>185</c:v>
                </c:pt>
                <c:pt idx="186">
                  <c:v>186</c:v>
                </c:pt>
                <c:pt idx="187">
                  <c:v>187</c:v>
                </c:pt>
                <c:pt idx="188">
                  <c:v>188</c:v>
                </c:pt>
                <c:pt idx="189">
                  <c:v>189</c:v>
                </c:pt>
                <c:pt idx="190">
                  <c:v>190</c:v>
                </c:pt>
                <c:pt idx="191">
                  <c:v>191</c:v>
                </c:pt>
                <c:pt idx="192">
                  <c:v>192</c:v>
                </c:pt>
                <c:pt idx="193">
                  <c:v>193</c:v>
                </c:pt>
                <c:pt idx="194">
                  <c:v>194</c:v>
                </c:pt>
                <c:pt idx="195">
                  <c:v>195</c:v>
                </c:pt>
                <c:pt idx="196">
                  <c:v>196</c:v>
                </c:pt>
                <c:pt idx="197">
                  <c:v>197</c:v>
                </c:pt>
                <c:pt idx="198">
                  <c:v>198</c:v>
                </c:pt>
                <c:pt idx="199">
                  <c:v>199</c:v>
                </c:pt>
                <c:pt idx="200">
                  <c:v>200</c:v>
                </c:pt>
                <c:pt idx="201">
                  <c:v>201</c:v>
                </c:pt>
                <c:pt idx="202">
                  <c:v>202</c:v>
                </c:pt>
                <c:pt idx="203">
                  <c:v>203</c:v>
                </c:pt>
                <c:pt idx="204">
                  <c:v>204</c:v>
                </c:pt>
                <c:pt idx="205">
                  <c:v>205</c:v>
                </c:pt>
                <c:pt idx="206">
                  <c:v>206</c:v>
                </c:pt>
                <c:pt idx="207">
                  <c:v>207</c:v>
                </c:pt>
                <c:pt idx="208">
                  <c:v>208</c:v>
                </c:pt>
                <c:pt idx="209">
                  <c:v>209</c:v>
                </c:pt>
                <c:pt idx="210">
                  <c:v>210</c:v>
                </c:pt>
                <c:pt idx="211">
                  <c:v>211</c:v>
                </c:pt>
                <c:pt idx="212">
                  <c:v>212</c:v>
                </c:pt>
                <c:pt idx="213">
                  <c:v>213</c:v>
                </c:pt>
                <c:pt idx="214">
                  <c:v>214</c:v>
                </c:pt>
                <c:pt idx="215">
                  <c:v>215</c:v>
                </c:pt>
                <c:pt idx="216">
                  <c:v>216</c:v>
                </c:pt>
                <c:pt idx="217">
                  <c:v>217</c:v>
                </c:pt>
                <c:pt idx="218">
                  <c:v>218</c:v>
                </c:pt>
                <c:pt idx="219">
                  <c:v>219</c:v>
                </c:pt>
                <c:pt idx="220">
                  <c:v>220</c:v>
                </c:pt>
              </c:numCache>
            </c:numRef>
          </c:xVal>
          <c:yVal>
            <c:numRef>
              <c:f>Microsoft_Excel_Worksheet1!$C$2:$C$10002</c:f>
              <c:numCache>
                <c:formatCode>General</c:formatCode>
                <c:ptCount val="10001"/>
                <c:pt idx="0">
                  <c:v>1.1318679416302999</c:v>
                </c:pt>
                <c:pt idx="1">
                  <c:v>1.1257293795333001</c:v>
                </c:pt>
                <c:pt idx="2">
                  <c:v>1.1196227679361599</c:v>
                </c:pt>
                <c:pt idx="3">
                  <c:v>1.11354884867452</c:v>
                </c:pt>
                <c:pt idx="4">
                  <c:v>1.10751275294022</c:v>
                </c:pt>
                <c:pt idx="5">
                  <c:v>1.1015206231729799</c:v>
                </c:pt>
                <c:pt idx="6">
                  <c:v>1.0955785030443199</c:v>
                </c:pt>
                <c:pt idx="7">
                  <c:v>1.08969234765782</c:v>
                </c:pt>
                <c:pt idx="8">
                  <c:v>1.08386803473752</c:v>
                </c:pt>
                <c:pt idx="9">
                  <c:v>1.0781113769605499</c:v>
                </c:pt>
                <c:pt idx="10">
                  <c:v>1.0724281356199801</c:v>
                </c:pt>
                <c:pt idx="11">
                  <c:v>1.06682403584039</c:v>
                </c:pt>
                <c:pt idx="12">
                  <c:v>1.0613047836143601</c:v>
                </c:pt>
                <c:pt idx="13">
                  <c:v>1.0558760849840501</c:v>
                </c:pt>
                <c:pt idx="14">
                  <c:v>1.05054366776194</c:v>
                </c:pt>
                <c:pt idx="15">
                  <c:v>1.0453133062718001</c:v>
                </c:pt>
                <c:pt idx="16">
                  <c:v>1.04019084969928</c:v>
                </c:pt>
                <c:pt idx="17">
                  <c:v>1.03518225477759</c:v>
                </c:pt>
                <c:pt idx="18">
                  <c:v>1.03029362370502</c:v>
                </c:pt>
                <c:pt idx="19">
                  <c:v>1.02553124840684</c:v>
                </c:pt>
                <c:pt idx="20">
                  <c:v>1.02090166252811</c:v>
                </c:pt>
                <c:pt idx="21">
                  <c:v>1.01641170289208</c:v>
                </c:pt>
                <c:pt idx="22">
                  <c:v>1.01206858260336</c:v>
                </c:pt>
                <c:pt idx="23">
                  <c:v>1.00787997854345</c:v>
                </c:pt>
                <c:pt idx="24">
                  <c:v>1.0038541367364699</c:v>
                </c:pt>
                <c:pt idx="25">
                  <c:v>1</c:v>
                </c:pt>
                <c:pt idx="26">
                  <c:v>0.98419943682046396</c:v>
                </c:pt>
                <c:pt idx="27">
                  <c:v>0.96946603882333504</c:v>
                </c:pt>
                <c:pt idx="28">
                  <c:v>0.95573601030676603</c:v>
                </c:pt>
                <c:pt idx="29">
                  <c:v>0.942949686188156</c:v>
                </c:pt>
                <c:pt idx="30">
                  <c:v>0.93105114264916999</c:v>
                </c:pt>
                <c:pt idx="31">
                  <c:v>0.91998784130517297</c:v>
                </c:pt>
                <c:pt idx="32">
                  <c:v>0.90971030407864195</c:v>
                </c:pt>
                <c:pt idx="33">
                  <c:v>0.90017181640374799</c:v>
                </c:pt>
                <c:pt idx="34">
                  <c:v>0.89132815680470701</c:v>
                </c:pt>
                <c:pt idx="35">
                  <c:v>0.88313735127480997</c:v>
                </c:pt>
                <c:pt idx="36">
                  <c:v>0.87555945123493495</c:v>
                </c:pt>
                <c:pt idx="37">
                  <c:v>0.86855633416579103</c:v>
                </c:pt>
                <c:pt idx="38">
                  <c:v>0.86209152628046004</c:v>
                </c:pt>
                <c:pt idx="39">
                  <c:v>0.85613004682363603</c:v>
                </c:pt>
                <c:pt idx="40">
                  <c:v>0.85063827373957801</c:v>
                </c:pt>
                <c:pt idx="41">
                  <c:v>0.84558383052921604</c:v>
                </c:pt>
                <c:pt idx="42">
                  <c:v>0.84093549410504997</c:v>
                </c:pt>
                <c:pt idx="43">
                  <c:v>0.83666312333930604</c:v>
                </c:pt>
                <c:pt idx="44">
                  <c:v>0.83273760777982397</c:v>
                </c:pt>
                <c:pt idx="45">
                  <c:v>0.82913083567998902</c:v>
                </c:pt>
                <c:pt idx="46">
                  <c:v>0.82581568006462203</c:v>
                </c:pt>
                <c:pt idx="47">
                  <c:v>0.82276600105599196</c:v>
                </c:pt>
                <c:pt idx="48">
                  <c:v>0.81995666214886898</c:v>
                </c:pt>
                <c:pt idx="49">
                  <c:v>0.817363557598355</c:v>
                </c:pt>
                <c:pt idx="50">
                  <c:v>0.81496364762446605</c:v>
                </c:pt>
                <c:pt idx="51">
                  <c:v>0.81273499780080005</c:v>
                </c:pt>
                <c:pt idx="52">
                  <c:v>0.81065681883277396</c:v>
                </c:pt>
                <c:pt idx="53">
                  <c:v>0.808709502981666</c:v>
                </c:pt>
                <c:pt idx="54">
                  <c:v>0.806874653670687</c:v>
                </c:pt>
                <c:pt idx="55">
                  <c:v>0.80513510530923305</c:v>
                </c:pt>
                <c:pt idx="56">
                  <c:v>0.80347493105621204</c:v>
                </c:pt>
                <c:pt idx="57">
                  <c:v>0.80187943705531495</c:v>
                </c:pt>
                <c:pt idx="58">
                  <c:v>0.80033514254268201</c:v>
                </c:pt>
                <c:pt idx="59">
                  <c:v>0.79882974607470603</c:v>
                </c:pt>
                <c:pt idx="60">
                  <c:v>0.79735207888132298</c:v>
                </c:pt>
                <c:pt idx="61">
                  <c:v>0.79589204696367299</c:v>
                </c:pt>
                <c:pt idx="62">
                  <c:v>0.79444056399092999</c:v>
                </c:pt>
                <c:pt idx="63">
                  <c:v>0.79298947729799296</c:v>
                </c:pt>
                <c:pt idx="64">
                  <c:v>0.79153148935262196</c:v>
                </c:pt>
                <c:pt idx="65">
                  <c:v>0.790060076972535</c:v>
                </c:pt>
                <c:pt idx="66">
                  <c:v>0.78856941036441297</c:v>
                </c:pt>
                <c:pt idx="67">
                  <c:v>0.78705427376665005</c:v>
                </c:pt>
                <c:pt idx="68">
                  <c:v>0.78550998914319603</c:v>
                </c:pt>
                <c:pt idx="69">
                  <c:v>0.78393234402966605</c:v>
                </c:pt>
                <c:pt idx="70">
                  <c:v>0.78231752430051604</c:v>
                </c:pt>
                <c:pt idx="71">
                  <c:v>0.78066205232548003</c:v>
                </c:pt>
                <c:pt idx="72">
                  <c:v>0.77896389983155301</c:v>
                </c:pt>
                <c:pt idx="73">
                  <c:v>0.77722576005668198</c:v>
                </c:pt>
                <c:pt idx="74">
                  <c:v>0.77545120518770905</c:v>
                </c:pt>
                <c:pt idx="75">
                  <c:v>0.77364349679565803</c:v>
                </c:pt>
                <c:pt idx="76">
                  <c:v>0.77180561343172605</c:v>
                </c:pt>
                <c:pt idx="77">
                  <c:v>0.76994027617988403</c:v>
                </c:pt>
                <c:pt idx="78">
                  <c:v>0.768049972164776</c:v>
                </c:pt>
                <c:pt idx="79">
                  <c:v>0.76613697606959896</c:v>
                </c:pt>
                <c:pt idx="80">
                  <c:v>0.76420336975513803</c:v>
                </c:pt>
                <c:pt idx="81">
                  <c:v>0.76225106009317301</c:v>
                </c:pt>
                <c:pt idx="82">
                  <c:v>0.76028179513916805</c:v>
                </c:pt>
                <c:pt idx="83">
                  <c:v>0.758297178773369</c:v>
                </c:pt>
                <c:pt idx="84">
                  <c:v>0.75629868393865696</c:v>
                </c:pt>
                <c:pt idx="85">
                  <c:v>0.75428766459924901</c:v>
                </c:pt>
                <c:pt idx="86">
                  <c:v>0.75226536653800602</c:v>
                </c:pt>
                <c:pt idx="87">
                  <c:v>0.75023293710249495</c:v>
                </c:pt>
                <c:pt idx="88">
                  <c:v>0.74819143400174504</c:v>
                </c:pt>
                <c:pt idx="89">
                  <c:v>0.74614183324731498</c:v>
                </c:pt>
                <c:pt idx="90">
                  <c:v>0.744085036324036</c:v>
                </c:pt>
                <c:pt idx="91">
                  <c:v>0.74202187666793895</c:v>
                </c:pt>
                <c:pt idx="92">
                  <c:v>0.73995312552146997</c:v>
                </c:pt>
                <c:pt idx="93">
                  <c:v>0.73787949722917401</c:v>
                </c:pt>
                <c:pt idx="94">
                  <c:v>0.73580165403068798</c:v>
                </c:pt>
                <c:pt idx="95">
                  <c:v>0.73372021040209301</c:v>
                </c:pt>
                <c:pt idx="96">
                  <c:v>0.73163573699137696</c:v>
                </c:pt>
                <c:pt idx="97">
                  <c:v>0.72954876418902403</c:v>
                </c:pt>
                <c:pt idx="98">
                  <c:v>0.72745978537044598</c:v>
                </c:pt>
                <c:pt idx="99">
                  <c:v>0.72536925984308898</c:v>
                </c:pt>
                <c:pt idx="100">
                  <c:v>0.72327761552764003</c:v>
                </c:pt>
                <c:pt idx="101">
                  <c:v>0.72118525139963496</c:v>
                </c:pt>
                <c:pt idx="102">
                  <c:v>0.71909253971499898</c:v>
                </c:pt>
                <c:pt idx="103">
                  <c:v>0.71699982804061702</c:v>
                </c:pt>
                <c:pt idx="104">
                  <c:v>0.714907441108808</c:v>
                </c:pt>
                <c:pt idx="105">
                  <c:v>0.71281568251260097</c:v>
                </c:pt>
                <c:pt idx="106">
                  <c:v>0.710724836257004</c:v>
                </c:pt>
                <c:pt idx="107">
                  <c:v>0.70863516817984895</c:v>
                </c:pt>
                <c:pt idx="108">
                  <c:v>0.70654692725443402</c:v>
                </c:pt>
                <c:pt idx="109">
                  <c:v>0.70446034678493497</c:v>
                </c:pt>
                <c:pt idx="110">
                  <c:v>0.70237564550443898</c:v>
                </c:pt>
                <c:pt idx="111">
                  <c:v>0.70029302858448605</c:v>
                </c:pt>
                <c:pt idx="112">
                  <c:v>0.69821268856410801</c:v>
                </c:pt>
                <c:pt idx="113">
                  <c:v>0.69613480620555201</c:v>
                </c:pt>
                <c:pt idx="114">
                  <c:v>0.69405955128320196</c:v>
                </c:pt>
                <c:pt idx="115">
                  <c:v>0.69198708331156</c:v>
                </c:pt>
                <c:pt idx="116">
                  <c:v>0.68991755221757001</c:v>
                </c:pt>
                <c:pt idx="117">
                  <c:v>0.68785109896209096</c:v>
                </c:pt>
                <c:pt idx="118">
                  <c:v>0.68578785611485504</c:v>
                </c:pt>
                <c:pt idx="119">
                  <c:v>0.68372794838683704</c:v>
                </c:pt>
                <c:pt idx="120">
                  <c:v>0.68167149312358999</c:v>
                </c:pt>
                <c:pt idx="121">
                  <c:v>0.679618600762807</c:v>
                </c:pt>
                <c:pt idx="122">
                  <c:v>0.67756937525900496</c:v>
                </c:pt>
                <c:pt idx="123">
                  <c:v>0.67552391447804305</c:v>
                </c:pt>
                <c:pt idx="124">
                  <c:v>0.67348231056388297</c:v>
                </c:pt>
                <c:pt idx="125">
                  <c:v>0.67144465027979605</c:v>
                </c:pt>
                <c:pt idx="126">
                  <c:v>0.66941101532606395</c:v>
                </c:pt>
                <c:pt idx="127">
                  <c:v>0.66738148263598296</c:v>
                </c:pt>
                <c:pt idx="128">
                  <c:v>0.66535612465187299</c:v>
                </c:pt>
                <c:pt idx="129">
                  <c:v>0.66333500958261105</c:v>
                </c:pt>
                <c:pt idx="130">
                  <c:v>0.66131820164410804</c:v>
                </c:pt>
                <c:pt idx="131">
                  <c:v>0.65930576128400398</c:v>
                </c:pt>
                <c:pt idx="132">
                  <c:v>0.657297745391764</c:v>
                </c:pt>
                <c:pt idx="133">
                  <c:v>0.65529420749525502</c:v>
                </c:pt>
                <c:pt idx="134">
                  <c:v>0.65329519794479096</c:v>
                </c:pt>
                <c:pt idx="135">
                  <c:v>0.65130076408555904</c:v>
                </c:pt>
                <c:pt idx="136">
                  <c:v>0.64931095041925502</c:v>
                </c:pt>
                <c:pt idx="137">
                  <c:v>0.64732579875571805</c:v>
                </c:pt>
                <c:pt idx="138">
                  <c:v>0.64534534835523905</c:v>
                </c:pt>
                <c:pt idx="139">
                  <c:v>0.64336963606222997</c:v>
                </c:pt>
                <c:pt idx="140">
                  <c:v>0.64139869643081804</c:v>
                </c:pt>
                <c:pt idx="141">
                  <c:v>0.63943256184296204</c:v>
                </c:pt>
                <c:pt idx="142">
                  <c:v>0.637471262619558</c:v>
                </c:pt>
                <c:pt idx="143">
                  <c:v>0.63551482712503804</c:v>
                </c:pt>
                <c:pt idx="144">
                  <c:v>0.63356328186588196</c:v>
                </c:pt>
                <c:pt idx="145">
                  <c:v>0.63161665158346003</c:v>
                </c:pt>
                <c:pt idx="146">
                  <c:v>0.62967495934156303</c:v>
                </c:pt>
                <c:pt idx="147">
                  <c:v>0.62773822660897305</c:v>
                </c:pt>
                <c:pt idx="148">
                  <c:v>0.62580647333742201</c:v>
                </c:pt>
                <c:pt idx="149">
                  <c:v>0.62387971803517095</c:v>
                </c:pt>
                <c:pt idx="150">
                  <c:v>0.62195797783656404</c:v>
                </c:pt>
                <c:pt idx="151">
                  <c:v>0.62004126856775399</c:v>
                </c:pt>
                <c:pt idx="152">
                  <c:v>0.61812960480886703</c:v>
                </c:pt>
                <c:pt idx="153">
                  <c:v>0.61622299995282603</c:v>
                </c:pt>
                <c:pt idx="154">
                  <c:v>0.61432146626102502</c:v>
                </c:pt>
                <c:pt idx="155">
                  <c:v>0.61242501491605394</c:v>
                </c:pt>
                <c:pt idx="156">
                  <c:v>0.61053365607166399</c:v>
                </c:pt>
                <c:pt idx="157">
                  <c:v>0.60864739890012498</c:v>
                </c:pt>
                <c:pt idx="158">
                  <c:v>0.60676625163712405</c:v>
                </c:pt>
                <c:pt idx="159">
                  <c:v>0.604890221624377</c:v>
                </c:pt>
                <c:pt idx="160">
                  <c:v>0.60301931535006503</c:v>
                </c:pt>
                <c:pt idx="161">
                  <c:v>0.60115353848722397</c:v>
                </c:pt>
                <c:pt idx="162">
                  <c:v>0.59929289593021295</c:v>
                </c:pt>
                <c:pt idx="163">
                  <c:v>0.59743739182938405</c:v>
                </c:pt>
                <c:pt idx="164">
                  <c:v>0.595587029624012</c:v>
                </c:pt>
                <c:pt idx="165">
                  <c:v>0.59374181207363697</c:v>
                </c:pt>
                <c:pt idx="166">
                  <c:v>0.59190174128786599</c:v>
                </c:pt>
                <c:pt idx="167">
                  <c:v>0.59006681875475597</c:v>
                </c:pt>
                <c:pt idx="168">
                  <c:v>0.58823704536780996</c:v>
                </c:pt>
                <c:pt idx="169">
                  <c:v>0.58641242145170902</c:v>
                </c:pt>
                <c:pt idx="170">
                  <c:v>0.58459294678683105</c:v>
                </c:pt>
                <c:pt idx="171">
                  <c:v>0.58277862063260499</c:v>
                </c:pt>
                <c:pt idx="172">
                  <c:v>0.58096944174978404</c:v>
                </c:pt>
                <c:pt idx="173">
                  <c:v>0.57916540842169795</c:v>
                </c:pt>
                <c:pt idx="174">
                  <c:v>0.57736651847451903</c:v>
                </c:pt>
                <c:pt idx="175">
                  <c:v>0.57557276929660905</c:v>
                </c:pt>
                <c:pt idx="176">
                  <c:v>0.573784157856987</c:v>
                </c:pt>
                <c:pt idx="177">
                  <c:v>0.57200068072296895</c:v>
                </c:pt>
                <c:pt idx="178">
                  <c:v>0.57022233407702505</c:v>
                </c:pt>
                <c:pt idx="179">
                  <c:v>0.56844911373287199</c:v>
                </c:pt>
                <c:pt idx="180">
                  <c:v>0.566681015150867</c:v>
                </c:pt>
                <c:pt idx="181">
                  <c:v>0.56491803345274505</c:v>
                </c:pt>
                <c:pt idx="182">
                  <c:v>0.56316016343567799</c:v>
                </c:pt>
                <c:pt idx="183">
                  <c:v>0.56140739958574803</c:v>
                </c:pt>
                <c:pt idx="184">
                  <c:v>0.55965973609084696</c:v>
                </c:pt>
                <c:pt idx="185">
                  <c:v>0.55791716685301695</c:v>
                </c:pt>
                <c:pt idx="186">
                  <c:v>0.55617968550025498</c:v>
                </c:pt>
                <c:pt idx="187">
                  <c:v>0.55444728539785204</c:v>
                </c:pt>
                <c:pt idx="188">
                  <c:v>0.55271995965921905</c:v>
                </c:pt>
                <c:pt idx="189">
                  <c:v>0.55099770115629199</c:v>
                </c:pt>
                <c:pt idx="190">
                  <c:v>0.54928050252949701</c:v>
                </c:pt>
                <c:pt idx="191">
                  <c:v>0.54756835619729005</c:v>
                </c:pt>
                <c:pt idx="192">
                  <c:v>0.54586125436533495</c:v>
                </c:pt>
                <c:pt idx="193">
                  <c:v>0.54415918903528104</c:v>
                </c:pt>
                <c:pt idx="194">
                  <c:v>0.54246215201320303</c:v>
                </c:pt>
                <c:pt idx="195">
                  <c:v>0.54077013491769799</c:v>
                </c:pt>
                <c:pt idx="196">
                  <c:v>0.539083129187653</c:v>
                </c:pt>
                <c:pt idx="197">
                  <c:v>0.53740112608970603</c:v>
                </c:pt>
                <c:pt idx="198">
                  <c:v>0.53572411672541298</c:v>
                </c:pt>
                <c:pt idx="199">
                  <c:v>0.53405209203815096</c:v>
                </c:pt>
                <c:pt idx="200">
                  <c:v>0.53238504281969601</c:v>
                </c:pt>
                <c:pt idx="201">
                  <c:v>0.53072295971662198</c:v>
                </c:pt>
                <c:pt idx="202">
                  <c:v>0.529065833236397</c:v>
                </c:pt>
                <c:pt idx="203">
                  <c:v>0.527413653753254</c:v>
                </c:pt>
                <c:pt idx="204">
                  <c:v>0.52576641151385295</c:v>
                </c:pt>
                <c:pt idx="205">
                  <c:v>0.52412409664271398</c:v>
                </c:pt>
                <c:pt idx="206">
                  <c:v>0.52248669914746204</c:v>
                </c:pt>
                <c:pt idx="207">
                  <c:v>0.52085420892382595</c:v>
                </c:pt>
                <c:pt idx="208">
                  <c:v>0.51922661576052198</c:v>
                </c:pt>
                <c:pt idx="209">
                  <c:v>0.51760390934389799</c:v>
                </c:pt>
                <c:pt idx="210">
                  <c:v>0.51598607926242501</c:v>
                </c:pt>
                <c:pt idx="211">
                  <c:v>0.51437311501102401</c:v>
                </c:pt>
                <c:pt idx="212">
                  <c:v>0.512765005995235</c:v>
                </c:pt>
                <c:pt idx="213">
                  <c:v>0.51116174153522198</c:v>
                </c:pt>
                <c:pt idx="214">
                  <c:v>0.50956331086964401</c:v>
                </c:pt>
                <c:pt idx="215">
                  <c:v>0.50796970315938195</c:v>
                </c:pt>
                <c:pt idx="216">
                  <c:v>0.50638090749112796</c:v>
                </c:pt>
                <c:pt idx="217">
                  <c:v>0.50479691288084605</c:v>
                </c:pt>
                <c:pt idx="218">
                  <c:v>0.50321770827710599</c:v>
                </c:pt>
                <c:pt idx="219">
                  <c:v>0.50164328256431101</c:v>
                </c:pt>
                <c:pt idx="220">
                  <c:v>0.50007362456579896</c:v>
                </c:pt>
              </c:numCache>
            </c:numRef>
          </c:yVal>
          <c:smooth val="0"/>
        </c:ser>
        <c:ser>
          <c:idx val="2"/>
          <c:order val="2"/>
          <c:tx>
            <c:strRef>
              <c:f>Microsoft_Excel_Worksheet1!$D$1</c:f>
              <c:strCache>
                <c:ptCount val="1"/>
                <c:pt idx="0">
                  <c:v>upper</c:v>
                </c:pt>
              </c:strCache>
            </c:strRef>
          </c:tx>
          <c:spPr>
            <a:ln w="41275">
              <a:solidFill>
                <a:srgbClr val="00FF00"/>
              </a:solidFill>
              <a:prstDash val="sysDash"/>
            </a:ln>
          </c:spPr>
          <c:marker>
            <c:symbol val="none"/>
          </c:marker>
          <c:xVal>
            <c:numRef>
              <c:f>Microsoft_Excel_Worksheet1!$A$2:$A$10002</c:f>
              <c:numCache>
                <c:formatCode>General</c:formatCode>
                <c:ptCount val="1000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pt idx="100">
                  <c:v>100</c:v>
                </c:pt>
                <c:pt idx="101">
                  <c:v>101</c:v>
                </c:pt>
                <c:pt idx="102">
                  <c:v>102</c:v>
                </c:pt>
                <c:pt idx="103">
                  <c:v>103</c:v>
                </c:pt>
                <c:pt idx="104">
                  <c:v>104</c:v>
                </c:pt>
                <c:pt idx="105">
                  <c:v>105</c:v>
                </c:pt>
                <c:pt idx="106">
                  <c:v>106</c:v>
                </c:pt>
                <c:pt idx="107">
                  <c:v>107</c:v>
                </c:pt>
                <c:pt idx="108">
                  <c:v>108</c:v>
                </c:pt>
                <c:pt idx="109">
                  <c:v>109</c:v>
                </c:pt>
                <c:pt idx="110">
                  <c:v>110</c:v>
                </c:pt>
                <c:pt idx="111">
                  <c:v>111</c:v>
                </c:pt>
                <c:pt idx="112">
                  <c:v>112</c:v>
                </c:pt>
                <c:pt idx="113">
                  <c:v>113</c:v>
                </c:pt>
                <c:pt idx="114">
                  <c:v>114</c:v>
                </c:pt>
                <c:pt idx="115">
                  <c:v>115</c:v>
                </c:pt>
                <c:pt idx="116">
                  <c:v>116</c:v>
                </c:pt>
                <c:pt idx="117">
                  <c:v>117</c:v>
                </c:pt>
                <c:pt idx="118">
                  <c:v>118</c:v>
                </c:pt>
                <c:pt idx="119">
                  <c:v>119</c:v>
                </c:pt>
                <c:pt idx="120">
                  <c:v>120</c:v>
                </c:pt>
                <c:pt idx="121">
                  <c:v>121</c:v>
                </c:pt>
                <c:pt idx="122">
                  <c:v>122</c:v>
                </c:pt>
                <c:pt idx="123">
                  <c:v>123</c:v>
                </c:pt>
                <c:pt idx="124">
                  <c:v>124</c:v>
                </c:pt>
                <c:pt idx="125">
                  <c:v>125</c:v>
                </c:pt>
                <c:pt idx="126">
                  <c:v>126</c:v>
                </c:pt>
                <c:pt idx="127">
                  <c:v>127</c:v>
                </c:pt>
                <c:pt idx="128">
                  <c:v>128</c:v>
                </c:pt>
                <c:pt idx="129">
                  <c:v>129</c:v>
                </c:pt>
                <c:pt idx="130">
                  <c:v>130</c:v>
                </c:pt>
                <c:pt idx="131">
                  <c:v>131</c:v>
                </c:pt>
                <c:pt idx="132">
                  <c:v>132</c:v>
                </c:pt>
                <c:pt idx="133">
                  <c:v>133</c:v>
                </c:pt>
                <c:pt idx="134">
                  <c:v>134</c:v>
                </c:pt>
                <c:pt idx="135">
                  <c:v>135</c:v>
                </c:pt>
                <c:pt idx="136">
                  <c:v>136</c:v>
                </c:pt>
                <c:pt idx="137">
                  <c:v>137</c:v>
                </c:pt>
                <c:pt idx="138">
                  <c:v>138</c:v>
                </c:pt>
                <c:pt idx="139">
                  <c:v>139</c:v>
                </c:pt>
                <c:pt idx="140">
                  <c:v>140</c:v>
                </c:pt>
                <c:pt idx="141">
                  <c:v>141</c:v>
                </c:pt>
                <c:pt idx="142">
                  <c:v>142</c:v>
                </c:pt>
                <c:pt idx="143">
                  <c:v>143</c:v>
                </c:pt>
                <c:pt idx="144">
                  <c:v>144</c:v>
                </c:pt>
                <c:pt idx="145">
                  <c:v>145</c:v>
                </c:pt>
                <c:pt idx="146">
                  <c:v>146</c:v>
                </c:pt>
                <c:pt idx="147">
                  <c:v>147</c:v>
                </c:pt>
                <c:pt idx="148">
                  <c:v>148</c:v>
                </c:pt>
                <c:pt idx="149">
                  <c:v>149</c:v>
                </c:pt>
                <c:pt idx="150">
                  <c:v>150</c:v>
                </c:pt>
                <c:pt idx="151">
                  <c:v>151</c:v>
                </c:pt>
                <c:pt idx="152">
                  <c:v>152</c:v>
                </c:pt>
                <c:pt idx="153">
                  <c:v>153</c:v>
                </c:pt>
                <c:pt idx="154">
                  <c:v>154</c:v>
                </c:pt>
                <c:pt idx="155">
                  <c:v>155</c:v>
                </c:pt>
                <c:pt idx="156">
                  <c:v>156</c:v>
                </c:pt>
                <c:pt idx="157">
                  <c:v>157</c:v>
                </c:pt>
                <c:pt idx="158">
                  <c:v>158</c:v>
                </c:pt>
                <c:pt idx="159">
                  <c:v>159</c:v>
                </c:pt>
                <c:pt idx="160">
                  <c:v>160</c:v>
                </c:pt>
                <c:pt idx="161">
                  <c:v>161</c:v>
                </c:pt>
                <c:pt idx="162">
                  <c:v>162</c:v>
                </c:pt>
                <c:pt idx="163">
                  <c:v>163</c:v>
                </c:pt>
                <c:pt idx="164">
                  <c:v>164</c:v>
                </c:pt>
                <c:pt idx="165">
                  <c:v>165</c:v>
                </c:pt>
                <c:pt idx="166">
                  <c:v>166</c:v>
                </c:pt>
                <c:pt idx="167">
                  <c:v>167</c:v>
                </c:pt>
                <c:pt idx="168">
                  <c:v>168</c:v>
                </c:pt>
                <c:pt idx="169">
                  <c:v>169</c:v>
                </c:pt>
                <c:pt idx="170">
                  <c:v>170</c:v>
                </c:pt>
                <c:pt idx="171">
                  <c:v>171</c:v>
                </c:pt>
                <c:pt idx="172">
                  <c:v>172</c:v>
                </c:pt>
                <c:pt idx="173">
                  <c:v>173</c:v>
                </c:pt>
                <c:pt idx="174">
                  <c:v>174</c:v>
                </c:pt>
                <c:pt idx="175">
                  <c:v>175</c:v>
                </c:pt>
                <c:pt idx="176">
                  <c:v>176</c:v>
                </c:pt>
                <c:pt idx="177">
                  <c:v>177</c:v>
                </c:pt>
                <c:pt idx="178">
                  <c:v>178</c:v>
                </c:pt>
                <c:pt idx="179">
                  <c:v>179</c:v>
                </c:pt>
                <c:pt idx="180">
                  <c:v>180</c:v>
                </c:pt>
                <c:pt idx="181">
                  <c:v>181</c:v>
                </c:pt>
                <c:pt idx="182">
                  <c:v>182</c:v>
                </c:pt>
                <c:pt idx="183">
                  <c:v>183</c:v>
                </c:pt>
                <c:pt idx="184">
                  <c:v>184</c:v>
                </c:pt>
                <c:pt idx="185">
                  <c:v>185</c:v>
                </c:pt>
                <c:pt idx="186">
                  <c:v>186</c:v>
                </c:pt>
                <c:pt idx="187">
                  <c:v>187</c:v>
                </c:pt>
                <c:pt idx="188">
                  <c:v>188</c:v>
                </c:pt>
                <c:pt idx="189">
                  <c:v>189</c:v>
                </c:pt>
                <c:pt idx="190">
                  <c:v>190</c:v>
                </c:pt>
                <c:pt idx="191">
                  <c:v>191</c:v>
                </c:pt>
                <c:pt idx="192">
                  <c:v>192</c:v>
                </c:pt>
                <c:pt idx="193">
                  <c:v>193</c:v>
                </c:pt>
                <c:pt idx="194">
                  <c:v>194</c:v>
                </c:pt>
                <c:pt idx="195">
                  <c:v>195</c:v>
                </c:pt>
                <c:pt idx="196">
                  <c:v>196</c:v>
                </c:pt>
                <c:pt idx="197">
                  <c:v>197</c:v>
                </c:pt>
                <c:pt idx="198">
                  <c:v>198</c:v>
                </c:pt>
                <c:pt idx="199">
                  <c:v>199</c:v>
                </c:pt>
                <c:pt idx="200">
                  <c:v>200</c:v>
                </c:pt>
                <c:pt idx="201">
                  <c:v>201</c:v>
                </c:pt>
                <c:pt idx="202">
                  <c:v>202</c:v>
                </c:pt>
                <c:pt idx="203">
                  <c:v>203</c:v>
                </c:pt>
                <c:pt idx="204">
                  <c:v>204</c:v>
                </c:pt>
                <c:pt idx="205">
                  <c:v>205</c:v>
                </c:pt>
                <c:pt idx="206">
                  <c:v>206</c:v>
                </c:pt>
                <c:pt idx="207">
                  <c:v>207</c:v>
                </c:pt>
                <c:pt idx="208">
                  <c:v>208</c:v>
                </c:pt>
                <c:pt idx="209">
                  <c:v>209</c:v>
                </c:pt>
                <c:pt idx="210">
                  <c:v>210</c:v>
                </c:pt>
                <c:pt idx="211">
                  <c:v>211</c:v>
                </c:pt>
                <c:pt idx="212">
                  <c:v>212</c:v>
                </c:pt>
                <c:pt idx="213">
                  <c:v>213</c:v>
                </c:pt>
                <c:pt idx="214">
                  <c:v>214</c:v>
                </c:pt>
                <c:pt idx="215">
                  <c:v>215</c:v>
                </c:pt>
                <c:pt idx="216">
                  <c:v>216</c:v>
                </c:pt>
                <c:pt idx="217">
                  <c:v>217</c:v>
                </c:pt>
                <c:pt idx="218">
                  <c:v>218</c:v>
                </c:pt>
                <c:pt idx="219">
                  <c:v>219</c:v>
                </c:pt>
                <c:pt idx="220">
                  <c:v>220</c:v>
                </c:pt>
              </c:numCache>
            </c:numRef>
          </c:xVal>
          <c:yVal>
            <c:numRef>
              <c:f>Microsoft_Excel_Worksheet1!$D$2:$D$10002</c:f>
              <c:numCache>
                <c:formatCode>General</c:formatCode>
                <c:ptCount val="10001"/>
                <c:pt idx="0">
                  <c:v>1.7957841218438699</c:v>
                </c:pt>
                <c:pt idx="1">
                  <c:v>1.7486744980872599</c:v>
                </c:pt>
                <c:pt idx="2">
                  <c:v>1.70280276254769</c:v>
                </c:pt>
                <c:pt idx="3">
                  <c:v>1.65814742680088</c:v>
                </c:pt>
                <c:pt idx="4">
                  <c:v>1.61472870296379</c:v>
                </c:pt>
                <c:pt idx="5">
                  <c:v>1.57257234489501</c:v>
                </c:pt>
                <c:pt idx="6">
                  <c:v>1.5316987165581899</c:v>
                </c:pt>
                <c:pt idx="7">
                  <c:v>1.49212322942001</c:v>
                </c:pt>
                <c:pt idx="8">
                  <c:v>1.45385677233971</c:v>
                </c:pt>
                <c:pt idx="9">
                  <c:v>1.4169061315352001</c:v>
                </c:pt>
                <c:pt idx="10">
                  <c:v>1.38127439858805</c:v>
                </c:pt>
                <c:pt idx="11">
                  <c:v>1.3469613647961101</c:v>
                </c:pt>
                <c:pt idx="12">
                  <c:v>1.3139639004956201</c:v>
                </c:pt>
                <c:pt idx="13">
                  <c:v>1.28227631825125</c:v>
                </c:pt>
                <c:pt idx="14">
                  <c:v>1.25189071905125</c:v>
                </c:pt>
                <c:pt idx="15">
                  <c:v>1.2227973208409</c:v>
                </c:pt>
                <c:pt idx="16">
                  <c:v>1.19498476887942</c:v>
                </c:pt>
                <c:pt idx="17">
                  <c:v>1.1684404275068001</c:v>
                </c:pt>
                <c:pt idx="18">
                  <c:v>1.1431506529539399</c:v>
                </c:pt>
                <c:pt idx="19">
                  <c:v>1.11910104681196</c:v>
                </c:pt>
                <c:pt idx="20">
                  <c:v>1.0962766896862099</c:v>
                </c:pt>
                <c:pt idx="21">
                  <c:v>1.0746623543809799</c:v>
                </c:pt>
                <c:pt idx="22">
                  <c:v>1.0542426976752499</c:v>
                </c:pt>
                <c:pt idx="23">
                  <c:v>1.03500242933025</c:v>
                </c:pt>
                <c:pt idx="24">
                  <c:v>1.016926456385</c:v>
                </c:pt>
                <c:pt idx="25">
                  <c:v>1</c:v>
                </c:pt>
                <c:pt idx="26">
                  <c:v>0.99632551506786804</c:v>
                </c:pt>
                <c:pt idx="27">
                  <c:v>0.992832003308035</c:v>
                </c:pt>
                <c:pt idx="28">
                  <c:v>0.98951934856111601</c:v>
                </c:pt>
                <c:pt idx="29">
                  <c:v>0.98638779896987305</c:v>
                </c:pt>
                <c:pt idx="30">
                  <c:v>0.98343797812176104</c:v>
                </c:pt>
                <c:pt idx="31">
                  <c:v>0.98067089558671094</c:v>
                </c:pt>
                <c:pt idx="32">
                  <c:v>0.97808795636588797</c:v>
                </c:pt>
                <c:pt idx="33">
                  <c:v>0.97569096866925697</c:v>
                </c:pt>
                <c:pt idx="34">
                  <c:v>0.973482149334849</c:v>
                </c:pt>
                <c:pt idx="35">
                  <c:v>0.97146412609423305</c:v>
                </c:pt>
                <c:pt idx="36">
                  <c:v>0.96963993578234897</c:v>
                </c:pt>
                <c:pt idx="37">
                  <c:v>0.968013017493219</c:v>
                </c:pt>
                <c:pt idx="38">
                  <c:v>0.96658719960592199</c:v>
                </c:pt>
                <c:pt idx="39">
                  <c:v>0.96536667955980004</c:v>
                </c:pt>
                <c:pt idx="40">
                  <c:v>0.96435599525834703</c:v>
                </c:pt>
                <c:pt idx="41">
                  <c:v>0.96355998704261203</c:v>
                </c:pt>
                <c:pt idx="42">
                  <c:v>0.96298374931238895</c:v>
                </c:pt>
                <c:pt idx="43">
                  <c:v>0.96263257109951905</c:v>
                </c:pt>
                <c:pt idx="44">
                  <c:v>0.96251186522042698</c:v>
                </c:pt>
                <c:pt idx="45">
                  <c:v>0.962627086055037</c:v>
                </c:pt>
                <c:pt idx="46">
                  <c:v>0.96298363650680496</c:v>
                </c:pt>
                <c:pt idx="47">
                  <c:v>0.96358676527181497</c:v>
                </c:pt>
                <c:pt idx="48">
                  <c:v>0.96444145614870003</c:v>
                </c:pt>
                <c:pt idx="49">
                  <c:v>0.96555231170900702</c:v>
                </c:pt>
                <c:pt idx="50">
                  <c:v>0.96692343416452498</c:v>
                </c:pt>
                <c:pt idx="51">
                  <c:v>0.96855830665731402</c:v>
                </c:pt>
                <c:pt idx="52">
                  <c:v>0.97045967840832204</c:v>
                </c:pt>
                <c:pt idx="53">
                  <c:v>0.97262945715426297</c:v>
                </c:pt>
                <c:pt idx="54">
                  <c:v>0.975068612063831</c:v>
                </c:pt>
                <c:pt idx="55">
                  <c:v>0.97777708986263101</c:v>
                </c:pt>
                <c:pt idx="56">
                  <c:v>0.98075374624730705</c:v>
                </c:pt>
                <c:pt idx="57">
                  <c:v>0.98399629389064402</c:v>
                </c:pt>
                <c:pt idx="58">
                  <c:v>0.98750126750318101</c:v>
                </c:pt>
                <c:pt idx="59">
                  <c:v>0.99126400559885897</c:v>
                </c:pt>
                <c:pt idx="60">
                  <c:v>0.99527864788224396</c:v>
                </c:pt>
                <c:pt idx="61">
                  <c:v>0.99953814658728102</c:v>
                </c:pt>
                <c:pt idx="62">
                  <c:v>1.0040342896860399</c:v>
                </c:pt>
                <c:pt idx="63">
                  <c:v>1.0087577336621201</c:v>
                </c:pt>
                <c:pt idx="64">
                  <c:v>1.0136980434979299</c:v>
                </c:pt>
                <c:pt idx="65">
                  <c:v>1.01884373763373</c:v>
                </c:pt>
                <c:pt idx="66">
                  <c:v>1.0241823358834099</c:v>
                </c:pt>
                <c:pt idx="67">
                  <c:v>1.0297004086000701</c:v>
                </c:pt>
                <c:pt idx="68">
                  <c:v>1.03538362573492</c:v>
                </c:pt>
                <c:pt idx="69">
                  <c:v>1.04121680479403</c:v>
                </c:pt>
                <c:pt idx="70">
                  <c:v>1.04718395704324</c:v>
                </c:pt>
                <c:pt idx="71">
                  <c:v>1.0532683316236999</c:v>
                </c:pt>
                <c:pt idx="72">
                  <c:v>1.0594548396178101</c:v>
                </c:pt>
                <c:pt idx="73">
                  <c:v>1.0657375775132301</c:v>
                </c:pt>
                <c:pt idx="74">
                  <c:v>1.0721132786124401</c:v>
                </c:pt>
                <c:pt idx="75">
                  <c:v>1.0785789891835</c:v>
                </c:pt>
                <c:pt idx="76">
                  <c:v>1.0851320408794101</c:v>
                </c:pt>
                <c:pt idx="77">
                  <c:v>1.0917700252009099</c:v>
                </c:pt>
                <c:pt idx="78">
                  <c:v>1.09849077000415</c:v>
                </c:pt>
                <c:pt idx="79">
                  <c:v>1.10529231799842</c:v>
                </c:pt>
                <c:pt idx="80">
                  <c:v>1.1121729071429201</c:v>
                </c:pt>
                <c:pt idx="81">
                  <c:v>1.1191309528291999</c:v>
                </c:pt>
                <c:pt idx="82">
                  <c:v>1.12616503172445</c:v>
                </c:pt>
                <c:pt idx="83">
                  <c:v>1.1332738671465099</c:v>
                </c:pt>
                <c:pt idx="84">
                  <c:v>1.1404563158421901</c:v>
                </c:pt>
                <c:pt idx="85">
                  <c:v>1.1477113560449399</c:v>
                </c:pt>
                <c:pt idx="86">
                  <c:v>1.1550380766939301</c:v>
                </c:pt>
                <c:pt idx="87">
                  <c:v>1.16243566770457</c:v>
                </c:pt>
                <c:pt idx="88">
                  <c:v>1.1699034111884099</c:v>
                </c:pt>
                <c:pt idx="89">
                  <c:v>1.1774406735288401</c:v>
                </c:pt>
                <c:pt idx="90">
                  <c:v>1.1850468982272599</c:v>
                </c:pt>
                <c:pt idx="91">
                  <c:v>1.19272159944219</c:v>
                </c:pt>
                <c:pt idx="92">
                  <c:v>1.2004643561511601</c:v>
                </c:pt>
                <c:pt idx="93">
                  <c:v>1.2082748068722899</c:v>
                </c:pt>
                <c:pt idx="94">
                  <c:v>1.2161526448886999</c:v>
                </c:pt>
                <c:pt idx="95">
                  <c:v>1.22409761392464</c:v>
                </c:pt>
                <c:pt idx="96">
                  <c:v>1.23210950422764</c:v>
                </c:pt>
                <c:pt idx="97">
                  <c:v>1.2401881490157001</c:v>
                </c:pt>
                <c:pt idx="98">
                  <c:v>1.24833342125268</c:v>
                </c:pt>
                <c:pt idx="99">
                  <c:v>1.25654523071925</c:v>
                </c:pt>
                <c:pt idx="100">
                  <c:v>1.2648235213497401</c:v>
                </c:pt>
                <c:pt idx="101">
                  <c:v>1.2731682688088299</c:v>
                </c:pt>
                <c:pt idx="102">
                  <c:v>1.2815794782843699</c:v>
                </c:pt>
                <c:pt idx="103">
                  <c:v>1.29005718247528</c:v>
                </c:pt>
                <c:pt idx="104">
                  <c:v>1.2986014397557799</c:v>
                </c:pt>
                <c:pt idx="105">
                  <c:v>1.3072123324988001</c:v>
                </c:pt>
                <c:pt idx="106">
                  <c:v>1.31588996554366</c:v>
                </c:pt>
                <c:pt idx="107">
                  <c:v>1.3246344647942401</c:v>
                </c:pt>
                <c:pt idx="108">
                  <c:v>1.33344597593547</c:v>
                </c:pt>
                <c:pt idx="109">
                  <c:v>1.3423246632572401</c:v>
                </c:pt>
                <c:pt idx="110">
                  <c:v>1.35127070857579</c:v>
                </c:pt>
                <c:pt idx="111">
                  <c:v>1.3602843102437201</c:v>
                </c:pt>
                <c:pt idx="112">
                  <c:v>1.3693656822406699</c:v>
                </c:pt>
                <c:pt idx="113">
                  <c:v>1.37851505333741</c:v>
                </c:pt>
                <c:pt idx="114">
                  <c:v>1.3877326663268901</c:v>
                </c:pt>
                <c:pt idx="115">
                  <c:v>1.39701877731643</c:v>
                </c:pt>
                <c:pt idx="116">
                  <c:v>1.4063736550755901</c:v>
                </c:pt>
                <c:pt idx="117">
                  <c:v>1.41579758043509</c:v>
                </c:pt>
                <c:pt idx="118">
                  <c:v>1.42529084573246</c:v>
                </c:pt>
                <c:pt idx="119">
                  <c:v>1.4348537543002899</c:v>
                </c:pt>
                <c:pt idx="120">
                  <c:v>1.4444866199937101</c:v>
                </c:pt>
                <c:pt idx="121">
                  <c:v>1.4541897667538799</c:v>
                </c:pt>
                <c:pt idx="122">
                  <c:v>1.46396352820431</c:v>
                </c:pt>
                <c:pt idx="123">
                  <c:v>1.4738082472777101</c:v>
                </c:pt>
                <c:pt idx="124">
                  <c:v>1.48372427587059</c:v>
                </c:pt>
                <c:pt idx="125">
                  <c:v>1.49371197452361</c:v>
                </c:pt>
                <c:pt idx="126">
                  <c:v>1.50377171212561</c:v>
                </c:pt>
                <c:pt idx="127">
                  <c:v>1.5139038656394701</c:v>
                </c:pt>
                <c:pt idx="128">
                  <c:v>1.5241088198480901</c:v>
                </c:pt>
                <c:pt idx="129">
                  <c:v>1.53438696711907</c:v>
                </c:pt>
                <c:pt idx="130">
                  <c:v>1.5447387071865</c:v>
                </c:pt>
                <c:pt idx="131">
                  <c:v>1.55516444694879</c:v>
                </c:pt>
                <c:pt idx="132">
                  <c:v>1.56566460028118</c:v>
                </c:pt>
                <c:pt idx="133">
                  <c:v>1.57623958786195</c:v>
                </c:pt>
                <c:pt idx="134">
                  <c:v>1.58688983701139</c:v>
                </c:pt>
                <c:pt idx="135">
                  <c:v>1.5976157815423699</c:v>
                </c:pt>
                <c:pt idx="136">
                  <c:v>1.6084178616220699</c:v>
                </c:pt>
                <c:pt idx="137">
                  <c:v>1.61929652364376</c:v>
                </c:pt>
                <c:pt idx="138">
                  <c:v>1.6302522201080201</c:v>
                </c:pt>
                <c:pt idx="139">
                  <c:v>1.6412854095129601</c:v>
                </c:pt>
                <c:pt idx="140">
                  <c:v>1.6523965562523899</c:v>
                </c:pt>
                <c:pt idx="141">
                  <c:v>1.6635861305219199</c:v>
                </c:pt>
                <c:pt idx="142">
                  <c:v>1.6748546082320701</c:v>
                </c:pt>
                <c:pt idx="143">
                  <c:v>1.6862024709280801</c:v>
                </c:pt>
                <c:pt idx="144">
                  <c:v>1.69763020571602</c:v>
                </c:pt>
                <c:pt idx="145">
                  <c:v>1.7091383051947</c:v>
                </c:pt>
                <c:pt idx="146">
                  <c:v>1.72072726739309</c:v>
                </c:pt>
                <c:pt idx="147">
                  <c:v>1.7323975957128199</c:v>
                </c:pt>
                <c:pt idx="148">
                  <c:v>1.7441497988756101</c:v>
                </c:pt>
                <c:pt idx="149">
                  <c:v>1.7559843908750199</c:v>
                </c:pt>
                <c:pt idx="150">
                  <c:v>1.76790189093265</c:v>
                </c:pt>
                <c:pt idx="151">
                  <c:v>1.77990282345814</c:v>
                </c:pt>
                <c:pt idx="152">
                  <c:v>1.7919877180130499</c:v>
                </c:pt>
                <c:pt idx="153">
                  <c:v>1.80415710927821</c:v>
                </c:pt>
                <c:pt idx="154">
                  <c:v>1.81641153702443</c:v>
                </c:pt>
                <c:pt idx="155">
                  <c:v>1.82875154608622</c:v>
                </c:pt>
                <c:pt idx="156">
                  <c:v>1.84117768633866</c:v>
                </c:pt>
                <c:pt idx="157">
                  <c:v>1.8536905126769301</c:v>
                </c:pt>
                <c:pt idx="158">
                  <c:v>1.8662905849983999</c:v>
                </c:pt>
                <c:pt idx="159">
                  <c:v>1.8789784681874599</c:v>
                </c:pt>
                <c:pt idx="160">
                  <c:v>1.8917547321024699</c:v>
                </c:pt>
                <c:pt idx="161">
                  <c:v>1.9046199515650499</c:v>
                </c:pt>
                <c:pt idx="162">
                  <c:v>1.9175747063514099</c:v>
                </c:pt>
                <c:pt idx="163">
                  <c:v>1.9306195811858899</c:v>
                </c:pt>
                <c:pt idx="164">
                  <c:v>1.9437551657361001</c:v>
                </c:pt>
                <c:pt idx="165">
                  <c:v>1.95698205461011</c:v>
                </c:pt>
                <c:pt idx="166">
                  <c:v>1.9703008473552299</c:v>
                </c:pt>
                <c:pt idx="167">
                  <c:v>1.98371214845857</c:v>
                </c:pt>
                <c:pt idx="168">
                  <c:v>1.9972165673489499</c:v>
                </c:pt>
                <c:pt idx="169">
                  <c:v>2.0108147184004199</c:v>
                </c:pt>
                <c:pt idx="170">
                  <c:v>2.0245072209372998</c:v>
                </c:pt>
                <c:pt idx="171">
                  <c:v>2.0382946992403701</c:v>
                </c:pt>
                <c:pt idx="172">
                  <c:v>2.0521777825543799</c:v>
                </c:pt>
                <c:pt idx="173">
                  <c:v>2.0661571050970098</c:v>
                </c:pt>
                <c:pt idx="174">
                  <c:v>2.0802333060687399</c:v>
                </c:pt>
                <c:pt idx="175">
                  <c:v>2.0944070296640902</c:v>
                </c:pt>
                <c:pt idx="176">
                  <c:v>2.1086789250836802</c:v>
                </c:pt>
                <c:pt idx="177">
                  <c:v>2.1230496465476199</c:v>
                </c:pt>
                <c:pt idx="178">
                  <c:v>2.1375198533097599</c:v>
                </c:pt>
                <c:pt idx="179">
                  <c:v>2.1520902096728198</c:v>
                </c:pt>
                <c:pt idx="180">
                  <c:v>2.1667613850045302</c:v>
                </c:pt>
                <c:pt idx="181">
                  <c:v>2.1815340537548402</c:v>
                </c:pt>
                <c:pt idx="182">
                  <c:v>2.1964088954736898</c:v>
                </c:pt>
                <c:pt idx="183">
                  <c:v>2.2113865948296798</c:v>
                </c:pt>
                <c:pt idx="184">
                  <c:v>2.2264678416297601</c:v>
                </c:pt>
                <c:pt idx="185">
                  <c:v>2.24165333083945</c:v>
                </c:pt>
                <c:pt idx="186">
                  <c:v>2.2569437626038602</c:v>
                </c:pt>
                <c:pt idx="187">
                  <c:v>2.2723398422695902</c:v>
                </c:pt>
                <c:pt idx="188">
                  <c:v>2.28784228040705</c:v>
                </c:pt>
                <c:pt idx="189">
                  <c:v>2.3034517928337799</c:v>
                </c:pt>
                <c:pt idx="190">
                  <c:v>2.3191691006382298</c:v>
                </c:pt>
                <c:pt idx="191">
                  <c:v>2.3349949302041302</c:v>
                </c:pt>
                <c:pt idx="192">
                  <c:v>2.3509300132358102</c:v>
                </c:pt>
                <c:pt idx="193">
                  <c:v>2.3669750867836599</c:v>
                </c:pt>
                <c:pt idx="194">
                  <c:v>2.3831308932705899</c:v>
                </c:pt>
                <c:pt idx="195">
                  <c:v>2.3993981805189</c:v>
                </c:pt>
                <c:pt idx="196">
                  <c:v>2.41577770177769</c:v>
                </c:pt>
                <c:pt idx="197">
                  <c:v>2.4322702157508802</c:v>
                </c:pt>
                <c:pt idx="198">
                  <c:v>2.4488764866256201</c:v>
                </c:pt>
                <c:pt idx="199">
                  <c:v>2.4655972841017402</c:v>
                </c:pt>
                <c:pt idx="200">
                  <c:v>2.4824333834207102</c:v>
                </c:pt>
                <c:pt idx="201">
                  <c:v>2.4993855653963801</c:v>
                </c:pt>
                <c:pt idx="202">
                  <c:v>2.5164546164452402</c:v>
                </c:pt>
                <c:pt idx="203">
                  <c:v>2.53364132861743</c:v>
                </c:pt>
                <c:pt idx="204">
                  <c:v>2.55094649962852</c:v>
                </c:pt>
                <c:pt idx="205">
                  <c:v>2.5683709328914102</c:v>
                </c:pt>
                <c:pt idx="206">
                  <c:v>2.5859154375489899</c:v>
                </c:pt>
                <c:pt idx="207">
                  <c:v>2.6035808285067099</c:v>
                </c:pt>
                <c:pt idx="208">
                  <c:v>2.62136792646641</c:v>
                </c:pt>
                <c:pt idx="209">
                  <c:v>2.6392775579600198</c:v>
                </c:pt>
                <c:pt idx="210">
                  <c:v>2.6573105553837801</c:v>
                </c:pt>
                <c:pt idx="211">
                  <c:v>2.6754677570329899</c:v>
                </c:pt>
                <c:pt idx="212">
                  <c:v>2.6937500071373099</c:v>
                </c:pt>
                <c:pt idx="213">
                  <c:v>2.7121581558961201</c:v>
                </c:pt>
                <c:pt idx="214">
                  <c:v>2.7306930595146901</c:v>
                </c:pt>
                <c:pt idx="215">
                  <c:v>2.7493555802405099</c:v>
                </c:pt>
                <c:pt idx="216">
                  <c:v>2.7681465864001802</c:v>
                </c:pt>
                <c:pt idx="217">
                  <c:v>2.7870669524365601</c:v>
                </c:pt>
                <c:pt idx="218">
                  <c:v>2.80611755894639</c:v>
                </c:pt>
                <c:pt idx="219">
                  <c:v>2.82529929271842</c:v>
                </c:pt>
                <c:pt idx="220">
                  <c:v>2.8446130467719102</c:v>
                </c:pt>
              </c:numCache>
            </c:numRef>
          </c:yVal>
          <c:smooth val="1"/>
        </c:ser>
        <c:dLbls>
          <c:showLegendKey val="0"/>
          <c:showVal val="0"/>
          <c:showCatName val="0"/>
          <c:showSerName val="0"/>
          <c:showPercent val="0"/>
          <c:showBubbleSize val="0"/>
        </c:dLbls>
        <c:axId val="569198864"/>
        <c:axId val="569198472"/>
      </c:scatterChart>
      <c:valAx>
        <c:axId val="569198864"/>
        <c:scaling>
          <c:orientation val="minMax"/>
          <c:max val="100"/>
          <c:min val="5"/>
        </c:scaling>
        <c:delete val="0"/>
        <c:axPos val="b"/>
        <c:title>
          <c:tx>
            <c:rich>
              <a:bodyPr/>
              <a:lstStyle/>
              <a:p>
                <a:pPr marL="0" marR="0" lvl="0" indent="0" algn="ctr" defTabSz="914400" rtl="0" eaLnBrk="1" fontAlgn="auto" latinLnBrk="0" hangingPunct="1">
                  <a:lnSpc>
                    <a:spcPct val="100000"/>
                  </a:lnSpc>
                  <a:spcBef>
                    <a:spcPts val="0"/>
                  </a:spcBef>
                  <a:spcAft>
                    <a:spcPts val="0"/>
                  </a:spcAft>
                  <a:buClrTx/>
                  <a:buSzTx/>
                  <a:buFontTx/>
                  <a:buNone/>
                  <a:tabLst/>
                  <a:defRPr sz="1700" b="1" i="0" u="none" strike="noStrike" kern="1200" baseline="0">
                    <a:solidFill>
                      <a:srgbClr val="FFFFFF"/>
                    </a:solidFill>
                    <a:latin typeface="+mn-lt"/>
                    <a:ea typeface="+mn-ea"/>
                    <a:cs typeface="+mn-cs"/>
                  </a:defRPr>
                </a:pPr>
                <a:r>
                  <a:rPr lang="en-US" sz="1700" dirty="0" smtClean="0">
                    <a:effectLst/>
                  </a:rPr>
                  <a:t>Center Lung and Heart-Lung Volume: Previous Txs Within 1 Yr.</a:t>
                </a:r>
                <a:endParaRPr lang="en-US" sz="1700" dirty="0">
                  <a:effectLst/>
                </a:endParaRPr>
              </a:p>
            </c:rich>
          </c:tx>
          <c:layout>
            <c:manualLayout>
              <c:xMode val="edge"/>
              <c:yMode val="edge"/>
              <c:x val="0.18233770004413163"/>
              <c:y val="0.88044386588773182"/>
            </c:manualLayout>
          </c:layout>
          <c:overlay val="0"/>
        </c:title>
        <c:numFmt formatCode="#,##0" sourceLinked="0"/>
        <c:majorTickMark val="out"/>
        <c:minorTickMark val="none"/>
        <c:tickLblPos val="nextTo"/>
        <c:txPr>
          <a:bodyPr rot="0"/>
          <a:lstStyle/>
          <a:p>
            <a:pPr>
              <a:defRPr sz="1500" b="1"/>
            </a:pPr>
            <a:endParaRPr lang="en-US"/>
          </a:p>
        </c:txPr>
        <c:crossAx val="569198472"/>
        <c:crosses val="autoZero"/>
        <c:crossBetween val="midCat"/>
        <c:majorUnit val="5"/>
      </c:valAx>
      <c:valAx>
        <c:axId val="569198472"/>
        <c:scaling>
          <c:orientation val="minMax"/>
          <c:max val="2.5"/>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Hazard </a:t>
                </a:r>
                <a:r>
                  <a:rPr lang="en-US" sz="1700" b="1" i="0" baseline="0" smtClean="0">
                    <a:solidFill>
                      <a:schemeClr val="tx1"/>
                    </a:solidFill>
                  </a:rPr>
                  <a:t>Ratio for </a:t>
                </a:r>
                <a:r>
                  <a:rPr lang="en-US" sz="1700" b="1" i="0" baseline="0" dirty="0" smtClean="0">
                    <a:solidFill>
                      <a:schemeClr val="tx1"/>
                    </a:solidFill>
                  </a:rPr>
                  <a:t>1 Year Mortality</a:t>
                </a:r>
                <a:endParaRPr lang="en-US" sz="1700" b="1" i="0" baseline="0" dirty="0">
                  <a:solidFill>
                    <a:schemeClr val="tx1"/>
                  </a:solidFill>
                </a:endParaRPr>
              </a:p>
            </c:rich>
          </c:tx>
          <c:layout>
            <c:manualLayout>
              <c:xMode val="edge"/>
              <c:yMode val="edge"/>
              <c:x val="1.8920864980373063E-2"/>
              <c:y val="6.587037507408347E-2"/>
            </c:manualLayout>
          </c:layout>
          <c:overlay val="0"/>
        </c:title>
        <c:numFmt formatCode="#,##0.0" sourceLinked="0"/>
        <c:majorTickMark val="out"/>
        <c:minorTickMark val="none"/>
        <c:tickLblPos val="nextTo"/>
        <c:txPr>
          <a:bodyPr/>
          <a:lstStyle/>
          <a:p>
            <a:pPr>
              <a:defRPr sz="1500" b="1"/>
            </a:pPr>
            <a:endParaRPr lang="en-US"/>
          </a:p>
        </c:txPr>
        <c:crossAx val="569198864"/>
        <c:crossesAt val="0"/>
        <c:crossBetween val="midCat"/>
        <c:majorUnit val="0.5"/>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950658411288333"/>
          <c:y val="0.12857796095800522"/>
          <c:w val="0.86504946497072477"/>
          <c:h val="0.73363312007874026"/>
        </c:manualLayout>
      </c:layout>
      <c:barChart>
        <c:barDir val="col"/>
        <c:grouping val="percentStacked"/>
        <c:varyColors val="0"/>
        <c:ser>
          <c:idx val="0"/>
          <c:order val="0"/>
          <c:tx>
            <c:strRef>
              <c:f>Sheet1!$B$1</c:f>
              <c:strCache>
                <c:ptCount val="1"/>
                <c:pt idx="0">
                  <c:v>0-&lt;2 hours</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Sheet1!$A$2:$A$6</c:f>
              <c:strCache>
                <c:ptCount val="5"/>
                <c:pt idx="0">
                  <c:v>CF</c:v>
                </c:pt>
                <c:pt idx="1">
                  <c:v>IIP</c:v>
                </c:pt>
                <c:pt idx="2">
                  <c:v>IPAH</c:v>
                </c:pt>
                <c:pt idx="3">
                  <c:v>PH-not IPAH</c:v>
                </c:pt>
                <c:pt idx="4">
                  <c:v>Other</c:v>
                </c:pt>
              </c:strCache>
            </c:strRef>
          </c:cat>
          <c:val>
            <c:numRef>
              <c:f>Sheet1!$B$2:$B$6</c:f>
              <c:numCache>
                <c:formatCode>General</c:formatCode>
                <c:ptCount val="5"/>
                <c:pt idx="0">
                  <c:v>5</c:v>
                </c:pt>
                <c:pt idx="1">
                  <c:v>1</c:v>
                </c:pt>
                <c:pt idx="2">
                  <c:v>3</c:v>
                </c:pt>
                <c:pt idx="3">
                  <c:v>5</c:v>
                </c:pt>
                <c:pt idx="4">
                  <c:v>5</c:v>
                </c:pt>
              </c:numCache>
            </c:numRef>
          </c:val>
        </c:ser>
        <c:ser>
          <c:idx val="1"/>
          <c:order val="1"/>
          <c:tx>
            <c:strRef>
              <c:f>Sheet1!$C$1</c:f>
              <c:strCache>
                <c:ptCount val="1"/>
                <c:pt idx="0">
                  <c:v>2-&lt;4 hours</c:v>
                </c:pt>
              </c:strCache>
            </c:strRef>
          </c:tx>
          <c:spPr>
            <a:gradFill flip="none" rotWithShape="1">
              <a:gsLst>
                <a:gs pos="0">
                  <a:srgbClr val="009999"/>
                </a:gs>
                <a:gs pos="50000">
                  <a:srgbClr val="00FFFF"/>
                </a:gs>
                <a:gs pos="100000">
                  <a:srgbClr val="009999"/>
                </a:gs>
              </a:gsLst>
              <a:lin ang="10800000" scaled="1"/>
              <a:tileRect/>
            </a:gradFill>
            <a:ln>
              <a:solidFill>
                <a:schemeClr val="bg2"/>
              </a:solidFill>
            </a:ln>
          </c:spPr>
          <c:invertIfNegative val="0"/>
          <c:cat>
            <c:strRef>
              <c:f>Sheet1!$A$2:$A$6</c:f>
              <c:strCache>
                <c:ptCount val="5"/>
                <c:pt idx="0">
                  <c:v>CF</c:v>
                </c:pt>
                <c:pt idx="1">
                  <c:v>IIP</c:v>
                </c:pt>
                <c:pt idx="2">
                  <c:v>IPAH</c:v>
                </c:pt>
                <c:pt idx="3">
                  <c:v>PH-not IPAH</c:v>
                </c:pt>
                <c:pt idx="4">
                  <c:v>Other</c:v>
                </c:pt>
              </c:strCache>
            </c:strRef>
          </c:cat>
          <c:val>
            <c:numRef>
              <c:f>Sheet1!$C$2:$C$6</c:f>
              <c:numCache>
                <c:formatCode>General</c:formatCode>
                <c:ptCount val="5"/>
                <c:pt idx="0">
                  <c:v>10</c:v>
                </c:pt>
                <c:pt idx="1">
                  <c:v>11</c:v>
                </c:pt>
                <c:pt idx="2">
                  <c:v>49</c:v>
                </c:pt>
                <c:pt idx="3">
                  <c:v>52</c:v>
                </c:pt>
                <c:pt idx="4">
                  <c:v>44</c:v>
                </c:pt>
              </c:numCache>
            </c:numRef>
          </c:val>
        </c:ser>
        <c:ser>
          <c:idx val="2"/>
          <c:order val="2"/>
          <c:tx>
            <c:strRef>
              <c:f>Sheet1!$D$1</c:f>
              <c:strCache>
                <c:ptCount val="1"/>
                <c:pt idx="0">
                  <c:v>4-&lt;6 hours</c:v>
                </c:pt>
              </c:strCache>
            </c:strRef>
          </c:tx>
          <c:spPr>
            <a:gradFill flip="none" rotWithShape="1">
              <a:gsLst>
                <a:gs pos="0">
                  <a:srgbClr val="7030A0"/>
                </a:gs>
                <a:gs pos="50000">
                  <a:srgbClr val="9966FF"/>
                </a:gs>
                <a:gs pos="100000">
                  <a:srgbClr val="7030A0"/>
                </a:gs>
              </a:gsLst>
              <a:lin ang="10800000" scaled="1"/>
              <a:tileRect/>
            </a:gradFill>
            <a:ln>
              <a:solidFill>
                <a:srgbClr val="000000"/>
              </a:solidFill>
            </a:ln>
          </c:spPr>
          <c:invertIfNegative val="0"/>
          <c:cat>
            <c:strRef>
              <c:f>Sheet1!$A$2:$A$6</c:f>
              <c:strCache>
                <c:ptCount val="5"/>
                <c:pt idx="0">
                  <c:v>CF</c:v>
                </c:pt>
                <c:pt idx="1">
                  <c:v>IIP</c:v>
                </c:pt>
                <c:pt idx="2">
                  <c:v>IPAH</c:v>
                </c:pt>
                <c:pt idx="3">
                  <c:v>PH-not IPAH</c:v>
                </c:pt>
                <c:pt idx="4">
                  <c:v>Other</c:v>
                </c:pt>
              </c:strCache>
            </c:strRef>
          </c:cat>
          <c:val>
            <c:numRef>
              <c:f>Sheet1!$D$2:$D$6</c:f>
              <c:numCache>
                <c:formatCode>General</c:formatCode>
                <c:ptCount val="5"/>
                <c:pt idx="0">
                  <c:v>5</c:v>
                </c:pt>
                <c:pt idx="1">
                  <c:v>6</c:v>
                </c:pt>
                <c:pt idx="2">
                  <c:v>38</c:v>
                </c:pt>
                <c:pt idx="3">
                  <c:v>39</c:v>
                </c:pt>
                <c:pt idx="4">
                  <c:v>17</c:v>
                </c:pt>
              </c:numCache>
            </c:numRef>
          </c:val>
        </c:ser>
        <c:ser>
          <c:idx val="3"/>
          <c:order val="3"/>
          <c:tx>
            <c:strRef>
              <c:f>Sheet1!$E$1</c:f>
              <c:strCache>
                <c:ptCount val="1"/>
                <c:pt idx="0">
                  <c:v>6+ hours</c:v>
                </c:pt>
              </c:strCache>
            </c:strRef>
          </c:tx>
          <c:spPr>
            <a:gradFill>
              <a:gsLst>
                <a:gs pos="0">
                  <a:srgbClr val="C00000"/>
                </a:gs>
                <a:gs pos="50000">
                  <a:srgbClr val="FF0000"/>
                </a:gs>
                <a:gs pos="100000">
                  <a:srgbClr val="C00000"/>
                </a:gs>
              </a:gsLst>
              <a:lin ang="10800000" scaled="0"/>
            </a:gradFill>
            <a:ln>
              <a:solidFill>
                <a:schemeClr val="bg2"/>
              </a:solidFill>
            </a:ln>
          </c:spPr>
          <c:invertIfNegative val="0"/>
          <c:cat>
            <c:strRef>
              <c:f>Sheet1!$A$2:$A$6</c:f>
              <c:strCache>
                <c:ptCount val="5"/>
                <c:pt idx="0">
                  <c:v>CF</c:v>
                </c:pt>
                <c:pt idx="1">
                  <c:v>IIP</c:v>
                </c:pt>
                <c:pt idx="2">
                  <c:v>IPAH</c:v>
                </c:pt>
                <c:pt idx="3">
                  <c:v>PH-not IPAH</c:v>
                </c:pt>
                <c:pt idx="4">
                  <c:v>Other</c:v>
                </c:pt>
              </c:strCache>
            </c:strRef>
          </c:cat>
          <c:val>
            <c:numRef>
              <c:f>Sheet1!$E$2:$E$6</c:f>
              <c:numCache>
                <c:formatCode>General</c:formatCode>
                <c:ptCount val="5"/>
                <c:pt idx="0">
                  <c:v>1</c:v>
                </c:pt>
                <c:pt idx="1">
                  <c:v>2</c:v>
                </c:pt>
                <c:pt idx="2">
                  <c:v>5</c:v>
                </c:pt>
                <c:pt idx="3">
                  <c:v>8</c:v>
                </c:pt>
                <c:pt idx="4">
                  <c:v>4</c:v>
                </c:pt>
              </c:numCache>
            </c:numRef>
          </c:val>
        </c:ser>
        <c:dLbls>
          <c:showLegendKey val="0"/>
          <c:showVal val="0"/>
          <c:showCatName val="0"/>
          <c:showSerName val="0"/>
          <c:showPercent val="0"/>
          <c:showBubbleSize val="0"/>
        </c:dLbls>
        <c:gapWidth val="40"/>
        <c:overlap val="100"/>
        <c:axId val="243115416"/>
        <c:axId val="243115808"/>
      </c:barChart>
      <c:catAx>
        <c:axId val="243115416"/>
        <c:scaling>
          <c:orientation val="minMax"/>
        </c:scaling>
        <c:delete val="0"/>
        <c:axPos val="b"/>
        <c:numFmt formatCode="General" sourceLinked="0"/>
        <c:majorTickMark val="out"/>
        <c:minorTickMark val="none"/>
        <c:tickLblPos val="nextTo"/>
        <c:txPr>
          <a:bodyPr/>
          <a:lstStyle/>
          <a:p>
            <a:pPr>
              <a:defRPr sz="1500" b="1"/>
            </a:pPr>
            <a:endParaRPr lang="en-US"/>
          </a:p>
        </c:txPr>
        <c:crossAx val="243115808"/>
        <c:crosses val="autoZero"/>
        <c:auto val="1"/>
        <c:lblAlgn val="ctr"/>
        <c:lblOffset val="100"/>
        <c:noMultiLvlLbl val="0"/>
      </c:catAx>
      <c:valAx>
        <c:axId val="243115808"/>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243115416"/>
        <c:crosses val="autoZero"/>
        <c:crossBetween val="between"/>
        <c:majorUnit val="0.2"/>
      </c:valAx>
      <c:spPr>
        <a:solidFill>
          <a:srgbClr val="000000"/>
        </a:solidFill>
        <a:ln w="12700">
          <a:solidFill>
            <a:srgbClr val="FFFFFF"/>
          </a:solidFill>
        </a:ln>
      </c:spPr>
    </c:plotArea>
    <c:legend>
      <c:legendPos val="t"/>
      <c:layout>
        <c:manualLayout>
          <c:xMode val="edge"/>
          <c:yMode val="edge"/>
          <c:x val="0.2299533391659376"/>
          <c:y val="3.90625E-2"/>
          <c:w val="0.60184893554972296"/>
          <c:h val="5.8834071522309711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Europe</c:v>
                </c:pt>
              </c:strCache>
            </c:strRef>
          </c:tx>
          <c:spPr>
            <a:gradFill flip="none" rotWithShape="1">
              <a:gsLst>
                <a:gs pos="0">
                  <a:srgbClr val="CCCC00"/>
                </a:gs>
                <a:gs pos="50000">
                  <a:srgbClr val="FFFF00"/>
                </a:gs>
                <a:gs pos="100000">
                  <a:srgbClr val="CCCC00"/>
                </a:gs>
              </a:gsLst>
              <a:lin ang="10800000" scaled="1"/>
              <a:tileRect/>
            </a:gradFill>
            <a:ln>
              <a:solidFill>
                <a:schemeClr val="bg2"/>
              </a:solidFill>
            </a:ln>
          </c:spPr>
          <c:invertIfNegative val="0"/>
          <c:cat>
            <c:numRef>
              <c:f>Sheet1!$A$2:$A$35</c:f>
              <c:numCache>
                <c:formatCode>General</c:formatCode>
                <c:ptCount val="34"/>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numCache>
            </c:numRef>
          </c:cat>
          <c:val>
            <c:numRef>
              <c:f>Sheet1!$B$2:$B$35</c:f>
              <c:numCache>
                <c:formatCode>General</c:formatCode>
                <c:ptCount val="34"/>
                <c:pt idx="0">
                  <c:v>0</c:v>
                </c:pt>
                <c:pt idx="1">
                  <c:v>0</c:v>
                </c:pt>
                <c:pt idx="2">
                  <c:v>0</c:v>
                </c:pt>
                <c:pt idx="3">
                  <c:v>0</c:v>
                </c:pt>
                <c:pt idx="4">
                  <c:v>2</c:v>
                </c:pt>
                <c:pt idx="5">
                  <c:v>2</c:v>
                </c:pt>
                <c:pt idx="6">
                  <c:v>5</c:v>
                </c:pt>
                <c:pt idx="7">
                  <c:v>3</c:v>
                </c:pt>
                <c:pt idx="8">
                  <c:v>3</c:v>
                </c:pt>
                <c:pt idx="9">
                  <c:v>2</c:v>
                </c:pt>
                <c:pt idx="10">
                  <c:v>2</c:v>
                </c:pt>
                <c:pt idx="11">
                  <c:v>1</c:v>
                </c:pt>
                <c:pt idx="12">
                  <c:v>0</c:v>
                </c:pt>
                <c:pt idx="13">
                  <c:v>1</c:v>
                </c:pt>
                <c:pt idx="14">
                  <c:v>1</c:v>
                </c:pt>
                <c:pt idx="15">
                  <c:v>0</c:v>
                </c:pt>
                <c:pt idx="16">
                  <c:v>0</c:v>
                </c:pt>
                <c:pt idx="17">
                  <c:v>0</c:v>
                </c:pt>
                <c:pt idx="18">
                  <c:v>1</c:v>
                </c:pt>
                <c:pt idx="19">
                  <c:v>1</c:v>
                </c:pt>
                <c:pt idx="20">
                  <c:v>0</c:v>
                </c:pt>
                <c:pt idx="21">
                  <c:v>1</c:v>
                </c:pt>
                <c:pt idx="22">
                  <c:v>0</c:v>
                </c:pt>
                <c:pt idx="23">
                  <c:v>0</c:v>
                </c:pt>
                <c:pt idx="24">
                  <c:v>1</c:v>
                </c:pt>
                <c:pt idx="25">
                  <c:v>1</c:v>
                </c:pt>
                <c:pt idx="26">
                  <c:v>0</c:v>
                </c:pt>
                <c:pt idx="27">
                  <c:v>1</c:v>
                </c:pt>
                <c:pt idx="28">
                  <c:v>0</c:v>
                </c:pt>
                <c:pt idx="29">
                  <c:v>0</c:v>
                </c:pt>
                <c:pt idx="30">
                  <c:v>1</c:v>
                </c:pt>
                <c:pt idx="31">
                  <c:v>0</c:v>
                </c:pt>
                <c:pt idx="32">
                  <c:v>0</c:v>
                </c:pt>
                <c:pt idx="33">
                  <c:v>0</c:v>
                </c:pt>
              </c:numCache>
            </c:numRef>
          </c:val>
        </c:ser>
        <c:ser>
          <c:idx val="1"/>
          <c:order val="1"/>
          <c:tx>
            <c:strRef>
              <c:f>Sheet1!$C$1</c:f>
              <c:strCache>
                <c:ptCount val="1"/>
                <c:pt idx="0">
                  <c:v>North America</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numRef>
              <c:f>Sheet1!$A$2:$A$35</c:f>
              <c:numCache>
                <c:formatCode>General</c:formatCode>
                <c:ptCount val="34"/>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numCache>
            </c:numRef>
          </c:cat>
          <c:val>
            <c:numRef>
              <c:f>Sheet1!$C$2:$C$35</c:f>
              <c:numCache>
                <c:formatCode>General</c:formatCode>
                <c:ptCount val="34"/>
                <c:pt idx="0">
                  <c:v>0</c:v>
                </c:pt>
                <c:pt idx="1">
                  <c:v>0</c:v>
                </c:pt>
                <c:pt idx="2">
                  <c:v>1</c:v>
                </c:pt>
                <c:pt idx="3">
                  <c:v>1</c:v>
                </c:pt>
                <c:pt idx="4">
                  <c:v>1</c:v>
                </c:pt>
                <c:pt idx="5">
                  <c:v>3</c:v>
                </c:pt>
                <c:pt idx="6">
                  <c:v>0</c:v>
                </c:pt>
                <c:pt idx="7">
                  <c:v>0</c:v>
                </c:pt>
                <c:pt idx="8">
                  <c:v>1</c:v>
                </c:pt>
                <c:pt idx="9">
                  <c:v>1</c:v>
                </c:pt>
                <c:pt idx="10">
                  <c:v>0</c:v>
                </c:pt>
                <c:pt idx="11">
                  <c:v>0</c:v>
                </c:pt>
                <c:pt idx="12">
                  <c:v>0</c:v>
                </c:pt>
                <c:pt idx="13">
                  <c:v>1</c:v>
                </c:pt>
                <c:pt idx="14">
                  <c:v>1</c:v>
                </c:pt>
                <c:pt idx="15">
                  <c:v>0</c:v>
                </c:pt>
                <c:pt idx="16">
                  <c:v>2</c:v>
                </c:pt>
                <c:pt idx="17">
                  <c:v>1</c:v>
                </c:pt>
                <c:pt idx="18">
                  <c:v>0</c:v>
                </c:pt>
                <c:pt idx="19">
                  <c:v>0</c:v>
                </c:pt>
                <c:pt idx="20">
                  <c:v>0</c:v>
                </c:pt>
                <c:pt idx="21">
                  <c:v>1</c:v>
                </c:pt>
                <c:pt idx="22">
                  <c:v>0</c:v>
                </c:pt>
                <c:pt idx="23">
                  <c:v>0</c:v>
                </c:pt>
                <c:pt idx="24">
                  <c:v>0</c:v>
                </c:pt>
                <c:pt idx="25">
                  <c:v>0</c:v>
                </c:pt>
                <c:pt idx="26">
                  <c:v>0</c:v>
                </c:pt>
                <c:pt idx="27">
                  <c:v>0</c:v>
                </c:pt>
                <c:pt idx="28">
                  <c:v>0</c:v>
                </c:pt>
                <c:pt idx="29">
                  <c:v>0</c:v>
                </c:pt>
                <c:pt idx="30">
                  <c:v>0</c:v>
                </c:pt>
                <c:pt idx="31">
                  <c:v>0</c:v>
                </c:pt>
                <c:pt idx="32">
                  <c:v>1</c:v>
                </c:pt>
                <c:pt idx="33">
                  <c:v>0</c:v>
                </c:pt>
              </c:numCache>
            </c:numRef>
          </c:val>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w="9525">
              <a:solidFill>
                <a:schemeClr val="bg2"/>
              </a:solidFill>
            </a:ln>
          </c:spPr>
          <c:invertIfNegative val="0"/>
          <c:cat>
            <c:numRef>
              <c:f>Sheet1!$A$2:$A$35</c:f>
              <c:numCache>
                <c:formatCode>General</c:formatCode>
                <c:ptCount val="34"/>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numCache>
            </c:numRef>
          </c:cat>
          <c:val>
            <c:numRef>
              <c:f>Sheet1!$D$2:$D$35</c:f>
              <c:numCache>
                <c:formatCode>General</c:formatCode>
                <c:ptCount val="34"/>
                <c:pt idx="0">
                  <c:v>0</c:v>
                </c:pt>
                <c:pt idx="1">
                  <c:v>0</c:v>
                </c:pt>
                <c:pt idx="2">
                  <c:v>0</c:v>
                </c:pt>
                <c:pt idx="3">
                  <c:v>0</c:v>
                </c:pt>
                <c:pt idx="4">
                  <c:v>0</c:v>
                </c:pt>
                <c:pt idx="5">
                  <c:v>0</c:v>
                </c:pt>
                <c:pt idx="6">
                  <c:v>0</c:v>
                </c:pt>
                <c:pt idx="7">
                  <c:v>0</c:v>
                </c:pt>
                <c:pt idx="8">
                  <c:v>0</c:v>
                </c:pt>
                <c:pt idx="9">
                  <c:v>0</c:v>
                </c:pt>
                <c:pt idx="10">
                  <c:v>0</c:v>
                </c:pt>
                <c:pt idx="11">
                  <c:v>0</c:v>
                </c:pt>
                <c:pt idx="12">
                  <c:v>1</c:v>
                </c:pt>
                <c:pt idx="13">
                  <c:v>0</c:v>
                </c:pt>
                <c:pt idx="14">
                  <c:v>0</c:v>
                </c:pt>
                <c:pt idx="15">
                  <c:v>0</c:v>
                </c:pt>
                <c:pt idx="16">
                  <c:v>0</c:v>
                </c:pt>
                <c:pt idx="17">
                  <c:v>0</c:v>
                </c:pt>
                <c:pt idx="18">
                  <c:v>0</c:v>
                </c:pt>
                <c:pt idx="19">
                  <c:v>0</c:v>
                </c:pt>
                <c:pt idx="20">
                  <c:v>0</c:v>
                </c:pt>
                <c:pt idx="21">
                  <c:v>0</c:v>
                </c:pt>
                <c:pt idx="22">
                  <c:v>1</c:v>
                </c:pt>
                <c:pt idx="23">
                  <c:v>1</c:v>
                </c:pt>
                <c:pt idx="24">
                  <c:v>0</c:v>
                </c:pt>
                <c:pt idx="25">
                  <c:v>0</c:v>
                </c:pt>
                <c:pt idx="26">
                  <c:v>0</c:v>
                </c:pt>
                <c:pt idx="27">
                  <c:v>0</c:v>
                </c:pt>
                <c:pt idx="28">
                  <c:v>0</c:v>
                </c:pt>
                <c:pt idx="29">
                  <c:v>0</c:v>
                </c:pt>
                <c:pt idx="30">
                  <c:v>0</c:v>
                </c:pt>
                <c:pt idx="31">
                  <c:v>0</c:v>
                </c:pt>
                <c:pt idx="32">
                  <c:v>0</c:v>
                </c:pt>
                <c:pt idx="33">
                  <c:v>0</c:v>
                </c:pt>
              </c:numCache>
            </c:numRef>
          </c:val>
        </c:ser>
        <c:dLbls>
          <c:showLegendKey val="0"/>
          <c:showVal val="0"/>
          <c:showCatName val="0"/>
          <c:showSerName val="0"/>
          <c:showPercent val="0"/>
          <c:showBubbleSize val="0"/>
        </c:dLbls>
        <c:gapWidth val="35"/>
        <c:overlap val="100"/>
        <c:axId val="844854168"/>
        <c:axId val="844854560"/>
      </c:barChart>
      <c:lineChart>
        <c:grouping val="standard"/>
        <c:varyColors val="0"/>
        <c:ser>
          <c:idx val="3"/>
          <c:order val="3"/>
          <c:tx>
            <c:strRef>
              <c:f>Sheet1!$E$1</c:f>
              <c:strCache>
                <c:ptCount val="1"/>
                <c:pt idx="0">
                  <c:v>% of Retransplants</c:v>
                </c:pt>
              </c:strCache>
            </c:strRef>
          </c:tx>
          <c:spPr>
            <a:ln w="41275">
              <a:solidFill>
                <a:schemeClr val="bg1">
                  <a:lumMod val="50000"/>
                  <a:lumOff val="50000"/>
                </a:schemeClr>
              </a:solidFill>
            </a:ln>
          </c:spPr>
          <c:marker>
            <c:symbol val="none"/>
          </c:marker>
          <c:cat>
            <c:numRef>
              <c:f>Sheet1!$A$2:$A$35</c:f>
              <c:numCache>
                <c:formatCode>General</c:formatCode>
                <c:ptCount val="34"/>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numCache>
            </c:numRef>
          </c:cat>
          <c:val>
            <c:numRef>
              <c:f>Sheet1!$E$2:$E$35</c:f>
              <c:numCache>
                <c:formatCode>General</c:formatCode>
                <c:ptCount val="34"/>
                <c:pt idx="0">
                  <c:v>0</c:v>
                </c:pt>
                <c:pt idx="1">
                  <c:v>0</c:v>
                </c:pt>
                <c:pt idx="2">
                  <c:v>3.125</c:v>
                </c:pt>
                <c:pt idx="3">
                  <c:v>1.3333299999999999</c:v>
                </c:pt>
                <c:pt idx="4">
                  <c:v>3.2258100000000001</c:v>
                </c:pt>
                <c:pt idx="5">
                  <c:v>3.90625</c:v>
                </c:pt>
                <c:pt idx="6">
                  <c:v>2.5906699999999998</c:v>
                </c:pt>
                <c:pt idx="7">
                  <c:v>1.3333299999999999</c:v>
                </c:pt>
                <c:pt idx="8">
                  <c:v>1.7857099999999999</c:v>
                </c:pt>
                <c:pt idx="9">
                  <c:v>1.38249</c:v>
                </c:pt>
                <c:pt idx="10">
                  <c:v>1.02041</c:v>
                </c:pt>
                <c:pt idx="11">
                  <c:v>0.56179999999999997</c:v>
                </c:pt>
                <c:pt idx="12">
                  <c:v>0.50761000000000001</c:v>
                </c:pt>
                <c:pt idx="13">
                  <c:v>1</c:v>
                </c:pt>
                <c:pt idx="14">
                  <c:v>1.4492799999999999</c:v>
                </c:pt>
                <c:pt idx="15">
                  <c:v>0</c:v>
                </c:pt>
                <c:pt idx="16">
                  <c:v>1.43885</c:v>
                </c:pt>
                <c:pt idx="17">
                  <c:v>0.69443999999999995</c:v>
                </c:pt>
                <c:pt idx="18">
                  <c:v>0.78125</c:v>
                </c:pt>
                <c:pt idx="19">
                  <c:v>0.94340000000000002</c:v>
                </c:pt>
                <c:pt idx="20">
                  <c:v>0</c:v>
                </c:pt>
                <c:pt idx="21">
                  <c:v>2.40964</c:v>
                </c:pt>
                <c:pt idx="22">
                  <c:v>0.97087000000000001</c:v>
                </c:pt>
                <c:pt idx="23">
                  <c:v>1.0752699999999999</c:v>
                </c:pt>
                <c:pt idx="24">
                  <c:v>1.0416700000000001</c:v>
                </c:pt>
                <c:pt idx="25">
                  <c:v>1.14943</c:v>
                </c:pt>
                <c:pt idx="26">
                  <c:v>0</c:v>
                </c:pt>
                <c:pt idx="27">
                  <c:v>1.2195100000000001</c:v>
                </c:pt>
                <c:pt idx="28">
                  <c:v>0</c:v>
                </c:pt>
                <c:pt idx="29">
                  <c:v>0</c:v>
                </c:pt>
                <c:pt idx="30">
                  <c:v>1.2987</c:v>
                </c:pt>
                <c:pt idx="31">
                  <c:v>0</c:v>
                </c:pt>
                <c:pt idx="32">
                  <c:v>1.7543899999999999</c:v>
                </c:pt>
                <c:pt idx="33">
                  <c:v>0</c:v>
                </c:pt>
              </c:numCache>
            </c:numRef>
          </c:val>
          <c:smooth val="0"/>
        </c:ser>
        <c:dLbls>
          <c:showLegendKey val="0"/>
          <c:showVal val="0"/>
          <c:showCatName val="0"/>
          <c:showSerName val="0"/>
          <c:showPercent val="0"/>
          <c:showBubbleSize val="0"/>
        </c:dLbls>
        <c:marker val="1"/>
        <c:smooth val="0"/>
        <c:axId val="502468256"/>
        <c:axId val="502467864"/>
      </c:lineChart>
      <c:catAx>
        <c:axId val="844854168"/>
        <c:scaling>
          <c:orientation val="minMax"/>
        </c:scaling>
        <c:delete val="0"/>
        <c:axPos val="b"/>
        <c:numFmt formatCode="General" sourceLinked="1"/>
        <c:majorTickMark val="out"/>
        <c:minorTickMark val="none"/>
        <c:tickLblPos val="nextTo"/>
        <c:txPr>
          <a:bodyPr rot="-2700000"/>
          <a:lstStyle/>
          <a:p>
            <a:pPr>
              <a:defRPr sz="1400" b="1"/>
            </a:pPr>
            <a:endParaRPr lang="en-US"/>
          </a:p>
        </c:txPr>
        <c:crossAx val="844854560"/>
        <c:crosses val="autoZero"/>
        <c:auto val="1"/>
        <c:lblAlgn val="ctr"/>
        <c:lblOffset val="100"/>
        <c:tickLblSkip val="1"/>
        <c:noMultiLvlLbl val="0"/>
      </c:catAx>
      <c:valAx>
        <c:axId val="844854560"/>
        <c:scaling>
          <c:orientation val="minMax"/>
        </c:scaling>
        <c:delete val="0"/>
        <c:axPos val="l"/>
        <c:majorGridlines>
          <c:spPr>
            <a:ln>
              <a:prstDash val="sysDash"/>
            </a:ln>
          </c:spPr>
        </c:majorGridlines>
        <c:title>
          <c:tx>
            <c:rich>
              <a:bodyPr rot="-5400000" vert="horz"/>
              <a:lstStyle/>
              <a:p>
                <a:pPr>
                  <a:defRPr sz="1700"/>
                </a:pPr>
                <a:r>
                  <a:rPr lang="en-US" sz="1700" dirty="0" smtClean="0"/>
                  <a:t>Number of Retransplants</a:t>
                </a:r>
                <a:endParaRPr lang="en-US" sz="1700" dirty="0"/>
              </a:p>
            </c:rich>
          </c:tx>
          <c:layout>
            <c:manualLayout>
              <c:xMode val="edge"/>
              <c:yMode val="edge"/>
              <c:x val="2.9498525073746312E-3"/>
              <c:y val="0.28230294455380578"/>
            </c:manualLayout>
          </c:layout>
          <c:overlay val="0"/>
        </c:title>
        <c:numFmt formatCode="General" sourceLinked="0"/>
        <c:majorTickMark val="out"/>
        <c:minorTickMark val="none"/>
        <c:tickLblPos val="nextTo"/>
        <c:txPr>
          <a:bodyPr/>
          <a:lstStyle/>
          <a:p>
            <a:pPr>
              <a:defRPr sz="1500" b="1"/>
            </a:pPr>
            <a:endParaRPr lang="en-US"/>
          </a:p>
        </c:txPr>
        <c:crossAx val="844854168"/>
        <c:crosses val="autoZero"/>
        <c:crossBetween val="between"/>
      </c:valAx>
      <c:valAx>
        <c:axId val="502467864"/>
        <c:scaling>
          <c:orientation val="minMax"/>
          <c:max val="18"/>
        </c:scaling>
        <c:delete val="0"/>
        <c:axPos val="r"/>
        <c:title>
          <c:tx>
            <c:rich>
              <a:bodyPr/>
              <a:lstStyle/>
              <a:p>
                <a:pPr>
                  <a:defRPr sz="1700" b="1"/>
                </a:pPr>
                <a:r>
                  <a:rPr lang="en-US" sz="1700" b="1" dirty="0" smtClean="0"/>
                  <a:t>% of Retransplants out </a:t>
                </a:r>
                <a:r>
                  <a:rPr lang="en-US" sz="1700" b="1" baseline="0" dirty="0" smtClean="0"/>
                  <a:t>of All Adult Heart-Lung Transplants</a:t>
                </a:r>
                <a:endParaRPr lang="en-US" sz="1700" b="1" dirty="0"/>
              </a:p>
            </c:rich>
          </c:tx>
          <c:layout>
            <c:manualLayout>
              <c:xMode val="edge"/>
              <c:yMode val="edge"/>
              <c:x val="0.93348077142531094"/>
              <c:y val="0.1227001312335958"/>
            </c:manualLayout>
          </c:layout>
          <c:overlay val="0"/>
        </c:title>
        <c:numFmt formatCode="General" sourceLinked="1"/>
        <c:majorTickMark val="out"/>
        <c:minorTickMark val="none"/>
        <c:tickLblPos val="nextTo"/>
        <c:txPr>
          <a:bodyPr/>
          <a:lstStyle/>
          <a:p>
            <a:pPr>
              <a:defRPr sz="1500" b="1"/>
            </a:pPr>
            <a:endParaRPr lang="en-US"/>
          </a:p>
        </c:txPr>
        <c:crossAx val="502468256"/>
        <c:crosses val="max"/>
        <c:crossBetween val="between"/>
      </c:valAx>
      <c:catAx>
        <c:axId val="502468256"/>
        <c:scaling>
          <c:orientation val="minMax"/>
        </c:scaling>
        <c:delete val="1"/>
        <c:axPos val="b"/>
        <c:numFmt formatCode="General" sourceLinked="1"/>
        <c:majorTickMark val="out"/>
        <c:minorTickMark val="none"/>
        <c:tickLblPos val="nextTo"/>
        <c:crossAx val="502467864"/>
        <c:crosses val="autoZero"/>
        <c:auto val="1"/>
        <c:lblAlgn val="ctr"/>
        <c:lblOffset val="100"/>
        <c:noMultiLvlLbl val="0"/>
      </c:catAx>
      <c:spPr>
        <a:solidFill>
          <a:schemeClr val="bg2"/>
        </a:solidFill>
        <a:ln>
          <a:solidFill>
            <a:schemeClr val="tx1"/>
          </a:solidFill>
        </a:ln>
      </c:spPr>
    </c:plotArea>
    <c:legend>
      <c:legendPos val="t"/>
      <c:layout>
        <c:manualLayout>
          <c:xMode val="edge"/>
          <c:yMode val="edge"/>
          <c:x val="7.7984112605393355E-2"/>
          <c:y val="2.0833333333333332E-2"/>
          <c:w val="0.79683401853529356"/>
          <c:h val="7.185490485564304E-2"/>
        </c:manualLayout>
      </c:layout>
      <c:overlay val="0"/>
      <c:spPr>
        <a:ln>
          <a:solidFill>
            <a:schemeClr val="tx1"/>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950658411288333"/>
          <c:y val="0.12857796095800522"/>
          <c:w val="0.86504946497072477"/>
          <c:h val="0.73363312007874026"/>
        </c:manualLayout>
      </c:layout>
      <c:barChart>
        <c:barDir val="col"/>
        <c:grouping val="percentStacked"/>
        <c:varyColors val="0"/>
        <c:ser>
          <c:idx val="0"/>
          <c:order val="0"/>
          <c:tx>
            <c:strRef>
              <c:f>Sheet1!$B$1</c:f>
              <c:strCache>
                <c:ptCount val="1"/>
                <c:pt idx="0">
                  <c:v>0-&lt;2 hours</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Sheet1!$A$2:$A$5</c:f>
              <c:strCache>
                <c:ptCount val="4"/>
                <c:pt idx="0">
                  <c:v>18-34</c:v>
                </c:pt>
                <c:pt idx="1">
                  <c:v>35-49</c:v>
                </c:pt>
                <c:pt idx="2">
                  <c:v>50-59</c:v>
                </c:pt>
                <c:pt idx="3">
                  <c:v>60+</c:v>
                </c:pt>
              </c:strCache>
            </c:strRef>
          </c:cat>
          <c:val>
            <c:numRef>
              <c:f>Sheet1!$B$2:$B$5</c:f>
              <c:numCache>
                <c:formatCode>General</c:formatCode>
                <c:ptCount val="4"/>
                <c:pt idx="0">
                  <c:v>9</c:v>
                </c:pt>
                <c:pt idx="1">
                  <c:v>10</c:v>
                </c:pt>
                <c:pt idx="2">
                  <c:v>5</c:v>
                </c:pt>
                <c:pt idx="3">
                  <c:v>4</c:v>
                </c:pt>
              </c:numCache>
            </c:numRef>
          </c:val>
        </c:ser>
        <c:ser>
          <c:idx val="1"/>
          <c:order val="1"/>
          <c:tx>
            <c:strRef>
              <c:f>Sheet1!$C$1</c:f>
              <c:strCache>
                <c:ptCount val="1"/>
                <c:pt idx="0">
                  <c:v>2-&lt;4 hours</c:v>
                </c:pt>
              </c:strCache>
            </c:strRef>
          </c:tx>
          <c:spPr>
            <a:gradFill flip="none" rotWithShape="1">
              <a:gsLst>
                <a:gs pos="0">
                  <a:srgbClr val="009999"/>
                </a:gs>
                <a:gs pos="50000">
                  <a:srgbClr val="00FFFF"/>
                </a:gs>
                <a:gs pos="100000">
                  <a:srgbClr val="009999"/>
                </a:gs>
              </a:gsLst>
              <a:lin ang="10800000" scaled="1"/>
              <a:tileRect/>
            </a:gradFill>
            <a:ln>
              <a:solidFill>
                <a:schemeClr val="bg2"/>
              </a:solidFill>
            </a:ln>
          </c:spPr>
          <c:invertIfNegative val="0"/>
          <c:cat>
            <c:strRef>
              <c:f>Sheet1!$A$2:$A$5</c:f>
              <c:strCache>
                <c:ptCount val="4"/>
                <c:pt idx="0">
                  <c:v>18-34</c:v>
                </c:pt>
                <c:pt idx="1">
                  <c:v>35-49</c:v>
                </c:pt>
                <c:pt idx="2">
                  <c:v>50-59</c:v>
                </c:pt>
                <c:pt idx="3">
                  <c:v>60+</c:v>
                </c:pt>
              </c:strCache>
            </c:strRef>
          </c:cat>
          <c:val>
            <c:numRef>
              <c:f>Sheet1!$C$2:$C$5</c:f>
              <c:numCache>
                <c:formatCode>General</c:formatCode>
                <c:ptCount val="4"/>
                <c:pt idx="0">
                  <c:v>69</c:v>
                </c:pt>
                <c:pt idx="1">
                  <c:v>81</c:v>
                </c:pt>
                <c:pt idx="2">
                  <c:v>51</c:v>
                </c:pt>
                <c:pt idx="3">
                  <c:v>13</c:v>
                </c:pt>
              </c:numCache>
            </c:numRef>
          </c:val>
        </c:ser>
        <c:ser>
          <c:idx val="2"/>
          <c:order val="2"/>
          <c:tx>
            <c:strRef>
              <c:f>Sheet1!$D$1</c:f>
              <c:strCache>
                <c:ptCount val="1"/>
                <c:pt idx="0">
                  <c:v>4-&lt;6 hours</c:v>
                </c:pt>
              </c:strCache>
            </c:strRef>
          </c:tx>
          <c:spPr>
            <a:gradFill flip="none" rotWithShape="1">
              <a:gsLst>
                <a:gs pos="0">
                  <a:srgbClr val="7030A0"/>
                </a:gs>
                <a:gs pos="50000">
                  <a:srgbClr val="9966FF"/>
                </a:gs>
                <a:gs pos="100000">
                  <a:srgbClr val="7030A0"/>
                </a:gs>
              </a:gsLst>
              <a:lin ang="10800000" scaled="1"/>
              <a:tileRect/>
            </a:gradFill>
            <a:ln>
              <a:solidFill>
                <a:srgbClr val="000000"/>
              </a:solidFill>
            </a:ln>
          </c:spPr>
          <c:invertIfNegative val="0"/>
          <c:cat>
            <c:strRef>
              <c:f>Sheet1!$A$2:$A$5</c:f>
              <c:strCache>
                <c:ptCount val="4"/>
                <c:pt idx="0">
                  <c:v>18-34</c:v>
                </c:pt>
                <c:pt idx="1">
                  <c:v>35-49</c:v>
                </c:pt>
                <c:pt idx="2">
                  <c:v>50-59</c:v>
                </c:pt>
                <c:pt idx="3">
                  <c:v>60+</c:v>
                </c:pt>
              </c:strCache>
            </c:strRef>
          </c:cat>
          <c:val>
            <c:numRef>
              <c:f>Sheet1!$D$2:$D$5</c:f>
              <c:numCache>
                <c:formatCode>General</c:formatCode>
                <c:ptCount val="4"/>
                <c:pt idx="0">
                  <c:v>48</c:v>
                </c:pt>
                <c:pt idx="1">
                  <c:v>63</c:v>
                </c:pt>
                <c:pt idx="2">
                  <c:v>28</c:v>
                </c:pt>
                <c:pt idx="3">
                  <c:v>8</c:v>
                </c:pt>
              </c:numCache>
            </c:numRef>
          </c:val>
        </c:ser>
        <c:ser>
          <c:idx val="3"/>
          <c:order val="3"/>
          <c:tx>
            <c:strRef>
              <c:f>Sheet1!$E$1</c:f>
              <c:strCache>
                <c:ptCount val="1"/>
                <c:pt idx="0">
                  <c:v>6+ hours</c:v>
                </c:pt>
              </c:strCache>
            </c:strRef>
          </c:tx>
          <c:spPr>
            <a:gradFill>
              <a:gsLst>
                <a:gs pos="0">
                  <a:srgbClr val="C00000"/>
                </a:gs>
                <a:gs pos="50000">
                  <a:srgbClr val="FF0000"/>
                </a:gs>
                <a:gs pos="100000">
                  <a:srgbClr val="C00000"/>
                </a:gs>
              </a:gsLst>
              <a:lin ang="10800000" scaled="0"/>
            </a:gradFill>
            <a:ln>
              <a:solidFill>
                <a:schemeClr val="bg2"/>
              </a:solidFill>
            </a:ln>
          </c:spPr>
          <c:invertIfNegative val="0"/>
          <c:cat>
            <c:strRef>
              <c:f>Sheet1!$A$2:$A$5</c:f>
              <c:strCache>
                <c:ptCount val="4"/>
                <c:pt idx="0">
                  <c:v>18-34</c:v>
                </c:pt>
                <c:pt idx="1">
                  <c:v>35-49</c:v>
                </c:pt>
                <c:pt idx="2">
                  <c:v>50-59</c:v>
                </c:pt>
                <c:pt idx="3">
                  <c:v>60+</c:v>
                </c:pt>
              </c:strCache>
            </c:strRef>
          </c:cat>
          <c:val>
            <c:numRef>
              <c:f>Sheet1!$E$2:$E$5</c:f>
              <c:numCache>
                <c:formatCode>General</c:formatCode>
                <c:ptCount val="4"/>
                <c:pt idx="0">
                  <c:v>9</c:v>
                </c:pt>
                <c:pt idx="1">
                  <c:v>11</c:v>
                </c:pt>
                <c:pt idx="2">
                  <c:v>6</c:v>
                </c:pt>
                <c:pt idx="3">
                  <c:v>2</c:v>
                </c:pt>
              </c:numCache>
            </c:numRef>
          </c:val>
        </c:ser>
        <c:dLbls>
          <c:showLegendKey val="0"/>
          <c:showVal val="0"/>
          <c:showCatName val="0"/>
          <c:showSerName val="0"/>
          <c:showPercent val="0"/>
          <c:showBubbleSize val="0"/>
        </c:dLbls>
        <c:gapWidth val="40"/>
        <c:overlap val="100"/>
        <c:axId val="243116592"/>
        <c:axId val="243116984"/>
      </c:barChart>
      <c:catAx>
        <c:axId val="243116592"/>
        <c:scaling>
          <c:orientation val="minMax"/>
        </c:scaling>
        <c:delete val="0"/>
        <c:axPos val="b"/>
        <c:title>
          <c:tx>
            <c:rich>
              <a:bodyPr/>
              <a:lstStyle/>
              <a:p>
                <a:pPr>
                  <a:defRPr sz="1700"/>
                </a:pPr>
                <a:r>
                  <a:rPr lang="en-US" sz="1700" dirty="0" smtClean="0"/>
                  <a:t>Recipient Age (Years)</a:t>
                </a:r>
                <a:endParaRPr lang="en-US" sz="1700" dirty="0"/>
              </a:p>
            </c:rich>
          </c:tx>
          <c:layout/>
          <c:overlay val="0"/>
        </c:title>
        <c:numFmt formatCode="General" sourceLinked="0"/>
        <c:majorTickMark val="out"/>
        <c:minorTickMark val="none"/>
        <c:tickLblPos val="nextTo"/>
        <c:txPr>
          <a:bodyPr/>
          <a:lstStyle/>
          <a:p>
            <a:pPr>
              <a:defRPr sz="1500" b="1"/>
            </a:pPr>
            <a:endParaRPr lang="en-US"/>
          </a:p>
        </c:txPr>
        <c:crossAx val="243116984"/>
        <c:crosses val="autoZero"/>
        <c:auto val="1"/>
        <c:lblAlgn val="ctr"/>
        <c:lblOffset val="100"/>
        <c:noMultiLvlLbl val="0"/>
      </c:catAx>
      <c:valAx>
        <c:axId val="243116984"/>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243116592"/>
        <c:crosses val="autoZero"/>
        <c:crossBetween val="between"/>
        <c:majorUnit val="0.2"/>
      </c:valAx>
      <c:spPr>
        <a:solidFill>
          <a:srgbClr val="000000"/>
        </a:solidFill>
        <a:ln w="12700">
          <a:solidFill>
            <a:srgbClr val="FFFFFF"/>
          </a:solidFill>
        </a:ln>
      </c:spPr>
    </c:plotArea>
    <c:legend>
      <c:legendPos val="t"/>
      <c:layout>
        <c:manualLayout>
          <c:xMode val="edge"/>
          <c:yMode val="edge"/>
          <c:x val="0.2299533391659376"/>
          <c:y val="3.90625E-2"/>
          <c:w val="0.60184893554972296"/>
          <c:h val="5.8834071522309711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950658411288333"/>
          <c:y val="0.12857796095800522"/>
          <c:w val="0.86504946497072477"/>
          <c:h val="0.73363312007874026"/>
        </c:manualLayout>
      </c:layout>
      <c:barChart>
        <c:barDir val="col"/>
        <c:grouping val="percentStacked"/>
        <c:varyColors val="0"/>
        <c:ser>
          <c:idx val="0"/>
          <c:order val="0"/>
          <c:tx>
            <c:strRef>
              <c:f>Sheet1!$B$1</c:f>
              <c:strCache>
                <c:ptCount val="1"/>
                <c:pt idx="0">
                  <c:v>0-&lt;2 hours</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Sheet1!$A$2:$A$3</c:f>
              <c:strCache>
                <c:ptCount val="2"/>
                <c:pt idx="0">
                  <c:v>No ventilator support</c:v>
                </c:pt>
                <c:pt idx="1">
                  <c:v>Ventilator support</c:v>
                </c:pt>
              </c:strCache>
            </c:strRef>
          </c:cat>
          <c:val>
            <c:numRef>
              <c:f>Sheet1!$B$2:$B$3</c:f>
              <c:numCache>
                <c:formatCode>General</c:formatCode>
                <c:ptCount val="2"/>
                <c:pt idx="0">
                  <c:v>12</c:v>
                </c:pt>
                <c:pt idx="1">
                  <c:v>3</c:v>
                </c:pt>
              </c:numCache>
            </c:numRef>
          </c:val>
        </c:ser>
        <c:ser>
          <c:idx val="1"/>
          <c:order val="1"/>
          <c:tx>
            <c:strRef>
              <c:f>Sheet1!$C$1</c:f>
              <c:strCache>
                <c:ptCount val="1"/>
                <c:pt idx="0">
                  <c:v>2-&lt;4 hours</c:v>
                </c:pt>
              </c:strCache>
            </c:strRef>
          </c:tx>
          <c:spPr>
            <a:gradFill flip="none" rotWithShape="1">
              <a:gsLst>
                <a:gs pos="0">
                  <a:srgbClr val="009999"/>
                </a:gs>
                <a:gs pos="50000">
                  <a:srgbClr val="00FFFF"/>
                </a:gs>
                <a:gs pos="100000">
                  <a:srgbClr val="009999"/>
                </a:gs>
              </a:gsLst>
              <a:lin ang="10800000" scaled="1"/>
              <a:tileRect/>
            </a:gradFill>
            <a:ln>
              <a:solidFill>
                <a:schemeClr val="bg2"/>
              </a:solidFill>
            </a:ln>
          </c:spPr>
          <c:invertIfNegative val="0"/>
          <c:cat>
            <c:strRef>
              <c:f>Sheet1!$A$2:$A$3</c:f>
              <c:strCache>
                <c:ptCount val="2"/>
                <c:pt idx="0">
                  <c:v>No ventilator support</c:v>
                </c:pt>
                <c:pt idx="1">
                  <c:v>Ventilator support</c:v>
                </c:pt>
              </c:strCache>
            </c:strRef>
          </c:cat>
          <c:val>
            <c:numRef>
              <c:f>Sheet1!$C$2:$C$3</c:f>
              <c:numCache>
                <c:formatCode>General</c:formatCode>
                <c:ptCount val="2"/>
                <c:pt idx="0">
                  <c:v>154</c:v>
                </c:pt>
                <c:pt idx="1">
                  <c:v>15</c:v>
                </c:pt>
              </c:numCache>
            </c:numRef>
          </c:val>
        </c:ser>
        <c:ser>
          <c:idx val="2"/>
          <c:order val="2"/>
          <c:tx>
            <c:strRef>
              <c:f>Sheet1!$D$1</c:f>
              <c:strCache>
                <c:ptCount val="1"/>
                <c:pt idx="0">
                  <c:v>4-&lt;6 hours</c:v>
                </c:pt>
              </c:strCache>
            </c:strRef>
          </c:tx>
          <c:spPr>
            <a:gradFill flip="none" rotWithShape="1">
              <a:gsLst>
                <a:gs pos="0">
                  <a:srgbClr val="7030A0"/>
                </a:gs>
                <a:gs pos="50000">
                  <a:srgbClr val="9966FF"/>
                </a:gs>
                <a:gs pos="100000">
                  <a:srgbClr val="7030A0"/>
                </a:gs>
              </a:gsLst>
              <a:lin ang="10800000" scaled="1"/>
              <a:tileRect/>
            </a:gradFill>
            <a:ln>
              <a:solidFill>
                <a:srgbClr val="000000"/>
              </a:solidFill>
            </a:ln>
          </c:spPr>
          <c:invertIfNegative val="0"/>
          <c:cat>
            <c:strRef>
              <c:f>Sheet1!$A$2:$A$3</c:f>
              <c:strCache>
                <c:ptCount val="2"/>
                <c:pt idx="0">
                  <c:v>No ventilator support</c:v>
                </c:pt>
                <c:pt idx="1">
                  <c:v>Ventilator support</c:v>
                </c:pt>
              </c:strCache>
            </c:strRef>
          </c:cat>
          <c:val>
            <c:numRef>
              <c:f>Sheet1!$D$2:$D$3</c:f>
              <c:numCache>
                <c:formatCode>General</c:formatCode>
                <c:ptCount val="2"/>
                <c:pt idx="0">
                  <c:v>94</c:v>
                </c:pt>
                <c:pt idx="1">
                  <c:v>10</c:v>
                </c:pt>
              </c:numCache>
            </c:numRef>
          </c:val>
        </c:ser>
        <c:ser>
          <c:idx val="3"/>
          <c:order val="3"/>
          <c:tx>
            <c:strRef>
              <c:f>Sheet1!$E$1</c:f>
              <c:strCache>
                <c:ptCount val="1"/>
                <c:pt idx="0">
                  <c:v>6+ hours</c:v>
                </c:pt>
              </c:strCache>
            </c:strRef>
          </c:tx>
          <c:spPr>
            <a:gradFill>
              <a:gsLst>
                <a:gs pos="0">
                  <a:srgbClr val="C00000"/>
                </a:gs>
                <a:gs pos="50000">
                  <a:srgbClr val="FF0000"/>
                </a:gs>
                <a:gs pos="100000">
                  <a:srgbClr val="C00000"/>
                </a:gs>
              </a:gsLst>
              <a:lin ang="10800000" scaled="0"/>
            </a:gradFill>
            <a:ln>
              <a:solidFill>
                <a:schemeClr val="bg2"/>
              </a:solidFill>
            </a:ln>
          </c:spPr>
          <c:invertIfNegative val="0"/>
          <c:cat>
            <c:strRef>
              <c:f>Sheet1!$A$2:$A$3</c:f>
              <c:strCache>
                <c:ptCount val="2"/>
                <c:pt idx="0">
                  <c:v>No ventilator support</c:v>
                </c:pt>
                <c:pt idx="1">
                  <c:v>Ventilator support</c:v>
                </c:pt>
              </c:strCache>
            </c:strRef>
          </c:cat>
          <c:val>
            <c:numRef>
              <c:f>Sheet1!$E$2:$E$3</c:f>
              <c:numCache>
                <c:formatCode>General</c:formatCode>
                <c:ptCount val="2"/>
                <c:pt idx="0">
                  <c:v>19</c:v>
                </c:pt>
                <c:pt idx="1">
                  <c:v>1</c:v>
                </c:pt>
              </c:numCache>
            </c:numRef>
          </c:val>
        </c:ser>
        <c:dLbls>
          <c:showLegendKey val="0"/>
          <c:showVal val="0"/>
          <c:showCatName val="0"/>
          <c:showSerName val="0"/>
          <c:showPercent val="0"/>
          <c:showBubbleSize val="0"/>
        </c:dLbls>
        <c:gapWidth val="40"/>
        <c:overlap val="100"/>
        <c:axId val="243118944"/>
        <c:axId val="243119336"/>
      </c:barChart>
      <c:catAx>
        <c:axId val="243118944"/>
        <c:scaling>
          <c:orientation val="minMax"/>
        </c:scaling>
        <c:delete val="0"/>
        <c:axPos val="b"/>
        <c:numFmt formatCode="General" sourceLinked="0"/>
        <c:majorTickMark val="out"/>
        <c:minorTickMark val="none"/>
        <c:tickLblPos val="nextTo"/>
        <c:txPr>
          <a:bodyPr/>
          <a:lstStyle/>
          <a:p>
            <a:pPr>
              <a:defRPr sz="1500" b="1"/>
            </a:pPr>
            <a:endParaRPr lang="en-US"/>
          </a:p>
        </c:txPr>
        <c:crossAx val="243119336"/>
        <c:crosses val="autoZero"/>
        <c:auto val="1"/>
        <c:lblAlgn val="ctr"/>
        <c:lblOffset val="100"/>
        <c:noMultiLvlLbl val="0"/>
      </c:catAx>
      <c:valAx>
        <c:axId val="243119336"/>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243118944"/>
        <c:crosses val="autoZero"/>
        <c:crossBetween val="between"/>
        <c:majorUnit val="0.2"/>
      </c:valAx>
      <c:spPr>
        <a:solidFill>
          <a:srgbClr val="000000"/>
        </a:solidFill>
        <a:ln w="12700">
          <a:solidFill>
            <a:srgbClr val="FFFFFF"/>
          </a:solidFill>
        </a:ln>
      </c:spPr>
    </c:plotArea>
    <c:legend>
      <c:legendPos val="t"/>
      <c:layout>
        <c:manualLayout>
          <c:xMode val="edge"/>
          <c:yMode val="edge"/>
          <c:x val="0.2299533391659376"/>
          <c:y val="3.90625E-2"/>
          <c:w val="0.60184893554972296"/>
          <c:h val="5.8834071522309711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950658411288333"/>
          <c:y val="0.12857796095800522"/>
          <c:w val="0.86504946497072477"/>
          <c:h val="0.73363312007874026"/>
        </c:manualLayout>
      </c:layout>
      <c:barChart>
        <c:barDir val="col"/>
        <c:grouping val="percentStacked"/>
        <c:varyColors val="0"/>
        <c:ser>
          <c:idx val="0"/>
          <c:order val="0"/>
          <c:tx>
            <c:strRef>
              <c:f>Sheet1!$B$1</c:f>
              <c:strCache>
                <c:ptCount val="1"/>
                <c:pt idx="0">
                  <c:v>0-&lt;2 hours</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Sheet1!$A$2:$A$5</c:f>
              <c:strCache>
                <c:ptCount val="4"/>
                <c:pt idx="0">
                  <c:v>12-17</c:v>
                </c:pt>
                <c:pt idx="1">
                  <c:v>18-34</c:v>
                </c:pt>
                <c:pt idx="2">
                  <c:v>35-49</c:v>
                </c:pt>
                <c:pt idx="3">
                  <c:v>50-59</c:v>
                </c:pt>
              </c:strCache>
            </c:strRef>
          </c:cat>
          <c:val>
            <c:numRef>
              <c:f>Sheet1!$B$2:$B$5</c:f>
              <c:numCache>
                <c:formatCode>General</c:formatCode>
                <c:ptCount val="4"/>
                <c:pt idx="0">
                  <c:v>4</c:v>
                </c:pt>
                <c:pt idx="1">
                  <c:v>9</c:v>
                </c:pt>
                <c:pt idx="2">
                  <c:v>7</c:v>
                </c:pt>
                <c:pt idx="3">
                  <c:v>8</c:v>
                </c:pt>
              </c:numCache>
            </c:numRef>
          </c:val>
        </c:ser>
        <c:ser>
          <c:idx val="1"/>
          <c:order val="1"/>
          <c:tx>
            <c:strRef>
              <c:f>Sheet1!$C$1</c:f>
              <c:strCache>
                <c:ptCount val="1"/>
                <c:pt idx="0">
                  <c:v>2-&lt;4 hours</c:v>
                </c:pt>
              </c:strCache>
            </c:strRef>
          </c:tx>
          <c:spPr>
            <a:gradFill flip="none" rotWithShape="1">
              <a:gsLst>
                <a:gs pos="0">
                  <a:srgbClr val="009999"/>
                </a:gs>
                <a:gs pos="50000">
                  <a:srgbClr val="00FFFF"/>
                </a:gs>
                <a:gs pos="100000">
                  <a:srgbClr val="009999"/>
                </a:gs>
              </a:gsLst>
              <a:lin ang="10800000" scaled="1"/>
              <a:tileRect/>
            </a:gradFill>
            <a:ln>
              <a:solidFill>
                <a:schemeClr val="bg2"/>
              </a:solidFill>
            </a:ln>
          </c:spPr>
          <c:invertIfNegative val="0"/>
          <c:cat>
            <c:strRef>
              <c:f>Sheet1!$A$2:$A$5</c:f>
              <c:strCache>
                <c:ptCount val="4"/>
                <c:pt idx="0">
                  <c:v>12-17</c:v>
                </c:pt>
                <c:pt idx="1">
                  <c:v>18-34</c:v>
                </c:pt>
                <c:pt idx="2">
                  <c:v>35-49</c:v>
                </c:pt>
                <c:pt idx="3">
                  <c:v>50-59</c:v>
                </c:pt>
              </c:strCache>
            </c:strRef>
          </c:cat>
          <c:val>
            <c:numRef>
              <c:f>Sheet1!$C$2:$C$5</c:f>
              <c:numCache>
                <c:formatCode>General</c:formatCode>
                <c:ptCount val="4"/>
                <c:pt idx="0">
                  <c:v>28</c:v>
                </c:pt>
                <c:pt idx="1">
                  <c:v>97</c:v>
                </c:pt>
                <c:pt idx="2">
                  <c:v>64</c:v>
                </c:pt>
                <c:pt idx="3">
                  <c:v>20</c:v>
                </c:pt>
              </c:numCache>
            </c:numRef>
          </c:val>
        </c:ser>
        <c:ser>
          <c:idx val="2"/>
          <c:order val="2"/>
          <c:tx>
            <c:strRef>
              <c:f>Sheet1!$D$1</c:f>
              <c:strCache>
                <c:ptCount val="1"/>
                <c:pt idx="0">
                  <c:v>4-&lt;6 hours</c:v>
                </c:pt>
              </c:strCache>
            </c:strRef>
          </c:tx>
          <c:spPr>
            <a:gradFill flip="none" rotWithShape="1">
              <a:gsLst>
                <a:gs pos="0">
                  <a:srgbClr val="7030A0"/>
                </a:gs>
                <a:gs pos="50000">
                  <a:srgbClr val="9966FF"/>
                </a:gs>
                <a:gs pos="100000">
                  <a:srgbClr val="7030A0"/>
                </a:gs>
              </a:gsLst>
              <a:lin ang="10800000" scaled="1"/>
              <a:tileRect/>
            </a:gradFill>
            <a:ln>
              <a:solidFill>
                <a:srgbClr val="000000"/>
              </a:solidFill>
            </a:ln>
          </c:spPr>
          <c:invertIfNegative val="0"/>
          <c:cat>
            <c:strRef>
              <c:f>Sheet1!$A$2:$A$5</c:f>
              <c:strCache>
                <c:ptCount val="4"/>
                <c:pt idx="0">
                  <c:v>12-17</c:v>
                </c:pt>
                <c:pt idx="1">
                  <c:v>18-34</c:v>
                </c:pt>
                <c:pt idx="2">
                  <c:v>35-49</c:v>
                </c:pt>
                <c:pt idx="3">
                  <c:v>50-59</c:v>
                </c:pt>
              </c:strCache>
            </c:strRef>
          </c:cat>
          <c:val>
            <c:numRef>
              <c:f>Sheet1!$D$2:$D$5</c:f>
              <c:numCache>
                <c:formatCode>General</c:formatCode>
                <c:ptCount val="4"/>
                <c:pt idx="0">
                  <c:v>16</c:v>
                </c:pt>
                <c:pt idx="1">
                  <c:v>57</c:v>
                </c:pt>
                <c:pt idx="2">
                  <c:v>53</c:v>
                </c:pt>
                <c:pt idx="3">
                  <c:v>18</c:v>
                </c:pt>
              </c:numCache>
            </c:numRef>
          </c:val>
        </c:ser>
        <c:ser>
          <c:idx val="3"/>
          <c:order val="3"/>
          <c:tx>
            <c:strRef>
              <c:f>Sheet1!$E$1</c:f>
              <c:strCache>
                <c:ptCount val="1"/>
                <c:pt idx="0">
                  <c:v>6+ hours</c:v>
                </c:pt>
              </c:strCache>
            </c:strRef>
          </c:tx>
          <c:spPr>
            <a:gradFill>
              <a:gsLst>
                <a:gs pos="0">
                  <a:srgbClr val="C00000"/>
                </a:gs>
                <a:gs pos="50000">
                  <a:srgbClr val="FF0000"/>
                </a:gs>
                <a:gs pos="100000">
                  <a:srgbClr val="C00000"/>
                </a:gs>
              </a:gsLst>
              <a:lin ang="10800000" scaled="0"/>
            </a:gradFill>
            <a:ln>
              <a:solidFill>
                <a:schemeClr val="bg2"/>
              </a:solidFill>
            </a:ln>
          </c:spPr>
          <c:invertIfNegative val="0"/>
          <c:cat>
            <c:strRef>
              <c:f>Sheet1!$A$2:$A$5</c:f>
              <c:strCache>
                <c:ptCount val="4"/>
                <c:pt idx="0">
                  <c:v>12-17</c:v>
                </c:pt>
                <c:pt idx="1">
                  <c:v>18-34</c:v>
                </c:pt>
                <c:pt idx="2">
                  <c:v>35-49</c:v>
                </c:pt>
                <c:pt idx="3">
                  <c:v>50-59</c:v>
                </c:pt>
              </c:strCache>
            </c:strRef>
          </c:cat>
          <c:val>
            <c:numRef>
              <c:f>Sheet1!$E$2:$E$5</c:f>
              <c:numCache>
                <c:formatCode>General</c:formatCode>
                <c:ptCount val="4"/>
                <c:pt idx="0">
                  <c:v>6</c:v>
                </c:pt>
                <c:pt idx="1">
                  <c:v>14</c:v>
                </c:pt>
                <c:pt idx="2">
                  <c:v>2</c:v>
                </c:pt>
                <c:pt idx="3">
                  <c:v>6</c:v>
                </c:pt>
              </c:numCache>
            </c:numRef>
          </c:val>
        </c:ser>
        <c:dLbls>
          <c:showLegendKey val="0"/>
          <c:showVal val="0"/>
          <c:showCatName val="0"/>
          <c:showSerName val="0"/>
          <c:showPercent val="0"/>
          <c:showBubbleSize val="0"/>
        </c:dLbls>
        <c:gapWidth val="40"/>
        <c:overlap val="100"/>
        <c:axId val="243120120"/>
        <c:axId val="243120512"/>
      </c:barChart>
      <c:catAx>
        <c:axId val="243120120"/>
        <c:scaling>
          <c:orientation val="minMax"/>
        </c:scaling>
        <c:delete val="0"/>
        <c:axPos val="b"/>
        <c:title>
          <c:tx>
            <c:rich>
              <a:bodyPr/>
              <a:lstStyle/>
              <a:p>
                <a:pPr>
                  <a:defRPr sz="1700"/>
                </a:pPr>
                <a:r>
                  <a:rPr lang="en-US" sz="1700" dirty="0" smtClean="0"/>
                  <a:t>Donor Age</a:t>
                </a:r>
                <a:r>
                  <a:rPr lang="en-US" sz="1700" baseline="0" dirty="0" smtClean="0"/>
                  <a:t> (Years)</a:t>
                </a:r>
                <a:endParaRPr lang="en-US" sz="1700" dirty="0"/>
              </a:p>
            </c:rich>
          </c:tx>
          <c:layout/>
          <c:overlay val="0"/>
        </c:title>
        <c:numFmt formatCode="General" sourceLinked="0"/>
        <c:majorTickMark val="out"/>
        <c:minorTickMark val="none"/>
        <c:tickLblPos val="nextTo"/>
        <c:txPr>
          <a:bodyPr/>
          <a:lstStyle/>
          <a:p>
            <a:pPr>
              <a:defRPr sz="1500" b="1"/>
            </a:pPr>
            <a:endParaRPr lang="en-US"/>
          </a:p>
        </c:txPr>
        <c:crossAx val="243120512"/>
        <c:crosses val="autoZero"/>
        <c:auto val="1"/>
        <c:lblAlgn val="ctr"/>
        <c:lblOffset val="100"/>
        <c:noMultiLvlLbl val="0"/>
      </c:catAx>
      <c:valAx>
        <c:axId val="243120512"/>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243120120"/>
        <c:crosses val="autoZero"/>
        <c:crossBetween val="between"/>
        <c:majorUnit val="0.2"/>
      </c:valAx>
      <c:spPr>
        <a:solidFill>
          <a:srgbClr val="000000"/>
        </a:solidFill>
        <a:ln w="12700">
          <a:solidFill>
            <a:srgbClr val="FFFFFF"/>
          </a:solidFill>
        </a:ln>
      </c:spPr>
    </c:plotArea>
    <c:legend>
      <c:legendPos val="t"/>
      <c:layout>
        <c:manualLayout>
          <c:xMode val="edge"/>
          <c:yMode val="edge"/>
          <c:x val="0.2299533391659376"/>
          <c:y val="3.90625E-2"/>
          <c:w val="0.60184893554972296"/>
          <c:h val="5.8834071522309711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950658411288333"/>
          <c:y val="0.12857796095800522"/>
          <c:w val="0.86504946497072477"/>
          <c:h val="0.73363312007874026"/>
        </c:manualLayout>
      </c:layout>
      <c:barChart>
        <c:barDir val="col"/>
        <c:grouping val="percentStacked"/>
        <c:varyColors val="0"/>
        <c:ser>
          <c:idx val="0"/>
          <c:order val="0"/>
          <c:tx>
            <c:strRef>
              <c:f>Sheet1!$B$1</c:f>
              <c:strCache>
                <c:ptCount val="1"/>
                <c:pt idx="0">
                  <c:v>0-&lt;2 hours</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Sheet1!$A$2:$A$5</c:f>
              <c:strCache>
                <c:ptCount val="4"/>
                <c:pt idx="0">
                  <c:v>Anoxia</c:v>
                </c:pt>
                <c:pt idx="1">
                  <c:v>Cerebrovascular/ Stroke</c:v>
                </c:pt>
                <c:pt idx="2">
                  <c:v>Head Trauma</c:v>
                </c:pt>
                <c:pt idx="3">
                  <c:v>Other</c:v>
                </c:pt>
              </c:strCache>
            </c:strRef>
          </c:cat>
          <c:val>
            <c:numRef>
              <c:f>Sheet1!$B$2:$B$5</c:f>
              <c:numCache>
                <c:formatCode>General</c:formatCode>
                <c:ptCount val="4"/>
                <c:pt idx="0">
                  <c:v>4</c:v>
                </c:pt>
                <c:pt idx="1">
                  <c:v>5</c:v>
                </c:pt>
                <c:pt idx="2">
                  <c:v>5</c:v>
                </c:pt>
                <c:pt idx="3">
                  <c:v>4</c:v>
                </c:pt>
              </c:numCache>
            </c:numRef>
          </c:val>
        </c:ser>
        <c:ser>
          <c:idx val="1"/>
          <c:order val="1"/>
          <c:tx>
            <c:strRef>
              <c:f>Sheet1!$C$1</c:f>
              <c:strCache>
                <c:ptCount val="1"/>
                <c:pt idx="0">
                  <c:v>2-&lt;4 hours</c:v>
                </c:pt>
              </c:strCache>
            </c:strRef>
          </c:tx>
          <c:spPr>
            <a:gradFill flip="none" rotWithShape="1">
              <a:gsLst>
                <a:gs pos="0">
                  <a:srgbClr val="009999"/>
                </a:gs>
                <a:gs pos="50000">
                  <a:srgbClr val="00FFFF"/>
                </a:gs>
                <a:gs pos="100000">
                  <a:srgbClr val="009999"/>
                </a:gs>
              </a:gsLst>
              <a:lin ang="10800000" scaled="1"/>
              <a:tileRect/>
            </a:gradFill>
            <a:ln>
              <a:solidFill>
                <a:schemeClr val="bg2"/>
              </a:solidFill>
            </a:ln>
          </c:spPr>
          <c:invertIfNegative val="0"/>
          <c:cat>
            <c:strRef>
              <c:f>Sheet1!$A$2:$A$5</c:f>
              <c:strCache>
                <c:ptCount val="4"/>
                <c:pt idx="0">
                  <c:v>Anoxia</c:v>
                </c:pt>
                <c:pt idx="1">
                  <c:v>Cerebrovascular/ Stroke</c:v>
                </c:pt>
                <c:pt idx="2">
                  <c:v>Head Trauma</c:v>
                </c:pt>
                <c:pt idx="3">
                  <c:v>Other</c:v>
                </c:pt>
              </c:strCache>
            </c:strRef>
          </c:cat>
          <c:val>
            <c:numRef>
              <c:f>Sheet1!$C$2:$C$5</c:f>
              <c:numCache>
                <c:formatCode>General</c:formatCode>
                <c:ptCount val="4"/>
                <c:pt idx="0">
                  <c:v>32</c:v>
                </c:pt>
                <c:pt idx="1">
                  <c:v>50</c:v>
                </c:pt>
                <c:pt idx="2">
                  <c:v>79</c:v>
                </c:pt>
                <c:pt idx="3">
                  <c:v>29</c:v>
                </c:pt>
              </c:numCache>
            </c:numRef>
          </c:val>
        </c:ser>
        <c:ser>
          <c:idx val="2"/>
          <c:order val="2"/>
          <c:tx>
            <c:strRef>
              <c:f>Sheet1!$D$1</c:f>
              <c:strCache>
                <c:ptCount val="1"/>
                <c:pt idx="0">
                  <c:v>4-&lt;6 hours</c:v>
                </c:pt>
              </c:strCache>
            </c:strRef>
          </c:tx>
          <c:spPr>
            <a:gradFill flip="none" rotWithShape="1">
              <a:gsLst>
                <a:gs pos="0">
                  <a:srgbClr val="7030A0"/>
                </a:gs>
                <a:gs pos="50000">
                  <a:srgbClr val="9966FF"/>
                </a:gs>
                <a:gs pos="100000">
                  <a:srgbClr val="7030A0"/>
                </a:gs>
              </a:gsLst>
              <a:lin ang="10800000" scaled="1"/>
              <a:tileRect/>
            </a:gradFill>
            <a:ln>
              <a:solidFill>
                <a:srgbClr val="000000"/>
              </a:solidFill>
            </a:ln>
          </c:spPr>
          <c:invertIfNegative val="0"/>
          <c:cat>
            <c:strRef>
              <c:f>Sheet1!$A$2:$A$5</c:f>
              <c:strCache>
                <c:ptCount val="4"/>
                <c:pt idx="0">
                  <c:v>Anoxia</c:v>
                </c:pt>
                <c:pt idx="1">
                  <c:v>Cerebrovascular/ Stroke</c:v>
                </c:pt>
                <c:pt idx="2">
                  <c:v>Head Trauma</c:v>
                </c:pt>
                <c:pt idx="3">
                  <c:v>Other</c:v>
                </c:pt>
              </c:strCache>
            </c:strRef>
          </c:cat>
          <c:val>
            <c:numRef>
              <c:f>Sheet1!$D$2:$D$5</c:f>
              <c:numCache>
                <c:formatCode>General</c:formatCode>
                <c:ptCount val="4"/>
                <c:pt idx="0">
                  <c:v>22</c:v>
                </c:pt>
                <c:pt idx="1">
                  <c:v>32</c:v>
                </c:pt>
                <c:pt idx="2">
                  <c:v>53</c:v>
                </c:pt>
                <c:pt idx="3">
                  <c:v>25</c:v>
                </c:pt>
              </c:numCache>
            </c:numRef>
          </c:val>
        </c:ser>
        <c:ser>
          <c:idx val="3"/>
          <c:order val="3"/>
          <c:tx>
            <c:strRef>
              <c:f>Sheet1!$E$1</c:f>
              <c:strCache>
                <c:ptCount val="1"/>
                <c:pt idx="0">
                  <c:v>6+ hours</c:v>
                </c:pt>
              </c:strCache>
            </c:strRef>
          </c:tx>
          <c:spPr>
            <a:gradFill>
              <a:gsLst>
                <a:gs pos="0">
                  <a:srgbClr val="C00000"/>
                </a:gs>
                <a:gs pos="50000">
                  <a:srgbClr val="FF0000"/>
                </a:gs>
                <a:gs pos="100000">
                  <a:srgbClr val="C00000"/>
                </a:gs>
              </a:gsLst>
              <a:lin ang="10800000" scaled="0"/>
            </a:gradFill>
            <a:ln>
              <a:solidFill>
                <a:schemeClr val="bg2"/>
              </a:solidFill>
            </a:ln>
          </c:spPr>
          <c:invertIfNegative val="0"/>
          <c:cat>
            <c:strRef>
              <c:f>Sheet1!$A$2:$A$5</c:f>
              <c:strCache>
                <c:ptCount val="4"/>
                <c:pt idx="0">
                  <c:v>Anoxia</c:v>
                </c:pt>
                <c:pt idx="1">
                  <c:v>Cerebrovascular/ Stroke</c:v>
                </c:pt>
                <c:pt idx="2">
                  <c:v>Head Trauma</c:v>
                </c:pt>
                <c:pt idx="3">
                  <c:v>Other</c:v>
                </c:pt>
              </c:strCache>
            </c:strRef>
          </c:cat>
          <c:val>
            <c:numRef>
              <c:f>Sheet1!$E$2:$E$5</c:f>
              <c:numCache>
                <c:formatCode>General</c:formatCode>
                <c:ptCount val="4"/>
                <c:pt idx="0">
                  <c:v>3</c:v>
                </c:pt>
                <c:pt idx="1">
                  <c:v>5</c:v>
                </c:pt>
                <c:pt idx="2">
                  <c:v>11</c:v>
                </c:pt>
                <c:pt idx="3">
                  <c:v>8</c:v>
                </c:pt>
              </c:numCache>
            </c:numRef>
          </c:val>
        </c:ser>
        <c:dLbls>
          <c:showLegendKey val="0"/>
          <c:showVal val="0"/>
          <c:showCatName val="0"/>
          <c:showSerName val="0"/>
          <c:showPercent val="0"/>
          <c:showBubbleSize val="0"/>
        </c:dLbls>
        <c:gapWidth val="40"/>
        <c:overlap val="100"/>
        <c:axId val="494351848"/>
        <c:axId val="494352240"/>
      </c:barChart>
      <c:catAx>
        <c:axId val="494351848"/>
        <c:scaling>
          <c:orientation val="minMax"/>
        </c:scaling>
        <c:delete val="0"/>
        <c:axPos val="b"/>
        <c:numFmt formatCode="General" sourceLinked="0"/>
        <c:majorTickMark val="out"/>
        <c:minorTickMark val="none"/>
        <c:tickLblPos val="nextTo"/>
        <c:txPr>
          <a:bodyPr/>
          <a:lstStyle/>
          <a:p>
            <a:pPr>
              <a:defRPr sz="1400" b="1"/>
            </a:pPr>
            <a:endParaRPr lang="en-US"/>
          </a:p>
        </c:txPr>
        <c:crossAx val="494352240"/>
        <c:crosses val="autoZero"/>
        <c:auto val="1"/>
        <c:lblAlgn val="ctr"/>
        <c:lblOffset val="100"/>
        <c:noMultiLvlLbl val="0"/>
      </c:catAx>
      <c:valAx>
        <c:axId val="494352240"/>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494351848"/>
        <c:crosses val="autoZero"/>
        <c:crossBetween val="between"/>
        <c:majorUnit val="0.2"/>
      </c:valAx>
      <c:spPr>
        <a:solidFill>
          <a:srgbClr val="000000"/>
        </a:solidFill>
        <a:ln w="12700">
          <a:solidFill>
            <a:srgbClr val="FFFFFF"/>
          </a:solidFill>
        </a:ln>
      </c:spPr>
    </c:plotArea>
    <c:legend>
      <c:legendPos val="t"/>
      <c:layout>
        <c:manualLayout>
          <c:xMode val="edge"/>
          <c:yMode val="edge"/>
          <c:x val="0.2299533391659376"/>
          <c:y val="3.90625E-2"/>
          <c:w val="0.60184893554972296"/>
          <c:h val="5.8834071522309711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994442542508275"/>
          <c:y val="0.15371492025035333"/>
          <c:w val="0.78294442542509191"/>
          <c:h val="0.66248051685846965"/>
        </c:manualLayout>
      </c:layout>
      <c:areaChart>
        <c:grouping val="percentStacked"/>
        <c:varyColors val="0"/>
        <c:ser>
          <c:idx val="1"/>
          <c:order val="0"/>
          <c:tx>
            <c:strRef>
              <c:f>Sheet1!$B$1</c:f>
              <c:strCache>
                <c:ptCount val="1"/>
                <c:pt idx="0">
                  <c:v>0-&lt;2 hours</c:v>
                </c:pt>
              </c:strCache>
            </c:strRef>
          </c:tx>
          <c:spPr>
            <a:gradFill>
              <a:gsLst>
                <a:gs pos="0">
                  <a:srgbClr val="339966"/>
                </a:gs>
                <a:gs pos="50000">
                  <a:srgbClr val="00FF00"/>
                </a:gs>
                <a:gs pos="100000">
                  <a:srgbClr val="339966"/>
                </a:gs>
              </a:gsLst>
              <a:lin ang="10800000" scaled="1"/>
            </a:gradFill>
            <a:ln>
              <a:solidFill>
                <a:schemeClr val="bg2"/>
              </a:solidFill>
            </a:ln>
          </c:spPr>
          <c:cat>
            <c:numRef>
              <c:f>Sheet1!$A$2:$A$34</c:f>
              <c:numCache>
                <c:formatCode>General</c:formatCode>
                <c:ptCount val="33"/>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7">
                  <c:v>2013</c:v>
                </c:pt>
                <c:pt idx="28">
                  <c:v>2014</c:v>
                </c:pt>
                <c:pt idx="29">
                  <c:v>2015</c:v>
                </c:pt>
              </c:numCache>
            </c:numRef>
          </c:cat>
          <c:val>
            <c:numRef>
              <c:f>Sheet1!$B$2:$B$31</c:f>
              <c:numCache>
                <c:formatCode>General</c:formatCode>
                <c:ptCount val="30"/>
                <c:pt idx="0">
                  <c:v>9</c:v>
                </c:pt>
                <c:pt idx="1">
                  <c:v>16</c:v>
                </c:pt>
                <c:pt idx="2">
                  <c:v>29</c:v>
                </c:pt>
                <c:pt idx="3">
                  <c:v>27</c:v>
                </c:pt>
                <c:pt idx="4">
                  <c:v>14</c:v>
                </c:pt>
                <c:pt idx="5">
                  <c:v>8</c:v>
                </c:pt>
                <c:pt idx="6">
                  <c:v>3</c:v>
                </c:pt>
                <c:pt idx="7">
                  <c:v>5</c:v>
                </c:pt>
                <c:pt idx="8">
                  <c:v>3</c:v>
                </c:pt>
                <c:pt idx="9">
                  <c:v>7</c:v>
                </c:pt>
                <c:pt idx="10">
                  <c:v>3</c:v>
                </c:pt>
                <c:pt idx="11">
                  <c:v>3</c:v>
                </c:pt>
                <c:pt idx="12">
                  <c:v>2</c:v>
                </c:pt>
                <c:pt idx="13">
                  <c:v>2</c:v>
                </c:pt>
                <c:pt idx="14">
                  <c:v>3</c:v>
                </c:pt>
                <c:pt idx="15">
                  <c:v>2</c:v>
                </c:pt>
                <c:pt idx="16">
                  <c:v>2</c:v>
                </c:pt>
                <c:pt idx="17">
                  <c:v>1</c:v>
                </c:pt>
                <c:pt idx="18">
                  <c:v>1</c:v>
                </c:pt>
                <c:pt idx="19">
                  <c:v>3</c:v>
                </c:pt>
                <c:pt idx="20">
                  <c:v>2</c:v>
                </c:pt>
                <c:pt idx="21">
                  <c:v>0</c:v>
                </c:pt>
                <c:pt idx="22">
                  <c:v>4</c:v>
                </c:pt>
                <c:pt idx="23">
                  <c:v>3</c:v>
                </c:pt>
                <c:pt idx="24">
                  <c:v>3</c:v>
                </c:pt>
                <c:pt idx="25">
                  <c:v>2</c:v>
                </c:pt>
                <c:pt idx="26">
                  <c:v>2</c:v>
                </c:pt>
                <c:pt idx="27">
                  <c:v>1</c:v>
                </c:pt>
                <c:pt idx="28">
                  <c:v>4</c:v>
                </c:pt>
                <c:pt idx="29">
                  <c:v>2</c:v>
                </c:pt>
              </c:numCache>
            </c:numRef>
          </c:val>
        </c:ser>
        <c:ser>
          <c:idx val="2"/>
          <c:order val="1"/>
          <c:tx>
            <c:strRef>
              <c:f>Sheet1!$C$1</c:f>
              <c:strCache>
                <c:ptCount val="1"/>
                <c:pt idx="0">
                  <c:v>2-&lt;4 hours</c:v>
                </c:pt>
              </c:strCache>
            </c:strRef>
          </c:tx>
          <c:spPr>
            <a:gradFill>
              <a:gsLst>
                <a:gs pos="50000">
                  <a:srgbClr val="00FFFF"/>
                </a:gs>
                <a:gs pos="0">
                  <a:srgbClr val="009999"/>
                </a:gs>
                <a:gs pos="100000">
                  <a:srgbClr val="009999"/>
                </a:gs>
              </a:gsLst>
              <a:lin ang="10800000" scaled="0"/>
            </a:gradFill>
            <a:ln>
              <a:solidFill>
                <a:srgbClr val="000000"/>
              </a:solidFill>
            </a:ln>
          </c:spPr>
          <c:cat>
            <c:numRef>
              <c:f>Sheet1!$A$2:$A$34</c:f>
              <c:numCache>
                <c:formatCode>General</c:formatCode>
                <c:ptCount val="33"/>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7">
                  <c:v>2013</c:v>
                </c:pt>
                <c:pt idx="28">
                  <c:v>2014</c:v>
                </c:pt>
                <c:pt idx="29">
                  <c:v>2015</c:v>
                </c:pt>
              </c:numCache>
            </c:numRef>
          </c:cat>
          <c:val>
            <c:numRef>
              <c:f>Sheet1!$C$2:$C$31</c:f>
              <c:numCache>
                <c:formatCode>General</c:formatCode>
                <c:ptCount val="30"/>
                <c:pt idx="0">
                  <c:v>3</c:v>
                </c:pt>
                <c:pt idx="1">
                  <c:v>13</c:v>
                </c:pt>
                <c:pt idx="2">
                  <c:v>37</c:v>
                </c:pt>
                <c:pt idx="3">
                  <c:v>42</c:v>
                </c:pt>
                <c:pt idx="4">
                  <c:v>43</c:v>
                </c:pt>
                <c:pt idx="5">
                  <c:v>47</c:v>
                </c:pt>
                <c:pt idx="6">
                  <c:v>39</c:v>
                </c:pt>
                <c:pt idx="7">
                  <c:v>44</c:v>
                </c:pt>
                <c:pt idx="8">
                  <c:v>55</c:v>
                </c:pt>
                <c:pt idx="9">
                  <c:v>57</c:v>
                </c:pt>
                <c:pt idx="10">
                  <c:v>19</c:v>
                </c:pt>
                <c:pt idx="11">
                  <c:v>37</c:v>
                </c:pt>
                <c:pt idx="12">
                  <c:v>21</c:v>
                </c:pt>
                <c:pt idx="13">
                  <c:v>24</c:v>
                </c:pt>
                <c:pt idx="14">
                  <c:v>27</c:v>
                </c:pt>
                <c:pt idx="15">
                  <c:v>12</c:v>
                </c:pt>
                <c:pt idx="16">
                  <c:v>23</c:v>
                </c:pt>
                <c:pt idx="17">
                  <c:v>15</c:v>
                </c:pt>
                <c:pt idx="18">
                  <c:v>18</c:v>
                </c:pt>
                <c:pt idx="19">
                  <c:v>20</c:v>
                </c:pt>
                <c:pt idx="20">
                  <c:v>11</c:v>
                </c:pt>
                <c:pt idx="21">
                  <c:v>16</c:v>
                </c:pt>
                <c:pt idx="22">
                  <c:v>15</c:v>
                </c:pt>
                <c:pt idx="23">
                  <c:v>17</c:v>
                </c:pt>
                <c:pt idx="24">
                  <c:v>32</c:v>
                </c:pt>
                <c:pt idx="25">
                  <c:v>19</c:v>
                </c:pt>
                <c:pt idx="26">
                  <c:v>21</c:v>
                </c:pt>
                <c:pt idx="27">
                  <c:v>10</c:v>
                </c:pt>
                <c:pt idx="28">
                  <c:v>18</c:v>
                </c:pt>
                <c:pt idx="29">
                  <c:v>15</c:v>
                </c:pt>
              </c:numCache>
            </c:numRef>
          </c:val>
        </c:ser>
        <c:ser>
          <c:idx val="3"/>
          <c:order val="2"/>
          <c:tx>
            <c:strRef>
              <c:f>Sheet1!$D$1</c:f>
              <c:strCache>
                <c:ptCount val="1"/>
                <c:pt idx="0">
                  <c:v>4-&lt;6 hours</c:v>
                </c:pt>
              </c:strCache>
            </c:strRef>
          </c:tx>
          <c:spPr>
            <a:gradFill flip="none" rotWithShape="1">
              <a:gsLst>
                <a:gs pos="50000">
                  <a:srgbClr val="9933FF"/>
                </a:gs>
                <a:gs pos="0">
                  <a:srgbClr val="9933FF"/>
                </a:gs>
                <a:gs pos="100000">
                  <a:srgbClr val="7030A0"/>
                </a:gs>
              </a:gsLst>
              <a:lin ang="10800000" scaled="0"/>
              <a:tileRect/>
            </a:gradFill>
            <a:ln>
              <a:solidFill>
                <a:srgbClr val="000000"/>
              </a:solidFill>
            </a:ln>
          </c:spPr>
          <c:cat>
            <c:numRef>
              <c:f>Sheet1!$A$2:$A$34</c:f>
              <c:numCache>
                <c:formatCode>General</c:formatCode>
                <c:ptCount val="33"/>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7">
                  <c:v>2013</c:v>
                </c:pt>
                <c:pt idx="28">
                  <c:v>2014</c:v>
                </c:pt>
                <c:pt idx="29">
                  <c:v>2015</c:v>
                </c:pt>
              </c:numCache>
            </c:numRef>
          </c:cat>
          <c:val>
            <c:numRef>
              <c:f>Sheet1!$D$2:$D$31</c:f>
              <c:numCache>
                <c:formatCode>General</c:formatCode>
                <c:ptCount val="30"/>
                <c:pt idx="0">
                  <c:v>3</c:v>
                </c:pt>
                <c:pt idx="1">
                  <c:v>1</c:v>
                </c:pt>
                <c:pt idx="2">
                  <c:v>9</c:v>
                </c:pt>
                <c:pt idx="3">
                  <c:v>13</c:v>
                </c:pt>
                <c:pt idx="4">
                  <c:v>13</c:v>
                </c:pt>
                <c:pt idx="5">
                  <c:v>14</c:v>
                </c:pt>
                <c:pt idx="6">
                  <c:v>25</c:v>
                </c:pt>
                <c:pt idx="7">
                  <c:v>23</c:v>
                </c:pt>
                <c:pt idx="8">
                  <c:v>38</c:v>
                </c:pt>
                <c:pt idx="9">
                  <c:v>27</c:v>
                </c:pt>
                <c:pt idx="10">
                  <c:v>14</c:v>
                </c:pt>
                <c:pt idx="11">
                  <c:v>27</c:v>
                </c:pt>
                <c:pt idx="12">
                  <c:v>25</c:v>
                </c:pt>
                <c:pt idx="13">
                  <c:v>23</c:v>
                </c:pt>
                <c:pt idx="14">
                  <c:v>20</c:v>
                </c:pt>
                <c:pt idx="15">
                  <c:v>17</c:v>
                </c:pt>
                <c:pt idx="16">
                  <c:v>14</c:v>
                </c:pt>
                <c:pt idx="17">
                  <c:v>14</c:v>
                </c:pt>
                <c:pt idx="18">
                  <c:v>21</c:v>
                </c:pt>
                <c:pt idx="19">
                  <c:v>12</c:v>
                </c:pt>
                <c:pt idx="20">
                  <c:v>12</c:v>
                </c:pt>
                <c:pt idx="21">
                  <c:v>18</c:v>
                </c:pt>
                <c:pt idx="22">
                  <c:v>12</c:v>
                </c:pt>
                <c:pt idx="23">
                  <c:v>12</c:v>
                </c:pt>
                <c:pt idx="24">
                  <c:v>10</c:v>
                </c:pt>
                <c:pt idx="25">
                  <c:v>13</c:v>
                </c:pt>
                <c:pt idx="26">
                  <c:v>13</c:v>
                </c:pt>
                <c:pt idx="27">
                  <c:v>9</c:v>
                </c:pt>
                <c:pt idx="28">
                  <c:v>6</c:v>
                </c:pt>
                <c:pt idx="29">
                  <c:v>5</c:v>
                </c:pt>
              </c:numCache>
            </c:numRef>
          </c:val>
        </c:ser>
        <c:ser>
          <c:idx val="4"/>
          <c:order val="3"/>
          <c:tx>
            <c:strRef>
              <c:f>Sheet1!$E$1</c:f>
              <c:strCache>
                <c:ptCount val="1"/>
                <c:pt idx="0">
                  <c:v>6+ hours</c:v>
                </c:pt>
              </c:strCache>
            </c:strRef>
          </c:tx>
          <c:spPr>
            <a:gradFill flip="none" rotWithShape="1">
              <a:gsLst>
                <a:gs pos="50000">
                  <a:srgbClr val="FF0000"/>
                </a:gs>
                <a:gs pos="0">
                  <a:srgbClr val="C00000"/>
                </a:gs>
                <a:gs pos="100000">
                  <a:srgbClr val="C00000"/>
                </a:gs>
              </a:gsLst>
              <a:lin ang="10800000" scaled="0"/>
              <a:tileRect/>
            </a:gradFill>
            <a:ln>
              <a:solidFill>
                <a:srgbClr val="000000"/>
              </a:solidFill>
            </a:ln>
          </c:spPr>
          <c:cat>
            <c:numRef>
              <c:f>Sheet1!$A$2:$A$34</c:f>
              <c:numCache>
                <c:formatCode>General</c:formatCode>
                <c:ptCount val="33"/>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7">
                  <c:v>2013</c:v>
                </c:pt>
                <c:pt idx="28">
                  <c:v>2014</c:v>
                </c:pt>
                <c:pt idx="29">
                  <c:v>2015</c:v>
                </c:pt>
              </c:numCache>
            </c:numRef>
          </c:cat>
          <c:val>
            <c:numRef>
              <c:f>Sheet1!$E$2:$E$31</c:f>
              <c:numCache>
                <c:formatCode>General</c:formatCode>
                <c:ptCount val="30"/>
                <c:pt idx="0">
                  <c:v>0</c:v>
                </c:pt>
                <c:pt idx="1">
                  <c:v>0</c:v>
                </c:pt>
                <c:pt idx="2">
                  <c:v>0</c:v>
                </c:pt>
                <c:pt idx="3">
                  <c:v>0</c:v>
                </c:pt>
                <c:pt idx="4">
                  <c:v>4</c:v>
                </c:pt>
                <c:pt idx="5">
                  <c:v>6</c:v>
                </c:pt>
                <c:pt idx="6">
                  <c:v>8</c:v>
                </c:pt>
                <c:pt idx="7">
                  <c:v>6</c:v>
                </c:pt>
                <c:pt idx="8">
                  <c:v>3</c:v>
                </c:pt>
                <c:pt idx="9">
                  <c:v>5</c:v>
                </c:pt>
                <c:pt idx="10">
                  <c:v>6</c:v>
                </c:pt>
                <c:pt idx="11">
                  <c:v>3</c:v>
                </c:pt>
                <c:pt idx="12">
                  <c:v>3</c:v>
                </c:pt>
                <c:pt idx="13">
                  <c:v>4</c:v>
                </c:pt>
                <c:pt idx="14">
                  <c:v>2</c:v>
                </c:pt>
                <c:pt idx="15">
                  <c:v>3</c:v>
                </c:pt>
                <c:pt idx="16">
                  <c:v>8</c:v>
                </c:pt>
                <c:pt idx="17">
                  <c:v>2</c:v>
                </c:pt>
                <c:pt idx="18">
                  <c:v>2</c:v>
                </c:pt>
                <c:pt idx="19">
                  <c:v>7</c:v>
                </c:pt>
                <c:pt idx="20">
                  <c:v>4</c:v>
                </c:pt>
                <c:pt idx="21">
                  <c:v>6</c:v>
                </c:pt>
                <c:pt idx="22">
                  <c:v>3</c:v>
                </c:pt>
                <c:pt idx="23">
                  <c:v>1</c:v>
                </c:pt>
                <c:pt idx="24">
                  <c:v>1</c:v>
                </c:pt>
                <c:pt idx="25">
                  <c:v>1</c:v>
                </c:pt>
                <c:pt idx="26">
                  <c:v>1</c:v>
                </c:pt>
                <c:pt idx="27">
                  <c:v>1</c:v>
                </c:pt>
                <c:pt idx="28">
                  <c:v>1</c:v>
                </c:pt>
                <c:pt idx="29">
                  <c:v>0</c:v>
                </c:pt>
              </c:numCache>
            </c:numRef>
          </c:val>
        </c:ser>
        <c:dLbls>
          <c:showLegendKey val="0"/>
          <c:showVal val="0"/>
          <c:showCatName val="0"/>
          <c:showSerName val="0"/>
          <c:showPercent val="0"/>
          <c:showBubbleSize val="0"/>
        </c:dLbls>
        <c:axId val="494353024"/>
        <c:axId val="494353416"/>
      </c:areaChart>
      <c:lineChart>
        <c:grouping val="standard"/>
        <c:varyColors val="0"/>
        <c:ser>
          <c:idx val="6"/>
          <c:order val="4"/>
          <c:tx>
            <c:strRef>
              <c:f>Sheet1!$F$1</c:f>
              <c:strCache>
                <c:ptCount val="1"/>
                <c:pt idx="0">
                  <c:v>Median Ischemic Time</c:v>
                </c:pt>
              </c:strCache>
            </c:strRef>
          </c:tx>
          <c:spPr>
            <a:ln w="41275">
              <a:solidFill>
                <a:schemeClr val="bg1">
                  <a:lumMod val="50000"/>
                  <a:lumOff val="50000"/>
                </a:schemeClr>
              </a:solidFill>
            </a:ln>
          </c:spPr>
          <c:marker>
            <c:symbol val="diamond"/>
            <c:size val="9"/>
            <c:spPr>
              <a:solidFill>
                <a:schemeClr val="bg1">
                  <a:lumMod val="50000"/>
                  <a:lumOff val="50000"/>
                </a:schemeClr>
              </a:solidFill>
              <a:ln>
                <a:noFill/>
              </a:ln>
            </c:spPr>
          </c:marker>
          <c:cat>
            <c:numRef>
              <c:f>Sheet1!$A$2:$A$34</c:f>
              <c:numCache>
                <c:formatCode>General</c:formatCode>
                <c:ptCount val="33"/>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pt idx="25">
                  <c:v>2011</c:v>
                </c:pt>
                <c:pt idx="26">
                  <c:v>2012</c:v>
                </c:pt>
                <c:pt idx="27">
                  <c:v>2013</c:v>
                </c:pt>
                <c:pt idx="28">
                  <c:v>2014</c:v>
                </c:pt>
                <c:pt idx="29">
                  <c:v>2015</c:v>
                </c:pt>
              </c:numCache>
            </c:numRef>
          </c:cat>
          <c:val>
            <c:numRef>
              <c:f>Sheet1!$F$2:$F$31</c:f>
              <c:numCache>
                <c:formatCode>General</c:formatCode>
                <c:ptCount val="30"/>
                <c:pt idx="0">
                  <c:v>1.8</c:v>
                </c:pt>
                <c:pt idx="1">
                  <c:v>2</c:v>
                </c:pt>
                <c:pt idx="2">
                  <c:v>2.4</c:v>
                </c:pt>
                <c:pt idx="3">
                  <c:v>2.5</c:v>
                </c:pt>
                <c:pt idx="4">
                  <c:v>3</c:v>
                </c:pt>
                <c:pt idx="5">
                  <c:v>3</c:v>
                </c:pt>
                <c:pt idx="6">
                  <c:v>3.7</c:v>
                </c:pt>
                <c:pt idx="7">
                  <c:v>3.4</c:v>
                </c:pt>
                <c:pt idx="8">
                  <c:v>3.7</c:v>
                </c:pt>
                <c:pt idx="9">
                  <c:v>3.5</c:v>
                </c:pt>
                <c:pt idx="10">
                  <c:v>3.8</c:v>
                </c:pt>
                <c:pt idx="11">
                  <c:v>3.9</c:v>
                </c:pt>
                <c:pt idx="12">
                  <c:v>4</c:v>
                </c:pt>
                <c:pt idx="13">
                  <c:v>4</c:v>
                </c:pt>
                <c:pt idx="14">
                  <c:v>3.8</c:v>
                </c:pt>
                <c:pt idx="15">
                  <c:v>4.2</c:v>
                </c:pt>
                <c:pt idx="16">
                  <c:v>3.9</c:v>
                </c:pt>
                <c:pt idx="17">
                  <c:v>4</c:v>
                </c:pt>
                <c:pt idx="18">
                  <c:v>4</c:v>
                </c:pt>
                <c:pt idx="19">
                  <c:v>3.9</c:v>
                </c:pt>
                <c:pt idx="20">
                  <c:v>4</c:v>
                </c:pt>
                <c:pt idx="21">
                  <c:v>4.2</c:v>
                </c:pt>
                <c:pt idx="22">
                  <c:v>3.6</c:v>
                </c:pt>
                <c:pt idx="23">
                  <c:v>3.4</c:v>
                </c:pt>
                <c:pt idx="24">
                  <c:v>3.4</c:v>
                </c:pt>
                <c:pt idx="25">
                  <c:v>3.6</c:v>
                </c:pt>
                <c:pt idx="26">
                  <c:v>3.9</c:v>
                </c:pt>
                <c:pt idx="27">
                  <c:v>3.4</c:v>
                </c:pt>
                <c:pt idx="28">
                  <c:v>3</c:v>
                </c:pt>
                <c:pt idx="29">
                  <c:v>3.3</c:v>
                </c:pt>
              </c:numCache>
            </c:numRef>
          </c:val>
          <c:smooth val="0"/>
        </c:ser>
        <c:dLbls>
          <c:showLegendKey val="0"/>
          <c:showVal val="0"/>
          <c:showCatName val="0"/>
          <c:showSerName val="0"/>
          <c:showPercent val="0"/>
          <c:showBubbleSize val="0"/>
        </c:dLbls>
        <c:marker val="1"/>
        <c:smooth val="0"/>
        <c:axId val="494354200"/>
        <c:axId val="494353808"/>
      </c:lineChart>
      <c:catAx>
        <c:axId val="494353024"/>
        <c:scaling>
          <c:orientation val="minMax"/>
        </c:scaling>
        <c:delete val="0"/>
        <c:axPos val="b"/>
        <c:numFmt formatCode="0" sourceLinked="0"/>
        <c:majorTickMark val="out"/>
        <c:minorTickMark val="none"/>
        <c:tickLblPos val="nextTo"/>
        <c:txPr>
          <a:bodyPr rot="-2700000" vert="horz"/>
          <a:lstStyle/>
          <a:p>
            <a:pPr>
              <a:defRPr sz="1300" b="1"/>
            </a:pPr>
            <a:endParaRPr lang="en-US"/>
          </a:p>
        </c:txPr>
        <c:crossAx val="494353416"/>
        <c:crosses val="autoZero"/>
        <c:auto val="1"/>
        <c:lblAlgn val="ctr"/>
        <c:lblOffset val="100"/>
        <c:tickLblSkip val="1"/>
        <c:noMultiLvlLbl val="0"/>
      </c:catAx>
      <c:valAx>
        <c:axId val="494353416"/>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6.885655597398151E-3"/>
              <c:y val="0.29562247090808003"/>
            </c:manualLayout>
          </c:layout>
          <c:overlay val="0"/>
        </c:title>
        <c:numFmt formatCode="0%" sourceLinked="1"/>
        <c:majorTickMark val="out"/>
        <c:minorTickMark val="none"/>
        <c:tickLblPos val="nextTo"/>
        <c:txPr>
          <a:bodyPr/>
          <a:lstStyle/>
          <a:p>
            <a:pPr>
              <a:defRPr sz="1500" b="1"/>
            </a:pPr>
            <a:endParaRPr lang="en-US"/>
          </a:p>
        </c:txPr>
        <c:crossAx val="494353024"/>
        <c:crosses val="autoZero"/>
        <c:crossBetween val="midCat"/>
      </c:valAx>
      <c:valAx>
        <c:axId val="494353808"/>
        <c:scaling>
          <c:orientation val="minMax"/>
          <c:max val="6"/>
        </c:scaling>
        <c:delete val="0"/>
        <c:axPos val="r"/>
        <c:title>
          <c:tx>
            <c:rich>
              <a:bodyPr rot="-5400000" vert="horz"/>
              <a:lstStyle/>
              <a:p>
                <a:pPr>
                  <a:defRPr sz="1700"/>
                </a:pPr>
                <a:r>
                  <a:rPr lang="en-US" sz="1800" b="1" i="0" baseline="0" dirty="0" smtClean="0">
                    <a:effectLst/>
                  </a:rPr>
                  <a:t>Median ischemic time (blue line; hours)</a:t>
                </a:r>
                <a:endParaRPr lang="en-US" sz="1600" dirty="0">
                  <a:effectLst/>
                </a:endParaRPr>
              </a:p>
            </c:rich>
          </c:tx>
          <c:layout>
            <c:manualLayout>
              <c:xMode val="edge"/>
              <c:yMode val="edge"/>
              <c:x val="0.96098539313020659"/>
              <c:y val="0.1172016405623881"/>
            </c:manualLayout>
          </c:layout>
          <c:overlay val="0"/>
        </c:title>
        <c:numFmt formatCode="#,##0.0" sourceLinked="0"/>
        <c:majorTickMark val="out"/>
        <c:minorTickMark val="none"/>
        <c:tickLblPos val="nextTo"/>
        <c:txPr>
          <a:bodyPr/>
          <a:lstStyle/>
          <a:p>
            <a:pPr>
              <a:defRPr sz="1500" b="1"/>
            </a:pPr>
            <a:endParaRPr lang="en-US"/>
          </a:p>
        </c:txPr>
        <c:crossAx val="494354200"/>
        <c:crosses val="max"/>
        <c:crossBetween val="midCat"/>
      </c:valAx>
      <c:catAx>
        <c:axId val="494354200"/>
        <c:scaling>
          <c:orientation val="minMax"/>
        </c:scaling>
        <c:delete val="1"/>
        <c:axPos val="t"/>
        <c:numFmt formatCode="General" sourceLinked="1"/>
        <c:majorTickMark val="out"/>
        <c:minorTickMark val="none"/>
        <c:tickLblPos val="none"/>
        <c:crossAx val="494353808"/>
        <c:crosses val="max"/>
        <c:auto val="1"/>
        <c:lblAlgn val="ctr"/>
        <c:lblOffset val="100"/>
        <c:noMultiLvlLbl val="0"/>
      </c:catAx>
      <c:spPr>
        <a:solidFill>
          <a:srgbClr val="000000"/>
        </a:solidFill>
        <a:ln w="15875">
          <a:solidFill>
            <a:srgbClr val="FFFFFF"/>
          </a:solidFill>
        </a:ln>
      </c:spPr>
    </c:plotArea>
    <c:legend>
      <c:legendPos val="t"/>
      <c:layout>
        <c:manualLayout>
          <c:xMode val="edge"/>
          <c:yMode val="edge"/>
          <c:x val="5.0378865685267601E-2"/>
          <c:y val="5.8059000745166706E-2"/>
          <c:w val="0.87605374871619313"/>
          <c:h val="7.4770216822762497E-2"/>
        </c:manualLayout>
      </c:layout>
      <c:overlay val="0"/>
      <c:spPr>
        <a:noFill/>
        <a:ln w="12700">
          <a:solidFill>
            <a:srgbClr val="FFFFFF"/>
          </a:solidFill>
        </a:ln>
      </c:spPr>
      <c:txPr>
        <a:bodyPr/>
        <a:lstStyle/>
        <a:p>
          <a:pPr>
            <a:defRPr sz="1400" b="1"/>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950658411288333"/>
          <c:y val="0.12857796095800522"/>
          <c:w val="0.86504946497072477"/>
          <c:h val="0.73363312007874026"/>
        </c:manualLayout>
      </c:layout>
      <c:barChart>
        <c:barDir val="col"/>
        <c:grouping val="percentStacked"/>
        <c:varyColors val="0"/>
        <c:ser>
          <c:idx val="0"/>
          <c:order val="0"/>
          <c:tx>
            <c:strRef>
              <c:f>Sheet1!$B$1</c:f>
              <c:strCache>
                <c:ptCount val="1"/>
                <c:pt idx="0">
                  <c:v>0-&lt;2 hours</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Sheet1!$A$2:$A$4</c:f>
              <c:strCache>
                <c:ptCount val="3"/>
                <c:pt idx="0">
                  <c:v>Europe</c:v>
                </c:pt>
                <c:pt idx="1">
                  <c:v>North America</c:v>
                </c:pt>
                <c:pt idx="2">
                  <c:v>Others</c:v>
                </c:pt>
              </c:strCache>
            </c:strRef>
          </c:cat>
          <c:val>
            <c:numRef>
              <c:f>Sheet1!$B$2:$B$4</c:f>
              <c:numCache>
                <c:formatCode>General</c:formatCode>
                <c:ptCount val="3"/>
                <c:pt idx="0">
                  <c:v>8</c:v>
                </c:pt>
                <c:pt idx="1">
                  <c:v>15</c:v>
                </c:pt>
                <c:pt idx="2">
                  <c:v>5</c:v>
                </c:pt>
              </c:numCache>
            </c:numRef>
          </c:val>
        </c:ser>
        <c:ser>
          <c:idx val="1"/>
          <c:order val="1"/>
          <c:tx>
            <c:strRef>
              <c:f>Sheet1!$C$1</c:f>
              <c:strCache>
                <c:ptCount val="1"/>
                <c:pt idx="0">
                  <c:v>2-&lt;4 hours</c:v>
                </c:pt>
              </c:strCache>
            </c:strRef>
          </c:tx>
          <c:spPr>
            <a:gradFill flip="none" rotWithShape="1">
              <a:gsLst>
                <a:gs pos="0">
                  <a:srgbClr val="009999"/>
                </a:gs>
                <a:gs pos="50000">
                  <a:srgbClr val="00FFFF"/>
                </a:gs>
                <a:gs pos="100000">
                  <a:srgbClr val="009999"/>
                </a:gs>
              </a:gsLst>
              <a:lin ang="10800000" scaled="1"/>
              <a:tileRect/>
            </a:gradFill>
            <a:ln>
              <a:solidFill>
                <a:schemeClr val="bg2"/>
              </a:solidFill>
            </a:ln>
          </c:spPr>
          <c:invertIfNegative val="0"/>
          <c:cat>
            <c:strRef>
              <c:f>Sheet1!$A$2:$A$4</c:f>
              <c:strCache>
                <c:ptCount val="3"/>
                <c:pt idx="0">
                  <c:v>Europe</c:v>
                </c:pt>
                <c:pt idx="1">
                  <c:v>North America</c:v>
                </c:pt>
                <c:pt idx="2">
                  <c:v>Others</c:v>
                </c:pt>
              </c:strCache>
            </c:strRef>
          </c:cat>
          <c:val>
            <c:numRef>
              <c:f>Sheet1!$C$2:$C$4</c:f>
              <c:numCache>
                <c:formatCode>General</c:formatCode>
                <c:ptCount val="3"/>
                <c:pt idx="0">
                  <c:v>19</c:v>
                </c:pt>
                <c:pt idx="1">
                  <c:v>170</c:v>
                </c:pt>
                <c:pt idx="2">
                  <c:v>25</c:v>
                </c:pt>
              </c:numCache>
            </c:numRef>
          </c:val>
        </c:ser>
        <c:ser>
          <c:idx val="2"/>
          <c:order val="2"/>
          <c:tx>
            <c:strRef>
              <c:f>Sheet1!$D$1</c:f>
              <c:strCache>
                <c:ptCount val="1"/>
                <c:pt idx="0">
                  <c:v>4-&lt;6 hours</c:v>
                </c:pt>
              </c:strCache>
            </c:strRef>
          </c:tx>
          <c:spPr>
            <a:gradFill flip="none" rotWithShape="1">
              <a:gsLst>
                <a:gs pos="0">
                  <a:srgbClr val="7030A0"/>
                </a:gs>
                <a:gs pos="50000">
                  <a:srgbClr val="9966FF"/>
                </a:gs>
                <a:gs pos="100000">
                  <a:srgbClr val="7030A0"/>
                </a:gs>
              </a:gsLst>
              <a:lin ang="10800000" scaled="1"/>
              <a:tileRect/>
            </a:gradFill>
            <a:ln>
              <a:solidFill>
                <a:srgbClr val="000000"/>
              </a:solidFill>
            </a:ln>
          </c:spPr>
          <c:invertIfNegative val="0"/>
          <c:cat>
            <c:strRef>
              <c:f>Sheet1!$A$2:$A$4</c:f>
              <c:strCache>
                <c:ptCount val="3"/>
                <c:pt idx="0">
                  <c:v>Europe</c:v>
                </c:pt>
                <c:pt idx="1">
                  <c:v>North America</c:v>
                </c:pt>
                <c:pt idx="2">
                  <c:v>Others</c:v>
                </c:pt>
              </c:strCache>
            </c:strRef>
          </c:cat>
          <c:val>
            <c:numRef>
              <c:f>Sheet1!$D$2:$D$4</c:f>
              <c:numCache>
                <c:formatCode>General</c:formatCode>
                <c:ptCount val="3"/>
                <c:pt idx="0">
                  <c:v>25</c:v>
                </c:pt>
                <c:pt idx="1">
                  <c:v>105</c:v>
                </c:pt>
                <c:pt idx="2">
                  <c:v>17</c:v>
                </c:pt>
              </c:numCache>
            </c:numRef>
          </c:val>
        </c:ser>
        <c:ser>
          <c:idx val="3"/>
          <c:order val="3"/>
          <c:tx>
            <c:strRef>
              <c:f>Sheet1!$E$1</c:f>
              <c:strCache>
                <c:ptCount val="1"/>
                <c:pt idx="0">
                  <c:v>6+ hours</c:v>
                </c:pt>
              </c:strCache>
            </c:strRef>
          </c:tx>
          <c:spPr>
            <a:gradFill>
              <a:gsLst>
                <a:gs pos="0">
                  <a:srgbClr val="C00000"/>
                </a:gs>
                <a:gs pos="50000">
                  <a:srgbClr val="FF0000"/>
                </a:gs>
                <a:gs pos="100000">
                  <a:srgbClr val="C00000"/>
                </a:gs>
              </a:gsLst>
              <a:lin ang="10800000" scaled="0"/>
            </a:gradFill>
            <a:ln>
              <a:solidFill>
                <a:schemeClr val="bg2"/>
              </a:solidFill>
            </a:ln>
          </c:spPr>
          <c:invertIfNegative val="0"/>
          <c:cat>
            <c:strRef>
              <c:f>Sheet1!$A$2:$A$4</c:f>
              <c:strCache>
                <c:ptCount val="3"/>
                <c:pt idx="0">
                  <c:v>Europe</c:v>
                </c:pt>
                <c:pt idx="1">
                  <c:v>North America</c:v>
                </c:pt>
                <c:pt idx="2">
                  <c:v>Others</c:v>
                </c:pt>
              </c:strCache>
            </c:strRef>
          </c:cat>
          <c:val>
            <c:numRef>
              <c:f>Sheet1!$E$2:$E$4</c:f>
              <c:numCache>
                <c:formatCode>General</c:formatCode>
                <c:ptCount val="3"/>
                <c:pt idx="0">
                  <c:v>4</c:v>
                </c:pt>
                <c:pt idx="1">
                  <c:v>20</c:v>
                </c:pt>
                <c:pt idx="2">
                  <c:v>4</c:v>
                </c:pt>
              </c:numCache>
            </c:numRef>
          </c:val>
        </c:ser>
        <c:dLbls>
          <c:showLegendKey val="0"/>
          <c:showVal val="0"/>
          <c:showCatName val="0"/>
          <c:showSerName val="0"/>
          <c:showPercent val="0"/>
          <c:showBubbleSize val="0"/>
        </c:dLbls>
        <c:gapWidth val="40"/>
        <c:overlap val="100"/>
        <c:axId val="494354984"/>
        <c:axId val="494355376"/>
      </c:barChart>
      <c:catAx>
        <c:axId val="494354984"/>
        <c:scaling>
          <c:orientation val="minMax"/>
        </c:scaling>
        <c:delete val="0"/>
        <c:axPos val="b"/>
        <c:numFmt formatCode="General" sourceLinked="0"/>
        <c:majorTickMark val="out"/>
        <c:minorTickMark val="none"/>
        <c:tickLblPos val="nextTo"/>
        <c:txPr>
          <a:bodyPr/>
          <a:lstStyle/>
          <a:p>
            <a:pPr>
              <a:defRPr sz="1500" b="1"/>
            </a:pPr>
            <a:endParaRPr lang="en-US"/>
          </a:p>
        </c:txPr>
        <c:crossAx val="494355376"/>
        <c:crosses val="autoZero"/>
        <c:auto val="1"/>
        <c:lblAlgn val="ctr"/>
        <c:lblOffset val="100"/>
        <c:noMultiLvlLbl val="0"/>
      </c:catAx>
      <c:valAx>
        <c:axId val="494355376"/>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494354984"/>
        <c:crosses val="autoZero"/>
        <c:crossBetween val="between"/>
        <c:majorUnit val="0.2"/>
      </c:valAx>
      <c:spPr>
        <a:solidFill>
          <a:srgbClr val="000000"/>
        </a:solidFill>
        <a:ln w="12700">
          <a:solidFill>
            <a:srgbClr val="FFFFFF"/>
          </a:solidFill>
        </a:ln>
      </c:spPr>
    </c:plotArea>
    <c:legend>
      <c:legendPos val="t"/>
      <c:layout>
        <c:manualLayout>
          <c:xMode val="edge"/>
          <c:yMode val="edge"/>
          <c:x val="0.2299533391659376"/>
          <c:y val="3.90625E-2"/>
          <c:w val="0.60184893554972296"/>
          <c:h val="5.8834071522309711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950658411288333"/>
          <c:y val="0.12857796095800522"/>
          <c:w val="0.86504946497072477"/>
          <c:h val="0.73363312007874026"/>
        </c:manualLayout>
      </c:layout>
      <c:barChart>
        <c:barDir val="col"/>
        <c:grouping val="percentStacked"/>
        <c:varyColors val="0"/>
        <c:ser>
          <c:idx val="0"/>
          <c:order val="0"/>
          <c:tx>
            <c:strRef>
              <c:f>Sheet1!$B$1</c:f>
              <c:strCache>
                <c:ptCount val="1"/>
                <c:pt idx="0">
                  <c:v>0-&lt;2 hours</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Sheet1!$A$2:$A$5</c:f>
              <c:strCache>
                <c:ptCount val="4"/>
                <c:pt idx="0">
                  <c:v>1</c:v>
                </c:pt>
                <c:pt idx="1">
                  <c:v>2</c:v>
                </c:pt>
                <c:pt idx="2">
                  <c:v>3</c:v>
                </c:pt>
                <c:pt idx="3">
                  <c:v>4 - 9</c:v>
                </c:pt>
              </c:strCache>
            </c:strRef>
          </c:cat>
          <c:val>
            <c:numRef>
              <c:f>Sheet1!$B$2:$B$5</c:f>
              <c:numCache>
                <c:formatCode>General</c:formatCode>
                <c:ptCount val="4"/>
                <c:pt idx="0">
                  <c:v>12</c:v>
                </c:pt>
                <c:pt idx="1">
                  <c:v>9</c:v>
                </c:pt>
                <c:pt idx="2">
                  <c:v>5</c:v>
                </c:pt>
                <c:pt idx="3">
                  <c:v>2</c:v>
                </c:pt>
              </c:numCache>
            </c:numRef>
          </c:val>
        </c:ser>
        <c:ser>
          <c:idx val="1"/>
          <c:order val="1"/>
          <c:tx>
            <c:strRef>
              <c:f>Sheet1!$C$1</c:f>
              <c:strCache>
                <c:ptCount val="1"/>
                <c:pt idx="0">
                  <c:v>2-&lt;4 hours</c:v>
                </c:pt>
              </c:strCache>
            </c:strRef>
          </c:tx>
          <c:spPr>
            <a:gradFill flip="none" rotWithShape="1">
              <a:gsLst>
                <a:gs pos="0">
                  <a:srgbClr val="009999"/>
                </a:gs>
                <a:gs pos="50000">
                  <a:srgbClr val="00FFFF"/>
                </a:gs>
                <a:gs pos="100000">
                  <a:srgbClr val="009999"/>
                </a:gs>
              </a:gsLst>
              <a:lin ang="10800000" scaled="1"/>
              <a:tileRect/>
            </a:gradFill>
            <a:ln>
              <a:solidFill>
                <a:schemeClr val="bg2"/>
              </a:solidFill>
            </a:ln>
          </c:spPr>
          <c:invertIfNegative val="0"/>
          <c:cat>
            <c:strRef>
              <c:f>Sheet1!$A$2:$A$5</c:f>
              <c:strCache>
                <c:ptCount val="4"/>
                <c:pt idx="0">
                  <c:v>1</c:v>
                </c:pt>
                <c:pt idx="1">
                  <c:v>2</c:v>
                </c:pt>
                <c:pt idx="2">
                  <c:v>3</c:v>
                </c:pt>
                <c:pt idx="3">
                  <c:v>4 - 9</c:v>
                </c:pt>
              </c:strCache>
            </c:strRef>
          </c:cat>
          <c:val>
            <c:numRef>
              <c:f>Sheet1!$C$2:$C$5</c:f>
              <c:numCache>
                <c:formatCode>General</c:formatCode>
                <c:ptCount val="4"/>
                <c:pt idx="0">
                  <c:v>81</c:v>
                </c:pt>
                <c:pt idx="1">
                  <c:v>64</c:v>
                </c:pt>
                <c:pt idx="2">
                  <c:v>46</c:v>
                </c:pt>
                <c:pt idx="3">
                  <c:v>23</c:v>
                </c:pt>
              </c:numCache>
            </c:numRef>
          </c:val>
        </c:ser>
        <c:ser>
          <c:idx val="2"/>
          <c:order val="2"/>
          <c:tx>
            <c:strRef>
              <c:f>Sheet1!$D$1</c:f>
              <c:strCache>
                <c:ptCount val="1"/>
                <c:pt idx="0">
                  <c:v>4-&lt;6 hours</c:v>
                </c:pt>
              </c:strCache>
            </c:strRef>
          </c:tx>
          <c:spPr>
            <a:gradFill flip="none" rotWithShape="1">
              <a:gsLst>
                <a:gs pos="0">
                  <a:srgbClr val="7030A0"/>
                </a:gs>
                <a:gs pos="50000">
                  <a:srgbClr val="9966FF"/>
                </a:gs>
                <a:gs pos="100000">
                  <a:srgbClr val="7030A0"/>
                </a:gs>
              </a:gsLst>
              <a:lin ang="10800000" scaled="1"/>
              <a:tileRect/>
            </a:gradFill>
            <a:ln>
              <a:solidFill>
                <a:srgbClr val="000000"/>
              </a:solidFill>
            </a:ln>
          </c:spPr>
          <c:invertIfNegative val="0"/>
          <c:cat>
            <c:strRef>
              <c:f>Sheet1!$A$2:$A$5</c:f>
              <c:strCache>
                <c:ptCount val="4"/>
                <c:pt idx="0">
                  <c:v>1</c:v>
                </c:pt>
                <c:pt idx="1">
                  <c:v>2</c:v>
                </c:pt>
                <c:pt idx="2">
                  <c:v>3</c:v>
                </c:pt>
                <c:pt idx="3">
                  <c:v>4 - 9</c:v>
                </c:pt>
              </c:strCache>
            </c:strRef>
          </c:cat>
          <c:val>
            <c:numRef>
              <c:f>Sheet1!$D$2:$D$5</c:f>
              <c:numCache>
                <c:formatCode>General</c:formatCode>
                <c:ptCount val="4"/>
                <c:pt idx="0">
                  <c:v>34</c:v>
                </c:pt>
                <c:pt idx="1">
                  <c:v>62</c:v>
                </c:pt>
                <c:pt idx="2">
                  <c:v>27</c:v>
                </c:pt>
                <c:pt idx="3">
                  <c:v>24</c:v>
                </c:pt>
              </c:numCache>
            </c:numRef>
          </c:val>
        </c:ser>
        <c:ser>
          <c:idx val="3"/>
          <c:order val="3"/>
          <c:tx>
            <c:strRef>
              <c:f>Sheet1!$E$1</c:f>
              <c:strCache>
                <c:ptCount val="1"/>
                <c:pt idx="0">
                  <c:v>6+ hours</c:v>
                </c:pt>
              </c:strCache>
            </c:strRef>
          </c:tx>
          <c:spPr>
            <a:gradFill>
              <a:gsLst>
                <a:gs pos="0">
                  <a:srgbClr val="C00000"/>
                </a:gs>
                <a:gs pos="50000">
                  <a:srgbClr val="FF0000"/>
                </a:gs>
                <a:gs pos="100000">
                  <a:srgbClr val="C00000"/>
                </a:gs>
              </a:gsLst>
              <a:lin ang="10800000" scaled="0"/>
            </a:gradFill>
            <a:ln>
              <a:solidFill>
                <a:schemeClr val="bg2"/>
              </a:solidFill>
            </a:ln>
          </c:spPr>
          <c:invertIfNegative val="0"/>
          <c:cat>
            <c:strRef>
              <c:f>Sheet1!$A$2:$A$5</c:f>
              <c:strCache>
                <c:ptCount val="4"/>
                <c:pt idx="0">
                  <c:v>1</c:v>
                </c:pt>
                <c:pt idx="1">
                  <c:v>2</c:v>
                </c:pt>
                <c:pt idx="2">
                  <c:v>3</c:v>
                </c:pt>
                <c:pt idx="3">
                  <c:v>4 - 9</c:v>
                </c:pt>
              </c:strCache>
            </c:strRef>
          </c:cat>
          <c:val>
            <c:numRef>
              <c:f>Sheet1!$E$2:$E$5</c:f>
              <c:numCache>
                <c:formatCode>General</c:formatCode>
                <c:ptCount val="4"/>
                <c:pt idx="0">
                  <c:v>11</c:v>
                </c:pt>
                <c:pt idx="1">
                  <c:v>11</c:v>
                </c:pt>
                <c:pt idx="2">
                  <c:v>4</c:v>
                </c:pt>
                <c:pt idx="3">
                  <c:v>2</c:v>
                </c:pt>
              </c:numCache>
            </c:numRef>
          </c:val>
        </c:ser>
        <c:dLbls>
          <c:showLegendKey val="0"/>
          <c:showVal val="0"/>
          <c:showCatName val="0"/>
          <c:showSerName val="0"/>
          <c:showPercent val="0"/>
          <c:showBubbleSize val="0"/>
        </c:dLbls>
        <c:gapWidth val="40"/>
        <c:overlap val="100"/>
        <c:axId val="670382320"/>
        <c:axId val="670373304"/>
      </c:barChart>
      <c:catAx>
        <c:axId val="670382320"/>
        <c:scaling>
          <c:orientation val="minMax"/>
        </c:scaling>
        <c:delete val="0"/>
        <c:axPos val="b"/>
        <c:title>
          <c:tx>
            <c:rich>
              <a:bodyPr/>
              <a:lstStyle/>
              <a:p>
                <a:pPr>
                  <a:defRPr/>
                </a:pPr>
                <a:r>
                  <a:rPr lang="en-US" sz="1800" b="1" i="0" baseline="0" dirty="0" smtClean="0">
                    <a:effectLst/>
                  </a:rPr>
                  <a:t>Average number of heart-lung transplants per year</a:t>
                </a:r>
                <a:endParaRPr lang="en-US" dirty="0">
                  <a:effectLst/>
                </a:endParaRPr>
              </a:p>
            </c:rich>
          </c:tx>
          <c:layout/>
          <c:overlay val="0"/>
        </c:title>
        <c:numFmt formatCode="General" sourceLinked="0"/>
        <c:majorTickMark val="out"/>
        <c:minorTickMark val="none"/>
        <c:tickLblPos val="nextTo"/>
        <c:txPr>
          <a:bodyPr/>
          <a:lstStyle/>
          <a:p>
            <a:pPr>
              <a:defRPr sz="1500" b="1"/>
            </a:pPr>
            <a:endParaRPr lang="en-US"/>
          </a:p>
        </c:txPr>
        <c:crossAx val="670373304"/>
        <c:crosses val="autoZero"/>
        <c:auto val="1"/>
        <c:lblAlgn val="ctr"/>
        <c:lblOffset val="100"/>
        <c:noMultiLvlLbl val="0"/>
      </c:catAx>
      <c:valAx>
        <c:axId val="670373304"/>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670382320"/>
        <c:crosses val="autoZero"/>
        <c:crossBetween val="between"/>
        <c:majorUnit val="0.2"/>
      </c:valAx>
      <c:spPr>
        <a:solidFill>
          <a:srgbClr val="000000"/>
        </a:solidFill>
        <a:ln w="12700">
          <a:solidFill>
            <a:srgbClr val="FFFFFF"/>
          </a:solidFill>
        </a:ln>
      </c:spPr>
    </c:plotArea>
    <c:legend>
      <c:legendPos val="t"/>
      <c:layout>
        <c:manualLayout>
          <c:xMode val="edge"/>
          <c:yMode val="edge"/>
          <c:x val="0.2299533391659376"/>
          <c:y val="3.90625E-2"/>
          <c:w val="0.60184893554972296"/>
          <c:h val="5.8834071522309711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49840893782083"/>
          <c:y val="3.3590508847684365E-2"/>
          <c:w val="0.85968051006901058"/>
          <c:h val="0.77074260114041071"/>
        </c:manualLayout>
      </c:layout>
      <c:scatterChart>
        <c:scatterStyle val="lineMarker"/>
        <c:varyColors val="0"/>
        <c:ser>
          <c:idx val="0"/>
          <c:order val="0"/>
          <c:tx>
            <c:strRef>
              <c:f>Sheet1!$B$1</c:f>
              <c:strCache>
                <c:ptCount val="1"/>
                <c:pt idx="0">
                  <c:v>0-&lt;2 hours (N = 38)</c:v>
                </c:pt>
              </c:strCache>
            </c:strRef>
          </c:tx>
          <c:spPr>
            <a:ln w="47625">
              <a:solidFill>
                <a:srgbClr val="00FF00"/>
              </a:solidFill>
            </a:ln>
          </c:spPr>
          <c:marker>
            <c:symbol val="none"/>
          </c:marker>
          <c:xVal>
            <c:numRef>
              <c:f>Sheet1!$A$2:$A$32</c:f>
              <c:numCache>
                <c:formatCode>General</c:formatCode>
                <c:ptCount val="3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numCache>
            </c:numRef>
          </c:xVal>
          <c:yVal>
            <c:numRef>
              <c:f>Sheet1!$B$2:$B$32</c:f>
              <c:numCache>
                <c:formatCode>General</c:formatCode>
                <c:ptCount val="31"/>
                <c:pt idx="0">
                  <c:v>100</c:v>
                </c:pt>
                <c:pt idx="1">
                  <c:v>100</c:v>
                </c:pt>
                <c:pt idx="2">
                  <c:v>97.367999999999995</c:v>
                </c:pt>
                <c:pt idx="3">
                  <c:v>97.367999999999995</c:v>
                </c:pt>
                <c:pt idx="4">
                  <c:v>97.367999999999995</c:v>
                </c:pt>
                <c:pt idx="5">
                  <c:v>97.367999999999995</c:v>
                </c:pt>
                <c:pt idx="6">
                  <c:v>97.367999999999995</c:v>
                </c:pt>
                <c:pt idx="7">
                  <c:v>97.367999999999995</c:v>
                </c:pt>
                <c:pt idx="8">
                  <c:v>97.367999999999995</c:v>
                </c:pt>
                <c:pt idx="9">
                  <c:v>97.367999999999995</c:v>
                </c:pt>
                <c:pt idx="10">
                  <c:v>97.367999999999995</c:v>
                </c:pt>
                <c:pt idx="11">
                  <c:v>97.367999999999995</c:v>
                </c:pt>
                <c:pt idx="12">
                  <c:v>97.367999999999995</c:v>
                </c:pt>
                <c:pt idx="13">
                  <c:v>97.367999999999995</c:v>
                </c:pt>
                <c:pt idx="14">
                  <c:v>97.367999999999995</c:v>
                </c:pt>
                <c:pt idx="15">
                  <c:v>97.367999999999995</c:v>
                </c:pt>
                <c:pt idx="16">
                  <c:v>97.367999999999995</c:v>
                </c:pt>
                <c:pt idx="17">
                  <c:v>97.367999999999995</c:v>
                </c:pt>
                <c:pt idx="18">
                  <c:v>97.367999999999995</c:v>
                </c:pt>
                <c:pt idx="19">
                  <c:v>97.367999999999995</c:v>
                </c:pt>
                <c:pt idx="20">
                  <c:v>97.367999999999995</c:v>
                </c:pt>
                <c:pt idx="21">
                  <c:v>97.367999999999995</c:v>
                </c:pt>
                <c:pt idx="22">
                  <c:v>97.367999999999995</c:v>
                </c:pt>
                <c:pt idx="23">
                  <c:v>97.367999999999995</c:v>
                </c:pt>
                <c:pt idx="24">
                  <c:v>97.367999999999995</c:v>
                </c:pt>
                <c:pt idx="25">
                  <c:v>97.367999999999995</c:v>
                </c:pt>
                <c:pt idx="26">
                  <c:v>97.367999999999995</c:v>
                </c:pt>
                <c:pt idx="27">
                  <c:v>97.367999999999995</c:v>
                </c:pt>
                <c:pt idx="28">
                  <c:v>97.367999999999995</c:v>
                </c:pt>
                <c:pt idx="29">
                  <c:v>97.367999999999995</c:v>
                </c:pt>
                <c:pt idx="30">
                  <c:v>97.367999999999995</c:v>
                </c:pt>
              </c:numCache>
            </c:numRef>
          </c:yVal>
          <c:smooth val="0"/>
        </c:ser>
        <c:ser>
          <c:idx val="1"/>
          <c:order val="1"/>
          <c:tx>
            <c:strRef>
              <c:f>Sheet1!$C$1</c:f>
              <c:strCache>
                <c:ptCount val="1"/>
                <c:pt idx="0">
                  <c:v>2-&lt;4 hours (N = 326)</c:v>
                </c:pt>
              </c:strCache>
            </c:strRef>
          </c:tx>
          <c:spPr>
            <a:ln w="47625">
              <a:solidFill>
                <a:srgbClr val="00FFFF"/>
              </a:solidFill>
            </a:ln>
          </c:spPr>
          <c:marker>
            <c:symbol val="none"/>
          </c:marker>
          <c:xVal>
            <c:numRef>
              <c:f>Sheet1!$A$2:$A$32</c:f>
              <c:numCache>
                <c:formatCode>General</c:formatCode>
                <c:ptCount val="3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numCache>
            </c:numRef>
          </c:xVal>
          <c:yVal>
            <c:numRef>
              <c:f>Sheet1!$C$2:$C$32</c:f>
              <c:numCache>
                <c:formatCode>General</c:formatCode>
                <c:ptCount val="31"/>
                <c:pt idx="0">
                  <c:v>100</c:v>
                </c:pt>
                <c:pt idx="1">
                  <c:v>95.091999999999999</c:v>
                </c:pt>
                <c:pt idx="2">
                  <c:v>94.478999999999999</c:v>
                </c:pt>
                <c:pt idx="3">
                  <c:v>93.864999999999995</c:v>
                </c:pt>
                <c:pt idx="4">
                  <c:v>93.251999999999995</c:v>
                </c:pt>
                <c:pt idx="5">
                  <c:v>92.331000000000003</c:v>
                </c:pt>
                <c:pt idx="6">
                  <c:v>92.331000000000003</c:v>
                </c:pt>
                <c:pt idx="7">
                  <c:v>91.718000000000004</c:v>
                </c:pt>
                <c:pt idx="8">
                  <c:v>90.796999999999997</c:v>
                </c:pt>
                <c:pt idx="9">
                  <c:v>90.183999999999997</c:v>
                </c:pt>
                <c:pt idx="10">
                  <c:v>89.876999999999995</c:v>
                </c:pt>
                <c:pt idx="11">
                  <c:v>89.57</c:v>
                </c:pt>
                <c:pt idx="12">
                  <c:v>89.263999999999996</c:v>
                </c:pt>
                <c:pt idx="13">
                  <c:v>88.343999999999994</c:v>
                </c:pt>
                <c:pt idx="14">
                  <c:v>88.343999999999994</c:v>
                </c:pt>
                <c:pt idx="15">
                  <c:v>88.037000000000006</c:v>
                </c:pt>
                <c:pt idx="16">
                  <c:v>86.81</c:v>
                </c:pt>
                <c:pt idx="17">
                  <c:v>86.81</c:v>
                </c:pt>
                <c:pt idx="18">
                  <c:v>86.195999999999998</c:v>
                </c:pt>
                <c:pt idx="19">
                  <c:v>85.888000000000005</c:v>
                </c:pt>
                <c:pt idx="20">
                  <c:v>85.581000000000003</c:v>
                </c:pt>
                <c:pt idx="21">
                  <c:v>85.581000000000003</c:v>
                </c:pt>
                <c:pt idx="22">
                  <c:v>85.581000000000003</c:v>
                </c:pt>
                <c:pt idx="23">
                  <c:v>85.581000000000003</c:v>
                </c:pt>
                <c:pt idx="24">
                  <c:v>85.581000000000003</c:v>
                </c:pt>
                <c:pt idx="25">
                  <c:v>85.581000000000003</c:v>
                </c:pt>
                <c:pt idx="26">
                  <c:v>85.581000000000003</c:v>
                </c:pt>
                <c:pt idx="27">
                  <c:v>85.581000000000003</c:v>
                </c:pt>
                <c:pt idx="28">
                  <c:v>85.581000000000003</c:v>
                </c:pt>
                <c:pt idx="29">
                  <c:v>85.581000000000003</c:v>
                </c:pt>
                <c:pt idx="30">
                  <c:v>85.581000000000003</c:v>
                </c:pt>
              </c:numCache>
            </c:numRef>
          </c:yVal>
          <c:smooth val="0"/>
        </c:ser>
        <c:ser>
          <c:idx val="2"/>
          <c:order val="2"/>
          <c:tx>
            <c:strRef>
              <c:f>Sheet1!$D$1</c:f>
              <c:strCache>
                <c:ptCount val="1"/>
                <c:pt idx="0">
                  <c:v>4-&lt;6 hours (N = 250)</c:v>
                </c:pt>
              </c:strCache>
            </c:strRef>
          </c:tx>
          <c:spPr>
            <a:ln w="41275">
              <a:solidFill>
                <a:srgbClr val="9966FF"/>
              </a:solidFill>
            </a:ln>
          </c:spPr>
          <c:marker>
            <c:symbol val="none"/>
          </c:marker>
          <c:xVal>
            <c:numRef>
              <c:f>Sheet1!$A$2:$A$32</c:f>
              <c:numCache>
                <c:formatCode>General</c:formatCode>
                <c:ptCount val="3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numCache>
            </c:numRef>
          </c:xVal>
          <c:yVal>
            <c:numRef>
              <c:f>Sheet1!$D$2:$D$32</c:f>
              <c:numCache>
                <c:formatCode>General</c:formatCode>
                <c:ptCount val="31"/>
                <c:pt idx="0">
                  <c:v>100</c:v>
                </c:pt>
                <c:pt idx="1">
                  <c:v>94</c:v>
                </c:pt>
                <c:pt idx="2">
                  <c:v>92.79</c:v>
                </c:pt>
                <c:pt idx="3">
                  <c:v>91.983000000000004</c:v>
                </c:pt>
                <c:pt idx="4">
                  <c:v>91.578999999999994</c:v>
                </c:pt>
                <c:pt idx="5">
                  <c:v>90.772999999999996</c:v>
                </c:pt>
                <c:pt idx="6">
                  <c:v>90.369</c:v>
                </c:pt>
                <c:pt idx="7">
                  <c:v>89.561999999999998</c:v>
                </c:pt>
                <c:pt idx="8">
                  <c:v>88.754999999999995</c:v>
                </c:pt>
                <c:pt idx="9">
                  <c:v>88.352000000000004</c:v>
                </c:pt>
                <c:pt idx="10">
                  <c:v>87.545000000000002</c:v>
                </c:pt>
                <c:pt idx="11">
                  <c:v>87.545000000000002</c:v>
                </c:pt>
                <c:pt idx="12">
                  <c:v>86.738</c:v>
                </c:pt>
                <c:pt idx="13">
                  <c:v>85.930999999999997</c:v>
                </c:pt>
                <c:pt idx="14">
                  <c:v>85.930999999999997</c:v>
                </c:pt>
                <c:pt idx="15">
                  <c:v>85.528000000000006</c:v>
                </c:pt>
                <c:pt idx="16">
                  <c:v>85.528000000000006</c:v>
                </c:pt>
                <c:pt idx="17">
                  <c:v>85.528000000000006</c:v>
                </c:pt>
                <c:pt idx="18">
                  <c:v>84.721000000000004</c:v>
                </c:pt>
                <c:pt idx="19">
                  <c:v>84.317999999999998</c:v>
                </c:pt>
                <c:pt idx="20">
                  <c:v>83.510999999999996</c:v>
                </c:pt>
                <c:pt idx="21">
                  <c:v>83.510999999999996</c:v>
                </c:pt>
                <c:pt idx="22">
                  <c:v>83.510999999999996</c:v>
                </c:pt>
                <c:pt idx="23">
                  <c:v>83.106999999999999</c:v>
                </c:pt>
                <c:pt idx="24">
                  <c:v>83.106999999999999</c:v>
                </c:pt>
                <c:pt idx="25">
                  <c:v>82.703999999999994</c:v>
                </c:pt>
                <c:pt idx="26">
                  <c:v>82.703999999999994</c:v>
                </c:pt>
                <c:pt idx="27">
                  <c:v>82.3</c:v>
                </c:pt>
                <c:pt idx="28">
                  <c:v>82.3</c:v>
                </c:pt>
                <c:pt idx="29">
                  <c:v>81.494</c:v>
                </c:pt>
                <c:pt idx="30">
                  <c:v>81.494</c:v>
                </c:pt>
              </c:numCache>
            </c:numRef>
          </c:yVal>
          <c:smooth val="0"/>
        </c:ser>
        <c:ser>
          <c:idx val="3"/>
          <c:order val="3"/>
          <c:tx>
            <c:strRef>
              <c:f>Sheet1!$E$1</c:f>
              <c:strCache>
                <c:ptCount val="1"/>
                <c:pt idx="0">
                  <c:v>6+ hours (N = 50)</c:v>
                </c:pt>
              </c:strCache>
            </c:strRef>
          </c:tx>
          <c:spPr>
            <a:ln w="47625">
              <a:solidFill>
                <a:srgbClr val="FF0000"/>
              </a:solidFill>
            </a:ln>
          </c:spPr>
          <c:marker>
            <c:symbol val="none"/>
          </c:marker>
          <c:xVal>
            <c:numRef>
              <c:f>Sheet1!$A$2:$A$32</c:f>
              <c:numCache>
                <c:formatCode>General</c:formatCode>
                <c:ptCount val="3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numCache>
            </c:numRef>
          </c:xVal>
          <c:yVal>
            <c:numRef>
              <c:f>Sheet1!$E$2:$E$32</c:f>
              <c:numCache>
                <c:formatCode>General</c:formatCode>
                <c:ptCount val="31"/>
                <c:pt idx="0">
                  <c:v>100</c:v>
                </c:pt>
                <c:pt idx="1">
                  <c:v>94</c:v>
                </c:pt>
                <c:pt idx="2">
                  <c:v>92</c:v>
                </c:pt>
                <c:pt idx="3">
                  <c:v>90</c:v>
                </c:pt>
                <c:pt idx="4">
                  <c:v>90</c:v>
                </c:pt>
                <c:pt idx="5">
                  <c:v>90</c:v>
                </c:pt>
                <c:pt idx="6">
                  <c:v>90</c:v>
                </c:pt>
                <c:pt idx="7">
                  <c:v>90</c:v>
                </c:pt>
                <c:pt idx="8">
                  <c:v>88</c:v>
                </c:pt>
                <c:pt idx="9">
                  <c:v>86</c:v>
                </c:pt>
                <c:pt idx="10">
                  <c:v>86</c:v>
                </c:pt>
                <c:pt idx="11">
                  <c:v>86</c:v>
                </c:pt>
                <c:pt idx="12">
                  <c:v>86</c:v>
                </c:pt>
                <c:pt idx="13">
                  <c:v>86</c:v>
                </c:pt>
                <c:pt idx="14">
                  <c:v>86</c:v>
                </c:pt>
                <c:pt idx="15">
                  <c:v>86</c:v>
                </c:pt>
                <c:pt idx="16">
                  <c:v>86</c:v>
                </c:pt>
                <c:pt idx="17">
                  <c:v>86</c:v>
                </c:pt>
                <c:pt idx="18">
                  <c:v>86</c:v>
                </c:pt>
                <c:pt idx="19">
                  <c:v>86</c:v>
                </c:pt>
                <c:pt idx="20">
                  <c:v>84</c:v>
                </c:pt>
                <c:pt idx="21">
                  <c:v>84</c:v>
                </c:pt>
                <c:pt idx="22">
                  <c:v>84</c:v>
                </c:pt>
                <c:pt idx="23">
                  <c:v>84</c:v>
                </c:pt>
                <c:pt idx="24">
                  <c:v>84</c:v>
                </c:pt>
                <c:pt idx="25">
                  <c:v>84</c:v>
                </c:pt>
                <c:pt idx="26">
                  <c:v>84</c:v>
                </c:pt>
                <c:pt idx="27">
                  <c:v>84</c:v>
                </c:pt>
                <c:pt idx="28">
                  <c:v>84</c:v>
                </c:pt>
                <c:pt idx="29">
                  <c:v>82</c:v>
                </c:pt>
                <c:pt idx="30">
                  <c:v>82</c:v>
                </c:pt>
              </c:numCache>
            </c:numRef>
          </c:yVal>
          <c:smooth val="0"/>
        </c:ser>
        <c:dLbls>
          <c:showLegendKey val="0"/>
          <c:showVal val="0"/>
          <c:showCatName val="0"/>
          <c:showSerName val="0"/>
          <c:showPercent val="0"/>
          <c:showBubbleSize val="0"/>
        </c:dLbls>
        <c:axId val="494356160"/>
        <c:axId val="494356552"/>
      </c:scatterChart>
      <c:valAx>
        <c:axId val="494356160"/>
        <c:scaling>
          <c:orientation val="minMax"/>
          <c:max val="30"/>
          <c:min val="0"/>
        </c:scaling>
        <c:delete val="0"/>
        <c:axPos val="b"/>
        <c:title>
          <c:tx>
            <c:rich>
              <a:bodyPr/>
              <a:lstStyle/>
              <a:p>
                <a:pPr>
                  <a:defRPr sz="1700"/>
                </a:pPr>
                <a:r>
                  <a:rPr lang="en-US" sz="1700" dirty="0" smtClean="0"/>
                  <a:t>Days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494356552"/>
        <c:crosses val="autoZero"/>
        <c:crossBetween val="midCat"/>
        <c:majorUnit val="5"/>
      </c:valAx>
      <c:valAx>
        <c:axId val="494356552"/>
        <c:scaling>
          <c:orientation val="minMax"/>
          <c:max val="100"/>
          <c:min val="75"/>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manualLayout>
              <c:xMode val="edge"/>
              <c:yMode val="edge"/>
              <c:x val="1.4237916056953058E-2"/>
              <c:y val="0.30271301913092957"/>
            </c:manualLayout>
          </c:layout>
          <c:overlay val="0"/>
        </c:title>
        <c:numFmt formatCode="General" sourceLinked="1"/>
        <c:majorTickMark val="out"/>
        <c:minorTickMark val="none"/>
        <c:tickLblPos val="nextTo"/>
        <c:txPr>
          <a:bodyPr/>
          <a:lstStyle/>
          <a:p>
            <a:pPr>
              <a:defRPr sz="1500" b="1"/>
            </a:pPr>
            <a:endParaRPr lang="en-US"/>
          </a:p>
        </c:txPr>
        <c:crossAx val="494356160"/>
        <c:crosses val="autoZero"/>
        <c:crossBetween val="midCat"/>
        <c:majorUnit val="5"/>
      </c:valAx>
      <c:spPr>
        <a:solidFill>
          <a:schemeClr val="bg2"/>
        </a:solidFill>
        <a:ln>
          <a:solidFill>
            <a:schemeClr val="tx1"/>
          </a:solidFill>
        </a:ln>
      </c:spPr>
    </c:plotArea>
    <c:legend>
      <c:legendPos val="r"/>
      <c:layout>
        <c:manualLayout>
          <c:xMode val="edge"/>
          <c:yMode val="edge"/>
          <c:x val="0.14072271386430679"/>
          <c:y val="0.56500592667854699"/>
          <c:w val="0.24160813416022112"/>
          <c:h val="0.21990272736541394"/>
        </c:manualLayout>
      </c:layout>
      <c:overlay val="0"/>
      <c:spPr>
        <a:solidFill>
          <a:srgbClr val="000000"/>
        </a:solidFill>
        <a:ln>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49840893782083"/>
          <c:y val="3.3590508847684365E-2"/>
          <c:w val="0.85968051006901058"/>
          <c:h val="0.77074260114041071"/>
        </c:manualLayout>
      </c:layout>
      <c:scatterChart>
        <c:scatterStyle val="lineMarker"/>
        <c:varyColors val="0"/>
        <c:ser>
          <c:idx val="0"/>
          <c:order val="0"/>
          <c:tx>
            <c:strRef>
              <c:f>Sheet1!$B$1</c:f>
              <c:strCache>
                <c:ptCount val="1"/>
                <c:pt idx="0">
                  <c:v>0-&lt;2 hours (N = 38)</c:v>
                </c:pt>
              </c:strCache>
            </c:strRef>
          </c:tx>
          <c:spPr>
            <a:ln w="47625">
              <a:solidFill>
                <a:srgbClr val="00FF00"/>
              </a:solidFill>
            </a:ln>
          </c:spPr>
          <c:marker>
            <c:symbol val="none"/>
          </c:marker>
          <c:xVal>
            <c:numRef>
              <c:f>Sheet1!$A$2:$A$29</c:f>
              <c:numCache>
                <c:formatCode>General</c:formatCode>
                <c:ptCount val="28"/>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numCache>
            </c:numRef>
          </c:xVal>
          <c:yVal>
            <c:numRef>
              <c:f>Sheet1!$B$2:$B$29</c:f>
              <c:numCache>
                <c:formatCode>General</c:formatCode>
                <c:ptCount val="28"/>
                <c:pt idx="0">
                  <c:v>100</c:v>
                </c:pt>
                <c:pt idx="1">
                  <c:v>97.367999999999995</c:v>
                </c:pt>
                <c:pt idx="2">
                  <c:v>89.474000000000004</c:v>
                </c:pt>
                <c:pt idx="3">
                  <c:v>89.474000000000004</c:v>
                </c:pt>
                <c:pt idx="4">
                  <c:v>89.474000000000004</c:v>
                </c:pt>
                <c:pt idx="5">
                  <c:v>89.474000000000004</c:v>
                </c:pt>
                <c:pt idx="6">
                  <c:v>86.841999999999999</c:v>
                </c:pt>
                <c:pt idx="7">
                  <c:v>86.841999999999999</c:v>
                </c:pt>
                <c:pt idx="8">
                  <c:v>86.841999999999999</c:v>
                </c:pt>
                <c:pt idx="9">
                  <c:v>86.841999999999999</c:v>
                </c:pt>
                <c:pt idx="10">
                  <c:v>86.841999999999999</c:v>
                </c:pt>
                <c:pt idx="11">
                  <c:v>84.210999999999999</c:v>
                </c:pt>
                <c:pt idx="12">
                  <c:v>84.210999999999999</c:v>
                </c:pt>
                <c:pt idx="13">
                  <c:v>70.465999999999994</c:v>
                </c:pt>
                <c:pt idx="14">
                  <c:v>64.191999999999993</c:v>
                </c:pt>
                <c:pt idx="15">
                  <c:v>57.06</c:v>
                </c:pt>
                <c:pt idx="16">
                  <c:v>57.06</c:v>
                </c:pt>
                <c:pt idx="17">
                  <c:v>57.06</c:v>
                </c:pt>
                <c:pt idx="18">
                  <c:v>57.06</c:v>
                </c:pt>
                <c:pt idx="19">
                  <c:v>52.670999999999999</c:v>
                </c:pt>
                <c:pt idx="20">
                  <c:v>#N/A</c:v>
                </c:pt>
                <c:pt idx="21">
                  <c:v>#N/A</c:v>
                </c:pt>
                <c:pt idx="22">
                  <c:v>#N/A</c:v>
                </c:pt>
                <c:pt idx="23">
                  <c:v>#N/A</c:v>
                </c:pt>
                <c:pt idx="24">
                  <c:v>#N/A</c:v>
                </c:pt>
                <c:pt idx="25">
                  <c:v>#N/A</c:v>
                </c:pt>
                <c:pt idx="26">
                  <c:v>#N/A</c:v>
                </c:pt>
                <c:pt idx="27">
                  <c:v>#N/A</c:v>
                </c:pt>
              </c:numCache>
            </c:numRef>
          </c:yVal>
          <c:smooth val="0"/>
        </c:ser>
        <c:ser>
          <c:idx val="1"/>
          <c:order val="1"/>
          <c:tx>
            <c:strRef>
              <c:f>Sheet1!$C$1</c:f>
              <c:strCache>
                <c:ptCount val="1"/>
                <c:pt idx="0">
                  <c:v>2-&lt;4 hours (N = 326)</c:v>
                </c:pt>
              </c:strCache>
            </c:strRef>
          </c:tx>
          <c:spPr>
            <a:ln w="47625">
              <a:solidFill>
                <a:srgbClr val="00FFFF"/>
              </a:solidFill>
            </a:ln>
          </c:spPr>
          <c:marker>
            <c:symbol val="none"/>
          </c:marker>
          <c:xVal>
            <c:numRef>
              <c:f>Sheet1!$A$2:$A$29</c:f>
              <c:numCache>
                <c:formatCode>General</c:formatCode>
                <c:ptCount val="28"/>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numCache>
            </c:numRef>
          </c:xVal>
          <c:yVal>
            <c:numRef>
              <c:f>Sheet1!$C$2:$C$29</c:f>
              <c:numCache>
                <c:formatCode>General</c:formatCode>
                <c:ptCount val="28"/>
                <c:pt idx="0">
                  <c:v>100</c:v>
                </c:pt>
                <c:pt idx="1">
                  <c:v>85.581000000000003</c:v>
                </c:pt>
                <c:pt idx="2">
                  <c:v>84.34</c:v>
                </c:pt>
                <c:pt idx="3">
                  <c:v>83.402000000000001</c:v>
                </c:pt>
                <c:pt idx="4">
                  <c:v>80.262</c:v>
                </c:pt>
                <c:pt idx="5">
                  <c:v>79.316999999999993</c:v>
                </c:pt>
                <c:pt idx="6">
                  <c:v>79.003</c:v>
                </c:pt>
                <c:pt idx="7">
                  <c:v>77.744</c:v>
                </c:pt>
                <c:pt idx="8">
                  <c:v>76.484999999999999</c:v>
                </c:pt>
                <c:pt idx="9">
                  <c:v>75.540000000000006</c:v>
                </c:pt>
                <c:pt idx="10">
                  <c:v>74.596000000000004</c:v>
                </c:pt>
                <c:pt idx="11">
                  <c:v>74.281000000000006</c:v>
                </c:pt>
                <c:pt idx="12">
                  <c:v>72.707999999999998</c:v>
                </c:pt>
                <c:pt idx="13">
                  <c:v>63.045000000000002</c:v>
                </c:pt>
                <c:pt idx="14">
                  <c:v>58.237000000000002</c:v>
                </c:pt>
                <c:pt idx="15">
                  <c:v>54.923999999999999</c:v>
                </c:pt>
                <c:pt idx="16">
                  <c:v>50.579000000000001</c:v>
                </c:pt>
                <c:pt idx="17">
                  <c:v>46.277000000000001</c:v>
                </c:pt>
                <c:pt idx="18">
                  <c:v>42.698</c:v>
                </c:pt>
                <c:pt idx="19">
                  <c:v>40.978000000000002</c:v>
                </c:pt>
                <c:pt idx="20">
                  <c:v>39.725999999999999</c:v>
                </c:pt>
                <c:pt idx="21">
                  <c:v>37.054000000000002</c:v>
                </c:pt>
                <c:pt idx="22">
                  <c:v>34.993000000000002</c:v>
                </c:pt>
                <c:pt idx="23">
                  <c:v>32.448999999999998</c:v>
                </c:pt>
                <c:pt idx="24">
                  <c:v>30.483000000000001</c:v>
                </c:pt>
                <c:pt idx="25">
                  <c:v>30.483000000000001</c:v>
                </c:pt>
                <c:pt idx="26">
                  <c:v>27.254999999999999</c:v>
                </c:pt>
                <c:pt idx="27">
                  <c:v>#N/A</c:v>
                </c:pt>
              </c:numCache>
            </c:numRef>
          </c:yVal>
          <c:smooth val="0"/>
        </c:ser>
        <c:ser>
          <c:idx val="2"/>
          <c:order val="2"/>
          <c:tx>
            <c:strRef>
              <c:f>Sheet1!$D$1</c:f>
              <c:strCache>
                <c:ptCount val="1"/>
                <c:pt idx="0">
                  <c:v>4-&lt;6 hours (N = 250)</c:v>
                </c:pt>
              </c:strCache>
            </c:strRef>
          </c:tx>
          <c:spPr>
            <a:ln w="41275">
              <a:solidFill>
                <a:srgbClr val="9966FF"/>
              </a:solidFill>
            </a:ln>
          </c:spPr>
          <c:marker>
            <c:symbol val="none"/>
          </c:marker>
          <c:xVal>
            <c:numRef>
              <c:f>Sheet1!$A$2:$A$29</c:f>
              <c:numCache>
                <c:formatCode>General</c:formatCode>
                <c:ptCount val="28"/>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numCache>
            </c:numRef>
          </c:xVal>
          <c:yVal>
            <c:numRef>
              <c:f>Sheet1!$D$2:$D$29</c:f>
              <c:numCache>
                <c:formatCode>General</c:formatCode>
                <c:ptCount val="28"/>
                <c:pt idx="0">
                  <c:v>100</c:v>
                </c:pt>
                <c:pt idx="1">
                  <c:v>81.494</c:v>
                </c:pt>
                <c:pt idx="2">
                  <c:v>76.628</c:v>
                </c:pt>
                <c:pt idx="3">
                  <c:v>75.006</c:v>
                </c:pt>
                <c:pt idx="4">
                  <c:v>72.978999999999999</c:v>
                </c:pt>
                <c:pt idx="5">
                  <c:v>71.763000000000005</c:v>
                </c:pt>
                <c:pt idx="6">
                  <c:v>70.542000000000002</c:v>
                </c:pt>
                <c:pt idx="7">
                  <c:v>69.727000000000004</c:v>
                </c:pt>
                <c:pt idx="8">
                  <c:v>69.319000000000003</c:v>
                </c:pt>
                <c:pt idx="9">
                  <c:v>69.319000000000003</c:v>
                </c:pt>
                <c:pt idx="10">
                  <c:v>68.503</c:v>
                </c:pt>
                <c:pt idx="11">
                  <c:v>67.688000000000002</c:v>
                </c:pt>
                <c:pt idx="12">
                  <c:v>66.463999999999999</c:v>
                </c:pt>
                <c:pt idx="13">
                  <c:v>57.037999999999997</c:v>
                </c:pt>
                <c:pt idx="14">
                  <c:v>51.438000000000002</c:v>
                </c:pt>
                <c:pt idx="15">
                  <c:v>46.956000000000003</c:v>
                </c:pt>
                <c:pt idx="16">
                  <c:v>44.576999999999998</c:v>
                </c:pt>
                <c:pt idx="17">
                  <c:v>42.072000000000003</c:v>
                </c:pt>
                <c:pt idx="18">
                  <c:v>40.514000000000003</c:v>
                </c:pt>
                <c:pt idx="19">
                  <c:v>37.738999999999997</c:v>
                </c:pt>
                <c:pt idx="20">
                  <c:v>36.603999999999999</c:v>
                </c:pt>
                <c:pt idx="21">
                  <c:v>35.319000000000003</c:v>
                </c:pt>
                <c:pt idx="22">
                  <c:v>34.497</c:v>
                </c:pt>
                <c:pt idx="23">
                  <c:v>32.854999999999997</c:v>
                </c:pt>
                <c:pt idx="24">
                  <c:v>30.625</c:v>
                </c:pt>
                <c:pt idx="25">
                  <c:v>29.446999999999999</c:v>
                </c:pt>
                <c:pt idx="26">
                  <c:v>27.811</c:v>
                </c:pt>
                <c:pt idx="27">
                  <c:v>25.494</c:v>
                </c:pt>
              </c:numCache>
            </c:numRef>
          </c:yVal>
          <c:smooth val="0"/>
        </c:ser>
        <c:ser>
          <c:idx val="3"/>
          <c:order val="3"/>
          <c:tx>
            <c:strRef>
              <c:f>Sheet1!$E$1</c:f>
              <c:strCache>
                <c:ptCount val="1"/>
                <c:pt idx="0">
                  <c:v>6+ hours (N = 50)</c:v>
                </c:pt>
              </c:strCache>
            </c:strRef>
          </c:tx>
          <c:spPr>
            <a:ln w="47625">
              <a:solidFill>
                <a:srgbClr val="FF0000"/>
              </a:solidFill>
            </a:ln>
          </c:spPr>
          <c:marker>
            <c:symbol val="none"/>
          </c:marker>
          <c:xVal>
            <c:numRef>
              <c:f>Sheet1!$A$2:$A$29</c:f>
              <c:numCache>
                <c:formatCode>General</c:formatCode>
                <c:ptCount val="28"/>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numCache>
            </c:numRef>
          </c:xVal>
          <c:yVal>
            <c:numRef>
              <c:f>Sheet1!$E$2:$E$29</c:f>
              <c:numCache>
                <c:formatCode>General</c:formatCode>
                <c:ptCount val="28"/>
                <c:pt idx="0">
                  <c:v>100</c:v>
                </c:pt>
                <c:pt idx="1">
                  <c:v>82</c:v>
                </c:pt>
                <c:pt idx="2">
                  <c:v>76</c:v>
                </c:pt>
                <c:pt idx="3">
                  <c:v>74</c:v>
                </c:pt>
                <c:pt idx="4">
                  <c:v>74</c:v>
                </c:pt>
                <c:pt idx="5">
                  <c:v>74</c:v>
                </c:pt>
                <c:pt idx="6">
                  <c:v>74</c:v>
                </c:pt>
                <c:pt idx="7">
                  <c:v>74</c:v>
                </c:pt>
                <c:pt idx="8">
                  <c:v>74</c:v>
                </c:pt>
                <c:pt idx="9">
                  <c:v>72</c:v>
                </c:pt>
                <c:pt idx="10">
                  <c:v>72</c:v>
                </c:pt>
                <c:pt idx="11">
                  <c:v>72</c:v>
                </c:pt>
                <c:pt idx="12">
                  <c:v>72</c:v>
                </c:pt>
                <c:pt idx="13">
                  <c:v>63.878999999999998</c:v>
                </c:pt>
                <c:pt idx="14">
                  <c:v>59.758000000000003</c:v>
                </c:pt>
                <c:pt idx="15">
                  <c:v>55.488999999999997</c:v>
                </c:pt>
                <c:pt idx="16">
                  <c:v>53.27</c:v>
                </c:pt>
                <c:pt idx="17">
                  <c:v>53.27</c:v>
                </c:pt>
                <c:pt idx="18">
                  <c:v>48.637</c:v>
                </c:pt>
                <c:pt idx="19">
                  <c:v>43.518000000000001</c:v>
                </c:pt>
                <c:pt idx="20">
                  <c:v>40.616999999999997</c:v>
                </c:pt>
                <c:pt idx="21">
                  <c:v>40.616999999999997</c:v>
                </c:pt>
                <c:pt idx="22">
                  <c:v>#N/A</c:v>
                </c:pt>
                <c:pt idx="23">
                  <c:v>#N/A</c:v>
                </c:pt>
                <c:pt idx="24">
                  <c:v>#N/A</c:v>
                </c:pt>
                <c:pt idx="25">
                  <c:v>#N/A</c:v>
                </c:pt>
                <c:pt idx="26">
                  <c:v>#N/A</c:v>
                </c:pt>
                <c:pt idx="27">
                  <c:v>#N/A</c:v>
                </c:pt>
              </c:numCache>
            </c:numRef>
          </c:yVal>
          <c:smooth val="0"/>
        </c:ser>
        <c:dLbls>
          <c:showLegendKey val="0"/>
          <c:showVal val="0"/>
          <c:showCatName val="0"/>
          <c:showSerName val="0"/>
          <c:showPercent val="0"/>
          <c:showBubbleSize val="0"/>
        </c:dLbls>
        <c:axId val="494357336"/>
        <c:axId val="494357728"/>
      </c:scatterChart>
      <c:valAx>
        <c:axId val="494357336"/>
        <c:scaling>
          <c:orientation val="minMax"/>
          <c:max val="9"/>
          <c:min val="0"/>
        </c:scaling>
        <c:delete val="0"/>
        <c:axPos val="b"/>
        <c:title>
          <c:tx>
            <c:rich>
              <a:bodyPr/>
              <a:lstStyle/>
              <a:p>
                <a:pPr>
                  <a:defRPr sz="1700"/>
                </a:pPr>
                <a:r>
                  <a:rPr lang="en-US" sz="1700" dirty="0" smtClean="0"/>
                  <a:t>Years</a:t>
                </a:r>
                <a:endParaRPr lang="en-US" sz="1700" dirty="0"/>
              </a:p>
            </c:rich>
          </c:tx>
          <c:layout/>
          <c:overlay val="0"/>
        </c:title>
        <c:numFmt formatCode="#,##0" sourceLinked="0"/>
        <c:majorTickMark val="out"/>
        <c:minorTickMark val="none"/>
        <c:tickLblPos val="nextTo"/>
        <c:txPr>
          <a:bodyPr rot="0"/>
          <a:lstStyle/>
          <a:p>
            <a:pPr>
              <a:defRPr sz="1500" b="1"/>
            </a:pPr>
            <a:endParaRPr lang="en-US"/>
          </a:p>
        </c:txPr>
        <c:crossAx val="494357728"/>
        <c:crosses val="autoZero"/>
        <c:crossBetween val="midCat"/>
        <c:majorUnit val="1"/>
      </c:valAx>
      <c:valAx>
        <c:axId val="494357728"/>
        <c:scaling>
          <c:orientation val="minMax"/>
          <c:max val="100"/>
          <c:min val="0"/>
        </c:scaling>
        <c:delete val="0"/>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manualLayout>
              <c:xMode val="edge"/>
              <c:yMode val="edge"/>
              <c:x val="1.4237916056953058E-2"/>
              <c:y val="0.30271301913092957"/>
            </c:manualLayout>
          </c:layout>
          <c:overlay val="0"/>
        </c:title>
        <c:numFmt formatCode="General" sourceLinked="1"/>
        <c:majorTickMark val="out"/>
        <c:minorTickMark val="none"/>
        <c:tickLblPos val="nextTo"/>
        <c:txPr>
          <a:bodyPr/>
          <a:lstStyle/>
          <a:p>
            <a:pPr>
              <a:defRPr sz="1500" b="1"/>
            </a:pPr>
            <a:endParaRPr lang="en-US"/>
          </a:p>
        </c:txPr>
        <c:crossAx val="494357336"/>
        <c:crosses val="autoZero"/>
        <c:crossBetween val="midCat"/>
        <c:majorUnit val="25"/>
      </c:valAx>
      <c:spPr>
        <a:solidFill>
          <a:schemeClr val="bg2"/>
        </a:solidFill>
        <a:ln>
          <a:solidFill>
            <a:schemeClr val="tx1"/>
          </a:solidFill>
        </a:ln>
      </c:spPr>
    </c:plotArea>
    <c:legend>
      <c:legendPos val="r"/>
      <c:layout>
        <c:manualLayout>
          <c:xMode val="edge"/>
          <c:yMode val="edge"/>
          <c:x val="0.14072271386430679"/>
          <c:y val="0.56500592667854699"/>
          <c:w val="0.24160813416022112"/>
          <c:h val="0.21990272736541394"/>
        </c:manualLayout>
      </c:layout>
      <c:overlay val="0"/>
      <c:spPr>
        <a:solidFill>
          <a:srgbClr val="000000"/>
        </a:solidFill>
        <a:ln>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233972383886795"/>
          <c:y val="3.1852034120734896E-2"/>
          <c:w val="0.8529896154285217"/>
          <c:h val="0.7702598855470999"/>
        </c:manualLayout>
      </c:layout>
      <c:barChart>
        <c:barDir val="col"/>
        <c:grouping val="clustered"/>
        <c:varyColors val="0"/>
        <c:ser>
          <c:idx val="0"/>
          <c:order val="0"/>
          <c:tx>
            <c:strRef>
              <c:f>Sheet1!$B$1</c:f>
              <c:strCache>
                <c:ptCount val="1"/>
                <c:pt idx="0">
                  <c:v>%</c:v>
                </c:pt>
              </c:strCache>
            </c:strRef>
          </c:tx>
          <c:spPr>
            <a:gradFill flip="none" rotWithShape="1">
              <a:gsLst>
                <a:gs pos="0">
                  <a:srgbClr val="00B050"/>
                </a:gs>
                <a:gs pos="50000">
                  <a:srgbClr val="00FF00"/>
                </a:gs>
                <a:gs pos="100000">
                  <a:srgbClr val="00B050"/>
                </a:gs>
              </a:gsLst>
              <a:lin ang="0" scaled="1"/>
              <a:tileRect/>
            </a:gradFill>
            <a:ln>
              <a:solidFill>
                <a:schemeClr val="bg2"/>
              </a:solidFill>
            </a:ln>
          </c:spPr>
          <c:invertIfNegative val="0"/>
          <c:cat>
            <c:strRef>
              <c:f>Sheet1!$A$2:$A$5</c:f>
              <c:strCache>
                <c:ptCount val="4"/>
                <c:pt idx="0">
                  <c:v>0-&lt;2 hours</c:v>
                </c:pt>
                <c:pt idx="1">
                  <c:v>2-&lt;4 hours</c:v>
                </c:pt>
                <c:pt idx="2">
                  <c:v>4-&lt;6 hours</c:v>
                </c:pt>
                <c:pt idx="3">
                  <c:v>6+ hours</c:v>
                </c:pt>
              </c:strCache>
            </c:strRef>
          </c:cat>
          <c:val>
            <c:numRef>
              <c:f>Sheet1!$B$2:$B$5</c:f>
              <c:numCache>
                <c:formatCode>General</c:formatCode>
                <c:ptCount val="4"/>
                <c:pt idx="0">
                  <c:v>25</c:v>
                </c:pt>
                <c:pt idx="1">
                  <c:v>25.925899999999999</c:v>
                </c:pt>
                <c:pt idx="2">
                  <c:v>34.615400000000001</c:v>
                </c:pt>
                <c:pt idx="3">
                  <c:v>20</c:v>
                </c:pt>
              </c:numCache>
            </c:numRef>
          </c:val>
        </c:ser>
        <c:dLbls>
          <c:showLegendKey val="0"/>
          <c:showVal val="0"/>
          <c:showCatName val="0"/>
          <c:showSerName val="0"/>
          <c:showPercent val="0"/>
          <c:showBubbleSize val="0"/>
        </c:dLbls>
        <c:gapWidth val="50"/>
        <c:axId val="243114240"/>
        <c:axId val="243113848"/>
      </c:barChart>
      <c:catAx>
        <c:axId val="243114240"/>
        <c:scaling>
          <c:orientation val="minMax"/>
        </c:scaling>
        <c:delete val="0"/>
        <c:axPos val="b"/>
        <c:numFmt formatCode="General" sourceLinked="1"/>
        <c:majorTickMark val="out"/>
        <c:minorTickMark val="none"/>
        <c:tickLblPos val="nextTo"/>
        <c:txPr>
          <a:bodyPr/>
          <a:lstStyle/>
          <a:p>
            <a:pPr>
              <a:defRPr sz="1500" b="1"/>
            </a:pPr>
            <a:endParaRPr lang="en-US"/>
          </a:p>
        </c:txPr>
        <c:crossAx val="243113848"/>
        <c:crosses val="autoZero"/>
        <c:auto val="1"/>
        <c:lblAlgn val="ctr"/>
        <c:lblOffset val="100"/>
        <c:tickLblSkip val="1"/>
        <c:noMultiLvlLbl val="0"/>
      </c:catAx>
      <c:valAx>
        <c:axId val="243113848"/>
        <c:scaling>
          <c:orientation val="minMax"/>
          <c:max val="50"/>
        </c:scaling>
        <c:delete val="0"/>
        <c:axPos val="l"/>
        <c:majorGridlines>
          <c:spPr>
            <a:ln>
              <a:prstDash val="sysDash"/>
            </a:ln>
          </c:spPr>
        </c:majorGridlines>
        <c:numFmt formatCode="General" sourceLinked="1"/>
        <c:majorTickMark val="out"/>
        <c:minorTickMark val="none"/>
        <c:tickLblPos val="nextTo"/>
        <c:txPr>
          <a:bodyPr/>
          <a:lstStyle/>
          <a:p>
            <a:pPr>
              <a:defRPr sz="1400" b="1"/>
            </a:pPr>
            <a:endParaRPr lang="en-US"/>
          </a:p>
        </c:txPr>
        <c:crossAx val="243114240"/>
        <c:crosses val="autoZero"/>
        <c:crossBetween val="between"/>
        <c:majorUnit val="10"/>
      </c:valAx>
      <c:spPr>
        <a:solidFill>
          <a:schemeClr val="bg2"/>
        </a:solidFill>
        <a:ln>
          <a:solidFill>
            <a:schemeClr val="tx1"/>
          </a:solid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230314960629921"/>
          <c:y val="4.2052347623213804E-2"/>
          <c:w val="0.64407457688478587"/>
          <c:h val="0.84527622555245119"/>
        </c:manualLayout>
      </c:layout>
      <c:barChart>
        <c:barDir val="col"/>
        <c:grouping val="percentStacked"/>
        <c:varyColors val="0"/>
        <c:ser>
          <c:idx val="0"/>
          <c:order val="0"/>
          <c:tx>
            <c:strRef>
              <c:f>Sheet1!$A$2</c:f>
              <c:strCache>
                <c:ptCount val="1"/>
                <c:pt idx="0">
                  <c:v>PH-not IPAH</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dLbls>
            <c:dLbl>
              <c:idx val="0"/>
              <c:layout>
                <c:manualLayout>
                  <c:x val="1.7907729206262746E-3"/>
                  <c:y val="0.19377286794374585"/>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1"/>
              <c:layout>
                <c:manualLayout>
                  <c:x val="3.0302516064802773E-3"/>
                  <c:y val="0.24125494574372233"/>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dLbl>
              <c:idx val="2"/>
              <c:layout>
                <c:manualLayout>
                  <c:x val="-1.5929043352339579E-4"/>
                  <c:y val="0.21928213264386728"/>
                </c:manualLayout>
              </c:layout>
              <c:dLblPos val="ctr"/>
              <c:showLegendKey val="0"/>
              <c:showVal val="0"/>
              <c:showCatName val="1"/>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500" b="1"/>
                </a:pPr>
                <a:endParaRPr lang="en-US"/>
              </a:p>
            </c:txPr>
            <c:dLblPos val="inEnd"/>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1982-1993 (N=1,245)</c:v>
                </c:pt>
                <c:pt idx="1">
                  <c:v>1994-2003 (N=1,251)</c:v>
                </c:pt>
                <c:pt idx="2">
                  <c:v>2004-6/2016 (N=717)</c:v>
                </c:pt>
              </c:strCache>
            </c:strRef>
          </c:cat>
          <c:val>
            <c:numRef>
              <c:f>Sheet1!$B$2:$D$2</c:f>
              <c:numCache>
                <c:formatCode>General</c:formatCode>
                <c:ptCount val="3"/>
                <c:pt idx="0">
                  <c:v>392</c:v>
                </c:pt>
                <c:pt idx="1">
                  <c:v>538</c:v>
                </c:pt>
                <c:pt idx="2">
                  <c:v>274</c:v>
                </c:pt>
              </c:numCache>
            </c:numRef>
          </c:val>
        </c:ser>
        <c:ser>
          <c:idx val="1"/>
          <c:order val="1"/>
          <c:tx>
            <c:strRef>
              <c:f>Sheet1!$A$3</c:f>
              <c:strCache>
                <c:ptCount val="1"/>
                <c:pt idx="0">
                  <c:v>IPAH</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1982-1993 (N=1,245)</c:v>
                </c:pt>
                <c:pt idx="1">
                  <c:v>1994-2003 (N=1,251)</c:v>
                </c:pt>
                <c:pt idx="2">
                  <c:v>2004-6/2016 (N=717)</c:v>
                </c:pt>
              </c:strCache>
            </c:strRef>
          </c:cat>
          <c:val>
            <c:numRef>
              <c:f>Sheet1!$B$3:$D$3</c:f>
              <c:numCache>
                <c:formatCode>General</c:formatCode>
                <c:ptCount val="3"/>
                <c:pt idx="0">
                  <c:v>379</c:v>
                </c:pt>
                <c:pt idx="1">
                  <c:v>343</c:v>
                </c:pt>
                <c:pt idx="2">
                  <c:v>231</c:v>
                </c:pt>
              </c:numCache>
            </c:numRef>
          </c:val>
        </c:ser>
        <c:ser>
          <c:idx val="2"/>
          <c:order val="2"/>
          <c:tx>
            <c:strRef>
              <c:f>Sheet1!$A$4</c:f>
              <c:strCache>
                <c:ptCount val="1"/>
                <c:pt idx="0">
                  <c:v>CF</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Sheet1!$B$1:$D$1</c:f>
              <c:strCache>
                <c:ptCount val="3"/>
                <c:pt idx="0">
                  <c:v>1982-1993 (N=1,245)</c:v>
                </c:pt>
                <c:pt idx="1">
                  <c:v>1994-2003 (N=1,251)</c:v>
                </c:pt>
                <c:pt idx="2">
                  <c:v>2004-6/2016 (N=717)</c:v>
                </c:pt>
              </c:strCache>
            </c:strRef>
          </c:cat>
          <c:val>
            <c:numRef>
              <c:f>Sheet1!$B$4:$D$4</c:f>
              <c:numCache>
                <c:formatCode>General</c:formatCode>
                <c:ptCount val="3"/>
                <c:pt idx="0">
                  <c:v>210</c:v>
                </c:pt>
                <c:pt idx="1">
                  <c:v>200</c:v>
                </c:pt>
                <c:pt idx="2">
                  <c:v>52</c:v>
                </c:pt>
              </c:numCache>
            </c:numRef>
          </c:val>
        </c:ser>
        <c:ser>
          <c:idx val="3"/>
          <c:order val="3"/>
          <c:tx>
            <c:strRef>
              <c:f>Sheet1!$A$5</c:f>
              <c:strCache>
                <c:ptCount val="1"/>
                <c:pt idx="0">
                  <c:v>A1ATD</c:v>
                </c:pt>
              </c:strCache>
            </c:strRef>
          </c:tx>
          <c:spPr>
            <a:gradFill flip="none" rotWithShape="1">
              <a:gsLst>
                <a:gs pos="0">
                  <a:srgbClr val="000077"/>
                </a:gs>
                <a:gs pos="50000">
                  <a:srgbClr val="2626FF"/>
                </a:gs>
                <a:gs pos="100000">
                  <a:srgbClr val="000077"/>
                </a:gs>
              </a:gsLst>
              <a:lin ang="0" scaled="1"/>
              <a:tileRect/>
            </a:gradFill>
            <a:ln>
              <a:solidFill>
                <a:srgbClr val="000000"/>
              </a:solidFill>
            </a:ln>
          </c:spPr>
          <c:invertIfNegative val="0"/>
          <c:cat>
            <c:strRef>
              <c:f>Sheet1!$B$1:$D$1</c:f>
              <c:strCache>
                <c:ptCount val="3"/>
                <c:pt idx="0">
                  <c:v>1982-1993 (N=1,245)</c:v>
                </c:pt>
                <c:pt idx="1">
                  <c:v>1994-2003 (N=1,251)</c:v>
                </c:pt>
                <c:pt idx="2">
                  <c:v>2004-6/2016 (N=717)</c:v>
                </c:pt>
              </c:strCache>
            </c:strRef>
          </c:cat>
          <c:val>
            <c:numRef>
              <c:f>Sheet1!$B$5:$D$5</c:f>
              <c:numCache>
                <c:formatCode>General</c:formatCode>
                <c:ptCount val="3"/>
                <c:pt idx="0">
                  <c:v>49</c:v>
                </c:pt>
                <c:pt idx="1">
                  <c:v>10</c:v>
                </c:pt>
                <c:pt idx="2">
                  <c:v>4</c:v>
                </c:pt>
              </c:numCache>
            </c:numRef>
          </c:val>
        </c:ser>
        <c:ser>
          <c:idx val="4"/>
          <c:order val="4"/>
          <c:tx>
            <c:strRef>
              <c:f>Sheet1!$A$6</c:f>
              <c:strCache>
                <c:ptCount val="1"/>
                <c:pt idx="0">
                  <c:v>COPD</c:v>
                </c:pt>
              </c:strCache>
            </c:strRef>
          </c:tx>
          <c:spPr>
            <a:gradFill flip="none" rotWithShape="1">
              <a:gsLst>
                <a:gs pos="0">
                  <a:srgbClr val="6600CC"/>
                </a:gs>
                <a:gs pos="50000">
                  <a:srgbClr val="9933FF"/>
                </a:gs>
                <a:gs pos="100000">
                  <a:srgbClr val="6600CC"/>
                </a:gs>
              </a:gsLst>
              <a:lin ang="0" scaled="1"/>
              <a:tileRect/>
            </a:gradFill>
            <a:ln>
              <a:solidFill>
                <a:srgbClr val="000000"/>
              </a:solidFill>
            </a:ln>
          </c:spPr>
          <c:invertIfNegative val="0"/>
          <c:cat>
            <c:strRef>
              <c:f>Sheet1!$B$1:$D$1</c:f>
              <c:strCache>
                <c:ptCount val="3"/>
                <c:pt idx="0">
                  <c:v>1982-1993 (N=1,245)</c:v>
                </c:pt>
                <c:pt idx="1">
                  <c:v>1994-2003 (N=1,251)</c:v>
                </c:pt>
                <c:pt idx="2">
                  <c:v>2004-6/2016 (N=717)</c:v>
                </c:pt>
              </c:strCache>
            </c:strRef>
          </c:cat>
          <c:val>
            <c:numRef>
              <c:f>Sheet1!$B$6:$D$6</c:f>
              <c:numCache>
                <c:formatCode>General</c:formatCode>
                <c:ptCount val="3"/>
                <c:pt idx="0">
                  <c:v>76</c:v>
                </c:pt>
                <c:pt idx="1">
                  <c:v>48</c:v>
                </c:pt>
                <c:pt idx="2">
                  <c:v>17</c:v>
                </c:pt>
              </c:numCache>
            </c:numRef>
          </c:val>
        </c:ser>
        <c:ser>
          <c:idx val="5"/>
          <c:order val="5"/>
          <c:tx>
            <c:strRef>
              <c:f>Sheet1!$A$7</c:f>
              <c:strCache>
                <c:ptCount val="1"/>
                <c:pt idx="0">
                  <c:v>IIP</c:v>
                </c:pt>
              </c:strCache>
            </c:strRef>
          </c:tx>
          <c:spPr>
            <a:gradFill flip="none" rotWithShape="1">
              <a:gsLst>
                <a:gs pos="0">
                  <a:srgbClr val="CC6600"/>
                </a:gs>
                <a:gs pos="50000">
                  <a:srgbClr val="FF9900"/>
                </a:gs>
                <a:gs pos="100000">
                  <a:srgbClr val="CC6600"/>
                </a:gs>
              </a:gsLst>
              <a:lin ang="0" scaled="1"/>
              <a:tileRect/>
            </a:gradFill>
            <a:ln>
              <a:solidFill>
                <a:srgbClr val="000000"/>
              </a:solidFill>
            </a:ln>
          </c:spPr>
          <c:invertIfNegative val="0"/>
          <c:cat>
            <c:strRef>
              <c:f>Sheet1!$B$1:$D$1</c:f>
              <c:strCache>
                <c:ptCount val="3"/>
                <c:pt idx="0">
                  <c:v>1982-1993 (N=1,245)</c:v>
                </c:pt>
                <c:pt idx="1">
                  <c:v>1994-2003 (N=1,251)</c:v>
                </c:pt>
                <c:pt idx="2">
                  <c:v>2004-6/2016 (N=717)</c:v>
                </c:pt>
              </c:strCache>
            </c:strRef>
          </c:cat>
          <c:val>
            <c:numRef>
              <c:f>Sheet1!$B$7:$D$7</c:f>
              <c:numCache>
                <c:formatCode>General</c:formatCode>
                <c:ptCount val="3"/>
                <c:pt idx="0">
                  <c:v>56</c:v>
                </c:pt>
                <c:pt idx="1">
                  <c:v>20</c:v>
                </c:pt>
                <c:pt idx="2">
                  <c:v>37</c:v>
                </c:pt>
              </c:numCache>
            </c:numRef>
          </c:val>
        </c:ser>
        <c:ser>
          <c:idx val="6"/>
          <c:order val="6"/>
          <c:tx>
            <c:strRef>
              <c:f>Sheet1!$A$8</c:f>
              <c:strCache>
                <c:ptCount val="1"/>
                <c:pt idx="0">
                  <c:v>Non CF-bronchiectasis</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invertIfNegative val="0"/>
          <c:cat>
            <c:strRef>
              <c:f>Sheet1!$B$1:$D$1</c:f>
              <c:strCache>
                <c:ptCount val="3"/>
                <c:pt idx="0">
                  <c:v>1982-1993 (N=1,245)</c:v>
                </c:pt>
                <c:pt idx="1">
                  <c:v>1994-2003 (N=1,251)</c:v>
                </c:pt>
                <c:pt idx="2">
                  <c:v>2004-6/2016 (N=717)</c:v>
                </c:pt>
              </c:strCache>
            </c:strRef>
          </c:cat>
          <c:val>
            <c:numRef>
              <c:f>Sheet1!$B$8:$D$8</c:f>
              <c:numCache>
                <c:formatCode>General</c:formatCode>
                <c:ptCount val="3"/>
                <c:pt idx="0">
                  <c:v>9</c:v>
                </c:pt>
                <c:pt idx="1">
                  <c:v>13</c:v>
                </c:pt>
                <c:pt idx="2">
                  <c:v>11</c:v>
                </c:pt>
              </c:numCache>
            </c:numRef>
          </c:val>
        </c:ser>
        <c:ser>
          <c:idx val="7"/>
          <c:order val="7"/>
          <c:tx>
            <c:strRef>
              <c:f>Sheet1!$A$9</c:f>
              <c:strCache>
                <c:ptCount val="1"/>
                <c:pt idx="0">
                  <c:v>Retransplant</c:v>
                </c:pt>
              </c:strCache>
            </c:strRef>
          </c:tx>
          <c:spPr>
            <a:gradFill flip="none" rotWithShape="1">
              <a:gsLst>
                <a:gs pos="0">
                  <a:srgbClr val="006600"/>
                </a:gs>
                <a:gs pos="50000">
                  <a:srgbClr val="009900"/>
                </a:gs>
                <a:gs pos="100000">
                  <a:srgbClr val="006600"/>
                </a:gs>
              </a:gsLst>
              <a:lin ang="0" scaled="1"/>
              <a:tileRect/>
            </a:gradFill>
            <a:ln>
              <a:solidFill>
                <a:srgbClr val="000000"/>
              </a:solidFill>
            </a:ln>
          </c:spPr>
          <c:invertIfNegative val="0"/>
          <c:cat>
            <c:strRef>
              <c:f>Sheet1!$B$1:$D$1</c:f>
              <c:strCache>
                <c:ptCount val="3"/>
                <c:pt idx="0">
                  <c:v>1982-1993 (N=1,245)</c:v>
                </c:pt>
                <c:pt idx="1">
                  <c:v>1994-2003 (N=1,251)</c:v>
                </c:pt>
                <c:pt idx="2">
                  <c:v>2004-6/2016 (N=717)</c:v>
                </c:pt>
              </c:strCache>
            </c:strRef>
          </c:cat>
          <c:val>
            <c:numRef>
              <c:f>Sheet1!$B$9:$D$9</c:f>
              <c:numCache>
                <c:formatCode>General</c:formatCode>
                <c:ptCount val="3"/>
                <c:pt idx="0">
                  <c:v>26</c:v>
                </c:pt>
                <c:pt idx="1">
                  <c:v>10</c:v>
                </c:pt>
                <c:pt idx="2">
                  <c:v>6</c:v>
                </c:pt>
              </c:numCache>
            </c:numRef>
          </c:val>
        </c:ser>
        <c:ser>
          <c:idx val="8"/>
          <c:order val="8"/>
          <c:tx>
            <c:strRef>
              <c:f>Sheet1!$A$10</c:f>
              <c:strCache>
                <c:ptCount val="1"/>
                <c:pt idx="0">
                  <c:v>Other</c:v>
                </c:pt>
              </c:strCache>
            </c:strRef>
          </c:tx>
          <c:spPr>
            <a:gradFill flip="none" rotWithShape="1">
              <a:gsLst>
                <a:gs pos="0">
                  <a:srgbClr val="660066"/>
                </a:gs>
                <a:gs pos="50000">
                  <a:srgbClr val="CC00CC"/>
                </a:gs>
                <a:gs pos="100000">
                  <a:srgbClr val="660066"/>
                </a:gs>
              </a:gsLst>
              <a:lin ang="10800000" scaled="1"/>
              <a:tileRect/>
            </a:gradFill>
            <a:ln>
              <a:solidFill>
                <a:srgbClr val="000000"/>
              </a:solidFill>
            </a:ln>
          </c:spPr>
          <c:invertIfNegative val="0"/>
          <c:cat>
            <c:strRef>
              <c:f>Sheet1!$B$1:$D$1</c:f>
              <c:strCache>
                <c:ptCount val="3"/>
                <c:pt idx="0">
                  <c:v>1982-1993 (N=1,245)</c:v>
                </c:pt>
                <c:pt idx="1">
                  <c:v>1994-2003 (N=1,251)</c:v>
                </c:pt>
                <c:pt idx="2">
                  <c:v>2004-6/2016 (N=717)</c:v>
                </c:pt>
              </c:strCache>
            </c:strRef>
          </c:cat>
          <c:val>
            <c:numRef>
              <c:f>Sheet1!$B$10:$D$10</c:f>
              <c:numCache>
                <c:formatCode>General</c:formatCode>
                <c:ptCount val="3"/>
                <c:pt idx="0">
                  <c:v>48</c:v>
                </c:pt>
                <c:pt idx="1">
                  <c:v>69</c:v>
                </c:pt>
                <c:pt idx="2">
                  <c:v>85</c:v>
                </c:pt>
              </c:numCache>
            </c:numRef>
          </c:val>
        </c:ser>
        <c:dLbls>
          <c:showLegendKey val="0"/>
          <c:showVal val="0"/>
          <c:showCatName val="0"/>
          <c:showSerName val="0"/>
          <c:showPercent val="0"/>
          <c:showBubbleSize val="0"/>
        </c:dLbls>
        <c:gapWidth val="60"/>
        <c:overlap val="100"/>
        <c:axId val="502469040"/>
        <c:axId val="502469432"/>
      </c:barChart>
      <c:catAx>
        <c:axId val="502469040"/>
        <c:scaling>
          <c:orientation val="minMax"/>
        </c:scaling>
        <c:delete val="1"/>
        <c:axPos val="b"/>
        <c:numFmt formatCode="General" sourceLinked="0"/>
        <c:majorTickMark val="out"/>
        <c:minorTickMark val="none"/>
        <c:tickLblPos val="none"/>
        <c:crossAx val="502469432"/>
        <c:crosses val="autoZero"/>
        <c:auto val="1"/>
        <c:lblAlgn val="ctr"/>
        <c:lblOffset val="100"/>
        <c:noMultiLvlLbl val="0"/>
      </c:catAx>
      <c:valAx>
        <c:axId val="502469432"/>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1.7812428051756687E-2"/>
              <c:y val="0.28554863477886161"/>
            </c:manualLayout>
          </c:layout>
          <c:overlay val="0"/>
        </c:title>
        <c:numFmt formatCode="0%" sourceLinked="1"/>
        <c:majorTickMark val="out"/>
        <c:minorTickMark val="none"/>
        <c:tickLblPos val="nextTo"/>
        <c:txPr>
          <a:bodyPr/>
          <a:lstStyle/>
          <a:p>
            <a:pPr>
              <a:defRPr sz="1500" b="1"/>
            </a:pPr>
            <a:endParaRPr lang="en-US"/>
          </a:p>
        </c:txPr>
        <c:crossAx val="502469040"/>
        <c:crosses val="autoZero"/>
        <c:crossBetween val="between"/>
      </c:valAx>
      <c:spPr>
        <a:solidFill>
          <a:srgbClr val="000000"/>
        </a:solidFill>
        <a:ln>
          <a:solidFill>
            <a:srgbClr val="FFFFFF"/>
          </a:solidFill>
        </a:ln>
      </c:spPr>
    </c:plotArea>
    <c:legend>
      <c:legendPos val="r"/>
      <c:layout>
        <c:manualLayout>
          <c:xMode val="edge"/>
          <c:yMode val="edge"/>
          <c:x val="0.74827631459860633"/>
          <c:y val="1.5904924197908097E-2"/>
          <c:w val="0.20558987238664136"/>
          <c:h val="0.8915971324479961"/>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5870135798244244E-2"/>
          <c:y val="0.1280738294809923"/>
          <c:w val="0.87655779984022331"/>
          <c:h val="0.67860955888578445"/>
        </c:manualLayout>
      </c:layout>
      <c:areaChart>
        <c:grouping val="stacked"/>
        <c:varyColors val="0"/>
        <c:ser>
          <c:idx val="1"/>
          <c:order val="0"/>
          <c:tx>
            <c:strRef>
              <c:f>Sheet1!$B$1</c:f>
              <c:strCache>
                <c:ptCount val="1"/>
                <c:pt idx="0">
                  <c:v>PH-not IPAH</c:v>
                </c:pt>
              </c:strCache>
            </c:strRef>
          </c:tx>
          <c:spPr>
            <a:gradFill>
              <a:gsLst>
                <a:gs pos="100000">
                  <a:srgbClr val="C00000"/>
                </a:gs>
                <a:gs pos="50000">
                  <a:srgbClr val="FF0000"/>
                </a:gs>
                <a:gs pos="0">
                  <a:srgbClr val="C00000"/>
                </a:gs>
              </a:gsLst>
              <a:lin ang="10800000" scaled="0"/>
            </a:gradFill>
            <a:ln>
              <a:solidFill>
                <a:schemeClr val="bg2"/>
              </a:solidFill>
            </a:ln>
          </c:spPr>
          <c:cat>
            <c:numRef>
              <c:f>Sheet1!$A$2:$A$27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Sheet1!$B$2:$B$27</c:f>
              <c:numCache>
                <c:formatCode>General</c:formatCode>
                <c:ptCount val="26"/>
                <c:pt idx="0">
                  <c:v>28.2209</c:v>
                </c:pt>
                <c:pt idx="1">
                  <c:v>30.061299999999999</c:v>
                </c:pt>
                <c:pt idx="2">
                  <c:v>37.804900000000004</c:v>
                </c:pt>
                <c:pt idx="3">
                  <c:v>38.775500000000001</c:v>
                </c:pt>
                <c:pt idx="4">
                  <c:v>42.696599999999997</c:v>
                </c:pt>
                <c:pt idx="5">
                  <c:v>45.142899999999997</c:v>
                </c:pt>
                <c:pt idx="6">
                  <c:v>36.752099999999999</c:v>
                </c:pt>
                <c:pt idx="7">
                  <c:v>44.516100000000002</c:v>
                </c:pt>
                <c:pt idx="8">
                  <c:v>37.795299999999997</c:v>
                </c:pt>
                <c:pt idx="9">
                  <c:v>43.7956</c:v>
                </c:pt>
                <c:pt idx="10">
                  <c:v>47.2727</c:v>
                </c:pt>
                <c:pt idx="11">
                  <c:v>37.8947</c:v>
                </c:pt>
                <c:pt idx="12">
                  <c:v>45.882399999999997</c:v>
                </c:pt>
                <c:pt idx="13">
                  <c:v>50</c:v>
                </c:pt>
                <c:pt idx="14">
                  <c:v>54.117600000000003</c:v>
                </c:pt>
                <c:pt idx="15">
                  <c:v>38.960999999999999</c:v>
                </c:pt>
                <c:pt idx="16">
                  <c:v>41.772199999999998</c:v>
                </c:pt>
                <c:pt idx="17">
                  <c:v>28.169</c:v>
                </c:pt>
                <c:pt idx="18">
                  <c:v>45.454500000000003</c:v>
                </c:pt>
                <c:pt idx="19">
                  <c:v>37.930999999999997</c:v>
                </c:pt>
                <c:pt idx="20">
                  <c:v>40</c:v>
                </c:pt>
                <c:pt idx="21">
                  <c:v>34.782600000000002</c:v>
                </c:pt>
                <c:pt idx="22">
                  <c:v>29.8246</c:v>
                </c:pt>
                <c:pt idx="23">
                  <c:v>21.875</c:v>
                </c:pt>
                <c:pt idx="24">
                  <c:v>36.363599999999998</c:v>
                </c:pt>
                <c:pt idx="25">
                  <c:v>30.769200000000001</c:v>
                </c:pt>
              </c:numCache>
            </c:numRef>
          </c:val>
        </c:ser>
        <c:ser>
          <c:idx val="2"/>
          <c:order val="1"/>
          <c:tx>
            <c:strRef>
              <c:f>Sheet1!$C$1</c:f>
              <c:strCache>
                <c:ptCount val="1"/>
                <c:pt idx="0">
                  <c:v>IPAH</c:v>
                </c:pt>
              </c:strCache>
            </c:strRef>
          </c:tx>
          <c:spPr>
            <a:gradFill>
              <a:gsLst>
                <a:gs pos="100000">
                  <a:schemeClr val="tx2">
                    <a:lumMod val="75000"/>
                  </a:schemeClr>
                </a:gs>
                <a:gs pos="50000">
                  <a:srgbClr val="FFFF00"/>
                </a:gs>
                <a:gs pos="0">
                  <a:schemeClr val="tx2">
                    <a:lumMod val="75000"/>
                  </a:schemeClr>
                </a:gs>
              </a:gsLst>
              <a:lin ang="10800000" scaled="0"/>
            </a:gradFill>
            <a:ln>
              <a:solidFill>
                <a:srgbClr val="000000"/>
              </a:solidFill>
            </a:ln>
          </c:spPr>
          <c:cat>
            <c:numRef>
              <c:f>Sheet1!$A$2:$A$27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Sheet1!$C$2:$C$27</c:f>
              <c:numCache>
                <c:formatCode>General</c:formatCode>
                <c:ptCount val="26"/>
                <c:pt idx="0">
                  <c:v>25.153400000000001</c:v>
                </c:pt>
                <c:pt idx="1">
                  <c:v>24.539899999999999</c:v>
                </c:pt>
                <c:pt idx="2">
                  <c:v>19.5122</c:v>
                </c:pt>
                <c:pt idx="3">
                  <c:v>29.2517</c:v>
                </c:pt>
                <c:pt idx="4">
                  <c:v>25.842700000000001</c:v>
                </c:pt>
                <c:pt idx="5">
                  <c:v>25.714300000000001</c:v>
                </c:pt>
                <c:pt idx="6">
                  <c:v>26.495699999999999</c:v>
                </c:pt>
                <c:pt idx="7">
                  <c:v>35.483899999999998</c:v>
                </c:pt>
                <c:pt idx="8">
                  <c:v>25.196899999999999</c:v>
                </c:pt>
                <c:pt idx="9">
                  <c:v>27.007300000000001</c:v>
                </c:pt>
                <c:pt idx="10">
                  <c:v>25.454499999999999</c:v>
                </c:pt>
                <c:pt idx="11">
                  <c:v>26.315799999999999</c:v>
                </c:pt>
                <c:pt idx="12">
                  <c:v>32.941200000000002</c:v>
                </c:pt>
                <c:pt idx="13">
                  <c:v>22.222200000000001</c:v>
                </c:pt>
                <c:pt idx="14">
                  <c:v>22.352900000000002</c:v>
                </c:pt>
                <c:pt idx="15">
                  <c:v>32.467500000000001</c:v>
                </c:pt>
                <c:pt idx="16">
                  <c:v>41.772199999999998</c:v>
                </c:pt>
                <c:pt idx="17">
                  <c:v>40.845100000000002</c:v>
                </c:pt>
                <c:pt idx="18">
                  <c:v>33.333300000000001</c:v>
                </c:pt>
                <c:pt idx="19">
                  <c:v>25.862100000000002</c:v>
                </c:pt>
                <c:pt idx="20">
                  <c:v>25.714300000000001</c:v>
                </c:pt>
                <c:pt idx="21">
                  <c:v>32.608699999999999</c:v>
                </c:pt>
                <c:pt idx="22">
                  <c:v>33.333300000000001</c:v>
                </c:pt>
                <c:pt idx="23">
                  <c:v>50</c:v>
                </c:pt>
                <c:pt idx="24">
                  <c:v>18.181799999999999</c:v>
                </c:pt>
                <c:pt idx="25">
                  <c:v>42.307699999999997</c:v>
                </c:pt>
              </c:numCache>
            </c:numRef>
          </c:val>
        </c:ser>
        <c:ser>
          <c:idx val="3"/>
          <c:order val="2"/>
          <c:tx>
            <c:strRef>
              <c:f>Sheet1!$D$1</c:f>
              <c:strCache>
                <c:ptCount val="1"/>
                <c:pt idx="0">
                  <c:v>CF</c:v>
                </c:pt>
              </c:strCache>
            </c:strRef>
          </c:tx>
          <c:spPr>
            <a:gradFill>
              <a:gsLst>
                <a:gs pos="100000">
                  <a:srgbClr val="009900"/>
                </a:gs>
                <a:gs pos="50000">
                  <a:srgbClr val="66FF33"/>
                </a:gs>
                <a:gs pos="0">
                  <a:srgbClr val="009900"/>
                </a:gs>
              </a:gsLst>
              <a:lin ang="10800000" scaled="0"/>
            </a:gradFill>
            <a:ln>
              <a:solidFill>
                <a:srgbClr val="000000"/>
              </a:solidFill>
            </a:ln>
          </c:spPr>
          <c:cat>
            <c:numRef>
              <c:f>Sheet1!$A$2:$A$27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Sheet1!$D$2:$D$27</c:f>
              <c:numCache>
                <c:formatCode>General</c:formatCode>
                <c:ptCount val="26"/>
                <c:pt idx="0">
                  <c:v>23.926400000000001</c:v>
                </c:pt>
                <c:pt idx="1">
                  <c:v>26.380400000000002</c:v>
                </c:pt>
                <c:pt idx="2">
                  <c:v>17.0732</c:v>
                </c:pt>
                <c:pt idx="3">
                  <c:v>12.244899999999999</c:v>
                </c:pt>
                <c:pt idx="4">
                  <c:v>15.7303</c:v>
                </c:pt>
                <c:pt idx="5">
                  <c:v>16</c:v>
                </c:pt>
                <c:pt idx="6">
                  <c:v>21.3675</c:v>
                </c:pt>
                <c:pt idx="7">
                  <c:v>13.548400000000001</c:v>
                </c:pt>
                <c:pt idx="8">
                  <c:v>19.684999999999999</c:v>
                </c:pt>
                <c:pt idx="9">
                  <c:v>15.3285</c:v>
                </c:pt>
                <c:pt idx="10">
                  <c:v>15.454499999999999</c:v>
                </c:pt>
                <c:pt idx="11">
                  <c:v>17.8947</c:v>
                </c:pt>
                <c:pt idx="12">
                  <c:v>10.588200000000001</c:v>
                </c:pt>
                <c:pt idx="13">
                  <c:v>12.5</c:v>
                </c:pt>
                <c:pt idx="14">
                  <c:v>5.8823999999999996</c:v>
                </c:pt>
                <c:pt idx="15">
                  <c:v>7.7922000000000002</c:v>
                </c:pt>
                <c:pt idx="16">
                  <c:v>3.7974999999999999</c:v>
                </c:pt>
                <c:pt idx="17">
                  <c:v>4.2253999999999996</c:v>
                </c:pt>
                <c:pt idx="18">
                  <c:v>6.0606</c:v>
                </c:pt>
                <c:pt idx="19">
                  <c:v>13.793100000000001</c:v>
                </c:pt>
                <c:pt idx="20">
                  <c:v>7.1429</c:v>
                </c:pt>
                <c:pt idx="21">
                  <c:v>13.0435</c:v>
                </c:pt>
                <c:pt idx="22">
                  <c:v>5.2632000000000003</c:v>
                </c:pt>
                <c:pt idx="23">
                  <c:v>6.25</c:v>
                </c:pt>
                <c:pt idx="24">
                  <c:v>9.0908999999999995</c:v>
                </c:pt>
                <c:pt idx="25">
                  <c:v>3.8462000000000001</c:v>
                </c:pt>
              </c:numCache>
            </c:numRef>
          </c:val>
        </c:ser>
        <c:ser>
          <c:idx val="4"/>
          <c:order val="3"/>
          <c:tx>
            <c:strRef>
              <c:f>Sheet1!$E$1</c:f>
              <c:strCache>
                <c:ptCount val="1"/>
                <c:pt idx="0">
                  <c:v>COPD</c:v>
                </c:pt>
              </c:strCache>
            </c:strRef>
          </c:tx>
          <c:spPr>
            <a:solidFill>
              <a:srgbClr val="9900FF"/>
            </a:solidFill>
            <a:ln>
              <a:solidFill>
                <a:srgbClr val="000000"/>
              </a:solidFill>
            </a:ln>
          </c:spPr>
          <c:cat>
            <c:numRef>
              <c:f>Sheet1!$A$2:$A$27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Sheet1!$E$2:$E$27</c:f>
              <c:numCache>
                <c:formatCode>General</c:formatCode>
                <c:ptCount val="26"/>
                <c:pt idx="0">
                  <c:v>6.7484999999999999</c:v>
                </c:pt>
                <c:pt idx="1">
                  <c:v>3.0674999999999999</c:v>
                </c:pt>
                <c:pt idx="2">
                  <c:v>9.1463000000000001</c:v>
                </c:pt>
                <c:pt idx="3">
                  <c:v>4.0815999999999999</c:v>
                </c:pt>
                <c:pt idx="4">
                  <c:v>6.1798000000000002</c:v>
                </c:pt>
                <c:pt idx="5">
                  <c:v>3.4285999999999999</c:v>
                </c:pt>
                <c:pt idx="6">
                  <c:v>2.5640999999999998</c:v>
                </c:pt>
                <c:pt idx="7">
                  <c:v>2.5806</c:v>
                </c:pt>
                <c:pt idx="8">
                  <c:v>5.5118</c:v>
                </c:pt>
                <c:pt idx="9">
                  <c:v>5.1094999999999997</c:v>
                </c:pt>
                <c:pt idx="10">
                  <c:v>3.6364000000000001</c:v>
                </c:pt>
                <c:pt idx="11">
                  <c:v>0</c:v>
                </c:pt>
                <c:pt idx="12">
                  <c:v>3.5293999999999999</c:v>
                </c:pt>
                <c:pt idx="13">
                  <c:v>4.1666999999999996</c:v>
                </c:pt>
                <c:pt idx="14">
                  <c:v>3.5293999999999999</c:v>
                </c:pt>
                <c:pt idx="15">
                  <c:v>0</c:v>
                </c:pt>
                <c:pt idx="16">
                  <c:v>2.5316000000000001</c:v>
                </c:pt>
                <c:pt idx="17">
                  <c:v>1.4085000000000001</c:v>
                </c:pt>
                <c:pt idx="18">
                  <c:v>3.0303</c:v>
                </c:pt>
                <c:pt idx="19">
                  <c:v>1.7241</c:v>
                </c:pt>
                <c:pt idx="20">
                  <c:v>1.4286000000000001</c:v>
                </c:pt>
                <c:pt idx="21">
                  <c:v>2.1739000000000002</c:v>
                </c:pt>
                <c:pt idx="22">
                  <c:v>10.526300000000001</c:v>
                </c:pt>
                <c:pt idx="23">
                  <c:v>0</c:v>
                </c:pt>
                <c:pt idx="24">
                  <c:v>0</c:v>
                </c:pt>
                <c:pt idx="25">
                  <c:v>0</c:v>
                </c:pt>
              </c:numCache>
            </c:numRef>
          </c:val>
        </c:ser>
        <c:ser>
          <c:idx val="5"/>
          <c:order val="4"/>
          <c:tx>
            <c:strRef>
              <c:f>Sheet1!$F$1</c:f>
              <c:strCache>
                <c:ptCount val="1"/>
                <c:pt idx="0">
                  <c:v>IIP</c:v>
                </c:pt>
              </c:strCache>
            </c:strRef>
          </c:tx>
          <c:spPr>
            <a:solidFill>
              <a:srgbClr val="FF9900"/>
            </a:solidFill>
            <a:ln>
              <a:solidFill>
                <a:srgbClr val="000000"/>
              </a:solidFill>
            </a:ln>
          </c:spPr>
          <c:cat>
            <c:numRef>
              <c:f>Sheet1!$A$2:$A$27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Sheet1!$F$2:$F$27</c:f>
              <c:numCache>
                <c:formatCode>General</c:formatCode>
                <c:ptCount val="26"/>
                <c:pt idx="0">
                  <c:v>4.2945000000000002</c:v>
                </c:pt>
                <c:pt idx="1">
                  <c:v>4.9080000000000004</c:v>
                </c:pt>
                <c:pt idx="2">
                  <c:v>6.7073</c:v>
                </c:pt>
                <c:pt idx="3">
                  <c:v>2.0407999999999999</c:v>
                </c:pt>
                <c:pt idx="4">
                  <c:v>2.8090000000000002</c:v>
                </c:pt>
                <c:pt idx="5">
                  <c:v>2.2856999999999998</c:v>
                </c:pt>
                <c:pt idx="6">
                  <c:v>0.85470000000000002</c:v>
                </c:pt>
                <c:pt idx="7">
                  <c:v>0.6452</c:v>
                </c:pt>
                <c:pt idx="8">
                  <c:v>0.78739999999999999</c:v>
                </c:pt>
                <c:pt idx="9">
                  <c:v>0.72989999999999999</c:v>
                </c:pt>
                <c:pt idx="10">
                  <c:v>0</c:v>
                </c:pt>
                <c:pt idx="11">
                  <c:v>4.2104999999999997</c:v>
                </c:pt>
                <c:pt idx="12">
                  <c:v>0</c:v>
                </c:pt>
                <c:pt idx="13">
                  <c:v>4.1666999999999996</c:v>
                </c:pt>
                <c:pt idx="14">
                  <c:v>2.3529</c:v>
                </c:pt>
                <c:pt idx="15">
                  <c:v>2.5973999999999999</c:v>
                </c:pt>
                <c:pt idx="16">
                  <c:v>3.7974999999999999</c:v>
                </c:pt>
                <c:pt idx="17">
                  <c:v>4.2253999999999996</c:v>
                </c:pt>
                <c:pt idx="18">
                  <c:v>3.0303</c:v>
                </c:pt>
                <c:pt idx="19">
                  <c:v>10.344799999999999</c:v>
                </c:pt>
                <c:pt idx="20">
                  <c:v>4.2857000000000003</c:v>
                </c:pt>
                <c:pt idx="21">
                  <c:v>4.3478000000000003</c:v>
                </c:pt>
                <c:pt idx="22">
                  <c:v>5.2632000000000003</c:v>
                </c:pt>
                <c:pt idx="23">
                  <c:v>12.5</c:v>
                </c:pt>
                <c:pt idx="24">
                  <c:v>11.3636</c:v>
                </c:pt>
                <c:pt idx="25">
                  <c:v>7.6923000000000004</c:v>
                </c:pt>
              </c:numCache>
            </c:numRef>
          </c:val>
        </c:ser>
        <c:dLbls>
          <c:showLegendKey val="0"/>
          <c:showVal val="0"/>
          <c:showCatName val="0"/>
          <c:showSerName val="0"/>
          <c:showPercent val="0"/>
          <c:showBubbleSize val="0"/>
        </c:dLbls>
        <c:axId val="527543720"/>
        <c:axId val="527544112"/>
      </c:areaChart>
      <c:catAx>
        <c:axId val="527543720"/>
        <c:scaling>
          <c:orientation val="minMax"/>
        </c:scaling>
        <c:delete val="0"/>
        <c:axPos val="b"/>
        <c:title>
          <c:tx>
            <c:rich>
              <a:bodyPr/>
              <a:lstStyle/>
              <a:p>
                <a:pPr>
                  <a:defRPr sz="1700"/>
                </a:pPr>
                <a:r>
                  <a:rPr lang="en-US" sz="1700" dirty="0" smtClean="0"/>
                  <a:t>Transplant Year</a:t>
                </a:r>
                <a:endParaRPr lang="en-US" sz="1700" dirty="0"/>
              </a:p>
            </c:rich>
          </c:tx>
          <c:layout/>
          <c:overlay val="0"/>
        </c:title>
        <c:numFmt formatCode="0" sourceLinked="0"/>
        <c:majorTickMark val="out"/>
        <c:minorTickMark val="none"/>
        <c:tickLblPos val="nextTo"/>
        <c:txPr>
          <a:bodyPr rot="-2700000" vert="horz"/>
          <a:lstStyle/>
          <a:p>
            <a:pPr>
              <a:defRPr sz="1500" b="1"/>
            </a:pPr>
            <a:endParaRPr lang="en-US"/>
          </a:p>
        </c:txPr>
        <c:crossAx val="527544112"/>
        <c:crosses val="autoZero"/>
        <c:auto val="1"/>
        <c:lblAlgn val="ctr"/>
        <c:lblOffset val="100"/>
        <c:tickLblSkip val="1"/>
        <c:noMultiLvlLbl val="0"/>
      </c:catAx>
      <c:valAx>
        <c:axId val="527544112"/>
        <c:scaling>
          <c:orientation val="minMax"/>
          <c:max val="100"/>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9.7841803865425948E-3"/>
              <c:y val="0.25766086698840773"/>
            </c:manualLayout>
          </c:layout>
          <c:overlay val="0"/>
        </c:title>
        <c:numFmt formatCode="General" sourceLinked="1"/>
        <c:majorTickMark val="out"/>
        <c:minorTickMark val="none"/>
        <c:tickLblPos val="nextTo"/>
        <c:txPr>
          <a:bodyPr/>
          <a:lstStyle/>
          <a:p>
            <a:pPr>
              <a:defRPr sz="1500" b="1"/>
            </a:pPr>
            <a:endParaRPr lang="en-US"/>
          </a:p>
        </c:txPr>
        <c:crossAx val="527543720"/>
        <c:crosses val="autoZero"/>
        <c:crossBetween val="midCat"/>
      </c:valAx>
      <c:spPr>
        <a:solidFill>
          <a:srgbClr val="000000"/>
        </a:solidFill>
        <a:ln>
          <a:solidFill>
            <a:srgbClr val="FFFFFF"/>
          </a:solidFill>
        </a:ln>
      </c:spPr>
    </c:plotArea>
    <c:legend>
      <c:legendPos val="t"/>
      <c:layout>
        <c:manualLayout>
          <c:xMode val="edge"/>
          <c:yMode val="edge"/>
          <c:x val="0.10570725668701898"/>
          <c:y val="1.5649471553080666E-2"/>
          <c:w val="0.84959336163961929"/>
          <c:h val="0.12130765310506117"/>
        </c:manualLayout>
      </c:layout>
      <c:overlay val="0"/>
      <c:spPr>
        <a:solidFill>
          <a:schemeClr val="bg2"/>
        </a:solidFill>
        <a:ln w="12700">
          <a:solidFill>
            <a:srgbClr val="FFFFFF"/>
          </a:solidFill>
        </a:ln>
      </c:spPr>
      <c:txPr>
        <a:bodyPr/>
        <a:lstStyle/>
        <a:p>
          <a:pPr>
            <a:defRPr sz="1400" b="1"/>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5870135798244244E-2"/>
          <c:y val="0.15676457649695821"/>
          <c:w val="0.87655779984022308"/>
          <c:h val="0.6572640451953452"/>
        </c:manualLayout>
      </c:layout>
      <c:areaChart>
        <c:grouping val="stacked"/>
        <c:varyColors val="0"/>
        <c:ser>
          <c:idx val="0"/>
          <c:order val="0"/>
          <c:tx>
            <c:strRef>
              <c:f>Sheet1!$B$1</c:f>
              <c:strCache>
                <c:ptCount val="1"/>
                <c:pt idx="0">
                  <c:v>PH-not IPAH</c:v>
                </c:pt>
              </c:strCache>
            </c:strRef>
          </c:tx>
          <c:spPr>
            <a:solidFill>
              <a:srgbClr val="FF0000"/>
            </a:solidFill>
            <a:ln>
              <a:solidFill>
                <a:schemeClr val="bg2"/>
              </a:solidFill>
            </a:ln>
          </c:spPr>
          <c:cat>
            <c:numRef>
              <c:f>Sheet1!$A$2:$A$27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Sheet1!$B$2:$B$27</c:f>
              <c:numCache>
                <c:formatCode>General</c:formatCode>
                <c:ptCount val="26"/>
                <c:pt idx="0">
                  <c:v>46</c:v>
                </c:pt>
                <c:pt idx="1">
                  <c:v>49</c:v>
                </c:pt>
                <c:pt idx="2">
                  <c:v>62</c:v>
                </c:pt>
                <c:pt idx="3">
                  <c:v>57</c:v>
                </c:pt>
                <c:pt idx="4">
                  <c:v>76</c:v>
                </c:pt>
                <c:pt idx="5">
                  <c:v>79</c:v>
                </c:pt>
                <c:pt idx="6">
                  <c:v>43</c:v>
                </c:pt>
                <c:pt idx="7">
                  <c:v>69</c:v>
                </c:pt>
                <c:pt idx="8">
                  <c:v>48</c:v>
                </c:pt>
                <c:pt idx="9">
                  <c:v>60</c:v>
                </c:pt>
                <c:pt idx="10">
                  <c:v>52</c:v>
                </c:pt>
                <c:pt idx="11">
                  <c:v>36</c:v>
                </c:pt>
                <c:pt idx="12">
                  <c:v>39</c:v>
                </c:pt>
                <c:pt idx="13">
                  <c:v>36</c:v>
                </c:pt>
                <c:pt idx="14">
                  <c:v>46</c:v>
                </c:pt>
                <c:pt idx="15">
                  <c:v>30</c:v>
                </c:pt>
                <c:pt idx="16">
                  <c:v>33</c:v>
                </c:pt>
                <c:pt idx="17">
                  <c:v>20</c:v>
                </c:pt>
                <c:pt idx="18">
                  <c:v>30</c:v>
                </c:pt>
                <c:pt idx="19">
                  <c:v>22</c:v>
                </c:pt>
                <c:pt idx="20">
                  <c:v>28</c:v>
                </c:pt>
                <c:pt idx="21">
                  <c:v>16</c:v>
                </c:pt>
                <c:pt idx="22">
                  <c:v>17</c:v>
                </c:pt>
                <c:pt idx="23">
                  <c:v>7</c:v>
                </c:pt>
                <c:pt idx="24">
                  <c:v>16</c:v>
                </c:pt>
                <c:pt idx="25">
                  <c:v>8</c:v>
                </c:pt>
              </c:numCache>
            </c:numRef>
          </c:val>
        </c:ser>
        <c:ser>
          <c:idx val="1"/>
          <c:order val="1"/>
          <c:tx>
            <c:strRef>
              <c:f>Sheet1!$C$1</c:f>
              <c:strCache>
                <c:ptCount val="1"/>
                <c:pt idx="0">
                  <c:v>IPAH</c:v>
                </c:pt>
              </c:strCache>
            </c:strRef>
          </c:tx>
          <c:spPr>
            <a:solidFill>
              <a:srgbClr val="FFFF00"/>
            </a:solidFill>
            <a:ln>
              <a:solidFill>
                <a:schemeClr val="bg2"/>
              </a:solidFill>
            </a:ln>
          </c:spPr>
          <c:cat>
            <c:numRef>
              <c:f>Sheet1!$A$2:$A$27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Sheet1!$C$2:$C$27</c:f>
              <c:numCache>
                <c:formatCode>General</c:formatCode>
                <c:ptCount val="26"/>
                <c:pt idx="0">
                  <c:v>41</c:v>
                </c:pt>
                <c:pt idx="1">
                  <c:v>40</c:v>
                </c:pt>
                <c:pt idx="2">
                  <c:v>32</c:v>
                </c:pt>
                <c:pt idx="3">
                  <c:v>43</c:v>
                </c:pt>
                <c:pt idx="4">
                  <c:v>46</c:v>
                </c:pt>
                <c:pt idx="5">
                  <c:v>45</c:v>
                </c:pt>
                <c:pt idx="6">
                  <c:v>31</c:v>
                </c:pt>
                <c:pt idx="7">
                  <c:v>55</c:v>
                </c:pt>
                <c:pt idx="8">
                  <c:v>32</c:v>
                </c:pt>
                <c:pt idx="9">
                  <c:v>37</c:v>
                </c:pt>
                <c:pt idx="10">
                  <c:v>28</c:v>
                </c:pt>
                <c:pt idx="11">
                  <c:v>25</c:v>
                </c:pt>
                <c:pt idx="12">
                  <c:v>28</c:v>
                </c:pt>
                <c:pt idx="13">
                  <c:v>16</c:v>
                </c:pt>
                <c:pt idx="14">
                  <c:v>19</c:v>
                </c:pt>
                <c:pt idx="15">
                  <c:v>25</c:v>
                </c:pt>
                <c:pt idx="16">
                  <c:v>33</c:v>
                </c:pt>
                <c:pt idx="17">
                  <c:v>29</c:v>
                </c:pt>
                <c:pt idx="18">
                  <c:v>22</c:v>
                </c:pt>
                <c:pt idx="19">
                  <c:v>15</c:v>
                </c:pt>
                <c:pt idx="20">
                  <c:v>18</c:v>
                </c:pt>
                <c:pt idx="21">
                  <c:v>15</c:v>
                </c:pt>
                <c:pt idx="22">
                  <c:v>19</c:v>
                </c:pt>
                <c:pt idx="23">
                  <c:v>16</c:v>
                </c:pt>
                <c:pt idx="24">
                  <c:v>8</c:v>
                </c:pt>
                <c:pt idx="25">
                  <c:v>11</c:v>
                </c:pt>
              </c:numCache>
            </c:numRef>
          </c:val>
        </c:ser>
        <c:ser>
          <c:idx val="2"/>
          <c:order val="2"/>
          <c:tx>
            <c:strRef>
              <c:f>Sheet1!$D$1</c:f>
              <c:strCache>
                <c:ptCount val="1"/>
                <c:pt idx="0">
                  <c:v>CF</c:v>
                </c:pt>
              </c:strCache>
            </c:strRef>
          </c:tx>
          <c:spPr>
            <a:solidFill>
              <a:srgbClr val="20F703"/>
            </a:solidFill>
            <a:ln>
              <a:solidFill>
                <a:srgbClr val="000000"/>
              </a:solidFill>
            </a:ln>
          </c:spPr>
          <c:cat>
            <c:numRef>
              <c:f>Sheet1!$A$2:$A$27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Sheet1!$D$2:$D$27</c:f>
              <c:numCache>
                <c:formatCode>General</c:formatCode>
                <c:ptCount val="26"/>
                <c:pt idx="0">
                  <c:v>39</c:v>
                </c:pt>
                <c:pt idx="1">
                  <c:v>43</c:v>
                </c:pt>
                <c:pt idx="2">
                  <c:v>28</c:v>
                </c:pt>
                <c:pt idx="3">
                  <c:v>18</c:v>
                </c:pt>
                <c:pt idx="4">
                  <c:v>28</c:v>
                </c:pt>
                <c:pt idx="5">
                  <c:v>28</c:v>
                </c:pt>
                <c:pt idx="6">
                  <c:v>25</c:v>
                </c:pt>
                <c:pt idx="7">
                  <c:v>21</c:v>
                </c:pt>
                <c:pt idx="8">
                  <c:v>25</c:v>
                </c:pt>
                <c:pt idx="9">
                  <c:v>21</c:v>
                </c:pt>
                <c:pt idx="10">
                  <c:v>17</c:v>
                </c:pt>
                <c:pt idx="11">
                  <c:v>17</c:v>
                </c:pt>
                <c:pt idx="12">
                  <c:v>9</c:v>
                </c:pt>
                <c:pt idx="13">
                  <c:v>9</c:v>
                </c:pt>
                <c:pt idx="14">
                  <c:v>5</c:v>
                </c:pt>
                <c:pt idx="15">
                  <c:v>6</c:v>
                </c:pt>
                <c:pt idx="16">
                  <c:v>3</c:v>
                </c:pt>
                <c:pt idx="17">
                  <c:v>3</c:v>
                </c:pt>
                <c:pt idx="18">
                  <c:v>4</c:v>
                </c:pt>
                <c:pt idx="19">
                  <c:v>8</c:v>
                </c:pt>
                <c:pt idx="20">
                  <c:v>5</c:v>
                </c:pt>
                <c:pt idx="21">
                  <c:v>6</c:v>
                </c:pt>
                <c:pt idx="22">
                  <c:v>3</c:v>
                </c:pt>
                <c:pt idx="23">
                  <c:v>2</c:v>
                </c:pt>
                <c:pt idx="24">
                  <c:v>4</c:v>
                </c:pt>
                <c:pt idx="25">
                  <c:v>1</c:v>
                </c:pt>
              </c:numCache>
            </c:numRef>
          </c:val>
        </c:ser>
        <c:ser>
          <c:idx val="3"/>
          <c:order val="3"/>
          <c:tx>
            <c:strRef>
              <c:f>Sheet1!$E$1</c:f>
              <c:strCache>
                <c:ptCount val="1"/>
                <c:pt idx="0">
                  <c:v>COPD</c:v>
                </c:pt>
              </c:strCache>
            </c:strRef>
          </c:tx>
          <c:spPr>
            <a:gradFill>
              <a:gsLst>
                <a:gs pos="50000">
                  <a:srgbClr val="9966FF"/>
                </a:gs>
                <a:gs pos="0">
                  <a:srgbClr val="9900FF"/>
                </a:gs>
                <a:gs pos="100000">
                  <a:srgbClr val="9900FF"/>
                </a:gs>
              </a:gsLst>
              <a:lin ang="10800000" scaled="0"/>
            </a:gradFill>
            <a:ln>
              <a:solidFill>
                <a:srgbClr val="000000"/>
              </a:solidFill>
            </a:ln>
          </c:spPr>
          <c:cat>
            <c:numRef>
              <c:f>Sheet1!$A$2:$A$27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Sheet1!$E$2:$E$27</c:f>
              <c:numCache>
                <c:formatCode>General</c:formatCode>
                <c:ptCount val="26"/>
                <c:pt idx="0">
                  <c:v>11</c:v>
                </c:pt>
                <c:pt idx="1">
                  <c:v>5</c:v>
                </c:pt>
                <c:pt idx="2">
                  <c:v>15</c:v>
                </c:pt>
                <c:pt idx="3">
                  <c:v>6</c:v>
                </c:pt>
                <c:pt idx="4">
                  <c:v>11</c:v>
                </c:pt>
                <c:pt idx="5">
                  <c:v>6</c:v>
                </c:pt>
                <c:pt idx="6">
                  <c:v>3</c:v>
                </c:pt>
                <c:pt idx="7">
                  <c:v>4</c:v>
                </c:pt>
                <c:pt idx="8">
                  <c:v>7</c:v>
                </c:pt>
                <c:pt idx="9">
                  <c:v>7</c:v>
                </c:pt>
                <c:pt idx="10">
                  <c:v>4</c:v>
                </c:pt>
                <c:pt idx="11">
                  <c:v>0</c:v>
                </c:pt>
                <c:pt idx="12">
                  <c:v>3</c:v>
                </c:pt>
                <c:pt idx="13">
                  <c:v>3</c:v>
                </c:pt>
                <c:pt idx="14">
                  <c:v>3</c:v>
                </c:pt>
                <c:pt idx="15">
                  <c:v>0</c:v>
                </c:pt>
                <c:pt idx="16">
                  <c:v>2</c:v>
                </c:pt>
                <c:pt idx="17">
                  <c:v>1</c:v>
                </c:pt>
                <c:pt idx="18">
                  <c:v>2</c:v>
                </c:pt>
                <c:pt idx="19">
                  <c:v>1</c:v>
                </c:pt>
                <c:pt idx="20">
                  <c:v>1</c:v>
                </c:pt>
                <c:pt idx="21">
                  <c:v>1</c:v>
                </c:pt>
                <c:pt idx="22">
                  <c:v>6</c:v>
                </c:pt>
                <c:pt idx="23">
                  <c:v>0</c:v>
                </c:pt>
                <c:pt idx="24">
                  <c:v>0</c:v>
                </c:pt>
                <c:pt idx="25">
                  <c:v>0</c:v>
                </c:pt>
              </c:numCache>
            </c:numRef>
          </c:val>
        </c:ser>
        <c:ser>
          <c:idx val="4"/>
          <c:order val="4"/>
          <c:tx>
            <c:strRef>
              <c:f>Sheet1!$F$1</c:f>
              <c:strCache>
                <c:ptCount val="1"/>
                <c:pt idx="0">
                  <c:v>IIP</c:v>
                </c:pt>
              </c:strCache>
            </c:strRef>
          </c:tx>
          <c:spPr>
            <a:gradFill>
              <a:gsLst>
                <a:gs pos="50000">
                  <a:srgbClr val="FF9900"/>
                </a:gs>
                <a:gs pos="0">
                  <a:srgbClr val="CC6600"/>
                </a:gs>
                <a:gs pos="100000">
                  <a:srgbClr val="CC6600"/>
                </a:gs>
              </a:gsLst>
              <a:lin ang="10800000" scaled="0"/>
            </a:gradFill>
            <a:ln>
              <a:solidFill>
                <a:srgbClr val="000000"/>
              </a:solidFill>
            </a:ln>
          </c:spPr>
          <c:cat>
            <c:numRef>
              <c:f>Sheet1!$A$2:$A$27</c:f>
              <c:numCache>
                <c:formatCode>General</c:formatCode>
                <c:ptCount val="26"/>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numCache>
            </c:numRef>
          </c:cat>
          <c:val>
            <c:numRef>
              <c:f>Sheet1!$F$2:$F$27</c:f>
              <c:numCache>
                <c:formatCode>General</c:formatCode>
                <c:ptCount val="26"/>
                <c:pt idx="0">
                  <c:v>7</c:v>
                </c:pt>
                <c:pt idx="1">
                  <c:v>8</c:v>
                </c:pt>
                <c:pt idx="2">
                  <c:v>11</c:v>
                </c:pt>
                <c:pt idx="3">
                  <c:v>3</c:v>
                </c:pt>
                <c:pt idx="4">
                  <c:v>5</c:v>
                </c:pt>
                <c:pt idx="5">
                  <c:v>4</c:v>
                </c:pt>
                <c:pt idx="6">
                  <c:v>1</c:v>
                </c:pt>
                <c:pt idx="7">
                  <c:v>1</c:v>
                </c:pt>
                <c:pt idx="8">
                  <c:v>1</c:v>
                </c:pt>
                <c:pt idx="9">
                  <c:v>1</c:v>
                </c:pt>
                <c:pt idx="10">
                  <c:v>0</c:v>
                </c:pt>
                <c:pt idx="11">
                  <c:v>4</c:v>
                </c:pt>
                <c:pt idx="12">
                  <c:v>0</c:v>
                </c:pt>
                <c:pt idx="13">
                  <c:v>3</c:v>
                </c:pt>
                <c:pt idx="14">
                  <c:v>2</c:v>
                </c:pt>
                <c:pt idx="15">
                  <c:v>2</c:v>
                </c:pt>
                <c:pt idx="16">
                  <c:v>3</c:v>
                </c:pt>
                <c:pt idx="17">
                  <c:v>3</c:v>
                </c:pt>
                <c:pt idx="18">
                  <c:v>2</c:v>
                </c:pt>
                <c:pt idx="19">
                  <c:v>6</c:v>
                </c:pt>
                <c:pt idx="20">
                  <c:v>3</c:v>
                </c:pt>
                <c:pt idx="21">
                  <c:v>2</c:v>
                </c:pt>
                <c:pt idx="22">
                  <c:v>3</c:v>
                </c:pt>
                <c:pt idx="23">
                  <c:v>4</c:v>
                </c:pt>
                <c:pt idx="24">
                  <c:v>5</c:v>
                </c:pt>
                <c:pt idx="25">
                  <c:v>2</c:v>
                </c:pt>
              </c:numCache>
            </c:numRef>
          </c:val>
        </c:ser>
        <c:dLbls>
          <c:showLegendKey val="0"/>
          <c:showVal val="0"/>
          <c:showCatName val="0"/>
          <c:showSerName val="0"/>
          <c:showPercent val="0"/>
          <c:showBubbleSize val="0"/>
        </c:dLbls>
        <c:axId val="527544896"/>
        <c:axId val="530593352"/>
      </c:areaChart>
      <c:catAx>
        <c:axId val="527544896"/>
        <c:scaling>
          <c:orientation val="minMax"/>
        </c:scaling>
        <c:delete val="0"/>
        <c:axPos val="b"/>
        <c:title>
          <c:tx>
            <c:rich>
              <a:bodyPr/>
              <a:lstStyle/>
              <a:p>
                <a:pPr>
                  <a:defRPr sz="1700"/>
                </a:pPr>
                <a:r>
                  <a:rPr lang="en-US" sz="1700" dirty="0" smtClean="0"/>
                  <a:t>Transplant Year</a:t>
                </a:r>
                <a:endParaRPr lang="en-US" sz="1700" dirty="0"/>
              </a:p>
            </c:rich>
          </c:tx>
          <c:layout/>
          <c:overlay val="0"/>
        </c:title>
        <c:numFmt formatCode="0" sourceLinked="0"/>
        <c:majorTickMark val="out"/>
        <c:minorTickMark val="none"/>
        <c:tickLblPos val="nextTo"/>
        <c:txPr>
          <a:bodyPr rot="-2700000" vert="horz"/>
          <a:lstStyle/>
          <a:p>
            <a:pPr>
              <a:defRPr sz="1500" b="1"/>
            </a:pPr>
            <a:endParaRPr lang="en-US"/>
          </a:p>
        </c:txPr>
        <c:crossAx val="530593352"/>
        <c:crosses val="autoZero"/>
        <c:auto val="1"/>
        <c:lblAlgn val="ctr"/>
        <c:lblOffset val="100"/>
        <c:tickLblSkip val="1"/>
        <c:noMultiLvlLbl val="0"/>
      </c:catAx>
      <c:valAx>
        <c:axId val="530593352"/>
        <c:scaling>
          <c:orientation val="minMax"/>
          <c:max val="180"/>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Number of Transplants</a:t>
                </a:r>
                <a:endParaRPr lang="en-US" sz="1700" dirty="0"/>
              </a:p>
            </c:rich>
          </c:tx>
          <c:layout>
            <c:manualLayout>
              <c:xMode val="edge"/>
              <c:yMode val="edge"/>
              <c:x val="1.088554148122789E-3"/>
              <c:y val="0.23479670268509609"/>
            </c:manualLayout>
          </c:layout>
          <c:overlay val="0"/>
        </c:title>
        <c:numFmt formatCode="General" sourceLinked="1"/>
        <c:majorTickMark val="out"/>
        <c:minorTickMark val="none"/>
        <c:tickLblPos val="nextTo"/>
        <c:txPr>
          <a:bodyPr/>
          <a:lstStyle/>
          <a:p>
            <a:pPr>
              <a:defRPr sz="1500" b="1"/>
            </a:pPr>
            <a:endParaRPr lang="en-US"/>
          </a:p>
        </c:txPr>
        <c:crossAx val="527544896"/>
        <c:crosses val="autoZero"/>
        <c:crossBetween val="midCat"/>
      </c:valAx>
      <c:spPr>
        <a:solidFill>
          <a:srgbClr val="000000"/>
        </a:solidFill>
        <a:ln>
          <a:solidFill>
            <a:srgbClr val="FFFFFF"/>
          </a:solidFill>
        </a:ln>
      </c:spPr>
    </c:plotArea>
    <c:legend>
      <c:legendPos val="t"/>
      <c:layout>
        <c:manualLayout>
          <c:xMode val="edge"/>
          <c:yMode val="edge"/>
          <c:x val="0.11255551751683213"/>
          <c:y val="4.5544780918102684E-2"/>
          <c:w val="0.84300479287915087"/>
          <c:h val="0.11999766957107161"/>
        </c:manualLayout>
      </c:layout>
      <c:overlay val="0"/>
      <c:spPr>
        <a:solidFill>
          <a:schemeClr val="bg2"/>
        </a:solidFill>
        <a:ln w="12700">
          <a:solidFill>
            <a:srgbClr val="FFFFFF"/>
          </a:solidFill>
        </a:ln>
      </c:spPr>
      <c:txPr>
        <a:bodyPr/>
        <a:lstStyle/>
        <a:p>
          <a:pPr>
            <a:defRPr sz="1400" b="1"/>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1034879429133858"/>
          <c:w val="0.85650245642371625"/>
          <c:h val="0.76488312007874026"/>
        </c:manualLayout>
      </c:layout>
      <c:barChart>
        <c:barDir val="col"/>
        <c:grouping val="percentStacked"/>
        <c:varyColors val="0"/>
        <c:ser>
          <c:idx val="0"/>
          <c:order val="0"/>
          <c:tx>
            <c:strRef>
              <c:f>Sheet1!$A$2</c:f>
              <c:strCache>
                <c:ptCount val="1"/>
                <c:pt idx="0">
                  <c:v>18-34</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203</c:v>
                </c:pt>
                <c:pt idx="1">
                  <c:v>100</c:v>
                </c:pt>
                <c:pt idx="2">
                  <c:v>45</c:v>
                </c:pt>
              </c:numCache>
            </c:numRef>
          </c:val>
        </c:ser>
        <c:ser>
          <c:idx val="1"/>
          <c:order val="1"/>
          <c:tx>
            <c:strRef>
              <c:f>Sheet1!$A$3</c:f>
              <c:strCache>
                <c:ptCount val="1"/>
                <c:pt idx="0">
                  <c:v>35-49</c:v>
                </c:pt>
              </c:strCache>
            </c:strRef>
          </c:tx>
          <c:spPr>
            <a:gradFill flip="none" rotWithShape="1">
              <a:gsLst>
                <a:gs pos="0">
                  <a:srgbClr val="000077"/>
                </a:gs>
                <a:gs pos="50000">
                  <a:srgbClr val="2626FF"/>
                </a:gs>
                <a:gs pos="100000">
                  <a:srgbClr val="000077"/>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213</c:v>
                </c:pt>
                <c:pt idx="1">
                  <c:v>134</c:v>
                </c:pt>
                <c:pt idx="2">
                  <c:v>34</c:v>
                </c:pt>
              </c:numCache>
            </c:numRef>
          </c:val>
        </c:ser>
        <c:ser>
          <c:idx val="2"/>
          <c:order val="2"/>
          <c:tx>
            <c:strRef>
              <c:f>Sheet1!$A$4</c:f>
              <c:strCache>
                <c:ptCount val="1"/>
                <c:pt idx="0">
                  <c:v>50-59</c:v>
                </c:pt>
              </c:strCache>
            </c:strRef>
          </c:tx>
          <c:spPr>
            <a:gradFill flip="none" rotWithShape="1">
              <a:gsLst>
                <a:gs pos="0">
                  <a:srgbClr val="6600CC"/>
                </a:gs>
                <a:gs pos="50000">
                  <a:srgbClr val="9933FF"/>
                </a:gs>
                <a:gs pos="100000">
                  <a:srgbClr val="6600CC"/>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101</c:v>
                </c:pt>
                <c:pt idx="1">
                  <c:v>83</c:v>
                </c:pt>
                <c:pt idx="2">
                  <c:v>7</c:v>
                </c:pt>
              </c:numCache>
            </c:numRef>
          </c:val>
        </c:ser>
        <c:ser>
          <c:idx val="3"/>
          <c:order val="3"/>
          <c:tx>
            <c:strRef>
              <c:f>Sheet1!$A$5</c:f>
              <c:strCache>
                <c:ptCount val="1"/>
                <c:pt idx="0">
                  <c:v>60+</c:v>
                </c:pt>
              </c:strCache>
            </c:strRef>
          </c:tx>
          <c:spPr>
            <a:gradFill flip="none" rotWithShape="1">
              <a:gsLst>
                <a:gs pos="0">
                  <a:srgbClr val="CC6600"/>
                </a:gs>
                <a:gs pos="50000">
                  <a:srgbClr val="FF9900"/>
                </a:gs>
                <a:gs pos="100000">
                  <a:srgbClr val="CC660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10</c:v>
                </c:pt>
                <c:pt idx="1">
                  <c:v>26</c:v>
                </c:pt>
                <c:pt idx="2">
                  <c:v>1</c:v>
                </c:pt>
              </c:numCache>
            </c:numRef>
          </c:val>
        </c:ser>
        <c:dLbls>
          <c:showLegendKey val="0"/>
          <c:showVal val="0"/>
          <c:showCatName val="0"/>
          <c:showSerName val="0"/>
          <c:showPercent val="0"/>
          <c:showBubbleSize val="0"/>
        </c:dLbls>
        <c:gapWidth val="40"/>
        <c:overlap val="100"/>
        <c:axId val="530594136"/>
        <c:axId val="530594528"/>
      </c:barChart>
      <c:catAx>
        <c:axId val="530594136"/>
        <c:scaling>
          <c:orientation val="minMax"/>
        </c:scaling>
        <c:delete val="0"/>
        <c:axPos val="b"/>
        <c:numFmt formatCode="General" sourceLinked="0"/>
        <c:majorTickMark val="out"/>
        <c:minorTickMark val="none"/>
        <c:tickLblPos val="nextTo"/>
        <c:txPr>
          <a:bodyPr/>
          <a:lstStyle/>
          <a:p>
            <a:pPr>
              <a:defRPr sz="1500" b="1"/>
            </a:pPr>
            <a:endParaRPr lang="en-US"/>
          </a:p>
        </c:txPr>
        <c:crossAx val="530594528"/>
        <c:crosses val="autoZero"/>
        <c:auto val="1"/>
        <c:lblAlgn val="ctr"/>
        <c:lblOffset val="100"/>
        <c:noMultiLvlLbl val="0"/>
      </c:catAx>
      <c:valAx>
        <c:axId val="530594528"/>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overlay val="0"/>
        </c:title>
        <c:numFmt formatCode="0%" sourceLinked="1"/>
        <c:majorTickMark val="out"/>
        <c:minorTickMark val="none"/>
        <c:tickLblPos val="nextTo"/>
        <c:txPr>
          <a:bodyPr/>
          <a:lstStyle/>
          <a:p>
            <a:pPr>
              <a:defRPr sz="1500" b="1"/>
            </a:pPr>
            <a:endParaRPr lang="en-US"/>
          </a:p>
        </c:txPr>
        <c:crossAx val="530594136"/>
        <c:crosses val="autoZero"/>
        <c:crossBetween val="between"/>
        <c:majorUnit val="0.2"/>
      </c:valAx>
      <c:spPr>
        <a:solidFill>
          <a:srgbClr val="000000"/>
        </a:solidFill>
        <a:ln w="12700">
          <a:solidFill>
            <a:srgbClr val="FFFFFF"/>
          </a:solidFill>
        </a:ln>
      </c:spPr>
    </c:plotArea>
    <c:legend>
      <c:legendPos val="t"/>
      <c:layout>
        <c:manualLayout>
          <c:xMode val="edge"/>
          <c:yMode val="edge"/>
          <c:x val="0.11874105480404692"/>
          <c:y val="1.5625E-2"/>
          <c:w val="0.85415214123875516"/>
          <c:h val="7.966740485564304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230314960629921"/>
          <c:y val="4.2052347623213804E-2"/>
          <c:w val="0.6699366458503031"/>
          <c:h val="0.84527622555245119"/>
        </c:manualLayout>
      </c:layout>
      <c:barChart>
        <c:barDir val="col"/>
        <c:grouping val="percentStacked"/>
        <c:varyColors val="0"/>
        <c:ser>
          <c:idx val="0"/>
          <c:order val="0"/>
          <c:tx>
            <c:strRef>
              <c:f>Sheet1!$A$2</c:f>
              <c:strCache>
                <c:ptCount val="1"/>
                <c:pt idx="0">
                  <c:v>PH-not IPAH</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161</c:v>
                </c:pt>
                <c:pt idx="1">
                  <c:v>83</c:v>
                </c:pt>
                <c:pt idx="2">
                  <c:v>30</c:v>
                </c:pt>
              </c:numCache>
            </c:numRef>
          </c:val>
        </c:ser>
        <c:ser>
          <c:idx val="1"/>
          <c:order val="1"/>
          <c:tx>
            <c:strRef>
              <c:f>Sheet1!$A$3</c:f>
              <c:strCache>
                <c:ptCount val="1"/>
                <c:pt idx="0">
                  <c:v>IPAH</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131</c:v>
                </c:pt>
                <c:pt idx="1">
                  <c:v>87</c:v>
                </c:pt>
                <c:pt idx="2">
                  <c:v>13</c:v>
                </c:pt>
              </c:numCache>
            </c:numRef>
          </c:val>
        </c:ser>
        <c:ser>
          <c:idx val="2"/>
          <c:order val="2"/>
          <c:tx>
            <c:strRef>
              <c:f>Sheet1!$A$4</c:f>
              <c:strCache>
                <c:ptCount val="1"/>
                <c:pt idx="0">
                  <c:v>CF</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34</c:v>
                </c:pt>
                <c:pt idx="1">
                  <c:v>8</c:v>
                </c:pt>
                <c:pt idx="2">
                  <c:v>10</c:v>
                </c:pt>
              </c:numCache>
            </c:numRef>
          </c:val>
        </c:ser>
        <c:ser>
          <c:idx val="3"/>
          <c:order val="3"/>
          <c:tx>
            <c:strRef>
              <c:f>Sheet1!$A$5</c:f>
              <c:strCache>
                <c:ptCount val="1"/>
                <c:pt idx="0">
                  <c:v>A1ATD</c:v>
                </c:pt>
              </c:strCache>
            </c:strRef>
          </c:tx>
          <c:spPr>
            <a:gradFill flip="none" rotWithShape="1">
              <a:gsLst>
                <a:gs pos="0">
                  <a:srgbClr val="000077"/>
                </a:gs>
                <a:gs pos="50000">
                  <a:srgbClr val="2626FF"/>
                </a:gs>
                <a:gs pos="100000">
                  <a:srgbClr val="000077"/>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2</c:v>
                </c:pt>
                <c:pt idx="1">
                  <c:v>1</c:v>
                </c:pt>
                <c:pt idx="2">
                  <c:v>1</c:v>
                </c:pt>
              </c:numCache>
            </c:numRef>
          </c:val>
        </c:ser>
        <c:ser>
          <c:idx val="4"/>
          <c:order val="4"/>
          <c:tx>
            <c:strRef>
              <c:f>Sheet1!$A$6</c:f>
              <c:strCache>
                <c:ptCount val="1"/>
                <c:pt idx="0">
                  <c:v>COPD</c:v>
                </c:pt>
              </c:strCache>
            </c:strRef>
          </c:tx>
          <c:spPr>
            <a:gradFill flip="none" rotWithShape="1">
              <a:gsLst>
                <a:gs pos="0">
                  <a:srgbClr val="6600CC"/>
                </a:gs>
                <a:gs pos="50000">
                  <a:srgbClr val="9933FF"/>
                </a:gs>
                <a:gs pos="100000">
                  <a:srgbClr val="6600CC"/>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Sheet1!$B$6:$D$6</c:f>
              <c:numCache>
                <c:formatCode>General</c:formatCode>
                <c:ptCount val="3"/>
                <c:pt idx="0">
                  <c:v>8</c:v>
                </c:pt>
                <c:pt idx="1">
                  <c:v>9</c:v>
                </c:pt>
                <c:pt idx="2">
                  <c:v>0</c:v>
                </c:pt>
              </c:numCache>
            </c:numRef>
          </c:val>
        </c:ser>
        <c:ser>
          <c:idx val="5"/>
          <c:order val="5"/>
          <c:tx>
            <c:strRef>
              <c:f>Sheet1!$A$7</c:f>
              <c:strCache>
                <c:ptCount val="1"/>
                <c:pt idx="0">
                  <c:v>IIP</c:v>
                </c:pt>
              </c:strCache>
            </c:strRef>
          </c:tx>
          <c:spPr>
            <a:gradFill flip="none" rotWithShape="1">
              <a:gsLst>
                <a:gs pos="0">
                  <a:srgbClr val="CC6600"/>
                </a:gs>
                <a:gs pos="50000">
                  <a:srgbClr val="FF9900"/>
                </a:gs>
                <a:gs pos="100000">
                  <a:srgbClr val="CC660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Sheet1!$B$7:$D$7</c:f>
              <c:numCache>
                <c:formatCode>General</c:formatCode>
                <c:ptCount val="3"/>
                <c:pt idx="0">
                  <c:v>16</c:v>
                </c:pt>
                <c:pt idx="1">
                  <c:v>19</c:v>
                </c:pt>
                <c:pt idx="2">
                  <c:v>2</c:v>
                </c:pt>
              </c:numCache>
            </c:numRef>
          </c:val>
        </c:ser>
        <c:ser>
          <c:idx val="6"/>
          <c:order val="6"/>
          <c:tx>
            <c:strRef>
              <c:f>Sheet1!$A$8</c:f>
              <c:strCache>
                <c:ptCount val="1"/>
                <c:pt idx="0">
                  <c:v>Non CF-bronchiectasis</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Sheet1!$B$8:$D$8</c:f>
              <c:numCache>
                <c:formatCode>General</c:formatCode>
                <c:ptCount val="3"/>
                <c:pt idx="0">
                  <c:v>8</c:v>
                </c:pt>
                <c:pt idx="1">
                  <c:v>3</c:v>
                </c:pt>
                <c:pt idx="2">
                  <c:v>0</c:v>
                </c:pt>
              </c:numCache>
            </c:numRef>
          </c:val>
        </c:ser>
        <c:ser>
          <c:idx val="7"/>
          <c:order val="7"/>
          <c:tx>
            <c:strRef>
              <c:f>Sheet1!$A$9</c:f>
              <c:strCache>
                <c:ptCount val="1"/>
                <c:pt idx="0">
                  <c:v>Retransplant</c:v>
                </c:pt>
              </c:strCache>
            </c:strRef>
          </c:tx>
          <c:spPr>
            <a:gradFill flip="none" rotWithShape="1">
              <a:gsLst>
                <a:gs pos="0">
                  <a:srgbClr val="006600"/>
                </a:gs>
                <a:gs pos="50000">
                  <a:srgbClr val="009900"/>
                </a:gs>
                <a:gs pos="100000">
                  <a:srgbClr val="00660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Sheet1!$B$9:$D$9</c:f>
              <c:numCache>
                <c:formatCode>General</c:formatCode>
                <c:ptCount val="3"/>
                <c:pt idx="0">
                  <c:v>4</c:v>
                </c:pt>
                <c:pt idx="1">
                  <c:v>0</c:v>
                </c:pt>
                <c:pt idx="2">
                  <c:v>2</c:v>
                </c:pt>
              </c:numCache>
            </c:numRef>
          </c:val>
        </c:ser>
        <c:ser>
          <c:idx val="8"/>
          <c:order val="8"/>
          <c:tx>
            <c:strRef>
              <c:f>Sheet1!$A$10</c:f>
              <c:strCache>
                <c:ptCount val="1"/>
                <c:pt idx="0">
                  <c:v>Other</c:v>
                </c:pt>
              </c:strCache>
            </c:strRef>
          </c:tx>
          <c:spPr>
            <a:gradFill flip="none" rotWithShape="1">
              <a:gsLst>
                <a:gs pos="0">
                  <a:srgbClr val="660066"/>
                </a:gs>
                <a:gs pos="50000">
                  <a:srgbClr val="CC00CC"/>
                </a:gs>
                <a:gs pos="100000">
                  <a:srgbClr val="660066"/>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Sheet1!$B$10:$D$10</c:f>
              <c:numCache>
                <c:formatCode>General</c:formatCode>
                <c:ptCount val="3"/>
                <c:pt idx="0">
                  <c:v>28</c:v>
                </c:pt>
                <c:pt idx="1">
                  <c:v>50</c:v>
                </c:pt>
                <c:pt idx="2">
                  <c:v>7</c:v>
                </c:pt>
              </c:numCache>
            </c:numRef>
          </c:val>
        </c:ser>
        <c:dLbls>
          <c:showLegendKey val="0"/>
          <c:showVal val="0"/>
          <c:showCatName val="0"/>
          <c:showSerName val="0"/>
          <c:showPercent val="0"/>
          <c:showBubbleSize val="0"/>
        </c:dLbls>
        <c:gapWidth val="60"/>
        <c:overlap val="100"/>
        <c:axId val="424313208"/>
        <c:axId val="424313600"/>
      </c:barChart>
      <c:catAx>
        <c:axId val="424313208"/>
        <c:scaling>
          <c:orientation val="minMax"/>
        </c:scaling>
        <c:delete val="0"/>
        <c:axPos val="b"/>
        <c:numFmt formatCode="General" sourceLinked="0"/>
        <c:majorTickMark val="out"/>
        <c:minorTickMark val="none"/>
        <c:tickLblPos val="nextTo"/>
        <c:txPr>
          <a:bodyPr/>
          <a:lstStyle/>
          <a:p>
            <a:pPr>
              <a:defRPr sz="1500" b="1"/>
            </a:pPr>
            <a:endParaRPr lang="en-US"/>
          </a:p>
        </c:txPr>
        <c:crossAx val="424313600"/>
        <c:crosses val="autoZero"/>
        <c:auto val="1"/>
        <c:lblAlgn val="ctr"/>
        <c:lblOffset val="100"/>
        <c:noMultiLvlLbl val="0"/>
      </c:catAx>
      <c:valAx>
        <c:axId val="424313600"/>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1.7812428051756687E-2"/>
              <c:y val="0.28554863477886161"/>
            </c:manualLayout>
          </c:layout>
          <c:overlay val="0"/>
        </c:title>
        <c:numFmt formatCode="0%" sourceLinked="1"/>
        <c:majorTickMark val="out"/>
        <c:minorTickMark val="none"/>
        <c:tickLblPos val="nextTo"/>
        <c:txPr>
          <a:bodyPr/>
          <a:lstStyle/>
          <a:p>
            <a:pPr>
              <a:defRPr sz="1500" b="1"/>
            </a:pPr>
            <a:endParaRPr lang="en-US"/>
          </a:p>
        </c:txPr>
        <c:crossAx val="424313208"/>
        <c:crosses val="autoZero"/>
        <c:crossBetween val="between"/>
      </c:valAx>
      <c:spPr>
        <a:solidFill>
          <a:srgbClr val="000000"/>
        </a:solidFill>
        <a:ln>
          <a:solidFill>
            <a:srgbClr val="FFFFFF"/>
          </a:solidFill>
        </a:ln>
      </c:spPr>
    </c:plotArea>
    <c:legend>
      <c:legendPos val="r"/>
      <c:layout>
        <c:manualLayout>
          <c:xMode val="edge"/>
          <c:yMode val="edge"/>
          <c:x val="0.78275907321929594"/>
          <c:y val="6.8708759099941494E-2"/>
          <c:w val="0.19696918273146891"/>
          <c:h val="0.80453245583108079"/>
        </c:manualLayout>
      </c:layout>
      <c:overlay val="0"/>
      <c:spPr>
        <a:solidFill>
          <a:schemeClr val="bg2"/>
        </a:solidFill>
        <a:ln w="12700">
          <a:solidFill>
            <a:srgbClr val="FFFFFF"/>
          </a:solidFill>
        </a:ln>
      </c:spPr>
      <c:txPr>
        <a:bodyPr/>
        <a:lstStyle/>
        <a:p>
          <a:pPr>
            <a:defRPr sz="14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246549461489523"/>
          <c:y val="0.11034879429133858"/>
          <c:w val="0.85181045796000165"/>
          <c:h val="0.74925812007874015"/>
        </c:manualLayout>
      </c:layout>
      <c:barChart>
        <c:barDir val="col"/>
        <c:grouping val="percentStacked"/>
        <c:varyColors val="0"/>
        <c:ser>
          <c:idx val="0"/>
          <c:order val="0"/>
          <c:tx>
            <c:strRef>
              <c:f>Sheet1!$A$2</c:f>
              <c:strCache>
                <c:ptCount val="1"/>
                <c:pt idx="0">
                  <c:v>6-11</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1</c:v>
                </c:pt>
                <c:pt idx="1">
                  <c:v>2</c:v>
                </c:pt>
                <c:pt idx="2">
                  <c:v>2</c:v>
                </c:pt>
              </c:numCache>
            </c:numRef>
          </c:val>
        </c:ser>
        <c:ser>
          <c:idx val="1"/>
          <c:order val="1"/>
          <c:tx>
            <c:strRef>
              <c:f>Sheet1!$A$3</c:f>
              <c:strCache>
                <c:ptCount val="1"/>
                <c:pt idx="0">
                  <c:v>12-17</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44</c:v>
                </c:pt>
                <c:pt idx="1">
                  <c:v>46</c:v>
                </c:pt>
                <c:pt idx="2">
                  <c:v>14</c:v>
                </c:pt>
              </c:numCache>
            </c:numRef>
          </c:val>
        </c:ser>
        <c:ser>
          <c:idx val="2"/>
          <c:order val="2"/>
          <c:tx>
            <c:strRef>
              <c:f>Sheet1!$A$4</c:f>
              <c:strCache>
                <c:ptCount val="1"/>
                <c:pt idx="0">
                  <c:v>18-34</c:v>
                </c:pt>
              </c:strCache>
            </c:strRef>
          </c:tx>
          <c:spPr>
            <a:gradFill flip="none" rotWithShape="1">
              <a:gsLst>
                <a:gs pos="0">
                  <a:srgbClr val="A6A200"/>
                </a:gs>
                <a:gs pos="50000">
                  <a:srgbClr val="FFFF00"/>
                </a:gs>
                <a:gs pos="100000">
                  <a:srgbClr val="A6A2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165</c:v>
                </c:pt>
                <c:pt idx="1">
                  <c:v>159</c:v>
                </c:pt>
                <c:pt idx="2">
                  <c:v>31</c:v>
                </c:pt>
              </c:numCache>
            </c:numRef>
          </c:val>
        </c:ser>
        <c:ser>
          <c:idx val="3"/>
          <c:order val="3"/>
          <c:tx>
            <c:strRef>
              <c:f>Sheet1!$A$5</c:f>
              <c:strCache>
                <c:ptCount val="1"/>
                <c:pt idx="0">
                  <c:v>35-49</c:v>
                </c:pt>
              </c:strCache>
            </c:strRef>
          </c:tx>
          <c:spPr>
            <a:gradFill flip="none" rotWithShape="1">
              <a:gsLst>
                <a:gs pos="0">
                  <a:srgbClr val="000077"/>
                </a:gs>
                <a:gs pos="50000">
                  <a:srgbClr val="2626FF"/>
                </a:gs>
                <a:gs pos="100000">
                  <a:srgbClr val="000077"/>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210</c:v>
                </c:pt>
                <c:pt idx="1">
                  <c:v>93</c:v>
                </c:pt>
                <c:pt idx="2">
                  <c:v>22</c:v>
                </c:pt>
              </c:numCache>
            </c:numRef>
          </c:val>
        </c:ser>
        <c:ser>
          <c:idx val="4"/>
          <c:order val="4"/>
          <c:tx>
            <c:strRef>
              <c:f>Sheet1!$A$6</c:f>
              <c:strCache>
                <c:ptCount val="1"/>
                <c:pt idx="0">
                  <c:v>50-59</c:v>
                </c:pt>
              </c:strCache>
            </c:strRef>
          </c:tx>
          <c:spPr>
            <a:gradFill>
              <a:gsLst>
                <a:gs pos="0">
                  <a:srgbClr val="6600CC"/>
                </a:gs>
                <a:gs pos="50000">
                  <a:srgbClr val="9933FF"/>
                </a:gs>
                <a:gs pos="100000">
                  <a:srgbClr val="6600CC"/>
                </a:gs>
              </a:gsLst>
              <a:lin ang="0" scaled="1"/>
            </a:gradFill>
            <a:ln>
              <a:solidFill>
                <a:schemeClr val="bg2"/>
              </a:solidFill>
            </a:ln>
          </c:spPr>
          <c:invertIfNegative val="0"/>
          <c:cat>
            <c:strRef>
              <c:f>Sheet1!$B$1:$D$1</c:f>
              <c:strCache>
                <c:ptCount val="3"/>
                <c:pt idx="0">
                  <c:v>Europe</c:v>
                </c:pt>
                <c:pt idx="1">
                  <c:v>North America</c:v>
                </c:pt>
                <c:pt idx="2">
                  <c:v>Other</c:v>
                </c:pt>
              </c:strCache>
            </c:strRef>
          </c:cat>
          <c:val>
            <c:numRef>
              <c:f>Sheet1!$B$6:$D$6</c:f>
              <c:numCache>
                <c:formatCode>General</c:formatCode>
                <c:ptCount val="3"/>
                <c:pt idx="0">
                  <c:v>96</c:v>
                </c:pt>
                <c:pt idx="1">
                  <c:v>37</c:v>
                </c:pt>
                <c:pt idx="2">
                  <c:v>13</c:v>
                </c:pt>
              </c:numCache>
            </c:numRef>
          </c:val>
        </c:ser>
        <c:ser>
          <c:idx val="5"/>
          <c:order val="5"/>
          <c:tx>
            <c:strRef>
              <c:f>Sheet1!$A$7</c:f>
              <c:strCache>
                <c:ptCount val="1"/>
                <c:pt idx="0">
                  <c:v>60+</c:v>
                </c:pt>
              </c:strCache>
            </c:strRef>
          </c:tx>
          <c:spPr>
            <a:gradFill flip="none" rotWithShape="1">
              <a:gsLst>
                <a:gs pos="0">
                  <a:srgbClr val="CC6600"/>
                </a:gs>
                <a:gs pos="50000">
                  <a:srgbClr val="FF9900"/>
                </a:gs>
                <a:gs pos="100000">
                  <a:srgbClr val="CC660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Sheet1!$B$7:$D$7</c:f>
              <c:numCache>
                <c:formatCode>General</c:formatCode>
                <c:ptCount val="3"/>
                <c:pt idx="0">
                  <c:v>10</c:v>
                </c:pt>
                <c:pt idx="1">
                  <c:v>5</c:v>
                </c:pt>
                <c:pt idx="2">
                  <c:v>3</c:v>
                </c:pt>
              </c:numCache>
            </c:numRef>
          </c:val>
        </c:ser>
        <c:dLbls>
          <c:showLegendKey val="0"/>
          <c:showVal val="0"/>
          <c:showCatName val="0"/>
          <c:showSerName val="0"/>
          <c:showPercent val="0"/>
          <c:showBubbleSize val="0"/>
        </c:dLbls>
        <c:gapWidth val="45"/>
        <c:overlap val="100"/>
        <c:axId val="424314384"/>
        <c:axId val="517986520"/>
      </c:barChart>
      <c:catAx>
        <c:axId val="424314384"/>
        <c:scaling>
          <c:orientation val="minMax"/>
        </c:scaling>
        <c:delete val="0"/>
        <c:axPos val="b"/>
        <c:numFmt formatCode="General" sourceLinked="0"/>
        <c:majorTickMark val="out"/>
        <c:minorTickMark val="none"/>
        <c:tickLblPos val="nextTo"/>
        <c:txPr>
          <a:bodyPr/>
          <a:lstStyle/>
          <a:p>
            <a:pPr>
              <a:defRPr sz="1500" b="1"/>
            </a:pPr>
            <a:endParaRPr lang="en-US"/>
          </a:p>
        </c:txPr>
        <c:crossAx val="517986520"/>
        <c:crosses val="autoZero"/>
        <c:auto val="1"/>
        <c:lblAlgn val="ctr"/>
        <c:lblOffset val="100"/>
        <c:noMultiLvlLbl val="0"/>
      </c:catAx>
      <c:valAx>
        <c:axId val="517986520"/>
        <c:scaling>
          <c:orientation val="minMax"/>
        </c:scaling>
        <c:delete val="0"/>
        <c:axPos val="l"/>
        <c:majorGridlines>
          <c:spPr>
            <a:ln w="6350">
              <a:solidFill>
                <a:schemeClr val="tx1"/>
              </a:solidFill>
              <a:prstDash val="sysDash"/>
            </a:ln>
          </c:spPr>
        </c:majorGridlines>
        <c:title>
          <c:tx>
            <c:rich>
              <a:bodyPr rot="-5400000" vert="horz"/>
              <a:lstStyle/>
              <a:p>
                <a:pPr>
                  <a:defRPr sz="1700"/>
                </a:pPr>
                <a:r>
                  <a:rPr lang="en-US" sz="1700" dirty="0" smtClean="0"/>
                  <a:t>% of Donors</a:t>
                </a:r>
                <a:endParaRPr lang="en-US" sz="1700" dirty="0"/>
              </a:p>
            </c:rich>
          </c:tx>
          <c:layout>
            <c:manualLayout>
              <c:xMode val="edge"/>
              <c:yMode val="edge"/>
              <c:x val="6.6714182278939228E-4"/>
              <c:y val="0.34301160597112856"/>
            </c:manualLayout>
          </c:layout>
          <c:overlay val="0"/>
        </c:title>
        <c:numFmt formatCode="0%" sourceLinked="1"/>
        <c:majorTickMark val="out"/>
        <c:minorTickMark val="none"/>
        <c:tickLblPos val="nextTo"/>
        <c:txPr>
          <a:bodyPr/>
          <a:lstStyle/>
          <a:p>
            <a:pPr>
              <a:defRPr sz="1500" b="1"/>
            </a:pPr>
            <a:endParaRPr lang="en-US"/>
          </a:p>
        </c:txPr>
        <c:crossAx val="424314384"/>
        <c:crosses val="autoZero"/>
        <c:crossBetween val="between"/>
        <c:majorUnit val="0.2"/>
      </c:valAx>
      <c:spPr>
        <a:solidFill>
          <a:srgbClr val="000000"/>
        </a:solidFill>
        <a:ln w="12700">
          <a:solidFill>
            <a:srgbClr val="FFFFFF"/>
          </a:solidFill>
        </a:ln>
      </c:spPr>
    </c:plotArea>
    <c:legend>
      <c:legendPos val="t"/>
      <c:layout>
        <c:manualLayout>
          <c:xMode val="edge"/>
          <c:yMode val="edge"/>
          <c:x val="0.1092039236620846"/>
          <c:y val="1.5625E-2"/>
          <c:w val="0.8552074158103119"/>
          <c:h val="7.7063238188976924E-2"/>
        </c:manualLayout>
      </c:layout>
      <c:overlay val="0"/>
      <c:spPr>
        <a:solidFill>
          <a:schemeClr val="bg2"/>
        </a:solidFill>
        <a:ln w="12700">
          <a:solidFill>
            <a:srgbClr val="FFFFFF"/>
          </a:solidFill>
        </a:ln>
      </c:spPr>
      <c:txPr>
        <a:bodyPr/>
        <a:lstStyle/>
        <a:p>
          <a:pPr>
            <a:defRPr sz="15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cdr:x>
      <cdr:y>0</cdr:y>
    </cdr:from>
    <cdr:to>
      <cdr:x>0.09565</cdr:x>
      <cdr:y>0.84375</cdr:y>
    </cdr:to>
    <cdr:sp macro="" textlink="">
      <cdr:nvSpPr>
        <cdr:cNvPr id="3" name="TextBox 2"/>
        <cdr:cNvSpPr txBox="1"/>
      </cdr:nvSpPr>
      <cdr:spPr>
        <a:xfrm xmlns:a="http://schemas.openxmlformats.org/drawingml/2006/main">
          <a:off x="0" y="0"/>
          <a:ext cx="838200" cy="4114800"/>
        </a:xfrm>
        <a:prstGeom xmlns:a="http://schemas.openxmlformats.org/drawingml/2006/main" prst="rect">
          <a:avLst/>
        </a:prstGeom>
      </cdr:spPr>
      <cdr:txBody>
        <a:bodyPr xmlns:a="http://schemas.openxmlformats.org/drawingml/2006/main" vertOverflow="clip" vert="vert270" wrap="square" rtlCol="0"/>
        <a:lstStyle xmlns:a="http://schemas.openxmlformats.org/drawingml/2006/main"/>
        <a:p xmlns:a="http://schemas.openxmlformats.org/drawingml/2006/main">
          <a:pPr algn="ctr" rtl="0"/>
          <a:r>
            <a:rPr lang="en-US" sz="1700" b="1" i="0" baseline="0" dirty="0" smtClean="0">
              <a:solidFill>
                <a:schemeClr val="tx1"/>
              </a:solidFill>
            </a:rPr>
            <a:t>Freedom from Severe Renal Dysfunction</a:t>
          </a:r>
          <a:r>
            <a:rPr lang="en-US" sz="1700" b="1" i="0" dirty="0" smtClean="0">
              <a:solidFill>
                <a:schemeClr val="tx1"/>
              </a:solidFill>
            </a:rPr>
            <a:t> (%)</a:t>
          </a:r>
          <a:endParaRPr lang="en-US" sz="1700" b="1" i="0" baseline="0" dirty="0" smtClean="0">
            <a:solidFill>
              <a:schemeClr val="tx1"/>
            </a:solidFill>
          </a:endParaRPr>
        </a:p>
        <a:p xmlns:a="http://schemas.openxmlformats.org/drawingml/2006/main">
          <a:endParaRPr lang="en-US" sz="1100" dirty="0"/>
        </a:p>
      </cdr:txBody>
    </cdr:sp>
  </cdr:relSizeAnchor>
  <cdr:relSizeAnchor xmlns:cdr="http://schemas.openxmlformats.org/drawingml/2006/chartDrawing">
    <cdr:from>
      <cdr:x>0.12389</cdr:x>
      <cdr:y>0.70313</cdr:y>
    </cdr:from>
    <cdr:to>
      <cdr:x>0.67257</cdr:x>
      <cdr:y>0.82812</cdr:y>
    </cdr:to>
    <cdr:sp macro="" textlink="">
      <cdr:nvSpPr>
        <cdr:cNvPr id="4" name="TextBox 3"/>
        <cdr:cNvSpPr txBox="1"/>
      </cdr:nvSpPr>
      <cdr:spPr>
        <a:xfrm xmlns:a="http://schemas.openxmlformats.org/drawingml/2006/main">
          <a:off x="1066800" y="3429000"/>
          <a:ext cx="4724464" cy="609576"/>
        </a:xfrm>
        <a:prstGeom xmlns:a="http://schemas.openxmlformats.org/drawingml/2006/main" prst="rect">
          <a:avLst/>
        </a:prstGeom>
        <a:solidFill xmlns:a="http://schemas.openxmlformats.org/drawingml/2006/main">
          <a:schemeClr val="bg2"/>
        </a:solidFill>
        <a:ln xmlns:a="http://schemas.openxmlformats.org/drawingml/2006/main">
          <a:solidFill>
            <a:schemeClr val="tx1"/>
          </a:solidFill>
        </a:ln>
      </cdr:spPr>
      <cdr:txBody>
        <a:bodyPr xmlns:a="http://schemas.openxmlformats.org/drawingml/2006/main" vertOverflow="clip" wrap="square" rtlCol="0"/>
        <a:lstStyle xmlns:a="http://schemas.openxmlformats.org/drawingml/2006/main"/>
        <a:p xmlns:a="http://schemas.openxmlformats.org/drawingml/2006/main">
          <a:r>
            <a:rPr lang="en-US" sz="1500" b="1" dirty="0">
              <a:solidFill>
                <a:schemeClr val="tx1"/>
              </a:solidFill>
            </a:rPr>
            <a:t>*Severe renal dysfunction = Creatinine &gt; 2.5 mg/dl (221 μmol/L), dialysis or renal transplant</a:t>
          </a:r>
        </a:p>
      </cdr:txBody>
    </cdr:sp>
  </cdr:relSizeAnchor>
</c:userShapes>
</file>

<file path=ppt/drawings/drawing2.xml><?xml version="1.0" encoding="utf-8"?>
<c:userShapes xmlns:c="http://schemas.openxmlformats.org/drawingml/2006/chart">
  <cdr:relSizeAnchor xmlns:cdr="http://schemas.openxmlformats.org/drawingml/2006/chartDrawing">
    <cdr:from>
      <cdr:x>0.0013</cdr:x>
      <cdr:y>0.07405</cdr:y>
    </cdr:from>
    <cdr:to>
      <cdr:x>0.08826</cdr:x>
      <cdr:y>0.74592</cdr:y>
    </cdr:to>
    <cdr:sp macro="" textlink="">
      <cdr:nvSpPr>
        <cdr:cNvPr id="3" name="TextBox 2"/>
        <cdr:cNvSpPr txBox="1"/>
      </cdr:nvSpPr>
      <cdr:spPr>
        <a:xfrm xmlns:a="http://schemas.openxmlformats.org/drawingml/2006/main">
          <a:off x="11430" y="344219"/>
          <a:ext cx="762030" cy="3122986"/>
        </a:xfrm>
        <a:prstGeom xmlns:a="http://schemas.openxmlformats.org/drawingml/2006/main" prst="rect">
          <a:avLst/>
        </a:prstGeom>
      </cdr:spPr>
      <cdr:txBody>
        <a:bodyPr xmlns:a="http://schemas.openxmlformats.org/drawingml/2006/main" vertOverflow="clip" vert="vert270" wrap="square" rtlCol="0"/>
        <a:lstStyle xmlns:a="http://schemas.openxmlformats.org/drawingml/2006/main"/>
        <a:p xmlns:a="http://schemas.openxmlformats.org/drawingml/2006/main">
          <a:pPr algn="ctr" rtl="0"/>
          <a:r>
            <a:rPr lang="en-US" sz="1400" b="1" dirty="0" smtClean="0">
              <a:solidFill>
                <a:schemeClr val="tx1"/>
              </a:solidFill>
            </a:rPr>
            <a:t>% experiencing treated rejection within 1 year </a:t>
          </a:r>
        </a:p>
        <a:p xmlns:a="http://schemas.openxmlformats.org/drawingml/2006/main">
          <a:endParaRPr lang="en-US" sz="1400" b="1" dirty="0">
            <a:solidFill>
              <a:schemeClr val="tx1"/>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DB252C-2B20-4579-B4F5-6B70C5EC6897}" type="datetimeFigureOut">
              <a:rPr lang="en-US" smtClean="0"/>
              <a:pPr/>
              <a:t>9/25/2017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3FF3A6-B03F-4710-AAA0-E3CB014C4A59}" type="slidenum">
              <a:rPr lang="en-US" smtClean="0"/>
              <a:pPr/>
              <a:t>‹#›</a:t>
            </a:fld>
            <a:endParaRPr lang="en-US" dirty="0"/>
          </a:p>
        </p:txBody>
      </p:sp>
    </p:spTree>
    <p:extLst>
      <p:ext uri="{BB962C8B-B14F-4D97-AF65-F5344CB8AC3E}">
        <p14:creationId xmlns:p14="http://schemas.microsoft.com/office/powerpoint/2010/main" val="970096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a:t>
            </a:fld>
            <a:endParaRPr lang="en-US" dirty="0"/>
          </a:p>
        </p:txBody>
      </p:sp>
    </p:spTree>
    <p:extLst>
      <p:ext uri="{BB962C8B-B14F-4D97-AF65-F5344CB8AC3E}">
        <p14:creationId xmlns:p14="http://schemas.microsoft.com/office/powerpoint/2010/main" val="33598385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dirty="0"/>
          </a:p>
        </p:txBody>
      </p:sp>
    </p:spTree>
    <p:extLst>
      <p:ext uri="{BB962C8B-B14F-4D97-AF65-F5344CB8AC3E}">
        <p14:creationId xmlns:p14="http://schemas.microsoft.com/office/powerpoint/2010/main" val="8058240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dirty="0"/>
          </a:p>
        </p:txBody>
      </p:sp>
    </p:spTree>
    <p:extLst>
      <p:ext uri="{BB962C8B-B14F-4D97-AF65-F5344CB8AC3E}">
        <p14:creationId xmlns:p14="http://schemas.microsoft.com/office/powerpoint/2010/main" val="15797820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with unknown donor ages 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13</a:t>
            </a:fld>
            <a:endParaRPr lang="en-US" dirty="0"/>
          </a:p>
        </p:txBody>
      </p:sp>
    </p:spTree>
    <p:extLst>
      <p:ext uri="{BB962C8B-B14F-4D97-AF65-F5344CB8AC3E}">
        <p14:creationId xmlns:p14="http://schemas.microsoft.com/office/powerpoint/2010/main" val="3871898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Therefore, 95% confidence limits are provided about the survival rate estimate; the survival rate shown is the best estimate but the true rate will most likely fall within these limits.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15</a:t>
            </a:fld>
            <a:endParaRPr lang="en-US" dirty="0"/>
          </a:p>
        </p:txBody>
      </p:sp>
    </p:spTree>
    <p:extLst>
      <p:ext uri="{BB962C8B-B14F-4D97-AF65-F5344CB8AC3E}">
        <p14:creationId xmlns:p14="http://schemas.microsoft.com/office/powerpoint/2010/main" val="36752942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16</a:t>
            </a:fld>
            <a:endParaRPr lang="en-US" dirty="0"/>
          </a:p>
        </p:txBody>
      </p:sp>
    </p:spTree>
    <p:extLst>
      <p:ext uri="{BB962C8B-B14F-4D97-AF65-F5344CB8AC3E}">
        <p14:creationId xmlns:p14="http://schemas.microsoft.com/office/powerpoint/2010/main" val="27839645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17</a:t>
            </a:fld>
            <a:endParaRPr lang="en-US" dirty="0"/>
          </a:p>
        </p:txBody>
      </p:sp>
    </p:spTree>
    <p:extLst>
      <p:ext uri="{BB962C8B-B14F-4D97-AF65-F5344CB8AC3E}">
        <p14:creationId xmlns:p14="http://schemas.microsoft.com/office/powerpoint/2010/main" val="3335517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Results of log-rank</a:t>
            </a:r>
            <a:r>
              <a:rPr lang="en-US" sz="1200" kern="1200" baseline="0" dirty="0" smtClean="0">
                <a:solidFill>
                  <a:schemeClr val="tx1"/>
                </a:solidFill>
                <a:latin typeface="+mn-lt"/>
                <a:ea typeface="+mn-ea"/>
                <a:cs typeface="+mn-cs"/>
              </a:rPr>
              <a:t> test should be interpreted with caution when curves cross.</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18</a:t>
            </a:fld>
            <a:endParaRPr lang="en-US" dirty="0"/>
          </a:p>
        </p:txBody>
      </p:sp>
    </p:spTree>
    <p:extLst>
      <p:ext uri="{BB962C8B-B14F-4D97-AF65-F5344CB8AC3E}">
        <p14:creationId xmlns:p14="http://schemas.microsoft.com/office/powerpoint/2010/main" val="18803606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Results of log-rank</a:t>
            </a:r>
            <a:r>
              <a:rPr lang="en-US" sz="1200" kern="1200" baseline="0" dirty="0" smtClean="0">
                <a:solidFill>
                  <a:schemeClr val="tx1"/>
                </a:solidFill>
                <a:latin typeface="+mn-lt"/>
                <a:ea typeface="+mn-ea"/>
                <a:cs typeface="+mn-cs"/>
              </a:rPr>
              <a:t> test should be interpreted with caution when curves cross.</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19</a:t>
            </a:fld>
            <a:endParaRPr lang="en-US" dirty="0"/>
          </a:p>
        </p:txBody>
      </p:sp>
    </p:spTree>
    <p:extLst>
      <p:ext uri="{BB962C8B-B14F-4D97-AF65-F5344CB8AC3E}">
        <p14:creationId xmlns:p14="http://schemas.microsoft.com/office/powerpoint/2010/main" val="10702650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Functional status is collected using Karnofsky score for adult recipients.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This figure shows the functional status reported on the 1-year, 2-year and 3-year annual follow-ups.  Because all follow-ups between March 2005 and June 2016 were included, the bars do not include the same patients.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20</a:t>
            </a:fld>
            <a:endParaRPr lang="en-US" dirty="0"/>
          </a:p>
        </p:txBody>
      </p:sp>
    </p:spTree>
    <p:extLst>
      <p:ext uri="{BB962C8B-B14F-4D97-AF65-F5344CB8AC3E}">
        <p14:creationId xmlns:p14="http://schemas.microsoft.com/office/powerpoint/2010/main" val="35817720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employment status reported on annual follow-ups.  Because all follow-ups between April 1994 and June 2016 were included, the bars do not include the same patients.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21</a:t>
            </a:fld>
            <a:endParaRPr lang="en-US" dirty="0"/>
          </a:p>
        </p:txBody>
      </p:sp>
    </p:spTree>
    <p:extLst>
      <p:ext uri="{BB962C8B-B14F-4D97-AF65-F5344CB8AC3E}">
        <p14:creationId xmlns:p14="http://schemas.microsoft.com/office/powerpoint/2010/main" val="1252737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a:t>
            </a:fld>
            <a:endParaRPr lang="en-US" dirty="0"/>
          </a:p>
        </p:txBody>
      </p:sp>
    </p:spTree>
    <p:extLst>
      <p:ext uri="{BB962C8B-B14F-4D97-AF65-F5344CB8AC3E}">
        <p14:creationId xmlns:p14="http://schemas.microsoft.com/office/powerpoint/2010/main" val="21998338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employment status reported on the 1-year, 3-year and 5-year annual follow-ups.  Because all follow-ups between April 1994 and June 2016 were included, the bars do not include the same patients.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22</a:t>
            </a:fld>
            <a:endParaRPr lang="en-US" dirty="0"/>
          </a:p>
        </p:txBody>
      </p:sp>
    </p:spTree>
    <p:extLst>
      <p:ext uri="{BB962C8B-B14F-4D97-AF65-F5344CB8AC3E}">
        <p14:creationId xmlns:p14="http://schemas.microsoft.com/office/powerpoint/2010/main" val="10219469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hospitalizations reported on the 1-year, 3-year and 5-year annual follow-ups, representing the hospitalizations between discharge and 1 year, between the 2-year and 3-year follow-up and between the 4-year and 5-year follow-up, respectively.  Because all follow-ups between April 1994 and June 2016 were included, the bars do not include the same patients.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23</a:t>
            </a:fld>
            <a:endParaRPr lang="en-US" dirty="0"/>
          </a:p>
        </p:txBody>
      </p:sp>
    </p:spTree>
    <p:extLst>
      <p:ext uri="{BB962C8B-B14F-4D97-AF65-F5344CB8AC3E}">
        <p14:creationId xmlns:p14="http://schemas.microsoft.com/office/powerpoint/2010/main" val="8488182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25</a:t>
            </a:fld>
            <a:endParaRPr lang="en-US" dirty="0"/>
          </a:p>
        </p:txBody>
      </p:sp>
    </p:spTree>
    <p:extLst>
      <p:ext uri="{BB962C8B-B14F-4D97-AF65-F5344CB8AC3E}">
        <p14:creationId xmlns:p14="http://schemas.microsoft.com/office/powerpoint/2010/main" val="15612901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26</a:t>
            </a:fld>
            <a:endParaRPr lang="en-US" dirty="0"/>
          </a:p>
        </p:txBody>
      </p:sp>
    </p:spTree>
    <p:extLst>
      <p:ext uri="{BB962C8B-B14F-4D97-AF65-F5344CB8AC3E}">
        <p14:creationId xmlns:p14="http://schemas.microsoft.com/office/powerpoint/2010/main" val="3074838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27</a:t>
            </a:fld>
            <a:endParaRPr lang="en-US" dirty="0"/>
          </a:p>
        </p:txBody>
      </p:sp>
    </p:spTree>
    <p:extLst>
      <p:ext uri="{BB962C8B-B14F-4D97-AF65-F5344CB8AC3E}">
        <p14:creationId xmlns:p14="http://schemas.microsoft.com/office/powerpoint/2010/main" val="228658727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28</a:t>
            </a:fld>
            <a:endParaRPr lang="en-US" dirty="0"/>
          </a:p>
        </p:txBody>
      </p:sp>
    </p:spTree>
    <p:extLst>
      <p:ext uri="{BB962C8B-B14F-4D97-AF65-F5344CB8AC3E}">
        <p14:creationId xmlns:p14="http://schemas.microsoft.com/office/powerpoint/2010/main" val="5585907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29</a:t>
            </a:fld>
            <a:endParaRPr lang="en-US" dirty="0"/>
          </a:p>
        </p:txBody>
      </p:sp>
    </p:spTree>
    <p:extLst>
      <p:ext uri="{BB962C8B-B14F-4D97-AF65-F5344CB8AC3E}">
        <p14:creationId xmlns:p14="http://schemas.microsoft.com/office/powerpoint/2010/main" val="2443786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table shows the percentage of patients experiencing various morbidities as reported on the 1-year annual follow-up form and within 5 years following transplantation. The percentages are based on patients with known responses.  To reduce bias, only patients with responses reported on every follow-up through the 5-year annual follow-up were included in the 5-year analysis.  Because the outcomes are reported to be unknown at different rates the number with known responses for each outcome are also provided</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31</a:t>
            </a:fld>
            <a:endParaRPr lang="en-US" dirty="0"/>
          </a:p>
        </p:txBody>
      </p:sp>
    </p:spTree>
    <p:extLst>
      <p:ext uri="{BB962C8B-B14F-4D97-AF65-F5344CB8AC3E}">
        <p14:creationId xmlns:p14="http://schemas.microsoft.com/office/powerpoint/2010/main" val="361293147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Freedom from </a:t>
            </a:r>
            <a:r>
              <a:rPr lang="en-US" sz="1200" kern="1200" dirty="0" smtClean="0">
                <a:solidFill>
                  <a:schemeClr val="tx1"/>
                </a:solidFill>
                <a:latin typeface="+mn-lt"/>
                <a:ea typeface="+mn-ea"/>
                <a:cs typeface="+mn-cs"/>
              </a:rPr>
              <a:t>CAV and BOS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CAV and bronchiolitis obliterans is reported on annual follow-ups; a date of diagnosis is not provided. </a:t>
            </a:r>
            <a:r>
              <a:rPr lang="en-US" sz="1200" kern="1200" dirty="0" smtClean="0">
                <a:solidFill>
                  <a:schemeClr val="tx1"/>
                </a:solidFill>
                <a:effectLst/>
                <a:latin typeface="+mn-lt"/>
                <a:ea typeface="+mn-ea"/>
                <a:cs typeface="+mn-cs"/>
              </a:rPr>
              <a:t>For this figure the midpoint between the date of previous follow-up (when event had not occurred) and the date of follow-up when the event was reported was used as the date of occurrence. </a:t>
            </a:r>
            <a:r>
              <a:rPr lang="en-US" sz="1200" kern="1200" dirty="0" smtClean="0">
                <a:solidFill>
                  <a:schemeClr val="tx1"/>
                </a:solidFill>
                <a:latin typeface="+mn-lt"/>
                <a:ea typeface="+mn-ea"/>
                <a:cs typeface="+mn-cs"/>
              </a:rPr>
              <a:t>Patients were included in the analysis until an unknown response for CAV was reported.  Therefore, the rates seen here may differ from those reported in the cumulative prevalence slide which is based on only those patients with known responses for CAV at all follow-up time points.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32</a:t>
            </a:fld>
            <a:endParaRPr lang="en-US" dirty="0"/>
          </a:p>
        </p:txBody>
      </p:sp>
    </p:spTree>
    <p:extLst>
      <p:ext uri="{BB962C8B-B14F-4D97-AF65-F5344CB8AC3E}">
        <p14:creationId xmlns:p14="http://schemas.microsoft.com/office/powerpoint/2010/main" val="300639721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Freedom from s</a:t>
            </a:r>
            <a:r>
              <a:rPr lang="en-US" sz="1200" kern="1200" dirty="0" smtClean="0">
                <a:solidFill>
                  <a:schemeClr val="tx1"/>
                </a:solidFill>
                <a:latin typeface="+mn-lt"/>
                <a:ea typeface="+mn-ea"/>
                <a:cs typeface="+mn-cs"/>
              </a:rPr>
              <a:t>evere renal dysfunction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severe renal dysfunction is reported on annual follow-ups; a date of diagnosis is not provided. </a:t>
            </a:r>
            <a:r>
              <a:rPr lang="en-US" sz="1200" kern="1200" dirty="0" smtClean="0">
                <a:solidFill>
                  <a:schemeClr val="tx1"/>
                </a:solidFill>
                <a:effectLst/>
                <a:latin typeface="+mn-lt"/>
                <a:ea typeface="+mn-ea"/>
                <a:cs typeface="+mn-cs"/>
              </a:rPr>
              <a:t>For this figure the midpoint between the date of previous follow-up (when event had not occurred) and the date of follow-up when the event was reported was used as the date of occurrence.</a:t>
            </a:r>
            <a:r>
              <a:rPr lang="en-US" sz="1200" kern="1200" dirty="0" smtClean="0">
                <a:solidFill>
                  <a:schemeClr val="tx1"/>
                </a:solidFill>
                <a:latin typeface="+mn-lt"/>
                <a:ea typeface="+mn-ea"/>
                <a:cs typeface="+mn-cs"/>
              </a:rPr>
              <a:t> Patients were included in the analysis until an unknown response for severe renal dysfunction was reported.  Therefore, the rates seen here may differ from those reported in the cumulative prevalence slide which is based on only those patients with known responses for severe renal dysfunction at all follow-up time points.</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33</a:t>
            </a:fld>
            <a:endParaRPr lang="en-US" dirty="0"/>
          </a:p>
        </p:txBody>
      </p:sp>
    </p:spTree>
    <p:extLst>
      <p:ext uri="{BB962C8B-B14F-4D97-AF65-F5344CB8AC3E}">
        <p14:creationId xmlns:p14="http://schemas.microsoft.com/office/powerpoint/2010/main" val="35428947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dirty="0"/>
          </a:p>
        </p:txBody>
      </p:sp>
    </p:spTree>
    <p:extLst>
      <p:ext uri="{BB962C8B-B14F-4D97-AF65-F5344CB8AC3E}">
        <p14:creationId xmlns:p14="http://schemas.microsoft.com/office/powerpoint/2010/main" val="221974774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table shows the percentage of patients with malignancies reported within 1 year, within 5 years and within 10 years following transplantation. The percentages are based on patients with known responses.  To reduce bias, only patients with responses reported on every follow-up through the 5-year (or 10-year) annual follow-up were included in the “5-Year Survivors” (or “10-Year Survivors”) column.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34</a:t>
            </a:fld>
            <a:endParaRPr lang="en-US" dirty="0"/>
          </a:p>
        </p:txBody>
      </p:sp>
    </p:spTree>
    <p:extLst>
      <p:ext uri="{BB962C8B-B14F-4D97-AF65-F5344CB8AC3E}">
        <p14:creationId xmlns:p14="http://schemas.microsoft.com/office/powerpoint/2010/main" val="125619183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Freedom </a:t>
            </a:r>
            <a:r>
              <a:rPr lang="en-US" sz="1200" kern="1200" smtClean="0">
                <a:solidFill>
                  <a:schemeClr val="tx1"/>
                </a:solidFill>
                <a:effectLst/>
                <a:latin typeface="+mn-lt"/>
                <a:ea typeface="+mn-ea"/>
                <a:cs typeface="+mn-cs"/>
              </a:rPr>
              <a:t>from </a:t>
            </a:r>
            <a:r>
              <a:rPr lang="en-US" sz="1200" kern="1200" smtClean="0">
                <a:solidFill>
                  <a:schemeClr val="tx1"/>
                </a:solidFill>
                <a:latin typeface="+mn-lt"/>
                <a:ea typeface="+mn-ea"/>
                <a:cs typeface="+mn-cs"/>
              </a:rPr>
              <a:t>Malignancy </a:t>
            </a:r>
            <a:r>
              <a:rPr lang="en-US" sz="1200" kern="1200" dirty="0" smtClean="0">
                <a:solidFill>
                  <a:schemeClr val="tx1"/>
                </a:solidFill>
                <a:latin typeface="+mn-lt"/>
                <a:ea typeface="+mn-ea"/>
                <a:cs typeface="+mn-cs"/>
              </a:rPr>
              <a:t>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When available</a:t>
            </a:r>
            <a:r>
              <a:rPr lang="en-US" sz="1200" kern="1200" baseline="0" dirty="0" smtClean="0">
                <a:solidFill>
                  <a:schemeClr val="tx1"/>
                </a:solidFill>
                <a:latin typeface="+mn-lt"/>
                <a:ea typeface="+mn-ea"/>
                <a:cs typeface="+mn-cs"/>
              </a:rPr>
              <a:t>, diagnosis date is used. Otherwise </a:t>
            </a:r>
            <a:r>
              <a:rPr lang="en-US" sz="1200" kern="1200" dirty="0" smtClean="0">
                <a:solidFill>
                  <a:schemeClr val="tx1"/>
                </a:solidFill>
                <a:effectLst/>
                <a:latin typeface="+mn-lt"/>
                <a:ea typeface="+mn-ea"/>
                <a:cs typeface="+mn-cs"/>
              </a:rPr>
              <a:t>the midpoint between the date of previous follow-up (when event had not occurred) and the date of follow-up when the event was reported was used as the date of occurrence.</a:t>
            </a:r>
            <a:r>
              <a:rPr lang="en-US" sz="1200" kern="1200" dirty="0" smtClean="0">
                <a:solidFill>
                  <a:schemeClr val="tx1"/>
                </a:solidFill>
                <a:latin typeface="+mn-lt"/>
                <a:ea typeface="+mn-ea"/>
                <a:cs typeface="+mn-cs"/>
              </a:rPr>
              <a:t> Patients were included in the analysis until an unknown response for malignancy was reported.  Therefore, the rates seen here may differ from those reported in the cumulative prevalence slide which is based on only those patients with known responses for malignancy at all follow-up time points.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35</a:t>
            </a:fld>
            <a:endParaRPr lang="en-US" dirty="0"/>
          </a:p>
        </p:txBody>
      </p:sp>
    </p:spTree>
    <p:extLst>
      <p:ext uri="{BB962C8B-B14F-4D97-AF65-F5344CB8AC3E}">
        <p14:creationId xmlns:p14="http://schemas.microsoft.com/office/powerpoint/2010/main" val="46019147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36</a:t>
            </a:fld>
            <a:endParaRPr lang="en-US" dirty="0"/>
          </a:p>
        </p:txBody>
      </p:sp>
    </p:spTree>
    <p:extLst>
      <p:ext uri="{BB962C8B-B14F-4D97-AF65-F5344CB8AC3E}">
        <p14:creationId xmlns:p14="http://schemas.microsoft.com/office/powerpoint/2010/main" val="111778794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37</a:t>
            </a:fld>
            <a:endParaRPr lang="en-US" dirty="0"/>
          </a:p>
        </p:txBody>
      </p:sp>
    </p:spTree>
    <p:extLst>
      <p:ext uri="{BB962C8B-B14F-4D97-AF65-F5344CB8AC3E}">
        <p14:creationId xmlns:p14="http://schemas.microsoft.com/office/powerpoint/2010/main" val="325726721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38</a:t>
            </a:fld>
            <a:endParaRPr lang="en-US" dirty="0"/>
          </a:p>
        </p:txBody>
      </p:sp>
    </p:spTree>
    <p:extLst>
      <p:ext uri="{BB962C8B-B14F-4D97-AF65-F5344CB8AC3E}">
        <p14:creationId xmlns:p14="http://schemas.microsoft.com/office/powerpoint/2010/main" val="73914891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Analysis excludes living donor transplants unless specifically stated otherwise.</a:t>
            </a:r>
          </a:p>
        </p:txBody>
      </p:sp>
      <p:sp>
        <p:nvSpPr>
          <p:cNvPr id="4" name="Slide Number Placeholder 3"/>
          <p:cNvSpPr>
            <a:spLocks noGrp="1"/>
          </p:cNvSpPr>
          <p:nvPr>
            <p:ph type="sldNum" sz="quarter" idx="10"/>
          </p:nvPr>
        </p:nvSpPr>
        <p:spPr/>
        <p:txBody>
          <a:bodyPr/>
          <a:lstStyle/>
          <a:p>
            <a:fld id="{2C4CF527-DB22-4A89-A796-D9BF6FBA4C61}" type="slidenum">
              <a:rPr lang="en-US" smtClean="0"/>
              <a:pPr/>
              <a:t>39</a:t>
            </a:fld>
            <a:endParaRPr lang="en-US" dirty="0"/>
          </a:p>
        </p:txBody>
      </p:sp>
    </p:spTree>
    <p:extLst>
      <p:ext uri="{BB962C8B-B14F-4D97-AF65-F5344CB8AC3E}">
        <p14:creationId xmlns:p14="http://schemas.microsoft.com/office/powerpoint/2010/main" val="66531679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1 year. Continuous factors were fit using a restricted cubic spline.</a:t>
            </a:r>
          </a:p>
          <a:p>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42</a:t>
            </a:fld>
            <a:endParaRPr lang="en-US" dirty="0"/>
          </a:p>
        </p:txBody>
      </p:sp>
    </p:spTree>
    <p:extLst>
      <p:ext uri="{BB962C8B-B14F-4D97-AF65-F5344CB8AC3E}">
        <p14:creationId xmlns:p14="http://schemas.microsoft.com/office/powerpoint/2010/main" val="123877229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3237">
              <a:defRPr/>
            </a:pPr>
            <a:endParaRPr lang="en-US" dirty="0"/>
          </a:p>
        </p:txBody>
      </p:sp>
      <p:sp>
        <p:nvSpPr>
          <p:cNvPr id="4" name="Slide Number Placeholder 3"/>
          <p:cNvSpPr>
            <a:spLocks noGrp="1"/>
          </p:cNvSpPr>
          <p:nvPr>
            <p:ph type="sldNum" sz="quarter" idx="10"/>
          </p:nvPr>
        </p:nvSpPr>
        <p:spPr/>
        <p:txBody>
          <a:bodyPr/>
          <a:lstStyle/>
          <a:p>
            <a:fld id="{2C4CF527-DB22-4A89-A796-D9BF6FBA4C61}" type="slidenum">
              <a:rPr lang="en-US" smtClean="0"/>
              <a:pPr/>
              <a:t>43</a:t>
            </a:fld>
            <a:endParaRPr lang="en-US" dirty="0"/>
          </a:p>
        </p:txBody>
      </p:sp>
    </p:spTree>
    <p:extLst>
      <p:ext uri="{BB962C8B-B14F-4D97-AF65-F5344CB8AC3E}">
        <p14:creationId xmlns:p14="http://schemas.microsoft.com/office/powerpoint/2010/main" val="238186249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44</a:t>
            </a:fld>
            <a:endParaRPr lang="en-US" dirty="0"/>
          </a:p>
        </p:txBody>
      </p:sp>
    </p:spTree>
    <p:extLst>
      <p:ext uri="{BB962C8B-B14F-4D97-AF65-F5344CB8AC3E}">
        <p14:creationId xmlns:p14="http://schemas.microsoft.com/office/powerpoint/2010/main" val="340617264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45</a:t>
            </a:fld>
            <a:endParaRPr lang="en-US" dirty="0"/>
          </a:p>
        </p:txBody>
      </p:sp>
    </p:spTree>
    <p:extLst>
      <p:ext uri="{BB962C8B-B14F-4D97-AF65-F5344CB8AC3E}">
        <p14:creationId xmlns:p14="http://schemas.microsoft.com/office/powerpoint/2010/main" val="13787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dirty="0"/>
          </a:p>
        </p:txBody>
      </p:sp>
    </p:spTree>
    <p:extLst>
      <p:ext uri="{BB962C8B-B14F-4D97-AF65-F5344CB8AC3E}">
        <p14:creationId xmlns:p14="http://schemas.microsoft.com/office/powerpoint/2010/main" val="411351935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46</a:t>
            </a:fld>
            <a:endParaRPr lang="en-US" dirty="0"/>
          </a:p>
        </p:txBody>
      </p:sp>
    </p:spTree>
    <p:extLst>
      <p:ext uri="{BB962C8B-B14F-4D97-AF65-F5344CB8AC3E}">
        <p14:creationId xmlns:p14="http://schemas.microsoft.com/office/powerpoint/2010/main" val="1154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47</a:t>
            </a:fld>
            <a:endParaRPr lang="en-US" dirty="0"/>
          </a:p>
        </p:txBody>
      </p:sp>
    </p:spTree>
    <p:extLst>
      <p:ext uri="{BB962C8B-B14F-4D97-AF65-F5344CB8AC3E}">
        <p14:creationId xmlns:p14="http://schemas.microsoft.com/office/powerpoint/2010/main" val="288160482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48</a:t>
            </a:fld>
            <a:endParaRPr lang="en-US" dirty="0"/>
          </a:p>
        </p:txBody>
      </p:sp>
    </p:spTree>
    <p:extLst>
      <p:ext uri="{BB962C8B-B14F-4D97-AF65-F5344CB8AC3E}">
        <p14:creationId xmlns:p14="http://schemas.microsoft.com/office/powerpoint/2010/main" val="141958209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49</a:t>
            </a:fld>
            <a:endParaRPr lang="en-US" dirty="0"/>
          </a:p>
        </p:txBody>
      </p:sp>
    </p:spTree>
    <p:extLst>
      <p:ext uri="{BB962C8B-B14F-4D97-AF65-F5344CB8AC3E}">
        <p14:creationId xmlns:p14="http://schemas.microsoft.com/office/powerpoint/2010/main" val="25498606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50</a:t>
            </a:fld>
            <a:endParaRPr lang="en-US" dirty="0"/>
          </a:p>
        </p:txBody>
      </p:sp>
    </p:spTree>
    <p:extLst>
      <p:ext uri="{BB962C8B-B14F-4D97-AF65-F5344CB8AC3E}">
        <p14:creationId xmlns:p14="http://schemas.microsoft.com/office/powerpoint/2010/main" val="363343674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51</a:t>
            </a:fld>
            <a:endParaRPr lang="en-US" dirty="0"/>
          </a:p>
        </p:txBody>
      </p:sp>
    </p:spTree>
    <p:extLst>
      <p:ext uri="{BB962C8B-B14F-4D97-AF65-F5344CB8AC3E}">
        <p14:creationId xmlns:p14="http://schemas.microsoft.com/office/powerpoint/2010/main" val="17589574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dirty="0" smtClean="0"/>
          </a:p>
          <a:p>
            <a:r>
              <a:rPr lang="en-US" dirty="0" smtClean="0"/>
              <a:t>Survival rates were compared using the log-rank test statistic. Adjustments for multiple comparisons were done using Scheffe’s method. Results of log-rank test should be interpreted with caution when curves cross.</a:t>
            </a:r>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52</a:t>
            </a:fld>
            <a:endParaRPr lang="en-US" dirty="0"/>
          </a:p>
        </p:txBody>
      </p:sp>
    </p:spTree>
    <p:extLst>
      <p:ext uri="{BB962C8B-B14F-4D97-AF65-F5344CB8AC3E}">
        <p14:creationId xmlns:p14="http://schemas.microsoft.com/office/powerpoint/2010/main" val="212920651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dirty="0" smtClean="0"/>
          </a:p>
          <a:p>
            <a:r>
              <a:rPr lang="en-US" dirty="0" smtClean="0"/>
              <a:t>Survival rates were compared using the log-rank test statistic. Adjustments for multiple comparisons were done using Scheffe’s method. Results of log-rank test should be interpreted with caution when curves cross.</a:t>
            </a:r>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53</a:t>
            </a:fld>
            <a:endParaRPr lang="en-US" dirty="0"/>
          </a:p>
        </p:txBody>
      </p:sp>
    </p:spTree>
    <p:extLst>
      <p:ext uri="{BB962C8B-B14F-4D97-AF65-F5344CB8AC3E}">
        <p14:creationId xmlns:p14="http://schemas.microsoft.com/office/powerpoint/2010/main" val="193592286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3237">
              <a:defRPr/>
            </a:pPr>
            <a:r>
              <a:rPr lang="en-US" dirty="0" smtClean="0"/>
              <a:t>Comparisons </a:t>
            </a:r>
            <a:r>
              <a:rPr lang="en-US" dirty="0"/>
              <a:t>were made using the chi-square statistic. Adjustments for multiple comparisons were done using Bonferroni method.</a:t>
            </a:r>
          </a:p>
        </p:txBody>
      </p:sp>
      <p:sp>
        <p:nvSpPr>
          <p:cNvPr id="4" name="Slide Number Placeholder 3"/>
          <p:cNvSpPr>
            <a:spLocks noGrp="1"/>
          </p:cNvSpPr>
          <p:nvPr>
            <p:ph type="sldNum" sz="quarter" idx="10"/>
          </p:nvPr>
        </p:nvSpPr>
        <p:spPr/>
        <p:txBody>
          <a:bodyPr/>
          <a:lstStyle/>
          <a:p>
            <a:fld id="{8D3FF3A6-B03F-4710-AAA0-E3CB014C4A59}" type="slidenum">
              <a:rPr lang="en-US" smtClean="0"/>
              <a:pPr/>
              <a:t>54</a:t>
            </a:fld>
            <a:endParaRPr lang="en-US" dirty="0"/>
          </a:p>
        </p:txBody>
      </p:sp>
    </p:spTree>
    <p:extLst>
      <p:ext uri="{BB962C8B-B14F-4D97-AF65-F5344CB8AC3E}">
        <p14:creationId xmlns:p14="http://schemas.microsoft.com/office/powerpoint/2010/main" val="20210562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dirty="0"/>
          </a:p>
        </p:txBody>
      </p:sp>
    </p:spTree>
    <p:extLst>
      <p:ext uri="{BB962C8B-B14F-4D97-AF65-F5344CB8AC3E}">
        <p14:creationId xmlns:p14="http://schemas.microsoft.com/office/powerpoint/2010/main" val="41860272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7</a:t>
            </a:fld>
            <a:endParaRPr lang="en-US" dirty="0"/>
          </a:p>
        </p:txBody>
      </p:sp>
    </p:spTree>
    <p:extLst>
      <p:ext uri="{BB962C8B-B14F-4D97-AF65-F5344CB8AC3E}">
        <p14:creationId xmlns:p14="http://schemas.microsoft.com/office/powerpoint/2010/main" val="11513158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dirty="0"/>
          </a:p>
        </p:txBody>
      </p:sp>
    </p:spTree>
    <p:extLst>
      <p:ext uri="{BB962C8B-B14F-4D97-AF65-F5344CB8AC3E}">
        <p14:creationId xmlns:p14="http://schemas.microsoft.com/office/powerpoint/2010/main" val="30522022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dirty="0"/>
          </a:p>
        </p:txBody>
      </p:sp>
    </p:spTree>
    <p:extLst>
      <p:ext uri="{BB962C8B-B14F-4D97-AF65-F5344CB8AC3E}">
        <p14:creationId xmlns:p14="http://schemas.microsoft.com/office/powerpoint/2010/main" val="31699429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dirty="0"/>
          </a:p>
        </p:txBody>
      </p:sp>
    </p:spTree>
    <p:extLst>
      <p:ext uri="{BB962C8B-B14F-4D97-AF65-F5344CB8AC3E}">
        <p14:creationId xmlns:p14="http://schemas.microsoft.com/office/powerpoint/2010/main" val="30674990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5000">
              <a:srgbClr val="330033"/>
            </a:gs>
            <a:gs pos="100000">
              <a:schemeClr val="tx1"/>
            </a:gs>
          </a:gsLst>
          <a:lin ang="162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chart" Target="../charts/chart14.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chart" Target="../charts/chart16.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chart" Target="../charts/chart17.xml"/></Relationships>
</file>

<file path=ppt/slides/_rels/slide23.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3.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5.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6.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7.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8.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notesSlide" Target="../notesSlides/notesSlide4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9.xml.rels><?xml version="1.0" encoding="UTF-8" standalone="yes"?>
<Relationships xmlns="http://schemas.openxmlformats.org/package/2006/relationships"><Relationship Id="rId3" Type="http://schemas.openxmlformats.org/officeDocument/2006/relationships/chart" Target="../charts/chart34.xml"/><Relationship Id="rId2" Type="http://schemas.openxmlformats.org/officeDocument/2006/relationships/notesSlide" Target="../notesSlides/notesSlide4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0.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notesSlide" Target="../notesSlides/notesSlide4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1.xml.rels><?xml version="1.0" encoding="UTF-8" standalone="yes"?>
<Relationships xmlns="http://schemas.openxmlformats.org/package/2006/relationships"><Relationship Id="rId3" Type="http://schemas.openxmlformats.org/officeDocument/2006/relationships/chart" Target="../charts/chart36.xml"/><Relationship Id="rId2" Type="http://schemas.openxmlformats.org/officeDocument/2006/relationships/notesSlide" Target="../notesSlides/notesSlide4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2.xml.rels><?xml version="1.0" encoding="UTF-8" standalone="yes"?>
<Relationships xmlns="http://schemas.openxmlformats.org/package/2006/relationships"><Relationship Id="rId3" Type="http://schemas.openxmlformats.org/officeDocument/2006/relationships/chart" Target="../charts/chart37.xml"/><Relationship Id="rId2" Type="http://schemas.openxmlformats.org/officeDocument/2006/relationships/notesSlide" Target="../notesSlides/notesSlide4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3.xml.rels><?xml version="1.0" encoding="UTF-8" standalone="yes"?>
<Relationships xmlns="http://schemas.openxmlformats.org/package/2006/relationships"><Relationship Id="rId3" Type="http://schemas.openxmlformats.org/officeDocument/2006/relationships/chart" Target="../charts/chart38.xml"/><Relationship Id="rId2" Type="http://schemas.openxmlformats.org/officeDocument/2006/relationships/notesSlide" Target="../notesSlides/notesSlide4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4.xml.rels><?xml version="1.0" encoding="UTF-8" standalone="yes"?>
<Relationships xmlns="http://schemas.openxmlformats.org/package/2006/relationships"><Relationship Id="rId3" Type="http://schemas.openxmlformats.org/officeDocument/2006/relationships/chart" Target="../charts/chart39.xml"/><Relationship Id="rId2" Type="http://schemas.openxmlformats.org/officeDocument/2006/relationships/notesSlide" Target="../notesSlides/notesSlide4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hyperlink" Target="../Working_heartlung.ppt"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HEART-LUNG TRANSPLANTATION</a:t>
            </a:r>
            <a:endParaRPr lang="en-US" dirty="0"/>
          </a:p>
        </p:txBody>
      </p:sp>
      <p:sp>
        <p:nvSpPr>
          <p:cNvPr id="3" name="Subtitle 2"/>
          <p:cNvSpPr>
            <a:spLocks noGrp="1"/>
          </p:cNvSpPr>
          <p:nvPr>
            <p:ph type="subTitle" idx="1"/>
          </p:nvPr>
        </p:nvSpPr>
        <p:spPr/>
        <p:txBody>
          <a:bodyPr/>
          <a:lstStyle/>
          <a:p>
            <a:r>
              <a:rPr lang="en-US" dirty="0" smtClean="0"/>
              <a:t>Adult Recipients</a:t>
            </a:r>
            <a:endParaRPr lang="en-US" dirty="0"/>
          </a:p>
        </p:txBody>
      </p:sp>
      <p:grpSp>
        <p:nvGrpSpPr>
          <p:cNvPr id="10" name="Group 9"/>
          <p:cNvGrpSpPr/>
          <p:nvPr/>
        </p:nvGrpSpPr>
        <p:grpSpPr>
          <a:xfrm>
            <a:off x="2" y="6146792"/>
            <a:ext cx="4715933" cy="711201"/>
            <a:chOff x="2" y="6146792"/>
            <a:chExt cx="4715933" cy="711201"/>
          </a:xfrm>
        </p:grpSpPr>
        <p:grpSp>
          <p:nvGrpSpPr>
            <p:cNvPr id="15" name="Group 14"/>
            <p:cNvGrpSpPr/>
            <p:nvPr/>
          </p:nvGrpSpPr>
          <p:grpSpPr>
            <a:xfrm>
              <a:off x="2" y="6146792"/>
              <a:ext cx="4715932" cy="711201"/>
              <a:chOff x="1" y="6067776"/>
              <a:chExt cx="4952999" cy="790224"/>
            </a:xfrm>
          </p:grpSpPr>
          <p:pic>
            <p:nvPicPr>
              <p:cNvPr id="17" name="Picture 16"/>
              <p:cNvPicPr>
                <a:picLocks noChangeAspect="1"/>
              </p:cNvPicPr>
              <p:nvPr/>
            </p:nvPicPr>
            <p:blipFill>
              <a:blip r:embed="rId3" cstate="print"/>
              <a:stretch>
                <a:fillRect/>
              </a:stretch>
            </p:blipFill>
            <p:spPr>
              <a:xfrm>
                <a:off x="1" y="6172200"/>
                <a:ext cx="4952999" cy="685800"/>
              </a:xfrm>
              <a:prstGeom prst="rect">
                <a:avLst/>
              </a:prstGeom>
            </p:spPr>
          </p:pic>
          <p:sp>
            <p:nvSpPr>
              <p:cNvPr id="18"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6"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7148128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14400"/>
          </a:xfrm>
        </p:spPr>
        <p:txBody>
          <a:bodyPr/>
          <a:lstStyle/>
          <a:p>
            <a:r>
              <a:rPr lang="en-US" sz="2600" dirty="0" smtClean="0"/>
              <a:t>Adult Heart-Lung Transplants</a:t>
            </a:r>
            <a:r>
              <a:rPr lang="en-US" sz="2400" dirty="0" smtClean="0"/>
              <a:t/>
            </a:r>
            <a:br>
              <a:rPr lang="en-US" sz="2400" dirty="0" smtClean="0"/>
            </a:br>
            <a:r>
              <a:rPr lang="en-US" sz="2400" dirty="0" smtClean="0"/>
              <a:t>Major Indications by Year (Number)</a:t>
            </a:r>
            <a:endParaRPr lang="en-US" sz="2400" dirty="0"/>
          </a:p>
        </p:txBody>
      </p:sp>
      <p:graphicFrame>
        <p:nvGraphicFramePr>
          <p:cNvPr id="10" name="Content Placeholder 9"/>
          <p:cNvGraphicFramePr>
            <a:graphicFrameLocks noGrp="1"/>
          </p:cNvGraphicFramePr>
          <p:nvPr>
            <p:ph idx="1"/>
            <p:extLst/>
          </p:nvPr>
        </p:nvGraphicFramePr>
        <p:xfrm>
          <a:off x="152400" y="990600"/>
          <a:ext cx="8839200" cy="5250174"/>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545813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90600"/>
          </a:xfrm>
        </p:spPr>
        <p:txBody>
          <a:bodyPr/>
          <a:lstStyle/>
          <a:p>
            <a:r>
              <a:rPr lang="en-US" sz="2600" dirty="0" smtClean="0"/>
              <a:t>Adult Heart-Lung Transplants</a:t>
            </a:r>
            <a:br>
              <a:rPr lang="en-US" sz="2600" dirty="0" smtClean="0"/>
            </a:br>
            <a:r>
              <a:rPr lang="en-US" sz="2400" dirty="0" smtClean="0"/>
              <a:t>Age Distribution by Location</a:t>
            </a:r>
            <a:br>
              <a:rPr lang="en-US" sz="2400" dirty="0" smtClean="0"/>
            </a:br>
            <a:endParaRPr lang="en-US" sz="2000" dirty="0"/>
          </a:p>
        </p:txBody>
      </p:sp>
      <p:graphicFrame>
        <p:nvGraphicFramePr>
          <p:cNvPr id="10" name="Content Placeholder 9"/>
          <p:cNvGraphicFramePr>
            <a:graphicFrameLocks noGrp="1"/>
          </p:cNvGraphicFramePr>
          <p:nvPr>
            <p:ph idx="1"/>
            <p:extLst/>
          </p:nvPr>
        </p:nvGraphicFramePr>
        <p:xfrm>
          <a:off x="152400" y="1447800"/>
          <a:ext cx="89154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2" name="Group 11"/>
          <p:cNvGrpSpPr/>
          <p:nvPr/>
        </p:nvGrpSpPr>
        <p:grpSpPr>
          <a:xfrm>
            <a:off x="2" y="6146792"/>
            <a:ext cx="4715933" cy="711201"/>
            <a:chOff x="2" y="6146792"/>
            <a:chExt cx="4715933" cy="711201"/>
          </a:xfrm>
        </p:grpSpPr>
        <p:grpSp>
          <p:nvGrpSpPr>
            <p:cNvPr id="13" name="Group 12"/>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3" name="title_cohort"/>
          <p:cNvSpPr txBox="1"/>
          <p:nvPr/>
        </p:nvSpPr>
        <p:spPr>
          <a:xfrm>
            <a:off x="1790700" y="1057418"/>
            <a:ext cx="5562600" cy="400110"/>
          </a:xfrm>
          <a:prstGeom prst="rect">
            <a:avLst/>
          </a:prstGeom>
          <a:noFill/>
        </p:spPr>
        <p:txBody>
          <a:bodyPr wrap="square" rtlCol="0">
            <a:spAutoFit/>
          </a:bodyPr>
          <a:lstStyle/>
          <a:p>
            <a:pPr algn="ctr"/>
            <a:r>
              <a:rPr lang="en-US" sz="2000" b="1" kern="0" dirty="0" smtClean="0"/>
              <a:t>(Transplants: January 2004 – June 2016)</a:t>
            </a:r>
            <a:endParaRPr lang="en-US" sz="2000" b="1" kern="0" dirty="0"/>
          </a:p>
        </p:txBody>
      </p:sp>
    </p:spTree>
    <p:extLst>
      <p:ext uri="{BB962C8B-B14F-4D97-AF65-F5344CB8AC3E}">
        <p14:creationId xmlns:p14="http://schemas.microsoft.com/office/powerpoint/2010/main" val="27278160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76200" y="1426152"/>
          <a:ext cx="8839200" cy="4746047"/>
        </p:xfrm>
        <a:graphic>
          <a:graphicData uri="http://schemas.openxmlformats.org/drawingml/2006/chart">
            <c:chart xmlns:c="http://schemas.openxmlformats.org/drawingml/2006/chart" xmlns:r="http://schemas.openxmlformats.org/officeDocument/2006/relationships" r:id="rId3"/>
          </a:graphicData>
        </a:graphic>
      </p:graphicFrame>
      <p:grpSp>
        <p:nvGrpSpPr>
          <p:cNvPr id="12" name="Group 11"/>
          <p:cNvGrpSpPr/>
          <p:nvPr/>
        </p:nvGrpSpPr>
        <p:grpSpPr>
          <a:xfrm>
            <a:off x="2" y="6146792"/>
            <a:ext cx="4715933" cy="711201"/>
            <a:chOff x="2" y="6146792"/>
            <a:chExt cx="4715933" cy="711201"/>
          </a:xfrm>
        </p:grpSpPr>
        <p:grpSp>
          <p:nvGrpSpPr>
            <p:cNvPr id="13" name="Group 12"/>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7"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4" name="Title 1"/>
          <p:cNvSpPr txBox="1">
            <a:spLocks/>
          </p:cNvSpPr>
          <p:nvPr/>
        </p:nvSpPr>
        <p:spPr bwMode="auto">
          <a:xfrm>
            <a:off x="0" y="391800"/>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2400" kern="0" dirty="0" smtClean="0"/>
              <a:t/>
            </a:r>
            <a:br>
              <a:rPr lang="en-US" sz="2400" kern="0" dirty="0" smtClean="0"/>
            </a:br>
            <a:r>
              <a:rPr lang="en-US" sz="2400" kern="0" dirty="0" smtClean="0"/>
              <a:t>Diagnosis Distribution by Location</a:t>
            </a:r>
            <a:br>
              <a:rPr lang="en-US" sz="2400" kern="0" dirty="0" smtClean="0"/>
            </a:br>
            <a:endParaRPr lang="en-US" sz="2000" kern="0" dirty="0"/>
          </a:p>
        </p:txBody>
      </p:sp>
      <p:sp>
        <p:nvSpPr>
          <p:cNvPr id="15" name="title_cohort"/>
          <p:cNvSpPr txBox="1"/>
          <p:nvPr/>
        </p:nvSpPr>
        <p:spPr>
          <a:xfrm>
            <a:off x="1752600" y="1026043"/>
            <a:ext cx="5638800" cy="400110"/>
          </a:xfrm>
          <a:prstGeom prst="rect">
            <a:avLst/>
          </a:prstGeom>
          <a:noFill/>
        </p:spPr>
        <p:txBody>
          <a:bodyPr wrap="square" rtlCol="0">
            <a:spAutoFit/>
          </a:bodyPr>
          <a:lstStyle/>
          <a:p>
            <a:pPr algn="ctr"/>
            <a:r>
              <a:rPr lang="en-US" sz="2000" b="1" kern="0" dirty="0" smtClean="0"/>
              <a:t>(Transplants: January 2004 – June 2016)</a:t>
            </a:r>
            <a:endParaRPr lang="en-US" sz="2000" b="1" kern="0" dirty="0"/>
          </a:p>
        </p:txBody>
      </p:sp>
    </p:spTree>
    <p:extLst>
      <p:ext uri="{BB962C8B-B14F-4D97-AF65-F5344CB8AC3E}">
        <p14:creationId xmlns:p14="http://schemas.microsoft.com/office/powerpoint/2010/main" val="27024094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524000"/>
          <a:ext cx="8991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8" name="Title 1"/>
          <p:cNvSpPr txBox="1">
            <a:spLocks/>
          </p:cNvSpPr>
          <p:nvPr/>
        </p:nvSpPr>
        <p:spPr bwMode="auto">
          <a:xfrm>
            <a:off x="0" y="381000"/>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2400" kern="0" dirty="0" smtClean="0"/>
              <a:t/>
            </a:r>
            <a:br>
              <a:rPr lang="en-US" sz="2400" kern="0" dirty="0" smtClean="0"/>
            </a:br>
            <a:r>
              <a:rPr lang="en-US" sz="2800" kern="0" dirty="0" smtClean="0"/>
              <a:t> </a:t>
            </a:r>
            <a:r>
              <a:rPr lang="en-US" sz="2400" kern="0" dirty="0" smtClean="0"/>
              <a:t>Donor Age Distribution by Location</a:t>
            </a:r>
            <a:br>
              <a:rPr lang="en-US" sz="2400" kern="0" dirty="0" smtClean="0"/>
            </a:br>
            <a:endParaRPr lang="en-US" sz="2000" kern="0" dirty="0"/>
          </a:p>
        </p:txBody>
      </p:sp>
      <p:sp>
        <p:nvSpPr>
          <p:cNvPr id="3" name="title_cohort"/>
          <p:cNvSpPr txBox="1"/>
          <p:nvPr/>
        </p:nvSpPr>
        <p:spPr>
          <a:xfrm>
            <a:off x="2038350" y="1061943"/>
            <a:ext cx="5067300" cy="400110"/>
          </a:xfrm>
          <a:prstGeom prst="rect">
            <a:avLst/>
          </a:prstGeom>
          <a:noFill/>
        </p:spPr>
        <p:txBody>
          <a:bodyPr wrap="square" rtlCol="0">
            <a:spAutoFit/>
          </a:bodyPr>
          <a:lstStyle/>
          <a:p>
            <a:pPr algn="ctr"/>
            <a:r>
              <a:rPr lang="en-US" sz="2000" b="1" kern="0" dirty="0" smtClean="0"/>
              <a:t>(Transplants: January 2004 – June 2016)</a:t>
            </a:r>
            <a:endParaRPr lang="en-US" sz="2000" b="1" kern="0" dirty="0"/>
          </a:p>
        </p:txBody>
      </p:sp>
    </p:spTree>
    <p:extLst>
      <p:ext uri="{BB962C8B-B14F-4D97-AF65-F5344CB8AC3E}">
        <p14:creationId xmlns:p14="http://schemas.microsoft.com/office/powerpoint/2010/main" val="275808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Post Transplant Survival and Other Outcomes</a:t>
            </a:r>
            <a:endParaRPr lang="en-US" dirty="0"/>
          </a:p>
        </p:txBody>
      </p:sp>
      <p:grpSp>
        <p:nvGrpSpPr>
          <p:cNvPr id="9" name="Group 8"/>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4" name="Picture 13"/>
              <p:cNvPicPr>
                <a:picLocks noChangeAspect="1"/>
              </p:cNvPicPr>
              <p:nvPr/>
            </p:nvPicPr>
            <p:blipFill>
              <a:blip r:embed="rId2" cstate="print"/>
              <a:stretch>
                <a:fillRect/>
              </a:stretch>
            </p:blipFill>
            <p:spPr>
              <a:xfrm>
                <a:off x="1" y="6172200"/>
                <a:ext cx="4952999" cy="685800"/>
              </a:xfrm>
              <a:prstGeom prst="rect">
                <a:avLst/>
              </a:prstGeom>
            </p:spPr>
          </p:pic>
          <p:sp>
            <p:nvSpPr>
              <p:cNvPr id="15"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3"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41686133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595826018"/>
              </p:ext>
            </p:extLst>
          </p:nvPr>
        </p:nvGraphicFramePr>
        <p:xfrm>
          <a:off x="228600" y="1371600"/>
          <a:ext cx="8610600" cy="48006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9" name="Title 1"/>
          <p:cNvSpPr txBox="1">
            <a:spLocks/>
          </p:cNvSpPr>
          <p:nvPr/>
        </p:nvSpPr>
        <p:spPr bwMode="auto">
          <a:xfrm>
            <a:off x="4864" y="30480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3200" kern="0" dirty="0" smtClean="0"/>
              <a:t/>
            </a:r>
            <a:br>
              <a:rPr lang="en-US" sz="3200" kern="0" dirty="0" smtClean="0"/>
            </a:br>
            <a:r>
              <a:rPr lang="en-US" sz="2600" kern="0" dirty="0" smtClean="0"/>
              <a:t> </a:t>
            </a:r>
            <a:r>
              <a:rPr lang="en-US" sz="2400" kern="0" dirty="0" smtClean="0"/>
              <a:t>Kaplan-Meier Survival</a:t>
            </a:r>
            <a:br>
              <a:rPr lang="en-US" sz="2400" kern="0" dirty="0" smtClean="0"/>
            </a:br>
            <a:r>
              <a:rPr lang="en-US" sz="2000" kern="0" dirty="0" smtClean="0"/>
              <a:t> </a:t>
            </a:r>
            <a:endParaRPr lang="en-US" sz="2000" kern="0" dirty="0"/>
          </a:p>
        </p:txBody>
      </p:sp>
      <p:sp>
        <p:nvSpPr>
          <p:cNvPr id="18" name="median_survival"/>
          <p:cNvSpPr txBox="1"/>
          <p:nvPr/>
        </p:nvSpPr>
        <p:spPr>
          <a:xfrm>
            <a:off x="4715934" y="1756681"/>
            <a:ext cx="3657525" cy="579336"/>
          </a:xfrm>
          <a:prstGeom prst="rect">
            <a:avLst/>
          </a:prstGeom>
          <a:solidFill>
            <a:srgbClr val="000000"/>
          </a:solidFill>
          <a:ln>
            <a:solidFill>
              <a:srgbClr val="FFFF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chemeClr val="tx1"/>
                </a:solidFill>
              </a:rPr>
              <a:t>Median survival = 3.3 years</a:t>
            </a:r>
          </a:p>
          <a:p>
            <a:r>
              <a:rPr lang="en-US" sz="1400" b="1" dirty="0" smtClean="0">
                <a:solidFill>
                  <a:schemeClr val="tx1"/>
                </a:solidFill>
              </a:rPr>
              <a:t>Conditional median survival = 10.3 years</a:t>
            </a:r>
            <a:endParaRPr lang="en-US" sz="1400" b="1" dirty="0"/>
          </a:p>
        </p:txBody>
      </p:sp>
      <p:sp>
        <p:nvSpPr>
          <p:cNvPr id="17" name="pvalues"/>
          <p:cNvSpPr txBox="1"/>
          <p:nvPr/>
        </p:nvSpPr>
        <p:spPr>
          <a:xfrm>
            <a:off x="2971800" y="2819400"/>
            <a:ext cx="1219175" cy="41381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chemeClr val="tx1"/>
                </a:solidFill>
              </a:rPr>
              <a:t>N = 3,953</a:t>
            </a:r>
            <a:endParaRPr lang="en-US" sz="1400" b="1" dirty="0">
              <a:solidFill>
                <a:schemeClr val="tx1"/>
              </a:solidFill>
            </a:endParaRPr>
          </a:p>
        </p:txBody>
      </p:sp>
      <p:sp>
        <p:nvSpPr>
          <p:cNvPr id="3" name="title_cohort"/>
          <p:cNvSpPr txBox="1"/>
          <p:nvPr/>
        </p:nvSpPr>
        <p:spPr>
          <a:xfrm>
            <a:off x="2076494" y="1000499"/>
            <a:ext cx="5181600" cy="400110"/>
          </a:xfrm>
          <a:prstGeom prst="rect">
            <a:avLst/>
          </a:prstGeom>
          <a:noFill/>
        </p:spPr>
        <p:txBody>
          <a:bodyPr wrap="square" rtlCol="0">
            <a:spAutoFit/>
          </a:bodyPr>
          <a:lstStyle/>
          <a:p>
            <a:r>
              <a:rPr lang="en-US" sz="2000" b="1" kern="0" dirty="0" smtClean="0"/>
              <a:t>(Transplants: January 1982 – June 2015)</a:t>
            </a:r>
            <a:endParaRPr lang="en-US" sz="2000" b="1" kern="0" dirty="0"/>
          </a:p>
        </p:txBody>
      </p:sp>
    </p:spTree>
    <p:extLst>
      <p:ext uri="{BB962C8B-B14F-4D97-AF65-F5344CB8AC3E}">
        <p14:creationId xmlns:p14="http://schemas.microsoft.com/office/powerpoint/2010/main" val="30794456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371600"/>
          <a:ext cx="8610600" cy="48006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p:spPr>
          </p:pic>
          <p:sp>
            <p:nvSpPr>
              <p:cNvPr id="18"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6"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9" name="Title 1"/>
          <p:cNvSpPr txBox="1">
            <a:spLocks/>
          </p:cNvSpPr>
          <p:nvPr/>
        </p:nvSpPr>
        <p:spPr bwMode="auto">
          <a:xfrm>
            <a:off x="4864" y="219944"/>
            <a:ext cx="91440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2800" kern="0" dirty="0" smtClean="0"/>
              <a:t/>
            </a:r>
            <a:br>
              <a:rPr lang="en-US" sz="2800" kern="0" dirty="0" smtClean="0"/>
            </a:br>
            <a:r>
              <a:rPr lang="en-US" sz="2400" kern="0" dirty="0" smtClean="0"/>
              <a:t>Kaplan-Meier Survival by Transplant Type</a:t>
            </a:r>
            <a:r>
              <a:rPr lang="en-US" sz="2800" kern="0" dirty="0" smtClean="0"/>
              <a:t/>
            </a:r>
            <a:br>
              <a:rPr lang="en-US" sz="2800" kern="0" dirty="0" smtClean="0"/>
            </a:br>
            <a:endParaRPr lang="en-US" sz="2000" kern="0" dirty="0"/>
          </a:p>
        </p:txBody>
      </p:sp>
      <p:sp>
        <p:nvSpPr>
          <p:cNvPr id="20" name="median_survival"/>
          <p:cNvSpPr txBox="1"/>
          <p:nvPr/>
        </p:nvSpPr>
        <p:spPr>
          <a:xfrm>
            <a:off x="5105400" y="2438400"/>
            <a:ext cx="3338187" cy="824695"/>
          </a:xfrm>
          <a:prstGeom prst="rect">
            <a:avLst/>
          </a:prstGeom>
          <a:solidFill>
            <a:srgbClr val="000000"/>
          </a:solidFill>
          <a:ln>
            <a:solidFill>
              <a:srgbClr val="FFFF00"/>
            </a:solidFill>
          </a:ln>
        </p:spPr>
        <p:txBody>
          <a:bodyPr wrap="square" lIns="45720" rIns="45720" rtlCol="0" anchor="ctr" anchorCtr="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chemeClr val="tx1"/>
                </a:solidFill>
              </a:rPr>
              <a:t>Median survival (years): </a:t>
            </a:r>
          </a:p>
          <a:p>
            <a:r>
              <a:rPr lang="en-US" sz="1400" b="1" dirty="0" smtClean="0">
                <a:solidFill>
                  <a:schemeClr val="tx1"/>
                </a:solidFill>
              </a:rPr>
              <a:t>Primary: 3.4; Conditional=10.2; Retransplant: 0.2; Conditional=11.2</a:t>
            </a:r>
          </a:p>
        </p:txBody>
      </p:sp>
      <p:sp>
        <p:nvSpPr>
          <p:cNvPr id="9" name="pvalues"/>
          <p:cNvSpPr txBox="1"/>
          <p:nvPr/>
        </p:nvSpPr>
        <p:spPr>
          <a:xfrm>
            <a:off x="4343400" y="3520217"/>
            <a:ext cx="1143000" cy="307777"/>
          </a:xfrm>
          <a:prstGeom prst="rect">
            <a:avLst/>
          </a:prstGeom>
          <a:noFill/>
        </p:spPr>
        <p:txBody>
          <a:bodyPr wrap="square" rtlCol="0">
            <a:spAutoFit/>
          </a:bodyPr>
          <a:lstStyle/>
          <a:p>
            <a:r>
              <a:rPr lang="en-US" sz="1400" b="1" dirty="0" smtClean="0">
                <a:solidFill>
                  <a:srgbClr val="FFFF00"/>
                </a:solidFill>
              </a:rPr>
              <a:t>p = 0.0088</a:t>
            </a:r>
            <a:endParaRPr lang="en-US" sz="1400" b="1" dirty="0">
              <a:solidFill>
                <a:srgbClr val="FFFF00"/>
              </a:solidFill>
            </a:endParaRPr>
          </a:p>
        </p:txBody>
      </p:sp>
      <p:sp>
        <p:nvSpPr>
          <p:cNvPr id="3" name="title_cohort"/>
          <p:cNvSpPr txBox="1"/>
          <p:nvPr/>
        </p:nvSpPr>
        <p:spPr>
          <a:xfrm>
            <a:off x="2038394" y="954864"/>
            <a:ext cx="5257800" cy="400110"/>
          </a:xfrm>
          <a:prstGeom prst="rect">
            <a:avLst/>
          </a:prstGeom>
          <a:noFill/>
        </p:spPr>
        <p:txBody>
          <a:bodyPr wrap="square" rtlCol="0">
            <a:spAutoFit/>
          </a:bodyPr>
          <a:lstStyle/>
          <a:p>
            <a:r>
              <a:rPr lang="en-US" sz="2000" b="1" kern="0" dirty="0" smtClean="0"/>
              <a:t>(Transplants: January 1982 – June 2015)</a:t>
            </a:r>
            <a:endParaRPr lang="en-US" sz="2000" b="1" kern="0" dirty="0"/>
          </a:p>
        </p:txBody>
      </p:sp>
    </p:spTree>
    <p:extLst>
      <p:ext uri="{BB962C8B-B14F-4D97-AF65-F5344CB8AC3E}">
        <p14:creationId xmlns:p14="http://schemas.microsoft.com/office/powerpoint/2010/main" val="35817450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371600"/>
          <a:ext cx="8610600" cy="4775192"/>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7" name="Title 1"/>
          <p:cNvSpPr txBox="1">
            <a:spLocks/>
          </p:cNvSpPr>
          <p:nvPr/>
        </p:nvSpPr>
        <p:spPr bwMode="auto">
          <a:xfrm>
            <a:off x="0" y="303179"/>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3200" kern="0" dirty="0" smtClean="0"/>
              <a:t/>
            </a:r>
            <a:br>
              <a:rPr lang="en-US" sz="3200" kern="0" dirty="0" smtClean="0"/>
            </a:br>
            <a:r>
              <a:rPr lang="en-US" sz="2400" kern="0" dirty="0" smtClean="0"/>
              <a:t> Kaplan-Meier Survival by Era</a:t>
            </a:r>
            <a:r>
              <a:rPr lang="en-US" sz="2600" kern="0" dirty="0" smtClean="0"/>
              <a:t/>
            </a:r>
            <a:br>
              <a:rPr lang="en-US" sz="2600" kern="0" dirty="0" smtClean="0"/>
            </a:br>
            <a:endParaRPr lang="en-US" sz="2000" kern="0" dirty="0"/>
          </a:p>
        </p:txBody>
      </p:sp>
      <p:sp>
        <p:nvSpPr>
          <p:cNvPr id="20" name="median_survival"/>
          <p:cNvSpPr txBox="1"/>
          <p:nvPr/>
        </p:nvSpPr>
        <p:spPr>
          <a:xfrm>
            <a:off x="3810000" y="1692614"/>
            <a:ext cx="4191037" cy="972229"/>
          </a:xfrm>
          <a:prstGeom prst="rect">
            <a:avLst/>
          </a:prstGeom>
          <a:solidFill>
            <a:srgbClr val="000000"/>
          </a:solidFill>
          <a:ln>
            <a:solidFill>
              <a:srgbClr val="FFFF00"/>
            </a:solidFill>
          </a:ln>
        </p:spPr>
        <p:txBody>
          <a:bodyPr wrap="square" lIns="45720" rIns="4572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chemeClr val="tx1"/>
                </a:solidFill>
              </a:rPr>
              <a:t>Median survival (years):</a:t>
            </a:r>
          </a:p>
          <a:p>
            <a:r>
              <a:rPr lang="en-US" sz="1400" b="1" dirty="0" smtClean="0">
                <a:solidFill>
                  <a:schemeClr val="tx1"/>
                </a:solidFill>
              </a:rPr>
              <a:t>1982-1993=2.1; 1994-2003=3.7; 2004-6/2015=5.8; Conditional median survival (years):</a:t>
            </a:r>
          </a:p>
          <a:p>
            <a:r>
              <a:rPr lang="en-US" sz="1400" b="1" dirty="0" smtClean="0">
                <a:solidFill>
                  <a:schemeClr val="tx1"/>
                </a:solidFill>
              </a:rPr>
              <a:t>1982-1993=9.0; 1994-2003=11.2; 2004-6/2015=NA</a:t>
            </a:r>
            <a:endParaRPr lang="en-US" sz="1400" b="1" dirty="0"/>
          </a:p>
        </p:txBody>
      </p:sp>
      <p:sp>
        <p:nvSpPr>
          <p:cNvPr id="19" name="pvalues"/>
          <p:cNvSpPr txBox="1"/>
          <p:nvPr/>
        </p:nvSpPr>
        <p:spPr>
          <a:xfrm>
            <a:off x="1099295" y="4724400"/>
            <a:ext cx="3558244" cy="495331"/>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200" b="1" dirty="0" smtClean="0">
                <a:solidFill>
                  <a:srgbClr val="FFFF00"/>
                </a:solidFill>
              </a:rPr>
              <a:t>1982-1993 vs. 1994-2003: p&lt;0.0001</a:t>
            </a:r>
          </a:p>
          <a:p>
            <a:r>
              <a:rPr lang="en-US" sz="1200" b="1" dirty="0" smtClean="0">
                <a:solidFill>
                  <a:srgbClr val="FFFF00"/>
                </a:solidFill>
              </a:rPr>
              <a:t>1982-1993 vs. 2004-6/2015: p&lt;0.0001</a:t>
            </a:r>
          </a:p>
          <a:p>
            <a:r>
              <a:rPr lang="en-US" sz="1200" b="1" dirty="0" smtClean="0">
                <a:solidFill>
                  <a:srgbClr val="FFFF00"/>
                </a:solidFill>
              </a:rPr>
              <a:t>1994-2003 vs. 2004-6/2015: p=0.0539</a:t>
            </a:r>
          </a:p>
        </p:txBody>
      </p:sp>
      <p:sp>
        <p:nvSpPr>
          <p:cNvPr id="3" name="title_cohort"/>
          <p:cNvSpPr txBox="1"/>
          <p:nvPr/>
        </p:nvSpPr>
        <p:spPr>
          <a:xfrm>
            <a:off x="2010384" y="981218"/>
            <a:ext cx="5181600" cy="400110"/>
          </a:xfrm>
          <a:prstGeom prst="rect">
            <a:avLst/>
          </a:prstGeom>
          <a:noFill/>
        </p:spPr>
        <p:txBody>
          <a:bodyPr wrap="square" rtlCol="0">
            <a:spAutoFit/>
          </a:bodyPr>
          <a:lstStyle/>
          <a:p>
            <a:r>
              <a:rPr lang="en-US" sz="2000" b="1" kern="0" dirty="0" smtClean="0"/>
              <a:t>(Transplants: January 1982 – June 2015)</a:t>
            </a:r>
            <a:endParaRPr lang="en-US" sz="2000" b="1" kern="0" dirty="0"/>
          </a:p>
        </p:txBody>
      </p:sp>
    </p:spTree>
    <p:extLst>
      <p:ext uri="{BB962C8B-B14F-4D97-AF65-F5344CB8AC3E}">
        <p14:creationId xmlns:p14="http://schemas.microsoft.com/office/powerpoint/2010/main" val="23619472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295400"/>
          <a:ext cx="8610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9" name="Title 1"/>
          <p:cNvSpPr txBox="1">
            <a:spLocks/>
          </p:cNvSpPr>
          <p:nvPr/>
        </p:nvSpPr>
        <p:spPr bwMode="auto">
          <a:xfrm>
            <a:off x="-1622" y="30262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3200" kern="0" dirty="0" smtClean="0"/>
              <a:t/>
            </a:r>
            <a:br>
              <a:rPr lang="en-US" sz="3200" kern="0" dirty="0" smtClean="0"/>
            </a:br>
            <a:r>
              <a:rPr lang="en-US" sz="2400" kern="0" dirty="0" smtClean="0"/>
              <a:t>Kaplan-Meier Survival by Diagnosis </a:t>
            </a:r>
            <a:r>
              <a:rPr lang="en-US" sz="2600" kern="0" dirty="0" smtClean="0"/>
              <a:t/>
            </a:r>
            <a:br>
              <a:rPr lang="en-US" sz="2600" kern="0" dirty="0" smtClean="0"/>
            </a:br>
            <a:r>
              <a:rPr lang="en-US" sz="2000" kern="0" dirty="0" smtClean="0"/>
              <a:t> </a:t>
            </a:r>
            <a:endParaRPr lang="en-US" sz="2000" kern="0" dirty="0"/>
          </a:p>
        </p:txBody>
      </p:sp>
      <p:sp>
        <p:nvSpPr>
          <p:cNvPr id="13" name="median_survival"/>
          <p:cNvSpPr txBox="1"/>
          <p:nvPr/>
        </p:nvSpPr>
        <p:spPr>
          <a:xfrm>
            <a:off x="3810000" y="2696698"/>
            <a:ext cx="4658756" cy="502896"/>
          </a:xfrm>
          <a:prstGeom prst="rect">
            <a:avLst/>
          </a:prstGeom>
          <a:ln>
            <a:solidFill>
              <a:srgbClr val="FFFF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b="1" dirty="0" smtClean="0">
                <a:solidFill>
                  <a:schemeClr val="tx1"/>
                </a:solidFill>
              </a:rPr>
              <a:t>Median survival (years):</a:t>
            </a:r>
          </a:p>
          <a:p>
            <a:r>
              <a:rPr lang="en-US" sz="1300" b="1" dirty="0" smtClean="0">
                <a:solidFill>
                  <a:schemeClr val="tx1"/>
                </a:solidFill>
              </a:rPr>
              <a:t>PH-not IPAH=4.8; IPAH=4.4; CF=6.2; COPD=2.7; IIP=2.1</a:t>
            </a:r>
            <a:endParaRPr lang="en-US" sz="1300" b="1" dirty="0">
              <a:solidFill>
                <a:schemeClr val="tx1"/>
              </a:solidFill>
            </a:endParaRPr>
          </a:p>
        </p:txBody>
      </p:sp>
      <p:sp>
        <p:nvSpPr>
          <p:cNvPr id="12" name="pvalues"/>
          <p:cNvSpPr txBox="1"/>
          <p:nvPr/>
        </p:nvSpPr>
        <p:spPr>
          <a:xfrm>
            <a:off x="1143000" y="5029200"/>
            <a:ext cx="4800600" cy="321991"/>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rgbClr val="FFFF00"/>
                </a:solidFill>
              </a:rPr>
              <a:t>No pair-wise comparisons were significant at p &lt; 0.05 except CF vs. COPD</a:t>
            </a:r>
          </a:p>
        </p:txBody>
      </p:sp>
      <p:sp>
        <p:nvSpPr>
          <p:cNvPr id="3" name="title_cohort"/>
          <p:cNvSpPr txBox="1"/>
          <p:nvPr/>
        </p:nvSpPr>
        <p:spPr>
          <a:xfrm>
            <a:off x="1938657" y="984941"/>
            <a:ext cx="5334000" cy="400110"/>
          </a:xfrm>
          <a:prstGeom prst="rect">
            <a:avLst/>
          </a:prstGeom>
          <a:noFill/>
        </p:spPr>
        <p:txBody>
          <a:bodyPr wrap="square" rtlCol="0">
            <a:spAutoFit/>
          </a:bodyPr>
          <a:lstStyle/>
          <a:p>
            <a:pPr algn="ctr"/>
            <a:r>
              <a:rPr lang="en-US" sz="2000" b="1" kern="0" dirty="0" smtClean="0"/>
              <a:t>(Transplants: January 1990 – June 2015)</a:t>
            </a:r>
            <a:endParaRPr lang="en-US" sz="2000" b="1" kern="0" dirty="0"/>
          </a:p>
        </p:txBody>
      </p:sp>
    </p:spTree>
    <p:extLst>
      <p:ext uri="{BB962C8B-B14F-4D97-AF65-F5344CB8AC3E}">
        <p14:creationId xmlns:p14="http://schemas.microsoft.com/office/powerpoint/2010/main" val="25364895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6" name="Picture 15"/>
              <p:cNvPicPr>
                <a:picLocks noChangeAspect="1"/>
              </p:cNvPicPr>
              <p:nvPr/>
            </p:nvPicPr>
            <p:blipFill>
              <a:blip r:embed="rId3"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graphicFrame>
        <p:nvGraphicFramePr>
          <p:cNvPr id="20" name="Content Placeholder 3"/>
          <p:cNvGraphicFramePr>
            <a:graphicFrameLocks noGrp="1"/>
          </p:cNvGraphicFramePr>
          <p:nvPr>
            <p:ph idx="1"/>
            <p:extLst/>
          </p:nvPr>
        </p:nvGraphicFramePr>
        <p:xfrm>
          <a:off x="228600" y="1295400"/>
          <a:ext cx="8610600" cy="4876800"/>
        </p:xfrm>
        <a:graphic>
          <a:graphicData uri="http://schemas.openxmlformats.org/drawingml/2006/chart">
            <c:chart xmlns:c="http://schemas.openxmlformats.org/drawingml/2006/chart" xmlns:r="http://schemas.openxmlformats.org/officeDocument/2006/relationships" r:id="rId4"/>
          </a:graphicData>
        </a:graphic>
      </p:graphicFrame>
      <p:sp>
        <p:nvSpPr>
          <p:cNvPr id="10" name="Title 1"/>
          <p:cNvSpPr txBox="1">
            <a:spLocks/>
          </p:cNvSpPr>
          <p:nvPr/>
        </p:nvSpPr>
        <p:spPr bwMode="auto">
          <a:xfrm>
            <a:off x="0" y="30324"/>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2400" kern="0" dirty="0" smtClean="0"/>
              <a:t/>
            </a:r>
            <a:br>
              <a:rPr lang="en-US" sz="2400" kern="0" dirty="0" smtClean="0"/>
            </a:br>
            <a:r>
              <a:rPr lang="en-US" sz="2400" kern="0" dirty="0" smtClean="0"/>
              <a:t>Kaplan-Meier Survival by Diagnosis Conditional on Survival</a:t>
            </a:r>
            <a:endParaRPr lang="en-US" sz="2000" kern="0" dirty="0"/>
          </a:p>
        </p:txBody>
      </p:sp>
      <p:sp>
        <p:nvSpPr>
          <p:cNvPr id="3" name="title 2"/>
          <p:cNvSpPr txBox="1"/>
          <p:nvPr/>
        </p:nvSpPr>
        <p:spPr>
          <a:xfrm>
            <a:off x="1219200" y="878042"/>
            <a:ext cx="1676400" cy="461665"/>
          </a:xfrm>
          <a:prstGeom prst="rect">
            <a:avLst/>
          </a:prstGeom>
          <a:noFill/>
        </p:spPr>
        <p:txBody>
          <a:bodyPr wrap="square" rtlCol="0">
            <a:spAutoFit/>
          </a:bodyPr>
          <a:lstStyle/>
          <a:p>
            <a:pPr algn="ctr"/>
            <a:r>
              <a:rPr lang="en-US" sz="2400" b="1" kern="0" dirty="0"/>
              <a:t>to 1 </a:t>
            </a:r>
            <a:r>
              <a:rPr lang="en-US" sz="2400" b="1" kern="0" dirty="0" smtClean="0"/>
              <a:t>Year</a:t>
            </a:r>
            <a:endParaRPr lang="en-US" sz="2400" b="1" kern="0" dirty="0"/>
          </a:p>
        </p:txBody>
      </p:sp>
      <p:sp>
        <p:nvSpPr>
          <p:cNvPr id="18" name="median_survival"/>
          <p:cNvSpPr txBox="1"/>
          <p:nvPr/>
        </p:nvSpPr>
        <p:spPr>
          <a:xfrm>
            <a:off x="1143001" y="4724400"/>
            <a:ext cx="5486400" cy="533432"/>
          </a:xfrm>
          <a:prstGeom prst="rect">
            <a:avLst/>
          </a:prstGeom>
          <a:ln>
            <a:solidFill>
              <a:srgbClr val="FFFF00"/>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chemeClr val="tx1"/>
                </a:solidFill>
              </a:rPr>
              <a:t>Median survival (years):</a:t>
            </a:r>
          </a:p>
          <a:p>
            <a:r>
              <a:rPr lang="en-US" sz="1400" b="1" dirty="0" smtClean="0">
                <a:solidFill>
                  <a:schemeClr val="tx1"/>
                </a:solidFill>
              </a:rPr>
              <a:t>PH-not IPAH=12.3; IPAH=10.1; CF=11.8; COPD=7.3; IIP=7.3</a:t>
            </a:r>
            <a:endParaRPr lang="en-US" sz="1400" b="1" dirty="0">
              <a:solidFill>
                <a:schemeClr val="tx1"/>
              </a:solidFill>
            </a:endParaRPr>
          </a:p>
        </p:txBody>
      </p:sp>
      <p:sp>
        <p:nvSpPr>
          <p:cNvPr id="9" name="pvalues"/>
          <p:cNvSpPr txBox="1"/>
          <p:nvPr/>
        </p:nvSpPr>
        <p:spPr>
          <a:xfrm>
            <a:off x="1133168" y="3807979"/>
            <a:ext cx="2667040" cy="550591"/>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rgbClr val="FFFF00"/>
                </a:solidFill>
              </a:rPr>
              <a:t>No pair-wise comparisons were significant at p &lt; 0.05</a:t>
            </a:r>
          </a:p>
        </p:txBody>
      </p:sp>
      <p:sp>
        <p:nvSpPr>
          <p:cNvPr id="12" name="title_cohort"/>
          <p:cNvSpPr txBox="1"/>
          <p:nvPr/>
        </p:nvSpPr>
        <p:spPr>
          <a:xfrm>
            <a:off x="2757008" y="939597"/>
            <a:ext cx="5181600" cy="400110"/>
          </a:xfrm>
          <a:prstGeom prst="rect">
            <a:avLst/>
          </a:prstGeom>
          <a:noFill/>
        </p:spPr>
        <p:txBody>
          <a:bodyPr wrap="square" rtlCol="0">
            <a:spAutoFit/>
          </a:bodyPr>
          <a:lstStyle/>
          <a:p>
            <a:r>
              <a:rPr lang="en-US" sz="2000" b="1" kern="0" dirty="0" smtClean="0"/>
              <a:t>(Transplants: January 1990 – June 2015)</a:t>
            </a:r>
            <a:endParaRPr lang="en-US" sz="2000" b="1" kern="0" dirty="0"/>
          </a:p>
        </p:txBody>
      </p:sp>
    </p:spTree>
    <p:extLst>
      <p:ext uri="{BB962C8B-B14F-4D97-AF65-F5344CB8AC3E}">
        <p14:creationId xmlns:p14="http://schemas.microsoft.com/office/powerpoint/2010/main" val="31697568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066800"/>
          </a:xfrm>
        </p:spPr>
        <p:txBody>
          <a:bodyPr/>
          <a:lstStyle/>
          <a:p>
            <a:r>
              <a:rPr lang="en-US" sz="3200" dirty="0" smtClean="0"/>
              <a:t>Table of Contents</a:t>
            </a:r>
            <a:endParaRPr lang="en-US" sz="3200" dirty="0"/>
          </a:p>
        </p:txBody>
      </p:sp>
      <p:sp>
        <p:nvSpPr>
          <p:cNvPr id="10" name="Content Placeholder 9"/>
          <p:cNvSpPr>
            <a:spLocks noGrp="1"/>
          </p:cNvSpPr>
          <p:nvPr>
            <p:ph idx="1"/>
          </p:nvPr>
        </p:nvSpPr>
        <p:spPr>
          <a:xfrm>
            <a:off x="228600" y="1600200"/>
            <a:ext cx="8382000" cy="4640574"/>
          </a:xfrm>
        </p:spPr>
        <p:txBody>
          <a:bodyPr lIns="9144" rIns="9144"/>
          <a:lstStyle/>
          <a:p>
            <a:pPr>
              <a:lnSpc>
                <a:spcPct val="120000"/>
              </a:lnSpc>
              <a:spcBef>
                <a:spcPts val="500"/>
              </a:spcBef>
            </a:pPr>
            <a:r>
              <a:rPr lang="en-US" sz="2400" b="1" dirty="0" smtClean="0"/>
              <a:t>Donor and recipient characteristics: slides 3-13</a:t>
            </a:r>
          </a:p>
          <a:p>
            <a:pPr>
              <a:lnSpc>
                <a:spcPct val="120000"/>
              </a:lnSpc>
              <a:spcBef>
                <a:spcPts val="500"/>
              </a:spcBef>
            </a:pPr>
            <a:r>
              <a:rPr lang="en-US" sz="2400" b="1" dirty="0"/>
              <a:t>Post </a:t>
            </a:r>
            <a:r>
              <a:rPr lang="en-US" sz="2400" b="1" dirty="0" smtClean="0"/>
              <a:t>transplant survival </a:t>
            </a:r>
            <a:r>
              <a:rPr lang="en-US" sz="2400" b="1" dirty="0"/>
              <a:t>and </a:t>
            </a:r>
            <a:r>
              <a:rPr lang="en-US" sz="2400" b="1" dirty="0" smtClean="0"/>
              <a:t>other outcomes: slides 14-23</a:t>
            </a:r>
          </a:p>
          <a:p>
            <a:pPr>
              <a:lnSpc>
                <a:spcPct val="120000"/>
              </a:lnSpc>
              <a:spcBef>
                <a:spcPts val="500"/>
              </a:spcBef>
            </a:pPr>
            <a:r>
              <a:rPr lang="en-US" sz="2400" b="1" dirty="0" smtClean="0"/>
              <a:t>Induction </a:t>
            </a:r>
            <a:r>
              <a:rPr lang="en-US" sz="2400" b="1" dirty="0"/>
              <a:t>and </a:t>
            </a:r>
            <a:r>
              <a:rPr lang="en-US" sz="2400" b="1" dirty="0" smtClean="0"/>
              <a:t>maintenance immunosuppression: slides 24-29</a:t>
            </a:r>
          </a:p>
          <a:p>
            <a:pPr>
              <a:lnSpc>
                <a:spcPct val="120000"/>
              </a:lnSpc>
              <a:spcBef>
                <a:spcPts val="500"/>
              </a:spcBef>
            </a:pPr>
            <a:r>
              <a:rPr lang="en-US" sz="2400" b="1" dirty="0" smtClean="0"/>
              <a:t>Post transplant morbidities: slides 30-38</a:t>
            </a:r>
          </a:p>
          <a:p>
            <a:pPr>
              <a:lnSpc>
                <a:spcPct val="120000"/>
              </a:lnSpc>
              <a:spcBef>
                <a:spcPts val="500"/>
              </a:spcBef>
            </a:pPr>
            <a:r>
              <a:rPr lang="en-US" sz="2400" b="1" dirty="0" smtClean="0"/>
              <a:t>Multivariable analyses: </a:t>
            </a:r>
            <a:r>
              <a:rPr lang="en-US" sz="2400" b="1" dirty="0"/>
              <a:t>slides </a:t>
            </a:r>
            <a:r>
              <a:rPr lang="en-US" sz="2400" b="1" dirty="0" smtClean="0"/>
              <a:t>39-42</a:t>
            </a:r>
          </a:p>
          <a:p>
            <a:pPr>
              <a:lnSpc>
                <a:spcPct val="120000"/>
              </a:lnSpc>
              <a:spcBef>
                <a:spcPts val="500"/>
              </a:spcBef>
            </a:pPr>
            <a:r>
              <a:rPr lang="en-US" sz="2400" b="1" dirty="0" smtClean="0"/>
              <a:t>Focus theme: </a:t>
            </a:r>
            <a:r>
              <a:rPr lang="en-US" sz="2400" b="1" smtClean="0"/>
              <a:t>slides 43-54</a:t>
            </a:r>
            <a:endParaRPr lang="en-US" sz="2400" b="1" dirty="0" smtClean="0"/>
          </a:p>
        </p:txBody>
      </p:sp>
      <p:grpSp>
        <p:nvGrpSpPr>
          <p:cNvPr id="11" name="Group 10"/>
          <p:cNvGrpSpPr/>
          <p:nvPr/>
        </p:nvGrpSpPr>
        <p:grpSpPr>
          <a:xfrm>
            <a:off x="2" y="6146792"/>
            <a:ext cx="4715933" cy="711201"/>
            <a:chOff x="2" y="6146792"/>
            <a:chExt cx="4715933" cy="711201"/>
          </a:xfrm>
        </p:grpSpPr>
        <p:grpSp>
          <p:nvGrpSpPr>
            <p:cNvPr id="15" name="Group 14"/>
            <p:cNvGrpSpPr/>
            <p:nvPr/>
          </p:nvGrpSpPr>
          <p:grpSpPr>
            <a:xfrm>
              <a:off x="2" y="6146792"/>
              <a:ext cx="4715932" cy="711201"/>
              <a:chOff x="1" y="6067776"/>
              <a:chExt cx="4952999" cy="790224"/>
            </a:xfrm>
          </p:grpSpPr>
          <p:pic>
            <p:nvPicPr>
              <p:cNvPr id="17" name="Picture 16"/>
              <p:cNvPicPr>
                <a:picLocks noChangeAspect="1"/>
              </p:cNvPicPr>
              <p:nvPr/>
            </p:nvPicPr>
            <p:blipFill>
              <a:blip r:embed="rId3" cstate="print"/>
              <a:stretch>
                <a:fillRect/>
              </a:stretch>
            </p:blipFill>
            <p:spPr>
              <a:xfrm>
                <a:off x="1" y="6172200"/>
                <a:ext cx="4952999" cy="685800"/>
              </a:xfrm>
              <a:prstGeom prst="rect">
                <a:avLst/>
              </a:prstGeom>
            </p:spPr>
          </p:pic>
          <p:sp>
            <p:nvSpPr>
              <p:cNvPr id="18"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6"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5256251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2606323492"/>
              </p:ext>
            </p:extLst>
          </p:nvPr>
        </p:nvGraphicFramePr>
        <p:xfrm>
          <a:off x="0" y="1371600"/>
          <a:ext cx="8991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9" name="Title 1"/>
          <p:cNvSpPr txBox="1">
            <a:spLocks/>
          </p:cNvSpPr>
          <p:nvPr/>
        </p:nvSpPr>
        <p:spPr bwMode="auto">
          <a:xfrm>
            <a:off x="1622" y="223737"/>
            <a:ext cx="9144000" cy="121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pPr>
              <a:lnSpc>
                <a:spcPct val="90000"/>
              </a:lnSpc>
            </a:pPr>
            <a:r>
              <a:rPr lang="en-US" sz="2600" kern="0" dirty="0" smtClean="0"/>
              <a:t>Adult Heart-Lung Transplants</a:t>
            </a:r>
            <a:r>
              <a:rPr lang="en-US" sz="2800" kern="0" dirty="0" smtClean="0"/>
              <a:t/>
            </a:r>
            <a:br>
              <a:rPr lang="en-US" sz="2800" kern="0" dirty="0" smtClean="0"/>
            </a:br>
            <a:r>
              <a:rPr lang="en-US" sz="2400" kern="0" dirty="0" smtClean="0"/>
              <a:t>Functional Status of Surviving Recipients </a:t>
            </a:r>
            <a:br>
              <a:rPr lang="en-US" sz="2400" kern="0" dirty="0" smtClean="0"/>
            </a:br>
            <a:endParaRPr lang="en-US" sz="2000" kern="0" dirty="0"/>
          </a:p>
        </p:txBody>
      </p:sp>
      <p:sp>
        <p:nvSpPr>
          <p:cNvPr id="3" name="title_cohort"/>
          <p:cNvSpPr txBox="1"/>
          <p:nvPr/>
        </p:nvSpPr>
        <p:spPr>
          <a:xfrm>
            <a:off x="1485900" y="971490"/>
            <a:ext cx="6172200" cy="400110"/>
          </a:xfrm>
          <a:prstGeom prst="rect">
            <a:avLst/>
          </a:prstGeom>
          <a:noFill/>
        </p:spPr>
        <p:txBody>
          <a:bodyPr wrap="square" rtlCol="0">
            <a:spAutoFit/>
          </a:bodyPr>
          <a:lstStyle/>
          <a:p>
            <a:pPr algn="ctr"/>
            <a:r>
              <a:rPr lang="en-US" sz="2000" b="1" kern="0" dirty="0" smtClean="0"/>
              <a:t>(Follow-ups: March 2005 – June 2016)</a:t>
            </a:r>
            <a:endParaRPr lang="en-US" sz="2000" b="1" kern="0" dirty="0"/>
          </a:p>
        </p:txBody>
      </p:sp>
    </p:spTree>
    <p:extLst>
      <p:ext uri="{BB962C8B-B14F-4D97-AF65-F5344CB8AC3E}">
        <p14:creationId xmlns:p14="http://schemas.microsoft.com/office/powerpoint/2010/main" val="30521290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9" name="Picture 18"/>
              <p:cNvPicPr>
                <a:picLocks noChangeAspect="1"/>
              </p:cNvPicPr>
              <p:nvPr/>
            </p:nvPicPr>
            <p:blipFill>
              <a:blip r:embed="rId3" cstate="print"/>
              <a:stretch>
                <a:fillRect/>
              </a:stretch>
            </p:blipFill>
            <p:spPr>
              <a:xfrm>
                <a:off x="1" y="6172200"/>
                <a:ext cx="4952999" cy="685800"/>
              </a:xfrm>
              <a:prstGeom prst="rect">
                <a:avLst/>
              </a:prstGeom>
            </p:spPr>
          </p:pic>
          <p:sp>
            <p:nvSpPr>
              <p:cNvPr id="20"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8"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21" name="Title 1"/>
          <p:cNvSpPr txBox="1">
            <a:spLocks/>
          </p:cNvSpPr>
          <p:nvPr/>
        </p:nvSpPr>
        <p:spPr bwMode="auto">
          <a:xfrm>
            <a:off x="0" y="152400"/>
            <a:ext cx="91440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2400" kern="0" dirty="0" smtClean="0"/>
              <a:t/>
            </a:r>
            <a:br>
              <a:rPr lang="en-US" sz="2400" kern="0" dirty="0" smtClean="0"/>
            </a:br>
            <a:r>
              <a:rPr lang="en-US" sz="2400" kern="0" dirty="0"/>
              <a:t>Surviving Recipients Working Post-Transplant</a:t>
            </a:r>
            <a:r>
              <a:rPr lang="en-US" sz="2400" kern="0" dirty="0" smtClean="0"/>
              <a:t/>
            </a:r>
            <a:br>
              <a:rPr lang="en-US" sz="2400" kern="0" dirty="0" smtClean="0"/>
            </a:br>
            <a:endParaRPr lang="en-US" sz="2000" kern="0" dirty="0"/>
          </a:p>
        </p:txBody>
      </p:sp>
      <p:sp>
        <p:nvSpPr>
          <p:cNvPr id="3" name="title_cohort"/>
          <p:cNvSpPr txBox="1"/>
          <p:nvPr/>
        </p:nvSpPr>
        <p:spPr>
          <a:xfrm>
            <a:off x="1714500" y="1013403"/>
            <a:ext cx="5715000" cy="400110"/>
          </a:xfrm>
          <a:prstGeom prst="rect">
            <a:avLst/>
          </a:prstGeom>
          <a:noFill/>
        </p:spPr>
        <p:txBody>
          <a:bodyPr wrap="square" rtlCol="0">
            <a:spAutoFit/>
          </a:bodyPr>
          <a:lstStyle/>
          <a:p>
            <a:pPr algn="ctr"/>
            <a:r>
              <a:rPr lang="en-US" sz="2000" b="1" kern="0" dirty="0" smtClean="0"/>
              <a:t>(Follow-ups: January 2009 – June 2016)</a:t>
            </a:r>
            <a:endParaRPr lang="en-US" sz="2000" b="1" kern="0" dirty="0"/>
          </a:p>
        </p:txBody>
      </p:sp>
      <p:graphicFrame>
        <p:nvGraphicFramePr>
          <p:cNvPr id="6" name="Chart 5"/>
          <p:cNvGraphicFramePr/>
          <p:nvPr>
            <p:extLst/>
          </p:nvPr>
        </p:nvGraphicFramePr>
        <p:xfrm>
          <a:off x="434113" y="1413513"/>
          <a:ext cx="8382000" cy="463137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1732659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6" name="Picture 15"/>
              <p:cNvPicPr>
                <a:picLocks noChangeAspect="1"/>
              </p:cNvPicPr>
              <p:nvPr/>
            </p:nvPicPr>
            <p:blipFill>
              <a:blip r:embed="rId3"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9" name="Title 1"/>
          <p:cNvSpPr txBox="1">
            <a:spLocks/>
          </p:cNvSpPr>
          <p:nvPr/>
        </p:nvSpPr>
        <p:spPr bwMode="auto">
          <a:xfrm>
            <a:off x="0" y="143175"/>
            <a:ext cx="9144000" cy="1295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pPr>
              <a:lnSpc>
                <a:spcPct val="90000"/>
              </a:lnSpc>
            </a:pPr>
            <a:r>
              <a:rPr lang="en-US" sz="2600" kern="0" dirty="0" smtClean="0"/>
              <a:t>Adult Heart-Lung Transplants</a:t>
            </a:r>
            <a:r>
              <a:rPr lang="en-US" sz="2400" kern="0" dirty="0" smtClean="0"/>
              <a:t/>
            </a:r>
            <a:br>
              <a:rPr lang="en-US" sz="2400" kern="0" dirty="0" smtClean="0"/>
            </a:br>
            <a:r>
              <a:rPr lang="en-US" sz="2400" kern="0" dirty="0"/>
              <a:t>Surviving Recipients Working Post-Transplant by </a:t>
            </a:r>
            <a:r>
              <a:rPr lang="en-US" sz="2400" kern="0" dirty="0" smtClean="0"/>
              <a:t>Era</a:t>
            </a:r>
            <a:br>
              <a:rPr lang="en-US" sz="2400" kern="0" dirty="0" smtClean="0"/>
            </a:br>
            <a:endParaRPr lang="en-US" sz="2000" kern="0" dirty="0"/>
          </a:p>
        </p:txBody>
      </p:sp>
      <p:sp>
        <p:nvSpPr>
          <p:cNvPr id="3" name="title_cohort"/>
          <p:cNvSpPr txBox="1"/>
          <p:nvPr/>
        </p:nvSpPr>
        <p:spPr>
          <a:xfrm>
            <a:off x="2019300" y="924473"/>
            <a:ext cx="5105400" cy="400110"/>
          </a:xfrm>
          <a:prstGeom prst="rect">
            <a:avLst/>
          </a:prstGeom>
          <a:noFill/>
        </p:spPr>
        <p:txBody>
          <a:bodyPr wrap="square" rtlCol="0">
            <a:spAutoFit/>
          </a:bodyPr>
          <a:lstStyle/>
          <a:p>
            <a:pPr algn="ctr"/>
            <a:r>
              <a:rPr lang="en-US" sz="2000" b="1" kern="0" dirty="0" smtClean="0"/>
              <a:t>(Follow-ups: April 1994 – June 2016)</a:t>
            </a:r>
            <a:endParaRPr lang="en-US" sz="2000" b="1" kern="0" dirty="0"/>
          </a:p>
        </p:txBody>
      </p:sp>
      <p:graphicFrame>
        <p:nvGraphicFramePr>
          <p:cNvPr id="14" name="Chart 13"/>
          <p:cNvGraphicFramePr/>
          <p:nvPr>
            <p:extLst/>
          </p:nvPr>
        </p:nvGraphicFramePr>
        <p:xfrm>
          <a:off x="434113" y="1413513"/>
          <a:ext cx="8382000" cy="4631378"/>
        </p:xfrm>
        <a:graphic>
          <a:graphicData uri="http://schemas.openxmlformats.org/drawingml/2006/chart">
            <c:chart xmlns:c="http://schemas.openxmlformats.org/drawingml/2006/chart" xmlns:r="http://schemas.openxmlformats.org/officeDocument/2006/relationships" r:id="rId4"/>
          </a:graphicData>
        </a:graphic>
      </p:graphicFrame>
      <p:sp>
        <p:nvSpPr>
          <p:cNvPr id="13" name="pvalues"/>
          <p:cNvSpPr txBox="1"/>
          <p:nvPr/>
        </p:nvSpPr>
        <p:spPr>
          <a:xfrm>
            <a:off x="6248400" y="5691652"/>
            <a:ext cx="1905076" cy="33064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800" b="1" dirty="0" smtClean="0">
                <a:solidFill>
                  <a:srgbClr val="FFFF00"/>
                </a:solidFill>
              </a:rPr>
              <a:t>2004-6/2016</a:t>
            </a:r>
            <a:endParaRPr lang="en-US" sz="1800" b="1" dirty="0">
              <a:solidFill>
                <a:srgbClr val="FFFF00"/>
              </a:solidFill>
            </a:endParaRPr>
          </a:p>
        </p:txBody>
      </p:sp>
      <p:sp>
        <p:nvSpPr>
          <p:cNvPr id="18" name="TextBox 1"/>
          <p:cNvSpPr txBox="1"/>
          <p:nvPr/>
        </p:nvSpPr>
        <p:spPr>
          <a:xfrm>
            <a:off x="1877066" y="5691651"/>
            <a:ext cx="1904989" cy="33064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800" b="1" dirty="0" smtClean="0">
                <a:solidFill>
                  <a:srgbClr val="FFFF00"/>
                </a:solidFill>
              </a:rPr>
              <a:t>4/1994-2003</a:t>
            </a:r>
            <a:endParaRPr lang="en-US" sz="1800" b="1" dirty="0">
              <a:solidFill>
                <a:srgbClr val="FFFF00"/>
              </a:solidFill>
            </a:endParaRPr>
          </a:p>
        </p:txBody>
      </p:sp>
    </p:spTree>
    <p:extLst>
      <p:ext uri="{BB962C8B-B14F-4D97-AF65-F5344CB8AC3E}">
        <p14:creationId xmlns:p14="http://schemas.microsoft.com/office/powerpoint/2010/main" val="1410559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371600"/>
          <a:ext cx="8763000" cy="4775192"/>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9" name="Title 1"/>
          <p:cNvSpPr txBox="1">
            <a:spLocks/>
          </p:cNvSpPr>
          <p:nvPr/>
        </p:nvSpPr>
        <p:spPr bwMode="auto">
          <a:xfrm>
            <a:off x="0" y="152400"/>
            <a:ext cx="9144000" cy="1295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pPr>
              <a:lnSpc>
                <a:spcPct val="90000"/>
              </a:lnSpc>
            </a:pPr>
            <a:r>
              <a:rPr lang="en-US" sz="2600" kern="0" dirty="0" smtClean="0"/>
              <a:t>Adult Heart-Lung Transplants</a:t>
            </a:r>
            <a:r>
              <a:rPr lang="en-US" sz="2400" kern="0" dirty="0" smtClean="0"/>
              <a:t/>
            </a:r>
            <a:br>
              <a:rPr lang="en-US" sz="2400" kern="0" dirty="0" smtClean="0"/>
            </a:br>
            <a:r>
              <a:rPr lang="en-US" sz="2400" kern="0" dirty="0" smtClean="0"/>
              <a:t>Rehospitalization Post-transplant of Surviving Recipients </a:t>
            </a:r>
            <a:r>
              <a:rPr lang="en-US" sz="2600" kern="0" dirty="0" smtClean="0"/>
              <a:t/>
            </a:r>
            <a:br>
              <a:rPr lang="en-US" sz="2600" kern="0" dirty="0" smtClean="0"/>
            </a:br>
            <a:endParaRPr lang="en-US" sz="2000" kern="0" dirty="0"/>
          </a:p>
        </p:txBody>
      </p:sp>
      <p:sp>
        <p:nvSpPr>
          <p:cNvPr id="3" name="title_cohort"/>
          <p:cNvSpPr txBox="1"/>
          <p:nvPr/>
        </p:nvSpPr>
        <p:spPr>
          <a:xfrm>
            <a:off x="2169584" y="940686"/>
            <a:ext cx="4804832" cy="400110"/>
          </a:xfrm>
          <a:prstGeom prst="rect">
            <a:avLst/>
          </a:prstGeom>
          <a:noFill/>
        </p:spPr>
        <p:txBody>
          <a:bodyPr wrap="square" rtlCol="0">
            <a:spAutoFit/>
          </a:bodyPr>
          <a:lstStyle/>
          <a:p>
            <a:pPr algn="ctr"/>
            <a:r>
              <a:rPr lang="en-US" sz="2000" b="1" kern="0" dirty="0" smtClean="0"/>
              <a:t>(Follow-ups: April 1994 – June 2016)</a:t>
            </a:r>
            <a:endParaRPr lang="en-US" sz="2000" b="1" kern="0" dirty="0"/>
          </a:p>
        </p:txBody>
      </p:sp>
    </p:spTree>
    <p:extLst>
      <p:ext uri="{BB962C8B-B14F-4D97-AF65-F5344CB8AC3E}">
        <p14:creationId xmlns:p14="http://schemas.microsoft.com/office/powerpoint/2010/main" val="63406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Induction and Maintenance Immunosuppression</a:t>
            </a:r>
            <a:endParaRPr lang="en-US" dirty="0"/>
          </a:p>
        </p:txBody>
      </p:sp>
      <p:grpSp>
        <p:nvGrpSpPr>
          <p:cNvPr id="9" name="Group 8"/>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4" name="Picture 13"/>
              <p:cNvPicPr>
                <a:picLocks noChangeAspect="1"/>
              </p:cNvPicPr>
              <p:nvPr/>
            </p:nvPicPr>
            <p:blipFill>
              <a:blip r:embed="rId2" cstate="print"/>
              <a:stretch>
                <a:fillRect/>
              </a:stretch>
            </p:blipFill>
            <p:spPr>
              <a:xfrm>
                <a:off x="1" y="6172200"/>
                <a:ext cx="4952999" cy="685800"/>
              </a:xfrm>
              <a:prstGeom prst="rect">
                <a:avLst/>
              </a:prstGeom>
            </p:spPr>
          </p:pic>
          <p:sp>
            <p:nvSpPr>
              <p:cNvPr id="15"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3"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92511137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371600"/>
          <a:ext cx="8763000" cy="4869174"/>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486400" y="6160413"/>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discharge.</a:t>
            </a:r>
            <a:endParaRPr lang="en-US" sz="1200" b="1" dirty="0">
              <a:solidFill>
                <a:srgbClr val="FFFF00"/>
              </a:solidFill>
            </a:endParaRPr>
          </a:p>
        </p:txBody>
      </p:sp>
      <p:grpSp>
        <p:nvGrpSpPr>
          <p:cNvPr id="14" name="Group 13"/>
          <p:cNvGrpSpPr/>
          <p:nvPr/>
        </p:nvGrpSpPr>
        <p:grpSpPr>
          <a:xfrm>
            <a:off x="2" y="6146792"/>
            <a:ext cx="4715933" cy="711201"/>
            <a:chOff x="2" y="6146792"/>
            <a:chExt cx="4715933" cy="711201"/>
          </a:xfrm>
        </p:grpSpPr>
        <p:grpSp>
          <p:nvGrpSpPr>
            <p:cNvPr id="15" name="Group 14"/>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7"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1" name="Title 1"/>
          <p:cNvSpPr txBox="1">
            <a:spLocks/>
          </p:cNvSpPr>
          <p:nvPr/>
        </p:nvSpPr>
        <p:spPr bwMode="auto">
          <a:xfrm>
            <a:off x="0" y="210766"/>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 </a:t>
            </a:r>
            <a:r>
              <a:rPr lang="en-US" sz="2800" kern="0" dirty="0" smtClean="0"/>
              <a:t/>
            </a:r>
            <a:br>
              <a:rPr lang="en-US" sz="2800" kern="0" dirty="0" smtClean="0"/>
            </a:br>
            <a:r>
              <a:rPr lang="en-US" sz="2400" kern="0" dirty="0" smtClean="0"/>
              <a:t>Induction Immunosuppression</a:t>
            </a:r>
            <a:br>
              <a:rPr lang="en-US" sz="2400" kern="0" dirty="0" smtClean="0"/>
            </a:br>
            <a:endParaRPr lang="en-US" sz="2000" kern="0" dirty="0"/>
          </a:p>
        </p:txBody>
      </p:sp>
      <p:sp>
        <p:nvSpPr>
          <p:cNvPr id="3" name="title_cohort"/>
          <p:cNvSpPr txBox="1"/>
          <p:nvPr/>
        </p:nvSpPr>
        <p:spPr>
          <a:xfrm>
            <a:off x="1986280" y="982290"/>
            <a:ext cx="5171439" cy="400110"/>
          </a:xfrm>
          <a:prstGeom prst="rect">
            <a:avLst/>
          </a:prstGeom>
          <a:noFill/>
        </p:spPr>
        <p:txBody>
          <a:bodyPr wrap="square" rtlCol="0">
            <a:spAutoFit/>
          </a:bodyPr>
          <a:lstStyle/>
          <a:p>
            <a:pPr algn="ctr"/>
            <a:r>
              <a:rPr lang="en-US" sz="2000" b="1" kern="0" dirty="0" smtClean="0"/>
              <a:t>(Transplants: April 1994 – June 2016)</a:t>
            </a:r>
            <a:endParaRPr lang="en-US" sz="2000" b="1" kern="0" dirty="0"/>
          </a:p>
        </p:txBody>
      </p:sp>
    </p:spTree>
    <p:extLst>
      <p:ext uri="{BB962C8B-B14F-4D97-AF65-F5344CB8AC3E}">
        <p14:creationId xmlns:p14="http://schemas.microsoft.com/office/powerpoint/2010/main" val="43752525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371600"/>
          <a:ext cx="8763000"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13"/>
          <p:cNvSpPr txBox="1"/>
          <p:nvPr/>
        </p:nvSpPr>
        <p:spPr>
          <a:xfrm>
            <a:off x="5486400" y="6160413"/>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discharge.</a:t>
            </a:r>
            <a:endParaRPr lang="en-US" sz="1200" b="1" dirty="0">
              <a:solidFill>
                <a:srgbClr val="FFFF00"/>
              </a:solidFill>
            </a:endParaRPr>
          </a:p>
        </p:txBody>
      </p:sp>
      <p:grpSp>
        <p:nvGrpSpPr>
          <p:cNvPr id="13" name="Group 12"/>
          <p:cNvGrpSpPr/>
          <p:nvPr/>
        </p:nvGrpSpPr>
        <p:grpSpPr>
          <a:xfrm>
            <a:off x="2" y="6146792"/>
            <a:ext cx="4715933" cy="711201"/>
            <a:chOff x="2" y="6146792"/>
            <a:chExt cx="4715933" cy="711201"/>
          </a:xfrm>
        </p:grpSpPr>
        <p:grpSp>
          <p:nvGrpSpPr>
            <p:cNvPr id="15" name="Group 14"/>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7"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1" name="Title 1"/>
          <p:cNvSpPr txBox="1">
            <a:spLocks/>
          </p:cNvSpPr>
          <p:nvPr/>
        </p:nvSpPr>
        <p:spPr bwMode="auto">
          <a:xfrm>
            <a:off x="0" y="228078"/>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 </a:t>
            </a:r>
            <a:r>
              <a:rPr lang="en-US" sz="2400" kern="0" dirty="0" smtClean="0"/>
              <a:t/>
            </a:r>
            <a:br>
              <a:rPr lang="en-US" sz="2400" kern="0" dirty="0" smtClean="0"/>
            </a:br>
            <a:r>
              <a:rPr lang="en-US" sz="2400" kern="0" dirty="0" smtClean="0"/>
              <a:t>Induction Immunosuppression by Year</a:t>
            </a:r>
            <a:br>
              <a:rPr lang="en-US" sz="2400" kern="0" dirty="0" smtClean="0"/>
            </a:br>
            <a:endParaRPr lang="en-US" sz="2000" kern="0" dirty="0"/>
          </a:p>
        </p:txBody>
      </p:sp>
      <p:sp>
        <p:nvSpPr>
          <p:cNvPr id="3" name="title_cohort"/>
          <p:cNvSpPr txBox="1"/>
          <p:nvPr/>
        </p:nvSpPr>
        <p:spPr>
          <a:xfrm>
            <a:off x="1524000" y="989151"/>
            <a:ext cx="6096000" cy="400110"/>
          </a:xfrm>
          <a:prstGeom prst="rect">
            <a:avLst/>
          </a:prstGeom>
          <a:noFill/>
        </p:spPr>
        <p:txBody>
          <a:bodyPr wrap="square" rtlCol="0">
            <a:spAutoFit/>
          </a:bodyPr>
          <a:lstStyle/>
          <a:p>
            <a:pPr algn="ctr"/>
            <a:r>
              <a:rPr lang="en-US" sz="2000" b="1" kern="0" dirty="0" smtClean="0"/>
              <a:t>(Transplants: January 2004 – December 2015)</a:t>
            </a:r>
            <a:endParaRPr lang="en-US" sz="2000" b="1" kern="0" dirty="0"/>
          </a:p>
        </p:txBody>
      </p:sp>
    </p:spTree>
    <p:extLst>
      <p:ext uri="{BB962C8B-B14F-4D97-AF65-F5344CB8AC3E}">
        <p14:creationId xmlns:p14="http://schemas.microsoft.com/office/powerpoint/2010/main" val="217292760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295400"/>
          <a:ext cx="87630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13"/>
          <p:cNvSpPr txBox="1"/>
          <p:nvPr/>
        </p:nvSpPr>
        <p:spPr>
          <a:xfrm>
            <a:off x="5486400" y="6160413"/>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discharge.</a:t>
            </a:r>
            <a:endParaRPr lang="en-US" sz="1200" b="1" dirty="0">
              <a:solidFill>
                <a:srgbClr val="FFFF00"/>
              </a:solidFill>
            </a:endParaRPr>
          </a:p>
        </p:txBody>
      </p:sp>
      <p:grpSp>
        <p:nvGrpSpPr>
          <p:cNvPr id="13" name="Group 12"/>
          <p:cNvGrpSpPr/>
          <p:nvPr/>
        </p:nvGrpSpPr>
        <p:grpSpPr>
          <a:xfrm>
            <a:off x="2" y="6146792"/>
            <a:ext cx="4715933" cy="711201"/>
            <a:chOff x="2" y="6146792"/>
            <a:chExt cx="4715933" cy="711201"/>
          </a:xfrm>
        </p:grpSpPr>
        <p:grpSp>
          <p:nvGrpSpPr>
            <p:cNvPr id="15" name="Group 14"/>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7"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1" name="Title 1"/>
          <p:cNvSpPr txBox="1">
            <a:spLocks/>
          </p:cNvSpPr>
          <p:nvPr/>
        </p:nvSpPr>
        <p:spPr bwMode="auto">
          <a:xfrm>
            <a:off x="0" y="228600"/>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 </a:t>
            </a:r>
            <a:br>
              <a:rPr lang="en-US" sz="2600" kern="0" dirty="0" smtClean="0"/>
            </a:br>
            <a:r>
              <a:rPr lang="en-US" sz="2400" kern="0" dirty="0" smtClean="0"/>
              <a:t>Induction Immunosuppression</a:t>
            </a:r>
            <a:br>
              <a:rPr lang="en-US" sz="2400" kern="0" dirty="0" smtClean="0"/>
            </a:br>
            <a:endParaRPr lang="en-US" sz="2000" kern="0" dirty="0"/>
          </a:p>
        </p:txBody>
      </p:sp>
      <p:sp>
        <p:nvSpPr>
          <p:cNvPr id="3" name="title_cohort"/>
          <p:cNvSpPr txBox="1"/>
          <p:nvPr/>
        </p:nvSpPr>
        <p:spPr>
          <a:xfrm>
            <a:off x="1729513" y="988116"/>
            <a:ext cx="5791200" cy="400110"/>
          </a:xfrm>
          <a:prstGeom prst="rect">
            <a:avLst/>
          </a:prstGeom>
          <a:noFill/>
        </p:spPr>
        <p:txBody>
          <a:bodyPr wrap="square" rtlCol="0">
            <a:spAutoFit/>
          </a:bodyPr>
          <a:lstStyle/>
          <a:p>
            <a:r>
              <a:rPr lang="en-US" sz="2000" b="1" kern="0" dirty="0" smtClean="0"/>
              <a:t>(Transplants: January 2004 – December 2015)</a:t>
            </a:r>
            <a:endParaRPr lang="en-US" sz="2000" b="1" kern="0" dirty="0"/>
          </a:p>
        </p:txBody>
      </p:sp>
    </p:spTree>
    <p:extLst>
      <p:ext uri="{BB962C8B-B14F-4D97-AF65-F5344CB8AC3E}">
        <p14:creationId xmlns:p14="http://schemas.microsoft.com/office/powerpoint/2010/main" val="401360849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371600"/>
          <a:ext cx="8763000" cy="4889738"/>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486400" y="6167735"/>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follow-up.</a:t>
            </a:r>
          </a:p>
        </p:txBody>
      </p:sp>
      <p:grpSp>
        <p:nvGrpSpPr>
          <p:cNvPr id="15" name="Group 14"/>
          <p:cNvGrpSpPr/>
          <p:nvPr/>
        </p:nvGrpSpPr>
        <p:grpSpPr>
          <a:xfrm>
            <a:off x="2" y="6146792"/>
            <a:ext cx="4715933" cy="711201"/>
            <a:chOff x="2" y="6146792"/>
            <a:chExt cx="4715933" cy="711201"/>
          </a:xfrm>
        </p:grpSpPr>
        <p:grpSp>
          <p:nvGrpSpPr>
            <p:cNvPr id="16" name="Group 15"/>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p:spPr>
          </p:pic>
          <p:sp>
            <p:nvSpPr>
              <p:cNvPr id="21"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9"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2" name="Title 1"/>
          <p:cNvSpPr txBox="1">
            <a:spLocks/>
          </p:cNvSpPr>
          <p:nvPr/>
        </p:nvSpPr>
        <p:spPr bwMode="auto">
          <a:xfrm>
            <a:off x="4864" y="229672"/>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 </a:t>
            </a:r>
            <a:r>
              <a:rPr lang="en-US" sz="2400" kern="0" dirty="0" smtClean="0"/>
              <a:t/>
            </a:r>
            <a:br>
              <a:rPr lang="en-US" sz="2400" kern="0" dirty="0" smtClean="0"/>
            </a:br>
            <a:r>
              <a:rPr lang="en-US" sz="2400" kern="0" dirty="0" smtClean="0"/>
              <a:t> </a:t>
            </a:r>
            <a:r>
              <a:rPr lang="en-US" sz="2300" kern="0" dirty="0" smtClean="0"/>
              <a:t>Maintenance Immunosuppression at Time of 1 Year Follow-up</a:t>
            </a:r>
            <a:r>
              <a:rPr lang="en-US" sz="2400" kern="0" dirty="0" smtClean="0"/>
              <a:t/>
            </a:r>
            <a:br>
              <a:rPr lang="en-US" sz="2400" kern="0" dirty="0" smtClean="0"/>
            </a:br>
            <a:r>
              <a:rPr lang="en-US" sz="2000" kern="0" dirty="0" smtClean="0"/>
              <a:t> </a:t>
            </a:r>
            <a:endParaRPr lang="en-US" sz="2000" kern="0" dirty="0"/>
          </a:p>
        </p:txBody>
      </p:sp>
      <p:sp>
        <p:nvSpPr>
          <p:cNvPr id="3" name="title_cohort"/>
          <p:cNvSpPr txBox="1"/>
          <p:nvPr/>
        </p:nvSpPr>
        <p:spPr>
          <a:xfrm>
            <a:off x="2046860" y="993126"/>
            <a:ext cx="5105400" cy="400110"/>
          </a:xfrm>
          <a:prstGeom prst="rect">
            <a:avLst/>
          </a:prstGeom>
          <a:noFill/>
        </p:spPr>
        <p:txBody>
          <a:bodyPr wrap="square" rtlCol="0">
            <a:spAutoFit/>
          </a:bodyPr>
          <a:lstStyle/>
          <a:p>
            <a:pPr algn="ctr"/>
            <a:r>
              <a:rPr lang="en-US" sz="2000" b="1" kern="0" dirty="0" smtClean="0"/>
              <a:t>(Follow-ups: January 2004 – June 2016)</a:t>
            </a:r>
            <a:endParaRPr lang="en-US" sz="2000" b="1" kern="0" dirty="0"/>
          </a:p>
        </p:txBody>
      </p:sp>
      <p:sp>
        <p:nvSpPr>
          <p:cNvPr id="13" name="pvalues"/>
          <p:cNvSpPr txBox="1"/>
          <p:nvPr/>
        </p:nvSpPr>
        <p:spPr>
          <a:xfrm>
            <a:off x="4715934" y="1664773"/>
            <a:ext cx="1608666" cy="39262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500" b="1" dirty="0" smtClean="0"/>
              <a:t>N = 241</a:t>
            </a:r>
            <a:endParaRPr lang="en-US" sz="1500" b="1" dirty="0"/>
          </a:p>
        </p:txBody>
      </p:sp>
    </p:spTree>
    <p:extLst>
      <p:ext uri="{BB962C8B-B14F-4D97-AF65-F5344CB8AC3E}">
        <p14:creationId xmlns:p14="http://schemas.microsoft.com/office/powerpoint/2010/main" val="2428990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4086363405"/>
              </p:ext>
            </p:extLst>
          </p:nvPr>
        </p:nvGraphicFramePr>
        <p:xfrm>
          <a:off x="152400" y="1371599"/>
          <a:ext cx="8763000" cy="4841041"/>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Box 15"/>
          <p:cNvSpPr txBox="1"/>
          <p:nvPr/>
        </p:nvSpPr>
        <p:spPr>
          <a:xfrm>
            <a:off x="5486400" y="6167735"/>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follow-up.</a:t>
            </a:r>
          </a:p>
        </p:txBody>
      </p:sp>
      <p:grpSp>
        <p:nvGrpSpPr>
          <p:cNvPr id="15" name="Group 14"/>
          <p:cNvGrpSpPr/>
          <p:nvPr/>
        </p:nvGrpSpPr>
        <p:grpSpPr>
          <a:xfrm>
            <a:off x="2" y="6146792"/>
            <a:ext cx="4715933" cy="711201"/>
            <a:chOff x="2" y="6146792"/>
            <a:chExt cx="4715933" cy="711201"/>
          </a:xfrm>
        </p:grpSpPr>
        <p:grpSp>
          <p:nvGrpSpPr>
            <p:cNvPr id="19" name="Group 18"/>
            <p:cNvGrpSpPr/>
            <p:nvPr/>
          </p:nvGrpSpPr>
          <p:grpSpPr>
            <a:xfrm>
              <a:off x="2" y="6146792"/>
              <a:ext cx="4715932" cy="711201"/>
              <a:chOff x="1" y="6067776"/>
              <a:chExt cx="4952999" cy="790224"/>
            </a:xfrm>
          </p:grpSpPr>
          <p:pic>
            <p:nvPicPr>
              <p:cNvPr id="21" name="Picture 20"/>
              <p:cNvPicPr>
                <a:picLocks noChangeAspect="1"/>
              </p:cNvPicPr>
              <p:nvPr/>
            </p:nvPicPr>
            <p:blipFill>
              <a:blip r:embed="rId4" cstate="print"/>
              <a:stretch>
                <a:fillRect/>
              </a:stretch>
            </p:blipFill>
            <p:spPr>
              <a:xfrm>
                <a:off x="1" y="6172200"/>
                <a:ext cx="4952999" cy="685800"/>
              </a:xfrm>
              <a:prstGeom prst="rect">
                <a:avLst/>
              </a:prstGeom>
            </p:spPr>
          </p:pic>
          <p:sp>
            <p:nvSpPr>
              <p:cNvPr id="22"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20"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1" name="Title 1"/>
          <p:cNvSpPr txBox="1">
            <a:spLocks/>
          </p:cNvSpPr>
          <p:nvPr/>
        </p:nvSpPr>
        <p:spPr bwMode="auto">
          <a:xfrm>
            <a:off x="0" y="-100521"/>
            <a:ext cx="91440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pPr>
              <a:lnSpc>
                <a:spcPct val="90000"/>
              </a:lnSpc>
            </a:pPr>
            <a:r>
              <a:rPr lang="en-US" sz="2600" kern="0" dirty="0" smtClean="0"/>
              <a:t>Adult Heart-Lung Transplants </a:t>
            </a:r>
            <a:r>
              <a:rPr lang="en-US" sz="2400" kern="0" dirty="0" smtClean="0"/>
              <a:t/>
            </a:r>
            <a:br>
              <a:rPr lang="en-US" sz="2400" kern="0" dirty="0" smtClean="0"/>
            </a:br>
            <a:r>
              <a:rPr lang="en-US" sz="2800" kern="0" dirty="0" smtClean="0"/>
              <a:t> </a:t>
            </a:r>
            <a:r>
              <a:rPr lang="en-US" sz="2400" kern="0" dirty="0" smtClean="0"/>
              <a:t>Maintenance Immunosuppression Drug Combinations at</a:t>
            </a:r>
            <a:endParaRPr lang="en-US" sz="2000" kern="0" dirty="0"/>
          </a:p>
        </p:txBody>
      </p:sp>
      <p:sp>
        <p:nvSpPr>
          <p:cNvPr id="3" name="title 2"/>
          <p:cNvSpPr txBox="1"/>
          <p:nvPr/>
        </p:nvSpPr>
        <p:spPr>
          <a:xfrm>
            <a:off x="152400" y="894796"/>
            <a:ext cx="3810000" cy="461665"/>
          </a:xfrm>
          <a:prstGeom prst="rect">
            <a:avLst/>
          </a:prstGeom>
          <a:noFill/>
        </p:spPr>
        <p:txBody>
          <a:bodyPr wrap="square" rtlCol="0">
            <a:spAutoFit/>
          </a:bodyPr>
          <a:lstStyle/>
          <a:p>
            <a:r>
              <a:rPr lang="en-US" sz="2400" b="1" kern="0" dirty="0"/>
              <a:t>Time of </a:t>
            </a:r>
            <a:r>
              <a:rPr lang="en-US" sz="2400" b="1" kern="0" dirty="0" smtClean="0"/>
              <a:t>1 Year Follow-up</a:t>
            </a:r>
            <a:endParaRPr lang="en-US" sz="2400" b="1" kern="0" dirty="0"/>
          </a:p>
        </p:txBody>
      </p:sp>
      <p:sp>
        <p:nvSpPr>
          <p:cNvPr id="4" name="title_cohort"/>
          <p:cNvSpPr txBox="1"/>
          <p:nvPr/>
        </p:nvSpPr>
        <p:spPr>
          <a:xfrm>
            <a:off x="3940629" y="928218"/>
            <a:ext cx="5105400" cy="400110"/>
          </a:xfrm>
          <a:prstGeom prst="rect">
            <a:avLst/>
          </a:prstGeom>
          <a:noFill/>
        </p:spPr>
        <p:txBody>
          <a:bodyPr wrap="square" rtlCol="0">
            <a:spAutoFit/>
          </a:bodyPr>
          <a:lstStyle/>
          <a:p>
            <a:pPr algn="ctr"/>
            <a:r>
              <a:rPr lang="en-US" sz="2000" b="1" kern="0" dirty="0" smtClean="0"/>
              <a:t>(Follow-ups: January 2004 – June 2016)</a:t>
            </a:r>
            <a:endParaRPr lang="en-US" sz="2000" b="1" kern="0" dirty="0"/>
          </a:p>
        </p:txBody>
      </p:sp>
    </p:spTree>
    <p:extLst>
      <p:ext uri="{BB962C8B-B14F-4D97-AF65-F5344CB8AC3E}">
        <p14:creationId xmlns:p14="http://schemas.microsoft.com/office/powerpoint/2010/main" val="9481525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Donor and Recipient Characteristics</a:t>
            </a:r>
            <a:endParaRPr lang="en-US" dirty="0"/>
          </a:p>
        </p:txBody>
      </p:sp>
      <p:grpSp>
        <p:nvGrpSpPr>
          <p:cNvPr id="9" name="Group 8"/>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4" name="Picture 13"/>
              <p:cNvPicPr>
                <a:picLocks noChangeAspect="1"/>
              </p:cNvPicPr>
              <p:nvPr/>
            </p:nvPicPr>
            <p:blipFill>
              <a:blip r:embed="rId2" cstate="print"/>
              <a:stretch>
                <a:fillRect/>
              </a:stretch>
            </p:blipFill>
            <p:spPr>
              <a:xfrm>
                <a:off x="1" y="6172200"/>
                <a:ext cx="4952999" cy="685800"/>
              </a:xfrm>
              <a:prstGeom prst="rect">
                <a:avLst/>
              </a:prstGeom>
            </p:spPr>
          </p:pic>
          <p:sp>
            <p:nvSpPr>
              <p:cNvPr id="15"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3"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77003613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Post Transplant Morbidities</a:t>
            </a:r>
            <a:endParaRPr lang="en-US" dirty="0"/>
          </a:p>
        </p:txBody>
      </p:sp>
      <p:grpSp>
        <p:nvGrpSpPr>
          <p:cNvPr id="9" name="Group 8"/>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4" name="Picture 13"/>
              <p:cNvPicPr>
                <a:picLocks noChangeAspect="1"/>
              </p:cNvPicPr>
              <p:nvPr/>
            </p:nvPicPr>
            <p:blipFill>
              <a:blip r:embed="rId2" cstate="print"/>
              <a:stretch>
                <a:fillRect/>
              </a:stretch>
            </p:blipFill>
            <p:spPr>
              <a:xfrm>
                <a:off x="1" y="6172200"/>
                <a:ext cx="4952999" cy="685800"/>
              </a:xfrm>
              <a:prstGeom prst="rect">
                <a:avLst/>
              </a:prstGeom>
            </p:spPr>
          </p:pic>
          <p:sp>
            <p:nvSpPr>
              <p:cNvPr id="15"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3"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37229187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sz="2600" dirty="0" smtClean="0"/>
              <a:t>Adult Heart-Lung Transplants</a:t>
            </a:r>
            <a:br>
              <a:rPr lang="en-US" sz="2600" dirty="0" smtClean="0"/>
            </a:br>
            <a:r>
              <a:rPr lang="en-US" sz="2400" dirty="0" smtClean="0"/>
              <a:t>Cumulative Post Transplant Morbidity Rates in </a:t>
            </a:r>
            <a:r>
              <a:rPr lang="en-US" sz="2400" u="sng" dirty="0" smtClean="0"/>
              <a:t>Survivors</a:t>
            </a:r>
            <a:r>
              <a:rPr lang="en-US" sz="2400" dirty="0" smtClean="0"/>
              <a:t> within 1 and 5 Years </a:t>
            </a:r>
            <a:r>
              <a:rPr lang="en-US" sz="2000" dirty="0" smtClean="0"/>
              <a:t>(Transplants: January 1994 – June 2015)</a:t>
            </a:r>
            <a:endParaRPr lang="en-US" sz="2000" dirty="0"/>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504017833"/>
              </p:ext>
            </p:extLst>
          </p:nvPr>
        </p:nvGraphicFramePr>
        <p:xfrm>
          <a:off x="381000" y="1524003"/>
          <a:ext cx="8458200" cy="3722351"/>
        </p:xfrm>
        <a:graphic>
          <a:graphicData uri="http://schemas.openxmlformats.org/drawingml/2006/table">
            <a:tbl>
              <a:tblPr bandRow="1">
                <a:tableStyleId>{5C22544A-7EE6-4342-B048-85BDC9FD1C3A}</a:tableStyleId>
              </a:tblPr>
              <a:tblGrid>
                <a:gridCol w="3581400"/>
                <a:gridCol w="1219200"/>
                <a:gridCol w="1219200"/>
                <a:gridCol w="1219200"/>
                <a:gridCol w="1219200"/>
              </a:tblGrid>
              <a:tr h="1066797">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Outcome</a:t>
                      </a:r>
                      <a:endParaRPr lang="en-US" sz="1500" b="1" u="sng"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Within </a:t>
                      </a:r>
                      <a:endParaRPr lang="en-US" sz="1500" b="1" u="none" strike="noStrike" dirty="0" smtClean="0">
                        <a:solidFill>
                          <a:srgbClr val="FFFF00"/>
                        </a:solidFill>
                        <a:latin typeface="+mn-lt"/>
                        <a:ea typeface="Times New Roman"/>
                        <a:cs typeface="Times New Roman"/>
                      </a:endParaRPr>
                    </a:p>
                    <a:p>
                      <a:pPr marL="0" marR="0" algn="ctr">
                        <a:spcBef>
                          <a:spcPts val="0"/>
                        </a:spcBef>
                        <a:spcAft>
                          <a:spcPts val="0"/>
                        </a:spcAft>
                      </a:pPr>
                      <a:r>
                        <a:rPr lang="en-US" sz="1500" b="1" u="none" strike="noStrike" dirty="0" smtClean="0">
                          <a:solidFill>
                            <a:srgbClr val="FFFF00"/>
                          </a:solidFill>
                          <a:latin typeface="+mn-lt"/>
                          <a:ea typeface="Times New Roman"/>
                          <a:cs typeface="Times New Roman"/>
                        </a:rPr>
                        <a:t>1 </a:t>
                      </a:r>
                      <a:r>
                        <a:rPr lang="en-US" sz="1500" b="1" u="none" strike="noStrike" dirty="0">
                          <a:solidFill>
                            <a:srgbClr val="FFFF00"/>
                          </a:solidFill>
                          <a:latin typeface="+mn-lt"/>
                          <a:ea typeface="Times New Roman"/>
                          <a:cs typeface="Times New Roman"/>
                        </a:rPr>
                        <a:t>Year</a:t>
                      </a:r>
                      <a:endParaRPr lang="en-US" sz="1500" b="1" u="sng"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Total number with </a:t>
                      </a:r>
                      <a:r>
                        <a:rPr lang="en-US" sz="1500" b="1" u="sng" strike="noStrike" dirty="0">
                          <a:solidFill>
                            <a:srgbClr val="FFFF00"/>
                          </a:solidFill>
                          <a:latin typeface="+mn-lt"/>
                          <a:ea typeface="Times New Roman"/>
                          <a:cs typeface="Times New Roman"/>
                        </a:rPr>
                        <a:t>known response</a:t>
                      </a:r>
                      <a:endParaRPr lang="en-US" sz="1500" b="1" u="sng" dirty="0">
                        <a:solidFill>
                          <a:srgbClr val="FFFF00"/>
                        </a:solidFill>
                        <a:latin typeface="+mn-lt"/>
                        <a:ea typeface="Times New Roman"/>
                        <a:cs typeface="Times New Roman"/>
                      </a:endParaRPr>
                    </a:p>
                  </a:txBody>
                  <a:tcPr marL="68580" marR="68580" marT="0" marB="0" anchor="ctr">
                    <a:lnL w="12700" cmpd="sng">
                      <a:noFill/>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Within </a:t>
                      </a:r>
                      <a:endParaRPr lang="en-US" sz="1500" b="1" u="none" strike="noStrike" dirty="0" smtClean="0">
                        <a:solidFill>
                          <a:srgbClr val="FFFF00"/>
                        </a:solidFill>
                        <a:latin typeface="+mn-lt"/>
                        <a:ea typeface="Times New Roman"/>
                        <a:cs typeface="Times New Roman"/>
                      </a:endParaRPr>
                    </a:p>
                    <a:p>
                      <a:pPr marL="0" marR="0" algn="ctr">
                        <a:spcBef>
                          <a:spcPts val="0"/>
                        </a:spcBef>
                        <a:spcAft>
                          <a:spcPts val="0"/>
                        </a:spcAft>
                      </a:pPr>
                      <a:r>
                        <a:rPr lang="en-US" sz="1500" b="1" u="none" strike="noStrike" dirty="0" smtClean="0">
                          <a:solidFill>
                            <a:srgbClr val="FFFF00"/>
                          </a:solidFill>
                          <a:latin typeface="+mn-lt"/>
                          <a:ea typeface="Times New Roman"/>
                          <a:cs typeface="Times New Roman"/>
                        </a:rPr>
                        <a:t>5 Years</a:t>
                      </a:r>
                      <a:endParaRPr lang="en-US" sz="1500" b="1" u="sng" dirty="0">
                        <a:solidFill>
                          <a:srgbClr val="FFFF00"/>
                        </a:solidFill>
                        <a:latin typeface="+mn-lt"/>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Total number with </a:t>
                      </a:r>
                      <a:r>
                        <a:rPr lang="en-US" sz="1500" b="1" u="sng" strike="noStrike" dirty="0">
                          <a:solidFill>
                            <a:srgbClr val="FFFF00"/>
                          </a:solidFill>
                          <a:latin typeface="+mn-lt"/>
                          <a:ea typeface="Times New Roman"/>
                          <a:cs typeface="Times New Roman"/>
                        </a:rPr>
                        <a:t>known response</a:t>
                      </a:r>
                      <a:endParaRPr lang="en-US" sz="1500" b="1" u="sng" dirty="0">
                        <a:solidFill>
                          <a:srgbClr val="FFFF00"/>
                        </a:solidFill>
                        <a:latin typeface="+mn-lt"/>
                        <a:ea typeface="Times New Roman"/>
                        <a:cs typeface="Times New Roman"/>
                      </a:endParaRPr>
                    </a:p>
                  </a:txBody>
                  <a:tcPr marL="68580" marR="68580" marT="0" marB="0" anchor="ctr">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358451">
                <a:tc>
                  <a:txBody>
                    <a:bodyPr/>
                    <a:lstStyle/>
                    <a:p>
                      <a:pPr marL="0" marR="0">
                        <a:spcBef>
                          <a:spcPts val="0"/>
                        </a:spcBef>
                        <a:spcAft>
                          <a:spcPts val="0"/>
                        </a:spcAft>
                      </a:pPr>
                      <a:r>
                        <a:rPr lang="en-US" sz="1500" b="1" kern="0" dirty="0">
                          <a:solidFill>
                            <a:srgbClr val="FFFFFF"/>
                          </a:solidFill>
                          <a:latin typeface="+mn-lt"/>
                          <a:ea typeface="Times New Roman"/>
                          <a:cs typeface="Times New Roman"/>
                        </a:rPr>
                        <a:t>Renal Dysfunction</a:t>
                      </a: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n-lt"/>
                        </a:rPr>
                        <a:t>20.0%</a:t>
                      </a:r>
                    </a:p>
                  </a:txBody>
                  <a:tcPr marL="9525" marR="9525" marT="9525" marB="0" anchor="ctr">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n-lt"/>
                        </a:rPr>
                        <a:t>(N=500)</a:t>
                      </a:r>
                    </a:p>
                  </a:txBody>
                  <a:tcPr marL="9525" marR="9525" marT="9525" marB="0" anchor="ctr">
                    <a:lnL w="12700" cmpd="sng">
                      <a:noFill/>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n-lt"/>
                        </a:rPr>
                        <a:t>43.0%</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n-lt"/>
                        </a:rPr>
                        <a:t>(N=237)</a:t>
                      </a:r>
                    </a:p>
                  </a:txBody>
                  <a:tcPr marL="9525" marR="9525" marT="9525" marB="0" anchor="ctr">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r>
              <a:tr h="326988">
                <a:tc>
                  <a:txBody>
                    <a:bodyPr/>
                    <a:lstStyle/>
                    <a:p>
                      <a:pPr marL="0" marR="0">
                        <a:spcBef>
                          <a:spcPts val="0"/>
                        </a:spcBef>
                        <a:spcAft>
                          <a:spcPts val="0"/>
                        </a:spcAft>
                      </a:pPr>
                      <a:r>
                        <a:rPr lang="en-US" sz="1500" b="1" i="1" dirty="0">
                          <a:solidFill>
                            <a:srgbClr val="FFFFFF"/>
                          </a:solidFill>
                          <a:latin typeface="+mn-lt"/>
                          <a:ea typeface="Times New Roman"/>
                          <a:cs typeface="Times New Roman"/>
                        </a:rPr>
                        <a:t>        Abnormal Creatinine </a:t>
                      </a:r>
                      <a:r>
                        <a:rPr lang="en-US" sz="1500" b="1" i="1" dirty="0" smtClean="0">
                          <a:solidFill>
                            <a:srgbClr val="FFFFFF"/>
                          </a:solidFill>
                          <a:latin typeface="+mn-lt"/>
                          <a:ea typeface="Times New Roman"/>
                          <a:cs typeface="Times New Roman"/>
                        </a:rPr>
                        <a:t>≤</a:t>
                      </a:r>
                      <a:r>
                        <a:rPr lang="en-US" sz="1600" b="1" i="1" dirty="0" smtClean="0">
                          <a:solidFill>
                            <a:srgbClr val="FFFFFF"/>
                          </a:solidFill>
                          <a:latin typeface="+mn-lt"/>
                          <a:ea typeface="Times New Roman"/>
                          <a:cs typeface="Times New Roman"/>
                        </a:rPr>
                        <a:t> </a:t>
                      </a:r>
                      <a:r>
                        <a:rPr lang="en-US" sz="1500" b="1" i="1" dirty="0" smtClean="0">
                          <a:solidFill>
                            <a:srgbClr val="FFFFFF"/>
                          </a:solidFill>
                          <a:latin typeface="+mn-lt"/>
                          <a:ea typeface="Times New Roman"/>
                          <a:cs typeface="Times New Roman"/>
                        </a:rPr>
                        <a:t>2.5 </a:t>
                      </a:r>
                      <a:r>
                        <a:rPr lang="en-US" sz="1500" b="1" i="1" dirty="0">
                          <a:solidFill>
                            <a:srgbClr val="FFFFFF"/>
                          </a:solidFill>
                          <a:latin typeface="+mn-lt"/>
                          <a:ea typeface="Times New Roman"/>
                          <a:cs typeface="Times New Roman"/>
                        </a:rPr>
                        <a:t>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n-lt"/>
                        </a:rPr>
                        <a:t>12.0%</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n-lt"/>
                        </a:rPr>
                        <a:t> </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n-lt"/>
                        </a:rPr>
                        <a:t>27.8%</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n-lt"/>
                        </a:rPr>
                        <a:t> </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298254">
                <a:tc>
                  <a:txBody>
                    <a:bodyPr/>
                    <a:lstStyle/>
                    <a:p>
                      <a:pPr marL="0" marR="0">
                        <a:spcBef>
                          <a:spcPts val="0"/>
                        </a:spcBef>
                        <a:spcAft>
                          <a:spcPts val="0"/>
                        </a:spcAft>
                      </a:pPr>
                      <a:r>
                        <a:rPr lang="en-US" sz="1500" b="1" i="1" dirty="0">
                          <a:solidFill>
                            <a:srgbClr val="FFFFFF"/>
                          </a:solidFill>
                          <a:latin typeface="+mn-lt"/>
                          <a:ea typeface="Times New Roman"/>
                          <a:cs typeface="Times New Roman"/>
                        </a:rPr>
                        <a:t>        Creatinine &gt; 2.5 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n-lt"/>
                        </a:rPr>
                        <a:t>3.4%</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n-lt"/>
                        </a:rPr>
                        <a:t> </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n-lt"/>
                        </a:rPr>
                        <a:t>11.0%</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n-lt"/>
                        </a:rPr>
                        <a:t> </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298254">
                <a:tc>
                  <a:txBody>
                    <a:bodyPr/>
                    <a:lstStyle/>
                    <a:p>
                      <a:pPr marL="0" marR="0">
                        <a:spcBef>
                          <a:spcPts val="0"/>
                        </a:spcBef>
                        <a:spcAft>
                          <a:spcPts val="0"/>
                        </a:spcAft>
                      </a:pPr>
                      <a:r>
                        <a:rPr lang="en-US" sz="1500" b="1" i="1" dirty="0">
                          <a:solidFill>
                            <a:srgbClr val="FFFFFF"/>
                          </a:solidFill>
                          <a:latin typeface="+mn-lt"/>
                          <a:ea typeface="Times New Roman"/>
                          <a:cs typeface="Times New Roman"/>
                        </a:rPr>
                        <a:t>        Chronic Dialysis</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n-lt"/>
                        </a:rPr>
                        <a:t>4.4%</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n-lt"/>
                        </a:rPr>
                        <a:t> </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n-lt"/>
                        </a:rPr>
                        <a:t>3.0%</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n-lt"/>
                        </a:rPr>
                        <a:t> </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298254">
                <a:tc>
                  <a:txBody>
                    <a:bodyPr/>
                    <a:lstStyle/>
                    <a:p>
                      <a:pPr marL="0" marR="0">
                        <a:spcBef>
                          <a:spcPts val="0"/>
                        </a:spcBef>
                        <a:spcAft>
                          <a:spcPts val="0"/>
                        </a:spcAft>
                      </a:pPr>
                      <a:r>
                        <a:rPr lang="en-US" sz="1500" b="1" i="1" dirty="0">
                          <a:solidFill>
                            <a:srgbClr val="FFFFFF"/>
                          </a:solidFill>
                          <a:latin typeface="+mn-lt"/>
                          <a:ea typeface="Times New Roman"/>
                          <a:cs typeface="Times New Roman"/>
                        </a:rPr>
                        <a:t>        Renal Transplant</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n-lt"/>
                        </a:rPr>
                        <a:t>0.2%</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n-lt"/>
                        </a:rPr>
                        <a:t> </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b"/>
                      <a:r>
                        <a:rPr lang="en-US" sz="1500" b="1" i="1" u="none" strike="noStrike" dirty="0">
                          <a:solidFill>
                            <a:schemeClr val="tx1"/>
                          </a:solidFill>
                          <a:effectLst/>
                          <a:latin typeface="+mn-lt"/>
                        </a:rPr>
                        <a:t>1.3%</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n-lt"/>
                        </a:rPr>
                        <a:t> </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58451">
                <a:tc>
                  <a:txBody>
                    <a:bodyPr/>
                    <a:lstStyle/>
                    <a:p>
                      <a:pPr marL="0" marR="0">
                        <a:spcBef>
                          <a:spcPts val="0"/>
                        </a:spcBef>
                        <a:spcAft>
                          <a:spcPts val="0"/>
                        </a:spcAft>
                      </a:pPr>
                      <a:r>
                        <a:rPr lang="en-US" sz="1500" b="1" dirty="0">
                          <a:solidFill>
                            <a:srgbClr val="FFFFFF"/>
                          </a:solidFill>
                          <a:latin typeface="+mn-lt"/>
                          <a:ea typeface="Times New Roman"/>
                          <a:cs typeface="Times New Roman"/>
                        </a:rPr>
                        <a:t>Diabetes</a:t>
                      </a:r>
                      <a:endParaRPr lang="en-US" sz="1500"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n-lt"/>
                        </a:rPr>
                        <a:t>17.7%</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n-lt"/>
                        </a:rPr>
                        <a:t>(N=521)</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n-lt"/>
                        </a:rPr>
                        <a:t>28.4%</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n-lt"/>
                        </a:rPr>
                        <a:t>(N=264)</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58451">
                <a:tc>
                  <a:txBody>
                    <a:bodyPr/>
                    <a:lstStyle/>
                    <a:p>
                      <a:pPr marL="0" marR="0">
                        <a:spcBef>
                          <a:spcPts val="0"/>
                        </a:spcBef>
                        <a:spcAft>
                          <a:spcPts val="0"/>
                        </a:spcAft>
                      </a:pPr>
                      <a:r>
                        <a:rPr lang="en-US" sz="1500" b="1" kern="1200" dirty="0" smtClean="0">
                          <a:solidFill>
                            <a:schemeClr val="tx1"/>
                          </a:solidFill>
                          <a:effectLst/>
                          <a:latin typeface="+mn-lt"/>
                          <a:ea typeface="+mn-ea"/>
                          <a:cs typeface="+mn-cs"/>
                        </a:rPr>
                        <a:t>Cardiac Allograft</a:t>
                      </a:r>
                      <a:r>
                        <a:rPr lang="en-US" sz="1500" b="1" dirty="0" smtClean="0">
                          <a:solidFill>
                            <a:schemeClr val="tx1"/>
                          </a:solidFill>
                          <a:latin typeface="+mn-lt"/>
                          <a:ea typeface="Times New Roman"/>
                          <a:cs typeface="Times New Roman"/>
                        </a:rPr>
                        <a:t> </a:t>
                      </a:r>
                      <a:r>
                        <a:rPr lang="en-US" sz="1500" b="1" dirty="0">
                          <a:solidFill>
                            <a:srgbClr val="FFFFFF"/>
                          </a:solidFill>
                          <a:latin typeface="+mn-lt"/>
                          <a:ea typeface="Times New Roman"/>
                          <a:cs typeface="Times New Roman"/>
                        </a:rPr>
                        <a:t>Vasculopathy</a:t>
                      </a:r>
                      <a:endParaRPr lang="en-US" sz="1500" b="1" dirty="0">
                        <a:solidFill>
                          <a:srgbClr val="FF00FF"/>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n-lt"/>
                        </a:rPr>
                        <a:t>2.9%</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n-lt"/>
                        </a:rPr>
                        <a:t>(N=408)</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n-lt"/>
                        </a:rPr>
                        <a:t>6.8%</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n-lt"/>
                        </a:rPr>
                        <a:t>(N=132)</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58451">
                <a:tc>
                  <a:txBody>
                    <a:bodyPr/>
                    <a:lstStyle/>
                    <a:p>
                      <a:pPr marL="0" marR="0">
                        <a:spcBef>
                          <a:spcPts val="0"/>
                        </a:spcBef>
                        <a:spcAft>
                          <a:spcPts val="0"/>
                        </a:spcAft>
                      </a:pPr>
                      <a:r>
                        <a:rPr lang="en-US" sz="1500" b="1" dirty="0">
                          <a:solidFill>
                            <a:srgbClr val="FFFFFF"/>
                          </a:solidFill>
                          <a:latin typeface="+mn-lt"/>
                          <a:ea typeface="Times New Roman"/>
                          <a:cs typeface="Times New Roman"/>
                        </a:rPr>
                        <a:t>Bronchiolitis Obliterans Syndrome</a:t>
                      </a:r>
                      <a:endParaRPr lang="en-US" sz="1500" b="1" dirty="0">
                        <a:solidFill>
                          <a:srgbClr val="FF00FF"/>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n-lt"/>
                        </a:rPr>
                        <a:t>7.5%</a:t>
                      </a:r>
                    </a:p>
                  </a:txBody>
                  <a:tcPr marL="9525" marR="9525" marT="9525" marB="0" anchor="ctr">
                    <a:lnL w="28575" cap="flat" cmpd="sng" algn="ctr">
                      <a:solidFill>
                        <a:schemeClr val="tx1"/>
                      </a:solidFill>
                      <a:prstDash val="solid"/>
                      <a:round/>
                      <a:headEnd type="none" w="med" len="med"/>
                      <a:tailEnd type="none" w="med" len="med"/>
                    </a:lnL>
                    <a:lnR w="12700" cmpd="sng">
                      <a:noFill/>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n-lt"/>
                        </a:rPr>
                        <a:t>(N=478)</a:t>
                      </a:r>
                    </a:p>
                  </a:txBody>
                  <a:tcPr marL="9525" marR="9525" marT="9525" marB="0" anchor="ctr">
                    <a:lnL w="12700" cmpd="sng">
                      <a:noFill/>
                    </a:lnL>
                    <a:lnR w="12700"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n-lt"/>
                        </a:rPr>
                        <a:t>31.5%</a:t>
                      </a:r>
                    </a:p>
                  </a:txBody>
                  <a:tcPr marL="9525" marR="9525" marT="9525"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b"/>
                      <a:r>
                        <a:rPr lang="en-US" sz="1500" b="1" i="0" u="none" strike="noStrike" dirty="0">
                          <a:solidFill>
                            <a:schemeClr val="tx1"/>
                          </a:solidFill>
                          <a:effectLst/>
                          <a:latin typeface="+mn-lt"/>
                        </a:rPr>
                        <a:t>(N=219)</a:t>
                      </a:r>
                    </a:p>
                  </a:txBody>
                  <a:tcPr marL="9525" marR="9525" marT="9525" marB="0" anchor="ctr">
                    <a:lnL w="12700" cmpd="sng">
                      <a:noFill/>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bl>
          </a:graphicData>
        </a:graphic>
      </p:graphicFrame>
      <p:grpSp>
        <p:nvGrpSpPr>
          <p:cNvPr id="11" name="Group 10"/>
          <p:cNvGrpSpPr/>
          <p:nvPr/>
        </p:nvGrpSpPr>
        <p:grpSpPr>
          <a:xfrm>
            <a:off x="2" y="6146792"/>
            <a:ext cx="4715933" cy="711201"/>
            <a:chOff x="2" y="6146792"/>
            <a:chExt cx="4715933" cy="711201"/>
          </a:xfrm>
        </p:grpSpPr>
        <p:grpSp>
          <p:nvGrpSpPr>
            <p:cNvPr id="15" name="Group 14"/>
            <p:cNvGrpSpPr/>
            <p:nvPr/>
          </p:nvGrpSpPr>
          <p:grpSpPr>
            <a:xfrm>
              <a:off x="2" y="6146792"/>
              <a:ext cx="4715932" cy="711201"/>
              <a:chOff x="1" y="6067776"/>
              <a:chExt cx="4952999" cy="790224"/>
            </a:xfrm>
          </p:grpSpPr>
          <p:pic>
            <p:nvPicPr>
              <p:cNvPr id="17" name="Picture 16"/>
              <p:cNvPicPr>
                <a:picLocks noChangeAspect="1"/>
              </p:cNvPicPr>
              <p:nvPr/>
            </p:nvPicPr>
            <p:blipFill>
              <a:blip r:embed="rId3" cstate="print"/>
              <a:stretch>
                <a:fillRect/>
              </a:stretch>
            </p:blipFill>
            <p:spPr>
              <a:xfrm>
                <a:off x="1" y="6172200"/>
                <a:ext cx="4952999" cy="685800"/>
              </a:xfrm>
              <a:prstGeom prst="rect">
                <a:avLst/>
              </a:prstGeom>
            </p:spPr>
          </p:pic>
          <p:sp>
            <p:nvSpPr>
              <p:cNvPr id="20"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6"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42679820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693229958"/>
              </p:ext>
            </p:extLst>
          </p:nvPr>
        </p:nvGraphicFramePr>
        <p:xfrm>
          <a:off x="228600" y="1600200"/>
          <a:ext cx="87630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9" name="Title 1"/>
          <p:cNvSpPr txBox="1">
            <a:spLocks/>
          </p:cNvSpPr>
          <p:nvPr/>
        </p:nvSpPr>
        <p:spPr bwMode="auto">
          <a:xfrm>
            <a:off x="0" y="239400"/>
            <a:ext cx="9144000" cy="121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2400" kern="0" dirty="0" smtClean="0"/>
              <a:t/>
            </a:r>
            <a:br>
              <a:rPr lang="en-US" sz="2400" kern="0" dirty="0" smtClean="0"/>
            </a:br>
            <a:r>
              <a:rPr lang="en-US" sz="2400" dirty="0"/>
              <a:t>Freedom </a:t>
            </a:r>
            <a:r>
              <a:rPr lang="en-US" sz="2400" dirty="0" smtClean="0"/>
              <a:t>from Cardiac </a:t>
            </a:r>
            <a:r>
              <a:rPr lang="en-US" sz="2400" dirty="0"/>
              <a:t>Allograft</a:t>
            </a:r>
            <a:r>
              <a:rPr lang="en-US" sz="2400" dirty="0">
                <a:ea typeface="Times New Roman"/>
                <a:cs typeface="Times New Roman"/>
              </a:rPr>
              <a:t> </a:t>
            </a:r>
            <a:r>
              <a:rPr lang="en-US" sz="2400" kern="0" dirty="0" smtClean="0"/>
              <a:t>Vasculopathy and Bronchiolitis Obliterans Syndrome</a:t>
            </a:r>
            <a:br>
              <a:rPr lang="en-US" sz="2400" kern="0" dirty="0" smtClean="0"/>
            </a:br>
            <a:endParaRPr lang="en-US" sz="2000" kern="0" dirty="0"/>
          </a:p>
        </p:txBody>
      </p:sp>
      <p:sp>
        <p:nvSpPr>
          <p:cNvPr id="3" name="title_cohort"/>
          <p:cNvSpPr txBox="1"/>
          <p:nvPr/>
        </p:nvSpPr>
        <p:spPr>
          <a:xfrm>
            <a:off x="1143000" y="1215780"/>
            <a:ext cx="6858000" cy="400110"/>
          </a:xfrm>
          <a:prstGeom prst="rect">
            <a:avLst/>
          </a:prstGeom>
          <a:noFill/>
        </p:spPr>
        <p:txBody>
          <a:bodyPr wrap="square" rtlCol="0">
            <a:spAutoFit/>
          </a:bodyPr>
          <a:lstStyle/>
          <a:p>
            <a:pPr algn="ctr"/>
            <a:r>
              <a:rPr lang="en-US" sz="2000" b="1" kern="0" dirty="0" smtClean="0"/>
              <a:t>(Transplants: January 1994 – June 2015)</a:t>
            </a:r>
            <a:endParaRPr lang="en-US" sz="2000" b="1" kern="0" dirty="0"/>
          </a:p>
        </p:txBody>
      </p:sp>
    </p:spTree>
    <p:extLst>
      <p:ext uri="{BB962C8B-B14F-4D97-AF65-F5344CB8AC3E}">
        <p14:creationId xmlns:p14="http://schemas.microsoft.com/office/powerpoint/2010/main" val="407562689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909187926"/>
              </p:ext>
            </p:extLst>
          </p:nvPr>
        </p:nvGraphicFramePr>
        <p:xfrm>
          <a:off x="228600" y="1295400"/>
          <a:ext cx="87630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2" name="Title 1"/>
          <p:cNvSpPr txBox="1">
            <a:spLocks/>
          </p:cNvSpPr>
          <p:nvPr/>
        </p:nvSpPr>
        <p:spPr bwMode="auto">
          <a:xfrm>
            <a:off x="0" y="229672"/>
            <a:ext cx="91440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2800" kern="0" dirty="0" smtClean="0"/>
              <a:t/>
            </a:r>
            <a:br>
              <a:rPr lang="en-US" sz="2800" kern="0" dirty="0" smtClean="0"/>
            </a:br>
            <a:r>
              <a:rPr lang="en-US" sz="2400" dirty="0"/>
              <a:t>Freedom </a:t>
            </a:r>
            <a:r>
              <a:rPr lang="en-US" sz="2400" dirty="0" smtClean="0"/>
              <a:t>from </a:t>
            </a:r>
            <a:r>
              <a:rPr lang="en-US" sz="2400" kern="0" dirty="0" smtClean="0"/>
              <a:t>Severe Renal Dysfunction</a:t>
            </a:r>
            <a:r>
              <a:rPr lang="en-US" sz="2800" kern="0" dirty="0" smtClean="0"/>
              <a:t/>
            </a:r>
            <a:br>
              <a:rPr lang="en-US" sz="2800" kern="0" dirty="0" smtClean="0"/>
            </a:br>
            <a:r>
              <a:rPr lang="en-US" sz="2000" kern="0" dirty="0" smtClean="0"/>
              <a:t> </a:t>
            </a:r>
            <a:endParaRPr lang="en-US" sz="2000" kern="0" dirty="0"/>
          </a:p>
        </p:txBody>
      </p:sp>
      <p:sp>
        <p:nvSpPr>
          <p:cNvPr id="9" name="pvalues"/>
          <p:cNvSpPr txBox="1"/>
          <p:nvPr/>
        </p:nvSpPr>
        <p:spPr>
          <a:xfrm>
            <a:off x="6629400" y="1752600"/>
            <a:ext cx="1219174" cy="41381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chemeClr val="tx1"/>
                </a:solidFill>
              </a:rPr>
              <a:t>N=497</a:t>
            </a:r>
            <a:endParaRPr lang="en-US" sz="1400" b="1" dirty="0">
              <a:solidFill>
                <a:schemeClr val="tx1"/>
              </a:solidFill>
            </a:endParaRPr>
          </a:p>
        </p:txBody>
      </p:sp>
      <p:sp>
        <p:nvSpPr>
          <p:cNvPr id="3" name="title_cohort"/>
          <p:cNvSpPr txBox="1"/>
          <p:nvPr/>
        </p:nvSpPr>
        <p:spPr>
          <a:xfrm>
            <a:off x="1943100" y="959001"/>
            <a:ext cx="5334000" cy="400110"/>
          </a:xfrm>
          <a:prstGeom prst="rect">
            <a:avLst/>
          </a:prstGeom>
          <a:noFill/>
        </p:spPr>
        <p:txBody>
          <a:bodyPr wrap="square" rtlCol="0">
            <a:spAutoFit/>
          </a:bodyPr>
          <a:lstStyle/>
          <a:p>
            <a:pPr algn="ctr"/>
            <a:r>
              <a:rPr lang="en-US" sz="2000" b="1" kern="0" dirty="0" smtClean="0"/>
              <a:t>(Transplants: January 1994 – June 2015)</a:t>
            </a:r>
            <a:endParaRPr lang="en-US" sz="2000" b="1" dirty="0"/>
          </a:p>
        </p:txBody>
      </p:sp>
    </p:spTree>
    <p:extLst>
      <p:ext uri="{BB962C8B-B14F-4D97-AF65-F5344CB8AC3E}">
        <p14:creationId xmlns:p14="http://schemas.microsoft.com/office/powerpoint/2010/main" val="388932103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295400"/>
          </a:xfrm>
        </p:spPr>
        <p:txBody>
          <a:bodyPr/>
          <a:lstStyle/>
          <a:p>
            <a:r>
              <a:rPr lang="en-US" sz="2600" dirty="0" smtClean="0"/>
              <a:t>Adult Heart-Lung Transplants</a:t>
            </a:r>
            <a:br>
              <a:rPr lang="en-US" sz="2600" dirty="0" smtClean="0"/>
            </a:br>
            <a:r>
              <a:rPr lang="en-US" sz="2400" dirty="0" smtClean="0"/>
              <a:t>Cumulative Post Transplant Malignancy </a:t>
            </a:r>
            <a:r>
              <a:rPr lang="en-US" sz="2400" dirty="0"/>
              <a:t>Rates in </a:t>
            </a:r>
            <a:r>
              <a:rPr lang="en-US" sz="2400" u="sng" dirty="0" smtClean="0"/>
              <a:t>Survivors </a:t>
            </a:r>
            <a:r>
              <a:rPr lang="en-US" sz="2000" dirty="0" smtClean="0"/>
              <a:t>(Transplants: January 1994 – June 2015)</a:t>
            </a:r>
            <a:endParaRPr lang="en-US" sz="2000" dirty="0"/>
          </a:p>
        </p:txBody>
      </p:sp>
      <p:graphicFrame>
        <p:nvGraphicFramePr>
          <p:cNvPr id="13" name="Content Placeholder 12"/>
          <p:cNvGraphicFramePr>
            <a:graphicFrameLocks noGrp="1"/>
          </p:cNvGraphicFramePr>
          <p:nvPr>
            <p:ph idx="1"/>
            <p:extLst/>
          </p:nvPr>
        </p:nvGraphicFramePr>
        <p:xfrm>
          <a:off x="762000" y="1676400"/>
          <a:ext cx="7543801" cy="3154204"/>
        </p:xfrm>
        <a:graphic>
          <a:graphicData uri="http://schemas.openxmlformats.org/drawingml/2006/table">
            <a:tbl>
              <a:tblPr bandRow="1">
                <a:tableStyleId>{5C22544A-7EE6-4342-B048-85BDC9FD1C3A}</a:tableStyleId>
              </a:tblPr>
              <a:tblGrid>
                <a:gridCol w="1418978"/>
                <a:gridCol w="2010022"/>
                <a:gridCol w="1295400"/>
                <a:gridCol w="1295400"/>
                <a:gridCol w="1524001"/>
              </a:tblGrid>
              <a:tr h="581236">
                <a:tc gridSpan="2">
                  <a:txBody>
                    <a:bodyPr/>
                    <a:lstStyle/>
                    <a:p>
                      <a:pPr rtl="0" fontAlgn="t"/>
                      <a:r>
                        <a:rPr lang="en-US" sz="1600" b="1" dirty="0">
                          <a:solidFill>
                            <a:srgbClr val="FFFF00"/>
                          </a:solidFill>
                        </a:rPr>
                        <a:t>Malignancy/Type</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hMerge="1">
                  <a:txBody>
                    <a:bodyPr/>
                    <a:lstStyle/>
                    <a:p>
                      <a:endParaRPr lang="en-US"/>
                    </a:p>
                  </a:txBody>
                  <a:tcPr/>
                </a:tc>
                <a:tc>
                  <a:txBody>
                    <a:bodyPr/>
                    <a:lstStyle/>
                    <a:p>
                      <a:pPr algn="ctr" rtl="0" fontAlgn="t"/>
                      <a:r>
                        <a:rPr lang="en-US" sz="1600" b="1" dirty="0">
                          <a:solidFill>
                            <a:srgbClr val="FFFF00"/>
                          </a:solidFill>
                        </a:rPr>
                        <a:t>1-Year  Survivors</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600" b="1" dirty="0">
                          <a:solidFill>
                            <a:srgbClr val="FFFF00"/>
                          </a:solidFill>
                        </a:rPr>
                        <a:t>5-Year Survivors</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600" b="1" dirty="0">
                          <a:solidFill>
                            <a:srgbClr val="FFFF00"/>
                          </a:solidFill>
                        </a:rPr>
                        <a:t>10-Year Survivors</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82054">
                <a:tc gridSpan="2">
                  <a:txBody>
                    <a:bodyPr/>
                    <a:lstStyle/>
                    <a:p>
                      <a:pPr rtl="0" fontAlgn="t"/>
                      <a:r>
                        <a:rPr lang="en-US" sz="1600" b="1" dirty="0">
                          <a:solidFill>
                            <a:schemeClr val="tx1"/>
                          </a:solidFill>
                        </a:rPr>
                        <a:t>No Malignancy</a:t>
                      </a:r>
                      <a:endParaRPr lang="en-US" sz="1600" dirty="0">
                        <a:solidFill>
                          <a:schemeClr val="tx1"/>
                        </a:solidFill>
                      </a:endParaRPr>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hMerge="1">
                  <a:txBody>
                    <a:bodyPr/>
                    <a:lstStyle/>
                    <a:p>
                      <a:endParaRPr lang="en-US"/>
                    </a:p>
                  </a:txBody>
                  <a:tcPr/>
                </a:tc>
                <a:tc>
                  <a:txBody>
                    <a:bodyPr/>
                    <a:lstStyle/>
                    <a:p>
                      <a:pPr algn="ctr" fontAlgn="b"/>
                      <a:r>
                        <a:rPr lang="en-US" sz="1600" b="1" i="0" u="none" strike="noStrike" dirty="0">
                          <a:solidFill>
                            <a:schemeClr val="tx1"/>
                          </a:solidFill>
                          <a:effectLst/>
                          <a:latin typeface="+mn-lt"/>
                        </a:rPr>
                        <a:t>473 (94%)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600" b="1" i="0" u="none" strike="noStrike" dirty="0">
                          <a:solidFill>
                            <a:schemeClr val="tx1"/>
                          </a:solidFill>
                          <a:effectLst/>
                          <a:latin typeface="+mn-lt"/>
                        </a:rPr>
                        <a:t>236 (89.1%)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600" b="1" i="0" u="none" strike="noStrike" dirty="0">
                          <a:solidFill>
                            <a:schemeClr val="tx1"/>
                          </a:solidFill>
                          <a:effectLst/>
                          <a:latin typeface="+mn-lt"/>
                        </a:rPr>
                        <a:t>104 (83.9%)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82054">
                <a:tc gridSpan="2">
                  <a:txBody>
                    <a:bodyPr/>
                    <a:lstStyle/>
                    <a:p>
                      <a:pPr rtl="0" fontAlgn="t"/>
                      <a:r>
                        <a:rPr lang="en-US" sz="1600" b="1" dirty="0">
                          <a:solidFill>
                            <a:schemeClr val="tx1"/>
                          </a:solidFill>
                        </a:rPr>
                        <a:t>Malignancy (all types combined)</a:t>
                      </a:r>
                      <a:endParaRPr lang="en-US" sz="1600" dirty="0">
                        <a:solidFill>
                          <a:schemeClr val="tx1"/>
                        </a:solidFill>
                      </a:endParaRPr>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hMerge="1">
                  <a:txBody>
                    <a:bodyPr/>
                    <a:lstStyle/>
                    <a:p>
                      <a:endParaRPr lang="en-US"/>
                    </a:p>
                  </a:txBody>
                  <a:tcPr/>
                </a:tc>
                <a:tc>
                  <a:txBody>
                    <a:bodyPr/>
                    <a:lstStyle/>
                    <a:p>
                      <a:pPr algn="ctr" fontAlgn="b"/>
                      <a:r>
                        <a:rPr lang="en-US" sz="1600" b="1" i="0" u="none" strike="noStrike" dirty="0">
                          <a:solidFill>
                            <a:schemeClr val="tx1"/>
                          </a:solidFill>
                          <a:effectLst/>
                          <a:latin typeface="+mn-lt"/>
                        </a:rPr>
                        <a:t>30 (6.0%)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600" b="1" i="0" u="none" strike="noStrike" dirty="0">
                          <a:solidFill>
                            <a:schemeClr val="tx1"/>
                          </a:solidFill>
                          <a:effectLst/>
                          <a:latin typeface="+mn-lt"/>
                        </a:rPr>
                        <a:t>29 (10.9%)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600" b="1" i="0" u="none" strike="noStrike" dirty="0">
                          <a:solidFill>
                            <a:schemeClr val="tx1"/>
                          </a:solidFill>
                          <a:effectLst/>
                          <a:latin typeface="+mn-lt"/>
                        </a:rPr>
                        <a:t>20 (16.1%)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02215">
                <a:tc row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i="1" dirty="0" smtClean="0">
                          <a:solidFill>
                            <a:schemeClr val="tx1"/>
                          </a:solidFill>
                        </a:rPr>
                        <a:t>Malignancy Type*</a:t>
                      </a:r>
                    </a:p>
                    <a:p>
                      <a:pPr marL="0" marR="0" algn="ctr">
                        <a:spcBef>
                          <a:spcPts val="0"/>
                        </a:spcBef>
                        <a:spcAft>
                          <a:spcPts val="0"/>
                        </a:spcAft>
                      </a:pPr>
                      <a:endParaRPr lang="en-US" sz="1600" b="1" u="sng" dirty="0">
                        <a:solidFill>
                          <a:schemeClr val="tx1"/>
                        </a:solidFill>
                        <a:latin typeface="+mn-lt"/>
                        <a:ea typeface="Times New Roman"/>
                        <a:cs typeface="Times New Roman"/>
                      </a:endParaRPr>
                    </a:p>
                  </a:txBody>
                  <a:tcPr marR="68580" marT="9144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rtl="0" fontAlgn="t"/>
                      <a:r>
                        <a:rPr lang="en-US" sz="1600" b="1" i="1" baseline="0" dirty="0" smtClean="0">
                          <a:solidFill>
                            <a:schemeClr val="tx2">
                              <a:lumMod val="20000"/>
                              <a:lumOff val="80000"/>
                            </a:schemeClr>
                          </a:solidFill>
                        </a:rPr>
                        <a:t>Skin </a:t>
                      </a:r>
                      <a:endParaRPr lang="en-US" sz="1600" baseline="0" dirty="0">
                        <a:solidFill>
                          <a:schemeClr val="tx2">
                            <a:lumMod val="20000"/>
                            <a:lumOff val="80000"/>
                          </a:schemeClr>
                        </a:solidFill>
                      </a:endParaRPr>
                    </a:p>
                  </a:txBody>
                  <a:tcPr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b"/>
                      <a:r>
                        <a:rPr lang="en-US" sz="1600" b="1" i="1" u="none" strike="noStrike" dirty="0">
                          <a:solidFill>
                            <a:schemeClr val="tx2">
                              <a:lumMod val="20000"/>
                              <a:lumOff val="80000"/>
                            </a:schemeClr>
                          </a:solidFill>
                          <a:effectLst/>
                          <a:latin typeface="+mn-lt"/>
                        </a:rPr>
                        <a:t>3</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b"/>
                      <a:r>
                        <a:rPr lang="en-US" sz="1600" b="1" i="1" u="none" strike="noStrike" dirty="0">
                          <a:solidFill>
                            <a:schemeClr val="tx2">
                              <a:lumMod val="20000"/>
                              <a:lumOff val="80000"/>
                            </a:schemeClr>
                          </a:solidFill>
                          <a:effectLst/>
                          <a:latin typeface="+mn-lt"/>
                        </a:rPr>
                        <a:t>14</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b"/>
                      <a:r>
                        <a:rPr lang="en-US" sz="1600" b="1" i="1" u="none" strike="noStrike" dirty="0">
                          <a:solidFill>
                            <a:schemeClr val="tx2">
                              <a:lumMod val="20000"/>
                              <a:lumOff val="80000"/>
                            </a:schemeClr>
                          </a:solidFill>
                          <a:effectLst/>
                          <a:latin typeface="+mn-lt"/>
                        </a:rPr>
                        <a:t>13</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02215">
                <a:tc vMerge="1">
                  <a:txBody>
                    <a:bodyPr/>
                    <a:lstStyle/>
                    <a:p>
                      <a:endParaRPr lang="en-US"/>
                    </a:p>
                  </a:txBody>
                  <a:tcPr/>
                </a:tc>
                <a:tc>
                  <a:txBody>
                    <a:bodyPr/>
                    <a:lstStyle/>
                    <a:p>
                      <a:pPr algn="r" rtl="0" fontAlgn="t"/>
                      <a:r>
                        <a:rPr lang="en-US" sz="1600" b="1" i="1" baseline="0" dirty="0" smtClean="0">
                          <a:solidFill>
                            <a:schemeClr val="tx2">
                              <a:lumMod val="20000"/>
                              <a:lumOff val="80000"/>
                            </a:schemeClr>
                          </a:solidFill>
                        </a:rPr>
                        <a:t>Lymphoma</a:t>
                      </a:r>
                      <a:endParaRPr lang="en-US" sz="1600" baseline="0" dirty="0">
                        <a:solidFill>
                          <a:schemeClr val="tx2">
                            <a:lumMod val="20000"/>
                            <a:lumOff val="80000"/>
                          </a:schemeClr>
                        </a:solidFill>
                      </a:endParaRPr>
                    </a:p>
                  </a:txBody>
                  <a:tcPr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b"/>
                      <a:r>
                        <a:rPr lang="en-US" sz="1600" b="1" i="1" u="none" strike="noStrike" dirty="0">
                          <a:solidFill>
                            <a:schemeClr val="tx2">
                              <a:lumMod val="20000"/>
                              <a:lumOff val="80000"/>
                            </a:schemeClr>
                          </a:solidFill>
                          <a:effectLst/>
                          <a:latin typeface="+mn-lt"/>
                        </a:rPr>
                        <a:t>20</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b"/>
                      <a:r>
                        <a:rPr lang="en-US" sz="1600" b="1" i="1" u="none" strike="noStrike" dirty="0">
                          <a:solidFill>
                            <a:schemeClr val="tx2">
                              <a:lumMod val="20000"/>
                              <a:lumOff val="80000"/>
                            </a:schemeClr>
                          </a:solidFill>
                          <a:effectLst/>
                          <a:latin typeface="+mn-lt"/>
                        </a:rPr>
                        <a:t>8</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b"/>
                      <a:r>
                        <a:rPr lang="en-US" sz="1600" b="1" i="1" u="none" strike="noStrike" dirty="0">
                          <a:solidFill>
                            <a:schemeClr val="tx2">
                              <a:lumMod val="20000"/>
                              <a:lumOff val="80000"/>
                            </a:schemeClr>
                          </a:solidFill>
                          <a:effectLst/>
                          <a:latin typeface="+mn-lt"/>
                        </a:rPr>
                        <a:t>3</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02215">
                <a:tc vMerge="1">
                  <a:txBody>
                    <a:bodyPr/>
                    <a:lstStyle/>
                    <a:p>
                      <a:pPr marL="0" marR="0">
                        <a:spcBef>
                          <a:spcPts val="0"/>
                        </a:spcBef>
                        <a:spcAft>
                          <a:spcPts val="0"/>
                        </a:spcAft>
                      </a:pP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r" rtl="0" fontAlgn="t"/>
                      <a:r>
                        <a:rPr lang="en-US" sz="1600" b="1" i="1" baseline="0" dirty="0">
                          <a:solidFill>
                            <a:schemeClr val="tx2">
                              <a:lumMod val="20000"/>
                              <a:lumOff val="80000"/>
                            </a:schemeClr>
                          </a:solidFill>
                        </a:rPr>
                        <a:t>Other</a:t>
                      </a:r>
                      <a:endParaRPr lang="en-US" sz="1600" baseline="0" dirty="0">
                        <a:solidFill>
                          <a:schemeClr val="tx2">
                            <a:lumMod val="20000"/>
                            <a:lumOff val="80000"/>
                          </a:schemeClr>
                        </a:solidFill>
                      </a:endParaRPr>
                    </a:p>
                  </a:txBody>
                  <a:tcPr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b"/>
                      <a:r>
                        <a:rPr lang="en-US" sz="1600" b="1" i="1" u="none" strike="noStrike" dirty="0">
                          <a:solidFill>
                            <a:schemeClr val="tx2">
                              <a:lumMod val="20000"/>
                              <a:lumOff val="80000"/>
                            </a:schemeClr>
                          </a:solidFill>
                          <a:effectLst/>
                          <a:latin typeface="+mn-lt"/>
                        </a:rPr>
                        <a:t>5</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b"/>
                      <a:r>
                        <a:rPr lang="en-US" sz="1600" b="1" i="1" u="none" strike="noStrike" dirty="0">
                          <a:solidFill>
                            <a:schemeClr val="tx2">
                              <a:lumMod val="20000"/>
                              <a:lumOff val="80000"/>
                            </a:schemeClr>
                          </a:solidFill>
                          <a:effectLst/>
                          <a:latin typeface="+mn-lt"/>
                        </a:rPr>
                        <a:t>6</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b"/>
                      <a:r>
                        <a:rPr lang="en-US" sz="1600" b="1" i="1" u="none" strike="noStrike" dirty="0">
                          <a:solidFill>
                            <a:schemeClr val="tx2">
                              <a:lumMod val="20000"/>
                              <a:lumOff val="80000"/>
                            </a:schemeClr>
                          </a:solidFill>
                          <a:effectLst/>
                          <a:latin typeface="+mn-lt"/>
                        </a:rPr>
                        <a:t>5</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02215">
                <a:tc vMerge="1">
                  <a:txBody>
                    <a:bodyPr/>
                    <a:lstStyle/>
                    <a:p>
                      <a:pPr marL="0" marR="0">
                        <a:spcBef>
                          <a:spcPts val="0"/>
                        </a:spcBef>
                        <a:spcAft>
                          <a:spcPts val="0"/>
                        </a:spcAft>
                      </a:pP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rtl="0" fontAlgn="t"/>
                      <a:r>
                        <a:rPr lang="en-US" sz="1600" b="1" i="1" baseline="0" dirty="0">
                          <a:solidFill>
                            <a:schemeClr val="tx2">
                              <a:lumMod val="20000"/>
                              <a:lumOff val="80000"/>
                            </a:schemeClr>
                          </a:solidFill>
                        </a:rPr>
                        <a:t>Type Not Reported</a:t>
                      </a:r>
                      <a:endParaRPr lang="en-US" sz="1600" baseline="0" dirty="0">
                        <a:solidFill>
                          <a:schemeClr val="tx2">
                            <a:lumMod val="20000"/>
                            <a:lumOff val="80000"/>
                          </a:schemeClr>
                        </a:solidFill>
                      </a:endParaRPr>
                    </a:p>
                  </a:txBody>
                  <a:tcPr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b"/>
                      <a:r>
                        <a:rPr lang="en-US" sz="1600" b="1" i="1" u="none" strike="noStrike" dirty="0">
                          <a:solidFill>
                            <a:schemeClr val="tx2">
                              <a:lumMod val="20000"/>
                              <a:lumOff val="80000"/>
                            </a:schemeClr>
                          </a:solidFill>
                          <a:effectLst/>
                          <a:latin typeface="+mn-lt"/>
                        </a:rPr>
                        <a:t>2</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b"/>
                      <a:r>
                        <a:rPr lang="en-US" sz="1600" b="1" i="1" u="none" strike="noStrike" dirty="0">
                          <a:solidFill>
                            <a:schemeClr val="tx2">
                              <a:lumMod val="20000"/>
                              <a:lumOff val="80000"/>
                            </a:schemeClr>
                          </a:solidFill>
                          <a:effectLst/>
                          <a:latin typeface="+mn-lt"/>
                        </a:rPr>
                        <a:t>1</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b"/>
                      <a:r>
                        <a:rPr lang="en-US" sz="1600" b="1" i="1" u="none" strike="noStrike" dirty="0">
                          <a:solidFill>
                            <a:schemeClr val="tx2">
                              <a:lumMod val="20000"/>
                              <a:lumOff val="80000"/>
                            </a:schemeClr>
                          </a:solidFill>
                          <a:effectLst/>
                          <a:latin typeface="+mn-lt"/>
                        </a:rPr>
                        <a:t>0</a:t>
                      </a:r>
                    </a:p>
                  </a:txBody>
                  <a:tcPr marL="9525" marR="45720"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bl>
          </a:graphicData>
        </a:graphic>
      </p:graphicFrame>
      <p:sp>
        <p:nvSpPr>
          <p:cNvPr id="9" name="TextBox 8"/>
          <p:cNvSpPr txBox="1"/>
          <p:nvPr/>
        </p:nvSpPr>
        <p:spPr>
          <a:xfrm>
            <a:off x="685800" y="5257800"/>
            <a:ext cx="8229600" cy="553998"/>
          </a:xfrm>
          <a:prstGeom prst="rect">
            <a:avLst/>
          </a:prstGeom>
          <a:noFill/>
        </p:spPr>
        <p:txBody>
          <a:bodyPr wrap="square" rtlCol="0">
            <a:spAutoFit/>
          </a:bodyPr>
          <a:lstStyle/>
          <a:p>
            <a:r>
              <a:rPr lang="en-US" sz="1500" b="1" dirty="0" smtClean="0"/>
              <a:t>* Recipients may have experienced more than one type of malignancy so the sum of individual malignancy types may be greater than the total number with malignancy.</a:t>
            </a:r>
            <a:endParaRPr lang="en-US" sz="1500" dirty="0"/>
          </a:p>
        </p:txBody>
      </p:sp>
      <p:grpSp>
        <p:nvGrpSpPr>
          <p:cNvPr id="11" name="Group 10"/>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8" name="Picture 17"/>
              <p:cNvPicPr>
                <a:picLocks noChangeAspect="1"/>
              </p:cNvPicPr>
              <p:nvPr/>
            </p:nvPicPr>
            <p:blipFill>
              <a:blip r:embed="rId3"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7"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32272103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026430972"/>
              </p:ext>
            </p:extLst>
          </p:nvPr>
        </p:nvGraphicFramePr>
        <p:xfrm>
          <a:off x="0" y="1371600"/>
          <a:ext cx="9067800" cy="48006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9" name="Title 1"/>
          <p:cNvSpPr txBox="1">
            <a:spLocks/>
          </p:cNvSpPr>
          <p:nvPr/>
        </p:nvSpPr>
        <p:spPr bwMode="auto">
          <a:xfrm>
            <a:off x="0" y="302698"/>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2800" kern="0" dirty="0" smtClean="0"/>
              <a:t/>
            </a:r>
            <a:br>
              <a:rPr lang="en-US" sz="2800" kern="0" dirty="0" smtClean="0"/>
            </a:br>
            <a:r>
              <a:rPr lang="en-US" sz="2400" dirty="0"/>
              <a:t>Freedom </a:t>
            </a:r>
            <a:r>
              <a:rPr lang="en-US" sz="2400" dirty="0" smtClean="0"/>
              <a:t>from </a:t>
            </a:r>
            <a:r>
              <a:rPr lang="en-US" sz="2400" kern="0" dirty="0" smtClean="0"/>
              <a:t>Malignancy</a:t>
            </a:r>
            <a:r>
              <a:rPr lang="en-US" sz="2000" kern="0" dirty="0" smtClean="0"/>
              <a:t/>
            </a:r>
            <a:br>
              <a:rPr lang="en-US" sz="2000" kern="0" dirty="0" smtClean="0"/>
            </a:br>
            <a:endParaRPr lang="en-US" sz="2000" kern="0" dirty="0"/>
          </a:p>
        </p:txBody>
      </p:sp>
      <p:sp>
        <p:nvSpPr>
          <p:cNvPr id="3" name="title_cohort"/>
          <p:cNvSpPr txBox="1"/>
          <p:nvPr/>
        </p:nvSpPr>
        <p:spPr>
          <a:xfrm>
            <a:off x="1866900" y="981218"/>
            <a:ext cx="5410200" cy="400110"/>
          </a:xfrm>
          <a:prstGeom prst="rect">
            <a:avLst/>
          </a:prstGeom>
          <a:noFill/>
        </p:spPr>
        <p:txBody>
          <a:bodyPr wrap="square" rtlCol="0">
            <a:spAutoFit/>
          </a:bodyPr>
          <a:lstStyle/>
          <a:p>
            <a:pPr algn="ctr"/>
            <a:r>
              <a:rPr lang="en-US" sz="2000" b="1" kern="0" dirty="0" smtClean="0"/>
              <a:t>(Transplants: January 1994 - June 2015)</a:t>
            </a:r>
            <a:endParaRPr lang="en-US" sz="2000" b="1" kern="0" dirty="0"/>
          </a:p>
        </p:txBody>
      </p:sp>
    </p:spTree>
    <p:extLst>
      <p:ext uri="{BB962C8B-B14F-4D97-AF65-F5344CB8AC3E}">
        <p14:creationId xmlns:p14="http://schemas.microsoft.com/office/powerpoint/2010/main" val="16710159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lstStyle/>
          <a:p>
            <a:r>
              <a:rPr lang="en-US" sz="2600" dirty="0" smtClean="0"/>
              <a:t>Adult-Heart Lung Transplants</a:t>
            </a:r>
            <a:r>
              <a:rPr lang="en-US" sz="2800" dirty="0" smtClean="0"/>
              <a:t/>
            </a:r>
            <a:br>
              <a:rPr lang="en-US" sz="2800" dirty="0" smtClean="0"/>
            </a:br>
            <a:r>
              <a:rPr lang="en-US" sz="2400" dirty="0" smtClean="0"/>
              <a:t>Cause of Death </a:t>
            </a:r>
            <a:r>
              <a:rPr lang="en-US" sz="2000" dirty="0" smtClean="0"/>
              <a:t>(Deaths: January 1992 – June 2016)</a:t>
            </a:r>
            <a:endParaRPr lang="en-US" sz="2000" dirty="0"/>
          </a:p>
        </p:txBody>
      </p:sp>
      <p:graphicFrame>
        <p:nvGraphicFramePr>
          <p:cNvPr id="13" name="Content Placeholder 12"/>
          <p:cNvGraphicFramePr>
            <a:graphicFrameLocks noGrp="1"/>
          </p:cNvGraphicFramePr>
          <p:nvPr>
            <p:ph idx="1"/>
            <p:extLst/>
          </p:nvPr>
        </p:nvGraphicFramePr>
        <p:xfrm>
          <a:off x="357913" y="1199128"/>
          <a:ext cx="8534399" cy="4964240"/>
        </p:xfrm>
        <a:graphic>
          <a:graphicData uri="http://schemas.openxmlformats.org/drawingml/2006/table">
            <a:tbl>
              <a:tblPr>
                <a:tableStyleId>{5C22544A-7EE6-4342-B048-85BDC9FD1C3A}</a:tableStyleId>
              </a:tblPr>
              <a:tblGrid>
                <a:gridCol w="1981200"/>
                <a:gridCol w="1143000"/>
                <a:gridCol w="1371600"/>
                <a:gridCol w="1524000"/>
                <a:gridCol w="1524000"/>
                <a:gridCol w="990599"/>
              </a:tblGrid>
              <a:tr h="575120">
                <a:tc>
                  <a:txBody>
                    <a:bodyPr/>
                    <a:lstStyle/>
                    <a:p>
                      <a:pPr algn="ctr" rtl="0" fontAlgn="t"/>
                      <a:r>
                        <a:rPr lang="en-US" sz="1400" b="1" dirty="0">
                          <a:solidFill>
                            <a:srgbClr val="FFFF00"/>
                          </a:solidFill>
                        </a:rPr>
                        <a:t>CAUSE OF DEATH</a:t>
                      </a:r>
                      <a:endParaRPr lang="en-US" b="1" dirty="0">
                        <a:solidFill>
                          <a:srgbClr val="FFFF00"/>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dirty="0">
                          <a:solidFill>
                            <a:schemeClr val="tx1"/>
                          </a:solidFill>
                          <a:effectLst/>
                          <a:latin typeface="+mn-lt"/>
                        </a:rPr>
                        <a:t>0-30 Days (N=472)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dirty="0">
                          <a:solidFill>
                            <a:schemeClr val="tx1"/>
                          </a:solidFill>
                          <a:effectLst/>
                          <a:latin typeface="+mn-lt"/>
                        </a:rPr>
                        <a:t>31 Days - 1 Year (N=360)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dirty="0">
                          <a:solidFill>
                            <a:schemeClr val="tx1"/>
                          </a:solidFill>
                          <a:effectLst/>
                          <a:latin typeface="+mn-lt"/>
                        </a:rPr>
                        <a:t>&gt;1 Year - 3 Years (N=294)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dirty="0">
                          <a:solidFill>
                            <a:schemeClr val="tx1"/>
                          </a:solidFill>
                          <a:effectLst/>
                          <a:latin typeface="+mn-lt"/>
                        </a:rPr>
                        <a:t>&gt;3 Years - 5 Years (N=175)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ctr"/>
                      <a:r>
                        <a:rPr lang="en-US" sz="1300" b="1" i="0" u="none" strike="noStrike" dirty="0">
                          <a:solidFill>
                            <a:schemeClr val="tx1"/>
                          </a:solidFill>
                          <a:effectLst/>
                          <a:latin typeface="+mn-lt"/>
                        </a:rPr>
                        <a:t>&gt;5 Years (N=535)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8370">
                <a:tc>
                  <a:txBody>
                    <a:bodyPr/>
                    <a:lstStyle/>
                    <a:p>
                      <a:pPr rtl="0" fontAlgn="t"/>
                      <a:r>
                        <a:rPr lang="en-US" sz="1300" b="1" dirty="0" smtClean="0">
                          <a:solidFill>
                            <a:schemeClr val="tx1"/>
                          </a:solidFill>
                        </a:rPr>
                        <a:t>OB/BOS</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14 (3.9%)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69 (23.5%)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38 (21.7%)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110 (20.6%)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8370">
                <a:tc>
                  <a:txBody>
                    <a:bodyPr/>
                    <a:lstStyle/>
                    <a:p>
                      <a:pPr rtl="0" fontAlgn="t"/>
                      <a:r>
                        <a:rPr lang="en-US" sz="1300" b="1" dirty="0">
                          <a:solidFill>
                            <a:schemeClr val="tx1"/>
                          </a:solidFill>
                        </a:rPr>
                        <a:t>ACUTE REJECTION</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7 (1.5%)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6 (1.7%)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5 (1.7%)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1 (0.6%)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3 (0.6%)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8370">
                <a:tc>
                  <a:txBody>
                    <a:bodyPr/>
                    <a:lstStyle/>
                    <a:p>
                      <a:pPr rtl="0" fontAlgn="t"/>
                      <a:r>
                        <a:rPr lang="en-US" sz="1300" b="1" dirty="0">
                          <a:solidFill>
                            <a:schemeClr val="tx1"/>
                          </a:solidFill>
                        </a:rPr>
                        <a:t>LYMPHOMA</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7 (1.9%)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12 (4.1%)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8 (4.6%)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11 (2.1%)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8370">
                <a:tc>
                  <a:txBody>
                    <a:bodyPr/>
                    <a:lstStyle/>
                    <a:p>
                      <a:pPr rtl="0" fontAlgn="t"/>
                      <a:r>
                        <a:rPr lang="en-US" sz="1300" b="1" dirty="0">
                          <a:solidFill>
                            <a:schemeClr val="tx1"/>
                          </a:solidFill>
                        </a:rPr>
                        <a:t>MALIGNANCY, OTHER</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1 (0.2%)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8 (2.2%)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13 (4.4%)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7 (4.0%)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43 (8.0%)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63659">
                <a:tc>
                  <a:txBody>
                    <a:bodyPr/>
                    <a:lstStyle/>
                    <a:p>
                      <a:pPr rtl="0" fontAlgn="t"/>
                      <a:r>
                        <a:rPr lang="en-US" sz="1300" b="1" dirty="0">
                          <a:solidFill>
                            <a:schemeClr val="tx1"/>
                          </a:solidFill>
                        </a:rPr>
                        <a:t>CMV</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2 (0.6%)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2 (0.7%)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1 (0.6%)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1 (0.2%)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8370">
                <a:tc>
                  <a:txBody>
                    <a:bodyPr/>
                    <a:lstStyle/>
                    <a:p>
                      <a:pPr rtl="0" fontAlgn="t"/>
                      <a:r>
                        <a:rPr lang="en-US" sz="1300" b="1" dirty="0">
                          <a:solidFill>
                            <a:schemeClr val="tx1"/>
                          </a:solidFill>
                        </a:rPr>
                        <a:t>INFECTION, NON-CMV</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80 (16.9%)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126 (35.0%)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84 (28.6%)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45 (25.7%)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115 (21.5%)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8370">
                <a:tc>
                  <a:txBody>
                    <a:bodyPr/>
                    <a:lstStyle/>
                    <a:p>
                      <a:pPr rtl="0" fontAlgn="t"/>
                      <a:r>
                        <a:rPr lang="en-US" sz="1300" b="1" dirty="0">
                          <a:solidFill>
                            <a:schemeClr val="tx1"/>
                          </a:solidFill>
                        </a:rPr>
                        <a:t>GRAFT FAILURE</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127 (26.9%)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76 (21.1%)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44 (15.0%)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32 (18.3%)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78 (14.6%)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8370">
                <a:tc>
                  <a:txBody>
                    <a:bodyPr/>
                    <a:lstStyle/>
                    <a:p>
                      <a:pPr rtl="0" fontAlgn="t"/>
                      <a:r>
                        <a:rPr lang="en-US" sz="1300" b="1" dirty="0">
                          <a:solidFill>
                            <a:schemeClr val="tx1"/>
                          </a:solidFill>
                        </a:rPr>
                        <a:t>CARDIOVASCULAR</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39 (8.3%)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15 (4.2%)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22 (7.5%)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18 (10.3%)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53 (9.9%)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8370">
                <a:tc>
                  <a:txBody>
                    <a:bodyPr/>
                    <a:lstStyle/>
                    <a:p>
                      <a:pPr rtl="0" fontAlgn="t"/>
                      <a:r>
                        <a:rPr lang="en-US" sz="1300" b="1" dirty="0">
                          <a:solidFill>
                            <a:schemeClr val="tx1"/>
                          </a:solidFill>
                        </a:rPr>
                        <a:t>TECHNICAL</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110 (23.3%)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12 (3.3%)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3 (1.0%)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3 (1.7%)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7 (1.3%)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552762">
                <a:tc>
                  <a:txBody>
                    <a:bodyPr/>
                    <a:lstStyle/>
                    <a:p>
                      <a:pPr rtl="0" fontAlgn="t"/>
                      <a:r>
                        <a:rPr lang="en-US" sz="1300" b="1" dirty="0" smtClean="0">
                          <a:solidFill>
                            <a:schemeClr val="tx1"/>
                          </a:solidFill>
                        </a:rPr>
                        <a:t>MULTIPLE ORGAN FAILURE</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51 (10.8%)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54 (15.0%)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15 (5.1%)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7 (4.0%)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36 (6.7%)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8370">
                <a:tc>
                  <a:txBody>
                    <a:bodyPr/>
                    <a:lstStyle/>
                    <a:p>
                      <a:pPr rtl="0" fontAlgn="t"/>
                      <a:r>
                        <a:rPr lang="en-US" sz="1300" b="1" dirty="0">
                          <a:solidFill>
                            <a:schemeClr val="tx1"/>
                          </a:solidFill>
                        </a:rPr>
                        <a:t>OTHER</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57 (12.1%)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40 (11.1%)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25 (8.5%)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15 (8.6%)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78 (14.6%)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bl>
          </a:graphicData>
        </a:graphic>
      </p:graphicFrame>
      <p:grpSp>
        <p:nvGrpSpPr>
          <p:cNvPr id="10" name="Group 9"/>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6" name="Picture 15"/>
              <p:cNvPicPr>
                <a:picLocks noChangeAspect="1"/>
              </p:cNvPicPr>
              <p:nvPr/>
            </p:nvPicPr>
            <p:blipFill>
              <a:blip r:embed="rId3"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11290671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smtClean="0"/>
              <a:t>Adult Heart-Lung Transplants</a:t>
            </a:r>
            <a:br>
              <a:rPr lang="en-US" sz="2600" dirty="0" smtClean="0"/>
            </a:br>
            <a:r>
              <a:rPr lang="en-US" sz="2400" dirty="0" smtClean="0"/>
              <a:t>Cause of Death by Transplant Type</a:t>
            </a:r>
            <a:br>
              <a:rPr lang="en-US" sz="2400" dirty="0" smtClean="0"/>
            </a:br>
            <a:r>
              <a:rPr lang="en-US" sz="2000" dirty="0" smtClean="0"/>
              <a:t> (Deaths: January 1992 – June 2016)</a:t>
            </a:r>
            <a:endParaRPr lang="en-US" sz="2000" dirty="0"/>
          </a:p>
        </p:txBody>
      </p:sp>
      <p:graphicFrame>
        <p:nvGraphicFramePr>
          <p:cNvPr id="13" name="Content Placeholder 12"/>
          <p:cNvGraphicFramePr>
            <a:graphicFrameLocks noGrp="1"/>
          </p:cNvGraphicFramePr>
          <p:nvPr>
            <p:ph idx="1"/>
            <p:extLst/>
          </p:nvPr>
        </p:nvGraphicFramePr>
        <p:xfrm>
          <a:off x="228600" y="1447800"/>
          <a:ext cx="8534401" cy="4731506"/>
        </p:xfrm>
        <a:graphic>
          <a:graphicData uri="http://schemas.openxmlformats.org/drawingml/2006/table">
            <a:tbl>
              <a:tblPr>
                <a:tableStyleId>{5C22544A-7EE6-4342-B048-85BDC9FD1C3A}</a:tableStyleId>
              </a:tblPr>
              <a:tblGrid>
                <a:gridCol w="1219200"/>
                <a:gridCol w="1524000"/>
                <a:gridCol w="1066800"/>
                <a:gridCol w="1295400"/>
                <a:gridCol w="1143000"/>
                <a:gridCol w="1187514"/>
                <a:gridCol w="1098487"/>
              </a:tblGrid>
              <a:tr h="533400">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300" b="1" kern="1200" dirty="0" smtClean="0">
                          <a:solidFill>
                            <a:srgbClr val="FFFF00"/>
                          </a:solidFill>
                          <a:latin typeface="+mn-lt"/>
                          <a:ea typeface="+mn-ea"/>
                          <a:cs typeface="+mn-cs"/>
                        </a:rPr>
                        <a:t>Transplant Type</a:t>
                      </a:r>
                      <a:endParaRPr lang="en-US" sz="1300" dirty="0" smtClean="0">
                        <a:solidFill>
                          <a:srgbClr val="FFFF00"/>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300" b="1" dirty="0" smtClean="0">
                          <a:solidFill>
                            <a:srgbClr val="FFFF00"/>
                          </a:solidFill>
                        </a:rPr>
                        <a:t>Cause of Death</a:t>
                      </a:r>
                      <a:r>
                        <a:rPr lang="en-US" sz="1300" b="1" baseline="0" dirty="0" smtClean="0">
                          <a:solidFill>
                            <a:srgbClr val="FFFF00"/>
                          </a:solidFill>
                        </a:rPr>
                        <a:t> </a:t>
                      </a:r>
                      <a:endParaRPr lang="en-US" sz="1300" dirty="0">
                        <a:solidFill>
                          <a:srgbClr val="FFFF00"/>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0-30 </a:t>
                      </a:r>
                      <a:r>
                        <a:rPr lang="en-US" sz="1300" b="1" dirty="0" smtClean="0">
                          <a:solidFill>
                            <a:schemeClr val="tx1"/>
                          </a:solidFill>
                        </a:rPr>
                        <a:t>Days</a:t>
                      </a:r>
                      <a:endParaRPr lang="en-US" sz="13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31 </a:t>
                      </a:r>
                      <a:r>
                        <a:rPr lang="en-US" sz="1300" b="1" dirty="0" smtClean="0">
                          <a:solidFill>
                            <a:schemeClr val="tx1"/>
                          </a:solidFill>
                        </a:rPr>
                        <a:t>Days - 1 Year </a:t>
                      </a:r>
                      <a:endParaRPr lang="en-US" sz="1300"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 &gt;1 </a:t>
                      </a:r>
                      <a:r>
                        <a:rPr lang="en-US" sz="1300" b="1" dirty="0" smtClean="0">
                          <a:solidFill>
                            <a:schemeClr val="tx1"/>
                          </a:solidFill>
                        </a:rPr>
                        <a:t>Year - 3 Years</a:t>
                      </a:r>
                      <a:endParaRPr lang="en-US" sz="1300"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&gt;3 </a:t>
                      </a:r>
                      <a:r>
                        <a:rPr lang="en-US" sz="1300" b="1" dirty="0" smtClean="0">
                          <a:solidFill>
                            <a:schemeClr val="tx1"/>
                          </a:solidFill>
                        </a:rPr>
                        <a:t>Years - 5 Years</a:t>
                      </a:r>
                      <a:endParaRPr lang="en-US" sz="1300"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&gt;5 </a:t>
                      </a:r>
                      <a:r>
                        <a:rPr lang="en-US" sz="1300" b="1" dirty="0" smtClean="0">
                          <a:solidFill>
                            <a:schemeClr val="tx1"/>
                          </a:solidFill>
                        </a:rPr>
                        <a:t>Years</a:t>
                      </a:r>
                      <a:endParaRPr lang="en-US" sz="1300"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296599">
                <a:tc rowSpan="7">
                  <a:txBody>
                    <a:bodyPr/>
                    <a:lstStyle/>
                    <a:p>
                      <a:pPr algn="ctr"/>
                      <a:r>
                        <a:rPr lang="en-US" sz="1300" b="1" dirty="0" smtClean="0">
                          <a:solidFill>
                            <a:schemeClr val="tx1"/>
                          </a:solidFill>
                        </a:rPr>
                        <a:t>Primary</a:t>
                      </a:r>
                      <a:endParaRPr lang="en-US" sz="1300" dirty="0" smtClean="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rtl="0"/>
                      <a:r>
                        <a:rPr lang="en-US" sz="1300" b="1" dirty="0" smtClean="0">
                          <a:solidFill>
                            <a:schemeClr val="tx1"/>
                          </a:solidFill>
                        </a:rPr>
                        <a:t>OB/BOS</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14 (4.0%)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69 (23.8%)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38 (22.0%)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107 (20.2%)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296599">
                <a:tc vMerge="1">
                  <a:txBody>
                    <a:bodyPr/>
                    <a:lstStyle/>
                    <a:p>
                      <a:pPr algn="ctr"/>
                      <a:endParaRPr lang="en-US" sz="1200" dirty="0" smtClean="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Malignancy</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1 (0.2%)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15 (4.3%)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24 (8.3%)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15 (8.7%)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54 (10.2%)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296599">
                <a:tc vMerge="1">
                  <a:txBody>
                    <a:bodyPr/>
                    <a:lstStyle/>
                    <a:p>
                      <a:pPr algn="ctr"/>
                      <a:endParaRPr lang="en-US" sz="1200" dirty="0" smtClean="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Infection</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78 (17.1%)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123 (34.9%)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84 (29.0%)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46 (26.6%)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115 (21.7%)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296599">
                <a:tc vMerge="1">
                  <a:txBody>
                    <a:bodyPr/>
                    <a:lstStyle/>
                    <a:p>
                      <a:pPr algn="ctr"/>
                      <a:endParaRPr lang="en-US" sz="1200" dirty="0" smtClean="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Graft Failure</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123 (26.9%)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76 (21.6%)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43 (14.8%)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32 (18.5%)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78 (14.7%)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296599">
                <a:tc vMerge="1">
                  <a:txBody>
                    <a:bodyPr/>
                    <a:lstStyle/>
                    <a:p>
                      <a:pPr algn="ctr"/>
                      <a:endParaRPr lang="en-US" sz="1200" dirty="0" smtClean="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Cardiovascular</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39 (8.5%)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13 (3.7%)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22 (7.6%)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18 (10.4%)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52 (9.8%)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296599">
                <a:tc vMerge="1">
                  <a:txBody>
                    <a:bodyPr/>
                    <a:lstStyle/>
                    <a:p>
                      <a:pPr algn="ctr"/>
                      <a:endParaRPr lang="en-US" sz="1200" dirty="0" smtClean="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Technical</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108 (23.6%)</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12 (3.4%)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3 (1.0%)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3 (1.7%)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7 (1.3%)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296599">
                <a:tc vMerge="1">
                  <a:txBody>
                    <a:bodyPr/>
                    <a:lstStyle/>
                    <a:p>
                      <a:pPr algn="ctr"/>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All known causes</a:t>
                      </a:r>
                      <a:endParaRPr lang="en-US" sz="1300" b="1"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457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352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290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173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a:solidFill>
                            <a:schemeClr val="tx1"/>
                          </a:solidFill>
                          <a:effectLst/>
                          <a:latin typeface="+mn-lt"/>
                        </a:rPr>
                        <a:t>530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296599">
                <a:tc rowSpan="7">
                  <a:txBody>
                    <a:bodyPr/>
                    <a:lstStyle/>
                    <a:p>
                      <a:pPr algn="ctr"/>
                      <a:r>
                        <a:rPr lang="en-US" sz="1300" b="1" kern="1200" dirty="0" smtClean="0">
                          <a:solidFill>
                            <a:schemeClr val="tx1"/>
                          </a:solidFill>
                          <a:latin typeface="+mn-lt"/>
                          <a:ea typeface="+mn-ea"/>
                          <a:cs typeface="+mn-cs"/>
                        </a:rPr>
                        <a:t>Retransplant</a:t>
                      </a: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rtl="0"/>
                      <a:r>
                        <a:rPr lang="en-US" sz="1300" b="1" dirty="0" smtClean="0">
                          <a:solidFill>
                            <a:schemeClr val="tx1"/>
                          </a:solidFill>
                        </a:rPr>
                        <a:t>OB/BOS</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3 (60.0%)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296599">
                <a:tc vMerge="1">
                  <a:txBody>
                    <a:bodyPr/>
                    <a:lstStyle/>
                    <a:p>
                      <a:pPr marL="0" algn="ctr" defTabSz="914400" rtl="0" eaLnBrk="1" latinLnBrk="0" hangingPunct="1"/>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Malignancy</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smtClean="0">
                          <a:solidFill>
                            <a:schemeClr val="tx1"/>
                          </a:solidFill>
                          <a:effectLst/>
                          <a:latin typeface="+mn-lt"/>
                        </a:rPr>
                        <a:t>0</a:t>
                      </a:r>
                      <a:endParaRPr lang="en-US" sz="1300" b="1" i="0" u="none" strike="noStrike" dirty="0">
                        <a:solidFill>
                          <a:schemeClr val="tx1"/>
                        </a:solidFill>
                        <a:effectLst/>
                        <a:latin typeface="+mn-lt"/>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smtClean="0">
                          <a:solidFill>
                            <a:schemeClr val="tx1"/>
                          </a:solidFill>
                          <a:effectLst/>
                          <a:latin typeface="+mn-lt"/>
                        </a:rPr>
                        <a:t>0</a:t>
                      </a:r>
                      <a:endParaRPr lang="en-US" sz="1300" b="1" i="0" u="none" strike="noStrike" dirty="0">
                        <a:solidFill>
                          <a:schemeClr val="tx1"/>
                        </a:solidFill>
                        <a:effectLst/>
                        <a:latin typeface="+mn-lt"/>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smtClean="0">
                          <a:solidFill>
                            <a:schemeClr val="tx1"/>
                          </a:solidFill>
                          <a:effectLst/>
                          <a:latin typeface="+mn-lt"/>
                        </a:rPr>
                        <a:t>0</a:t>
                      </a:r>
                      <a:endParaRPr lang="en-US" sz="1300" b="1" i="0" u="none" strike="noStrike" dirty="0">
                        <a:solidFill>
                          <a:schemeClr val="tx1"/>
                        </a:solidFill>
                        <a:effectLst/>
                        <a:latin typeface="+mn-lt"/>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smtClean="0">
                          <a:solidFill>
                            <a:schemeClr val="tx1"/>
                          </a:solidFill>
                          <a:effectLst/>
                          <a:latin typeface="+mn-lt"/>
                        </a:rPr>
                        <a:t>0</a:t>
                      </a:r>
                      <a:endParaRPr lang="en-US" sz="1300" b="1" i="0" u="none" strike="noStrike" dirty="0">
                        <a:solidFill>
                          <a:schemeClr val="tx1"/>
                        </a:solidFill>
                        <a:effectLst/>
                        <a:latin typeface="+mn-lt"/>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b"/>
                      <a:r>
                        <a:rPr lang="en-US" sz="1300" b="1" i="0" u="none" strike="noStrike" dirty="0" smtClean="0">
                          <a:solidFill>
                            <a:schemeClr val="tx1"/>
                          </a:solidFill>
                          <a:effectLst/>
                          <a:latin typeface="+mn-lt"/>
                        </a:rPr>
                        <a:t>0</a:t>
                      </a:r>
                      <a:endParaRPr lang="en-US" sz="1300" b="1" i="0" u="none" strike="noStrike" dirty="0">
                        <a:solidFill>
                          <a:schemeClr val="tx1"/>
                        </a:solidFill>
                        <a:effectLst/>
                        <a:latin typeface="+mn-lt"/>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296599">
                <a:tc vMerge="1">
                  <a:txBody>
                    <a:bodyPr/>
                    <a:lstStyle/>
                    <a:p>
                      <a:pPr marL="0" algn="ctr" defTabSz="914400" rtl="0" eaLnBrk="1" latinLnBrk="0" hangingPunct="1"/>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Infection</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1 (14.3%)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2 (50.0%)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1 (100.0%)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1 (20.0%)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296599">
                <a:tc vMerge="1">
                  <a:txBody>
                    <a:bodyPr/>
                    <a:lstStyle/>
                    <a:p>
                      <a:pPr marL="0" algn="ctr" defTabSz="914400" rtl="0" eaLnBrk="1" latinLnBrk="0" hangingPunct="1"/>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Graft Failure</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b"/>
                      <a:r>
                        <a:rPr lang="en-US" sz="1300" b="1" i="0" u="none" strike="noStrike" dirty="0">
                          <a:solidFill>
                            <a:schemeClr val="tx1"/>
                          </a:solidFill>
                          <a:effectLst/>
                          <a:latin typeface="+mn-lt"/>
                        </a:rPr>
                        <a:t>3 (42.9%)</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r>
              <a:tr h="296599">
                <a:tc vMerge="1">
                  <a:txBody>
                    <a:bodyPr/>
                    <a:lstStyle/>
                    <a:p>
                      <a:pPr marL="0" algn="ctr" defTabSz="914400" rtl="0" eaLnBrk="1" latinLnBrk="0" hangingPunct="1"/>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Cardiovascular</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2 (50.0%)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1 (20.0%)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296599">
                <a:tc vMerge="1">
                  <a:txBody>
                    <a:bodyPr/>
                    <a:lstStyle/>
                    <a:p>
                      <a:pPr marL="0" algn="ctr" defTabSz="914400" rtl="0" eaLnBrk="1" latinLnBrk="0" hangingPunct="1"/>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Technical</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b"/>
                      <a:r>
                        <a:rPr lang="en-US" sz="1300" b="1" i="0" u="none" strike="noStrike" dirty="0">
                          <a:solidFill>
                            <a:schemeClr val="tx1"/>
                          </a:solidFill>
                          <a:effectLst/>
                          <a:latin typeface="+mn-lt"/>
                        </a:rPr>
                        <a:t>1 (14.3%)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c>
                  <a:txBody>
                    <a:bodyPr/>
                    <a:lstStyle/>
                    <a:p>
                      <a:pPr algn="ctr" fontAlgn="b"/>
                      <a:r>
                        <a:rPr lang="en-US" sz="1300" b="1" i="0" u="none" strike="noStrike" dirty="0">
                          <a:solidFill>
                            <a:schemeClr val="tx1"/>
                          </a:solidFill>
                          <a:effectLst/>
                          <a:latin typeface="+mn-lt"/>
                        </a:rPr>
                        <a:t>0</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33FF"/>
                    </a:solidFill>
                  </a:tcPr>
                </a:tc>
              </a:tr>
              <a:tr h="296599">
                <a:tc vMerge="1">
                  <a:txBody>
                    <a:bodyPr/>
                    <a:lstStyle/>
                    <a:p>
                      <a:pPr marL="0" algn="ctr" defTabSz="914400" rtl="0" eaLnBrk="1" latinLnBrk="0" hangingPunct="1"/>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tx1"/>
                          </a:solidFill>
                        </a:rPr>
                        <a:t>All known causes</a:t>
                      </a:r>
                      <a:endParaRPr lang="en-US" sz="1300" b="1"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7</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4</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1</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2</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b"/>
                      <a:r>
                        <a:rPr lang="en-US" sz="1300" b="1" i="0" u="none" strike="noStrike" dirty="0">
                          <a:solidFill>
                            <a:schemeClr val="tx1"/>
                          </a:solidFill>
                          <a:effectLst/>
                          <a:latin typeface="+mn-lt"/>
                        </a:rPr>
                        <a:t>5</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bl>
          </a:graphicData>
        </a:graphic>
      </p:graphicFrame>
      <p:sp>
        <p:nvSpPr>
          <p:cNvPr id="9" name="TextBox 8"/>
          <p:cNvSpPr txBox="1"/>
          <p:nvPr/>
        </p:nvSpPr>
        <p:spPr>
          <a:xfrm>
            <a:off x="5105400" y="6291677"/>
            <a:ext cx="2819400" cy="461665"/>
          </a:xfrm>
          <a:prstGeom prst="rect">
            <a:avLst/>
          </a:prstGeom>
          <a:noFill/>
        </p:spPr>
        <p:txBody>
          <a:bodyPr wrap="square" rtlCol="0">
            <a:spAutoFit/>
          </a:bodyPr>
          <a:lstStyle/>
          <a:p>
            <a:r>
              <a:rPr lang="en-US" sz="1200" b="1" dirty="0" smtClean="0">
                <a:solidFill>
                  <a:srgbClr val="FFFF00"/>
                </a:solidFill>
              </a:rPr>
              <a:t>Acute rejection and other causes of death are not shown on the slide.</a:t>
            </a:r>
          </a:p>
        </p:txBody>
      </p:sp>
      <p:grpSp>
        <p:nvGrpSpPr>
          <p:cNvPr id="11" name="Group 10"/>
          <p:cNvGrpSpPr/>
          <p:nvPr/>
        </p:nvGrpSpPr>
        <p:grpSpPr>
          <a:xfrm>
            <a:off x="2" y="6146792"/>
            <a:ext cx="4715933" cy="711201"/>
            <a:chOff x="2" y="6146792"/>
            <a:chExt cx="4715933" cy="711201"/>
          </a:xfrm>
        </p:grpSpPr>
        <p:grpSp>
          <p:nvGrpSpPr>
            <p:cNvPr id="15" name="Group 14"/>
            <p:cNvGrpSpPr/>
            <p:nvPr/>
          </p:nvGrpSpPr>
          <p:grpSpPr>
            <a:xfrm>
              <a:off x="2" y="6146792"/>
              <a:ext cx="4715932" cy="711201"/>
              <a:chOff x="1" y="6067776"/>
              <a:chExt cx="4952999" cy="790224"/>
            </a:xfrm>
          </p:grpSpPr>
          <p:pic>
            <p:nvPicPr>
              <p:cNvPr id="18" name="Picture 17"/>
              <p:cNvPicPr>
                <a:picLocks noChangeAspect="1"/>
              </p:cNvPicPr>
              <p:nvPr/>
            </p:nvPicPr>
            <p:blipFill>
              <a:blip r:embed="rId3"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7"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1342636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715491739"/>
              </p:ext>
            </p:extLst>
          </p:nvPr>
        </p:nvGraphicFramePr>
        <p:xfrm>
          <a:off x="76200" y="1371600"/>
          <a:ext cx="9067800" cy="48006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9" name="Title 1"/>
          <p:cNvSpPr txBox="1">
            <a:spLocks/>
          </p:cNvSpPr>
          <p:nvPr/>
        </p:nvSpPr>
        <p:spPr bwMode="auto">
          <a:xfrm>
            <a:off x="0" y="228600"/>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2800" kern="0" dirty="0" smtClean="0"/>
              <a:t/>
            </a:r>
            <a:br>
              <a:rPr lang="en-US" sz="2800" kern="0" dirty="0" smtClean="0"/>
            </a:br>
            <a:r>
              <a:rPr lang="en-US" sz="2400" kern="0" dirty="0" smtClean="0"/>
              <a:t>Relative Incidence of Leading Causes of Death</a:t>
            </a:r>
            <a:r>
              <a:rPr lang="en-US" sz="2800" kern="0" dirty="0" smtClean="0"/>
              <a:t/>
            </a:r>
            <a:br>
              <a:rPr lang="en-US" sz="2800" kern="0" dirty="0" smtClean="0"/>
            </a:br>
            <a:endParaRPr lang="en-US" sz="2000" kern="0" dirty="0"/>
          </a:p>
        </p:txBody>
      </p:sp>
      <p:sp>
        <p:nvSpPr>
          <p:cNvPr id="3" name="TextBox 2"/>
          <p:cNvSpPr txBox="1"/>
          <p:nvPr/>
        </p:nvSpPr>
        <p:spPr>
          <a:xfrm>
            <a:off x="1790700" y="984460"/>
            <a:ext cx="5562600" cy="400110"/>
          </a:xfrm>
          <a:prstGeom prst="rect">
            <a:avLst/>
          </a:prstGeom>
          <a:noFill/>
        </p:spPr>
        <p:txBody>
          <a:bodyPr wrap="square" rtlCol="0">
            <a:spAutoFit/>
          </a:bodyPr>
          <a:lstStyle/>
          <a:p>
            <a:pPr algn="ctr"/>
            <a:r>
              <a:rPr lang="en-US" sz="2000" b="1" kern="0" dirty="0"/>
              <a:t>(Deaths: January 1992 – June 2014</a:t>
            </a:r>
            <a:r>
              <a:rPr lang="en-US" sz="2000" b="1" kern="0" dirty="0" smtClean="0"/>
              <a:t>)</a:t>
            </a:r>
            <a:endParaRPr lang="en-US" sz="2000" b="1" kern="0" dirty="0"/>
          </a:p>
        </p:txBody>
      </p:sp>
    </p:spTree>
    <p:extLst>
      <p:ext uri="{BB962C8B-B14F-4D97-AF65-F5344CB8AC3E}">
        <p14:creationId xmlns:p14="http://schemas.microsoft.com/office/powerpoint/2010/main" val="107428064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t>Multivariable Analysis</a:t>
            </a:r>
            <a:endParaRPr lang="en-US" sz="4000" dirty="0"/>
          </a:p>
        </p:txBody>
      </p:sp>
      <p:grpSp>
        <p:nvGrpSpPr>
          <p:cNvPr id="8" name="Group 7"/>
          <p:cNvGrpSpPr/>
          <p:nvPr/>
        </p:nvGrpSpPr>
        <p:grpSpPr>
          <a:xfrm>
            <a:off x="2" y="6146792"/>
            <a:ext cx="4715933" cy="711201"/>
            <a:chOff x="2" y="6146792"/>
            <a:chExt cx="4715933" cy="711201"/>
          </a:xfrm>
        </p:grpSpPr>
        <p:grpSp>
          <p:nvGrpSpPr>
            <p:cNvPr id="10" name="Group 9"/>
            <p:cNvGrpSpPr/>
            <p:nvPr/>
          </p:nvGrpSpPr>
          <p:grpSpPr>
            <a:xfrm>
              <a:off x="2" y="6146792"/>
              <a:ext cx="4715932" cy="711201"/>
              <a:chOff x="1" y="6067776"/>
              <a:chExt cx="4952999" cy="790224"/>
            </a:xfrm>
          </p:grpSpPr>
          <p:pic>
            <p:nvPicPr>
              <p:cNvPr id="14" name="Picture 13"/>
              <p:cNvPicPr>
                <a:picLocks noChangeAspect="1"/>
              </p:cNvPicPr>
              <p:nvPr/>
            </p:nvPicPr>
            <p:blipFill>
              <a:blip r:embed="rId3"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3"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4208980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 y="152400"/>
            <a:ext cx="9143998" cy="1143000"/>
          </a:xfrm>
        </p:spPr>
        <p:txBody>
          <a:bodyPr/>
          <a:lstStyle/>
          <a:p>
            <a:r>
              <a:rPr lang="en-US" sz="2600" dirty="0" smtClean="0"/>
              <a:t>Adult Heart-Lung Transplants</a:t>
            </a:r>
            <a:br>
              <a:rPr lang="en-US" sz="2600" dirty="0" smtClean="0"/>
            </a:br>
            <a:r>
              <a:rPr lang="en-US" sz="2300" dirty="0" smtClean="0"/>
              <a:t>Number of Transplants Reported by Year</a:t>
            </a:r>
            <a:endParaRPr lang="en-US" sz="2300" dirty="0"/>
          </a:p>
        </p:txBody>
      </p:sp>
      <p:graphicFrame>
        <p:nvGraphicFramePr>
          <p:cNvPr id="4" name="Content Placeholder 3"/>
          <p:cNvGraphicFramePr>
            <a:graphicFrameLocks noGrp="1"/>
          </p:cNvGraphicFramePr>
          <p:nvPr>
            <p:ph idx="1"/>
            <p:extLst/>
          </p:nvPr>
        </p:nvGraphicFramePr>
        <p:xfrm>
          <a:off x="228600" y="1143000"/>
          <a:ext cx="86106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953000" y="5715000"/>
            <a:ext cx="4038600" cy="1015663"/>
          </a:xfrm>
          <a:prstGeom prst="rect">
            <a:avLst/>
          </a:prstGeom>
          <a:noFill/>
        </p:spPr>
        <p:txBody>
          <a:bodyPr wrap="square" rtlCol="0">
            <a:spAutoFit/>
          </a:bodyPr>
          <a:lstStyle/>
          <a:p>
            <a:r>
              <a:rPr lang="en-US" sz="1200" b="1" dirty="0" smtClean="0">
                <a:solidFill>
                  <a:srgbClr val="FFFF00"/>
                </a:solidFill>
              </a:rPr>
              <a:t>NOTE: This figure includes only the heart-lung transplants that are reported to the ISHLT Transplant Registry.  As such, this should not be construed as evidence that the number of heart-lung transplants worldwide has declined in recent years.</a:t>
            </a:r>
            <a:endParaRPr lang="en-US" dirty="0">
              <a:solidFill>
                <a:srgbClr val="FFFF00"/>
              </a:solidFill>
            </a:endParaRPr>
          </a:p>
        </p:txBody>
      </p:sp>
      <p:grpSp>
        <p:nvGrpSpPr>
          <p:cNvPr id="14" name="Group 13"/>
          <p:cNvGrpSpPr/>
          <p:nvPr/>
        </p:nvGrpSpPr>
        <p:grpSpPr>
          <a:xfrm>
            <a:off x="2" y="6146792"/>
            <a:ext cx="4715933" cy="711201"/>
            <a:chOff x="2" y="6146792"/>
            <a:chExt cx="4715933" cy="711201"/>
          </a:xfrm>
        </p:grpSpPr>
        <p:grpSp>
          <p:nvGrpSpPr>
            <p:cNvPr id="16" name="Group 15"/>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7"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57860407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value"/>
          <p:cNvSpPr txBox="1"/>
          <p:nvPr/>
        </p:nvSpPr>
        <p:spPr>
          <a:xfrm>
            <a:off x="6477000" y="6172200"/>
            <a:ext cx="1981200" cy="461665"/>
          </a:xfrm>
          <a:prstGeom prst="rect">
            <a:avLst/>
          </a:prstGeom>
          <a:noFill/>
        </p:spPr>
        <p:txBody>
          <a:bodyPr wrap="square" rtlCol="0">
            <a:spAutoFit/>
          </a:bodyPr>
          <a:lstStyle/>
          <a:p>
            <a:pPr algn="ctr"/>
            <a:r>
              <a:rPr lang="en-US" sz="2400" b="1" dirty="0" smtClean="0">
                <a:solidFill>
                  <a:srgbClr val="FFFF00"/>
                </a:solidFill>
              </a:rPr>
              <a:t>(N = 1,609)</a:t>
            </a:r>
            <a:endParaRPr lang="en-US" sz="2400" b="1" dirty="0">
              <a:solidFill>
                <a:srgbClr val="FFFF00"/>
              </a:solidFill>
            </a:endParaRPr>
          </a:p>
        </p:txBody>
      </p:sp>
      <p:sp>
        <p:nvSpPr>
          <p:cNvPr id="6" name="Title 2"/>
          <p:cNvSpPr txBox="1">
            <a:spLocks/>
          </p:cNvSpPr>
          <p:nvPr/>
        </p:nvSpPr>
        <p:spPr bwMode="auto">
          <a:xfrm>
            <a:off x="0" y="45720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000" kern="0" dirty="0" smtClean="0"/>
              <a:t>
</a:t>
            </a:r>
            <a:r>
              <a:rPr lang="en-US" sz="2000" kern="0" dirty="0"/>
              <a:t> Statistically Significant Risk </a:t>
            </a:r>
            <a:r>
              <a:rPr lang="en-US" sz="2000" kern="0" dirty="0" smtClean="0"/>
              <a:t>Factors For 1 Year Mortality with 95% Confidence Limits
</a:t>
            </a:r>
            <a:endParaRPr lang="en-US" sz="2000" kern="0" dirty="0">
              <a:solidFill>
                <a:srgbClr val="FFFF00"/>
              </a:solidFill>
            </a:endParaRPr>
          </a:p>
        </p:txBody>
      </p:sp>
      <p:sp>
        <p:nvSpPr>
          <p:cNvPr id="7" name="Title 1"/>
          <p:cNvSpPr>
            <a:spLocks noGrp="1"/>
          </p:cNvSpPr>
          <p:nvPr>
            <p:ph type="title"/>
          </p:nvPr>
        </p:nvSpPr>
        <p:spPr>
          <a:xfrm>
            <a:off x="0" y="340976"/>
            <a:ext cx="9144000" cy="990600"/>
          </a:xfrm>
        </p:spPr>
        <p:txBody>
          <a:bodyPr/>
          <a:lstStyle/>
          <a:p>
            <a:r>
              <a:rPr lang="en-US" sz="2400" dirty="0" smtClean="0"/>
              <a:t>Adult Heart-Lung Transplants (1998-6/2015)
</a:t>
            </a:r>
            <a:endParaRPr lang="en-US" sz="2400" dirty="0">
              <a:solidFill>
                <a:srgbClr val="FFFF00"/>
              </a:solidFill>
            </a:endParaRPr>
          </a:p>
        </p:txBody>
      </p:sp>
      <p:grpSp>
        <p:nvGrpSpPr>
          <p:cNvPr id="8" name="logo"/>
          <p:cNvGrpSpPr/>
          <p:nvPr/>
        </p:nvGrpSpPr>
        <p:grpSpPr>
          <a:xfrm>
            <a:off x="2" y="6146792"/>
            <a:ext cx="4715932" cy="711201"/>
            <a:chOff x="1" y="6067776"/>
            <a:chExt cx="4952999" cy="790224"/>
          </a:xfrm>
        </p:grpSpPr>
        <p:pic>
          <p:nvPicPr>
            <p:cNvPr id="9" name="Picture 8"/>
            <p:cNvPicPr>
              <a:picLocks noChangeAspect="1"/>
            </p:cNvPicPr>
            <p:nvPr/>
          </p:nvPicPr>
          <p:blipFill>
            <a:blip r:embed="rId2" cstate="print"/>
            <a:stretch>
              <a:fillRect/>
            </a:stretch>
          </p:blipFill>
          <p:spPr>
            <a:xfrm>
              <a:off x="1" y="6172200"/>
              <a:ext cx="4952999" cy="685800"/>
            </a:xfrm>
            <a:prstGeom prst="rect">
              <a:avLst/>
            </a:prstGeom>
          </p:spPr>
        </p:pic>
        <p:sp>
          <p:nvSpPr>
            <p:cNvPr id="10" name="TextBox 9"/>
            <p:cNvSpPr txBox="1"/>
            <p:nvPr/>
          </p:nvSpPr>
          <p:spPr>
            <a:xfrm>
              <a:off x="2895600" y="6568974"/>
              <a:ext cx="2044792" cy="273579"/>
            </a:xfrm>
            <a:prstGeom prst="rect">
              <a:avLst/>
            </a:prstGeom>
            <a:noFill/>
          </p:spPr>
          <p:txBody>
            <a:bodyPr wrap="square" lIns="45720" rIns="0" rtlCol="0" anchor="ctr" anchorCtr="0">
              <a:spAutoFit/>
            </a:bodyPr>
            <a:lstStyle/>
            <a:p>
              <a:endParaRPr lang="en-US" sz="1000" b="1" dirty="0">
                <a:solidFill>
                  <a:schemeClr val="bg1"/>
                </a:solidFill>
                <a:latin typeface="Arial"/>
                <a:cs typeface="Arial"/>
              </a:endParaRPr>
            </a:p>
          </p:txBody>
        </p:sp>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 y="1187439"/>
            <a:ext cx="7406655" cy="4937770"/>
          </a:xfrm>
          <a:prstGeom prst="rect">
            <a:avLst/>
          </a:prstGeom>
        </p:spPr>
      </p:pic>
      <p:sp>
        <p:nvSpPr>
          <p:cNvPr id="12"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spTree>
    <p:extLst>
      <p:ext uri="{BB962C8B-B14F-4D97-AF65-F5344CB8AC3E}">
        <p14:creationId xmlns:p14="http://schemas.microsoft.com/office/powerpoint/2010/main" val="401602277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Table"/>
          <p:cNvGraphicFramePr>
            <a:graphicFrameLocks noGrp="1"/>
          </p:cNvGraphicFramePr>
          <p:nvPr>
            <p:ph idx="1"/>
            <p:extLst>
              <p:ext uri="{D42A27DB-BD31-4B8C-83A1-F6EECF244321}">
                <p14:modId xmlns:p14="http://schemas.microsoft.com/office/powerpoint/2010/main" val="1449505808"/>
              </p:ext>
            </p:extLst>
          </p:nvPr>
        </p:nvGraphicFramePr>
        <p:xfrm>
          <a:off x="419100" y="1676400"/>
          <a:ext cx="8305800" cy="1275080"/>
        </p:xfrm>
        <a:graphic>
          <a:graphicData uri="http://schemas.openxmlformats.org/drawingml/2006/table">
            <a:tbl>
              <a:tblPr firstRow="1" bandRow="1">
                <a:tableStyleId>{2D5ABB26-0587-4C30-8999-92F81FD0307C}</a:tableStyleId>
              </a:tblPr>
              <a:tblGrid>
                <a:gridCol w="4381500"/>
                <a:gridCol w="3924300"/>
              </a:tblGrid>
              <a:tr h="635000">
                <a:tc gridSpan="2">
                  <a:txBody>
                    <a:bodyPr/>
                    <a:lstStyle/>
                    <a:p>
                      <a:pPr algn="ctr"/>
                      <a:r>
                        <a:rPr lang="en-US" sz="2400" b="1" i="1" dirty="0" smtClean="0">
                          <a:solidFill>
                            <a:srgbClr val="FFFF00"/>
                          </a:solidFill>
                          <a:latin typeface="Arial" panose="020B0604020202020204" pitchFamily="34" charset="0"/>
                        </a:rPr>
                        <a:t>Continuous Factors (see figures)</a:t>
                      </a:r>
                      <a:endParaRPr lang="en-US" sz="2400" b="1" i="1" dirty="0">
                        <a:solidFill>
                          <a:srgbClr val="FFFF00"/>
                        </a:solidFill>
                        <a:latin typeface="Arial" panose="020B0604020202020204" pitchFamily="34" charset="0"/>
                      </a:endParaRPr>
                    </a:p>
                  </a:txBody>
                  <a:tcPr>
                    <a:solidFill>
                      <a:srgbClr val="000000"/>
                    </a:solidFill>
                  </a:tcPr>
                </a:tc>
                <a:tc hMerge="1">
                  <a:txBody>
                    <a:bodyPr/>
                    <a:lstStyle/>
                    <a:p>
                      <a:endParaRPr lang="en-US"/>
                    </a:p>
                  </a:txBody>
                  <a:tcPr>
                    <a:solidFill>
                      <a:srgbClr val="000000"/>
                    </a:solidFill>
                  </a:tcPr>
                </a:tc>
              </a:tr>
              <a:tr h="635000">
                <a:tc>
                  <a:txBody>
                    <a:bodyPr/>
                    <a:lstStyle/>
                    <a:p>
                      <a:r>
                        <a:rPr lang="en-US" dirty="0" smtClean="0"/>
                        <a:t>Center Lung and Heart-Lung</a:t>
                      </a:r>
                      <a:r>
                        <a:rPr lang="en-US" baseline="0" dirty="0" smtClean="0"/>
                        <a:t> </a:t>
                      </a:r>
                      <a:r>
                        <a:rPr lang="en-US" dirty="0" smtClean="0"/>
                        <a:t>Volume: Previous Txs Within 1 Yr.</a:t>
                      </a:r>
                      <a:endParaRPr lang="en-US" dirty="0"/>
                    </a:p>
                  </a:txBody>
                  <a:tcPr>
                    <a:solidFill>
                      <a:srgbClr val="000000"/>
                    </a:solidFill>
                  </a:tcPr>
                </a:tc>
                <a:tc>
                  <a:txBody>
                    <a:bodyPr/>
                    <a:lstStyle/>
                    <a:p>
                      <a:endParaRPr lang="en-US" dirty="0"/>
                    </a:p>
                  </a:txBody>
                  <a:tcPr>
                    <a:solidFill>
                      <a:srgbClr val="000000"/>
                    </a:solidFill>
                  </a:tcPr>
                </a:tc>
              </a:tr>
            </a:tbl>
          </a:graphicData>
        </a:graphic>
      </p:graphicFrame>
      <p:sp>
        <p:nvSpPr>
          <p:cNvPr id="5" name="Title 2"/>
          <p:cNvSpPr txBox="1">
            <a:spLocks/>
          </p:cNvSpPr>
          <p:nvPr/>
        </p:nvSpPr>
        <p:spPr bwMode="auto">
          <a:xfrm>
            <a:off x="0" y="340976"/>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000" kern="0" dirty="0" smtClean="0"/>
              <a:t>
</a:t>
            </a:r>
            <a:r>
              <a:rPr lang="en-US" sz="2000" kern="0" dirty="0"/>
              <a:t> Statistically Significant Risk </a:t>
            </a:r>
            <a:r>
              <a:rPr lang="en-US" sz="2000" kern="0" dirty="0" smtClean="0"/>
              <a:t>Factors For 1 Year Mortality
</a:t>
            </a:r>
            <a:endParaRPr lang="en-US" sz="2000" kern="0" dirty="0">
              <a:solidFill>
                <a:srgbClr val="FFFF00"/>
              </a:solidFill>
            </a:endParaRPr>
          </a:p>
        </p:txBody>
      </p:sp>
      <p:sp>
        <p:nvSpPr>
          <p:cNvPr id="6" name="Title 1"/>
          <p:cNvSpPr>
            <a:spLocks noGrp="1"/>
          </p:cNvSpPr>
          <p:nvPr>
            <p:ph type="title"/>
          </p:nvPr>
        </p:nvSpPr>
        <p:spPr>
          <a:xfrm>
            <a:off x="0" y="340976"/>
            <a:ext cx="9144000" cy="990600"/>
          </a:xfrm>
        </p:spPr>
        <p:txBody>
          <a:bodyPr/>
          <a:lstStyle/>
          <a:p>
            <a:r>
              <a:rPr lang="en-US" sz="2400" dirty="0" smtClean="0"/>
              <a:t>Adult Heart-Lung Transplants (1998-6/2015)
</a:t>
            </a:r>
            <a:endParaRPr lang="en-US" sz="2400" dirty="0">
              <a:solidFill>
                <a:srgbClr val="FFFF00"/>
              </a:solidFill>
            </a:endParaRPr>
          </a:p>
        </p:txBody>
      </p:sp>
      <p:grpSp>
        <p:nvGrpSpPr>
          <p:cNvPr id="7" name="logo"/>
          <p:cNvGrpSpPr/>
          <p:nvPr/>
        </p:nvGrpSpPr>
        <p:grpSpPr>
          <a:xfrm>
            <a:off x="2" y="6146792"/>
            <a:ext cx="4715932" cy="711201"/>
            <a:chOff x="1" y="6067776"/>
            <a:chExt cx="4952999" cy="790224"/>
          </a:xfrm>
        </p:grpSpPr>
        <p:pic>
          <p:nvPicPr>
            <p:cNvPr id="8" name="Picture 7"/>
            <p:cNvPicPr>
              <a:picLocks noChangeAspect="1"/>
            </p:cNvPicPr>
            <p:nvPr/>
          </p:nvPicPr>
          <p:blipFill>
            <a:blip r:embed="rId2" cstate="print"/>
            <a:stretch>
              <a:fillRect/>
            </a:stretch>
          </p:blipFill>
          <p:spPr>
            <a:xfrm>
              <a:off x="1" y="6172200"/>
              <a:ext cx="4952999" cy="685800"/>
            </a:xfrm>
            <a:prstGeom prst="rect">
              <a:avLst/>
            </a:prstGeom>
          </p:spPr>
        </p:pic>
        <p:sp>
          <p:nvSpPr>
            <p:cNvPr id="9" name="TextBox 8"/>
            <p:cNvSpPr txBox="1"/>
            <p:nvPr/>
          </p:nvSpPr>
          <p:spPr>
            <a:xfrm>
              <a:off x="2895600" y="6568974"/>
              <a:ext cx="2044792" cy="273579"/>
            </a:xfrm>
            <a:prstGeom prst="rect">
              <a:avLst/>
            </a:prstGeom>
            <a:noFill/>
          </p:spPr>
          <p:txBody>
            <a:bodyPr wrap="square" lIns="45720" rIns="0" rtlCol="0" anchor="ctr" anchorCtr="0">
              <a:spAutoFit/>
            </a:bodyPr>
            <a:lstStyle/>
            <a:p>
              <a:endParaRPr lang="en-US" sz="1000" b="1" dirty="0">
                <a:solidFill>
                  <a:schemeClr val="bg1"/>
                </a:solidFill>
                <a:latin typeface="Arial"/>
                <a:cs typeface="Arial"/>
              </a:endParaRPr>
            </a:p>
          </p:txBody>
        </p:sp>
        <p:sp>
          <p:nvSpPr>
            <p:cNvPr id="10" name="TextBox 9"/>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2"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spTree>
    <p:extLst>
      <p:ext uri="{BB962C8B-B14F-4D97-AF65-F5344CB8AC3E}">
        <p14:creationId xmlns:p14="http://schemas.microsoft.com/office/powerpoint/2010/main" val="259032202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73636"/>
            <a:ext cx="9144000" cy="990600"/>
          </a:xfrm>
        </p:spPr>
        <p:txBody>
          <a:bodyPr/>
          <a:lstStyle/>
          <a:p>
            <a:r>
              <a:rPr lang="en-US" sz="2400" dirty="0" smtClean="0"/>
              <a:t>Adult Heart-Lung Transplants (1998-6/2015)
</a:t>
            </a:r>
            <a:endParaRPr lang="en-US" sz="2400" dirty="0">
              <a:solidFill>
                <a:srgbClr val="FFFF00"/>
              </a:solidFill>
            </a:endParaRPr>
          </a:p>
        </p:txBody>
      </p:sp>
      <p:graphicFrame>
        <p:nvGraphicFramePr>
          <p:cNvPr id="4" name="chart"/>
          <p:cNvGraphicFramePr>
            <a:graphicFrameLocks noGrp="1"/>
          </p:cNvGraphicFramePr>
          <p:nvPr>
            <p:ph idx="1"/>
            <p:extLst>
              <p:ext uri="{D42A27DB-BD31-4B8C-83A1-F6EECF244321}">
                <p14:modId xmlns:p14="http://schemas.microsoft.com/office/powerpoint/2010/main" val="360804288"/>
              </p:ext>
            </p:extLst>
          </p:nvPr>
        </p:nvGraphicFramePr>
        <p:xfrm>
          <a:off x="266700" y="1630141"/>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pvalue"/>
          <p:cNvSpPr txBox="1"/>
          <p:nvPr/>
        </p:nvSpPr>
        <p:spPr>
          <a:xfrm>
            <a:off x="3657600" y="1981200"/>
            <a:ext cx="1828800" cy="323165"/>
          </a:xfrm>
          <a:prstGeom prst="rect">
            <a:avLst/>
          </a:prstGeom>
          <a:noFill/>
        </p:spPr>
        <p:txBody>
          <a:bodyPr wrap="square" rtlCol="0">
            <a:spAutoFit/>
          </a:bodyPr>
          <a:lstStyle/>
          <a:p>
            <a:pPr algn="ctr"/>
            <a:r>
              <a:rPr lang="en-US" sz="1500" b="1" dirty="0" smtClean="0">
                <a:solidFill>
                  <a:srgbClr val="FFFF00"/>
                </a:solidFill>
              </a:rPr>
              <a:t>p = 0.0068</a:t>
            </a:r>
            <a:endParaRPr lang="en-US" sz="1500" b="1" dirty="0">
              <a:solidFill>
                <a:srgbClr val="FFFF00"/>
              </a:solidFill>
            </a:endParaRPr>
          </a:p>
        </p:txBody>
      </p:sp>
      <p:sp>
        <p:nvSpPr>
          <p:cNvPr id="14" name="nvalue"/>
          <p:cNvSpPr txBox="1"/>
          <p:nvPr/>
        </p:nvSpPr>
        <p:spPr>
          <a:xfrm>
            <a:off x="6477000" y="6172200"/>
            <a:ext cx="1981200" cy="461665"/>
          </a:xfrm>
          <a:prstGeom prst="rect">
            <a:avLst/>
          </a:prstGeom>
          <a:noFill/>
        </p:spPr>
        <p:txBody>
          <a:bodyPr wrap="square" rtlCol="0">
            <a:spAutoFit/>
          </a:bodyPr>
          <a:lstStyle/>
          <a:p>
            <a:pPr algn="ctr"/>
            <a:r>
              <a:rPr lang="en-US" sz="2400" b="1" dirty="0" smtClean="0">
                <a:solidFill>
                  <a:srgbClr val="FFFF00"/>
                </a:solidFill>
              </a:rPr>
              <a:t>(N = 1,609)</a:t>
            </a:r>
            <a:endParaRPr lang="en-US" sz="2400" b="1" dirty="0">
              <a:solidFill>
                <a:srgbClr val="FFFF00"/>
              </a:solidFill>
            </a:endParaRPr>
          </a:p>
        </p:txBody>
      </p:sp>
      <p:sp>
        <p:nvSpPr>
          <p:cNvPr id="18" name="Title 4"/>
          <p:cNvSpPr txBox="1">
            <a:spLocks/>
          </p:cNvSpPr>
          <p:nvPr/>
        </p:nvSpPr>
        <p:spPr bwMode="auto">
          <a:xfrm>
            <a:off x="0" y="340976"/>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000" kern="0" dirty="0" smtClean="0"/>
              <a:t>
</a:t>
            </a:r>
            <a:endParaRPr lang="en-US" sz="2000" kern="0" dirty="0">
              <a:solidFill>
                <a:srgbClr val="FFFF00"/>
              </a:solidFill>
            </a:endParaRPr>
          </a:p>
        </p:txBody>
      </p:sp>
      <p:sp>
        <p:nvSpPr>
          <p:cNvPr id="17" name="Title 3"/>
          <p:cNvSpPr txBox="1">
            <a:spLocks/>
          </p:cNvSpPr>
          <p:nvPr/>
        </p:nvSpPr>
        <p:spPr bwMode="auto">
          <a:xfrm>
            <a:off x="53113" y="825416"/>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000" kern="0" dirty="0" smtClean="0">
                <a:solidFill>
                  <a:srgbClr val="FFFF00"/>
                </a:solidFill>
              </a:rPr>
              <a:t>
</a:t>
            </a:r>
            <a:r>
              <a:rPr lang="en-US" sz="2000" dirty="0">
                <a:solidFill>
                  <a:srgbClr val="FFFF00"/>
                </a:solidFill>
              </a:rPr>
              <a:t>Center </a:t>
            </a:r>
            <a:r>
              <a:rPr lang="en-US" sz="2000" dirty="0" smtClean="0">
                <a:solidFill>
                  <a:srgbClr val="FFFF00"/>
                </a:solidFill>
              </a:rPr>
              <a:t>Lung and Heart-Lung Volume</a:t>
            </a:r>
            <a:r>
              <a:rPr lang="en-US" sz="2000" dirty="0">
                <a:solidFill>
                  <a:srgbClr val="FFFF00"/>
                </a:solidFill>
              </a:rPr>
              <a:t>: Previous Txs Within 1 Yr</a:t>
            </a:r>
            <a:r>
              <a:rPr lang="en-US" sz="2000" dirty="0" smtClean="0">
                <a:solidFill>
                  <a:srgbClr val="FFFF00"/>
                </a:solidFill>
              </a:rPr>
              <a:t>.</a:t>
            </a:r>
            <a:r>
              <a:rPr lang="en-US" sz="2000" kern="0" dirty="0" smtClean="0">
                <a:solidFill>
                  <a:srgbClr val="FFFF00"/>
                </a:solidFill>
              </a:rPr>
              <a:t>
</a:t>
            </a:r>
            <a:endParaRPr lang="en-US" sz="2000" kern="0" dirty="0">
              <a:solidFill>
                <a:srgbClr val="FFFF00"/>
              </a:solidFill>
            </a:endParaRPr>
          </a:p>
        </p:txBody>
      </p:sp>
      <p:sp>
        <p:nvSpPr>
          <p:cNvPr id="16" name="Title 2"/>
          <p:cNvSpPr txBox="1">
            <a:spLocks/>
          </p:cNvSpPr>
          <p:nvPr/>
        </p:nvSpPr>
        <p:spPr bwMode="auto">
          <a:xfrm>
            <a:off x="0" y="53340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000" kern="0" dirty="0" smtClean="0"/>
              <a:t>
Statistically Significant Risk Factors For 1 Year Mortality with 95% Confidence Limits
</a:t>
            </a:r>
            <a:endParaRPr lang="en-US" sz="2000" kern="0" dirty="0">
              <a:solidFill>
                <a:srgbClr val="FFFF00"/>
              </a:solidFill>
            </a:endParaRPr>
          </a:p>
        </p:txBody>
      </p:sp>
      <p:grpSp>
        <p:nvGrpSpPr>
          <p:cNvPr id="10" name="logo"/>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895600" y="6568974"/>
              <a:ext cx="2044792" cy="273579"/>
            </a:xfrm>
            <a:prstGeom prst="rect">
              <a:avLst/>
            </a:prstGeom>
            <a:noFill/>
          </p:spPr>
          <p:txBody>
            <a:bodyPr wrap="square" lIns="45720" rIns="0" rtlCol="0" anchor="ctr" anchorCtr="0">
              <a:spAutoFit/>
            </a:bodyPr>
            <a:lstStyle/>
            <a:p>
              <a:endParaRPr lang="en-US" sz="1000" b="1" dirty="0">
                <a:solidFill>
                  <a:schemeClr val="bg1"/>
                </a:solidFill>
                <a:latin typeface="Arial"/>
                <a:cs typeface="Arial"/>
              </a:endParaRPr>
            </a:p>
          </p:txBody>
        </p:sp>
        <p:sp>
          <p:nvSpPr>
            <p:cNvPr id="13" name="TextBox 12"/>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spTree>
    <p:extLst>
      <p:ext uri="{BB962C8B-B14F-4D97-AF65-F5344CB8AC3E}">
        <p14:creationId xmlns:p14="http://schemas.microsoft.com/office/powerpoint/2010/main" val="413298085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Focus Theme</a:t>
            </a:r>
            <a:endParaRPr lang="en-US" dirty="0"/>
          </a:p>
        </p:txBody>
      </p:sp>
      <p:grpSp>
        <p:nvGrpSpPr>
          <p:cNvPr id="9" name="Group 8"/>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6" name="Picture 15"/>
              <p:cNvPicPr>
                <a:picLocks noChangeAspect="1"/>
              </p:cNvPicPr>
              <p:nvPr/>
            </p:nvPicPr>
            <p:blipFill>
              <a:blip r:embed="rId3"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01102683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3564835077"/>
              </p:ext>
            </p:extLst>
          </p:nvPr>
        </p:nvGraphicFramePr>
        <p:xfrm>
          <a:off x="76200" y="1447800"/>
          <a:ext cx="89154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2" name="Title 1"/>
          <p:cNvSpPr txBox="1">
            <a:spLocks/>
          </p:cNvSpPr>
          <p:nvPr/>
        </p:nvSpPr>
        <p:spPr bwMode="auto">
          <a:xfrm>
            <a:off x="0" y="377149"/>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800" kern="0" dirty="0" smtClean="0"/>
              <a:t>Adult Heart-Lung Transplants</a:t>
            </a:r>
            <a:r>
              <a:rPr lang="en-US" sz="2400" kern="0" dirty="0" smtClean="0"/>
              <a:t/>
            </a:r>
            <a:br>
              <a:rPr lang="en-US" sz="2400" kern="0" dirty="0" smtClean="0"/>
            </a:br>
            <a:r>
              <a:rPr lang="en-US" sz="2400" kern="0" dirty="0" smtClean="0">
                <a:solidFill>
                  <a:srgbClr val="FFFF00"/>
                </a:solidFill>
              </a:rPr>
              <a:t> </a:t>
            </a:r>
            <a:r>
              <a:rPr lang="en-US" sz="2400" kern="0" dirty="0" smtClean="0"/>
              <a:t>Ischemic Time Distribution by Diagnosis  </a:t>
            </a:r>
            <a:br>
              <a:rPr lang="en-US" sz="2400" kern="0" dirty="0" smtClean="0"/>
            </a:br>
            <a:endParaRPr lang="en-US" sz="2000" kern="0" dirty="0"/>
          </a:p>
        </p:txBody>
      </p:sp>
      <p:grpSp>
        <p:nvGrpSpPr>
          <p:cNvPr id="13" name="Group 12"/>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p:spPr>
          </p:pic>
          <p:sp>
            <p:nvSpPr>
              <p:cNvPr id="20"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8"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3" name="title_cohort"/>
          <p:cNvSpPr txBox="1"/>
          <p:nvPr/>
        </p:nvSpPr>
        <p:spPr>
          <a:xfrm>
            <a:off x="0" y="1043839"/>
            <a:ext cx="9144000" cy="400110"/>
          </a:xfrm>
          <a:prstGeom prst="rect">
            <a:avLst/>
          </a:prstGeom>
          <a:noFill/>
        </p:spPr>
        <p:txBody>
          <a:bodyPr wrap="square" rtlCol="0">
            <a:spAutoFit/>
          </a:bodyPr>
          <a:lstStyle/>
          <a:p>
            <a:pPr algn="ctr"/>
            <a:r>
              <a:rPr lang="en-US" sz="2000" b="1" kern="0" dirty="0" smtClean="0"/>
              <a:t>(Transplants: January 2004 – June 2016)</a:t>
            </a:r>
            <a:endParaRPr lang="en-US" sz="2000" b="1" kern="0" dirty="0"/>
          </a:p>
        </p:txBody>
      </p:sp>
    </p:spTree>
    <p:extLst>
      <p:ext uri="{BB962C8B-B14F-4D97-AF65-F5344CB8AC3E}">
        <p14:creationId xmlns:p14="http://schemas.microsoft.com/office/powerpoint/2010/main" val="315534097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2532396659"/>
              </p:ext>
            </p:extLst>
          </p:nvPr>
        </p:nvGraphicFramePr>
        <p:xfrm>
          <a:off x="76200" y="1447800"/>
          <a:ext cx="8915400" cy="4640574"/>
        </p:xfrm>
        <a:graphic>
          <a:graphicData uri="http://schemas.openxmlformats.org/drawingml/2006/chart">
            <c:chart xmlns:c="http://schemas.openxmlformats.org/drawingml/2006/chart" xmlns:r="http://schemas.openxmlformats.org/officeDocument/2006/relationships" r:id="rId3"/>
          </a:graphicData>
        </a:graphic>
      </p:graphicFrame>
      <p:sp>
        <p:nvSpPr>
          <p:cNvPr id="12" name="Title 1"/>
          <p:cNvSpPr txBox="1">
            <a:spLocks/>
          </p:cNvSpPr>
          <p:nvPr/>
        </p:nvSpPr>
        <p:spPr bwMode="auto">
          <a:xfrm>
            <a:off x="0" y="377149"/>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800" kern="0" dirty="0" smtClean="0"/>
              <a:t>Adult Heart-Lung Transplants</a:t>
            </a:r>
            <a:r>
              <a:rPr lang="en-US" sz="2400" kern="0" dirty="0" smtClean="0"/>
              <a:t/>
            </a:r>
            <a:br>
              <a:rPr lang="en-US" sz="2400" kern="0" dirty="0" smtClean="0"/>
            </a:br>
            <a:r>
              <a:rPr lang="en-US" sz="2400" kern="0" dirty="0" smtClean="0">
                <a:solidFill>
                  <a:srgbClr val="FFFF00"/>
                </a:solidFill>
              </a:rPr>
              <a:t> </a:t>
            </a:r>
            <a:r>
              <a:rPr lang="en-US" sz="2400" kern="0" dirty="0" smtClean="0"/>
              <a:t>Ischemic Time Distribution by Recipient Age  </a:t>
            </a:r>
            <a:br>
              <a:rPr lang="en-US" sz="2400" kern="0" dirty="0" smtClean="0"/>
            </a:br>
            <a:endParaRPr lang="en-US" sz="2000" kern="0" dirty="0"/>
          </a:p>
        </p:txBody>
      </p:sp>
      <p:grpSp>
        <p:nvGrpSpPr>
          <p:cNvPr id="13" name="Group 12"/>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p:spPr>
          </p:pic>
          <p:sp>
            <p:nvSpPr>
              <p:cNvPr id="20"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8"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3" name="title_cohort"/>
          <p:cNvSpPr txBox="1"/>
          <p:nvPr/>
        </p:nvSpPr>
        <p:spPr>
          <a:xfrm>
            <a:off x="0" y="1043839"/>
            <a:ext cx="9144000" cy="400110"/>
          </a:xfrm>
          <a:prstGeom prst="rect">
            <a:avLst/>
          </a:prstGeom>
          <a:noFill/>
        </p:spPr>
        <p:txBody>
          <a:bodyPr wrap="square" rtlCol="0">
            <a:spAutoFit/>
          </a:bodyPr>
          <a:lstStyle/>
          <a:p>
            <a:pPr algn="ctr"/>
            <a:r>
              <a:rPr lang="en-US" sz="2000" b="1" kern="0" dirty="0" smtClean="0"/>
              <a:t>(Transplants: January 2004 – June 2016)</a:t>
            </a:r>
            <a:endParaRPr lang="en-US" sz="2000" b="1" kern="0" dirty="0"/>
          </a:p>
        </p:txBody>
      </p:sp>
    </p:spTree>
    <p:extLst>
      <p:ext uri="{BB962C8B-B14F-4D97-AF65-F5344CB8AC3E}">
        <p14:creationId xmlns:p14="http://schemas.microsoft.com/office/powerpoint/2010/main" val="409422284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3615073173"/>
              </p:ext>
            </p:extLst>
          </p:nvPr>
        </p:nvGraphicFramePr>
        <p:xfrm>
          <a:off x="76200" y="1447800"/>
          <a:ext cx="89154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2" name="Title 1"/>
          <p:cNvSpPr txBox="1">
            <a:spLocks/>
          </p:cNvSpPr>
          <p:nvPr/>
        </p:nvSpPr>
        <p:spPr bwMode="auto">
          <a:xfrm>
            <a:off x="0" y="377149"/>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800" kern="0" dirty="0" smtClean="0"/>
              <a:t>Adult Heart-Lung Transplants</a:t>
            </a:r>
            <a:r>
              <a:rPr lang="en-US" sz="2400" kern="0" dirty="0" smtClean="0"/>
              <a:t/>
            </a:r>
            <a:br>
              <a:rPr lang="en-US" sz="2400" kern="0" dirty="0" smtClean="0"/>
            </a:br>
            <a:r>
              <a:rPr lang="en-US" sz="2400" kern="0" dirty="0" smtClean="0">
                <a:solidFill>
                  <a:srgbClr val="FFFF00"/>
                </a:solidFill>
              </a:rPr>
              <a:t> </a:t>
            </a:r>
            <a:r>
              <a:rPr lang="en-US" sz="2400" kern="0" dirty="0" smtClean="0"/>
              <a:t>Ischemic Time Distribution by Recipient </a:t>
            </a:r>
            <a:r>
              <a:rPr lang="en-US" sz="2400" dirty="0" smtClean="0"/>
              <a:t>Ventilator Support</a:t>
            </a:r>
            <a:r>
              <a:rPr lang="en-US" sz="2200" kern="0" dirty="0" smtClean="0"/>
              <a:t/>
            </a:r>
            <a:br>
              <a:rPr lang="en-US" sz="2200" kern="0" dirty="0" smtClean="0"/>
            </a:br>
            <a:endParaRPr lang="en-US" sz="2200" kern="0" dirty="0"/>
          </a:p>
        </p:txBody>
      </p:sp>
      <p:grpSp>
        <p:nvGrpSpPr>
          <p:cNvPr id="13" name="Group 12"/>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p:spPr>
          </p:pic>
          <p:sp>
            <p:nvSpPr>
              <p:cNvPr id="20"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8"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3" name="title_cohort"/>
          <p:cNvSpPr txBox="1"/>
          <p:nvPr/>
        </p:nvSpPr>
        <p:spPr>
          <a:xfrm>
            <a:off x="2757009" y="1027056"/>
            <a:ext cx="6248400" cy="400110"/>
          </a:xfrm>
          <a:prstGeom prst="rect">
            <a:avLst/>
          </a:prstGeom>
          <a:noFill/>
        </p:spPr>
        <p:txBody>
          <a:bodyPr wrap="square" rtlCol="0">
            <a:spAutoFit/>
          </a:bodyPr>
          <a:lstStyle/>
          <a:p>
            <a:pPr algn="ctr"/>
            <a:r>
              <a:rPr lang="en-US" sz="2000" b="1" kern="0" dirty="0" smtClean="0"/>
              <a:t>(Transplants: January 2004 – June 2016)</a:t>
            </a:r>
            <a:endParaRPr lang="en-US" sz="2000" b="1" kern="0" dirty="0"/>
          </a:p>
        </p:txBody>
      </p:sp>
      <p:sp>
        <p:nvSpPr>
          <p:cNvPr id="2" name="TextBox 1"/>
          <p:cNvSpPr txBox="1"/>
          <p:nvPr/>
        </p:nvSpPr>
        <p:spPr>
          <a:xfrm>
            <a:off x="1288937" y="1013061"/>
            <a:ext cx="2438400" cy="461665"/>
          </a:xfrm>
          <a:prstGeom prst="rect">
            <a:avLst/>
          </a:prstGeom>
          <a:noFill/>
        </p:spPr>
        <p:txBody>
          <a:bodyPr wrap="square" rtlCol="0">
            <a:spAutoFit/>
          </a:bodyPr>
          <a:lstStyle/>
          <a:p>
            <a:r>
              <a:rPr lang="en-US" sz="2400" b="1" dirty="0" smtClean="0"/>
              <a:t>at Transplant</a:t>
            </a:r>
            <a:endParaRPr lang="en-US" sz="2400" b="1" dirty="0"/>
          </a:p>
        </p:txBody>
      </p:sp>
    </p:spTree>
    <p:extLst>
      <p:ext uri="{BB962C8B-B14F-4D97-AF65-F5344CB8AC3E}">
        <p14:creationId xmlns:p14="http://schemas.microsoft.com/office/powerpoint/2010/main" val="114267398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1553640796"/>
              </p:ext>
            </p:extLst>
          </p:nvPr>
        </p:nvGraphicFramePr>
        <p:xfrm>
          <a:off x="76200" y="1447800"/>
          <a:ext cx="8915400" cy="4698992"/>
        </p:xfrm>
        <a:graphic>
          <a:graphicData uri="http://schemas.openxmlformats.org/drawingml/2006/chart">
            <c:chart xmlns:c="http://schemas.openxmlformats.org/drawingml/2006/chart" xmlns:r="http://schemas.openxmlformats.org/officeDocument/2006/relationships" r:id="rId3"/>
          </a:graphicData>
        </a:graphic>
      </p:graphicFrame>
      <p:sp>
        <p:nvSpPr>
          <p:cNvPr id="12" name="Title 1"/>
          <p:cNvSpPr txBox="1">
            <a:spLocks/>
          </p:cNvSpPr>
          <p:nvPr/>
        </p:nvSpPr>
        <p:spPr bwMode="auto">
          <a:xfrm>
            <a:off x="0" y="377149"/>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800" kern="0" dirty="0" smtClean="0"/>
              <a:t>Adult Heart-Lung Transplants</a:t>
            </a:r>
            <a:r>
              <a:rPr lang="en-US" sz="2400" kern="0" dirty="0" smtClean="0"/>
              <a:t/>
            </a:r>
            <a:br>
              <a:rPr lang="en-US" sz="2400" kern="0" dirty="0" smtClean="0"/>
            </a:br>
            <a:r>
              <a:rPr lang="en-US" sz="2400" kern="0" dirty="0" smtClean="0">
                <a:solidFill>
                  <a:srgbClr val="FFFF00"/>
                </a:solidFill>
              </a:rPr>
              <a:t> </a:t>
            </a:r>
            <a:r>
              <a:rPr lang="en-US" sz="2400" kern="0" dirty="0" smtClean="0"/>
              <a:t>Ischemic Time Distribution by Donor Age  </a:t>
            </a:r>
            <a:br>
              <a:rPr lang="en-US" sz="2400" kern="0" dirty="0" smtClean="0"/>
            </a:br>
            <a:endParaRPr lang="en-US" sz="2000" kern="0" dirty="0"/>
          </a:p>
        </p:txBody>
      </p:sp>
      <p:grpSp>
        <p:nvGrpSpPr>
          <p:cNvPr id="13" name="Group 12"/>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p:spPr>
          </p:pic>
          <p:sp>
            <p:nvSpPr>
              <p:cNvPr id="20"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8"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3" name="title_cohort"/>
          <p:cNvSpPr txBox="1"/>
          <p:nvPr/>
        </p:nvSpPr>
        <p:spPr>
          <a:xfrm>
            <a:off x="0" y="1043839"/>
            <a:ext cx="9144000" cy="400110"/>
          </a:xfrm>
          <a:prstGeom prst="rect">
            <a:avLst/>
          </a:prstGeom>
          <a:noFill/>
        </p:spPr>
        <p:txBody>
          <a:bodyPr wrap="square" rtlCol="0">
            <a:spAutoFit/>
          </a:bodyPr>
          <a:lstStyle/>
          <a:p>
            <a:pPr algn="ctr"/>
            <a:r>
              <a:rPr lang="en-US" sz="2000" b="1" kern="0" dirty="0" smtClean="0"/>
              <a:t>(Transplants: January 2004 – June 2016)</a:t>
            </a:r>
            <a:endParaRPr lang="en-US" sz="2000" b="1" kern="0" dirty="0"/>
          </a:p>
        </p:txBody>
      </p:sp>
    </p:spTree>
    <p:extLst>
      <p:ext uri="{BB962C8B-B14F-4D97-AF65-F5344CB8AC3E}">
        <p14:creationId xmlns:p14="http://schemas.microsoft.com/office/powerpoint/2010/main" val="212172513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2229865654"/>
              </p:ext>
            </p:extLst>
          </p:nvPr>
        </p:nvGraphicFramePr>
        <p:xfrm>
          <a:off x="76200" y="1447800"/>
          <a:ext cx="89154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2" name="Title 1"/>
          <p:cNvSpPr txBox="1">
            <a:spLocks/>
          </p:cNvSpPr>
          <p:nvPr/>
        </p:nvSpPr>
        <p:spPr bwMode="auto">
          <a:xfrm>
            <a:off x="0" y="377149"/>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800" kern="0" dirty="0" smtClean="0"/>
              <a:t>Adult Heart-Lung Transplants</a:t>
            </a:r>
            <a:r>
              <a:rPr lang="en-US" sz="2400" kern="0" dirty="0" smtClean="0"/>
              <a:t/>
            </a:r>
            <a:br>
              <a:rPr lang="en-US" sz="2400" kern="0" dirty="0" smtClean="0"/>
            </a:br>
            <a:r>
              <a:rPr lang="en-US" sz="2400" kern="0" dirty="0" smtClean="0">
                <a:solidFill>
                  <a:srgbClr val="FFFF00"/>
                </a:solidFill>
              </a:rPr>
              <a:t> </a:t>
            </a:r>
            <a:r>
              <a:rPr lang="en-US" sz="2400" kern="0" dirty="0" smtClean="0"/>
              <a:t>Ischemic Time Distribution by Donor Cause of Death  </a:t>
            </a:r>
            <a:br>
              <a:rPr lang="en-US" sz="2400" kern="0" dirty="0" smtClean="0"/>
            </a:br>
            <a:endParaRPr lang="en-US" sz="2000" kern="0" dirty="0"/>
          </a:p>
        </p:txBody>
      </p:sp>
      <p:grpSp>
        <p:nvGrpSpPr>
          <p:cNvPr id="13" name="Group 12"/>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p:spPr>
          </p:pic>
          <p:sp>
            <p:nvSpPr>
              <p:cNvPr id="20"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8"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3" name="title_cohort"/>
          <p:cNvSpPr txBox="1"/>
          <p:nvPr/>
        </p:nvSpPr>
        <p:spPr>
          <a:xfrm>
            <a:off x="0" y="1043839"/>
            <a:ext cx="9144000" cy="400110"/>
          </a:xfrm>
          <a:prstGeom prst="rect">
            <a:avLst/>
          </a:prstGeom>
          <a:noFill/>
        </p:spPr>
        <p:txBody>
          <a:bodyPr wrap="square" rtlCol="0">
            <a:spAutoFit/>
          </a:bodyPr>
          <a:lstStyle/>
          <a:p>
            <a:pPr algn="ctr"/>
            <a:r>
              <a:rPr lang="en-US" sz="2000" b="1" kern="0" dirty="0" smtClean="0"/>
              <a:t>(Transplants: January 2004 – June 2016)</a:t>
            </a:r>
            <a:endParaRPr lang="en-US" sz="2000" b="1" kern="0" dirty="0"/>
          </a:p>
        </p:txBody>
      </p:sp>
    </p:spTree>
    <p:extLst>
      <p:ext uri="{BB962C8B-B14F-4D97-AF65-F5344CB8AC3E}">
        <p14:creationId xmlns:p14="http://schemas.microsoft.com/office/powerpoint/2010/main" val="103269294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t>Adult Heart-Lung Transplants</a:t>
            </a:r>
            <a:r>
              <a:rPr lang="en-US" sz="3200" dirty="0" smtClean="0"/>
              <a:t/>
            </a:r>
            <a:br>
              <a:rPr lang="en-US" sz="3200" dirty="0" smtClean="0"/>
            </a:br>
            <a:r>
              <a:rPr lang="en-US" sz="2400" dirty="0"/>
              <a:t>Ischemic Time Distribution by Year of Transplant</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022082295"/>
              </p:ext>
            </p:extLst>
          </p:nvPr>
        </p:nvGraphicFramePr>
        <p:xfrm>
          <a:off x="152400" y="852670"/>
          <a:ext cx="8763000" cy="5687318"/>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5"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8205777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152400" y="1219200"/>
          <a:ext cx="8839200" cy="53340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2"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5" name="Title 1"/>
          <p:cNvSpPr txBox="1">
            <a:spLocks/>
          </p:cNvSpPr>
          <p:nvPr/>
        </p:nvSpPr>
        <p:spPr bwMode="auto">
          <a:xfrm>
            <a:off x="228600" y="163200"/>
            <a:ext cx="8686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br>
              <a:rPr lang="en-US" sz="2600" kern="0" dirty="0" smtClean="0"/>
            </a:br>
            <a:r>
              <a:rPr lang="en-US" sz="2400" kern="0" dirty="0" smtClean="0"/>
              <a:t>Average Center Volume by Location</a:t>
            </a:r>
            <a:br>
              <a:rPr lang="en-US" sz="2400" kern="0" dirty="0" smtClean="0"/>
            </a:br>
            <a:endParaRPr lang="en-US" sz="2000" kern="0" dirty="0"/>
          </a:p>
        </p:txBody>
      </p:sp>
      <p:sp>
        <p:nvSpPr>
          <p:cNvPr id="5" name="title_cohort"/>
          <p:cNvSpPr txBox="1"/>
          <p:nvPr/>
        </p:nvSpPr>
        <p:spPr>
          <a:xfrm>
            <a:off x="1947573" y="914407"/>
            <a:ext cx="5257800" cy="400110"/>
          </a:xfrm>
          <a:prstGeom prst="rect">
            <a:avLst/>
          </a:prstGeom>
          <a:noFill/>
        </p:spPr>
        <p:txBody>
          <a:bodyPr wrap="square" rtlCol="0">
            <a:spAutoFit/>
          </a:bodyPr>
          <a:lstStyle/>
          <a:p>
            <a:pPr algn="ctr"/>
            <a:r>
              <a:rPr lang="en-US" sz="2000" b="1" kern="0" dirty="0" smtClean="0"/>
              <a:t>(Transplants: January 2009 – June 2016)</a:t>
            </a:r>
            <a:endParaRPr lang="en-US" sz="2000" b="1" kern="0" dirty="0"/>
          </a:p>
        </p:txBody>
      </p:sp>
    </p:spTree>
    <p:extLst>
      <p:ext uri="{BB962C8B-B14F-4D97-AF65-F5344CB8AC3E}">
        <p14:creationId xmlns:p14="http://schemas.microsoft.com/office/powerpoint/2010/main" val="296027355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3278540877"/>
              </p:ext>
            </p:extLst>
          </p:nvPr>
        </p:nvGraphicFramePr>
        <p:xfrm>
          <a:off x="76200" y="1447800"/>
          <a:ext cx="89154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2" name="Title 1"/>
          <p:cNvSpPr txBox="1">
            <a:spLocks/>
          </p:cNvSpPr>
          <p:nvPr/>
        </p:nvSpPr>
        <p:spPr bwMode="auto">
          <a:xfrm>
            <a:off x="0" y="377149"/>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800" kern="0" dirty="0" smtClean="0"/>
              <a:t>Adult Heart-Lung Transplants</a:t>
            </a:r>
            <a:r>
              <a:rPr lang="en-US" sz="2400" kern="0" dirty="0" smtClean="0"/>
              <a:t/>
            </a:r>
            <a:br>
              <a:rPr lang="en-US" sz="2400" kern="0" dirty="0" smtClean="0"/>
            </a:br>
            <a:r>
              <a:rPr lang="en-US" sz="2400" kern="0" dirty="0" smtClean="0">
                <a:solidFill>
                  <a:srgbClr val="FFFF00"/>
                </a:solidFill>
              </a:rPr>
              <a:t> </a:t>
            </a:r>
            <a:r>
              <a:rPr lang="en-US" sz="2400" kern="0" dirty="0" smtClean="0"/>
              <a:t>Ischemic Time Distribution by Location</a:t>
            </a:r>
            <a:br>
              <a:rPr lang="en-US" sz="2400" kern="0" dirty="0" smtClean="0"/>
            </a:br>
            <a:endParaRPr lang="en-US" sz="2000" kern="0" dirty="0"/>
          </a:p>
        </p:txBody>
      </p:sp>
      <p:grpSp>
        <p:nvGrpSpPr>
          <p:cNvPr id="13" name="Group 12"/>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p:spPr>
          </p:pic>
          <p:sp>
            <p:nvSpPr>
              <p:cNvPr id="20"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8"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3" name="title_cohort"/>
          <p:cNvSpPr txBox="1"/>
          <p:nvPr/>
        </p:nvSpPr>
        <p:spPr>
          <a:xfrm>
            <a:off x="0" y="1043839"/>
            <a:ext cx="9144000" cy="400110"/>
          </a:xfrm>
          <a:prstGeom prst="rect">
            <a:avLst/>
          </a:prstGeom>
          <a:noFill/>
        </p:spPr>
        <p:txBody>
          <a:bodyPr wrap="square" rtlCol="0">
            <a:spAutoFit/>
          </a:bodyPr>
          <a:lstStyle/>
          <a:p>
            <a:pPr algn="ctr"/>
            <a:r>
              <a:rPr lang="en-US" sz="2000" b="1" kern="0" dirty="0" smtClean="0"/>
              <a:t>(Transplants: January 2004 – June 2016)</a:t>
            </a:r>
            <a:endParaRPr lang="en-US" sz="2000" b="1" kern="0" dirty="0"/>
          </a:p>
        </p:txBody>
      </p:sp>
    </p:spTree>
    <p:extLst>
      <p:ext uri="{BB962C8B-B14F-4D97-AF65-F5344CB8AC3E}">
        <p14:creationId xmlns:p14="http://schemas.microsoft.com/office/powerpoint/2010/main" val="50006451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2048600729"/>
              </p:ext>
            </p:extLst>
          </p:nvPr>
        </p:nvGraphicFramePr>
        <p:xfrm>
          <a:off x="76200" y="1447800"/>
          <a:ext cx="8915400" cy="4698992"/>
        </p:xfrm>
        <a:graphic>
          <a:graphicData uri="http://schemas.openxmlformats.org/drawingml/2006/chart">
            <c:chart xmlns:c="http://schemas.openxmlformats.org/drawingml/2006/chart" xmlns:r="http://schemas.openxmlformats.org/officeDocument/2006/relationships" r:id="rId3"/>
          </a:graphicData>
        </a:graphic>
      </p:graphicFrame>
      <p:sp>
        <p:nvSpPr>
          <p:cNvPr id="12" name="Title 1"/>
          <p:cNvSpPr txBox="1">
            <a:spLocks/>
          </p:cNvSpPr>
          <p:nvPr/>
        </p:nvSpPr>
        <p:spPr bwMode="auto">
          <a:xfrm>
            <a:off x="0" y="377149"/>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800" kern="0" dirty="0" smtClean="0"/>
              <a:t>Adult Heart-Lung Transplants</a:t>
            </a:r>
            <a:r>
              <a:rPr lang="en-US" sz="2400" kern="0" dirty="0" smtClean="0"/>
              <a:t/>
            </a:r>
            <a:br>
              <a:rPr lang="en-US" sz="2400" kern="0" dirty="0" smtClean="0"/>
            </a:br>
            <a:r>
              <a:rPr lang="en-US" sz="2400" kern="0" dirty="0" smtClean="0">
                <a:solidFill>
                  <a:srgbClr val="FFFF00"/>
                </a:solidFill>
              </a:rPr>
              <a:t> </a:t>
            </a:r>
            <a:r>
              <a:rPr lang="en-US" sz="2400" kern="0" dirty="0" smtClean="0"/>
              <a:t>Ischemic Time Distribution by Center Volume</a:t>
            </a:r>
            <a:br>
              <a:rPr lang="en-US" sz="2400" kern="0" dirty="0" smtClean="0"/>
            </a:br>
            <a:endParaRPr lang="en-US" sz="2000" kern="0" dirty="0"/>
          </a:p>
        </p:txBody>
      </p:sp>
      <p:grpSp>
        <p:nvGrpSpPr>
          <p:cNvPr id="13" name="Group 12"/>
          <p:cNvGrpSpPr/>
          <p:nvPr/>
        </p:nvGrpSpPr>
        <p:grpSpPr>
          <a:xfrm>
            <a:off x="2" y="6146792"/>
            <a:ext cx="4715933" cy="711201"/>
            <a:chOff x="2" y="6146792"/>
            <a:chExt cx="4715933" cy="711201"/>
          </a:xfrm>
        </p:grpSpPr>
        <p:grpSp>
          <p:nvGrpSpPr>
            <p:cNvPr id="14" name="Group 13"/>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p:spPr>
          </p:pic>
          <p:sp>
            <p:nvSpPr>
              <p:cNvPr id="20"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8"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3" name="title_cohort"/>
          <p:cNvSpPr txBox="1"/>
          <p:nvPr/>
        </p:nvSpPr>
        <p:spPr>
          <a:xfrm>
            <a:off x="0" y="1043839"/>
            <a:ext cx="9144000" cy="400110"/>
          </a:xfrm>
          <a:prstGeom prst="rect">
            <a:avLst/>
          </a:prstGeom>
          <a:noFill/>
        </p:spPr>
        <p:txBody>
          <a:bodyPr wrap="square" rtlCol="0">
            <a:spAutoFit/>
          </a:bodyPr>
          <a:lstStyle/>
          <a:p>
            <a:pPr algn="ctr"/>
            <a:r>
              <a:rPr lang="en-US" sz="2000" b="1" kern="0" dirty="0" smtClean="0"/>
              <a:t>(Transplants: January 2004 – June 2016)</a:t>
            </a:r>
            <a:endParaRPr lang="en-US" sz="2000" b="1" kern="0" dirty="0"/>
          </a:p>
        </p:txBody>
      </p:sp>
    </p:spTree>
    <p:extLst>
      <p:ext uri="{BB962C8B-B14F-4D97-AF65-F5344CB8AC3E}">
        <p14:creationId xmlns:p14="http://schemas.microsoft.com/office/powerpoint/2010/main" val="330264056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600" dirty="0" smtClean="0"/>
              <a:t>Adult Heart-Lung Transplants</a:t>
            </a:r>
            <a:r>
              <a:rPr lang="en-US" sz="2800" dirty="0" smtClean="0"/>
              <a:t/>
            </a:r>
            <a:br>
              <a:rPr lang="en-US" sz="2800" dirty="0" smtClean="0"/>
            </a:br>
            <a:r>
              <a:rPr lang="en-US" sz="2400" dirty="0"/>
              <a:t>Kaplan-Meier </a:t>
            </a:r>
            <a:r>
              <a:rPr lang="en-US" sz="2400" dirty="0" smtClean="0"/>
              <a:t>Survival Within 30 Days by Ischemic </a:t>
            </a:r>
            <a:r>
              <a:rPr lang="en-US" sz="2400" dirty="0"/>
              <a:t>Time</a:t>
            </a:r>
            <a:br>
              <a:rPr lang="en-US" sz="2400" dirty="0"/>
            </a:br>
            <a:r>
              <a:rPr lang="en-US" sz="2400" dirty="0" smtClean="0"/>
              <a:t> </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94967538"/>
              </p:ext>
            </p:extLst>
          </p:nvPr>
        </p:nvGraphicFramePr>
        <p:xfrm>
          <a:off x="228600" y="1437842"/>
          <a:ext cx="8610600" cy="4962958"/>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3" name="pvalues"/>
          <p:cNvSpPr txBox="1"/>
          <p:nvPr/>
        </p:nvSpPr>
        <p:spPr>
          <a:xfrm>
            <a:off x="3886200" y="2514600"/>
            <a:ext cx="4800600" cy="6858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rgbClr val="FFFF00"/>
                </a:solidFill>
              </a:rPr>
              <a:t>No pair-wise comparisons were significant at p &lt; 0.05.</a:t>
            </a:r>
            <a:endParaRPr lang="en-US" sz="1400" b="1" dirty="0">
              <a:solidFill>
                <a:srgbClr val="FFFF00"/>
              </a:solidFill>
            </a:endParaRPr>
          </a:p>
        </p:txBody>
      </p:sp>
      <p:sp>
        <p:nvSpPr>
          <p:cNvPr id="5" name="title_cohort"/>
          <p:cNvSpPr txBox="1"/>
          <p:nvPr/>
        </p:nvSpPr>
        <p:spPr>
          <a:xfrm>
            <a:off x="0" y="943750"/>
            <a:ext cx="9144000" cy="400110"/>
          </a:xfrm>
          <a:prstGeom prst="rect">
            <a:avLst/>
          </a:prstGeom>
          <a:noFill/>
        </p:spPr>
        <p:txBody>
          <a:bodyPr wrap="square" rtlCol="0">
            <a:spAutoFit/>
          </a:bodyPr>
          <a:lstStyle/>
          <a:p>
            <a:pPr algn="ctr"/>
            <a:r>
              <a:rPr lang="en-US" sz="2000" b="1" dirty="0" smtClean="0"/>
              <a:t>(Transplants: January 1998 – June 2015)</a:t>
            </a:r>
            <a:endParaRPr lang="en-US" sz="2000" b="1" dirty="0"/>
          </a:p>
        </p:txBody>
      </p:sp>
    </p:spTree>
    <p:extLst>
      <p:ext uri="{BB962C8B-B14F-4D97-AF65-F5344CB8AC3E}">
        <p14:creationId xmlns:p14="http://schemas.microsoft.com/office/powerpoint/2010/main" val="105108841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600" dirty="0" smtClean="0"/>
              <a:t>Adult Heart-Lung Transplants</a:t>
            </a:r>
            <a:r>
              <a:rPr lang="en-US" sz="2800" dirty="0" smtClean="0"/>
              <a:t/>
            </a:r>
            <a:br>
              <a:rPr lang="en-US" sz="2800" dirty="0" smtClean="0"/>
            </a:br>
            <a:r>
              <a:rPr lang="en-US" sz="2400" dirty="0"/>
              <a:t>Kaplan-Meier </a:t>
            </a:r>
            <a:r>
              <a:rPr lang="en-US" sz="2400" dirty="0" smtClean="0"/>
              <a:t>Survival </a:t>
            </a:r>
            <a:r>
              <a:rPr lang="en-US" sz="2400" dirty="0"/>
              <a:t>by </a:t>
            </a:r>
            <a:r>
              <a:rPr lang="en-US" sz="2400" dirty="0" smtClean="0"/>
              <a:t>Ischemic </a:t>
            </a:r>
            <a:r>
              <a:rPr lang="en-US" sz="2400" dirty="0"/>
              <a:t>Time</a:t>
            </a:r>
            <a:br>
              <a:rPr lang="en-US" sz="2400" dirty="0"/>
            </a:br>
            <a:r>
              <a:rPr lang="en-US" sz="2400" dirty="0" smtClean="0"/>
              <a:t> </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94992937"/>
              </p:ext>
            </p:extLst>
          </p:nvPr>
        </p:nvGraphicFramePr>
        <p:xfrm>
          <a:off x="228600" y="1437842"/>
          <a:ext cx="8610600" cy="4962958"/>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3" cy="711201"/>
            <a:chOff x="2" y="6146792"/>
            <a:chExt cx="4715933" cy="711201"/>
          </a:xfrm>
        </p:grpSpPr>
        <p:grpSp>
          <p:nvGrpSpPr>
            <p:cNvPr id="11" name="Group 10"/>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4"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3" name="pvalues"/>
          <p:cNvSpPr txBox="1"/>
          <p:nvPr/>
        </p:nvSpPr>
        <p:spPr>
          <a:xfrm>
            <a:off x="3505200" y="1752600"/>
            <a:ext cx="4800600" cy="6858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rgbClr val="FFFF00"/>
                </a:solidFill>
              </a:rPr>
              <a:t>No pair-wise comparisons were significant at p &lt; 0.05.</a:t>
            </a:r>
            <a:endParaRPr lang="en-US" sz="1400" b="1" dirty="0">
              <a:solidFill>
                <a:srgbClr val="FFFF00"/>
              </a:solidFill>
            </a:endParaRPr>
          </a:p>
        </p:txBody>
      </p:sp>
      <p:sp>
        <p:nvSpPr>
          <p:cNvPr id="5" name="title_cohort"/>
          <p:cNvSpPr txBox="1"/>
          <p:nvPr/>
        </p:nvSpPr>
        <p:spPr>
          <a:xfrm>
            <a:off x="0" y="943750"/>
            <a:ext cx="9144000" cy="400110"/>
          </a:xfrm>
          <a:prstGeom prst="rect">
            <a:avLst/>
          </a:prstGeom>
          <a:noFill/>
        </p:spPr>
        <p:txBody>
          <a:bodyPr wrap="square" rtlCol="0">
            <a:spAutoFit/>
          </a:bodyPr>
          <a:lstStyle/>
          <a:p>
            <a:pPr algn="ctr"/>
            <a:r>
              <a:rPr lang="en-US" sz="2000" b="1" dirty="0" smtClean="0"/>
              <a:t>(Transplants: January 1998 – June 2015)</a:t>
            </a:r>
            <a:endParaRPr lang="en-US" sz="2000" b="1" dirty="0"/>
          </a:p>
        </p:txBody>
      </p:sp>
    </p:spTree>
    <p:extLst>
      <p:ext uri="{BB962C8B-B14F-4D97-AF65-F5344CB8AC3E}">
        <p14:creationId xmlns:p14="http://schemas.microsoft.com/office/powerpoint/2010/main" val="72356144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95400"/>
          </a:xfrm>
        </p:spPr>
        <p:txBody>
          <a:bodyPr/>
          <a:lstStyle/>
          <a:p>
            <a:r>
              <a:rPr lang="en-US" sz="2600" dirty="0" smtClean="0"/>
              <a:t>Adult Heart-Lung Transplants</a:t>
            </a:r>
            <a:r>
              <a:rPr lang="en-US" sz="2200" dirty="0" smtClean="0"/>
              <a:t/>
            </a:r>
            <a:br>
              <a:rPr lang="en-US" sz="2200" dirty="0" smtClean="0"/>
            </a:br>
            <a:r>
              <a:rPr lang="en-US" sz="2200" dirty="0" smtClean="0"/>
              <a:t>Percentage Experiencing </a:t>
            </a:r>
            <a:r>
              <a:rPr lang="en-US" sz="2200" i="1" u="sng" dirty="0" smtClean="0"/>
              <a:t>Treated</a:t>
            </a:r>
            <a:r>
              <a:rPr lang="en-US" sz="2200" dirty="0" smtClean="0"/>
              <a:t> Rejection between Discharge and 1-Year Follow-Up by Ischemic </a:t>
            </a:r>
            <a:r>
              <a:rPr lang="en-US" sz="2200" dirty="0"/>
              <a:t>Time</a:t>
            </a:r>
            <a:r>
              <a:rPr lang="en-US" sz="2200" dirty="0" smtClean="0"/>
              <a:t/>
            </a:r>
            <a:br>
              <a:rPr lang="en-US" sz="2200" dirty="0" smtClean="0"/>
            </a:br>
            <a:endParaRPr lang="en-US" sz="2200" dirty="0"/>
          </a:p>
        </p:txBody>
      </p:sp>
      <p:graphicFrame>
        <p:nvGraphicFramePr>
          <p:cNvPr id="4" name="Content Placeholder 3"/>
          <p:cNvGraphicFramePr>
            <a:graphicFrameLocks noGrp="1"/>
          </p:cNvGraphicFramePr>
          <p:nvPr>
            <p:ph idx="1"/>
            <p:extLst/>
          </p:nvPr>
        </p:nvGraphicFramePr>
        <p:xfrm>
          <a:off x="152400" y="1524000"/>
          <a:ext cx="87630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p:cNvSpPr txBox="1"/>
          <p:nvPr/>
        </p:nvSpPr>
        <p:spPr>
          <a:xfrm>
            <a:off x="0" y="5638800"/>
            <a:ext cx="48006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follow-up.</a:t>
            </a:r>
            <a:endParaRPr lang="en-US" sz="1200" dirty="0">
              <a:solidFill>
                <a:srgbClr val="FFFF00"/>
              </a:solidFill>
            </a:endParaRPr>
          </a:p>
        </p:txBody>
      </p:sp>
      <p:sp>
        <p:nvSpPr>
          <p:cNvPr id="12" name="TextBox 11"/>
          <p:cNvSpPr txBox="1"/>
          <p:nvPr/>
        </p:nvSpPr>
        <p:spPr>
          <a:xfrm>
            <a:off x="4800600" y="5874603"/>
            <a:ext cx="4267200" cy="830997"/>
          </a:xfrm>
          <a:prstGeom prst="rect">
            <a:avLst/>
          </a:prstGeom>
          <a:noFill/>
          <a:ln>
            <a:solidFill>
              <a:srgbClr val="FFFF00"/>
            </a:solidFill>
          </a:ln>
        </p:spPr>
        <p:txBody>
          <a:bodyPr wrap="square" lIns="45720" rIns="45720" rtlCol="0">
            <a:spAutoFit/>
          </a:bodyPr>
          <a:lstStyle/>
          <a:p>
            <a:r>
              <a:rPr lang="en-US" sz="1200" b="1" dirty="0" smtClean="0"/>
              <a:t>Treated rejection = Recipient was reported to (1) have at least one acute rejection episode that was treated with an  anti-rejection agent; or (2) have been hospitalized for rejection.</a:t>
            </a:r>
          </a:p>
        </p:txBody>
      </p:sp>
      <p:grpSp>
        <p:nvGrpSpPr>
          <p:cNvPr id="15" name="Group 14"/>
          <p:cNvGrpSpPr/>
          <p:nvPr/>
        </p:nvGrpSpPr>
        <p:grpSpPr>
          <a:xfrm>
            <a:off x="2" y="6146792"/>
            <a:ext cx="4715933" cy="711201"/>
            <a:chOff x="2" y="6146792"/>
            <a:chExt cx="4715933" cy="711201"/>
          </a:xfrm>
        </p:grpSpPr>
        <p:grpSp>
          <p:nvGrpSpPr>
            <p:cNvPr id="16" name="Group 15"/>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p:spPr>
          </p:pic>
          <p:sp>
            <p:nvSpPr>
              <p:cNvPr id="20"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8"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17" name="pvalues"/>
          <p:cNvSpPr txBox="1"/>
          <p:nvPr/>
        </p:nvSpPr>
        <p:spPr>
          <a:xfrm>
            <a:off x="1295401" y="1853032"/>
            <a:ext cx="6019800" cy="307777"/>
          </a:xfrm>
          <a:prstGeom prst="rect">
            <a:avLst/>
          </a:prstGeom>
          <a:solidFill>
            <a:schemeClr val="bg2"/>
          </a:solidFill>
        </p:spPr>
        <p:txBody>
          <a:bodyPr wrap="square" lIns="9144" rIns="9144"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rgbClr val="FFFF00"/>
                </a:solidFill>
              </a:rPr>
              <a:t>No pair-wise comparisons were significant at p &lt; </a:t>
            </a:r>
            <a:r>
              <a:rPr lang="en-US" sz="1400" b="1" dirty="0" smtClean="0">
                <a:solidFill>
                  <a:srgbClr val="FFFF00"/>
                </a:solidFill>
              </a:rPr>
              <a:t>0.05.</a:t>
            </a:r>
            <a:endParaRPr lang="en-US" sz="1400" b="1" dirty="0">
              <a:solidFill>
                <a:srgbClr val="FFFF00"/>
              </a:solidFill>
            </a:endParaRPr>
          </a:p>
        </p:txBody>
      </p:sp>
      <p:sp>
        <p:nvSpPr>
          <p:cNvPr id="3" name="title_cohort"/>
          <p:cNvSpPr txBox="1"/>
          <p:nvPr/>
        </p:nvSpPr>
        <p:spPr>
          <a:xfrm>
            <a:off x="0" y="1232508"/>
            <a:ext cx="9144000" cy="384721"/>
          </a:xfrm>
          <a:prstGeom prst="rect">
            <a:avLst/>
          </a:prstGeom>
          <a:noFill/>
        </p:spPr>
        <p:txBody>
          <a:bodyPr wrap="square" rtlCol="0">
            <a:spAutoFit/>
          </a:bodyPr>
          <a:lstStyle/>
          <a:p>
            <a:pPr algn="ctr"/>
            <a:r>
              <a:rPr lang="en-US" sz="1900" b="1" dirty="0" smtClean="0"/>
              <a:t>(Transplants: January 2004 – June 2015)</a:t>
            </a:r>
            <a:endParaRPr lang="en-US" sz="1900" b="1" dirty="0"/>
          </a:p>
        </p:txBody>
      </p:sp>
    </p:spTree>
    <p:extLst>
      <p:ext uri="{BB962C8B-B14F-4D97-AF65-F5344CB8AC3E}">
        <p14:creationId xmlns:p14="http://schemas.microsoft.com/office/powerpoint/2010/main" val="40696428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lIns="9144" rIns="9144"/>
          <a:lstStyle/>
          <a:p>
            <a:r>
              <a:rPr lang="en-US" sz="2600" dirty="0" smtClean="0"/>
              <a:t>Adult Heart-Lung Retransplants</a:t>
            </a:r>
            <a:r>
              <a:rPr lang="en-US" sz="2800" dirty="0" smtClean="0"/>
              <a:t/>
            </a:r>
            <a:br>
              <a:rPr lang="en-US" sz="2800" dirty="0" smtClean="0"/>
            </a:br>
            <a:r>
              <a:rPr lang="en-US" sz="2400" dirty="0" smtClean="0"/>
              <a:t>Retransplants by Year and Location</a:t>
            </a:r>
            <a:endParaRPr lang="en-US" sz="2400" dirty="0"/>
          </a:p>
        </p:txBody>
      </p:sp>
      <p:graphicFrame>
        <p:nvGraphicFramePr>
          <p:cNvPr id="4" name="Content Placeholder 3"/>
          <p:cNvGraphicFramePr>
            <a:graphicFrameLocks noGrp="1"/>
          </p:cNvGraphicFramePr>
          <p:nvPr>
            <p:ph idx="1"/>
            <p:extLst/>
          </p:nvPr>
        </p:nvGraphicFramePr>
        <p:xfrm>
          <a:off x="228600" y="1143000"/>
          <a:ext cx="87630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3" cy="711201"/>
            <a:chOff x="2" y="6146792"/>
            <a:chExt cx="4715933" cy="711201"/>
          </a:xfrm>
        </p:grpSpPr>
        <p:grpSp>
          <p:nvGrpSpPr>
            <p:cNvPr id="12" name="Group 11"/>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5"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3"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8329124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a:hlinkClick r:id="rId3"/>
          </p:cNvPr>
          <p:cNvGraphicFramePr>
            <a:graphicFrameLocks noGrp="1"/>
          </p:cNvGraphicFramePr>
          <p:nvPr>
            <p:ph idx="1"/>
            <p:extLst/>
          </p:nvPr>
        </p:nvGraphicFramePr>
        <p:xfrm>
          <a:off x="1676400" y="1295400"/>
          <a:ext cx="5715000" cy="4571996"/>
        </p:xfrm>
        <a:graphic>
          <a:graphicData uri="http://schemas.openxmlformats.org/drawingml/2006/table">
            <a:tbl>
              <a:tblPr bandRow="1">
                <a:tableStyleId>{5C22544A-7EE6-4342-B048-85BDC9FD1C3A}</a:tableStyleId>
              </a:tblPr>
              <a:tblGrid>
                <a:gridCol w="3962400"/>
                <a:gridCol w="1752600"/>
              </a:tblGrid>
              <a:tr h="351692">
                <a:tc>
                  <a:txBody>
                    <a:bodyPr/>
                    <a:lstStyle/>
                    <a:p>
                      <a:pPr rtl="0" fontAlgn="t"/>
                      <a:r>
                        <a:rPr lang="en-US" sz="1700" b="1" dirty="0">
                          <a:solidFill>
                            <a:srgbClr val="FFFF00"/>
                          </a:solidFill>
                        </a:rPr>
                        <a:t>Diagnosis</a:t>
                      </a:r>
                      <a:endParaRPr lang="en-US" dirty="0">
                        <a:solidFill>
                          <a:srgbClr val="FFFF00"/>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rtl="0" fontAlgn="t"/>
                      <a:r>
                        <a:rPr lang="en-US" sz="1600" b="1" dirty="0">
                          <a:solidFill>
                            <a:srgbClr val="FFFF00"/>
                          </a:solidFill>
                        </a:rPr>
                        <a:t>N  (%)</a:t>
                      </a:r>
                      <a:endParaRPr lang="en-US" dirty="0">
                        <a:solidFill>
                          <a:srgbClr val="FFFF00"/>
                        </a:solidFill>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51692">
                <a:tc>
                  <a:txBody>
                    <a:bodyPr/>
                    <a:lstStyle/>
                    <a:p>
                      <a:pPr algn="l" fontAlgn="b"/>
                      <a:r>
                        <a:rPr lang="en-US" sz="1400" b="1" i="0" u="none" strike="noStrike" dirty="0">
                          <a:solidFill>
                            <a:schemeClr val="tx1"/>
                          </a:solidFill>
                          <a:effectLst/>
                          <a:latin typeface="+mn-lt"/>
                        </a:rPr>
                        <a:t>PH-not IPAH</a:t>
                      </a: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400" b="1" i="0" u="none" strike="noStrike" dirty="0">
                          <a:solidFill>
                            <a:schemeClr val="tx1"/>
                          </a:solidFill>
                          <a:effectLst/>
                          <a:latin typeface="+mn-lt"/>
                        </a:rPr>
                        <a:t>1,204 (37.5%)</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51692">
                <a:tc>
                  <a:txBody>
                    <a:bodyPr/>
                    <a:lstStyle/>
                    <a:p>
                      <a:pPr algn="l" fontAlgn="b"/>
                      <a:r>
                        <a:rPr lang="en-US" sz="1400" b="1" i="0" u="none" strike="noStrike" dirty="0">
                          <a:solidFill>
                            <a:schemeClr val="tx1"/>
                          </a:solidFill>
                          <a:effectLst/>
                          <a:latin typeface="+mn-lt"/>
                        </a:rPr>
                        <a:t>IPAH</a:t>
                      </a: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400" b="1" i="0" u="none" strike="noStrike" dirty="0">
                          <a:solidFill>
                            <a:schemeClr val="tx1"/>
                          </a:solidFill>
                          <a:effectLst/>
                          <a:latin typeface="+mn-lt"/>
                        </a:rPr>
                        <a:t>953 (29.7%)</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51692">
                <a:tc>
                  <a:txBody>
                    <a:bodyPr/>
                    <a:lstStyle/>
                    <a:p>
                      <a:pPr algn="l" fontAlgn="b"/>
                      <a:r>
                        <a:rPr lang="en-US" sz="1400" b="1" i="0" u="none" strike="noStrike" dirty="0">
                          <a:solidFill>
                            <a:schemeClr val="tx1"/>
                          </a:solidFill>
                          <a:effectLst/>
                          <a:latin typeface="+mn-lt"/>
                        </a:rPr>
                        <a:t>CF</a:t>
                      </a: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400" b="1" i="0" u="none" strike="noStrike" dirty="0">
                          <a:solidFill>
                            <a:schemeClr val="tx1"/>
                          </a:solidFill>
                          <a:effectLst/>
                          <a:latin typeface="+mn-lt"/>
                        </a:rPr>
                        <a:t>462 (14.4%)</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51692">
                <a:tc>
                  <a:txBody>
                    <a:bodyPr/>
                    <a:lstStyle/>
                    <a:p>
                      <a:pPr algn="l" fontAlgn="b"/>
                      <a:r>
                        <a:rPr lang="en-US" sz="1400" b="1" i="0" u="none" strike="noStrike" dirty="0">
                          <a:solidFill>
                            <a:schemeClr val="tx1"/>
                          </a:solidFill>
                          <a:effectLst/>
                          <a:latin typeface="+mn-lt"/>
                        </a:rPr>
                        <a:t>COPD</a:t>
                      </a: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400" b="1" i="0" u="none" strike="noStrike" dirty="0">
                          <a:solidFill>
                            <a:schemeClr val="tx1"/>
                          </a:solidFill>
                          <a:effectLst/>
                          <a:latin typeface="+mn-lt"/>
                        </a:rPr>
                        <a:t>141 (4.4%)</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51692">
                <a:tc>
                  <a:txBody>
                    <a:bodyPr/>
                    <a:lstStyle/>
                    <a:p>
                      <a:pPr algn="l" fontAlgn="b"/>
                      <a:r>
                        <a:rPr lang="en-US" sz="1400" b="1" i="0" u="none" strike="noStrike" dirty="0">
                          <a:solidFill>
                            <a:schemeClr val="tx1"/>
                          </a:solidFill>
                          <a:effectLst/>
                          <a:latin typeface="+mn-lt"/>
                        </a:rPr>
                        <a:t>IIP</a:t>
                      </a: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400" b="1" i="0" u="none" strike="noStrike" dirty="0">
                          <a:solidFill>
                            <a:schemeClr val="tx1"/>
                          </a:solidFill>
                          <a:effectLst/>
                          <a:latin typeface="+mn-lt"/>
                        </a:rPr>
                        <a:t>113 (3.5%)</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51692">
                <a:tc>
                  <a:txBody>
                    <a:bodyPr/>
                    <a:lstStyle/>
                    <a:p>
                      <a:pPr algn="l" fontAlgn="b"/>
                      <a:r>
                        <a:rPr lang="en-US" sz="1400" b="1" i="0" u="none" strike="noStrike" dirty="0">
                          <a:solidFill>
                            <a:schemeClr val="tx1"/>
                          </a:solidFill>
                          <a:effectLst/>
                          <a:latin typeface="+mn-lt"/>
                        </a:rPr>
                        <a:t>A1ATD</a:t>
                      </a: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400" b="1" i="0" u="none" strike="noStrike" dirty="0">
                          <a:solidFill>
                            <a:schemeClr val="tx1"/>
                          </a:solidFill>
                          <a:effectLst/>
                          <a:latin typeface="+mn-lt"/>
                        </a:rPr>
                        <a:t>63 (2.0%)</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51692">
                <a:tc>
                  <a:txBody>
                    <a:bodyPr/>
                    <a:lstStyle/>
                    <a:p>
                      <a:pPr algn="l" fontAlgn="b"/>
                      <a:r>
                        <a:rPr lang="en-US" sz="1400" b="1" i="0" u="none" strike="noStrike" dirty="0">
                          <a:solidFill>
                            <a:schemeClr val="tx1"/>
                          </a:solidFill>
                          <a:effectLst/>
                          <a:latin typeface="+mn-lt"/>
                        </a:rPr>
                        <a:t>Sarcoidosis</a:t>
                      </a: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400" b="1" i="0" u="none" strike="noStrike" dirty="0">
                          <a:solidFill>
                            <a:schemeClr val="tx1"/>
                          </a:solidFill>
                          <a:effectLst/>
                          <a:latin typeface="+mn-lt"/>
                        </a:rPr>
                        <a:t>58 (1.8%)</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51692">
                <a:tc>
                  <a:txBody>
                    <a:bodyPr/>
                    <a:lstStyle/>
                    <a:p>
                      <a:pPr algn="l" fontAlgn="b"/>
                      <a:r>
                        <a:rPr lang="en-US" sz="1400" b="1" i="0" u="none" strike="noStrike" dirty="0">
                          <a:solidFill>
                            <a:schemeClr val="tx1"/>
                          </a:solidFill>
                          <a:effectLst/>
                          <a:latin typeface="+mn-lt"/>
                        </a:rPr>
                        <a:t>ILD-not IIP</a:t>
                      </a: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400" b="1" i="0" u="none" strike="noStrike" dirty="0">
                          <a:solidFill>
                            <a:schemeClr val="tx1"/>
                          </a:solidFill>
                          <a:effectLst/>
                          <a:latin typeface="+mn-lt"/>
                        </a:rPr>
                        <a:t>47 (1.5%)</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51692">
                <a:tc>
                  <a:txBody>
                    <a:bodyPr/>
                    <a:lstStyle/>
                    <a:p>
                      <a:pPr algn="l" fontAlgn="b"/>
                      <a:r>
                        <a:rPr lang="en-US" sz="1400" b="1" i="0" u="none" strike="noStrike" dirty="0">
                          <a:solidFill>
                            <a:schemeClr val="tx1"/>
                          </a:solidFill>
                          <a:effectLst/>
                          <a:latin typeface="+mn-lt"/>
                        </a:rPr>
                        <a:t>Retransplant</a:t>
                      </a: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400" b="1" i="0" u="none" strike="noStrike" dirty="0">
                          <a:solidFill>
                            <a:schemeClr val="tx1"/>
                          </a:solidFill>
                          <a:effectLst/>
                          <a:latin typeface="+mn-lt"/>
                        </a:rPr>
                        <a:t>42 (1.3%)</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51692">
                <a:tc>
                  <a:txBody>
                    <a:bodyPr/>
                    <a:lstStyle/>
                    <a:p>
                      <a:pPr algn="l" fontAlgn="b"/>
                      <a:r>
                        <a:rPr lang="en-US" sz="1400" b="1" i="0" u="none" strike="noStrike" dirty="0">
                          <a:solidFill>
                            <a:schemeClr val="tx1"/>
                          </a:solidFill>
                          <a:effectLst/>
                          <a:latin typeface="+mn-lt"/>
                        </a:rPr>
                        <a:t>Non CF-bronchiectasis</a:t>
                      </a: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400" b="1" i="0" u="none" strike="noStrike" dirty="0">
                          <a:solidFill>
                            <a:schemeClr val="tx1"/>
                          </a:solidFill>
                          <a:effectLst/>
                          <a:latin typeface="+mn-lt"/>
                        </a:rPr>
                        <a:t>33 (1.0%)</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51692">
                <a:tc>
                  <a:txBody>
                    <a:bodyPr/>
                    <a:lstStyle/>
                    <a:p>
                      <a:pPr algn="l" fontAlgn="b"/>
                      <a:r>
                        <a:rPr lang="en-US" sz="1400" b="1" i="0" u="none" strike="noStrike" dirty="0">
                          <a:solidFill>
                            <a:schemeClr val="tx1"/>
                          </a:solidFill>
                          <a:effectLst/>
                          <a:latin typeface="+mn-lt"/>
                        </a:rPr>
                        <a:t>OB</a:t>
                      </a: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b"/>
                      <a:r>
                        <a:rPr lang="en-US" sz="1400" b="1" i="0" u="none" strike="noStrike" dirty="0">
                          <a:solidFill>
                            <a:schemeClr val="tx1"/>
                          </a:solidFill>
                          <a:effectLst/>
                          <a:latin typeface="+mn-lt"/>
                        </a:rPr>
                        <a:t>23 (0.7%)</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51692">
                <a:tc>
                  <a:txBody>
                    <a:bodyPr/>
                    <a:lstStyle/>
                    <a:p>
                      <a:pPr algn="l" fontAlgn="b"/>
                      <a:r>
                        <a:rPr lang="en-US" sz="1400" b="1" i="0" u="none" strike="noStrike" dirty="0">
                          <a:solidFill>
                            <a:schemeClr val="tx1"/>
                          </a:solidFill>
                          <a:effectLst/>
                          <a:latin typeface="+mn-lt"/>
                        </a:rPr>
                        <a:t>Other</a:t>
                      </a:r>
                    </a:p>
                  </a:txBody>
                  <a:tcPr marL="45720" marR="9525" marT="9525"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b"/>
                      <a:r>
                        <a:rPr lang="en-US" sz="1400" b="1" i="0" u="none" strike="noStrike" dirty="0">
                          <a:solidFill>
                            <a:schemeClr val="tx1"/>
                          </a:solidFill>
                          <a:effectLst/>
                          <a:latin typeface="+mn-lt"/>
                        </a:rPr>
                        <a:t>74 (2.3%)</a:t>
                      </a:r>
                    </a:p>
                  </a:txBody>
                  <a:tcPr marL="9525" marR="9525" marT="9525"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bl>
          </a:graphicData>
        </a:graphic>
      </p:graphicFrame>
      <p:sp>
        <p:nvSpPr>
          <p:cNvPr id="20" name="Title 1"/>
          <p:cNvSpPr txBox="1">
            <a:spLocks/>
          </p:cNvSpPr>
          <p:nvPr/>
        </p:nvSpPr>
        <p:spPr bwMode="auto">
          <a:xfrm>
            <a:off x="0" y="11811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br>
              <a:rPr lang="en-US" sz="2600" kern="0" dirty="0" smtClean="0"/>
            </a:br>
            <a:endParaRPr lang="en-US" sz="2000" kern="0" dirty="0"/>
          </a:p>
        </p:txBody>
      </p:sp>
      <p:sp>
        <p:nvSpPr>
          <p:cNvPr id="3" name="Title 2"/>
          <p:cNvSpPr txBox="1"/>
          <p:nvPr/>
        </p:nvSpPr>
        <p:spPr>
          <a:xfrm>
            <a:off x="1066800" y="617737"/>
            <a:ext cx="2057400" cy="461665"/>
          </a:xfrm>
          <a:prstGeom prst="rect">
            <a:avLst/>
          </a:prstGeom>
          <a:noFill/>
        </p:spPr>
        <p:txBody>
          <a:bodyPr wrap="square" rtlCol="0">
            <a:spAutoFit/>
          </a:bodyPr>
          <a:lstStyle/>
          <a:p>
            <a:pPr algn="ctr"/>
            <a:r>
              <a:rPr lang="en-US" sz="2400" b="1" kern="0" dirty="0" smtClean="0"/>
              <a:t>Diagnosis</a:t>
            </a:r>
            <a:endParaRPr lang="en-US" sz="2400" b="1" kern="0" dirty="0"/>
          </a:p>
        </p:txBody>
      </p:sp>
      <p:sp>
        <p:nvSpPr>
          <p:cNvPr id="21" name="title_cohort"/>
          <p:cNvSpPr txBox="1"/>
          <p:nvPr/>
        </p:nvSpPr>
        <p:spPr>
          <a:xfrm>
            <a:off x="2810105" y="665927"/>
            <a:ext cx="5249694" cy="400110"/>
          </a:xfrm>
          <a:prstGeom prst="rect">
            <a:avLst/>
          </a:prstGeom>
          <a:noFill/>
        </p:spPr>
        <p:txBody>
          <a:bodyPr wrap="square" rtlCol="0">
            <a:spAutoFit/>
          </a:bodyPr>
          <a:lstStyle/>
          <a:p>
            <a:r>
              <a:rPr lang="en-US" sz="2000" b="1" kern="0" dirty="0" smtClean="0"/>
              <a:t>(</a:t>
            </a:r>
            <a:r>
              <a:rPr lang="en-US" sz="2000" b="1" kern="0" dirty="0"/>
              <a:t>Transplants: January 1982 – June </a:t>
            </a:r>
            <a:r>
              <a:rPr lang="en-US" sz="2000" b="1" kern="0" dirty="0" smtClean="0"/>
              <a:t>2016)</a:t>
            </a:r>
            <a:endParaRPr lang="en-US" sz="2000" b="1" kern="0" dirty="0"/>
          </a:p>
        </p:txBody>
      </p:sp>
      <p:grpSp>
        <p:nvGrpSpPr>
          <p:cNvPr id="12" name="Group 11"/>
          <p:cNvGrpSpPr/>
          <p:nvPr/>
        </p:nvGrpSpPr>
        <p:grpSpPr>
          <a:xfrm>
            <a:off x="2" y="6146792"/>
            <a:ext cx="4715933" cy="711201"/>
            <a:chOff x="2" y="6146792"/>
            <a:chExt cx="4715933" cy="711201"/>
          </a:xfrm>
        </p:grpSpPr>
        <p:grpSp>
          <p:nvGrpSpPr>
            <p:cNvPr id="13" name="Group 12"/>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7"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2166826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76200" y="1066800"/>
          <a:ext cx="8839200" cy="5105400"/>
        </p:xfrm>
        <a:graphic>
          <a:graphicData uri="http://schemas.openxmlformats.org/drawingml/2006/chart">
            <c:chart xmlns:c="http://schemas.openxmlformats.org/drawingml/2006/chart" xmlns:r="http://schemas.openxmlformats.org/officeDocument/2006/relationships" r:id="rId3"/>
          </a:graphicData>
        </a:graphic>
      </p:graphicFrame>
      <p:grpSp>
        <p:nvGrpSpPr>
          <p:cNvPr id="12" name="Group 11"/>
          <p:cNvGrpSpPr/>
          <p:nvPr/>
        </p:nvGrpSpPr>
        <p:grpSpPr>
          <a:xfrm>
            <a:off x="2" y="6146792"/>
            <a:ext cx="4715933" cy="711201"/>
            <a:chOff x="2" y="6146792"/>
            <a:chExt cx="4715933" cy="711201"/>
          </a:xfrm>
        </p:grpSpPr>
        <p:grpSp>
          <p:nvGrpSpPr>
            <p:cNvPr id="13" name="Group 12"/>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p:spPr>
          </p:pic>
          <p:sp>
            <p:nvSpPr>
              <p:cNvPr id="19"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7"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
        <p:nvSpPr>
          <p:cNvPr id="20" name="Title 1"/>
          <p:cNvSpPr txBox="1">
            <a:spLocks/>
          </p:cNvSpPr>
          <p:nvPr/>
        </p:nvSpPr>
        <p:spPr bwMode="auto">
          <a:xfrm>
            <a:off x="0" y="200488"/>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t>Adult Heart-Lung Transplants</a:t>
            </a:r>
            <a:r>
              <a:rPr lang="en-US" sz="2400" kern="0" dirty="0" smtClean="0"/>
              <a:t/>
            </a:r>
            <a:br>
              <a:rPr lang="en-US" sz="2400" kern="0" dirty="0" smtClean="0"/>
            </a:br>
            <a:endParaRPr lang="en-US" sz="2000" kern="0" dirty="0"/>
          </a:p>
        </p:txBody>
      </p:sp>
      <p:sp>
        <p:nvSpPr>
          <p:cNvPr id="3" name="Title 2"/>
          <p:cNvSpPr txBox="1"/>
          <p:nvPr/>
        </p:nvSpPr>
        <p:spPr>
          <a:xfrm>
            <a:off x="749052" y="652894"/>
            <a:ext cx="2971800" cy="461665"/>
          </a:xfrm>
          <a:prstGeom prst="rect">
            <a:avLst/>
          </a:prstGeom>
          <a:noFill/>
        </p:spPr>
        <p:txBody>
          <a:bodyPr wrap="square" rtlCol="0">
            <a:spAutoFit/>
          </a:bodyPr>
          <a:lstStyle/>
          <a:p>
            <a:r>
              <a:rPr lang="en-US" sz="2400" b="1" kern="0" dirty="0"/>
              <a:t>Diagnosis by </a:t>
            </a:r>
            <a:r>
              <a:rPr lang="en-US" sz="2400" b="1" kern="0" dirty="0" smtClean="0"/>
              <a:t>Era</a:t>
            </a:r>
            <a:endParaRPr lang="en-US" sz="2400" b="1" kern="0" dirty="0"/>
          </a:p>
        </p:txBody>
      </p:sp>
      <p:sp>
        <p:nvSpPr>
          <p:cNvPr id="21" name="title_cohort"/>
          <p:cNvSpPr txBox="1"/>
          <p:nvPr/>
        </p:nvSpPr>
        <p:spPr>
          <a:xfrm>
            <a:off x="2985570" y="704721"/>
            <a:ext cx="5715000" cy="400110"/>
          </a:xfrm>
          <a:prstGeom prst="rect">
            <a:avLst/>
          </a:prstGeom>
          <a:noFill/>
        </p:spPr>
        <p:txBody>
          <a:bodyPr wrap="square" rtlCol="0">
            <a:spAutoFit/>
          </a:bodyPr>
          <a:lstStyle/>
          <a:p>
            <a:pPr algn="ctr"/>
            <a:r>
              <a:rPr lang="en-US" sz="2000" b="1" kern="0" dirty="0" smtClean="0"/>
              <a:t>(Transplants: January 1982 – June 2016)</a:t>
            </a:r>
            <a:endParaRPr lang="en-US" sz="2000" b="1" kern="0" dirty="0"/>
          </a:p>
        </p:txBody>
      </p:sp>
    </p:spTree>
    <p:extLst>
      <p:ext uri="{BB962C8B-B14F-4D97-AF65-F5344CB8AC3E}">
        <p14:creationId xmlns:p14="http://schemas.microsoft.com/office/powerpoint/2010/main" val="10204438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14400"/>
          </a:xfrm>
        </p:spPr>
        <p:txBody>
          <a:bodyPr/>
          <a:lstStyle/>
          <a:p>
            <a:r>
              <a:rPr lang="en-US" sz="2600" dirty="0" smtClean="0"/>
              <a:t>Adult Heart-Lung Transplants</a:t>
            </a:r>
            <a:br>
              <a:rPr lang="en-US" sz="2600" dirty="0" smtClean="0"/>
            </a:br>
            <a:r>
              <a:rPr lang="en-US" sz="2400" dirty="0" smtClean="0"/>
              <a:t>Major Indications by Year (%)</a:t>
            </a:r>
            <a:endParaRPr lang="en-US" sz="2400" dirty="0"/>
          </a:p>
        </p:txBody>
      </p:sp>
      <p:graphicFrame>
        <p:nvGraphicFramePr>
          <p:cNvPr id="10" name="Content Placeholder 9"/>
          <p:cNvGraphicFramePr>
            <a:graphicFrameLocks noGrp="1"/>
          </p:cNvGraphicFramePr>
          <p:nvPr>
            <p:ph idx="1"/>
            <p:extLst/>
          </p:nvPr>
        </p:nvGraphicFramePr>
        <p:xfrm>
          <a:off x="122663" y="1143000"/>
          <a:ext cx="8868937" cy="5097774"/>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105400" y="6261780"/>
            <a:ext cx="3810000" cy="461665"/>
          </a:xfrm>
          <a:prstGeom prst="rect">
            <a:avLst/>
          </a:prstGeom>
          <a:noFill/>
        </p:spPr>
        <p:txBody>
          <a:bodyPr wrap="square" rtlCol="0">
            <a:spAutoFit/>
          </a:bodyPr>
          <a:lstStyle/>
          <a:p>
            <a:r>
              <a:rPr lang="en-US" sz="1200" b="1" dirty="0" smtClean="0">
                <a:solidFill>
                  <a:srgbClr val="FFFF00"/>
                </a:solidFill>
              </a:rPr>
              <a:t>Since only major indications are shown, sum of percentages for each year is less than 100%.</a:t>
            </a:r>
            <a:endParaRPr lang="en-US" sz="1200" b="1" dirty="0">
              <a:solidFill>
                <a:srgbClr val="FFFF00"/>
              </a:solidFill>
            </a:endParaRPr>
          </a:p>
        </p:txBody>
      </p:sp>
      <p:grpSp>
        <p:nvGrpSpPr>
          <p:cNvPr id="12" name="Group 11"/>
          <p:cNvGrpSpPr/>
          <p:nvPr/>
        </p:nvGrpSpPr>
        <p:grpSpPr>
          <a:xfrm>
            <a:off x="2" y="6146792"/>
            <a:ext cx="4715933" cy="711201"/>
            <a:chOff x="2" y="6146792"/>
            <a:chExt cx="4715933" cy="711201"/>
          </a:xfrm>
        </p:grpSpPr>
        <p:grpSp>
          <p:nvGrpSpPr>
            <p:cNvPr id="15" name="Group 14"/>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p:spPr>
          </p:pic>
          <p:sp>
            <p:nvSpPr>
              <p:cNvPr id="18" name="logo_year"/>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2017</a:t>
                </a:r>
                <a:endParaRPr lang="en-US" sz="2100" b="1" dirty="0">
                  <a:solidFill>
                    <a:schemeClr val="bg1"/>
                  </a:solidFill>
                  <a:latin typeface="Arial"/>
                  <a:cs typeface="Arial"/>
                </a:endParaRPr>
              </a:p>
            </p:txBody>
          </p:sp>
        </p:grpSp>
        <p:sp>
          <p:nvSpPr>
            <p:cNvPr id="16" name="logo_citation"/>
            <p:cNvSpPr txBox="1"/>
            <p:nvPr/>
          </p:nvSpPr>
          <p:spPr>
            <a:xfrm>
              <a:off x="2757009" y="6605562"/>
              <a:ext cx="1958926" cy="230832"/>
            </a:xfrm>
            <a:prstGeom prst="rect">
              <a:avLst/>
            </a:prstGeom>
            <a:noFill/>
          </p:spPr>
          <p:txBody>
            <a:bodyPr wrap="square" lIns="27432" tIns="45720" rIns="0" rtlCol="0" anchor="ctr" anchorCtr="0">
              <a:spAutoFit/>
            </a:bodyPr>
            <a:lstStyle/>
            <a:p>
              <a:r>
                <a:rPr lang="en-US" sz="900" b="1" dirty="0" smtClean="0">
                  <a:solidFill>
                    <a:schemeClr val="bg1"/>
                  </a:solidFill>
                  <a:latin typeface="Arial"/>
                  <a:cs typeface="Arial"/>
                </a:rPr>
                <a:t>JHLT. 2017 Oct; 36(10): 1037-1079</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457266419"/>
      </p:ext>
    </p:extLst>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Description0 xmlns="1df23a4e-d417-4e0a-a778-b7db59ac479a">Final</Description0>
    <Archive_x0020_Status xmlns="1df23a4e-d417-4e0a-a778-b7db59ac479a">Active</Archive_x0020_Status>
  </documentManagement>
</p:properties>
</file>

<file path=customXml/item3.xml><?xml version="1.0" encoding="utf-8"?>
<?mso-contentType ?>
<customXsn xmlns="http://schemas.microsoft.com/office/2006/metadata/customXsn">
  <xsnLocation>http://departments/research/PMO/Private/Document Management and Control/Templates/Document Request and Tracking Form.doc</xsnLocation>
  <cached>True</cached>
  <openByDefault>False</openByDefault>
  <xsnScope>http://departments/research/Staff/ISHLT</xsnScope>
</customXsn>
</file>

<file path=customXml/item4.xml><?xml version="1.0" encoding="utf-8"?>
<ct:contentTypeSchema xmlns:ct="http://schemas.microsoft.com/office/2006/metadata/contentType" xmlns:ma="http://schemas.microsoft.com/office/2006/metadata/properties/metaAttributes" ct:_="" ma:_="" ma:contentTypeName="Document" ma:contentTypeID="0x0101008AF5245B14F216408B1953D66C9FE43C" ma:contentTypeVersion="3" ma:contentTypeDescription="Create a new document." ma:contentTypeScope="" ma:versionID="8eb892a45db1d8fa36d7f98cfb1cb01c">
  <xsd:schema xmlns:xsd="http://www.w3.org/2001/XMLSchema" xmlns:xs="http://www.w3.org/2001/XMLSchema" xmlns:p="http://schemas.microsoft.com/office/2006/metadata/properties" xmlns:ns2="1df23a4e-d417-4e0a-a778-b7db59ac479a" targetNamespace="http://schemas.microsoft.com/office/2006/metadata/properties" ma:root="true" ma:fieldsID="0a4e666b0ee137039274c824be3bca3a" ns2:_="">
    <xsd:import namespace="1df23a4e-d417-4e0a-a778-b7db59ac479a"/>
    <xsd:element name="properties">
      <xsd:complexType>
        <xsd:sequence>
          <xsd:element name="documentManagement">
            <xsd:complexType>
              <xsd:all>
                <xsd:element ref="ns2:Description0" minOccurs="0"/>
                <xsd:element ref="ns2:Archive_x0020_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f23a4e-d417-4e0a-a778-b7db59ac479a" elementFormDefault="qualified">
    <xsd:import namespace="http://schemas.microsoft.com/office/2006/documentManagement/types"/>
    <xsd:import namespace="http://schemas.microsoft.com/office/infopath/2007/PartnerControls"/>
    <xsd:element name="Description0" ma:index="8" nillable="true" ma:displayName="Description" ma:internalName="Description0" ma:readOnly="false">
      <xsd:simpleType>
        <xsd:restriction base="dms:Text">
          <xsd:maxLength value="255"/>
        </xsd:restriction>
      </xsd:simpleType>
    </xsd:element>
    <xsd:element name="Archive_x0020_Status" ma:index="9" nillable="true" ma:displayName="Archive Status" ma:default="Active" ma:description="Status field of Active vs. Archive" ma:format="Dropdown" ma:internalName="Archive_x0020_Status">
      <xsd:simpleType>
        <xsd:restriction base="dms:Choice">
          <xsd:enumeration value="Active"/>
          <xsd:enumeration value="Archiv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67B47CE-0255-4774-B4EC-289B3F01EA05}">
  <ds:schemaRefs>
    <ds:schemaRef ds:uri="http://schemas.microsoft.com/sharepoint/v3/contenttype/forms"/>
  </ds:schemaRefs>
</ds:datastoreItem>
</file>

<file path=customXml/itemProps2.xml><?xml version="1.0" encoding="utf-8"?>
<ds:datastoreItem xmlns:ds="http://schemas.openxmlformats.org/officeDocument/2006/customXml" ds:itemID="{C91805D6-AC72-435D-A51A-1C2C01D7BD28}">
  <ds:schemaRefs>
    <ds:schemaRef ds:uri="http://purl.org/dc/dcmitype/"/>
    <ds:schemaRef ds:uri="1df23a4e-d417-4e0a-a778-b7db59ac479a"/>
    <ds:schemaRef ds:uri="http://schemas.microsoft.com/office/2006/metadata/properties"/>
    <ds:schemaRef ds:uri="http://schemas.openxmlformats.org/package/2006/metadata/core-properties"/>
    <ds:schemaRef ds:uri="http://www.w3.org/XML/1998/namespace"/>
    <ds:schemaRef ds:uri="http://purl.org/dc/elements/1.1/"/>
    <ds:schemaRef ds:uri="http://schemas.microsoft.com/office/2006/documentManagement/types"/>
    <ds:schemaRef ds:uri="http://purl.org/dc/terms/"/>
    <ds:schemaRef ds:uri="http://schemas.microsoft.com/office/infopath/2007/PartnerControls"/>
  </ds:schemaRefs>
</ds:datastoreItem>
</file>

<file path=customXml/itemProps3.xml><?xml version="1.0" encoding="utf-8"?>
<ds:datastoreItem xmlns:ds="http://schemas.openxmlformats.org/officeDocument/2006/customXml" ds:itemID="{80C3B656-E6B5-4AAB-8944-E19268E21A82}">
  <ds:schemaRefs>
    <ds:schemaRef ds:uri="http://schemas.microsoft.com/office/2006/metadata/customXsn"/>
  </ds:schemaRefs>
</ds:datastoreItem>
</file>

<file path=customXml/itemProps4.xml><?xml version="1.0" encoding="utf-8"?>
<ds:datastoreItem xmlns:ds="http://schemas.openxmlformats.org/officeDocument/2006/customXml" ds:itemID="{CE293787-D5DF-4003-9CC1-FEE72A666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f23a4e-d417-4e0a-a778-b7db59ac47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UNOSTemplate</Template>
  <TotalTime>5916</TotalTime>
  <Words>4084</Words>
  <Application>Microsoft Office PowerPoint</Application>
  <PresentationFormat>On-screen Show (4:3)</PresentationFormat>
  <Paragraphs>676</Paragraphs>
  <Slides>54</Slides>
  <Notes>48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54</vt:i4>
      </vt:variant>
    </vt:vector>
  </HeadingPairs>
  <TitlesOfParts>
    <vt:vector size="60" baseType="lpstr">
      <vt:lpstr>Arial</vt:lpstr>
      <vt:lpstr>Calibri</vt:lpstr>
      <vt:lpstr>Times</vt:lpstr>
      <vt:lpstr>Times New Roman</vt:lpstr>
      <vt:lpstr>Webdings</vt:lpstr>
      <vt:lpstr>UNOSTemplate</vt:lpstr>
      <vt:lpstr>HEART-LUNG TRANSPLANTATION</vt:lpstr>
      <vt:lpstr>Table of Contents</vt:lpstr>
      <vt:lpstr>Donor and Recipient Characteristics</vt:lpstr>
      <vt:lpstr>Adult Heart-Lung Transplants Number of Transplants Reported by Year</vt:lpstr>
      <vt:lpstr>PowerPoint Presentation</vt:lpstr>
      <vt:lpstr>Adult Heart-Lung Retransplants Retransplants by Year and Location</vt:lpstr>
      <vt:lpstr>PowerPoint Presentation</vt:lpstr>
      <vt:lpstr>PowerPoint Presentation</vt:lpstr>
      <vt:lpstr>Adult Heart-Lung Transplants Major Indications by Year (%)</vt:lpstr>
      <vt:lpstr>Adult Heart-Lung Transplants Major Indications by Year (Number)</vt:lpstr>
      <vt:lpstr>Adult Heart-Lung Transplants Age Distribution by Location </vt:lpstr>
      <vt:lpstr>PowerPoint Presentation</vt:lpstr>
      <vt:lpstr>PowerPoint Presentation</vt:lpstr>
      <vt:lpstr>Post Transplant Survival and Other Outcomes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Induction and Maintenance Immunosuppression</vt:lpstr>
      <vt:lpstr>PowerPoint Presentation</vt:lpstr>
      <vt:lpstr>PowerPoint Presentation</vt:lpstr>
      <vt:lpstr>PowerPoint Presentation</vt:lpstr>
      <vt:lpstr>PowerPoint Presentation</vt:lpstr>
      <vt:lpstr>PowerPoint Presentation</vt:lpstr>
      <vt:lpstr>Post Transplant Morbidities</vt:lpstr>
      <vt:lpstr>Adult Heart-Lung Transplants Cumulative Post Transplant Morbidity Rates in Survivors within 1 and 5 Years (Transplants: January 1994 – June 2015)</vt:lpstr>
      <vt:lpstr>PowerPoint Presentation</vt:lpstr>
      <vt:lpstr>PowerPoint Presentation</vt:lpstr>
      <vt:lpstr>Adult Heart-Lung Transplants Cumulative Post Transplant Malignancy Rates in Survivors (Transplants: January 1994 – June 2015)</vt:lpstr>
      <vt:lpstr>PowerPoint Presentation</vt:lpstr>
      <vt:lpstr>Adult-Heart Lung Transplants Cause of Death (Deaths: January 1992 – June 2016)</vt:lpstr>
      <vt:lpstr>Adult Heart-Lung Transplants Cause of Death by Transplant Type  (Deaths: January 1992 – June 2016)</vt:lpstr>
      <vt:lpstr>PowerPoint Presentation</vt:lpstr>
      <vt:lpstr>Multivariable Analysis</vt:lpstr>
      <vt:lpstr>Adult Heart-Lung Transplants (1998-6/2015)
</vt:lpstr>
      <vt:lpstr>Adult Heart-Lung Transplants (1998-6/2015)
</vt:lpstr>
      <vt:lpstr>Adult Heart-Lung Transplants (1998-6/2015)
</vt:lpstr>
      <vt:lpstr>Focus Theme</vt:lpstr>
      <vt:lpstr>PowerPoint Presentation</vt:lpstr>
      <vt:lpstr>PowerPoint Presentation</vt:lpstr>
      <vt:lpstr>PowerPoint Presentation</vt:lpstr>
      <vt:lpstr>PowerPoint Presentation</vt:lpstr>
      <vt:lpstr>PowerPoint Presentation</vt:lpstr>
      <vt:lpstr>Adult Heart-Lung Transplants Ischemic Time Distribution by Year of Transplant</vt:lpstr>
      <vt:lpstr>PowerPoint Presentation</vt:lpstr>
      <vt:lpstr>PowerPoint Presentation</vt:lpstr>
      <vt:lpstr>Adult Heart-Lung Transplants Kaplan-Meier Survival Within 30 Days by Ischemic Time  </vt:lpstr>
      <vt:lpstr>Adult Heart-Lung Transplants Kaplan-Meier Survival by Ischemic Time  </vt:lpstr>
      <vt:lpstr>Adult Heart-Lung Transplants Percentage Experiencing Treated Rejection between Discharge and 1-Year Follow-Up by Ischemic Time </vt:lpstr>
    </vt:vector>
  </TitlesOfParts>
  <Company>UNOS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UNOS Slide Template</dc:title>
  <dc:creator>Manny Carwile</dc:creator>
  <cp:lastModifiedBy>Anna Y. Kucheryavaya</cp:lastModifiedBy>
  <cp:revision>1083</cp:revision>
  <dcterms:created xsi:type="dcterms:W3CDTF">2009-06-30T12:53:17Z</dcterms:created>
  <dcterms:modified xsi:type="dcterms:W3CDTF">2017-09-25T17:34:08Z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0x0101008AF5245B14F216408B1953D66C9FE43C</vt:lpwstr>
  </property>
</Properties>
</file>