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charts/chart5.xml" ContentType="application/vnd.openxmlformats-officedocument.drawingml.chart+xml"/>
  <Override PartName="/ppt/drawings/drawing2.xml" ContentType="application/vnd.openxmlformats-officedocument.drawingml.chartshapes+xml"/>
  <Override PartName="/ppt/notesSlides/notesSlide9.xml" ContentType="application/vnd.openxmlformats-officedocument.presentationml.notesSlide+xml"/>
  <Override PartName="/ppt/charts/chart6.xml" ContentType="application/vnd.openxmlformats-officedocument.drawingml.chart+xml"/>
  <Override PartName="/ppt/drawings/drawing3.xml" ContentType="application/vnd.openxmlformats-officedocument.drawingml.chartshapes+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charts/chart10.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notesSlides/notesSlide18.xml" ContentType="application/vnd.openxmlformats-officedocument.presentationml.notesSlide+xml"/>
  <Override PartName="/ppt/charts/chart14.xml" ContentType="application/vnd.openxmlformats-officedocument.drawingml.chart+xml"/>
  <Override PartName="/ppt/notesSlides/notesSlide19.xml" ContentType="application/vnd.openxmlformats-officedocument.presentationml.notesSlide+xml"/>
  <Override PartName="/ppt/charts/chart15.xml" ContentType="application/vnd.openxmlformats-officedocument.drawingml.chart+xml"/>
  <Override PartName="/ppt/notesSlides/notesSlide20.xml" ContentType="application/vnd.openxmlformats-officedocument.presentationml.notesSlide+xml"/>
  <Override PartName="/ppt/charts/chart16.xml" ContentType="application/vnd.openxmlformats-officedocument.drawingml.chart+xml"/>
  <Override PartName="/ppt/notesSlides/notesSlide21.xml" ContentType="application/vnd.openxmlformats-officedocument.presentationml.notesSlide+xml"/>
  <Override PartName="/ppt/charts/chart17.xml" ContentType="application/vnd.openxmlformats-officedocument.drawingml.chart+xml"/>
  <Override PartName="/ppt/notesSlides/notesSlide22.xml" ContentType="application/vnd.openxmlformats-officedocument.presentationml.notesSlide+xml"/>
  <Override PartName="/ppt/charts/chart18.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9.xml" ContentType="application/vnd.openxmlformats-officedocument.drawingml.chart+xml"/>
  <Override PartName="/ppt/notesSlides/notesSlide25.xml" ContentType="application/vnd.openxmlformats-officedocument.presentationml.notesSlide+xml"/>
  <Override PartName="/ppt/charts/chart20.xml" ContentType="application/vnd.openxmlformats-officedocument.drawingml.chart+xml"/>
  <Override PartName="/ppt/notesSlides/notesSlide26.xml" ContentType="application/vnd.openxmlformats-officedocument.presentationml.notesSlide+xml"/>
  <Override PartName="/ppt/charts/chart21.xml" ContentType="application/vnd.openxmlformats-officedocument.drawingml.chart+xml"/>
  <Override PartName="/ppt/notesSlides/notesSlide27.xml" ContentType="application/vnd.openxmlformats-officedocument.presentationml.notesSlide+xml"/>
  <Override PartName="/ppt/charts/chart22.xml" ContentType="application/vnd.openxmlformats-officedocument.drawingml.chart+xml"/>
  <Override PartName="/ppt/notesSlides/notesSlide28.xml" ContentType="application/vnd.openxmlformats-officedocument.presentationml.notesSlide+xml"/>
  <Override PartName="/ppt/charts/chart23.xml" ContentType="application/vnd.openxmlformats-officedocument.drawingml.chart+xml"/>
  <Override PartName="/ppt/notesSlides/notesSlide29.xml" ContentType="application/vnd.openxmlformats-officedocument.presentationml.notesSlide+xml"/>
  <Override PartName="/ppt/charts/chart24.xml" ContentType="application/vnd.openxmlformats-officedocument.drawingml.chart+xml"/>
  <Override PartName="/ppt/notesSlides/notesSlide30.xml" ContentType="application/vnd.openxmlformats-officedocument.presentationml.notesSlide+xml"/>
  <Override PartName="/ppt/charts/chart25.xml" ContentType="application/vnd.openxmlformats-officedocument.drawingml.chart+xml"/>
  <Override PartName="/ppt/notesSlides/notesSlide31.xml" ContentType="application/vnd.openxmlformats-officedocument.presentationml.notesSlide+xml"/>
  <Override PartName="/ppt/charts/chart26.xml" ContentType="application/vnd.openxmlformats-officedocument.drawingml.chart+xml"/>
  <Override PartName="/ppt/notesSlides/notesSlide32.xml" ContentType="application/vnd.openxmlformats-officedocument.presentationml.notesSlide+xml"/>
  <Override PartName="/ppt/charts/chart27.xml" ContentType="application/vnd.openxmlformats-officedocument.drawingml.chart+xml"/>
  <Override PartName="/ppt/notesSlides/notesSlide33.xml" ContentType="application/vnd.openxmlformats-officedocument.presentationml.notesSlide+xml"/>
  <Override PartName="/ppt/charts/chart28.xml" ContentType="application/vnd.openxmlformats-officedocument.drawingml.chart+xml"/>
  <Override PartName="/ppt/notesSlides/notesSlide34.xml" ContentType="application/vnd.openxmlformats-officedocument.presentationml.notesSlide+xml"/>
  <Override PartName="/ppt/charts/chart29.xml" ContentType="application/vnd.openxmlformats-officedocument.drawingml.chart+xml"/>
  <Override PartName="/ppt/notesSlides/notesSlide35.xml" ContentType="application/vnd.openxmlformats-officedocument.presentationml.notesSlide+xml"/>
  <Override PartName="/ppt/charts/chart30.xml" ContentType="application/vnd.openxmlformats-officedocument.drawingml.chart+xml"/>
  <Override PartName="/ppt/notesSlides/notesSlide36.xml" ContentType="application/vnd.openxmlformats-officedocument.presentationml.notesSlide+xml"/>
  <Override PartName="/ppt/charts/chart31.xml" ContentType="application/vnd.openxmlformats-officedocument.drawingml.chart+xml"/>
  <Override PartName="/ppt/notesSlides/notesSlide37.xml" ContentType="application/vnd.openxmlformats-officedocument.presentationml.notesSlide+xml"/>
  <Override PartName="/ppt/charts/chart32.xml" ContentType="application/vnd.openxmlformats-officedocument.drawingml.chart+xml"/>
  <Override PartName="/ppt/notesSlides/notesSlide38.xml" ContentType="application/vnd.openxmlformats-officedocument.presentationml.notesSlide+xml"/>
  <Override PartName="/ppt/charts/chart33.xml" ContentType="application/vnd.openxmlformats-officedocument.drawingml.chart+xml"/>
  <Override PartName="/ppt/notesSlides/notesSlide39.xml" ContentType="application/vnd.openxmlformats-officedocument.presentationml.notesSlide+xml"/>
  <Override PartName="/ppt/charts/chart34.xml" ContentType="application/vnd.openxmlformats-officedocument.drawingml.chart+xml"/>
  <Override PartName="/ppt/notesSlides/notesSlide40.xml" ContentType="application/vnd.openxmlformats-officedocument.presentationml.notesSlide+xml"/>
  <Override PartName="/ppt/charts/chart35.xml" ContentType="application/vnd.openxmlformats-officedocument.drawingml.chart+xml"/>
  <Override PartName="/ppt/notesSlides/notesSlide41.xml" ContentType="application/vnd.openxmlformats-officedocument.presentationml.notesSlide+xml"/>
  <Override PartName="/ppt/charts/chart36.xml" ContentType="application/vnd.openxmlformats-officedocument.drawingml.chart+xml"/>
  <Override PartName="/ppt/notesSlides/notesSlide42.xml" ContentType="application/vnd.openxmlformats-officedocument.presentationml.notesSlide+xml"/>
  <Override PartName="/ppt/charts/chart37.xml" ContentType="application/vnd.openxmlformats-officedocument.drawingml.chart+xml"/>
  <Override PartName="/ppt/notesSlides/notesSlide43.xml" ContentType="application/vnd.openxmlformats-officedocument.presentationml.notesSlide+xml"/>
  <Override PartName="/ppt/charts/chart38.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39.xml" ContentType="application/vnd.openxmlformats-officedocument.drawingml.chart+xml"/>
  <Override PartName="/ppt/notesSlides/notesSlide46.xml" ContentType="application/vnd.openxmlformats-officedocument.presentationml.notesSlide+xml"/>
  <Override PartName="/ppt/charts/chart40.xml" ContentType="application/vnd.openxmlformats-officedocument.drawingml.chart+xml"/>
  <Override PartName="/ppt/notesSlides/notesSlide47.xml" ContentType="application/vnd.openxmlformats-officedocument.presentationml.notesSlide+xml"/>
  <Override PartName="/ppt/charts/chart41.xml" ContentType="application/vnd.openxmlformats-officedocument.drawingml.chart+xml"/>
  <Override PartName="/ppt/notesSlides/notesSlide48.xml" ContentType="application/vnd.openxmlformats-officedocument.presentationml.notesSlide+xml"/>
  <Override PartName="/ppt/charts/chart42.xml" ContentType="application/vnd.openxmlformats-officedocument.drawingml.chart+xml"/>
  <Override PartName="/ppt/drawings/drawing4.xml" ContentType="application/vnd.openxmlformats-officedocument.drawingml.chartshapes+xml"/>
  <Override PartName="/ppt/notesSlides/notesSlide49.xml" ContentType="application/vnd.openxmlformats-officedocument.presentationml.notesSlide+xml"/>
  <Override PartName="/ppt/charts/chart43.xml" ContentType="application/vnd.openxmlformats-officedocument.drawingml.chart+xml"/>
  <Override PartName="/ppt/drawings/drawing5.xml" ContentType="application/vnd.openxmlformats-officedocument.drawingml.chartshapes+xml"/>
  <Override PartName="/ppt/notesSlides/notesSlide50.xml" ContentType="application/vnd.openxmlformats-officedocument.presentationml.notesSlide+xml"/>
  <Override PartName="/ppt/charts/chart44.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45.xml" ContentType="application/vnd.openxmlformats-officedocument.drawingml.chart+xml"/>
  <Override PartName="/ppt/notesSlides/notesSlide56.xml" ContentType="application/vnd.openxmlformats-officedocument.presentationml.notesSlide+xml"/>
  <Override PartName="/ppt/charts/chart46.xml" ContentType="application/vnd.openxmlformats-officedocument.drawingml.chart+xml"/>
  <Override PartName="/ppt/notesSlides/notesSlide57.xml" ContentType="application/vnd.openxmlformats-officedocument.presentationml.notesSlide+xml"/>
  <Override PartName="/ppt/charts/chart47.xml" ContentType="application/vnd.openxmlformats-officedocument.drawingml.chart+xml"/>
  <Override PartName="/ppt/notesSlides/notesSlide58.xml" ContentType="application/vnd.openxmlformats-officedocument.presentationml.notesSlide+xml"/>
  <Override PartName="/ppt/charts/chart48.xml" ContentType="application/vnd.openxmlformats-officedocument.drawingml.chart+xml"/>
  <Override PartName="/ppt/notesSlides/notesSlide59.xml" ContentType="application/vnd.openxmlformats-officedocument.presentationml.notesSlide+xml"/>
  <Override PartName="/ppt/charts/chart49.xml" ContentType="application/vnd.openxmlformats-officedocument.drawingml.chart+xml"/>
  <Override PartName="/ppt/notesSlides/notesSlide60.xml" ContentType="application/vnd.openxmlformats-officedocument.presentationml.notesSlide+xml"/>
  <Override PartName="/ppt/charts/chart50.xml" ContentType="application/vnd.openxmlformats-officedocument.drawingml.chart+xml"/>
  <Override PartName="/ppt/drawings/drawing6.xml" ContentType="application/vnd.openxmlformats-officedocument.drawingml.chartshapes+xml"/>
  <Override PartName="/ppt/notesSlides/notesSlide61.xml" ContentType="application/vnd.openxmlformats-officedocument.presentationml.notesSlide+xml"/>
  <Override PartName="/ppt/charts/chart51.xml" ContentType="application/vnd.openxmlformats-officedocument.drawingml.chart+xml"/>
  <Override PartName="/ppt/drawings/drawing7.xml" ContentType="application/vnd.openxmlformats-officedocument.drawingml.chartshape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52.xml" ContentType="application/vnd.openxmlformats-officedocument.drawingml.chart+xml"/>
  <Override PartName="/ppt/notesSlides/notesSlide64.xml" ContentType="application/vnd.openxmlformats-officedocument.presentationml.notesSlide+xml"/>
  <Override PartName="/ppt/charts/chart53.xml" ContentType="application/vnd.openxmlformats-officedocument.drawingml.chart+xml"/>
  <Override PartName="/ppt/notesSlides/notesSlide65.xml" ContentType="application/vnd.openxmlformats-officedocument.presentationml.notesSlide+xml"/>
  <Override PartName="/ppt/charts/chart54.xml" ContentType="application/vnd.openxmlformats-officedocument.drawingml.chart+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55.xml" ContentType="application/vnd.openxmlformats-officedocument.drawingml.chart+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charts/chart56.xml" ContentType="application/vnd.openxmlformats-officedocument.drawingml.chart+xml"/>
  <Override PartName="/ppt/notesSlides/notesSlide74.xml" ContentType="application/vnd.openxmlformats-officedocument.presentationml.notesSlide+xml"/>
  <Override PartName="/ppt/charts/chart57.xml" ContentType="application/vnd.openxmlformats-officedocument.drawingml.chart+xml"/>
  <Override PartName="/ppt/notesSlides/notesSlide75.xml" ContentType="application/vnd.openxmlformats-officedocument.presentationml.notesSlide+xml"/>
  <Override PartName="/ppt/charts/chart5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8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323" r:id="rId21"/>
    <p:sldId id="271" r:id="rId22"/>
    <p:sldId id="272" r:id="rId23"/>
    <p:sldId id="273" r:id="rId24"/>
    <p:sldId id="274" r:id="rId25"/>
    <p:sldId id="275" r:id="rId26"/>
    <p:sldId id="276" r:id="rId27"/>
    <p:sldId id="277" r:id="rId28"/>
    <p:sldId id="278" r:id="rId29"/>
    <p:sldId id="279" r:id="rId30"/>
    <p:sldId id="280" r:id="rId31"/>
    <p:sldId id="281" r:id="rId32"/>
    <p:sldId id="339" r:id="rId33"/>
    <p:sldId id="282" r:id="rId34"/>
    <p:sldId id="283" r:id="rId35"/>
    <p:sldId id="284" r:id="rId36"/>
    <p:sldId id="285" r:id="rId37"/>
    <p:sldId id="286" r:id="rId38"/>
    <p:sldId id="287" r:id="rId39"/>
    <p:sldId id="288" r:id="rId40"/>
    <p:sldId id="289" r:id="rId41"/>
    <p:sldId id="290" r:id="rId42"/>
    <p:sldId id="338" r:id="rId43"/>
    <p:sldId id="291" r:id="rId44"/>
    <p:sldId id="292" r:id="rId45"/>
    <p:sldId id="322"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33" r:id="rId72"/>
    <p:sldId id="319" r:id="rId73"/>
    <p:sldId id="320" r:id="rId74"/>
    <p:sldId id="321" r:id="rId75"/>
    <p:sldId id="334" r:id="rId76"/>
    <p:sldId id="335" r:id="rId77"/>
    <p:sldId id="336" r:id="rId78"/>
    <p:sldId id="337" r:id="rId79"/>
    <p:sldId id="328" r:id="rId80"/>
    <p:sldId id="329" r:id="rId81"/>
    <p:sldId id="330" r:id="rId82"/>
    <p:sldId id="331" r:id="rId83"/>
    <p:sldId id="332"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6600"/>
    <a:srgbClr val="FF9933"/>
    <a:srgbClr val="CC00FF"/>
    <a:srgbClr val="008080"/>
    <a:srgbClr val="9933FF"/>
    <a:srgbClr val="6600CC"/>
    <a:srgbClr val="FFC000"/>
    <a:srgbClr val="CC66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25" autoAdjust="0"/>
    <p:restoredTop sz="77210" autoAdjust="0"/>
  </p:normalViewPr>
  <p:slideViewPr>
    <p:cSldViewPr>
      <p:cViewPr varScale="1">
        <p:scale>
          <a:sx n="67" d="100"/>
          <a:sy n="67" d="100"/>
        </p:scale>
        <p:origin x="193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viewProps" Target="viewProps.xml"/><Relationship Id="rId5" Type="http://schemas.openxmlformats.org/officeDocument/2006/relationships/slideMaster" Target="slideMasters/slideMaster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70687392524211"/>
          <c:y val="3.2223794291338585E-2"/>
          <c:w val="0.84440922825823239"/>
          <c:h val="0.80134145341207597"/>
        </c:manualLayout>
      </c:layout>
      <c:barChart>
        <c:barDir val="col"/>
        <c:grouping val="stacked"/>
        <c:varyColors val="0"/>
        <c:ser>
          <c:idx val="0"/>
          <c:order val="0"/>
          <c:tx>
            <c:strRef>
              <c:f>Sheet1!$A$2</c:f>
              <c:strCache>
                <c:ptCount val="1"/>
                <c:pt idx="0">
                  <c:v>&lt;1</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Sheet1!$B$1:$D$1</c:f>
              <c:strCache>
                <c:ptCount val="3"/>
                <c:pt idx="0">
                  <c:v>1988-1999 (N=669)</c:v>
                </c:pt>
                <c:pt idx="1">
                  <c:v>2000-2007 (N=695)</c:v>
                </c:pt>
                <c:pt idx="2">
                  <c:v>2008-6/2015 (N=861)</c:v>
                </c:pt>
              </c:strCache>
            </c:strRef>
          </c:cat>
          <c:val>
            <c:numRef>
              <c:f>Sheet1!$B$2:$D$2</c:f>
              <c:numCache>
                <c:formatCode>General</c:formatCode>
                <c:ptCount val="3"/>
                <c:pt idx="0">
                  <c:v>46</c:v>
                </c:pt>
                <c:pt idx="1">
                  <c:v>28</c:v>
                </c:pt>
                <c:pt idx="2">
                  <c:v>30</c:v>
                </c:pt>
              </c:numCache>
            </c:numRef>
          </c:val>
        </c:ser>
        <c:ser>
          <c:idx val="1"/>
          <c:order val="1"/>
          <c:tx>
            <c:strRef>
              <c:f>Sheet1!$A$3</c:f>
              <c:strCache>
                <c:ptCount val="1"/>
                <c:pt idx="0">
                  <c:v>1-5</c:v>
                </c:pt>
              </c:strCache>
            </c:strRef>
          </c:tx>
          <c:spPr>
            <a:gradFill flip="none" rotWithShape="1">
              <a:gsLst>
                <a:gs pos="0">
                  <a:srgbClr val="A6A200"/>
                </a:gs>
                <a:gs pos="50000">
                  <a:srgbClr val="FFFF00"/>
                </a:gs>
                <a:gs pos="100000">
                  <a:srgbClr val="A6A200"/>
                </a:gs>
              </a:gsLst>
              <a:lin ang="10800000" scaled="1"/>
              <a:tileRect/>
            </a:gradFill>
            <a:ln>
              <a:solidFill>
                <a:schemeClr val="bg2"/>
              </a:solidFill>
            </a:ln>
          </c:spPr>
          <c:invertIfNegative val="0"/>
          <c:cat>
            <c:strRef>
              <c:f>Sheet1!$B$1:$D$1</c:f>
              <c:strCache>
                <c:ptCount val="3"/>
                <c:pt idx="0">
                  <c:v>1988-1999 (N=669)</c:v>
                </c:pt>
                <c:pt idx="1">
                  <c:v>2000-2007 (N=695)</c:v>
                </c:pt>
                <c:pt idx="2">
                  <c:v>2008-6/2015 (N=861)</c:v>
                </c:pt>
              </c:strCache>
            </c:strRef>
          </c:cat>
          <c:val>
            <c:numRef>
              <c:f>Sheet1!$B$3:$D$3</c:f>
              <c:numCache>
                <c:formatCode>General</c:formatCode>
                <c:ptCount val="3"/>
                <c:pt idx="0">
                  <c:v>56</c:v>
                </c:pt>
                <c:pt idx="1">
                  <c:v>46</c:v>
                </c:pt>
                <c:pt idx="2">
                  <c:v>57</c:v>
                </c:pt>
              </c:numCache>
            </c:numRef>
          </c:val>
        </c:ser>
        <c:ser>
          <c:idx val="2"/>
          <c:order val="2"/>
          <c:tx>
            <c:strRef>
              <c:f>Sheet1!$A$4</c:f>
              <c:strCache>
                <c:ptCount val="1"/>
                <c:pt idx="0">
                  <c:v>6-10</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Sheet1!$B$1:$D$1</c:f>
              <c:strCache>
                <c:ptCount val="3"/>
                <c:pt idx="0">
                  <c:v>1988-1999 (N=669)</c:v>
                </c:pt>
                <c:pt idx="1">
                  <c:v>2000-2007 (N=695)</c:v>
                </c:pt>
                <c:pt idx="2">
                  <c:v>2008-6/2015 (N=861)</c:v>
                </c:pt>
              </c:strCache>
            </c:strRef>
          </c:cat>
          <c:val>
            <c:numRef>
              <c:f>Sheet1!$B$4:$D$4</c:f>
              <c:numCache>
                <c:formatCode>General</c:formatCode>
                <c:ptCount val="3"/>
                <c:pt idx="0">
                  <c:v>117</c:v>
                </c:pt>
                <c:pt idx="1">
                  <c:v>90</c:v>
                </c:pt>
                <c:pt idx="2">
                  <c:v>134</c:v>
                </c:pt>
              </c:numCache>
            </c:numRef>
          </c:val>
        </c:ser>
        <c:ser>
          <c:idx val="3"/>
          <c:order val="3"/>
          <c:tx>
            <c:strRef>
              <c:f>Sheet1!$A$5</c:f>
              <c:strCache>
                <c:ptCount val="1"/>
                <c:pt idx="0">
                  <c:v>11-17</c:v>
                </c:pt>
              </c:strCache>
            </c:strRef>
          </c:tx>
          <c:spPr>
            <a:gradFill flip="none" rotWithShape="1">
              <a:gsLst>
                <a:gs pos="0">
                  <a:srgbClr val="208C03"/>
                </a:gs>
                <a:gs pos="50000">
                  <a:srgbClr val="20F703"/>
                </a:gs>
                <a:gs pos="100000">
                  <a:srgbClr val="208C03"/>
                </a:gs>
              </a:gsLst>
              <a:lin ang="0" scaled="1"/>
              <a:tileRect/>
            </a:gradFill>
            <a:ln>
              <a:solidFill>
                <a:srgbClr val="000000"/>
              </a:solidFill>
            </a:ln>
          </c:spPr>
          <c:invertIfNegative val="0"/>
          <c:cat>
            <c:strRef>
              <c:f>Sheet1!$B$1:$D$1</c:f>
              <c:strCache>
                <c:ptCount val="3"/>
                <c:pt idx="0">
                  <c:v>1988-1999 (N=669)</c:v>
                </c:pt>
                <c:pt idx="1">
                  <c:v>2000-2007 (N=695)</c:v>
                </c:pt>
                <c:pt idx="2">
                  <c:v>2008-6/2015 (N=861)</c:v>
                </c:pt>
              </c:strCache>
            </c:strRef>
          </c:cat>
          <c:val>
            <c:numRef>
              <c:f>Sheet1!$B$5:$D$5</c:f>
              <c:numCache>
                <c:formatCode>General</c:formatCode>
                <c:ptCount val="3"/>
                <c:pt idx="0">
                  <c:v>450</c:v>
                </c:pt>
                <c:pt idx="1">
                  <c:v>531</c:v>
                </c:pt>
                <c:pt idx="2">
                  <c:v>640</c:v>
                </c:pt>
              </c:numCache>
            </c:numRef>
          </c:val>
        </c:ser>
        <c:dLbls>
          <c:showLegendKey val="0"/>
          <c:showVal val="0"/>
          <c:showCatName val="0"/>
          <c:showSerName val="0"/>
          <c:showPercent val="0"/>
          <c:showBubbleSize val="0"/>
        </c:dLbls>
        <c:gapWidth val="100"/>
        <c:overlap val="100"/>
        <c:axId val="918273208"/>
        <c:axId val="823498648"/>
      </c:barChart>
      <c:catAx>
        <c:axId val="918273208"/>
        <c:scaling>
          <c:orientation val="minMax"/>
        </c:scaling>
        <c:delete val="0"/>
        <c:axPos val="b"/>
        <c:numFmt formatCode="General" sourceLinked="0"/>
        <c:majorTickMark val="out"/>
        <c:minorTickMark val="none"/>
        <c:tickLblPos val="nextTo"/>
        <c:txPr>
          <a:bodyPr/>
          <a:lstStyle/>
          <a:p>
            <a:pPr>
              <a:defRPr sz="1500" b="1"/>
            </a:pPr>
            <a:endParaRPr lang="en-US"/>
          </a:p>
        </c:txPr>
        <c:crossAx val="823498648"/>
        <c:crosses val="autoZero"/>
        <c:auto val="1"/>
        <c:lblAlgn val="ctr"/>
        <c:lblOffset val="100"/>
        <c:noMultiLvlLbl val="0"/>
      </c:catAx>
      <c:valAx>
        <c:axId val="823498648"/>
        <c:scaling>
          <c:orientation val="minMax"/>
          <c:max val="90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Number of Transplants</a:t>
                </a:r>
                <a:endParaRPr lang="en-US" sz="1700" dirty="0"/>
              </a:p>
            </c:rich>
          </c:tx>
          <c:layout>
            <c:manualLayout>
              <c:xMode val="edge"/>
              <c:yMode val="edge"/>
              <c:x val="2.4875052383157986E-2"/>
              <c:y val="0.18419745608721988"/>
            </c:manualLayout>
          </c:layout>
          <c:overlay val="0"/>
        </c:title>
        <c:numFmt formatCode="#,##0" sourceLinked="0"/>
        <c:majorTickMark val="out"/>
        <c:minorTickMark val="none"/>
        <c:tickLblPos val="nextTo"/>
        <c:txPr>
          <a:bodyPr/>
          <a:lstStyle/>
          <a:p>
            <a:pPr>
              <a:defRPr sz="1500" b="1"/>
            </a:pPr>
            <a:endParaRPr lang="en-US"/>
          </a:p>
        </c:txPr>
        <c:crossAx val="918273208"/>
        <c:crosses val="autoZero"/>
        <c:crossBetween val="between"/>
        <c:majorUnit val="100"/>
      </c:valAx>
      <c:spPr>
        <a:solidFill>
          <a:srgbClr val="000000"/>
        </a:solidFill>
        <a:ln w="12700">
          <a:solidFill>
            <a:srgbClr val="FFFFFF"/>
          </a:solidFill>
        </a:ln>
      </c:spPr>
    </c:plotArea>
    <c:legend>
      <c:legendPos val="t"/>
      <c:layout>
        <c:manualLayout>
          <c:xMode val="edge"/>
          <c:yMode val="edge"/>
          <c:x val="0.16593341273517281"/>
          <c:y val="5.3205128205128203E-2"/>
          <c:w val="0.31989523938818032"/>
          <c:h val="8.9881284070260442E-2"/>
        </c:manualLayout>
      </c:layout>
      <c:overlay val="0"/>
      <c:spPr>
        <a:solidFill>
          <a:schemeClr val="bg2"/>
        </a:solidFill>
        <a:ln w="12700">
          <a:solidFill>
            <a:srgbClr val="FFFFFF"/>
          </a:solidFill>
        </a:ln>
      </c:spPr>
      <c:txPr>
        <a:bodyPr/>
        <a:lstStyle/>
        <a:p>
          <a:pPr>
            <a:defRPr sz="16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7406913118911"/>
          <c:y val="4.4840992591218813E-2"/>
          <c:w val="0.87158292183816011"/>
          <c:h val="0.77670474711978432"/>
        </c:manualLayout>
      </c:layout>
      <c:barChart>
        <c:barDir val="col"/>
        <c:grouping val="stacked"/>
        <c:varyColors val="0"/>
        <c:ser>
          <c:idx val="0"/>
          <c:order val="0"/>
          <c:tx>
            <c:strRef>
              <c:f>Sheet1!$B$1</c:f>
              <c:strCache>
                <c:ptCount val="1"/>
                <c:pt idx="0">
                  <c:v>1-4 transplants</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numRef>
              <c:f>Sheet1!$A$2:$A$30</c:f>
              <c:numCache>
                <c:formatCode>General</c:formatCode>
                <c:ptCount val="29"/>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numCache>
            </c:numRef>
          </c:cat>
          <c:val>
            <c:numRef>
              <c:f>Sheet1!$B$2:$B$30</c:f>
              <c:numCache>
                <c:formatCode>General</c:formatCode>
                <c:ptCount val="29"/>
                <c:pt idx="0">
                  <c:v>1</c:v>
                </c:pt>
                <c:pt idx="1">
                  <c:v>2</c:v>
                </c:pt>
                <c:pt idx="2">
                  <c:v>3</c:v>
                </c:pt>
                <c:pt idx="3">
                  <c:v>5</c:v>
                </c:pt>
                <c:pt idx="4">
                  <c:v>14</c:v>
                </c:pt>
                <c:pt idx="5">
                  <c:v>18</c:v>
                </c:pt>
                <c:pt idx="6">
                  <c:v>15</c:v>
                </c:pt>
                <c:pt idx="7">
                  <c:v>12</c:v>
                </c:pt>
                <c:pt idx="8">
                  <c:v>21</c:v>
                </c:pt>
                <c:pt idx="9">
                  <c:v>30</c:v>
                </c:pt>
                <c:pt idx="10">
                  <c:v>33</c:v>
                </c:pt>
                <c:pt idx="11">
                  <c:v>33</c:v>
                </c:pt>
                <c:pt idx="12">
                  <c:v>26</c:v>
                </c:pt>
                <c:pt idx="13">
                  <c:v>25</c:v>
                </c:pt>
                <c:pt idx="14">
                  <c:v>26</c:v>
                </c:pt>
                <c:pt idx="15">
                  <c:v>26</c:v>
                </c:pt>
                <c:pt idx="16">
                  <c:v>32</c:v>
                </c:pt>
                <c:pt idx="17">
                  <c:v>34</c:v>
                </c:pt>
                <c:pt idx="18">
                  <c:v>31</c:v>
                </c:pt>
                <c:pt idx="19">
                  <c:v>33</c:v>
                </c:pt>
                <c:pt idx="20">
                  <c:v>34</c:v>
                </c:pt>
                <c:pt idx="21">
                  <c:v>37</c:v>
                </c:pt>
                <c:pt idx="22">
                  <c:v>36</c:v>
                </c:pt>
                <c:pt idx="23">
                  <c:v>43</c:v>
                </c:pt>
                <c:pt idx="24">
                  <c:v>37</c:v>
                </c:pt>
                <c:pt idx="25">
                  <c:v>40</c:v>
                </c:pt>
                <c:pt idx="26">
                  <c:v>36</c:v>
                </c:pt>
                <c:pt idx="27">
                  <c:v>42</c:v>
                </c:pt>
                <c:pt idx="28">
                  <c:v>35</c:v>
                </c:pt>
              </c:numCache>
            </c:numRef>
          </c:val>
        </c:ser>
        <c:ser>
          <c:idx val="1"/>
          <c:order val="1"/>
          <c:tx>
            <c:strRef>
              <c:f>Sheet1!$C$1</c:f>
              <c:strCache>
                <c:ptCount val="1"/>
                <c:pt idx="0">
                  <c:v>5-9 transplants</c:v>
                </c:pt>
              </c:strCache>
            </c:strRef>
          </c:tx>
          <c:spPr>
            <a:gradFill flip="none" rotWithShape="1">
              <a:gsLst>
                <a:gs pos="0">
                  <a:srgbClr val="6600CC"/>
                </a:gs>
                <a:gs pos="50000">
                  <a:srgbClr val="9933FF"/>
                </a:gs>
                <a:gs pos="100000">
                  <a:srgbClr val="6600CC"/>
                </a:gs>
              </a:gsLst>
              <a:lin ang="10800000" scaled="1"/>
              <a:tileRect/>
            </a:gradFill>
            <a:ln>
              <a:solidFill>
                <a:srgbClr val="000000"/>
              </a:solidFill>
            </a:ln>
          </c:spPr>
          <c:invertIfNegative val="0"/>
          <c:cat>
            <c:numRef>
              <c:f>Sheet1!$A$2:$A$30</c:f>
              <c:numCache>
                <c:formatCode>General</c:formatCode>
                <c:ptCount val="29"/>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numCache>
            </c:numRef>
          </c:cat>
          <c:val>
            <c:numRef>
              <c:f>Sheet1!$C$2:$C$30</c:f>
              <c:numCache>
                <c:formatCode>General</c:formatCode>
                <c:ptCount val="29"/>
                <c:pt idx="0">
                  <c:v>0</c:v>
                </c:pt>
                <c:pt idx="1">
                  <c:v>0</c:v>
                </c:pt>
                <c:pt idx="2">
                  <c:v>0</c:v>
                </c:pt>
                <c:pt idx="3">
                  <c:v>0</c:v>
                </c:pt>
                <c:pt idx="4">
                  <c:v>1</c:v>
                </c:pt>
                <c:pt idx="5">
                  <c:v>1</c:v>
                </c:pt>
                <c:pt idx="6">
                  <c:v>1</c:v>
                </c:pt>
                <c:pt idx="7">
                  <c:v>1</c:v>
                </c:pt>
                <c:pt idx="8">
                  <c:v>1</c:v>
                </c:pt>
                <c:pt idx="9">
                  <c:v>3</c:v>
                </c:pt>
                <c:pt idx="10">
                  <c:v>2</c:v>
                </c:pt>
                <c:pt idx="11">
                  <c:v>4</c:v>
                </c:pt>
                <c:pt idx="12">
                  <c:v>5</c:v>
                </c:pt>
                <c:pt idx="13">
                  <c:v>4</c:v>
                </c:pt>
                <c:pt idx="14">
                  <c:v>1</c:v>
                </c:pt>
                <c:pt idx="15">
                  <c:v>2</c:v>
                </c:pt>
                <c:pt idx="16">
                  <c:v>1</c:v>
                </c:pt>
                <c:pt idx="17">
                  <c:v>2</c:v>
                </c:pt>
                <c:pt idx="18">
                  <c:v>4</c:v>
                </c:pt>
                <c:pt idx="19">
                  <c:v>4</c:v>
                </c:pt>
                <c:pt idx="20">
                  <c:v>3</c:v>
                </c:pt>
                <c:pt idx="21">
                  <c:v>4</c:v>
                </c:pt>
                <c:pt idx="22">
                  <c:v>5</c:v>
                </c:pt>
                <c:pt idx="23">
                  <c:v>5</c:v>
                </c:pt>
                <c:pt idx="24">
                  <c:v>4</c:v>
                </c:pt>
                <c:pt idx="25">
                  <c:v>3</c:v>
                </c:pt>
                <c:pt idx="26">
                  <c:v>5</c:v>
                </c:pt>
                <c:pt idx="27">
                  <c:v>6</c:v>
                </c:pt>
                <c:pt idx="28">
                  <c:v>5</c:v>
                </c:pt>
              </c:numCache>
            </c:numRef>
          </c:val>
        </c:ser>
        <c:ser>
          <c:idx val="2"/>
          <c:order val="2"/>
          <c:tx>
            <c:strRef>
              <c:f>Sheet1!$D$1</c:f>
              <c:strCache>
                <c:ptCount val="1"/>
                <c:pt idx="0">
                  <c:v>10-19 transplants</c:v>
                </c:pt>
              </c:strCache>
            </c:strRef>
          </c:tx>
          <c:spPr>
            <a:gradFill>
              <a:gsLst>
                <a:gs pos="0">
                  <a:srgbClr val="C00000"/>
                </a:gs>
                <a:gs pos="50000">
                  <a:srgbClr val="FF0000"/>
                </a:gs>
                <a:gs pos="100000">
                  <a:srgbClr val="C00000"/>
                </a:gs>
              </a:gsLst>
              <a:lin ang="10800000" scaled="1"/>
            </a:gradFill>
            <a:ln>
              <a:solidFill>
                <a:srgbClr val="000000"/>
              </a:solidFill>
            </a:ln>
          </c:spPr>
          <c:invertIfNegative val="0"/>
          <c:cat>
            <c:numRef>
              <c:f>Sheet1!$A$2:$A$30</c:f>
              <c:numCache>
                <c:formatCode>General</c:formatCode>
                <c:ptCount val="29"/>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numCache>
            </c:numRef>
          </c:cat>
          <c:val>
            <c:numRef>
              <c:f>Sheet1!$D$2:$D$30</c:f>
              <c:numCache>
                <c:formatCode>General</c:formatCode>
                <c:ptCount val="29"/>
                <c:pt idx="0">
                  <c:v>0</c:v>
                </c:pt>
                <c:pt idx="1">
                  <c:v>0</c:v>
                </c:pt>
                <c:pt idx="2">
                  <c:v>0</c:v>
                </c:pt>
                <c:pt idx="3">
                  <c:v>0</c:v>
                </c:pt>
                <c:pt idx="4">
                  <c:v>0</c:v>
                </c:pt>
                <c:pt idx="5">
                  <c:v>1</c:v>
                </c:pt>
                <c:pt idx="6">
                  <c:v>1</c:v>
                </c:pt>
                <c:pt idx="7">
                  <c:v>1</c:v>
                </c:pt>
                <c:pt idx="8">
                  <c:v>0</c:v>
                </c:pt>
                <c:pt idx="9">
                  <c:v>0</c:v>
                </c:pt>
                <c:pt idx="10">
                  <c:v>0</c:v>
                </c:pt>
                <c:pt idx="11">
                  <c:v>0</c:v>
                </c:pt>
                <c:pt idx="12">
                  <c:v>0</c:v>
                </c:pt>
                <c:pt idx="13">
                  <c:v>1</c:v>
                </c:pt>
                <c:pt idx="14">
                  <c:v>1</c:v>
                </c:pt>
                <c:pt idx="15">
                  <c:v>1</c:v>
                </c:pt>
                <c:pt idx="16">
                  <c:v>1</c:v>
                </c:pt>
                <c:pt idx="17">
                  <c:v>1</c:v>
                </c:pt>
                <c:pt idx="18">
                  <c:v>1</c:v>
                </c:pt>
                <c:pt idx="19">
                  <c:v>2</c:v>
                </c:pt>
                <c:pt idx="20">
                  <c:v>2</c:v>
                </c:pt>
                <c:pt idx="21">
                  <c:v>1</c:v>
                </c:pt>
                <c:pt idx="22">
                  <c:v>1</c:v>
                </c:pt>
                <c:pt idx="23">
                  <c:v>3</c:v>
                </c:pt>
                <c:pt idx="24">
                  <c:v>2</c:v>
                </c:pt>
                <c:pt idx="25">
                  <c:v>2</c:v>
                </c:pt>
                <c:pt idx="26">
                  <c:v>0</c:v>
                </c:pt>
                <c:pt idx="27">
                  <c:v>2</c:v>
                </c:pt>
                <c:pt idx="28">
                  <c:v>1</c:v>
                </c:pt>
              </c:numCache>
            </c:numRef>
          </c:val>
        </c:ser>
        <c:ser>
          <c:idx val="3"/>
          <c:order val="3"/>
          <c:tx>
            <c:strRef>
              <c:f>Sheet1!$E$1</c:f>
              <c:strCache>
                <c:ptCount val="1"/>
                <c:pt idx="0">
                  <c:v>20+ transplants</c:v>
                </c:pt>
              </c:strCache>
            </c:strRef>
          </c:tx>
          <c:spPr>
            <a:gradFill flip="none" rotWithShape="1">
              <a:gsLst>
                <a:gs pos="0">
                  <a:srgbClr val="A6A200"/>
                </a:gs>
                <a:gs pos="50000">
                  <a:srgbClr val="FFFF00"/>
                </a:gs>
                <a:gs pos="100000">
                  <a:srgbClr val="A6A200"/>
                </a:gs>
              </a:gsLst>
              <a:lin ang="10800000" scaled="1"/>
              <a:tileRect/>
            </a:gradFill>
            <a:ln>
              <a:solidFill>
                <a:srgbClr val="000000"/>
              </a:solidFill>
            </a:ln>
          </c:spPr>
          <c:invertIfNegative val="0"/>
          <c:cat>
            <c:numRef>
              <c:f>Sheet1!$A$2:$A$30</c:f>
              <c:numCache>
                <c:formatCode>General</c:formatCode>
                <c:ptCount val="29"/>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numCache>
            </c:numRef>
          </c:cat>
          <c:val>
            <c:numRef>
              <c:f>Sheet1!$E$2:$E$30</c:f>
              <c:numCache>
                <c:formatCode>General</c:formatCode>
                <c:ptCount val="29"/>
                <c:pt idx="0">
                  <c:v>0</c:v>
                </c:pt>
                <c:pt idx="1">
                  <c:v>0</c:v>
                </c:pt>
                <c:pt idx="2">
                  <c:v>0</c:v>
                </c:pt>
                <c:pt idx="3">
                  <c:v>0</c:v>
                </c:pt>
                <c:pt idx="4">
                  <c:v>0</c:v>
                </c:pt>
                <c:pt idx="5">
                  <c:v>0</c:v>
                </c:pt>
                <c:pt idx="6">
                  <c:v>0</c:v>
                </c:pt>
                <c:pt idx="7">
                  <c:v>0</c:v>
                </c:pt>
                <c:pt idx="8">
                  <c:v>1</c:v>
                </c:pt>
                <c:pt idx="9">
                  <c:v>1</c:v>
                </c:pt>
                <c:pt idx="10">
                  <c:v>1</c:v>
                </c:pt>
                <c:pt idx="11">
                  <c:v>1</c:v>
                </c:pt>
                <c:pt idx="12">
                  <c:v>1</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numCache>
            </c:numRef>
          </c:val>
        </c:ser>
        <c:dLbls>
          <c:showLegendKey val="0"/>
          <c:showVal val="0"/>
          <c:showCatName val="0"/>
          <c:showSerName val="0"/>
          <c:showPercent val="0"/>
          <c:showBubbleSize val="0"/>
        </c:dLbls>
        <c:gapWidth val="25"/>
        <c:overlap val="100"/>
        <c:axId val="895389488"/>
        <c:axId val="895389880"/>
      </c:barChart>
      <c:catAx>
        <c:axId val="895389488"/>
        <c:scaling>
          <c:orientation val="minMax"/>
        </c:scaling>
        <c:delete val="0"/>
        <c:axPos val="b"/>
        <c:title>
          <c:tx>
            <c:rich>
              <a:bodyPr/>
              <a:lstStyle/>
              <a:p>
                <a:pPr>
                  <a:defRPr sz="1700"/>
                </a:pPr>
                <a:r>
                  <a:rPr lang="en-US" sz="1700" dirty="0" smtClean="0"/>
                  <a:t>Transplant Year</a:t>
                </a:r>
                <a:endParaRPr lang="en-US" sz="1700" dirty="0"/>
              </a:p>
            </c:rich>
          </c:tx>
          <c:layout/>
          <c:overlay val="0"/>
        </c:title>
        <c:numFmt formatCode="General" sourceLinked="1"/>
        <c:majorTickMark val="out"/>
        <c:minorTickMark val="none"/>
        <c:tickLblPos val="nextTo"/>
        <c:txPr>
          <a:bodyPr rot="-2700000"/>
          <a:lstStyle/>
          <a:p>
            <a:pPr>
              <a:defRPr sz="1500" b="1"/>
            </a:pPr>
            <a:endParaRPr lang="en-US"/>
          </a:p>
        </c:txPr>
        <c:crossAx val="895389880"/>
        <c:crosses val="autoZero"/>
        <c:auto val="1"/>
        <c:lblAlgn val="ctr"/>
        <c:lblOffset val="100"/>
        <c:tickLblSkip val="1"/>
        <c:noMultiLvlLbl val="0"/>
      </c:catAx>
      <c:valAx>
        <c:axId val="895389880"/>
        <c:scaling>
          <c:orientation val="minMax"/>
          <c:max val="55"/>
          <c:min val="0"/>
        </c:scaling>
        <c:delete val="0"/>
        <c:axPos val="l"/>
        <c:majorGridlines>
          <c:spPr>
            <a:ln>
              <a:prstDash val="sysDash"/>
            </a:ln>
          </c:spPr>
        </c:majorGridlines>
        <c:title>
          <c:tx>
            <c:rich>
              <a:bodyPr rot="-5400000" vert="horz"/>
              <a:lstStyle/>
              <a:p>
                <a:pPr>
                  <a:defRPr sz="1700"/>
                </a:pPr>
                <a:r>
                  <a:rPr lang="en-US" sz="1700" dirty="0" smtClean="0"/>
                  <a:t>Number of Centers</a:t>
                </a:r>
                <a:endParaRPr lang="en-US" sz="1700" dirty="0"/>
              </a:p>
            </c:rich>
          </c:tx>
          <c:layout>
            <c:manualLayout>
              <c:xMode val="edge"/>
              <c:yMode val="edge"/>
              <c:x val="2.1338582677165353E-2"/>
              <c:y val="0.21324085465879267"/>
            </c:manualLayout>
          </c:layout>
          <c:overlay val="0"/>
        </c:title>
        <c:numFmt formatCode="General" sourceLinked="1"/>
        <c:majorTickMark val="out"/>
        <c:minorTickMark val="none"/>
        <c:tickLblPos val="nextTo"/>
        <c:txPr>
          <a:bodyPr/>
          <a:lstStyle/>
          <a:p>
            <a:pPr>
              <a:defRPr sz="1500" b="1"/>
            </a:pPr>
            <a:endParaRPr lang="en-US"/>
          </a:p>
        </c:txPr>
        <c:crossAx val="895389488"/>
        <c:crosses val="autoZero"/>
        <c:crossBetween val="between"/>
        <c:majorUnit val="5"/>
      </c:valAx>
      <c:spPr>
        <a:solidFill>
          <a:schemeClr val="bg2"/>
        </a:solidFill>
        <a:ln>
          <a:solidFill>
            <a:schemeClr val="tx1"/>
          </a:solidFill>
        </a:ln>
      </c:spPr>
    </c:plotArea>
    <c:legend>
      <c:legendPos val="r"/>
      <c:layout>
        <c:manualLayout>
          <c:xMode val="edge"/>
          <c:yMode val="edge"/>
          <c:x val="0.11831876417990124"/>
          <c:y val="5.9830424605978837E-2"/>
          <c:w val="0.21305158757810141"/>
          <c:h val="0.24691020179854903"/>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97140733514505"/>
          <c:y val="3.7226668387763256E-2"/>
          <c:w val="0.88035224026198899"/>
          <c:h val="0.78180834527839216"/>
        </c:manualLayout>
      </c:layout>
      <c:barChart>
        <c:barDir val="col"/>
        <c:grouping val="stacked"/>
        <c:varyColors val="0"/>
        <c:ser>
          <c:idx val="0"/>
          <c:order val="0"/>
          <c:tx>
            <c:strRef>
              <c:f>Sheet1!$B$1</c:f>
              <c:strCache>
                <c:ptCount val="1"/>
                <c:pt idx="0">
                  <c:v>1-4 transplants</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invertIfNegative val="0"/>
          <c:cat>
            <c:numRef>
              <c:f>Sheet1!$A$2:$A$30</c:f>
              <c:numCache>
                <c:formatCode>General</c:formatCode>
                <c:ptCount val="29"/>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numCache>
            </c:numRef>
          </c:cat>
          <c:val>
            <c:numRef>
              <c:f>Sheet1!$B$2:$B$30</c:f>
              <c:numCache>
                <c:formatCode>General</c:formatCode>
                <c:ptCount val="29"/>
                <c:pt idx="0">
                  <c:v>1</c:v>
                </c:pt>
                <c:pt idx="1">
                  <c:v>3</c:v>
                </c:pt>
                <c:pt idx="2">
                  <c:v>5</c:v>
                </c:pt>
                <c:pt idx="3">
                  <c:v>7</c:v>
                </c:pt>
                <c:pt idx="4">
                  <c:v>18</c:v>
                </c:pt>
                <c:pt idx="5">
                  <c:v>31</c:v>
                </c:pt>
                <c:pt idx="6">
                  <c:v>25</c:v>
                </c:pt>
                <c:pt idx="7">
                  <c:v>27</c:v>
                </c:pt>
                <c:pt idx="8">
                  <c:v>27</c:v>
                </c:pt>
                <c:pt idx="9">
                  <c:v>44</c:v>
                </c:pt>
                <c:pt idx="10">
                  <c:v>48</c:v>
                </c:pt>
                <c:pt idx="11">
                  <c:v>43</c:v>
                </c:pt>
                <c:pt idx="12">
                  <c:v>39</c:v>
                </c:pt>
                <c:pt idx="13">
                  <c:v>34</c:v>
                </c:pt>
                <c:pt idx="14">
                  <c:v>49</c:v>
                </c:pt>
                <c:pt idx="15">
                  <c:v>46</c:v>
                </c:pt>
                <c:pt idx="16">
                  <c:v>57</c:v>
                </c:pt>
                <c:pt idx="17">
                  <c:v>54</c:v>
                </c:pt>
                <c:pt idx="18">
                  <c:v>50</c:v>
                </c:pt>
                <c:pt idx="19">
                  <c:v>50</c:v>
                </c:pt>
                <c:pt idx="20">
                  <c:v>63</c:v>
                </c:pt>
                <c:pt idx="21">
                  <c:v>62</c:v>
                </c:pt>
                <c:pt idx="22">
                  <c:v>66</c:v>
                </c:pt>
                <c:pt idx="23">
                  <c:v>66</c:v>
                </c:pt>
                <c:pt idx="24">
                  <c:v>68</c:v>
                </c:pt>
                <c:pt idx="25">
                  <c:v>66</c:v>
                </c:pt>
                <c:pt idx="26">
                  <c:v>62</c:v>
                </c:pt>
                <c:pt idx="27">
                  <c:v>68</c:v>
                </c:pt>
                <c:pt idx="28">
                  <c:v>58</c:v>
                </c:pt>
              </c:numCache>
            </c:numRef>
          </c:val>
        </c:ser>
        <c:ser>
          <c:idx val="1"/>
          <c:order val="1"/>
          <c:tx>
            <c:strRef>
              <c:f>Sheet1!$C$1</c:f>
              <c:strCache>
                <c:ptCount val="1"/>
                <c:pt idx="0">
                  <c:v>5-9 transplants</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numRef>
              <c:f>Sheet1!$A$2:$A$30</c:f>
              <c:numCache>
                <c:formatCode>General</c:formatCode>
                <c:ptCount val="29"/>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numCache>
            </c:numRef>
          </c:cat>
          <c:val>
            <c:numRef>
              <c:f>Sheet1!$C$2:$C$30</c:f>
              <c:numCache>
                <c:formatCode>General</c:formatCode>
                <c:ptCount val="29"/>
                <c:pt idx="0">
                  <c:v>0</c:v>
                </c:pt>
                <c:pt idx="1">
                  <c:v>0</c:v>
                </c:pt>
                <c:pt idx="2">
                  <c:v>0</c:v>
                </c:pt>
                <c:pt idx="3">
                  <c:v>0</c:v>
                </c:pt>
                <c:pt idx="4">
                  <c:v>5</c:v>
                </c:pt>
                <c:pt idx="5">
                  <c:v>5</c:v>
                </c:pt>
                <c:pt idx="6">
                  <c:v>7</c:v>
                </c:pt>
                <c:pt idx="7">
                  <c:v>6</c:v>
                </c:pt>
                <c:pt idx="8">
                  <c:v>5</c:v>
                </c:pt>
                <c:pt idx="9">
                  <c:v>26</c:v>
                </c:pt>
                <c:pt idx="10">
                  <c:v>11</c:v>
                </c:pt>
                <c:pt idx="11">
                  <c:v>26</c:v>
                </c:pt>
                <c:pt idx="12">
                  <c:v>28</c:v>
                </c:pt>
                <c:pt idx="13">
                  <c:v>22</c:v>
                </c:pt>
                <c:pt idx="14">
                  <c:v>5</c:v>
                </c:pt>
                <c:pt idx="15">
                  <c:v>15</c:v>
                </c:pt>
                <c:pt idx="16">
                  <c:v>6</c:v>
                </c:pt>
                <c:pt idx="17">
                  <c:v>11</c:v>
                </c:pt>
                <c:pt idx="18">
                  <c:v>27</c:v>
                </c:pt>
                <c:pt idx="19">
                  <c:v>24</c:v>
                </c:pt>
                <c:pt idx="20">
                  <c:v>15</c:v>
                </c:pt>
                <c:pt idx="21">
                  <c:v>30</c:v>
                </c:pt>
                <c:pt idx="22">
                  <c:v>38</c:v>
                </c:pt>
                <c:pt idx="23">
                  <c:v>26</c:v>
                </c:pt>
                <c:pt idx="24">
                  <c:v>30</c:v>
                </c:pt>
                <c:pt idx="25">
                  <c:v>19</c:v>
                </c:pt>
                <c:pt idx="26">
                  <c:v>37</c:v>
                </c:pt>
                <c:pt idx="27">
                  <c:v>40</c:v>
                </c:pt>
                <c:pt idx="28">
                  <c:v>33</c:v>
                </c:pt>
              </c:numCache>
            </c:numRef>
          </c:val>
        </c:ser>
        <c:ser>
          <c:idx val="2"/>
          <c:order val="2"/>
          <c:tx>
            <c:strRef>
              <c:f>Sheet1!$D$1</c:f>
              <c:strCache>
                <c:ptCount val="1"/>
                <c:pt idx="0">
                  <c:v>10-19 transplants)</c:v>
                </c:pt>
              </c:strCache>
            </c:strRef>
          </c:tx>
          <c:spPr>
            <a:gradFill>
              <a:gsLst>
                <a:gs pos="0">
                  <a:srgbClr val="C00000"/>
                </a:gs>
                <a:gs pos="50000">
                  <a:srgbClr val="FF0000"/>
                </a:gs>
                <a:gs pos="100000">
                  <a:srgbClr val="C00000"/>
                </a:gs>
              </a:gsLst>
              <a:lin ang="10800000" scaled="1"/>
            </a:gradFill>
            <a:ln>
              <a:solidFill>
                <a:schemeClr val="bg2"/>
              </a:solidFill>
            </a:ln>
          </c:spPr>
          <c:invertIfNegative val="0"/>
          <c:cat>
            <c:numRef>
              <c:f>Sheet1!$A$2:$A$30</c:f>
              <c:numCache>
                <c:formatCode>General</c:formatCode>
                <c:ptCount val="29"/>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numCache>
            </c:numRef>
          </c:cat>
          <c:val>
            <c:numRef>
              <c:f>Sheet1!$D$2:$D$30</c:f>
              <c:numCache>
                <c:formatCode>General</c:formatCode>
                <c:ptCount val="29"/>
                <c:pt idx="0">
                  <c:v>0</c:v>
                </c:pt>
                <c:pt idx="1">
                  <c:v>0</c:v>
                </c:pt>
                <c:pt idx="2">
                  <c:v>0</c:v>
                </c:pt>
                <c:pt idx="3">
                  <c:v>0</c:v>
                </c:pt>
                <c:pt idx="4">
                  <c:v>0</c:v>
                </c:pt>
                <c:pt idx="5">
                  <c:v>10</c:v>
                </c:pt>
                <c:pt idx="6">
                  <c:v>16</c:v>
                </c:pt>
                <c:pt idx="7">
                  <c:v>15</c:v>
                </c:pt>
                <c:pt idx="8">
                  <c:v>0</c:v>
                </c:pt>
                <c:pt idx="9">
                  <c:v>0</c:v>
                </c:pt>
                <c:pt idx="10">
                  <c:v>0</c:v>
                </c:pt>
                <c:pt idx="11">
                  <c:v>0</c:v>
                </c:pt>
                <c:pt idx="12">
                  <c:v>0</c:v>
                </c:pt>
                <c:pt idx="13">
                  <c:v>16</c:v>
                </c:pt>
                <c:pt idx="14">
                  <c:v>19</c:v>
                </c:pt>
                <c:pt idx="15">
                  <c:v>10</c:v>
                </c:pt>
                <c:pt idx="16">
                  <c:v>13</c:v>
                </c:pt>
                <c:pt idx="17">
                  <c:v>15</c:v>
                </c:pt>
                <c:pt idx="18">
                  <c:v>13</c:v>
                </c:pt>
                <c:pt idx="19">
                  <c:v>23</c:v>
                </c:pt>
                <c:pt idx="20">
                  <c:v>23</c:v>
                </c:pt>
                <c:pt idx="21">
                  <c:v>15</c:v>
                </c:pt>
                <c:pt idx="22">
                  <c:v>12</c:v>
                </c:pt>
                <c:pt idx="23">
                  <c:v>36</c:v>
                </c:pt>
                <c:pt idx="24">
                  <c:v>28</c:v>
                </c:pt>
                <c:pt idx="25">
                  <c:v>25</c:v>
                </c:pt>
                <c:pt idx="26">
                  <c:v>0</c:v>
                </c:pt>
                <c:pt idx="27">
                  <c:v>29</c:v>
                </c:pt>
                <c:pt idx="28">
                  <c:v>16</c:v>
                </c:pt>
              </c:numCache>
            </c:numRef>
          </c:val>
        </c:ser>
        <c:ser>
          <c:idx val="3"/>
          <c:order val="3"/>
          <c:tx>
            <c:strRef>
              <c:f>Sheet1!$E$1</c:f>
              <c:strCache>
                <c:ptCount val="1"/>
                <c:pt idx="0">
                  <c:v>20+ transplants</c:v>
                </c:pt>
              </c:strCache>
            </c:strRef>
          </c:tx>
          <c:spPr>
            <a:gradFill flip="none" rotWithShape="1">
              <a:gsLst>
                <a:gs pos="0">
                  <a:srgbClr val="A6A200"/>
                </a:gs>
                <a:gs pos="50000">
                  <a:srgbClr val="FFFF00"/>
                </a:gs>
                <a:gs pos="100000">
                  <a:srgbClr val="A6A200"/>
                </a:gs>
              </a:gsLst>
              <a:lin ang="10800000" scaled="1"/>
              <a:tileRect/>
            </a:gradFill>
            <a:ln>
              <a:solidFill>
                <a:schemeClr val="bg2"/>
              </a:solidFill>
            </a:ln>
          </c:spPr>
          <c:invertIfNegative val="0"/>
          <c:cat>
            <c:numRef>
              <c:f>Sheet1!$A$2:$A$30</c:f>
              <c:numCache>
                <c:formatCode>General</c:formatCode>
                <c:ptCount val="29"/>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numCache>
            </c:numRef>
          </c:cat>
          <c:val>
            <c:numRef>
              <c:f>Sheet1!$E$2:$E$30</c:f>
              <c:numCache>
                <c:formatCode>General</c:formatCode>
                <c:ptCount val="29"/>
                <c:pt idx="0">
                  <c:v>0</c:v>
                </c:pt>
                <c:pt idx="1">
                  <c:v>0</c:v>
                </c:pt>
                <c:pt idx="2">
                  <c:v>0</c:v>
                </c:pt>
                <c:pt idx="3">
                  <c:v>0</c:v>
                </c:pt>
                <c:pt idx="4">
                  <c:v>0</c:v>
                </c:pt>
                <c:pt idx="5">
                  <c:v>0</c:v>
                </c:pt>
                <c:pt idx="6">
                  <c:v>0</c:v>
                </c:pt>
                <c:pt idx="7">
                  <c:v>0</c:v>
                </c:pt>
                <c:pt idx="8">
                  <c:v>20</c:v>
                </c:pt>
                <c:pt idx="9">
                  <c:v>26</c:v>
                </c:pt>
                <c:pt idx="10">
                  <c:v>21</c:v>
                </c:pt>
                <c:pt idx="11">
                  <c:v>26</c:v>
                </c:pt>
                <c:pt idx="12">
                  <c:v>30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numCache>
            </c:numRef>
          </c:val>
        </c:ser>
        <c:dLbls>
          <c:showLegendKey val="0"/>
          <c:showVal val="0"/>
          <c:showCatName val="0"/>
          <c:showSerName val="0"/>
          <c:showPercent val="0"/>
          <c:showBubbleSize val="0"/>
        </c:dLbls>
        <c:gapWidth val="25"/>
        <c:overlap val="100"/>
        <c:axId val="895390664"/>
        <c:axId val="496874608"/>
      </c:barChart>
      <c:catAx>
        <c:axId val="895390664"/>
        <c:scaling>
          <c:orientation val="minMax"/>
        </c:scaling>
        <c:delete val="0"/>
        <c:axPos val="b"/>
        <c:title>
          <c:tx>
            <c:rich>
              <a:bodyPr/>
              <a:lstStyle/>
              <a:p>
                <a:pPr>
                  <a:defRPr sz="1700"/>
                </a:pPr>
                <a:r>
                  <a:rPr lang="en-US" sz="1700" dirty="0" smtClean="0"/>
                  <a:t>Transplant Year</a:t>
                </a:r>
                <a:endParaRPr lang="en-US" sz="1700" dirty="0"/>
              </a:p>
            </c:rich>
          </c:tx>
          <c:layout/>
          <c:overlay val="0"/>
        </c:title>
        <c:numFmt formatCode="General" sourceLinked="1"/>
        <c:majorTickMark val="out"/>
        <c:minorTickMark val="none"/>
        <c:tickLblPos val="nextTo"/>
        <c:txPr>
          <a:bodyPr rot="-2700000"/>
          <a:lstStyle/>
          <a:p>
            <a:pPr>
              <a:defRPr sz="1500" b="1"/>
            </a:pPr>
            <a:endParaRPr lang="en-US"/>
          </a:p>
        </c:txPr>
        <c:crossAx val="496874608"/>
        <c:crosses val="autoZero"/>
        <c:auto val="1"/>
        <c:lblAlgn val="ctr"/>
        <c:lblOffset val="100"/>
        <c:tickLblSkip val="1"/>
        <c:noMultiLvlLbl val="0"/>
      </c:catAx>
      <c:valAx>
        <c:axId val="496874608"/>
        <c:scaling>
          <c:orientation val="minMax"/>
          <c:max val="140"/>
        </c:scaling>
        <c:delete val="0"/>
        <c:axPos val="l"/>
        <c:majorGridlines>
          <c:spPr>
            <a:ln>
              <a:prstDash val="sysDash"/>
            </a:ln>
          </c:spPr>
        </c:majorGridlines>
        <c:title>
          <c:tx>
            <c:rich>
              <a:bodyPr rot="-5400000" vert="horz"/>
              <a:lstStyle/>
              <a:p>
                <a:pPr>
                  <a:defRPr sz="1700"/>
                </a:pPr>
                <a:r>
                  <a:rPr lang="en-US" sz="1700" dirty="0" smtClean="0"/>
                  <a:t>Number of Transplants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895390664"/>
        <c:crosses val="autoZero"/>
        <c:crossBetween val="between"/>
        <c:majorUnit val="20"/>
      </c:valAx>
      <c:spPr>
        <a:solidFill>
          <a:schemeClr val="bg2"/>
        </a:solidFill>
        <a:ln>
          <a:solidFill>
            <a:schemeClr val="tx1"/>
          </a:solidFill>
        </a:ln>
      </c:spPr>
    </c:plotArea>
    <c:legend>
      <c:legendPos val="r"/>
      <c:layout>
        <c:manualLayout>
          <c:xMode val="edge"/>
          <c:yMode val="edge"/>
          <c:x val="0.11111178410391008"/>
          <c:y val="5.9786047481509369E-2"/>
          <c:w val="0.21305158757810141"/>
          <c:h val="0.24691020179854908"/>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404"/>
          <c:y val="0.13001291169249005"/>
          <c:w val="0.86216012722985902"/>
          <c:h val="0.77121645076623491"/>
        </c:manualLayout>
      </c:layout>
      <c:barChart>
        <c:barDir val="col"/>
        <c:grouping val="percentStacked"/>
        <c:varyColors val="0"/>
        <c:ser>
          <c:idx val="0"/>
          <c:order val="0"/>
          <c:tx>
            <c:strRef>
              <c:f>Sheet1!$A$2</c:f>
              <c:strCache>
                <c:ptCount val="1"/>
                <c:pt idx="0">
                  <c:v>CF</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Sheet1!$B$1:$C$1</c:f>
              <c:strCache>
                <c:ptCount val="2"/>
                <c:pt idx="0">
                  <c:v>Male</c:v>
                </c:pt>
                <c:pt idx="1">
                  <c:v>Female</c:v>
                </c:pt>
              </c:strCache>
            </c:strRef>
          </c:cat>
          <c:val>
            <c:numRef>
              <c:f>Sheet1!$B$2:$C$2</c:f>
              <c:numCache>
                <c:formatCode>General</c:formatCode>
                <c:ptCount val="2"/>
                <c:pt idx="0">
                  <c:v>191</c:v>
                </c:pt>
                <c:pt idx="1">
                  <c:v>280</c:v>
                </c:pt>
              </c:numCache>
            </c:numRef>
          </c:val>
        </c:ser>
        <c:ser>
          <c:idx val="1"/>
          <c:order val="1"/>
          <c:tx>
            <c:strRef>
              <c:f>Sheet1!$A$3</c:f>
              <c:strCache>
                <c:ptCount val="1"/>
                <c:pt idx="0">
                  <c:v>ILD</c:v>
                </c:pt>
              </c:strCache>
            </c:strRef>
          </c:tx>
          <c:spPr>
            <a:gradFill flip="none" rotWithShape="1">
              <a:gsLst>
                <a:gs pos="0">
                  <a:srgbClr val="000077"/>
                </a:gs>
                <a:gs pos="50000">
                  <a:srgbClr val="2626FF"/>
                </a:gs>
                <a:gs pos="100000">
                  <a:srgbClr val="00004C">
                    <a:lumMod val="90000"/>
                    <a:lumOff val="10000"/>
                  </a:srgbClr>
                </a:gs>
              </a:gsLst>
              <a:lin ang="10800000" scaled="1"/>
              <a:tileRect/>
            </a:gradFill>
            <a:ln>
              <a:solidFill>
                <a:schemeClr val="bg2"/>
              </a:solidFill>
            </a:ln>
          </c:spPr>
          <c:invertIfNegative val="0"/>
          <c:cat>
            <c:strRef>
              <c:f>Sheet1!$B$1:$C$1</c:f>
              <c:strCache>
                <c:ptCount val="2"/>
                <c:pt idx="0">
                  <c:v>Male</c:v>
                </c:pt>
                <c:pt idx="1">
                  <c:v>Female</c:v>
                </c:pt>
              </c:strCache>
            </c:strRef>
          </c:cat>
          <c:val>
            <c:numRef>
              <c:f>Sheet1!$B$3:$C$3</c:f>
              <c:numCache>
                <c:formatCode>General</c:formatCode>
                <c:ptCount val="2"/>
                <c:pt idx="0">
                  <c:v>13</c:v>
                </c:pt>
                <c:pt idx="1">
                  <c:v>19</c:v>
                </c:pt>
              </c:numCache>
            </c:numRef>
          </c:val>
        </c:ser>
        <c:ser>
          <c:idx val="2"/>
          <c:order val="2"/>
          <c:tx>
            <c:strRef>
              <c:f>Sheet1!$A$4</c:f>
              <c:strCache>
                <c:ptCount val="1"/>
                <c:pt idx="0">
                  <c:v>ILD Other</c:v>
                </c:pt>
              </c:strCache>
            </c:strRef>
          </c:tx>
          <c:spPr>
            <a:gradFill flip="none" rotWithShape="1">
              <a:gsLst>
                <a:gs pos="0">
                  <a:srgbClr val="CC6600"/>
                </a:gs>
                <a:gs pos="50000">
                  <a:srgbClr val="FF9900"/>
                </a:gs>
                <a:gs pos="100000">
                  <a:srgbClr val="CC6600"/>
                </a:gs>
              </a:gsLst>
              <a:lin ang="10800000" scaled="1"/>
              <a:tileRect/>
            </a:gradFill>
            <a:ln>
              <a:solidFill>
                <a:srgbClr val="000000"/>
              </a:solidFill>
            </a:ln>
          </c:spPr>
          <c:invertIfNegative val="0"/>
          <c:cat>
            <c:strRef>
              <c:f>Sheet1!$B$1:$C$1</c:f>
              <c:strCache>
                <c:ptCount val="2"/>
                <c:pt idx="0">
                  <c:v>Male</c:v>
                </c:pt>
                <c:pt idx="1">
                  <c:v>Female</c:v>
                </c:pt>
              </c:strCache>
            </c:strRef>
          </c:cat>
          <c:val>
            <c:numRef>
              <c:f>Sheet1!$B$4:$C$4</c:f>
              <c:numCache>
                <c:formatCode>General</c:formatCode>
                <c:ptCount val="2"/>
                <c:pt idx="0">
                  <c:v>22</c:v>
                </c:pt>
                <c:pt idx="1">
                  <c:v>26</c:v>
                </c:pt>
              </c:numCache>
            </c:numRef>
          </c:val>
        </c:ser>
        <c:ser>
          <c:idx val="3"/>
          <c:order val="3"/>
          <c:tx>
            <c:strRef>
              <c:f>Sheet1!$A$5</c:f>
              <c:strCache>
                <c:ptCount val="1"/>
                <c:pt idx="0">
                  <c:v>OB (non-Retx)</c:v>
                </c:pt>
              </c:strCache>
            </c:strRef>
          </c:tx>
          <c:spPr>
            <a:gradFill flip="none" rotWithShape="1">
              <a:gsLst>
                <a:gs pos="0">
                  <a:srgbClr val="6600CC"/>
                </a:gs>
                <a:gs pos="50000">
                  <a:srgbClr val="9933FF"/>
                </a:gs>
                <a:gs pos="100000">
                  <a:srgbClr val="6600CC"/>
                </a:gs>
              </a:gsLst>
              <a:lin ang="0" scaled="1"/>
              <a:tileRect/>
            </a:gradFill>
            <a:ln>
              <a:solidFill>
                <a:srgbClr val="000000"/>
              </a:solidFill>
            </a:ln>
          </c:spPr>
          <c:invertIfNegative val="0"/>
          <c:cat>
            <c:strRef>
              <c:f>Sheet1!$B$1:$C$1</c:f>
              <c:strCache>
                <c:ptCount val="2"/>
                <c:pt idx="0">
                  <c:v>Male</c:v>
                </c:pt>
                <c:pt idx="1">
                  <c:v>Female</c:v>
                </c:pt>
              </c:strCache>
            </c:strRef>
          </c:cat>
          <c:val>
            <c:numRef>
              <c:f>Sheet1!$B$5:$C$5</c:f>
              <c:numCache>
                <c:formatCode>General</c:formatCode>
                <c:ptCount val="2"/>
                <c:pt idx="0">
                  <c:v>29</c:v>
                </c:pt>
                <c:pt idx="1">
                  <c:v>27</c:v>
                </c:pt>
              </c:numCache>
            </c:numRef>
          </c:val>
        </c:ser>
        <c:ser>
          <c:idx val="4"/>
          <c:order val="4"/>
          <c:tx>
            <c:strRef>
              <c:f>Sheet1!$A$6</c:f>
              <c:strCache>
                <c:ptCount val="1"/>
                <c:pt idx="0">
                  <c:v>PHT Other</c:v>
                </c:pt>
              </c:strCache>
            </c:strRef>
          </c:tx>
          <c:spPr>
            <a:gradFill>
              <a:gsLst>
                <a:gs pos="0">
                  <a:srgbClr val="A6A200"/>
                </a:gs>
                <a:gs pos="50000">
                  <a:srgbClr val="FFFF00"/>
                </a:gs>
                <a:gs pos="100000">
                  <a:srgbClr val="A6A200"/>
                </a:gs>
              </a:gsLst>
              <a:lin ang="0" scaled="1"/>
            </a:gradFill>
            <a:ln>
              <a:solidFill>
                <a:schemeClr val="bg2"/>
              </a:solidFill>
            </a:ln>
          </c:spPr>
          <c:invertIfNegative val="0"/>
          <c:cat>
            <c:strRef>
              <c:f>Sheet1!$B$1:$C$1</c:f>
              <c:strCache>
                <c:ptCount val="2"/>
                <c:pt idx="0">
                  <c:v>Male</c:v>
                </c:pt>
                <c:pt idx="1">
                  <c:v>Female</c:v>
                </c:pt>
              </c:strCache>
            </c:strRef>
          </c:cat>
          <c:val>
            <c:numRef>
              <c:f>Sheet1!$B$6:$C$6</c:f>
              <c:numCache>
                <c:formatCode>General</c:formatCode>
                <c:ptCount val="2"/>
                <c:pt idx="0">
                  <c:v>13</c:v>
                </c:pt>
                <c:pt idx="1">
                  <c:v>20</c:v>
                </c:pt>
              </c:numCache>
            </c:numRef>
          </c:val>
        </c:ser>
        <c:ser>
          <c:idx val="5"/>
          <c:order val="5"/>
          <c:tx>
            <c:strRef>
              <c:f>Sheet1!$A$7</c:f>
              <c:strCache>
                <c:ptCount val="1"/>
                <c:pt idx="0">
                  <c:v>PH/PAH</c:v>
                </c:pt>
              </c:strCache>
            </c:strRef>
          </c:tx>
          <c:spPr>
            <a:gradFill flip="none" rotWithShape="1">
              <a:gsLst>
                <a:gs pos="0">
                  <a:srgbClr val="008080"/>
                </a:gs>
                <a:gs pos="50000">
                  <a:srgbClr val="00FFFF"/>
                </a:gs>
                <a:gs pos="100000">
                  <a:srgbClr val="008080"/>
                </a:gs>
              </a:gsLst>
              <a:lin ang="0" scaled="1"/>
              <a:tileRect/>
            </a:gradFill>
            <a:ln>
              <a:solidFill>
                <a:srgbClr val="000000"/>
              </a:solidFill>
            </a:ln>
          </c:spPr>
          <c:invertIfNegative val="0"/>
          <c:cat>
            <c:strRef>
              <c:f>Sheet1!$B$1:$C$1</c:f>
              <c:strCache>
                <c:ptCount val="2"/>
                <c:pt idx="0">
                  <c:v>Male</c:v>
                </c:pt>
                <c:pt idx="1">
                  <c:v>Female</c:v>
                </c:pt>
              </c:strCache>
            </c:strRef>
          </c:cat>
          <c:val>
            <c:numRef>
              <c:f>Sheet1!$B$7:$C$7</c:f>
              <c:numCache>
                <c:formatCode>General</c:formatCode>
                <c:ptCount val="2"/>
                <c:pt idx="0">
                  <c:v>34</c:v>
                </c:pt>
                <c:pt idx="1">
                  <c:v>55</c:v>
                </c:pt>
              </c:numCache>
            </c:numRef>
          </c:val>
        </c:ser>
        <c:ser>
          <c:idx val="6"/>
          <c:order val="6"/>
          <c:tx>
            <c:strRef>
              <c:f>Sheet1!$A$8</c:f>
              <c:strCache>
                <c:ptCount val="1"/>
                <c:pt idx="0">
                  <c:v>Other</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Sheet1!$B$1:$C$1</c:f>
              <c:strCache>
                <c:ptCount val="2"/>
                <c:pt idx="0">
                  <c:v>Male</c:v>
                </c:pt>
                <c:pt idx="1">
                  <c:v>Female</c:v>
                </c:pt>
              </c:strCache>
            </c:strRef>
          </c:cat>
          <c:val>
            <c:numRef>
              <c:f>Sheet1!$B$8:$C$8</c:f>
              <c:numCache>
                <c:formatCode>General</c:formatCode>
                <c:ptCount val="2"/>
                <c:pt idx="0">
                  <c:v>50</c:v>
                </c:pt>
                <c:pt idx="1">
                  <c:v>66</c:v>
                </c:pt>
              </c:numCache>
            </c:numRef>
          </c:val>
        </c:ser>
        <c:dLbls>
          <c:showLegendKey val="0"/>
          <c:showVal val="0"/>
          <c:showCatName val="0"/>
          <c:showSerName val="0"/>
          <c:showPercent val="0"/>
          <c:showBubbleSize val="0"/>
        </c:dLbls>
        <c:gapWidth val="45"/>
        <c:overlap val="100"/>
        <c:axId val="496875392"/>
        <c:axId val="496875784"/>
      </c:barChart>
      <c:catAx>
        <c:axId val="496875392"/>
        <c:scaling>
          <c:orientation val="minMax"/>
        </c:scaling>
        <c:delete val="0"/>
        <c:axPos val="b"/>
        <c:numFmt formatCode="General" sourceLinked="0"/>
        <c:majorTickMark val="out"/>
        <c:minorTickMark val="none"/>
        <c:tickLblPos val="nextTo"/>
        <c:txPr>
          <a:bodyPr/>
          <a:lstStyle/>
          <a:p>
            <a:pPr>
              <a:defRPr sz="1500" b="1"/>
            </a:pPr>
            <a:endParaRPr lang="en-US"/>
          </a:p>
        </c:txPr>
        <c:crossAx val="496875784"/>
        <c:crosses val="autoZero"/>
        <c:auto val="1"/>
        <c:lblAlgn val="ctr"/>
        <c:lblOffset val="100"/>
        <c:noMultiLvlLbl val="0"/>
      </c:catAx>
      <c:valAx>
        <c:axId val="496875784"/>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072E-3"/>
              <c:y val="0.26531345467062517"/>
            </c:manualLayout>
          </c:layout>
          <c:overlay val="0"/>
        </c:title>
        <c:numFmt formatCode="0%" sourceLinked="1"/>
        <c:majorTickMark val="out"/>
        <c:minorTickMark val="none"/>
        <c:tickLblPos val="nextTo"/>
        <c:txPr>
          <a:bodyPr/>
          <a:lstStyle/>
          <a:p>
            <a:pPr>
              <a:defRPr sz="1500" b="1"/>
            </a:pPr>
            <a:endParaRPr lang="en-US"/>
          </a:p>
        </c:txPr>
        <c:crossAx val="496875392"/>
        <c:crosses val="autoZero"/>
        <c:crossBetween val="between"/>
        <c:majorUnit val="0.2"/>
      </c:valAx>
      <c:spPr>
        <a:solidFill>
          <a:srgbClr val="000000"/>
        </a:solidFill>
        <a:ln w="12700">
          <a:solidFill>
            <a:srgbClr val="FFFFFF"/>
          </a:solidFill>
        </a:ln>
      </c:spPr>
    </c:plotArea>
    <c:legend>
      <c:legendPos val="t"/>
      <c:layout>
        <c:manualLayout>
          <c:xMode val="edge"/>
          <c:yMode val="edge"/>
          <c:x val="0.14307542595311179"/>
          <c:y val="2.9569892473118281E-2"/>
          <c:w val="0.77599592953423191"/>
          <c:h val="5.7751672170011009E-2"/>
        </c:manualLayout>
      </c:layout>
      <c:overlay val="0"/>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404"/>
          <c:y val="9.7754829826600859E-2"/>
          <c:w val="0.87910930853470903"/>
          <c:h val="0.76522309711286085"/>
        </c:manualLayout>
      </c:layout>
      <c:barChart>
        <c:barDir val="col"/>
        <c:grouping val="percentStacked"/>
        <c:varyColors val="0"/>
        <c:ser>
          <c:idx val="0"/>
          <c:order val="0"/>
          <c:tx>
            <c:strRef>
              <c:f>Sheet1!$A$2</c:f>
              <c:strCache>
                <c:ptCount val="1"/>
                <c:pt idx="0">
                  <c:v>CF</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Europe (N=370)</c:v>
                </c:pt>
                <c:pt idx="1">
                  <c:v>North America (N=398)</c:v>
                </c:pt>
                <c:pt idx="2">
                  <c:v>Other (N=77)</c:v>
                </c:pt>
              </c:strCache>
            </c:strRef>
          </c:cat>
          <c:val>
            <c:numRef>
              <c:f>Sheet1!$B$2:$D$2</c:f>
              <c:numCache>
                <c:formatCode>General</c:formatCode>
                <c:ptCount val="3"/>
                <c:pt idx="0">
                  <c:v>243</c:v>
                </c:pt>
                <c:pt idx="1">
                  <c:v>197</c:v>
                </c:pt>
                <c:pt idx="2">
                  <c:v>31</c:v>
                </c:pt>
              </c:numCache>
            </c:numRef>
          </c:val>
        </c:ser>
        <c:ser>
          <c:idx val="1"/>
          <c:order val="1"/>
          <c:tx>
            <c:strRef>
              <c:f>Sheet1!$A$3</c:f>
              <c:strCache>
                <c:ptCount val="1"/>
                <c:pt idx="0">
                  <c:v>ILD</c:v>
                </c:pt>
              </c:strCache>
            </c:strRef>
          </c:tx>
          <c:spPr>
            <a:gradFill flip="none" rotWithShape="1">
              <a:gsLst>
                <a:gs pos="0">
                  <a:srgbClr val="000077"/>
                </a:gs>
                <a:gs pos="50000">
                  <a:srgbClr val="2626FF"/>
                </a:gs>
                <a:gs pos="100000">
                  <a:srgbClr val="00004C">
                    <a:lumMod val="90000"/>
                    <a:lumOff val="10000"/>
                  </a:srgbClr>
                </a:gs>
              </a:gsLst>
              <a:lin ang="10800000" scaled="1"/>
              <a:tileRect/>
            </a:gradFill>
            <a:ln>
              <a:solidFill>
                <a:schemeClr val="bg2"/>
              </a:solidFill>
            </a:ln>
          </c:spPr>
          <c:invertIfNegative val="0"/>
          <c:cat>
            <c:strRef>
              <c:f>Sheet1!$B$1:$D$1</c:f>
              <c:strCache>
                <c:ptCount val="3"/>
                <c:pt idx="0">
                  <c:v>Europe (N=370)</c:v>
                </c:pt>
                <c:pt idx="1">
                  <c:v>North America (N=398)</c:v>
                </c:pt>
                <c:pt idx="2">
                  <c:v>Other (N=77)</c:v>
                </c:pt>
              </c:strCache>
            </c:strRef>
          </c:cat>
          <c:val>
            <c:numRef>
              <c:f>Sheet1!$B$3:$D$3</c:f>
              <c:numCache>
                <c:formatCode>General</c:formatCode>
                <c:ptCount val="3"/>
                <c:pt idx="0">
                  <c:v>14</c:v>
                </c:pt>
                <c:pt idx="1">
                  <c:v>11</c:v>
                </c:pt>
                <c:pt idx="2">
                  <c:v>7</c:v>
                </c:pt>
              </c:numCache>
            </c:numRef>
          </c:val>
        </c:ser>
        <c:ser>
          <c:idx val="2"/>
          <c:order val="2"/>
          <c:tx>
            <c:strRef>
              <c:f>Sheet1!$A$4</c:f>
              <c:strCache>
                <c:ptCount val="1"/>
                <c:pt idx="0">
                  <c:v>ILD Other</c:v>
                </c:pt>
              </c:strCache>
            </c:strRef>
          </c:tx>
          <c:spPr>
            <a:gradFill flip="none" rotWithShape="1">
              <a:gsLst>
                <a:gs pos="0">
                  <a:srgbClr val="CC6600"/>
                </a:gs>
                <a:gs pos="50000">
                  <a:srgbClr val="FF9900"/>
                </a:gs>
                <a:gs pos="100000">
                  <a:srgbClr val="CC6600"/>
                </a:gs>
              </a:gsLst>
              <a:lin ang="10800000" scaled="1"/>
              <a:tileRect/>
            </a:gradFill>
            <a:ln>
              <a:solidFill>
                <a:srgbClr val="000000"/>
              </a:solidFill>
            </a:ln>
          </c:spPr>
          <c:invertIfNegative val="0"/>
          <c:cat>
            <c:strRef>
              <c:f>Sheet1!$B$1:$D$1</c:f>
              <c:strCache>
                <c:ptCount val="3"/>
                <c:pt idx="0">
                  <c:v>Europe (N=370)</c:v>
                </c:pt>
                <c:pt idx="1">
                  <c:v>North America (N=398)</c:v>
                </c:pt>
                <c:pt idx="2">
                  <c:v>Other (N=77)</c:v>
                </c:pt>
              </c:strCache>
            </c:strRef>
          </c:cat>
          <c:val>
            <c:numRef>
              <c:f>Sheet1!$B$4:$D$4</c:f>
              <c:numCache>
                <c:formatCode>General</c:formatCode>
                <c:ptCount val="3"/>
                <c:pt idx="0">
                  <c:v>13</c:v>
                </c:pt>
                <c:pt idx="1">
                  <c:v>33</c:v>
                </c:pt>
                <c:pt idx="2">
                  <c:v>2</c:v>
                </c:pt>
              </c:numCache>
            </c:numRef>
          </c:val>
        </c:ser>
        <c:ser>
          <c:idx val="3"/>
          <c:order val="3"/>
          <c:tx>
            <c:strRef>
              <c:f>Sheet1!$A$5</c:f>
              <c:strCache>
                <c:ptCount val="1"/>
                <c:pt idx="0">
                  <c:v>OB (non-Retx)</c:v>
                </c:pt>
              </c:strCache>
            </c:strRef>
          </c:tx>
          <c:spPr>
            <a:gradFill flip="none" rotWithShape="1">
              <a:gsLst>
                <a:gs pos="0">
                  <a:srgbClr val="6600CC"/>
                </a:gs>
                <a:gs pos="50000">
                  <a:srgbClr val="9933FF"/>
                </a:gs>
                <a:gs pos="100000">
                  <a:srgbClr val="6600CC"/>
                </a:gs>
              </a:gsLst>
              <a:lin ang="0" scaled="1"/>
              <a:tileRect/>
            </a:gradFill>
            <a:ln>
              <a:solidFill>
                <a:srgbClr val="000000"/>
              </a:solidFill>
            </a:ln>
          </c:spPr>
          <c:invertIfNegative val="0"/>
          <c:cat>
            <c:strRef>
              <c:f>Sheet1!$B$1:$D$1</c:f>
              <c:strCache>
                <c:ptCount val="3"/>
                <c:pt idx="0">
                  <c:v>Europe (N=370)</c:v>
                </c:pt>
                <c:pt idx="1">
                  <c:v>North America (N=398)</c:v>
                </c:pt>
                <c:pt idx="2">
                  <c:v>Other (N=77)</c:v>
                </c:pt>
              </c:strCache>
            </c:strRef>
          </c:cat>
          <c:val>
            <c:numRef>
              <c:f>Sheet1!$B$5:$D$5</c:f>
              <c:numCache>
                <c:formatCode>General</c:formatCode>
                <c:ptCount val="3"/>
                <c:pt idx="0">
                  <c:v>22</c:v>
                </c:pt>
                <c:pt idx="1">
                  <c:v>22</c:v>
                </c:pt>
                <c:pt idx="2">
                  <c:v>12</c:v>
                </c:pt>
              </c:numCache>
            </c:numRef>
          </c:val>
        </c:ser>
        <c:ser>
          <c:idx val="4"/>
          <c:order val="4"/>
          <c:tx>
            <c:strRef>
              <c:f>Sheet1!$A$6</c:f>
              <c:strCache>
                <c:ptCount val="1"/>
                <c:pt idx="0">
                  <c:v>PHT Other</c:v>
                </c:pt>
              </c:strCache>
            </c:strRef>
          </c:tx>
          <c:spPr>
            <a:gradFill>
              <a:gsLst>
                <a:gs pos="0">
                  <a:srgbClr val="A6A200"/>
                </a:gs>
                <a:gs pos="50000">
                  <a:srgbClr val="FFFF00"/>
                </a:gs>
                <a:gs pos="100000">
                  <a:srgbClr val="A6A200"/>
                </a:gs>
              </a:gsLst>
              <a:lin ang="0" scaled="1"/>
            </a:gradFill>
            <a:ln>
              <a:solidFill>
                <a:schemeClr val="bg2"/>
              </a:solidFill>
            </a:ln>
          </c:spPr>
          <c:invertIfNegative val="0"/>
          <c:cat>
            <c:strRef>
              <c:f>Sheet1!$B$1:$D$1</c:f>
              <c:strCache>
                <c:ptCount val="3"/>
                <c:pt idx="0">
                  <c:v>Europe (N=370)</c:v>
                </c:pt>
                <c:pt idx="1">
                  <c:v>North America (N=398)</c:v>
                </c:pt>
                <c:pt idx="2">
                  <c:v>Other (N=77)</c:v>
                </c:pt>
              </c:strCache>
            </c:strRef>
          </c:cat>
          <c:val>
            <c:numRef>
              <c:f>Sheet1!$B$6:$D$6</c:f>
              <c:numCache>
                <c:formatCode>General</c:formatCode>
                <c:ptCount val="3"/>
                <c:pt idx="0">
                  <c:v>4</c:v>
                </c:pt>
                <c:pt idx="1">
                  <c:v>27</c:v>
                </c:pt>
                <c:pt idx="2">
                  <c:v>2</c:v>
                </c:pt>
              </c:numCache>
            </c:numRef>
          </c:val>
        </c:ser>
        <c:ser>
          <c:idx val="5"/>
          <c:order val="5"/>
          <c:tx>
            <c:strRef>
              <c:f>Sheet1!$A$7</c:f>
              <c:strCache>
                <c:ptCount val="1"/>
                <c:pt idx="0">
                  <c:v>PH/PAH</c:v>
                </c:pt>
              </c:strCache>
            </c:strRef>
          </c:tx>
          <c:spPr>
            <a:gradFill flip="none" rotWithShape="1">
              <a:gsLst>
                <a:gs pos="0">
                  <a:srgbClr val="008080"/>
                </a:gs>
                <a:gs pos="50000">
                  <a:srgbClr val="00FFFF"/>
                </a:gs>
                <a:gs pos="100000">
                  <a:srgbClr val="008080"/>
                </a:gs>
              </a:gsLst>
              <a:lin ang="0" scaled="1"/>
              <a:tileRect/>
            </a:gradFill>
            <a:ln>
              <a:solidFill>
                <a:srgbClr val="000000"/>
              </a:solidFill>
            </a:ln>
          </c:spPr>
          <c:invertIfNegative val="0"/>
          <c:cat>
            <c:strRef>
              <c:f>Sheet1!$B$1:$D$1</c:f>
              <c:strCache>
                <c:ptCount val="3"/>
                <c:pt idx="0">
                  <c:v>Europe (N=370)</c:v>
                </c:pt>
                <c:pt idx="1">
                  <c:v>North America (N=398)</c:v>
                </c:pt>
                <c:pt idx="2">
                  <c:v>Other (N=77)</c:v>
                </c:pt>
              </c:strCache>
            </c:strRef>
          </c:cat>
          <c:val>
            <c:numRef>
              <c:f>Sheet1!$B$7:$D$7</c:f>
              <c:numCache>
                <c:formatCode>General</c:formatCode>
                <c:ptCount val="3"/>
                <c:pt idx="0">
                  <c:v>44</c:v>
                </c:pt>
                <c:pt idx="1">
                  <c:v>37</c:v>
                </c:pt>
                <c:pt idx="2">
                  <c:v>8</c:v>
                </c:pt>
              </c:numCache>
            </c:numRef>
          </c:val>
        </c:ser>
        <c:ser>
          <c:idx val="6"/>
          <c:order val="6"/>
          <c:tx>
            <c:strRef>
              <c:f>Sheet1!$A$8</c:f>
              <c:strCache>
                <c:ptCount val="1"/>
                <c:pt idx="0">
                  <c:v>Other</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Sheet1!$B$1:$D$1</c:f>
              <c:strCache>
                <c:ptCount val="3"/>
                <c:pt idx="0">
                  <c:v>Europe (N=370)</c:v>
                </c:pt>
                <c:pt idx="1">
                  <c:v>North America (N=398)</c:v>
                </c:pt>
                <c:pt idx="2">
                  <c:v>Other (N=77)</c:v>
                </c:pt>
              </c:strCache>
            </c:strRef>
          </c:cat>
          <c:val>
            <c:numRef>
              <c:f>Sheet1!$B$8:$D$8</c:f>
              <c:numCache>
                <c:formatCode>General</c:formatCode>
                <c:ptCount val="3"/>
                <c:pt idx="0">
                  <c:v>30</c:v>
                </c:pt>
                <c:pt idx="1">
                  <c:v>71</c:v>
                </c:pt>
                <c:pt idx="2">
                  <c:v>15</c:v>
                </c:pt>
              </c:numCache>
            </c:numRef>
          </c:val>
        </c:ser>
        <c:dLbls>
          <c:showLegendKey val="0"/>
          <c:showVal val="0"/>
          <c:showCatName val="0"/>
          <c:showSerName val="0"/>
          <c:showPercent val="0"/>
          <c:showBubbleSize val="0"/>
        </c:dLbls>
        <c:gapWidth val="45"/>
        <c:overlap val="100"/>
        <c:axId val="496876568"/>
        <c:axId val="496876960"/>
      </c:barChart>
      <c:catAx>
        <c:axId val="496876568"/>
        <c:scaling>
          <c:orientation val="minMax"/>
        </c:scaling>
        <c:delete val="0"/>
        <c:axPos val="b"/>
        <c:numFmt formatCode="General" sourceLinked="0"/>
        <c:majorTickMark val="out"/>
        <c:minorTickMark val="none"/>
        <c:tickLblPos val="nextTo"/>
        <c:txPr>
          <a:bodyPr/>
          <a:lstStyle/>
          <a:p>
            <a:pPr>
              <a:defRPr sz="1500" b="1"/>
            </a:pPr>
            <a:endParaRPr lang="en-US"/>
          </a:p>
        </c:txPr>
        <c:crossAx val="496876960"/>
        <c:crosses val="autoZero"/>
        <c:auto val="1"/>
        <c:lblAlgn val="ctr"/>
        <c:lblOffset val="100"/>
        <c:noMultiLvlLbl val="0"/>
      </c:catAx>
      <c:valAx>
        <c:axId val="496876960"/>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072E-3"/>
              <c:y val="0.26531345467062517"/>
            </c:manualLayout>
          </c:layout>
          <c:overlay val="0"/>
        </c:title>
        <c:numFmt formatCode="0%" sourceLinked="1"/>
        <c:majorTickMark val="out"/>
        <c:minorTickMark val="none"/>
        <c:tickLblPos val="nextTo"/>
        <c:txPr>
          <a:bodyPr/>
          <a:lstStyle/>
          <a:p>
            <a:pPr>
              <a:defRPr sz="1500" b="1"/>
            </a:pPr>
            <a:endParaRPr lang="en-US"/>
          </a:p>
        </c:txPr>
        <c:crossAx val="496876568"/>
        <c:crosses val="autoZero"/>
        <c:crossBetween val="between"/>
        <c:majorUnit val="0.2"/>
      </c:valAx>
      <c:spPr>
        <a:solidFill>
          <a:srgbClr val="000000"/>
        </a:solidFill>
        <a:ln w="12700">
          <a:solidFill>
            <a:srgbClr val="FFFFFF"/>
          </a:solidFill>
        </a:ln>
      </c:spPr>
    </c:plotArea>
    <c:legend>
      <c:legendPos val="t"/>
      <c:layout>
        <c:manualLayout>
          <c:xMode val="edge"/>
          <c:yMode val="edge"/>
          <c:x val="0.15437486098136038"/>
          <c:y val="1.6393442622950821E-2"/>
          <c:w val="0.77599592953423191"/>
          <c:h val="5.8698420894109544E-2"/>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8208064900978"/>
          <c:y val="0.11034879429133858"/>
          <c:w val="0.86362491052258283"/>
          <c:h val="0.76488312007874026"/>
        </c:manualLayout>
      </c:layout>
      <c:barChart>
        <c:barDir val="col"/>
        <c:grouping val="percentStacked"/>
        <c:varyColors val="0"/>
        <c:ser>
          <c:idx val="0"/>
          <c:order val="0"/>
          <c:tx>
            <c:strRef>
              <c:f>Sheet1!$A$2</c:f>
              <c:strCache>
                <c:ptCount val="1"/>
                <c:pt idx="0">
                  <c:v>&lt;1</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Sheet1!$B$1:$H$1</c:f>
              <c:strCache>
                <c:ptCount val="7"/>
                <c:pt idx="0">
                  <c:v>CF</c:v>
                </c:pt>
                <c:pt idx="1">
                  <c:v>ILD</c:v>
                </c:pt>
                <c:pt idx="2">
                  <c:v>ILD Other</c:v>
                </c:pt>
                <c:pt idx="3">
                  <c:v>OB (non-Retx)</c:v>
                </c:pt>
                <c:pt idx="4">
                  <c:v>PHT Other</c:v>
                </c:pt>
                <c:pt idx="5">
                  <c:v>PH/PAH</c:v>
                </c:pt>
                <c:pt idx="6">
                  <c:v>Other</c:v>
                </c:pt>
              </c:strCache>
            </c:strRef>
          </c:cat>
          <c:val>
            <c:numRef>
              <c:f>Sheet1!$B$2:$H$2</c:f>
              <c:numCache>
                <c:formatCode>General</c:formatCode>
                <c:ptCount val="7"/>
                <c:pt idx="0">
                  <c:v>0</c:v>
                </c:pt>
                <c:pt idx="1">
                  <c:v>3</c:v>
                </c:pt>
                <c:pt idx="2">
                  <c:v>3</c:v>
                </c:pt>
                <c:pt idx="3">
                  <c:v>0</c:v>
                </c:pt>
                <c:pt idx="4">
                  <c:v>9</c:v>
                </c:pt>
                <c:pt idx="5">
                  <c:v>0</c:v>
                </c:pt>
                <c:pt idx="6">
                  <c:v>15</c:v>
                </c:pt>
              </c:numCache>
            </c:numRef>
          </c:val>
        </c:ser>
        <c:ser>
          <c:idx val="1"/>
          <c:order val="1"/>
          <c:tx>
            <c:strRef>
              <c:f>Sheet1!$A$3</c:f>
              <c:strCache>
                <c:ptCount val="1"/>
                <c:pt idx="0">
                  <c:v>1-5</c:v>
                </c:pt>
              </c:strCache>
            </c:strRef>
          </c:tx>
          <c:spPr>
            <a:gradFill flip="none" rotWithShape="1">
              <a:gsLst>
                <a:gs pos="0">
                  <a:srgbClr val="A6A200"/>
                </a:gs>
                <a:gs pos="50000">
                  <a:srgbClr val="FFFF00"/>
                </a:gs>
                <a:gs pos="100000">
                  <a:srgbClr val="A6A200"/>
                </a:gs>
              </a:gsLst>
              <a:lin ang="10800000" scaled="1"/>
              <a:tileRect/>
            </a:gradFill>
            <a:ln>
              <a:solidFill>
                <a:schemeClr val="bg2"/>
              </a:solidFill>
            </a:ln>
          </c:spPr>
          <c:invertIfNegative val="0"/>
          <c:cat>
            <c:strRef>
              <c:f>Sheet1!$B$1:$H$1</c:f>
              <c:strCache>
                <c:ptCount val="7"/>
                <c:pt idx="0">
                  <c:v>CF</c:v>
                </c:pt>
                <c:pt idx="1">
                  <c:v>ILD</c:v>
                </c:pt>
                <c:pt idx="2">
                  <c:v>ILD Other</c:v>
                </c:pt>
                <c:pt idx="3">
                  <c:v>OB (non-Retx)</c:v>
                </c:pt>
                <c:pt idx="4">
                  <c:v>PHT Other</c:v>
                </c:pt>
                <c:pt idx="5">
                  <c:v>PH/PAH</c:v>
                </c:pt>
                <c:pt idx="6">
                  <c:v>Other</c:v>
                </c:pt>
              </c:strCache>
            </c:strRef>
          </c:cat>
          <c:val>
            <c:numRef>
              <c:f>Sheet1!$B$3:$H$3</c:f>
              <c:numCache>
                <c:formatCode>General</c:formatCode>
                <c:ptCount val="7"/>
                <c:pt idx="0">
                  <c:v>1</c:v>
                </c:pt>
                <c:pt idx="1">
                  <c:v>3</c:v>
                </c:pt>
                <c:pt idx="2">
                  <c:v>5</c:v>
                </c:pt>
                <c:pt idx="3">
                  <c:v>4</c:v>
                </c:pt>
                <c:pt idx="4">
                  <c:v>9</c:v>
                </c:pt>
                <c:pt idx="5">
                  <c:v>17</c:v>
                </c:pt>
                <c:pt idx="6">
                  <c:v>15</c:v>
                </c:pt>
              </c:numCache>
            </c:numRef>
          </c:val>
        </c:ser>
        <c:ser>
          <c:idx val="2"/>
          <c:order val="2"/>
          <c:tx>
            <c:strRef>
              <c:f>Sheet1!$A$4</c:f>
              <c:strCache>
                <c:ptCount val="1"/>
                <c:pt idx="0">
                  <c:v>6-10</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Sheet1!$B$1:$H$1</c:f>
              <c:strCache>
                <c:ptCount val="7"/>
                <c:pt idx="0">
                  <c:v>CF</c:v>
                </c:pt>
                <c:pt idx="1">
                  <c:v>ILD</c:v>
                </c:pt>
                <c:pt idx="2">
                  <c:v>ILD Other</c:v>
                </c:pt>
                <c:pt idx="3">
                  <c:v>OB (non-Retx)</c:v>
                </c:pt>
                <c:pt idx="4">
                  <c:v>PHT Other</c:v>
                </c:pt>
                <c:pt idx="5">
                  <c:v>PH/PAH</c:v>
                </c:pt>
                <c:pt idx="6">
                  <c:v>Other</c:v>
                </c:pt>
              </c:strCache>
            </c:strRef>
          </c:cat>
          <c:val>
            <c:numRef>
              <c:f>Sheet1!$B$4:$H$4</c:f>
              <c:numCache>
                <c:formatCode>General</c:formatCode>
                <c:ptCount val="7"/>
                <c:pt idx="0">
                  <c:v>56</c:v>
                </c:pt>
                <c:pt idx="1">
                  <c:v>4</c:v>
                </c:pt>
                <c:pt idx="2">
                  <c:v>14</c:v>
                </c:pt>
                <c:pt idx="3">
                  <c:v>21</c:v>
                </c:pt>
                <c:pt idx="4">
                  <c:v>3</c:v>
                </c:pt>
                <c:pt idx="5">
                  <c:v>17</c:v>
                </c:pt>
                <c:pt idx="6">
                  <c:v>14</c:v>
                </c:pt>
              </c:numCache>
            </c:numRef>
          </c:val>
        </c:ser>
        <c:ser>
          <c:idx val="3"/>
          <c:order val="3"/>
          <c:tx>
            <c:strRef>
              <c:f>Sheet1!$A$5</c:f>
              <c:strCache>
                <c:ptCount val="1"/>
                <c:pt idx="0">
                  <c:v>11-17</c:v>
                </c:pt>
              </c:strCache>
            </c:strRef>
          </c:tx>
          <c:spPr>
            <a:gradFill>
              <a:gsLst>
                <a:gs pos="0">
                  <a:srgbClr val="208C03"/>
                </a:gs>
                <a:gs pos="50000">
                  <a:srgbClr val="20F703"/>
                </a:gs>
                <a:gs pos="100000">
                  <a:srgbClr val="208C03"/>
                </a:gs>
              </a:gsLst>
              <a:lin ang="10800000" scaled="1"/>
            </a:gradFill>
            <a:ln>
              <a:solidFill>
                <a:srgbClr val="000000"/>
              </a:solidFill>
            </a:ln>
          </c:spPr>
          <c:invertIfNegative val="0"/>
          <c:cat>
            <c:strRef>
              <c:f>Sheet1!$B$1:$H$1</c:f>
              <c:strCache>
                <c:ptCount val="7"/>
                <c:pt idx="0">
                  <c:v>CF</c:v>
                </c:pt>
                <c:pt idx="1">
                  <c:v>ILD</c:v>
                </c:pt>
                <c:pt idx="2">
                  <c:v>ILD Other</c:v>
                </c:pt>
                <c:pt idx="3">
                  <c:v>OB (non-Retx)</c:v>
                </c:pt>
                <c:pt idx="4">
                  <c:v>PHT Other</c:v>
                </c:pt>
                <c:pt idx="5">
                  <c:v>PH/PAH</c:v>
                </c:pt>
                <c:pt idx="6">
                  <c:v>Other</c:v>
                </c:pt>
              </c:strCache>
            </c:strRef>
          </c:cat>
          <c:val>
            <c:numRef>
              <c:f>Sheet1!$B$5:$H$5</c:f>
              <c:numCache>
                <c:formatCode>General</c:formatCode>
                <c:ptCount val="7"/>
                <c:pt idx="0">
                  <c:v>414</c:v>
                </c:pt>
                <c:pt idx="1">
                  <c:v>22</c:v>
                </c:pt>
                <c:pt idx="2">
                  <c:v>26</c:v>
                </c:pt>
                <c:pt idx="3">
                  <c:v>31</c:v>
                </c:pt>
                <c:pt idx="4">
                  <c:v>12</c:v>
                </c:pt>
                <c:pt idx="5">
                  <c:v>55</c:v>
                </c:pt>
                <c:pt idx="6">
                  <c:v>72</c:v>
                </c:pt>
              </c:numCache>
            </c:numRef>
          </c:val>
        </c:ser>
        <c:dLbls>
          <c:showLegendKey val="0"/>
          <c:showVal val="0"/>
          <c:showCatName val="0"/>
          <c:showSerName val="0"/>
          <c:showPercent val="0"/>
          <c:showBubbleSize val="0"/>
        </c:dLbls>
        <c:gapWidth val="40"/>
        <c:overlap val="100"/>
        <c:axId val="496877744"/>
        <c:axId val="496878136"/>
      </c:barChart>
      <c:catAx>
        <c:axId val="496877744"/>
        <c:scaling>
          <c:orientation val="minMax"/>
        </c:scaling>
        <c:delete val="0"/>
        <c:axPos val="b"/>
        <c:numFmt formatCode="General" sourceLinked="0"/>
        <c:majorTickMark val="out"/>
        <c:minorTickMark val="none"/>
        <c:tickLblPos val="nextTo"/>
        <c:txPr>
          <a:bodyPr/>
          <a:lstStyle/>
          <a:p>
            <a:pPr>
              <a:defRPr sz="1500" b="1"/>
            </a:pPr>
            <a:endParaRPr lang="en-US"/>
          </a:p>
        </c:txPr>
        <c:crossAx val="496878136"/>
        <c:crosses val="autoZero"/>
        <c:auto val="1"/>
        <c:lblAlgn val="ctr"/>
        <c:lblOffset val="100"/>
        <c:noMultiLvlLbl val="0"/>
      </c:catAx>
      <c:valAx>
        <c:axId val="496878136"/>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496877744"/>
        <c:crosses val="autoZero"/>
        <c:crossBetween val="between"/>
        <c:majorUnit val="0.2"/>
      </c:valAx>
      <c:spPr>
        <a:solidFill>
          <a:srgbClr val="000000"/>
        </a:solidFill>
        <a:ln w="12700">
          <a:solidFill>
            <a:srgbClr val="FFFFFF"/>
          </a:solidFill>
        </a:ln>
      </c:spPr>
    </c:plotArea>
    <c:legend>
      <c:legendPos val="t"/>
      <c:layout>
        <c:manualLayout>
          <c:xMode val="edge"/>
          <c:yMode val="edge"/>
          <c:x val="0.11732951562872822"/>
          <c:y val="1.5625E-2"/>
          <c:w val="0.86377117633023148"/>
          <c:h val="7.7063238188976382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404"/>
          <c:y val="9.7754829826600859E-2"/>
          <c:w val="0.87910930853470903"/>
          <c:h val="0.80491417390095066"/>
        </c:manualLayout>
      </c:layout>
      <c:barChart>
        <c:barDir val="col"/>
        <c:grouping val="percentStacked"/>
        <c:varyColors val="0"/>
        <c:ser>
          <c:idx val="0"/>
          <c:order val="0"/>
          <c:tx>
            <c:strRef>
              <c:f>Sheet1!$A$2</c:f>
              <c:strCache>
                <c:ptCount val="1"/>
                <c:pt idx="0">
                  <c:v>CF</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1988-1999</c:v>
                </c:pt>
                <c:pt idx="1">
                  <c:v>2000-2007</c:v>
                </c:pt>
                <c:pt idx="2">
                  <c:v>2008-6/2015</c:v>
                </c:pt>
              </c:strCache>
            </c:strRef>
          </c:cat>
          <c:val>
            <c:numRef>
              <c:f>Sheet1!$B$2:$D$2</c:f>
              <c:numCache>
                <c:formatCode>General</c:formatCode>
                <c:ptCount val="3"/>
                <c:pt idx="0">
                  <c:v>350</c:v>
                </c:pt>
                <c:pt idx="1">
                  <c:v>421</c:v>
                </c:pt>
                <c:pt idx="2">
                  <c:v>471</c:v>
                </c:pt>
              </c:numCache>
            </c:numRef>
          </c:val>
        </c:ser>
        <c:ser>
          <c:idx val="1"/>
          <c:order val="1"/>
          <c:tx>
            <c:strRef>
              <c:f>Sheet1!$A$3</c:f>
              <c:strCache>
                <c:ptCount val="1"/>
                <c:pt idx="0">
                  <c:v>ILD</c:v>
                </c:pt>
              </c:strCache>
            </c:strRef>
          </c:tx>
          <c:spPr>
            <a:gradFill flip="none" rotWithShape="1">
              <a:gsLst>
                <a:gs pos="0">
                  <a:schemeClr val="bg1">
                    <a:lumMod val="75000"/>
                    <a:lumOff val="25000"/>
                  </a:schemeClr>
                </a:gs>
                <a:gs pos="50000">
                  <a:schemeClr val="bg1">
                    <a:lumMod val="50000"/>
                    <a:lumOff val="50000"/>
                  </a:schemeClr>
                </a:gs>
                <a:gs pos="100000">
                  <a:schemeClr val="bg1">
                    <a:lumMod val="75000"/>
                    <a:lumOff val="25000"/>
                  </a:schemeClr>
                </a:gs>
              </a:gsLst>
              <a:lin ang="10800000" scaled="1"/>
              <a:tileRect/>
            </a:gradFill>
            <a:ln>
              <a:solidFill>
                <a:schemeClr val="bg2"/>
              </a:solidFill>
            </a:ln>
          </c:spPr>
          <c:invertIfNegative val="0"/>
          <c:cat>
            <c:strRef>
              <c:f>Sheet1!$B$1:$D$1</c:f>
              <c:strCache>
                <c:ptCount val="3"/>
                <c:pt idx="0">
                  <c:v>1988-1999</c:v>
                </c:pt>
                <c:pt idx="1">
                  <c:v>2000-2007</c:v>
                </c:pt>
                <c:pt idx="2">
                  <c:v>2008-6/2015</c:v>
                </c:pt>
              </c:strCache>
            </c:strRef>
          </c:cat>
          <c:val>
            <c:numRef>
              <c:f>Sheet1!$B$3:$D$3</c:f>
              <c:numCache>
                <c:formatCode>General</c:formatCode>
                <c:ptCount val="3"/>
                <c:pt idx="0">
                  <c:v>44</c:v>
                </c:pt>
                <c:pt idx="1">
                  <c:v>24</c:v>
                </c:pt>
                <c:pt idx="2">
                  <c:v>32</c:v>
                </c:pt>
              </c:numCache>
            </c:numRef>
          </c:val>
        </c:ser>
        <c:ser>
          <c:idx val="2"/>
          <c:order val="2"/>
          <c:tx>
            <c:strRef>
              <c:f>Sheet1!$A$4</c:f>
              <c:strCache>
                <c:ptCount val="1"/>
                <c:pt idx="0">
                  <c:v>ILD Other</c:v>
                </c:pt>
              </c:strCache>
            </c:strRef>
          </c:tx>
          <c:spPr>
            <a:gradFill flip="none" rotWithShape="1">
              <a:gsLst>
                <a:gs pos="0">
                  <a:srgbClr val="CC6600"/>
                </a:gs>
                <a:gs pos="50000">
                  <a:srgbClr val="FF9933"/>
                </a:gs>
                <a:gs pos="100000">
                  <a:srgbClr val="CC6600"/>
                </a:gs>
              </a:gsLst>
              <a:lin ang="10800000" scaled="1"/>
              <a:tileRect/>
            </a:gradFill>
            <a:ln>
              <a:solidFill>
                <a:srgbClr val="000000"/>
              </a:solidFill>
            </a:ln>
          </c:spPr>
          <c:invertIfNegative val="0"/>
          <c:cat>
            <c:strRef>
              <c:f>Sheet1!$B$1:$D$1</c:f>
              <c:strCache>
                <c:ptCount val="3"/>
                <c:pt idx="0">
                  <c:v>1988-1999</c:v>
                </c:pt>
                <c:pt idx="1">
                  <c:v>2000-2007</c:v>
                </c:pt>
                <c:pt idx="2">
                  <c:v>2008-6/2015</c:v>
                </c:pt>
              </c:strCache>
            </c:strRef>
          </c:cat>
          <c:val>
            <c:numRef>
              <c:f>Sheet1!$B$4:$D$4</c:f>
              <c:numCache>
                <c:formatCode>General</c:formatCode>
                <c:ptCount val="3"/>
                <c:pt idx="0">
                  <c:v>16</c:v>
                </c:pt>
                <c:pt idx="1">
                  <c:v>31</c:v>
                </c:pt>
                <c:pt idx="2">
                  <c:v>48</c:v>
                </c:pt>
              </c:numCache>
            </c:numRef>
          </c:val>
        </c:ser>
        <c:ser>
          <c:idx val="3"/>
          <c:order val="3"/>
          <c:tx>
            <c:strRef>
              <c:f>Sheet1!$A$5</c:f>
              <c:strCache>
                <c:ptCount val="1"/>
                <c:pt idx="0">
                  <c:v>OB (non-Retx)</c:v>
                </c:pt>
              </c:strCache>
            </c:strRef>
          </c:tx>
          <c:spPr>
            <a:gradFill flip="none" rotWithShape="1">
              <a:gsLst>
                <a:gs pos="0">
                  <a:srgbClr val="6600CC"/>
                </a:gs>
                <a:gs pos="50000">
                  <a:srgbClr val="9933FF"/>
                </a:gs>
                <a:gs pos="100000">
                  <a:srgbClr val="6600CC"/>
                </a:gs>
              </a:gsLst>
              <a:lin ang="0" scaled="1"/>
              <a:tileRect/>
            </a:gradFill>
            <a:ln>
              <a:solidFill>
                <a:srgbClr val="000000"/>
              </a:solidFill>
            </a:ln>
          </c:spPr>
          <c:invertIfNegative val="0"/>
          <c:cat>
            <c:strRef>
              <c:f>Sheet1!$B$1:$D$1</c:f>
              <c:strCache>
                <c:ptCount val="3"/>
                <c:pt idx="0">
                  <c:v>1988-1999</c:v>
                </c:pt>
                <c:pt idx="1">
                  <c:v>2000-2007</c:v>
                </c:pt>
                <c:pt idx="2">
                  <c:v>2008-6/2015</c:v>
                </c:pt>
              </c:strCache>
            </c:strRef>
          </c:cat>
          <c:val>
            <c:numRef>
              <c:f>Sheet1!$B$5:$D$5</c:f>
              <c:numCache>
                <c:formatCode>General</c:formatCode>
                <c:ptCount val="3"/>
                <c:pt idx="0">
                  <c:v>17</c:v>
                </c:pt>
                <c:pt idx="1">
                  <c:v>32</c:v>
                </c:pt>
                <c:pt idx="2">
                  <c:v>56</c:v>
                </c:pt>
              </c:numCache>
            </c:numRef>
          </c:val>
        </c:ser>
        <c:ser>
          <c:idx val="4"/>
          <c:order val="4"/>
          <c:tx>
            <c:strRef>
              <c:f>Sheet1!$A$6</c:f>
              <c:strCache>
                <c:ptCount val="1"/>
                <c:pt idx="0">
                  <c:v>PHT Other</c:v>
                </c:pt>
              </c:strCache>
            </c:strRef>
          </c:tx>
          <c:spPr>
            <a:gradFill>
              <a:gsLst>
                <a:gs pos="0">
                  <a:schemeClr val="tx2">
                    <a:lumMod val="75000"/>
                  </a:schemeClr>
                </a:gs>
                <a:gs pos="50000">
                  <a:srgbClr val="FFFF00"/>
                </a:gs>
                <a:gs pos="100000">
                  <a:schemeClr val="tx2">
                    <a:lumMod val="75000"/>
                  </a:schemeClr>
                </a:gs>
              </a:gsLst>
              <a:lin ang="0" scaled="1"/>
            </a:gradFill>
            <a:ln>
              <a:solidFill>
                <a:schemeClr val="bg2"/>
              </a:solidFill>
            </a:ln>
          </c:spPr>
          <c:invertIfNegative val="0"/>
          <c:cat>
            <c:strRef>
              <c:f>Sheet1!$B$1:$D$1</c:f>
              <c:strCache>
                <c:ptCount val="3"/>
                <c:pt idx="0">
                  <c:v>1988-1999</c:v>
                </c:pt>
                <c:pt idx="1">
                  <c:v>2000-2007</c:v>
                </c:pt>
                <c:pt idx="2">
                  <c:v>2008-6/2015</c:v>
                </c:pt>
              </c:strCache>
            </c:strRef>
          </c:cat>
          <c:val>
            <c:numRef>
              <c:f>Sheet1!$B$6:$D$6</c:f>
              <c:numCache>
                <c:formatCode>General</c:formatCode>
                <c:ptCount val="3"/>
                <c:pt idx="0">
                  <c:v>33</c:v>
                </c:pt>
                <c:pt idx="1">
                  <c:v>25</c:v>
                </c:pt>
                <c:pt idx="2">
                  <c:v>33</c:v>
                </c:pt>
              </c:numCache>
            </c:numRef>
          </c:val>
        </c:ser>
        <c:ser>
          <c:idx val="5"/>
          <c:order val="5"/>
          <c:tx>
            <c:strRef>
              <c:f>Sheet1!$A$7</c:f>
              <c:strCache>
                <c:ptCount val="1"/>
                <c:pt idx="0">
                  <c:v>PH/PAH</c:v>
                </c:pt>
              </c:strCache>
            </c:strRef>
          </c:tx>
          <c:spPr>
            <a:gradFill flip="none" rotWithShape="1">
              <a:gsLst>
                <a:gs pos="0">
                  <a:srgbClr val="008080"/>
                </a:gs>
                <a:gs pos="50000">
                  <a:srgbClr val="00FFFF"/>
                </a:gs>
                <a:gs pos="100000">
                  <a:srgbClr val="008080"/>
                </a:gs>
              </a:gsLst>
              <a:lin ang="0" scaled="1"/>
              <a:tileRect/>
            </a:gradFill>
            <a:ln>
              <a:solidFill>
                <a:srgbClr val="000000"/>
              </a:solidFill>
            </a:ln>
          </c:spPr>
          <c:invertIfNegative val="0"/>
          <c:cat>
            <c:strRef>
              <c:f>Sheet1!$B$1:$D$1</c:f>
              <c:strCache>
                <c:ptCount val="3"/>
                <c:pt idx="0">
                  <c:v>1988-1999</c:v>
                </c:pt>
                <c:pt idx="1">
                  <c:v>2000-2007</c:v>
                </c:pt>
                <c:pt idx="2">
                  <c:v>2008-6/2015</c:v>
                </c:pt>
              </c:strCache>
            </c:strRef>
          </c:cat>
          <c:val>
            <c:numRef>
              <c:f>Sheet1!$B$7:$D$7</c:f>
              <c:numCache>
                <c:formatCode>General</c:formatCode>
                <c:ptCount val="3"/>
                <c:pt idx="0">
                  <c:v>66</c:v>
                </c:pt>
                <c:pt idx="1">
                  <c:v>56</c:v>
                </c:pt>
                <c:pt idx="2">
                  <c:v>89</c:v>
                </c:pt>
              </c:numCache>
            </c:numRef>
          </c:val>
        </c:ser>
        <c:ser>
          <c:idx val="6"/>
          <c:order val="6"/>
          <c:tx>
            <c:strRef>
              <c:f>Sheet1!$A$8</c:f>
              <c:strCache>
                <c:ptCount val="1"/>
                <c:pt idx="0">
                  <c:v>Other</c:v>
                </c:pt>
              </c:strCache>
            </c:strRef>
          </c:tx>
          <c:spPr>
            <a:gradFill>
              <a:gsLst>
                <a:gs pos="0">
                  <a:srgbClr val="C00000"/>
                </a:gs>
                <a:gs pos="50000">
                  <a:srgbClr val="FF0000"/>
                </a:gs>
                <a:gs pos="100000">
                  <a:srgbClr val="C00000"/>
                </a:gs>
              </a:gsLst>
              <a:lin ang="0" scaled="1"/>
            </a:gradFill>
            <a:ln>
              <a:solidFill>
                <a:schemeClr val="bg2"/>
              </a:solidFill>
            </a:ln>
          </c:spPr>
          <c:invertIfNegative val="0"/>
          <c:cat>
            <c:strRef>
              <c:f>Sheet1!$B$1:$D$1</c:f>
              <c:strCache>
                <c:ptCount val="3"/>
                <c:pt idx="0">
                  <c:v>1988-1999</c:v>
                </c:pt>
                <c:pt idx="1">
                  <c:v>2000-2007</c:v>
                </c:pt>
                <c:pt idx="2">
                  <c:v>2008-6/2015</c:v>
                </c:pt>
              </c:strCache>
            </c:strRef>
          </c:cat>
          <c:val>
            <c:numRef>
              <c:f>Sheet1!$B$8:$D$8</c:f>
              <c:numCache>
                <c:formatCode>General</c:formatCode>
                <c:ptCount val="3"/>
                <c:pt idx="0">
                  <c:v>109</c:v>
                </c:pt>
                <c:pt idx="1">
                  <c:v>89</c:v>
                </c:pt>
                <c:pt idx="2">
                  <c:v>116</c:v>
                </c:pt>
              </c:numCache>
            </c:numRef>
          </c:val>
        </c:ser>
        <c:dLbls>
          <c:showLegendKey val="0"/>
          <c:showVal val="0"/>
          <c:showCatName val="0"/>
          <c:showSerName val="0"/>
          <c:showPercent val="0"/>
          <c:showBubbleSize val="0"/>
        </c:dLbls>
        <c:gapWidth val="45"/>
        <c:overlap val="100"/>
        <c:axId val="887686192"/>
        <c:axId val="887686584"/>
      </c:barChart>
      <c:catAx>
        <c:axId val="887686192"/>
        <c:scaling>
          <c:orientation val="minMax"/>
        </c:scaling>
        <c:delete val="0"/>
        <c:axPos val="b"/>
        <c:numFmt formatCode="General" sourceLinked="0"/>
        <c:majorTickMark val="out"/>
        <c:minorTickMark val="none"/>
        <c:tickLblPos val="nextTo"/>
        <c:txPr>
          <a:bodyPr/>
          <a:lstStyle/>
          <a:p>
            <a:pPr>
              <a:defRPr sz="1500" b="1"/>
            </a:pPr>
            <a:endParaRPr lang="en-US"/>
          </a:p>
        </c:txPr>
        <c:crossAx val="887686584"/>
        <c:crosses val="autoZero"/>
        <c:auto val="1"/>
        <c:lblAlgn val="ctr"/>
        <c:lblOffset val="100"/>
        <c:noMultiLvlLbl val="0"/>
      </c:catAx>
      <c:valAx>
        <c:axId val="887686584"/>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9.2878314779618072E-3"/>
              <c:y val="0.26531345467062517"/>
            </c:manualLayout>
          </c:layout>
          <c:overlay val="0"/>
        </c:title>
        <c:numFmt formatCode="0%" sourceLinked="1"/>
        <c:majorTickMark val="out"/>
        <c:minorTickMark val="none"/>
        <c:tickLblPos val="nextTo"/>
        <c:txPr>
          <a:bodyPr/>
          <a:lstStyle/>
          <a:p>
            <a:pPr>
              <a:defRPr sz="1500" b="1"/>
            </a:pPr>
            <a:endParaRPr lang="en-US"/>
          </a:p>
        </c:txPr>
        <c:crossAx val="887686192"/>
        <c:crosses val="autoZero"/>
        <c:crossBetween val="between"/>
        <c:majorUnit val="0.2"/>
      </c:valAx>
      <c:spPr>
        <a:solidFill>
          <a:srgbClr val="000000"/>
        </a:solidFill>
        <a:ln w="12700">
          <a:solidFill>
            <a:srgbClr val="FFFFFF"/>
          </a:solidFill>
        </a:ln>
      </c:spPr>
    </c:plotArea>
    <c:legend>
      <c:legendPos val="t"/>
      <c:layout>
        <c:manualLayout>
          <c:xMode val="edge"/>
          <c:yMode val="edge"/>
          <c:x val="0.15578729035989144"/>
          <c:y val="1.8154205373685634E-2"/>
          <c:w val="0.77599592953423191"/>
          <c:h val="5.5716869545187127E-2"/>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86555847185768E-2"/>
          <c:y val="0.11034879429133858"/>
          <c:w val="0.88784148776274752"/>
          <c:h val="0.68775538240137779"/>
        </c:manualLayout>
      </c:layout>
      <c:barChart>
        <c:barDir val="col"/>
        <c:grouping val="percentStacked"/>
        <c:varyColors val="0"/>
        <c:ser>
          <c:idx val="0"/>
          <c:order val="0"/>
          <c:tx>
            <c:strRef>
              <c:f>Sheet1!$B$1</c:f>
              <c:strCache>
                <c:ptCount val="1"/>
                <c:pt idx="0">
                  <c:v>&lt;1</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Sheet1!$A$2:$A$21</c:f>
              <c:strCache>
                <c:ptCount val="20"/>
                <c:pt idx="0">
                  <c:v>2000-
2007</c:v>
                </c:pt>
                <c:pt idx="1">
                  <c:v>2008-
6/2015</c:v>
                </c:pt>
                <c:pt idx="2">
                  <c:v> </c:v>
                </c:pt>
                <c:pt idx="3">
                  <c:v>2000-
2007</c:v>
                </c:pt>
                <c:pt idx="4">
                  <c:v>2008-
6/2015</c:v>
                </c:pt>
                <c:pt idx="5">
                  <c:v> </c:v>
                </c:pt>
                <c:pt idx="6">
                  <c:v>2000-
2007</c:v>
                </c:pt>
                <c:pt idx="7">
                  <c:v>2008-
6/2015</c:v>
                </c:pt>
                <c:pt idx="8">
                  <c:v> </c:v>
                </c:pt>
                <c:pt idx="9">
                  <c:v>2000-
2007</c:v>
                </c:pt>
                <c:pt idx="10">
                  <c:v>2008-
6/2015</c:v>
                </c:pt>
                <c:pt idx="11">
                  <c:v> </c:v>
                </c:pt>
                <c:pt idx="12">
                  <c:v>2000-
2007</c:v>
                </c:pt>
                <c:pt idx="13">
                  <c:v>2008-
6/2015</c:v>
                </c:pt>
                <c:pt idx="14">
                  <c:v> </c:v>
                </c:pt>
                <c:pt idx="15">
                  <c:v>2000-
2007</c:v>
                </c:pt>
                <c:pt idx="16">
                  <c:v>2008-
6/2015</c:v>
                </c:pt>
                <c:pt idx="18">
                  <c:v>2000-
2007</c:v>
                </c:pt>
                <c:pt idx="19">
                  <c:v>2008-
6/2015</c:v>
                </c:pt>
              </c:strCache>
            </c:strRef>
          </c:cat>
          <c:val>
            <c:numRef>
              <c:f>Sheet1!$B$2:$B$21</c:f>
              <c:numCache>
                <c:formatCode>General</c:formatCode>
                <c:ptCount val="20"/>
                <c:pt idx="0">
                  <c:v>0</c:v>
                </c:pt>
                <c:pt idx="1">
                  <c:v>0</c:v>
                </c:pt>
                <c:pt idx="2">
                  <c:v>0</c:v>
                </c:pt>
                <c:pt idx="3">
                  <c:v>2</c:v>
                </c:pt>
                <c:pt idx="4">
                  <c:v>3</c:v>
                </c:pt>
                <c:pt idx="5">
                  <c:v>0</c:v>
                </c:pt>
                <c:pt idx="6">
                  <c:v>3</c:v>
                </c:pt>
                <c:pt idx="7">
                  <c:v>3</c:v>
                </c:pt>
                <c:pt idx="8">
                  <c:v>0</c:v>
                </c:pt>
                <c:pt idx="9">
                  <c:v>0</c:v>
                </c:pt>
                <c:pt idx="10">
                  <c:v>0</c:v>
                </c:pt>
                <c:pt idx="11">
                  <c:v>0</c:v>
                </c:pt>
                <c:pt idx="12">
                  <c:v>5</c:v>
                </c:pt>
                <c:pt idx="13">
                  <c:v>9</c:v>
                </c:pt>
                <c:pt idx="14">
                  <c:v>0</c:v>
                </c:pt>
                <c:pt idx="15">
                  <c:v>7</c:v>
                </c:pt>
                <c:pt idx="16">
                  <c:v>0</c:v>
                </c:pt>
                <c:pt idx="17">
                  <c:v>0</c:v>
                </c:pt>
                <c:pt idx="18">
                  <c:v>10</c:v>
                </c:pt>
                <c:pt idx="19">
                  <c:v>15</c:v>
                </c:pt>
              </c:numCache>
            </c:numRef>
          </c:val>
        </c:ser>
        <c:ser>
          <c:idx val="1"/>
          <c:order val="1"/>
          <c:tx>
            <c:strRef>
              <c:f>Sheet1!$C$1</c:f>
              <c:strCache>
                <c:ptCount val="1"/>
                <c:pt idx="0">
                  <c:v>1-5</c:v>
                </c:pt>
              </c:strCache>
            </c:strRef>
          </c:tx>
          <c:spPr>
            <a:gradFill flip="none" rotWithShape="1">
              <a:gsLst>
                <a:gs pos="0">
                  <a:srgbClr val="A6A200"/>
                </a:gs>
                <a:gs pos="50000">
                  <a:srgbClr val="FFFF00"/>
                </a:gs>
                <a:gs pos="100000">
                  <a:srgbClr val="A6A200"/>
                </a:gs>
              </a:gsLst>
              <a:lin ang="10800000" scaled="1"/>
              <a:tileRect/>
            </a:gradFill>
            <a:ln>
              <a:solidFill>
                <a:schemeClr val="bg2"/>
              </a:solidFill>
            </a:ln>
          </c:spPr>
          <c:invertIfNegative val="0"/>
          <c:cat>
            <c:strRef>
              <c:f>Sheet1!$A$2:$A$21</c:f>
              <c:strCache>
                <c:ptCount val="20"/>
                <c:pt idx="0">
                  <c:v>2000-
2007</c:v>
                </c:pt>
                <c:pt idx="1">
                  <c:v>2008-
6/2015</c:v>
                </c:pt>
                <c:pt idx="2">
                  <c:v> </c:v>
                </c:pt>
                <c:pt idx="3">
                  <c:v>2000-
2007</c:v>
                </c:pt>
                <c:pt idx="4">
                  <c:v>2008-
6/2015</c:v>
                </c:pt>
                <c:pt idx="5">
                  <c:v> </c:v>
                </c:pt>
                <c:pt idx="6">
                  <c:v>2000-
2007</c:v>
                </c:pt>
                <c:pt idx="7">
                  <c:v>2008-
6/2015</c:v>
                </c:pt>
                <c:pt idx="8">
                  <c:v> </c:v>
                </c:pt>
                <c:pt idx="9">
                  <c:v>2000-
2007</c:v>
                </c:pt>
                <c:pt idx="10">
                  <c:v>2008-
6/2015</c:v>
                </c:pt>
                <c:pt idx="11">
                  <c:v> </c:v>
                </c:pt>
                <c:pt idx="12">
                  <c:v>2000-
2007</c:v>
                </c:pt>
                <c:pt idx="13">
                  <c:v>2008-
6/2015</c:v>
                </c:pt>
                <c:pt idx="14">
                  <c:v> </c:v>
                </c:pt>
                <c:pt idx="15">
                  <c:v>2000-
2007</c:v>
                </c:pt>
                <c:pt idx="16">
                  <c:v>2008-
6/2015</c:v>
                </c:pt>
                <c:pt idx="18">
                  <c:v>2000-
2007</c:v>
                </c:pt>
                <c:pt idx="19">
                  <c:v>2008-
6/2015</c:v>
                </c:pt>
              </c:strCache>
            </c:strRef>
          </c:cat>
          <c:val>
            <c:numRef>
              <c:f>Sheet1!$C$2:$C$21</c:f>
              <c:numCache>
                <c:formatCode>General</c:formatCode>
                <c:ptCount val="20"/>
                <c:pt idx="0">
                  <c:v>3</c:v>
                </c:pt>
                <c:pt idx="1">
                  <c:v>1</c:v>
                </c:pt>
                <c:pt idx="2">
                  <c:v>0</c:v>
                </c:pt>
                <c:pt idx="3">
                  <c:v>6</c:v>
                </c:pt>
                <c:pt idx="4">
                  <c:v>3</c:v>
                </c:pt>
                <c:pt idx="5">
                  <c:v>0</c:v>
                </c:pt>
                <c:pt idx="6">
                  <c:v>4</c:v>
                </c:pt>
                <c:pt idx="7">
                  <c:v>5</c:v>
                </c:pt>
                <c:pt idx="8">
                  <c:v>0</c:v>
                </c:pt>
                <c:pt idx="9">
                  <c:v>4</c:v>
                </c:pt>
                <c:pt idx="10">
                  <c:v>4</c:v>
                </c:pt>
                <c:pt idx="11">
                  <c:v>0</c:v>
                </c:pt>
                <c:pt idx="12">
                  <c:v>9</c:v>
                </c:pt>
                <c:pt idx="13">
                  <c:v>9</c:v>
                </c:pt>
                <c:pt idx="14">
                  <c:v>0</c:v>
                </c:pt>
                <c:pt idx="15">
                  <c:v>10</c:v>
                </c:pt>
                <c:pt idx="16">
                  <c:v>17</c:v>
                </c:pt>
                <c:pt idx="17">
                  <c:v>0</c:v>
                </c:pt>
                <c:pt idx="18">
                  <c:v>9</c:v>
                </c:pt>
                <c:pt idx="19">
                  <c:v>15</c:v>
                </c:pt>
              </c:numCache>
            </c:numRef>
          </c:val>
        </c:ser>
        <c:ser>
          <c:idx val="2"/>
          <c:order val="2"/>
          <c:tx>
            <c:strRef>
              <c:f>Sheet1!$D$1</c:f>
              <c:strCache>
                <c:ptCount val="1"/>
                <c:pt idx="0">
                  <c:v>6-10</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Sheet1!$A$2:$A$21</c:f>
              <c:strCache>
                <c:ptCount val="20"/>
                <c:pt idx="0">
                  <c:v>2000-
2007</c:v>
                </c:pt>
                <c:pt idx="1">
                  <c:v>2008-
6/2015</c:v>
                </c:pt>
                <c:pt idx="2">
                  <c:v> </c:v>
                </c:pt>
                <c:pt idx="3">
                  <c:v>2000-
2007</c:v>
                </c:pt>
                <c:pt idx="4">
                  <c:v>2008-
6/2015</c:v>
                </c:pt>
                <c:pt idx="5">
                  <c:v> </c:v>
                </c:pt>
                <c:pt idx="6">
                  <c:v>2000-
2007</c:v>
                </c:pt>
                <c:pt idx="7">
                  <c:v>2008-
6/2015</c:v>
                </c:pt>
                <c:pt idx="8">
                  <c:v> </c:v>
                </c:pt>
                <c:pt idx="9">
                  <c:v>2000-
2007</c:v>
                </c:pt>
                <c:pt idx="10">
                  <c:v>2008-
6/2015</c:v>
                </c:pt>
                <c:pt idx="11">
                  <c:v> </c:v>
                </c:pt>
                <c:pt idx="12">
                  <c:v>2000-
2007</c:v>
                </c:pt>
                <c:pt idx="13">
                  <c:v>2008-
6/2015</c:v>
                </c:pt>
                <c:pt idx="14">
                  <c:v> </c:v>
                </c:pt>
                <c:pt idx="15">
                  <c:v>2000-
2007</c:v>
                </c:pt>
                <c:pt idx="16">
                  <c:v>2008-
6/2015</c:v>
                </c:pt>
                <c:pt idx="18">
                  <c:v>2000-
2007</c:v>
                </c:pt>
                <c:pt idx="19">
                  <c:v>2008-
6/2015</c:v>
                </c:pt>
              </c:strCache>
            </c:strRef>
          </c:cat>
          <c:val>
            <c:numRef>
              <c:f>Sheet1!$D$2:$D$21</c:f>
              <c:numCache>
                <c:formatCode>General</c:formatCode>
                <c:ptCount val="20"/>
                <c:pt idx="0">
                  <c:v>52</c:v>
                </c:pt>
                <c:pt idx="1">
                  <c:v>56</c:v>
                </c:pt>
                <c:pt idx="2">
                  <c:v>0</c:v>
                </c:pt>
                <c:pt idx="3">
                  <c:v>3</c:v>
                </c:pt>
                <c:pt idx="4">
                  <c:v>4</c:v>
                </c:pt>
                <c:pt idx="5">
                  <c:v>0</c:v>
                </c:pt>
                <c:pt idx="6">
                  <c:v>7</c:v>
                </c:pt>
                <c:pt idx="7">
                  <c:v>14</c:v>
                </c:pt>
                <c:pt idx="8">
                  <c:v>0</c:v>
                </c:pt>
                <c:pt idx="9">
                  <c:v>6</c:v>
                </c:pt>
                <c:pt idx="10">
                  <c:v>21</c:v>
                </c:pt>
                <c:pt idx="11">
                  <c:v>0</c:v>
                </c:pt>
                <c:pt idx="12">
                  <c:v>5</c:v>
                </c:pt>
                <c:pt idx="13">
                  <c:v>3</c:v>
                </c:pt>
                <c:pt idx="14">
                  <c:v>0</c:v>
                </c:pt>
                <c:pt idx="15">
                  <c:v>5</c:v>
                </c:pt>
                <c:pt idx="16">
                  <c:v>17</c:v>
                </c:pt>
                <c:pt idx="17">
                  <c:v>0</c:v>
                </c:pt>
                <c:pt idx="18">
                  <c:v>9</c:v>
                </c:pt>
                <c:pt idx="19">
                  <c:v>14</c:v>
                </c:pt>
              </c:numCache>
            </c:numRef>
          </c:val>
        </c:ser>
        <c:ser>
          <c:idx val="3"/>
          <c:order val="3"/>
          <c:tx>
            <c:strRef>
              <c:f>Sheet1!$E$1</c:f>
              <c:strCache>
                <c:ptCount val="1"/>
                <c:pt idx="0">
                  <c:v>11-17</c:v>
                </c:pt>
              </c:strCache>
            </c:strRef>
          </c:tx>
          <c:spPr>
            <a:gradFill>
              <a:gsLst>
                <a:gs pos="0">
                  <a:srgbClr val="208C03"/>
                </a:gs>
                <a:gs pos="50000">
                  <a:srgbClr val="20F703"/>
                </a:gs>
                <a:gs pos="100000">
                  <a:srgbClr val="208C03"/>
                </a:gs>
              </a:gsLst>
              <a:lin ang="10800000" scaled="1"/>
            </a:gradFill>
            <a:ln>
              <a:solidFill>
                <a:srgbClr val="000000"/>
              </a:solidFill>
            </a:ln>
          </c:spPr>
          <c:invertIfNegative val="0"/>
          <c:cat>
            <c:strRef>
              <c:f>Sheet1!$A$2:$A$21</c:f>
              <c:strCache>
                <c:ptCount val="20"/>
                <c:pt idx="0">
                  <c:v>2000-
2007</c:v>
                </c:pt>
                <c:pt idx="1">
                  <c:v>2008-
6/2015</c:v>
                </c:pt>
                <c:pt idx="2">
                  <c:v> </c:v>
                </c:pt>
                <c:pt idx="3">
                  <c:v>2000-
2007</c:v>
                </c:pt>
                <c:pt idx="4">
                  <c:v>2008-
6/2015</c:v>
                </c:pt>
                <c:pt idx="5">
                  <c:v> </c:v>
                </c:pt>
                <c:pt idx="6">
                  <c:v>2000-
2007</c:v>
                </c:pt>
                <c:pt idx="7">
                  <c:v>2008-
6/2015</c:v>
                </c:pt>
                <c:pt idx="8">
                  <c:v> </c:v>
                </c:pt>
                <c:pt idx="9">
                  <c:v>2000-
2007</c:v>
                </c:pt>
                <c:pt idx="10">
                  <c:v>2008-
6/2015</c:v>
                </c:pt>
                <c:pt idx="11">
                  <c:v> </c:v>
                </c:pt>
                <c:pt idx="12">
                  <c:v>2000-
2007</c:v>
                </c:pt>
                <c:pt idx="13">
                  <c:v>2008-
6/2015</c:v>
                </c:pt>
                <c:pt idx="14">
                  <c:v> </c:v>
                </c:pt>
                <c:pt idx="15">
                  <c:v>2000-
2007</c:v>
                </c:pt>
                <c:pt idx="16">
                  <c:v>2008-
6/2015</c:v>
                </c:pt>
                <c:pt idx="18">
                  <c:v>2000-
2007</c:v>
                </c:pt>
                <c:pt idx="19">
                  <c:v>2008-
6/2015</c:v>
                </c:pt>
              </c:strCache>
            </c:strRef>
          </c:cat>
          <c:val>
            <c:numRef>
              <c:f>Sheet1!$E$2:$E$21</c:f>
              <c:numCache>
                <c:formatCode>General</c:formatCode>
                <c:ptCount val="20"/>
                <c:pt idx="0">
                  <c:v>366</c:v>
                </c:pt>
                <c:pt idx="1">
                  <c:v>414</c:v>
                </c:pt>
                <c:pt idx="2">
                  <c:v>0</c:v>
                </c:pt>
                <c:pt idx="3">
                  <c:v>13</c:v>
                </c:pt>
                <c:pt idx="4">
                  <c:v>22</c:v>
                </c:pt>
                <c:pt idx="5">
                  <c:v>0</c:v>
                </c:pt>
                <c:pt idx="6">
                  <c:v>17</c:v>
                </c:pt>
                <c:pt idx="7">
                  <c:v>26</c:v>
                </c:pt>
                <c:pt idx="8">
                  <c:v>0</c:v>
                </c:pt>
                <c:pt idx="9">
                  <c:v>22</c:v>
                </c:pt>
                <c:pt idx="10">
                  <c:v>31</c:v>
                </c:pt>
                <c:pt idx="11">
                  <c:v>0</c:v>
                </c:pt>
                <c:pt idx="12">
                  <c:v>6</c:v>
                </c:pt>
                <c:pt idx="13">
                  <c:v>12</c:v>
                </c:pt>
                <c:pt idx="14">
                  <c:v>0</c:v>
                </c:pt>
                <c:pt idx="15">
                  <c:v>34</c:v>
                </c:pt>
                <c:pt idx="16">
                  <c:v>55</c:v>
                </c:pt>
                <c:pt idx="17">
                  <c:v>0</c:v>
                </c:pt>
                <c:pt idx="18">
                  <c:v>61</c:v>
                </c:pt>
                <c:pt idx="19">
                  <c:v>72</c:v>
                </c:pt>
              </c:numCache>
            </c:numRef>
          </c:val>
        </c:ser>
        <c:dLbls>
          <c:showLegendKey val="0"/>
          <c:showVal val="0"/>
          <c:showCatName val="0"/>
          <c:showSerName val="0"/>
          <c:showPercent val="0"/>
          <c:showBubbleSize val="0"/>
        </c:dLbls>
        <c:gapWidth val="40"/>
        <c:overlap val="100"/>
        <c:axId val="887687368"/>
        <c:axId val="887687760"/>
      </c:barChart>
      <c:catAx>
        <c:axId val="887687368"/>
        <c:scaling>
          <c:orientation val="minMax"/>
        </c:scaling>
        <c:delete val="0"/>
        <c:axPos val="b"/>
        <c:numFmt formatCode="General" sourceLinked="0"/>
        <c:majorTickMark val="out"/>
        <c:minorTickMark val="none"/>
        <c:tickLblPos val="nextTo"/>
        <c:txPr>
          <a:bodyPr rot="0"/>
          <a:lstStyle/>
          <a:p>
            <a:pPr>
              <a:defRPr sz="1050" b="1"/>
            </a:pPr>
            <a:endParaRPr lang="en-US"/>
          </a:p>
        </c:txPr>
        <c:crossAx val="887687760"/>
        <c:crosses val="autoZero"/>
        <c:auto val="1"/>
        <c:lblAlgn val="ctr"/>
        <c:lblOffset val="100"/>
        <c:noMultiLvlLbl val="0"/>
      </c:catAx>
      <c:valAx>
        <c:axId val="887687760"/>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887687368"/>
        <c:crosses val="autoZero"/>
        <c:crossBetween val="between"/>
        <c:majorUnit val="0.2"/>
      </c:valAx>
      <c:spPr>
        <a:solidFill>
          <a:srgbClr val="000000"/>
        </a:solidFill>
        <a:ln w="12700">
          <a:solidFill>
            <a:srgbClr val="FFFFFF"/>
          </a:solidFill>
        </a:ln>
      </c:spPr>
    </c:plotArea>
    <c:legend>
      <c:legendPos val="t"/>
      <c:layout>
        <c:manualLayout>
          <c:xMode val="edge"/>
          <c:yMode val="edge"/>
          <c:x val="0.24695919420328874"/>
          <c:y val="2.3603658240338818E-2"/>
          <c:w val="0.61123314713865895"/>
          <c:h val="6.0085960941465809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8208064900978"/>
          <c:y val="0.11034879429133858"/>
          <c:w val="0.86362491052258283"/>
          <c:h val="0.76488312007874026"/>
        </c:manualLayout>
      </c:layout>
      <c:barChart>
        <c:barDir val="col"/>
        <c:grouping val="percentStacked"/>
        <c:varyColors val="0"/>
        <c:ser>
          <c:idx val="0"/>
          <c:order val="0"/>
          <c:tx>
            <c:strRef>
              <c:f>Sheet1!$A$2</c:f>
              <c:strCache>
                <c:ptCount val="1"/>
                <c:pt idx="0">
                  <c:v>&lt;1</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Sheet1!$B$1:$D$1</c:f>
              <c:strCache>
                <c:ptCount val="3"/>
                <c:pt idx="0">
                  <c:v>Europe</c:v>
                </c:pt>
                <c:pt idx="1">
                  <c:v>North America</c:v>
                </c:pt>
                <c:pt idx="2">
                  <c:v>Others</c:v>
                </c:pt>
              </c:strCache>
            </c:strRef>
          </c:cat>
          <c:val>
            <c:numRef>
              <c:f>Sheet1!$B$2:$D$2</c:f>
              <c:numCache>
                <c:formatCode>General</c:formatCode>
                <c:ptCount val="3"/>
                <c:pt idx="0">
                  <c:v>1</c:v>
                </c:pt>
                <c:pt idx="1">
                  <c:v>28</c:v>
                </c:pt>
                <c:pt idx="2">
                  <c:v>1</c:v>
                </c:pt>
              </c:numCache>
            </c:numRef>
          </c:val>
        </c:ser>
        <c:ser>
          <c:idx val="1"/>
          <c:order val="1"/>
          <c:tx>
            <c:strRef>
              <c:f>Sheet1!$A$3</c:f>
              <c:strCache>
                <c:ptCount val="1"/>
                <c:pt idx="0">
                  <c:v>1-5</c:v>
                </c:pt>
              </c:strCache>
            </c:strRef>
          </c:tx>
          <c:spPr>
            <a:gradFill flip="none" rotWithShape="1">
              <a:gsLst>
                <a:gs pos="0">
                  <a:srgbClr val="A6A200"/>
                </a:gs>
                <a:gs pos="50000">
                  <a:srgbClr val="FFFF00"/>
                </a:gs>
                <a:gs pos="100000">
                  <a:srgbClr val="A6A200"/>
                </a:gs>
              </a:gsLst>
              <a:lin ang="10800000" scaled="1"/>
              <a:tileRect/>
            </a:gradFill>
            <a:ln>
              <a:solidFill>
                <a:schemeClr val="bg2"/>
              </a:solidFill>
            </a:ln>
          </c:spPr>
          <c:invertIfNegative val="0"/>
          <c:cat>
            <c:strRef>
              <c:f>Sheet1!$B$1:$D$1</c:f>
              <c:strCache>
                <c:ptCount val="3"/>
                <c:pt idx="0">
                  <c:v>Europe</c:v>
                </c:pt>
                <c:pt idx="1">
                  <c:v>North America</c:v>
                </c:pt>
                <c:pt idx="2">
                  <c:v>Others</c:v>
                </c:pt>
              </c:strCache>
            </c:strRef>
          </c:cat>
          <c:val>
            <c:numRef>
              <c:f>Sheet1!$B$3:$D$3</c:f>
              <c:numCache>
                <c:formatCode>General</c:formatCode>
                <c:ptCount val="3"/>
                <c:pt idx="0">
                  <c:v>15</c:v>
                </c:pt>
                <c:pt idx="1">
                  <c:v>42</c:v>
                </c:pt>
                <c:pt idx="2">
                  <c:v>0</c:v>
                </c:pt>
              </c:numCache>
            </c:numRef>
          </c:val>
        </c:ser>
        <c:ser>
          <c:idx val="2"/>
          <c:order val="2"/>
          <c:tx>
            <c:strRef>
              <c:f>Sheet1!$A$4</c:f>
              <c:strCache>
                <c:ptCount val="1"/>
                <c:pt idx="0">
                  <c:v>6-10</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Sheet1!$B$1:$D$1</c:f>
              <c:strCache>
                <c:ptCount val="3"/>
                <c:pt idx="0">
                  <c:v>Europe</c:v>
                </c:pt>
                <c:pt idx="1">
                  <c:v>North America</c:v>
                </c:pt>
                <c:pt idx="2">
                  <c:v>Others</c:v>
                </c:pt>
              </c:strCache>
            </c:strRef>
          </c:cat>
          <c:val>
            <c:numRef>
              <c:f>Sheet1!$B$4:$D$4</c:f>
              <c:numCache>
                <c:formatCode>General</c:formatCode>
                <c:ptCount val="3"/>
                <c:pt idx="0">
                  <c:v>64</c:v>
                </c:pt>
                <c:pt idx="1">
                  <c:v>60</c:v>
                </c:pt>
                <c:pt idx="2">
                  <c:v>10</c:v>
                </c:pt>
              </c:numCache>
            </c:numRef>
          </c:val>
        </c:ser>
        <c:ser>
          <c:idx val="3"/>
          <c:order val="3"/>
          <c:tx>
            <c:strRef>
              <c:f>Sheet1!$A$5</c:f>
              <c:strCache>
                <c:ptCount val="1"/>
                <c:pt idx="0">
                  <c:v>11-17</c:v>
                </c:pt>
              </c:strCache>
            </c:strRef>
          </c:tx>
          <c:spPr>
            <a:gradFill>
              <a:gsLst>
                <a:gs pos="0">
                  <a:srgbClr val="208C03"/>
                </a:gs>
                <a:gs pos="50000">
                  <a:srgbClr val="20F703"/>
                </a:gs>
                <a:gs pos="100000">
                  <a:srgbClr val="208C03"/>
                </a:gs>
              </a:gsLst>
              <a:lin ang="10800000" scaled="1"/>
            </a:gradFill>
            <a:ln>
              <a:solidFill>
                <a:srgbClr val="000000"/>
              </a:solidFill>
            </a:ln>
          </c:spPr>
          <c:invertIfNegative val="0"/>
          <c:cat>
            <c:strRef>
              <c:f>Sheet1!$B$1:$D$1</c:f>
              <c:strCache>
                <c:ptCount val="3"/>
                <c:pt idx="0">
                  <c:v>Europe</c:v>
                </c:pt>
                <c:pt idx="1">
                  <c:v>North America</c:v>
                </c:pt>
                <c:pt idx="2">
                  <c:v>Others</c:v>
                </c:pt>
              </c:strCache>
            </c:strRef>
          </c:cat>
          <c:val>
            <c:numRef>
              <c:f>Sheet1!$B$5:$D$5</c:f>
              <c:numCache>
                <c:formatCode>General</c:formatCode>
                <c:ptCount val="3"/>
                <c:pt idx="0">
                  <c:v>303</c:v>
                </c:pt>
                <c:pt idx="1">
                  <c:v>270</c:v>
                </c:pt>
                <c:pt idx="2">
                  <c:v>67</c:v>
                </c:pt>
              </c:numCache>
            </c:numRef>
          </c:val>
        </c:ser>
        <c:dLbls>
          <c:showLegendKey val="0"/>
          <c:showVal val="0"/>
          <c:showCatName val="0"/>
          <c:showSerName val="0"/>
          <c:showPercent val="0"/>
          <c:showBubbleSize val="0"/>
        </c:dLbls>
        <c:gapWidth val="40"/>
        <c:overlap val="100"/>
        <c:axId val="887688936"/>
        <c:axId val="887689328"/>
      </c:barChart>
      <c:catAx>
        <c:axId val="887688936"/>
        <c:scaling>
          <c:orientation val="minMax"/>
        </c:scaling>
        <c:delete val="0"/>
        <c:axPos val="b"/>
        <c:numFmt formatCode="General" sourceLinked="0"/>
        <c:majorTickMark val="out"/>
        <c:minorTickMark val="none"/>
        <c:tickLblPos val="nextTo"/>
        <c:txPr>
          <a:bodyPr/>
          <a:lstStyle/>
          <a:p>
            <a:pPr>
              <a:defRPr sz="1500" b="1"/>
            </a:pPr>
            <a:endParaRPr lang="en-US"/>
          </a:p>
        </c:txPr>
        <c:crossAx val="887689328"/>
        <c:crosses val="autoZero"/>
        <c:auto val="1"/>
        <c:lblAlgn val="ctr"/>
        <c:lblOffset val="100"/>
        <c:noMultiLvlLbl val="0"/>
      </c:catAx>
      <c:valAx>
        <c:axId val="887689328"/>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887688936"/>
        <c:crosses val="autoZero"/>
        <c:crossBetween val="between"/>
        <c:majorUnit val="0.2"/>
      </c:valAx>
      <c:spPr>
        <a:solidFill>
          <a:srgbClr val="000000"/>
        </a:solidFill>
        <a:ln w="12700">
          <a:solidFill>
            <a:srgbClr val="FFFFFF"/>
          </a:solidFill>
        </a:ln>
      </c:spPr>
    </c:plotArea>
    <c:legend>
      <c:legendPos val="t"/>
      <c:layout>
        <c:manualLayout>
          <c:xMode val="edge"/>
          <c:yMode val="edge"/>
          <c:x val="0.11732951562872822"/>
          <c:y val="1.5625E-2"/>
          <c:w val="0.86377117633023148"/>
          <c:h val="7.7063238188976382E-2"/>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46549461489513"/>
          <c:y val="0.11034879429133664"/>
          <c:w val="0.87048861887953677"/>
          <c:h val="0.74127490211264579"/>
        </c:manualLayout>
      </c:layout>
      <c:barChart>
        <c:barDir val="col"/>
        <c:grouping val="percentStacked"/>
        <c:varyColors val="0"/>
        <c:ser>
          <c:idx val="0"/>
          <c:order val="0"/>
          <c:tx>
            <c:strRef>
              <c:f>Sheet1!$A$2</c:f>
              <c:strCache>
                <c:ptCount val="1"/>
                <c:pt idx="0">
                  <c:v>0 - 10</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invertIfNegative val="0"/>
          <c:cat>
            <c:strRef>
              <c:f>Sheet1!$B$1:$D$1</c:f>
              <c:strCache>
                <c:ptCount val="3"/>
                <c:pt idx="0">
                  <c:v>Europe (N=377)</c:v>
                </c:pt>
                <c:pt idx="1">
                  <c:v>North America (N=396)</c:v>
                </c:pt>
                <c:pt idx="2">
                  <c:v>Other (N=69)</c:v>
                </c:pt>
              </c:strCache>
            </c:strRef>
          </c:cat>
          <c:val>
            <c:numRef>
              <c:f>Sheet1!$B$2:$D$2</c:f>
              <c:numCache>
                <c:formatCode>General</c:formatCode>
                <c:ptCount val="3"/>
                <c:pt idx="0">
                  <c:v>97</c:v>
                </c:pt>
                <c:pt idx="1">
                  <c:v>156</c:v>
                </c:pt>
                <c:pt idx="2">
                  <c:v>13</c:v>
                </c:pt>
              </c:numCache>
            </c:numRef>
          </c:val>
        </c:ser>
        <c:ser>
          <c:idx val="1"/>
          <c:order val="1"/>
          <c:tx>
            <c:strRef>
              <c:f>Sheet1!$A$3</c:f>
              <c:strCache>
                <c:ptCount val="1"/>
                <c:pt idx="0">
                  <c:v>11 - 17</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Sheet1!$B$1:$D$1</c:f>
              <c:strCache>
                <c:ptCount val="3"/>
                <c:pt idx="0">
                  <c:v>Europe (N=377)</c:v>
                </c:pt>
                <c:pt idx="1">
                  <c:v>North America (N=396)</c:v>
                </c:pt>
                <c:pt idx="2">
                  <c:v>Other (N=69)</c:v>
                </c:pt>
              </c:strCache>
            </c:strRef>
          </c:cat>
          <c:val>
            <c:numRef>
              <c:f>Sheet1!$B$3:$D$3</c:f>
              <c:numCache>
                <c:formatCode>General</c:formatCode>
                <c:ptCount val="3"/>
                <c:pt idx="0">
                  <c:v>62</c:v>
                </c:pt>
                <c:pt idx="1">
                  <c:v>147</c:v>
                </c:pt>
                <c:pt idx="2">
                  <c:v>13</c:v>
                </c:pt>
              </c:numCache>
            </c:numRef>
          </c:val>
        </c:ser>
        <c:ser>
          <c:idx val="2"/>
          <c:order val="2"/>
          <c:tx>
            <c:strRef>
              <c:f>Sheet1!$A$4</c:f>
              <c:strCache>
                <c:ptCount val="1"/>
                <c:pt idx="0">
                  <c:v>18 - 34</c:v>
                </c:pt>
              </c:strCache>
            </c:strRef>
          </c:tx>
          <c:spPr>
            <a:gradFill flip="none" rotWithShape="1">
              <a:gsLst>
                <a:gs pos="0">
                  <a:srgbClr val="A6A203"/>
                </a:gs>
                <a:gs pos="50000">
                  <a:srgbClr val="FFFF00"/>
                </a:gs>
                <a:gs pos="100000">
                  <a:srgbClr val="A6A200"/>
                </a:gs>
              </a:gsLst>
              <a:lin ang="10800000" scaled="1"/>
              <a:tileRect/>
            </a:gradFill>
            <a:ln>
              <a:solidFill>
                <a:srgbClr val="000000"/>
              </a:solidFill>
            </a:ln>
          </c:spPr>
          <c:invertIfNegative val="0"/>
          <c:cat>
            <c:strRef>
              <c:f>Sheet1!$B$1:$D$1</c:f>
              <c:strCache>
                <c:ptCount val="3"/>
                <c:pt idx="0">
                  <c:v>Europe (N=377)</c:v>
                </c:pt>
                <c:pt idx="1">
                  <c:v>North America (N=396)</c:v>
                </c:pt>
                <c:pt idx="2">
                  <c:v>Other (N=69)</c:v>
                </c:pt>
              </c:strCache>
            </c:strRef>
          </c:cat>
          <c:val>
            <c:numRef>
              <c:f>Sheet1!$B$4:$D$4</c:f>
              <c:numCache>
                <c:formatCode>General</c:formatCode>
                <c:ptCount val="3"/>
                <c:pt idx="0">
                  <c:v>66</c:v>
                </c:pt>
                <c:pt idx="1">
                  <c:v>48</c:v>
                </c:pt>
                <c:pt idx="2">
                  <c:v>21</c:v>
                </c:pt>
              </c:numCache>
            </c:numRef>
          </c:val>
        </c:ser>
        <c:ser>
          <c:idx val="3"/>
          <c:order val="3"/>
          <c:tx>
            <c:strRef>
              <c:f>Sheet1!$A$5</c:f>
              <c:strCache>
                <c:ptCount val="1"/>
                <c:pt idx="0">
                  <c:v>35 - 49</c:v>
                </c:pt>
              </c:strCache>
            </c:strRef>
          </c:tx>
          <c:spPr>
            <a:gradFill flip="none" rotWithShape="1">
              <a:gsLst>
                <a:gs pos="0">
                  <a:srgbClr val="000077"/>
                </a:gs>
                <a:gs pos="50000">
                  <a:srgbClr val="2626FF"/>
                </a:gs>
                <a:gs pos="100000">
                  <a:srgbClr val="000077"/>
                </a:gs>
              </a:gsLst>
              <a:lin ang="0" scaled="1"/>
              <a:tileRect/>
            </a:gradFill>
            <a:ln>
              <a:solidFill>
                <a:srgbClr val="000000"/>
              </a:solidFill>
            </a:ln>
          </c:spPr>
          <c:invertIfNegative val="0"/>
          <c:cat>
            <c:strRef>
              <c:f>Sheet1!$B$1:$D$1</c:f>
              <c:strCache>
                <c:ptCount val="3"/>
                <c:pt idx="0">
                  <c:v>Europe (N=377)</c:v>
                </c:pt>
                <c:pt idx="1">
                  <c:v>North America (N=396)</c:v>
                </c:pt>
                <c:pt idx="2">
                  <c:v>Other (N=69)</c:v>
                </c:pt>
              </c:strCache>
            </c:strRef>
          </c:cat>
          <c:val>
            <c:numRef>
              <c:f>Sheet1!$B$5:$D$5</c:f>
              <c:numCache>
                <c:formatCode>General</c:formatCode>
                <c:ptCount val="3"/>
                <c:pt idx="0">
                  <c:v>97</c:v>
                </c:pt>
                <c:pt idx="1">
                  <c:v>27</c:v>
                </c:pt>
                <c:pt idx="2">
                  <c:v>19</c:v>
                </c:pt>
              </c:numCache>
            </c:numRef>
          </c:val>
        </c:ser>
        <c:ser>
          <c:idx val="4"/>
          <c:order val="4"/>
          <c:tx>
            <c:strRef>
              <c:f>Sheet1!$A$6</c:f>
              <c:strCache>
                <c:ptCount val="1"/>
                <c:pt idx="0">
                  <c:v>50 - 59</c:v>
                </c:pt>
              </c:strCache>
            </c:strRef>
          </c:tx>
          <c:spPr>
            <a:gradFill>
              <a:gsLst>
                <a:gs pos="0">
                  <a:srgbClr val="CC6600"/>
                </a:gs>
                <a:gs pos="50000">
                  <a:srgbClr val="FF9900"/>
                </a:gs>
                <a:gs pos="100000">
                  <a:srgbClr val="CC6600"/>
                </a:gs>
              </a:gsLst>
              <a:lin ang="0" scaled="1"/>
            </a:gradFill>
            <a:ln>
              <a:solidFill>
                <a:schemeClr val="bg2"/>
              </a:solidFill>
            </a:ln>
          </c:spPr>
          <c:invertIfNegative val="0"/>
          <c:cat>
            <c:strRef>
              <c:f>Sheet1!$B$1:$D$1</c:f>
              <c:strCache>
                <c:ptCount val="3"/>
                <c:pt idx="0">
                  <c:v>Europe (N=377)</c:v>
                </c:pt>
                <c:pt idx="1">
                  <c:v>North America (N=396)</c:v>
                </c:pt>
                <c:pt idx="2">
                  <c:v>Other (N=69)</c:v>
                </c:pt>
              </c:strCache>
            </c:strRef>
          </c:cat>
          <c:val>
            <c:numRef>
              <c:f>Sheet1!$B$6:$D$6</c:f>
              <c:numCache>
                <c:formatCode>General</c:formatCode>
                <c:ptCount val="3"/>
                <c:pt idx="0">
                  <c:v>46</c:v>
                </c:pt>
                <c:pt idx="1">
                  <c:v>15</c:v>
                </c:pt>
                <c:pt idx="2">
                  <c:v>1</c:v>
                </c:pt>
              </c:numCache>
            </c:numRef>
          </c:val>
        </c:ser>
        <c:ser>
          <c:idx val="5"/>
          <c:order val="5"/>
          <c:tx>
            <c:strRef>
              <c:f>Sheet1!$A$7</c:f>
              <c:strCache>
                <c:ptCount val="1"/>
                <c:pt idx="0">
                  <c:v>60+</c:v>
                </c:pt>
              </c:strCache>
            </c:strRef>
          </c:tx>
          <c:spPr>
            <a:gradFill flip="none" rotWithShape="1">
              <a:gsLst>
                <a:gs pos="0">
                  <a:srgbClr val="6600CC"/>
                </a:gs>
                <a:gs pos="50000">
                  <a:srgbClr val="9933FF"/>
                </a:gs>
                <a:gs pos="100000">
                  <a:srgbClr val="6600CC"/>
                </a:gs>
              </a:gsLst>
              <a:lin ang="10800000" scaled="1"/>
              <a:tileRect/>
            </a:gradFill>
            <a:ln>
              <a:solidFill>
                <a:srgbClr val="000000"/>
              </a:solidFill>
            </a:ln>
          </c:spPr>
          <c:invertIfNegative val="0"/>
          <c:cat>
            <c:strRef>
              <c:f>Sheet1!$B$1:$D$1</c:f>
              <c:strCache>
                <c:ptCount val="3"/>
                <c:pt idx="0">
                  <c:v>Europe (N=377)</c:v>
                </c:pt>
                <c:pt idx="1">
                  <c:v>North America (N=396)</c:v>
                </c:pt>
                <c:pt idx="2">
                  <c:v>Other (N=69)</c:v>
                </c:pt>
              </c:strCache>
            </c:strRef>
          </c:cat>
          <c:val>
            <c:numRef>
              <c:f>Sheet1!$B$7:$D$7</c:f>
              <c:numCache>
                <c:formatCode>General</c:formatCode>
                <c:ptCount val="3"/>
                <c:pt idx="0">
                  <c:v>9</c:v>
                </c:pt>
                <c:pt idx="1">
                  <c:v>3</c:v>
                </c:pt>
                <c:pt idx="2">
                  <c:v>2</c:v>
                </c:pt>
              </c:numCache>
            </c:numRef>
          </c:val>
        </c:ser>
        <c:dLbls>
          <c:showLegendKey val="0"/>
          <c:showVal val="0"/>
          <c:showCatName val="0"/>
          <c:showSerName val="0"/>
          <c:showPercent val="0"/>
          <c:showBubbleSize val="0"/>
        </c:dLbls>
        <c:gapWidth val="45"/>
        <c:overlap val="100"/>
        <c:axId val="752174208"/>
        <c:axId val="752174600"/>
      </c:barChart>
      <c:catAx>
        <c:axId val="752174208"/>
        <c:scaling>
          <c:orientation val="minMax"/>
        </c:scaling>
        <c:delete val="0"/>
        <c:axPos val="b"/>
        <c:numFmt formatCode="General" sourceLinked="0"/>
        <c:majorTickMark val="out"/>
        <c:minorTickMark val="none"/>
        <c:tickLblPos val="nextTo"/>
        <c:txPr>
          <a:bodyPr/>
          <a:lstStyle/>
          <a:p>
            <a:pPr>
              <a:defRPr sz="1500" b="1"/>
            </a:pPr>
            <a:endParaRPr lang="en-US"/>
          </a:p>
        </c:txPr>
        <c:crossAx val="752174600"/>
        <c:crosses val="autoZero"/>
        <c:auto val="1"/>
        <c:lblAlgn val="ctr"/>
        <c:lblOffset val="100"/>
        <c:noMultiLvlLbl val="0"/>
      </c:catAx>
      <c:valAx>
        <c:axId val="752174600"/>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Donors</a:t>
                </a:r>
                <a:endParaRPr lang="en-US" sz="1700" dirty="0"/>
              </a:p>
            </c:rich>
          </c:tx>
          <c:layout>
            <c:manualLayout>
              <c:xMode val="edge"/>
              <c:yMode val="edge"/>
              <c:x val="9.2878314779618106E-3"/>
              <c:y val="0.31176160597112862"/>
            </c:manualLayout>
          </c:layout>
          <c:overlay val="0"/>
        </c:title>
        <c:numFmt formatCode="0%" sourceLinked="1"/>
        <c:majorTickMark val="out"/>
        <c:minorTickMark val="none"/>
        <c:tickLblPos val="nextTo"/>
        <c:txPr>
          <a:bodyPr/>
          <a:lstStyle/>
          <a:p>
            <a:pPr>
              <a:defRPr sz="1500" b="1"/>
            </a:pPr>
            <a:endParaRPr lang="en-US"/>
          </a:p>
        </c:txPr>
        <c:crossAx val="752174208"/>
        <c:crosses val="autoZero"/>
        <c:crossBetween val="between"/>
        <c:majorUnit val="0.2"/>
      </c:valAx>
      <c:spPr>
        <a:solidFill>
          <a:srgbClr val="000000"/>
        </a:solidFill>
        <a:ln w="12700">
          <a:solidFill>
            <a:srgbClr val="FFFFFF"/>
          </a:solidFill>
        </a:ln>
      </c:spPr>
    </c:plotArea>
    <c:legend>
      <c:legendPos val="t"/>
      <c:layout>
        <c:manualLayout>
          <c:xMode val="edge"/>
          <c:yMode val="edge"/>
          <c:x val="0.10987246786459384"/>
          <c:y val="1.7362204724409461E-3"/>
          <c:w val="0.8726353276353277"/>
          <c:h val="9.6188847295727381E-2"/>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8204654727893528"/>
          <c:h val="0.84233070866141735"/>
        </c:manualLayout>
      </c:layout>
      <c:scatterChart>
        <c:scatterStyle val="smoothMarker"/>
        <c:varyColors val="0"/>
        <c:ser>
          <c:idx val="0"/>
          <c:order val="0"/>
          <c:tx>
            <c:strRef>
              <c:f>Sheet1!$B$1</c:f>
              <c:strCache>
                <c:ptCount val="1"/>
                <c:pt idx="0">
                  <c:v>Adult (N=51,527)</c:v>
                </c:pt>
              </c:strCache>
            </c:strRef>
          </c:tx>
          <c:spPr>
            <a:ln w="41275">
              <a:solidFill>
                <a:srgbClr val="00FF00"/>
              </a:solidFill>
            </a:ln>
          </c:spPr>
          <c:marker>
            <c:symbol val="none"/>
          </c:marker>
          <c:xVal>
            <c:numRef>
              <c:f>Sheet1!$A$2:$A$31</c:f>
              <c:numCache>
                <c:formatCode>General</c:formatCode>
                <c:ptCount val="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Sheet1!$B$2:$B$31</c:f>
              <c:numCache>
                <c:formatCode>General</c:formatCode>
                <c:ptCount val="30"/>
                <c:pt idx="0">
                  <c:v>100</c:v>
                </c:pt>
                <c:pt idx="1">
                  <c:v>92.756</c:v>
                </c:pt>
                <c:pt idx="2">
                  <c:v>90.233000000000004</c:v>
                </c:pt>
                <c:pt idx="3">
                  <c:v>88.497</c:v>
                </c:pt>
                <c:pt idx="4">
                  <c:v>87.245999999999995</c:v>
                </c:pt>
                <c:pt idx="5">
                  <c:v>86.052000000000007</c:v>
                </c:pt>
                <c:pt idx="6">
                  <c:v>84.911000000000001</c:v>
                </c:pt>
                <c:pt idx="7">
                  <c:v>83.847999999999999</c:v>
                </c:pt>
                <c:pt idx="8">
                  <c:v>82.963999999999999</c:v>
                </c:pt>
                <c:pt idx="9">
                  <c:v>82.116</c:v>
                </c:pt>
                <c:pt idx="10">
                  <c:v>81.236999999999995</c:v>
                </c:pt>
                <c:pt idx="11">
                  <c:v>80.465000000000003</c:v>
                </c:pt>
                <c:pt idx="12">
                  <c:v>79.716999999999999</c:v>
                </c:pt>
                <c:pt idx="13">
                  <c:v>71.631</c:v>
                </c:pt>
                <c:pt idx="14">
                  <c:v>64.759</c:v>
                </c:pt>
                <c:pt idx="15">
                  <c:v>58.901000000000003</c:v>
                </c:pt>
                <c:pt idx="16">
                  <c:v>53.575000000000003</c:v>
                </c:pt>
                <c:pt idx="17">
                  <c:v>48.621000000000002</c:v>
                </c:pt>
                <c:pt idx="18">
                  <c:v>43.975000000000001</c:v>
                </c:pt>
                <c:pt idx="19">
                  <c:v>39.540999999999997</c:v>
                </c:pt>
                <c:pt idx="20">
                  <c:v>35.664000000000001</c:v>
                </c:pt>
                <c:pt idx="21">
                  <c:v>31.748000000000001</c:v>
                </c:pt>
                <c:pt idx="22">
                  <c:v>28.238</c:v>
                </c:pt>
                <c:pt idx="23">
                  <c:v>25.291</c:v>
                </c:pt>
                <c:pt idx="24">
                  <c:v>22.459</c:v>
                </c:pt>
                <c:pt idx="25">
                  <c:v>20.091999999999999</c:v>
                </c:pt>
                <c:pt idx="26">
                  <c:v>17.946000000000002</c:v>
                </c:pt>
                <c:pt idx="27">
                  <c:v>15.853999999999999</c:v>
                </c:pt>
                <c:pt idx="28">
                  <c:v>14.13</c:v>
                </c:pt>
                <c:pt idx="29">
                  <c:v>12.398</c:v>
                </c:pt>
              </c:numCache>
            </c:numRef>
          </c:yVal>
          <c:smooth val="0"/>
        </c:ser>
        <c:ser>
          <c:idx val="1"/>
          <c:order val="1"/>
          <c:tx>
            <c:strRef>
              <c:f>Sheet1!$C$1</c:f>
              <c:strCache>
                <c:ptCount val="1"/>
                <c:pt idx="0">
                  <c:v>Pediatric (N=2,003)</c:v>
                </c:pt>
              </c:strCache>
            </c:strRef>
          </c:tx>
          <c:spPr>
            <a:ln w="41275">
              <a:solidFill>
                <a:srgbClr val="00FFFF"/>
              </a:solidFill>
              <a:prstDash val="solid"/>
            </a:ln>
          </c:spPr>
          <c:marker>
            <c:symbol val="none"/>
          </c:marker>
          <c:xVal>
            <c:numRef>
              <c:f>Sheet1!$A$2:$A$31</c:f>
              <c:numCache>
                <c:formatCode>General</c:formatCode>
                <c:ptCount val="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Sheet1!$C$2:$C$31</c:f>
              <c:numCache>
                <c:formatCode>General</c:formatCode>
                <c:ptCount val="30"/>
                <c:pt idx="0">
                  <c:v>100</c:v>
                </c:pt>
                <c:pt idx="1">
                  <c:v>91.587000000000003</c:v>
                </c:pt>
                <c:pt idx="2">
                  <c:v>89.25</c:v>
                </c:pt>
                <c:pt idx="3">
                  <c:v>87.662999999999997</c:v>
                </c:pt>
                <c:pt idx="4">
                  <c:v>86.480999999999995</c:v>
                </c:pt>
                <c:pt idx="5">
                  <c:v>85.503</c:v>
                </c:pt>
                <c:pt idx="6">
                  <c:v>84.314999999999998</c:v>
                </c:pt>
                <c:pt idx="7">
                  <c:v>83.796999999999997</c:v>
                </c:pt>
                <c:pt idx="8">
                  <c:v>83.016000000000005</c:v>
                </c:pt>
                <c:pt idx="9">
                  <c:v>82.337000000000003</c:v>
                </c:pt>
                <c:pt idx="10">
                  <c:v>81.132999999999996</c:v>
                </c:pt>
                <c:pt idx="11">
                  <c:v>80.028999999999996</c:v>
                </c:pt>
                <c:pt idx="12">
                  <c:v>79.13</c:v>
                </c:pt>
                <c:pt idx="13">
                  <c:v>69.680000000000007</c:v>
                </c:pt>
                <c:pt idx="14">
                  <c:v>61.847999999999999</c:v>
                </c:pt>
                <c:pt idx="15">
                  <c:v>56.262</c:v>
                </c:pt>
                <c:pt idx="16">
                  <c:v>51.341000000000001</c:v>
                </c:pt>
                <c:pt idx="17">
                  <c:v>46.878999999999998</c:v>
                </c:pt>
                <c:pt idx="18">
                  <c:v>43.668999999999997</c:v>
                </c:pt>
                <c:pt idx="19">
                  <c:v>41.392000000000003</c:v>
                </c:pt>
                <c:pt idx="20">
                  <c:v>39.036999999999999</c:v>
                </c:pt>
                <c:pt idx="21">
                  <c:v>36.950000000000003</c:v>
                </c:pt>
                <c:pt idx="22">
                  <c:v>34.979999999999997</c:v>
                </c:pt>
                <c:pt idx="23">
                  <c:v>33.179000000000002</c:v>
                </c:pt>
                <c:pt idx="24">
                  <c:v>30.045999999999999</c:v>
                </c:pt>
                <c:pt idx="25">
                  <c:v>29.712</c:v>
                </c:pt>
                <c:pt idx="26">
                  <c:v>27.908000000000001</c:v>
                </c:pt>
                <c:pt idx="27">
                  <c:v>27.132999999999999</c:v>
                </c:pt>
                <c:pt idx="28">
                  <c:v>26.234999999999999</c:v>
                </c:pt>
                <c:pt idx="29">
                  <c:v>24.041</c:v>
                </c:pt>
              </c:numCache>
            </c:numRef>
          </c:yVal>
          <c:smooth val="0"/>
        </c:ser>
        <c:dLbls>
          <c:showLegendKey val="0"/>
          <c:showVal val="0"/>
          <c:showCatName val="0"/>
          <c:showSerName val="0"/>
          <c:showPercent val="0"/>
          <c:showBubbleSize val="0"/>
        </c:dLbls>
        <c:axId val="752175384"/>
        <c:axId val="752175776"/>
      </c:scatterChart>
      <c:valAx>
        <c:axId val="752175384"/>
        <c:scaling>
          <c:orientation val="minMax"/>
          <c:max val="18"/>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52175776"/>
        <c:crosses val="autoZero"/>
        <c:crossBetween val="midCat"/>
        <c:majorUnit val="1"/>
      </c:valAx>
      <c:valAx>
        <c:axId val="75217577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52175384"/>
        <c:crosses val="autoZero"/>
        <c:crossBetween val="midCat"/>
        <c:majorUnit val="25"/>
      </c:valAx>
      <c:spPr>
        <a:solidFill>
          <a:schemeClr val="bg2"/>
        </a:solidFill>
        <a:ln>
          <a:solidFill>
            <a:schemeClr val="tx1"/>
          </a:solidFill>
        </a:ln>
      </c:spPr>
    </c:plotArea>
    <c:legend>
      <c:legendPos val="r"/>
      <c:layout>
        <c:manualLayout>
          <c:xMode val="edge"/>
          <c:yMode val="edge"/>
          <c:x val="0.25364262200275811"/>
          <c:y val="7.8746012517666067E-2"/>
          <c:w val="0.54050890762548565"/>
          <c:h val="0.10360730870179689"/>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70687392524211"/>
          <c:y val="4.7848794291338766E-2"/>
          <c:w val="0.69572812773403325"/>
          <c:h val="0.78571645341207363"/>
        </c:manualLayout>
      </c:layout>
      <c:barChart>
        <c:barDir val="col"/>
        <c:grouping val="percentStacked"/>
        <c:varyColors val="0"/>
        <c:ser>
          <c:idx val="0"/>
          <c:order val="0"/>
          <c:tx>
            <c:strRef>
              <c:f>Sheet1!$A$2</c:f>
              <c:strCache>
                <c:ptCount val="1"/>
                <c:pt idx="0">
                  <c:v>&lt;1</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Sheet1!$B$1:$D$1</c:f>
              <c:strCache>
                <c:ptCount val="3"/>
                <c:pt idx="0">
                  <c:v>1988-1999 (N=669)</c:v>
                </c:pt>
                <c:pt idx="1">
                  <c:v>2000-2007 (N=695)</c:v>
                </c:pt>
                <c:pt idx="2">
                  <c:v>2008-6/2015 (N=861)</c:v>
                </c:pt>
              </c:strCache>
            </c:strRef>
          </c:cat>
          <c:val>
            <c:numRef>
              <c:f>Sheet1!$B$2:$D$2</c:f>
              <c:numCache>
                <c:formatCode>General</c:formatCode>
                <c:ptCount val="3"/>
                <c:pt idx="0">
                  <c:v>46</c:v>
                </c:pt>
                <c:pt idx="1">
                  <c:v>28</c:v>
                </c:pt>
                <c:pt idx="2">
                  <c:v>30</c:v>
                </c:pt>
              </c:numCache>
            </c:numRef>
          </c:val>
        </c:ser>
        <c:ser>
          <c:idx val="1"/>
          <c:order val="1"/>
          <c:tx>
            <c:strRef>
              <c:f>Sheet1!$A$3</c:f>
              <c:strCache>
                <c:ptCount val="1"/>
                <c:pt idx="0">
                  <c:v>1-5</c:v>
                </c:pt>
              </c:strCache>
            </c:strRef>
          </c:tx>
          <c:spPr>
            <a:gradFill flip="none" rotWithShape="1">
              <a:gsLst>
                <a:gs pos="0">
                  <a:srgbClr val="A6A200"/>
                </a:gs>
                <a:gs pos="50000">
                  <a:srgbClr val="FFFF00"/>
                </a:gs>
                <a:gs pos="100000">
                  <a:srgbClr val="A6A200"/>
                </a:gs>
              </a:gsLst>
              <a:lin ang="10800000" scaled="1"/>
              <a:tileRect/>
            </a:gradFill>
            <a:ln>
              <a:solidFill>
                <a:schemeClr val="bg2"/>
              </a:solidFill>
            </a:ln>
          </c:spPr>
          <c:invertIfNegative val="0"/>
          <c:cat>
            <c:strRef>
              <c:f>Sheet1!$B$1:$D$1</c:f>
              <c:strCache>
                <c:ptCount val="3"/>
                <c:pt idx="0">
                  <c:v>1988-1999 (N=669)</c:v>
                </c:pt>
                <c:pt idx="1">
                  <c:v>2000-2007 (N=695)</c:v>
                </c:pt>
                <c:pt idx="2">
                  <c:v>2008-6/2015 (N=861)</c:v>
                </c:pt>
              </c:strCache>
            </c:strRef>
          </c:cat>
          <c:val>
            <c:numRef>
              <c:f>Sheet1!$B$3:$D$3</c:f>
              <c:numCache>
                <c:formatCode>General</c:formatCode>
                <c:ptCount val="3"/>
                <c:pt idx="0">
                  <c:v>56</c:v>
                </c:pt>
                <c:pt idx="1">
                  <c:v>46</c:v>
                </c:pt>
                <c:pt idx="2">
                  <c:v>57</c:v>
                </c:pt>
              </c:numCache>
            </c:numRef>
          </c:val>
        </c:ser>
        <c:ser>
          <c:idx val="2"/>
          <c:order val="2"/>
          <c:tx>
            <c:strRef>
              <c:f>Sheet1!$A$4</c:f>
              <c:strCache>
                <c:ptCount val="1"/>
                <c:pt idx="0">
                  <c:v>6-10</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strRef>
              <c:f>Sheet1!$B$1:$D$1</c:f>
              <c:strCache>
                <c:ptCount val="3"/>
                <c:pt idx="0">
                  <c:v>1988-1999 (N=669)</c:v>
                </c:pt>
                <c:pt idx="1">
                  <c:v>2000-2007 (N=695)</c:v>
                </c:pt>
                <c:pt idx="2">
                  <c:v>2008-6/2015 (N=861)</c:v>
                </c:pt>
              </c:strCache>
            </c:strRef>
          </c:cat>
          <c:val>
            <c:numRef>
              <c:f>Sheet1!$B$4:$D$4</c:f>
              <c:numCache>
                <c:formatCode>General</c:formatCode>
                <c:ptCount val="3"/>
                <c:pt idx="0">
                  <c:v>117</c:v>
                </c:pt>
                <c:pt idx="1">
                  <c:v>90</c:v>
                </c:pt>
                <c:pt idx="2">
                  <c:v>134</c:v>
                </c:pt>
              </c:numCache>
            </c:numRef>
          </c:val>
        </c:ser>
        <c:ser>
          <c:idx val="3"/>
          <c:order val="3"/>
          <c:tx>
            <c:strRef>
              <c:f>Sheet1!$A$5</c:f>
              <c:strCache>
                <c:ptCount val="1"/>
                <c:pt idx="0">
                  <c:v>11-17</c:v>
                </c:pt>
              </c:strCache>
            </c:strRef>
          </c:tx>
          <c:spPr>
            <a:gradFill flip="none" rotWithShape="1">
              <a:gsLst>
                <a:gs pos="0">
                  <a:srgbClr val="208C03"/>
                </a:gs>
                <a:gs pos="50000">
                  <a:srgbClr val="20F703"/>
                </a:gs>
                <a:gs pos="100000">
                  <a:srgbClr val="208C03"/>
                </a:gs>
              </a:gsLst>
              <a:lin ang="0" scaled="1"/>
              <a:tileRect/>
            </a:gradFill>
            <a:ln>
              <a:solidFill>
                <a:srgbClr val="000000"/>
              </a:solidFill>
            </a:ln>
          </c:spPr>
          <c:invertIfNegative val="0"/>
          <c:cat>
            <c:strRef>
              <c:f>Sheet1!$B$1:$D$1</c:f>
              <c:strCache>
                <c:ptCount val="3"/>
                <c:pt idx="0">
                  <c:v>1988-1999 (N=669)</c:v>
                </c:pt>
                <c:pt idx="1">
                  <c:v>2000-2007 (N=695)</c:v>
                </c:pt>
                <c:pt idx="2">
                  <c:v>2008-6/2015 (N=861)</c:v>
                </c:pt>
              </c:strCache>
            </c:strRef>
          </c:cat>
          <c:val>
            <c:numRef>
              <c:f>Sheet1!$B$5:$D$5</c:f>
              <c:numCache>
                <c:formatCode>General</c:formatCode>
                <c:ptCount val="3"/>
                <c:pt idx="0">
                  <c:v>450</c:v>
                </c:pt>
                <c:pt idx="1">
                  <c:v>531</c:v>
                </c:pt>
                <c:pt idx="2">
                  <c:v>640</c:v>
                </c:pt>
              </c:numCache>
            </c:numRef>
          </c:val>
        </c:ser>
        <c:dLbls>
          <c:showLegendKey val="0"/>
          <c:showVal val="0"/>
          <c:showCatName val="0"/>
          <c:showSerName val="0"/>
          <c:showPercent val="0"/>
          <c:showBubbleSize val="0"/>
        </c:dLbls>
        <c:gapWidth val="50"/>
        <c:overlap val="100"/>
        <c:axId val="825034120"/>
        <c:axId val="825034512"/>
      </c:barChart>
      <c:catAx>
        <c:axId val="825034120"/>
        <c:scaling>
          <c:orientation val="minMax"/>
        </c:scaling>
        <c:delete val="0"/>
        <c:axPos val="b"/>
        <c:numFmt formatCode="General" sourceLinked="0"/>
        <c:majorTickMark val="out"/>
        <c:minorTickMark val="none"/>
        <c:tickLblPos val="nextTo"/>
        <c:txPr>
          <a:bodyPr/>
          <a:lstStyle/>
          <a:p>
            <a:pPr>
              <a:defRPr sz="1500" b="1"/>
            </a:pPr>
            <a:endParaRPr lang="en-US"/>
          </a:p>
        </c:txPr>
        <c:crossAx val="825034512"/>
        <c:crosses val="autoZero"/>
        <c:auto val="1"/>
        <c:lblAlgn val="ctr"/>
        <c:lblOffset val="100"/>
        <c:noMultiLvlLbl val="0"/>
      </c:catAx>
      <c:valAx>
        <c:axId val="825034512"/>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a:t>
                </a:r>
                <a:r>
                  <a:rPr lang="en-US" sz="1700" baseline="0" dirty="0" smtClean="0"/>
                  <a:t> </a:t>
                </a:r>
                <a:r>
                  <a:rPr lang="en-US" sz="1700" dirty="0" smtClean="0"/>
                  <a:t>of Transplants</a:t>
                </a:r>
                <a:endParaRPr lang="en-US" sz="1700" dirty="0"/>
              </a:p>
            </c:rich>
          </c:tx>
          <c:layout>
            <c:manualLayout>
              <c:xMode val="edge"/>
              <c:yMode val="edge"/>
              <c:x val="1.7621172353455818E-2"/>
              <c:y val="0.22905949256342958"/>
            </c:manualLayout>
          </c:layout>
          <c:overlay val="0"/>
        </c:title>
        <c:numFmt formatCode="0%" sourceLinked="1"/>
        <c:majorTickMark val="out"/>
        <c:minorTickMark val="none"/>
        <c:tickLblPos val="nextTo"/>
        <c:txPr>
          <a:bodyPr/>
          <a:lstStyle/>
          <a:p>
            <a:pPr>
              <a:defRPr sz="1500" b="1"/>
            </a:pPr>
            <a:endParaRPr lang="en-US"/>
          </a:p>
        </c:txPr>
        <c:crossAx val="825034120"/>
        <c:crosses val="autoZero"/>
        <c:crossBetween val="between"/>
        <c:majorUnit val="0.1"/>
      </c:valAx>
      <c:spPr>
        <a:solidFill>
          <a:srgbClr val="000000"/>
        </a:solidFill>
        <a:ln w="12700">
          <a:solidFill>
            <a:srgbClr val="FFFFFF"/>
          </a:solidFill>
        </a:ln>
      </c:spPr>
    </c:plotArea>
    <c:legend>
      <c:legendPos val="l"/>
      <c:layout>
        <c:manualLayout>
          <c:xMode val="edge"/>
          <c:yMode val="edge"/>
          <c:x val="0.80838123359580061"/>
          <c:y val="9.1231209735146743E-2"/>
          <c:w val="0.13918974567834189"/>
          <c:h val="0.68732939632545931"/>
        </c:manualLayout>
      </c:layout>
      <c:overlay val="0"/>
      <c:spPr>
        <a:solidFill>
          <a:schemeClr val="bg2"/>
        </a:solidFill>
        <a:ln w="12700">
          <a:solidFill>
            <a:srgbClr val="FFFFFF"/>
          </a:solidFill>
        </a:ln>
      </c:spPr>
      <c:txPr>
        <a:bodyPr/>
        <a:lstStyle/>
        <a:p>
          <a:pPr>
            <a:defRPr sz="16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3794682922699193"/>
        </c:manualLayout>
      </c:layout>
      <c:scatterChart>
        <c:scatterStyle val="smoothMarker"/>
        <c:varyColors val="0"/>
        <c:ser>
          <c:idx val="0"/>
          <c:order val="0"/>
          <c:tx>
            <c:strRef>
              <c:f>Sheet1!$B$1</c:f>
              <c:strCache>
                <c:ptCount val="1"/>
                <c:pt idx="0">
                  <c:v>Adult, Single (N=18,954)</c:v>
                </c:pt>
              </c:strCache>
            </c:strRef>
          </c:tx>
          <c:spPr>
            <a:ln w="41275">
              <a:solidFill>
                <a:srgbClr val="00FF00"/>
              </a:solidFill>
            </a:ln>
          </c:spPr>
          <c:marker>
            <c:symbol val="none"/>
          </c:marker>
          <c:xVal>
            <c:numRef>
              <c:f>Sheet1!$A$2:$A$31</c:f>
              <c:numCache>
                <c:formatCode>General</c:formatCode>
                <c:ptCount val="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Sheet1!$B$2:$B$31</c:f>
              <c:numCache>
                <c:formatCode>General</c:formatCode>
                <c:ptCount val="30"/>
                <c:pt idx="0">
                  <c:v>100</c:v>
                </c:pt>
                <c:pt idx="1">
                  <c:v>92.213999999999999</c:v>
                </c:pt>
                <c:pt idx="2">
                  <c:v>89.331000000000003</c:v>
                </c:pt>
                <c:pt idx="3">
                  <c:v>87.39</c:v>
                </c:pt>
                <c:pt idx="4">
                  <c:v>85.98</c:v>
                </c:pt>
                <c:pt idx="5">
                  <c:v>84.638999999999996</c:v>
                </c:pt>
                <c:pt idx="6">
                  <c:v>83.3</c:v>
                </c:pt>
                <c:pt idx="7">
                  <c:v>82.147999999999996</c:v>
                </c:pt>
                <c:pt idx="8">
                  <c:v>81.009</c:v>
                </c:pt>
                <c:pt idx="9">
                  <c:v>79.986999999999995</c:v>
                </c:pt>
                <c:pt idx="10">
                  <c:v>78.914000000000001</c:v>
                </c:pt>
                <c:pt idx="11">
                  <c:v>78.03</c:v>
                </c:pt>
                <c:pt idx="12">
                  <c:v>77.14</c:v>
                </c:pt>
                <c:pt idx="13">
                  <c:v>67.784000000000006</c:v>
                </c:pt>
                <c:pt idx="14">
                  <c:v>60.082999999999998</c:v>
                </c:pt>
                <c:pt idx="15">
                  <c:v>53.125</c:v>
                </c:pt>
                <c:pt idx="16">
                  <c:v>46.615000000000002</c:v>
                </c:pt>
                <c:pt idx="17">
                  <c:v>40.573999999999998</c:v>
                </c:pt>
                <c:pt idx="18">
                  <c:v>35.125999999999998</c:v>
                </c:pt>
                <c:pt idx="19">
                  <c:v>30.146000000000001</c:v>
                </c:pt>
                <c:pt idx="20">
                  <c:v>26.065999999999999</c:v>
                </c:pt>
                <c:pt idx="21">
                  <c:v>21.981999999999999</c:v>
                </c:pt>
                <c:pt idx="22">
                  <c:v>18.521999999999998</c:v>
                </c:pt>
                <c:pt idx="23">
                  <c:v>15.798999999999999</c:v>
                </c:pt>
                <c:pt idx="24">
                  <c:v>13.228</c:v>
                </c:pt>
                <c:pt idx="25">
                  <c:v>11.27</c:v>
                </c:pt>
                <c:pt idx="26">
                  <c:v>9.4009999999999998</c:v>
                </c:pt>
                <c:pt idx="27">
                  <c:v>7.6180000000000003</c:v>
                </c:pt>
                <c:pt idx="28">
                  <c:v>6.1870000000000003</c:v>
                </c:pt>
                <c:pt idx="29">
                  <c:v>5.3250000000000002</c:v>
                </c:pt>
              </c:numCache>
            </c:numRef>
          </c:yVal>
          <c:smooth val="0"/>
        </c:ser>
        <c:ser>
          <c:idx val="1"/>
          <c:order val="1"/>
          <c:tx>
            <c:strRef>
              <c:f>Sheet1!$C$1</c:f>
              <c:strCache>
                <c:ptCount val="1"/>
                <c:pt idx="0">
                  <c:v>Adult, Bilateral/Double (N=32,205)</c:v>
                </c:pt>
              </c:strCache>
            </c:strRef>
          </c:tx>
          <c:spPr>
            <a:ln w="41275">
              <a:solidFill>
                <a:srgbClr val="FFFF00"/>
              </a:solidFill>
              <a:prstDash val="solid"/>
            </a:ln>
          </c:spPr>
          <c:marker>
            <c:symbol val="none"/>
          </c:marker>
          <c:xVal>
            <c:numRef>
              <c:f>Sheet1!$A$2:$A$31</c:f>
              <c:numCache>
                <c:formatCode>General</c:formatCode>
                <c:ptCount val="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Sheet1!$C$2:$C$31</c:f>
              <c:numCache>
                <c:formatCode>General</c:formatCode>
                <c:ptCount val="30"/>
                <c:pt idx="0">
                  <c:v>100</c:v>
                </c:pt>
                <c:pt idx="1">
                  <c:v>93.168999999999997</c:v>
                </c:pt>
                <c:pt idx="2">
                  <c:v>90.861000000000004</c:v>
                </c:pt>
                <c:pt idx="3">
                  <c:v>89.244</c:v>
                </c:pt>
                <c:pt idx="4">
                  <c:v>88.084999999999994</c:v>
                </c:pt>
                <c:pt idx="5">
                  <c:v>86.977000000000004</c:v>
                </c:pt>
                <c:pt idx="6">
                  <c:v>85.953999999999994</c:v>
                </c:pt>
                <c:pt idx="7">
                  <c:v>84.953999999999994</c:v>
                </c:pt>
                <c:pt idx="8">
                  <c:v>84.215000000000003</c:v>
                </c:pt>
                <c:pt idx="9">
                  <c:v>83.47</c:v>
                </c:pt>
                <c:pt idx="10">
                  <c:v>82.700999999999993</c:v>
                </c:pt>
                <c:pt idx="11">
                  <c:v>81.994</c:v>
                </c:pt>
                <c:pt idx="12">
                  <c:v>81.322000000000003</c:v>
                </c:pt>
                <c:pt idx="13">
                  <c:v>74.004000000000005</c:v>
                </c:pt>
                <c:pt idx="14">
                  <c:v>67.685000000000002</c:v>
                </c:pt>
                <c:pt idx="15">
                  <c:v>62.597999999999999</c:v>
                </c:pt>
                <c:pt idx="16">
                  <c:v>58.198999999999998</c:v>
                </c:pt>
                <c:pt idx="17">
                  <c:v>54.207999999999998</c:v>
                </c:pt>
                <c:pt idx="18">
                  <c:v>50.387999999999998</c:v>
                </c:pt>
                <c:pt idx="19">
                  <c:v>46.649000000000001</c:v>
                </c:pt>
                <c:pt idx="20">
                  <c:v>43.195999999999998</c:v>
                </c:pt>
                <c:pt idx="21">
                  <c:v>39.799999999999997</c:v>
                </c:pt>
                <c:pt idx="22">
                  <c:v>36.567999999999998</c:v>
                </c:pt>
                <c:pt idx="23">
                  <c:v>33.695999999999998</c:v>
                </c:pt>
                <c:pt idx="24">
                  <c:v>30.988</c:v>
                </c:pt>
                <c:pt idx="25">
                  <c:v>28.477</c:v>
                </c:pt>
                <c:pt idx="26">
                  <c:v>26.363</c:v>
                </c:pt>
                <c:pt idx="27">
                  <c:v>24.274999999999999</c:v>
                </c:pt>
                <c:pt idx="28">
                  <c:v>22.42</c:v>
                </c:pt>
                <c:pt idx="29">
                  <c:v>19.844999999999999</c:v>
                </c:pt>
              </c:numCache>
            </c:numRef>
          </c:yVal>
          <c:smooth val="0"/>
        </c:ser>
        <c:ser>
          <c:idx val="2"/>
          <c:order val="2"/>
          <c:tx>
            <c:strRef>
              <c:f>Sheet1!$D$1</c:f>
              <c:strCache>
                <c:ptCount val="1"/>
                <c:pt idx="0">
                  <c:v>Pediatric (N=2,003)</c:v>
                </c:pt>
              </c:strCache>
            </c:strRef>
          </c:tx>
          <c:spPr>
            <a:ln w="41275">
              <a:solidFill>
                <a:srgbClr val="4DEAF1"/>
              </a:solidFill>
            </a:ln>
          </c:spPr>
          <c:marker>
            <c:symbol val="none"/>
          </c:marker>
          <c:xVal>
            <c:numRef>
              <c:f>Sheet1!$A$2:$A$31</c:f>
              <c:numCache>
                <c:formatCode>General</c:formatCode>
                <c:ptCount val="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Sheet1!$D$2:$D$31</c:f>
              <c:numCache>
                <c:formatCode>General</c:formatCode>
                <c:ptCount val="30"/>
                <c:pt idx="0">
                  <c:v>100</c:v>
                </c:pt>
                <c:pt idx="1">
                  <c:v>91.587000000000003</c:v>
                </c:pt>
                <c:pt idx="2">
                  <c:v>89.25</c:v>
                </c:pt>
                <c:pt idx="3">
                  <c:v>87.662999999999997</c:v>
                </c:pt>
                <c:pt idx="4">
                  <c:v>86.480999999999995</c:v>
                </c:pt>
                <c:pt idx="5">
                  <c:v>85.503</c:v>
                </c:pt>
                <c:pt idx="6">
                  <c:v>84.314999999999998</c:v>
                </c:pt>
                <c:pt idx="7">
                  <c:v>83.796999999999997</c:v>
                </c:pt>
                <c:pt idx="8">
                  <c:v>83.016000000000005</c:v>
                </c:pt>
                <c:pt idx="9">
                  <c:v>82.337000000000003</c:v>
                </c:pt>
                <c:pt idx="10">
                  <c:v>81.132999999999996</c:v>
                </c:pt>
                <c:pt idx="11">
                  <c:v>80.028999999999996</c:v>
                </c:pt>
                <c:pt idx="12">
                  <c:v>79.13</c:v>
                </c:pt>
                <c:pt idx="13">
                  <c:v>69.680000000000007</c:v>
                </c:pt>
                <c:pt idx="14">
                  <c:v>61.847999999999999</c:v>
                </c:pt>
                <c:pt idx="15">
                  <c:v>56.262</c:v>
                </c:pt>
                <c:pt idx="16">
                  <c:v>51.341000000000001</c:v>
                </c:pt>
                <c:pt idx="17">
                  <c:v>46.878999999999998</c:v>
                </c:pt>
                <c:pt idx="18">
                  <c:v>43.668999999999997</c:v>
                </c:pt>
                <c:pt idx="19">
                  <c:v>41.392000000000003</c:v>
                </c:pt>
                <c:pt idx="20">
                  <c:v>39.036999999999999</c:v>
                </c:pt>
                <c:pt idx="21">
                  <c:v>36.950000000000003</c:v>
                </c:pt>
                <c:pt idx="22">
                  <c:v>34.979999999999997</c:v>
                </c:pt>
                <c:pt idx="23">
                  <c:v>33.179000000000002</c:v>
                </c:pt>
                <c:pt idx="24">
                  <c:v>30.045999999999999</c:v>
                </c:pt>
                <c:pt idx="25">
                  <c:v>29.712</c:v>
                </c:pt>
                <c:pt idx="26">
                  <c:v>27.908000000000001</c:v>
                </c:pt>
                <c:pt idx="27">
                  <c:v>27.132999999999999</c:v>
                </c:pt>
                <c:pt idx="28">
                  <c:v>26.234999999999999</c:v>
                </c:pt>
                <c:pt idx="29">
                  <c:v>24.041</c:v>
                </c:pt>
              </c:numCache>
            </c:numRef>
          </c:yVal>
          <c:smooth val="1"/>
        </c:ser>
        <c:dLbls>
          <c:showLegendKey val="0"/>
          <c:showVal val="0"/>
          <c:showCatName val="0"/>
          <c:showSerName val="0"/>
          <c:showPercent val="0"/>
          <c:showBubbleSize val="0"/>
        </c:dLbls>
        <c:axId val="752176560"/>
        <c:axId val="752176952"/>
      </c:scatterChart>
      <c:valAx>
        <c:axId val="752176560"/>
        <c:scaling>
          <c:orientation val="minMax"/>
          <c:max val="18"/>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52176952"/>
        <c:crosses val="autoZero"/>
        <c:crossBetween val="midCat"/>
        <c:majorUnit val="1"/>
      </c:valAx>
      <c:valAx>
        <c:axId val="75217695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52176560"/>
        <c:crosses val="autoZero"/>
        <c:crossBetween val="midCat"/>
        <c:majorUnit val="25"/>
      </c:valAx>
      <c:spPr>
        <a:solidFill>
          <a:schemeClr val="bg2"/>
        </a:solidFill>
        <a:ln>
          <a:solidFill>
            <a:schemeClr val="tx1"/>
          </a:solidFill>
        </a:ln>
      </c:spPr>
    </c:plotArea>
    <c:legend>
      <c:legendPos val="r"/>
      <c:layout>
        <c:manualLayout>
          <c:xMode val="edge"/>
          <c:yMode val="edge"/>
          <c:x val="0.50867988293498712"/>
          <c:y val="5.0540809414952155E-2"/>
          <c:w val="0.42344401087032268"/>
          <c:h val="0.1732550165100334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8277340332458443"/>
          <c:h val="0.82652210465879261"/>
        </c:manualLayout>
      </c:layout>
      <c:scatterChart>
        <c:scatterStyle val="lineMarker"/>
        <c:varyColors val="0"/>
        <c:ser>
          <c:idx val="0"/>
          <c:order val="0"/>
          <c:tx>
            <c:strRef>
              <c:f>Sheet1!$B$1</c:f>
              <c:strCache>
                <c:ptCount val="1"/>
                <c:pt idx="0">
                  <c:v>Single Lung (N=90)</c:v>
                </c:pt>
              </c:strCache>
            </c:strRef>
          </c:tx>
          <c:spPr>
            <a:ln w="41275">
              <a:solidFill>
                <a:srgbClr val="00FF00"/>
              </a:solidFill>
            </a:ln>
          </c:spPr>
          <c:marker>
            <c:symbol val="none"/>
          </c:marker>
          <c:xVal>
            <c:numRef>
              <c:f>Sheet1!$A$2:$A$31</c:f>
              <c:numCache>
                <c:formatCode>General</c:formatCode>
                <c:ptCount val="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Sheet1!$B$2:$B$31</c:f>
              <c:numCache>
                <c:formatCode>General</c:formatCode>
                <c:ptCount val="30"/>
                <c:pt idx="0">
                  <c:v>100</c:v>
                </c:pt>
                <c:pt idx="1">
                  <c:v>68.462000000000003</c:v>
                </c:pt>
                <c:pt idx="2">
                  <c:v>67.239999999999995</c:v>
                </c:pt>
                <c:pt idx="3">
                  <c:v>64.793999999999997</c:v>
                </c:pt>
                <c:pt idx="4">
                  <c:v>64.793999999999997</c:v>
                </c:pt>
                <c:pt idx="5">
                  <c:v>64.793999999999997</c:v>
                </c:pt>
                <c:pt idx="6">
                  <c:v>63.524000000000001</c:v>
                </c:pt>
                <c:pt idx="7">
                  <c:v>63.524000000000001</c:v>
                </c:pt>
                <c:pt idx="8">
                  <c:v>62.253999999999998</c:v>
                </c:pt>
                <c:pt idx="9">
                  <c:v>59.713000000000001</c:v>
                </c:pt>
                <c:pt idx="10">
                  <c:v>59.713000000000001</c:v>
                </c:pt>
                <c:pt idx="11">
                  <c:v>57.116</c:v>
                </c:pt>
                <c:pt idx="12">
                  <c:v>57.116</c:v>
                </c:pt>
                <c:pt idx="13">
                  <c:v>50.344999999999999</c:v>
                </c:pt>
                <c:pt idx="14">
                  <c:v>40.655999999999999</c:v>
                </c:pt>
                <c:pt idx="15">
                  <c:v>35.048000000000002</c:v>
                </c:pt>
                <c:pt idx="16">
                  <c:v>30.667000000000002</c:v>
                </c:pt>
                <c:pt idx="17">
                  <c:v>25.724</c:v>
                </c:pt>
                <c:pt idx="18">
                  <c:v>23.885999999999999</c:v>
                </c:pt>
              </c:numCache>
            </c:numRef>
          </c:yVal>
          <c:smooth val="0"/>
        </c:ser>
        <c:ser>
          <c:idx val="1"/>
          <c:order val="1"/>
          <c:tx>
            <c:strRef>
              <c:f>Sheet1!$C$1</c:f>
              <c:strCache>
                <c:ptCount val="1"/>
                <c:pt idx="0">
                  <c:v>Bilatera/Double Lung (N=1,905)</c:v>
                </c:pt>
              </c:strCache>
            </c:strRef>
          </c:tx>
          <c:spPr>
            <a:ln w="41275">
              <a:solidFill>
                <a:srgbClr val="00FFFF"/>
              </a:solidFill>
              <a:prstDash val="solid"/>
            </a:ln>
          </c:spPr>
          <c:marker>
            <c:symbol val="none"/>
          </c:marker>
          <c:xVal>
            <c:numRef>
              <c:f>Sheet1!$A$2:$A$31</c:f>
              <c:numCache>
                <c:formatCode>General</c:formatCode>
                <c:ptCount val="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Sheet1!$C$2:$C$31</c:f>
              <c:numCache>
                <c:formatCode>General</c:formatCode>
                <c:ptCount val="30"/>
                <c:pt idx="0">
                  <c:v>100</c:v>
                </c:pt>
                <c:pt idx="1">
                  <c:v>92.79</c:v>
                </c:pt>
                <c:pt idx="2">
                  <c:v>90.39</c:v>
                </c:pt>
                <c:pt idx="3">
                  <c:v>88.831999999999994</c:v>
                </c:pt>
                <c:pt idx="4">
                  <c:v>87.647999999999996</c:v>
                </c:pt>
                <c:pt idx="5">
                  <c:v>86.622</c:v>
                </c:pt>
                <c:pt idx="6">
                  <c:v>85.430999999999997</c:v>
                </c:pt>
                <c:pt idx="7">
                  <c:v>84.888000000000005</c:v>
                </c:pt>
                <c:pt idx="8">
                  <c:v>84.123999999999995</c:v>
                </c:pt>
                <c:pt idx="9">
                  <c:v>83.521000000000001</c:v>
                </c:pt>
                <c:pt idx="10">
                  <c:v>82.313999999999993</c:v>
                </c:pt>
                <c:pt idx="11">
                  <c:v>81.268000000000001</c:v>
                </c:pt>
                <c:pt idx="12">
                  <c:v>80.326999999999998</c:v>
                </c:pt>
                <c:pt idx="13">
                  <c:v>70.721000000000004</c:v>
                </c:pt>
                <c:pt idx="14">
                  <c:v>62.96</c:v>
                </c:pt>
                <c:pt idx="15">
                  <c:v>57.442</c:v>
                </c:pt>
                <c:pt idx="16">
                  <c:v>52.494999999999997</c:v>
                </c:pt>
                <c:pt idx="17">
                  <c:v>48.063000000000002</c:v>
                </c:pt>
                <c:pt idx="18">
                  <c:v>44.777000000000001</c:v>
                </c:pt>
                <c:pt idx="19">
                  <c:v>42.369</c:v>
                </c:pt>
                <c:pt idx="20">
                  <c:v>40.036999999999999</c:v>
                </c:pt>
                <c:pt idx="21">
                  <c:v>37.835999999999999</c:v>
                </c:pt>
                <c:pt idx="22">
                  <c:v>35.744999999999997</c:v>
                </c:pt>
                <c:pt idx="23">
                  <c:v>33.83</c:v>
                </c:pt>
                <c:pt idx="24">
                  <c:v>30.501000000000001</c:v>
                </c:pt>
                <c:pt idx="25">
                  <c:v>30.15</c:v>
                </c:pt>
                <c:pt idx="26">
                  <c:v>28.251000000000001</c:v>
                </c:pt>
                <c:pt idx="27">
                  <c:v>27.431999999999999</c:v>
                </c:pt>
                <c:pt idx="28">
                  <c:v>26.492999999999999</c:v>
                </c:pt>
                <c:pt idx="29">
                  <c:v>24.18</c:v>
                </c:pt>
              </c:numCache>
            </c:numRef>
          </c:yVal>
          <c:smooth val="0"/>
        </c:ser>
        <c:dLbls>
          <c:showLegendKey val="0"/>
          <c:showVal val="0"/>
          <c:showCatName val="0"/>
          <c:showSerName val="0"/>
          <c:showPercent val="0"/>
          <c:showBubbleSize val="0"/>
        </c:dLbls>
        <c:axId val="755009992"/>
        <c:axId val="755010384"/>
      </c:scatterChart>
      <c:valAx>
        <c:axId val="755009992"/>
        <c:scaling>
          <c:orientation val="minMax"/>
          <c:max val="18"/>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55010384"/>
        <c:crosses val="autoZero"/>
        <c:crossBetween val="midCat"/>
        <c:majorUnit val="1"/>
      </c:valAx>
      <c:valAx>
        <c:axId val="75501038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55009992"/>
        <c:crosses val="autoZero"/>
        <c:crossBetween val="midCat"/>
        <c:majorUnit val="25"/>
      </c:valAx>
      <c:spPr>
        <a:solidFill>
          <a:schemeClr val="bg2"/>
        </a:solidFill>
        <a:ln>
          <a:solidFill>
            <a:schemeClr val="tx1"/>
          </a:solidFill>
        </a:ln>
      </c:spPr>
    </c:plotArea>
    <c:legend>
      <c:legendPos val="r"/>
      <c:layout>
        <c:manualLayout>
          <c:xMode val="edge"/>
          <c:yMode val="edge"/>
          <c:x val="0.30400554097404492"/>
          <c:y val="6.6669841673016678E-2"/>
          <c:w val="0.42789828815646175"/>
          <c:h val="0.1449851833036999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715283666465278"/>
        </c:manualLayout>
      </c:layout>
      <c:scatterChart>
        <c:scatterStyle val="lineMarker"/>
        <c:varyColors val="0"/>
        <c:ser>
          <c:idx val="0"/>
          <c:order val="0"/>
          <c:tx>
            <c:strRef>
              <c:f>Sheet1!$B$1</c:f>
              <c:strCache>
                <c:ptCount val="1"/>
                <c:pt idx="0">
                  <c:v>CF (N=1,106)</c:v>
                </c:pt>
              </c:strCache>
            </c:strRef>
          </c:tx>
          <c:spPr>
            <a:ln w="41275">
              <a:solidFill>
                <a:srgbClr val="00FF00"/>
              </a:solidFill>
            </a:ln>
          </c:spPr>
          <c:marker>
            <c:symbol val="none"/>
          </c:marker>
          <c:xVal>
            <c:numRef>
              <c:f>Sheet1!$A$2:$A$32</c:f>
              <c:numCache>
                <c:formatCode>General</c:formatCode>
                <c:ptCount val="3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Sheet1!$B$2:$B$32</c:f>
              <c:numCache>
                <c:formatCode>General</c:formatCode>
                <c:ptCount val="31"/>
                <c:pt idx="0">
                  <c:v>100</c:v>
                </c:pt>
                <c:pt idx="1">
                  <c:v>94.471000000000004</c:v>
                </c:pt>
                <c:pt idx="2">
                  <c:v>92.55</c:v>
                </c:pt>
                <c:pt idx="3">
                  <c:v>91.070999999999998</c:v>
                </c:pt>
                <c:pt idx="4">
                  <c:v>89.867000000000004</c:v>
                </c:pt>
                <c:pt idx="5">
                  <c:v>88.751999999999995</c:v>
                </c:pt>
                <c:pt idx="6">
                  <c:v>87.728999999999999</c:v>
                </c:pt>
                <c:pt idx="7">
                  <c:v>87.167000000000002</c:v>
                </c:pt>
                <c:pt idx="8">
                  <c:v>86.320999999999998</c:v>
                </c:pt>
                <c:pt idx="9">
                  <c:v>85.756</c:v>
                </c:pt>
                <c:pt idx="10">
                  <c:v>84.436000000000007</c:v>
                </c:pt>
                <c:pt idx="11">
                  <c:v>83.203999999999994</c:v>
                </c:pt>
                <c:pt idx="12">
                  <c:v>81.965999999999994</c:v>
                </c:pt>
                <c:pt idx="13">
                  <c:v>70.853999999999999</c:v>
                </c:pt>
                <c:pt idx="14">
                  <c:v>63.023000000000003</c:v>
                </c:pt>
                <c:pt idx="15">
                  <c:v>56.151000000000003</c:v>
                </c:pt>
                <c:pt idx="16">
                  <c:v>50.732999999999997</c:v>
                </c:pt>
                <c:pt idx="17">
                  <c:v>46.518999999999998</c:v>
                </c:pt>
                <c:pt idx="18">
                  <c:v>42.935000000000002</c:v>
                </c:pt>
                <c:pt idx="19">
                  <c:v>40.984000000000002</c:v>
                </c:pt>
                <c:pt idx="20">
                  <c:v>38.694000000000003</c:v>
                </c:pt>
                <c:pt idx="21">
                  <c:v>35.997</c:v>
                </c:pt>
                <c:pt idx="22">
                  <c:v>33.465000000000003</c:v>
                </c:pt>
                <c:pt idx="23">
                  <c:v>31.37</c:v>
                </c:pt>
                <c:pt idx="24">
                  <c:v>27.923999999999999</c:v>
                </c:pt>
                <c:pt idx="25">
                  <c:v>27.207999999999998</c:v>
                </c:pt>
                <c:pt idx="26">
                  <c:v>25.606999999999999</c:v>
                </c:pt>
                <c:pt idx="27">
                  <c:v>24.724</c:v>
                </c:pt>
                <c:pt idx="28">
                  <c:v>22.815999999999999</c:v>
                </c:pt>
                <c:pt idx="29">
                  <c:v>19.251000000000001</c:v>
                </c:pt>
                <c:pt idx="30">
                  <c:v>19.251000000000001</c:v>
                </c:pt>
              </c:numCache>
            </c:numRef>
          </c:yVal>
          <c:smooth val="0"/>
        </c:ser>
        <c:ser>
          <c:idx val="1"/>
          <c:order val="1"/>
          <c:tx>
            <c:strRef>
              <c:f>Sheet1!$C$1</c:f>
              <c:strCache>
                <c:ptCount val="1"/>
                <c:pt idx="0">
                  <c:v>ILD (N=94)</c:v>
                </c:pt>
              </c:strCache>
            </c:strRef>
          </c:tx>
          <c:spPr>
            <a:ln w="41275">
              <a:solidFill>
                <a:schemeClr val="bg1">
                  <a:lumMod val="50000"/>
                  <a:lumOff val="50000"/>
                </a:schemeClr>
              </a:solidFill>
              <a:prstDash val="solid"/>
            </a:ln>
          </c:spPr>
          <c:marker>
            <c:symbol val="none"/>
          </c:marker>
          <c:xVal>
            <c:numRef>
              <c:f>Sheet1!$A$2:$A$32</c:f>
              <c:numCache>
                <c:formatCode>General</c:formatCode>
                <c:ptCount val="3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Sheet1!$C$2:$C$32</c:f>
              <c:numCache>
                <c:formatCode>General</c:formatCode>
                <c:ptCount val="31"/>
                <c:pt idx="0">
                  <c:v>100</c:v>
                </c:pt>
                <c:pt idx="1">
                  <c:v>82.978999999999999</c:v>
                </c:pt>
                <c:pt idx="2">
                  <c:v>81.915000000000006</c:v>
                </c:pt>
                <c:pt idx="3">
                  <c:v>79.787000000000006</c:v>
                </c:pt>
                <c:pt idx="4">
                  <c:v>79.787000000000006</c:v>
                </c:pt>
                <c:pt idx="5">
                  <c:v>77.631</c:v>
                </c:pt>
                <c:pt idx="6">
                  <c:v>75.459000000000003</c:v>
                </c:pt>
                <c:pt idx="7">
                  <c:v>75.459000000000003</c:v>
                </c:pt>
                <c:pt idx="8">
                  <c:v>74.349000000000004</c:v>
                </c:pt>
                <c:pt idx="9">
                  <c:v>73.222999999999999</c:v>
                </c:pt>
                <c:pt idx="10">
                  <c:v>73.222999999999999</c:v>
                </c:pt>
                <c:pt idx="11">
                  <c:v>72.078999999999994</c:v>
                </c:pt>
                <c:pt idx="12">
                  <c:v>72.078999999999994</c:v>
                </c:pt>
                <c:pt idx="13">
                  <c:v>63.723999999999997</c:v>
                </c:pt>
                <c:pt idx="14">
                  <c:v>59.924999999999997</c:v>
                </c:pt>
                <c:pt idx="15">
                  <c:v>54.411000000000001</c:v>
                </c:pt>
                <c:pt idx="16">
                  <c:v>46.746000000000002</c:v>
                </c:pt>
                <c:pt idx="17">
                  <c:v>41.351999999999997</c:v>
                </c:pt>
                <c:pt idx="18">
                  <c:v>39.383000000000003</c:v>
                </c:pt>
                <c:pt idx="19">
                  <c:v>37.195</c:v>
                </c:pt>
                <c:pt idx="20">
                  <c:v>37.195</c:v>
                </c:pt>
                <c:pt idx="21">
                  <c:v>37.195</c:v>
                </c:pt>
              </c:numCache>
            </c:numRef>
          </c:yVal>
          <c:smooth val="0"/>
        </c:ser>
        <c:ser>
          <c:idx val="2"/>
          <c:order val="2"/>
          <c:tx>
            <c:strRef>
              <c:f>Sheet1!$D$1</c:f>
              <c:strCache>
                <c:ptCount val="1"/>
                <c:pt idx="0">
                  <c:v>ILD Other (N=91)</c:v>
                </c:pt>
              </c:strCache>
            </c:strRef>
          </c:tx>
          <c:spPr>
            <a:ln w="41275">
              <a:solidFill>
                <a:srgbClr val="FF9933"/>
              </a:solidFill>
            </a:ln>
          </c:spPr>
          <c:marker>
            <c:symbol val="none"/>
          </c:marker>
          <c:xVal>
            <c:numRef>
              <c:f>Sheet1!$A$2:$A$32</c:f>
              <c:numCache>
                <c:formatCode>General</c:formatCode>
                <c:ptCount val="3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Sheet1!$D$2:$D$32</c:f>
              <c:numCache>
                <c:formatCode>General</c:formatCode>
                <c:ptCount val="31"/>
                <c:pt idx="0">
                  <c:v>100</c:v>
                </c:pt>
                <c:pt idx="1">
                  <c:v>91.156000000000006</c:v>
                </c:pt>
                <c:pt idx="2">
                  <c:v>90.03</c:v>
                </c:pt>
                <c:pt idx="3">
                  <c:v>90.03</c:v>
                </c:pt>
                <c:pt idx="4">
                  <c:v>87.78</c:v>
                </c:pt>
                <c:pt idx="5">
                  <c:v>85.528999999999996</c:v>
                </c:pt>
                <c:pt idx="6">
                  <c:v>84.403999999999996</c:v>
                </c:pt>
                <c:pt idx="7">
                  <c:v>83.278000000000006</c:v>
                </c:pt>
                <c:pt idx="8">
                  <c:v>82.153000000000006</c:v>
                </c:pt>
                <c:pt idx="9">
                  <c:v>82.153000000000006</c:v>
                </c:pt>
                <c:pt idx="10">
                  <c:v>79.870999999999995</c:v>
                </c:pt>
                <c:pt idx="11">
                  <c:v>79.870999999999995</c:v>
                </c:pt>
                <c:pt idx="12">
                  <c:v>79.870999999999995</c:v>
                </c:pt>
                <c:pt idx="13">
                  <c:v>75.097999999999999</c:v>
                </c:pt>
                <c:pt idx="14">
                  <c:v>66.649000000000001</c:v>
                </c:pt>
                <c:pt idx="15">
                  <c:v>60.098999999999997</c:v>
                </c:pt>
                <c:pt idx="16">
                  <c:v>51.024999999999999</c:v>
                </c:pt>
                <c:pt idx="17">
                  <c:v>48.984000000000002</c:v>
                </c:pt>
                <c:pt idx="18">
                  <c:v>46.534999999999997</c:v>
                </c:pt>
                <c:pt idx="19">
                  <c:v>37.808999999999997</c:v>
                </c:pt>
              </c:numCache>
            </c:numRef>
          </c:yVal>
          <c:smooth val="0"/>
        </c:ser>
        <c:ser>
          <c:idx val="3"/>
          <c:order val="3"/>
          <c:tx>
            <c:strRef>
              <c:f>Sheet1!$E$1</c:f>
              <c:strCache>
                <c:ptCount val="1"/>
                <c:pt idx="0">
                  <c:v>OB (non-Retx) (N=85)</c:v>
                </c:pt>
              </c:strCache>
            </c:strRef>
          </c:tx>
          <c:spPr>
            <a:ln w="41275">
              <a:solidFill>
                <a:srgbClr val="9933FF"/>
              </a:solidFill>
            </a:ln>
          </c:spPr>
          <c:marker>
            <c:symbol val="none"/>
          </c:marker>
          <c:xVal>
            <c:numRef>
              <c:f>Sheet1!$A$2:$A$32</c:f>
              <c:numCache>
                <c:formatCode>General</c:formatCode>
                <c:ptCount val="3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Sheet1!$E$2:$E$32</c:f>
              <c:numCache>
                <c:formatCode>General</c:formatCode>
                <c:ptCount val="31"/>
                <c:pt idx="0">
                  <c:v>100</c:v>
                </c:pt>
                <c:pt idx="1">
                  <c:v>98.822999999999993</c:v>
                </c:pt>
                <c:pt idx="2">
                  <c:v>96.441999999999993</c:v>
                </c:pt>
                <c:pt idx="3">
                  <c:v>96.441999999999993</c:v>
                </c:pt>
                <c:pt idx="4">
                  <c:v>96.441999999999993</c:v>
                </c:pt>
                <c:pt idx="5">
                  <c:v>96.441999999999993</c:v>
                </c:pt>
                <c:pt idx="6">
                  <c:v>92.825999999999993</c:v>
                </c:pt>
                <c:pt idx="7">
                  <c:v>90.415000000000006</c:v>
                </c:pt>
                <c:pt idx="8">
                  <c:v>90.415000000000006</c:v>
                </c:pt>
                <c:pt idx="9">
                  <c:v>90.415000000000006</c:v>
                </c:pt>
                <c:pt idx="10">
                  <c:v>90.415000000000006</c:v>
                </c:pt>
                <c:pt idx="11">
                  <c:v>89.141000000000005</c:v>
                </c:pt>
                <c:pt idx="12">
                  <c:v>89.141000000000005</c:v>
                </c:pt>
                <c:pt idx="13">
                  <c:v>79.697000000000003</c:v>
                </c:pt>
                <c:pt idx="14">
                  <c:v>72.253</c:v>
                </c:pt>
                <c:pt idx="15">
                  <c:v>69.042000000000002</c:v>
                </c:pt>
                <c:pt idx="16">
                  <c:v>63.427</c:v>
                </c:pt>
                <c:pt idx="17">
                  <c:v>63.427</c:v>
                </c:pt>
                <c:pt idx="18">
                  <c:v>60.088999999999999</c:v>
                </c:pt>
                <c:pt idx="19">
                  <c:v>60.088999999999999</c:v>
                </c:pt>
              </c:numCache>
            </c:numRef>
          </c:yVal>
          <c:smooth val="0"/>
        </c:ser>
        <c:ser>
          <c:idx val="4"/>
          <c:order val="4"/>
          <c:tx>
            <c:strRef>
              <c:f>Sheet1!$F$1</c:f>
              <c:strCache>
                <c:ptCount val="1"/>
                <c:pt idx="0">
                  <c:v>PHT Other (N=88)</c:v>
                </c:pt>
              </c:strCache>
            </c:strRef>
          </c:tx>
          <c:spPr>
            <a:ln w="41275">
              <a:solidFill>
                <a:srgbClr val="FFFF00"/>
              </a:solidFill>
            </a:ln>
          </c:spPr>
          <c:marker>
            <c:symbol val="none"/>
          </c:marker>
          <c:xVal>
            <c:numRef>
              <c:f>Sheet1!$A$2:$A$32</c:f>
              <c:numCache>
                <c:formatCode>General</c:formatCode>
                <c:ptCount val="3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Sheet1!$F$2:$F$32</c:f>
              <c:numCache>
                <c:formatCode>General</c:formatCode>
                <c:ptCount val="31"/>
                <c:pt idx="0">
                  <c:v>100</c:v>
                </c:pt>
                <c:pt idx="1">
                  <c:v>89.674000000000007</c:v>
                </c:pt>
                <c:pt idx="2">
                  <c:v>84.888000000000005</c:v>
                </c:pt>
                <c:pt idx="3">
                  <c:v>81.197000000000003</c:v>
                </c:pt>
                <c:pt idx="4">
                  <c:v>78.736999999999995</c:v>
                </c:pt>
                <c:pt idx="5">
                  <c:v>78.736999999999995</c:v>
                </c:pt>
                <c:pt idx="6">
                  <c:v>78.736999999999995</c:v>
                </c:pt>
                <c:pt idx="7">
                  <c:v>78.736999999999995</c:v>
                </c:pt>
                <c:pt idx="8">
                  <c:v>78.736999999999995</c:v>
                </c:pt>
                <c:pt idx="9">
                  <c:v>78.736999999999995</c:v>
                </c:pt>
                <c:pt idx="10">
                  <c:v>77.486999999999995</c:v>
                </c:pt>
                <c:pt idx="11">
                  <c:v>74.986999999999995</c:v>
                </c:pt>
                <c:pt idx="12">
                  <c:v>74.986999999999995</c:v>
                </c:pt>
                <c:pt idx="13">
                  <c:v>65.673000000000002</c:v>
                </c:pt>
                <c:pt idx="14">
                  <c:v>52.784999999999997</c:v>
                </c:pt>
                <c:pt idx="15">
                  <c:v>46.524000000000001</c:v>
                </c:pt>
                <c:pt idx="16">
                  <c:v>44.801000000000002</c:v>
                </c:pt>
                <c:pt idx="17">
                  <c:v>42.764000000000003</c:v>
                </c:pt>
                <c:pt idx="18">
                  <c:v>40.249000000000002</c:v>
                </c:pt>
                <c:pt idx="19">
                  <c:v>35.216999999999999</c:v>
                </c:pt>
                <c:pt idx="20">
                  <c:v>35.216999999999999</c:v>
                </c:pt>
              </c:numCache>
            </c:numRef>
          </c:yVal>
          <c:smooth val="0"/>
        </c:ser>
        <c:ser>
          <c:idx val="5"/>
          <c:order val="5"/>
          <c:tx>
            <c:strRef>
              <c:f>Sheet1!$G$1</c:f>
              <c:strCache>
                <c:ptCount val="1"/>
                <c:pt idx="0">
                  <c:v>PH/PAH (N=188)</c:v>
                </c:pt>
              </c:strCache>
            </c:strRef>
          </c:tx>
          <c:spPr>
            <a:ln w="41275">
              <a:solidFill>
                <a:srgbClr val="00FFFF"/>
              </a:solidFill>
            </a:ln>
          </c:spPr>
          <c:marker>
            <c:symbol val="none"/>
          </c:marker>
          <c:xVal>
            <c:numRef>
              <c:f>Sheet1!$A$2:$A$32</c:f>
              <c:numCache>
                <c:formatCode>General</c:formatCode>
                <c:ptCount val="3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Sheet1!$G$2:$G$32</c:f>
              <c:numCache>
                <c:formatCode>General</c:formatCode>
                <c:ptCount val="31"/>
                <c:pt idx="0">
                  <c:v>100</c:v>
                </c:pt>
                <c:pt idx="1">
                  <c:v>89.844999999999999</c:v>
                </c:pt>
                <c:pt idx="2">
                  <c:v>87.647000000000006</c:v>
                </c:pt>
                <c:pt idx="3">
                  <c:v>85.433999999999997</c:v>
                </c:pt>
                <c:pt idx="4">
                  <c:v>84.876000000000005</c:v>
                </c:pt>
                <c:pt idx="5">
                  <c:v>84.876000000000005</c:v>
                </c:pt>
                <c:pt idx="6">
                  <c:v>84.876000000000005</c:v>
                </c:pt>
                <c:pt idx="7">
                  <c:v>84.876000000000005</c:v>
                </c:pt>
                <c:pt idx="8">
                  <c:v>83.748000000000005</c:v>
                </c:pt>
                <c:pt idx="9">
                  <c:v>82.05</c:v>
                </c:pt>
                <c:pt idx="10">
                  <c:v>81.484999999999999</c:v>
                </c:pt>
                <c:pt idx="11">
                  <c:v>80.918999999999997</c:v>
                </c:pt>
                <c:pt idx="12">
                  <c:v>79.759</c:v>
                </c:pt>
                <c:pt idx="13">
                  <c:v>75.33</c:v>
                </c:pt>
                <c:pt idx="14">
                  <c:v>66.412000000000006</c:v>
                </c:pt>
                <c:pt idx="15">
                  <c:v>64.811999999999998</c:v>
                </c:pt>
                <c:pt idx="16">
                  <c:v>63.936</c:v>
                </c:pt>
                <c:pt idx="17">
                  <c:v>53.518000000000001</c:v>
                </c:pt>
                <c:pt idx="18">
                  <c:v>52.212000000000003</c:v>
                </c:pt>
                <c:pt idx="19">
                  <c:v>50.801000000000002</c:v>
                </c:pt>
                <c:pt idx="20">
                  <c:v>49.107999999999997</c:v>
                </c:pt>
                <c:pt idx="21">
                  <c:v>49.107999999999997</c:v>
                </c:pt>
                <c:pt idx="22">
                  <c:v>46.219000000000001</c:v>
                </c:pt>
                <c:pt idx="23">
                  <c:v>46.219000000000001</c:v>
                </c:pt>
              </c:numCache>
            </c:numRef>
          </c:yVal>
          <c:smooth val="0"/>
        </c:ser>
        <c:dLbls>
          <c:showLegendKey val="0"/>
          <c:showVal val="0"/>
          <c:showCatName val="0"/>
          <c:showSerName val="0"/>
          <c:showPercent val="0"/>
          <c:showBubbleSize val="0"/>
        </c:dLbls>
        <c:axId val="755011168"/>
        <c:axId val="755011560"/>
      </c:scatterChart>
      <c:valAx>
        <c:axId val="755011168"/>
        <c:scaling>
          <c:orientation val="minMax"/>
          <c:max val="1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55011560"/>
        <c:crosses val="autoZero"/>
        <c:crossBetween val="midCat"/>
        <c:majorUnit val="1"/>
      </c:valAx>
      <c:valAx>
        <c:axId val="75501156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55011168"/>
        <c:crosses val="autoZero"/>
        <c:crossBetween val="midCat"/>
        <c:majorUnit val="25"/>
      </c:valAx>
      <c:spPr>
        <a:solidFill>
          <a:schemeClr val="bg2"/>
        </a:solidFill>
        <a:ln>
          <a:solidFill>
            <a:schemeClr val="tx1"/>
          </a:solidFill>
        </a:ln>
      </c:spPr>
    </c:plotArea>
    <c:legend>
      <c:legendPos val="r"/>
      <c:layout>
        <c:manualLayout>
          <c:xMode val="edge"/>
          <c:yMode val="edge"/>
          <c:x val="0.35214864167620075"/>
          <c:y val="6.4726024631536441E-2"/>
          <c:w val="0.57465856831998563"/>
          <c:h val="0.1741070058550373"/>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715283666465278"/>
        </c:manualLayout>
      </c:layout>
      <c:scatterChart>
        <c:scatterStyle val="lineMarker"/>
        <c:varyColors val="0"/>
        <c:ser>
          <c:idx val="0"/>
          <c:order val="0"/>
          <c:tx>
            <c:strRef>
              <c:f>Sheet1!$B$1</c:f>
              <c:strCache>
                <c:ptCount val="1"/>
                <c:pt idx="0">
                  <c:v>CF (N=857)</c:v>
                </c:pt>
              </c:strCache>
            </c:strRef>
          </c:tx>
          <c:spPr>
            <a:ln w="41275">
              <a:solidFill>
                <a:srgbClr val="00FF00"/>
              </a:solidFill>
            </a:ln>
          </c:spPr>
          <c:marker>
            <c:symbol val="none"/>
          </c:marker>
          <c:xVal>
            <c:numRef>
              <c:f>Sheet1!$A$2:$A$32</c:f>
              <c:numCache>
                <c:formatCode>General</c:formatCode>
                <c:ptCount val="3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Sheet1!$B$2:$B$32</c:f>
              <c:numCache>
                <c:formatCode>General</c:formatCode>
                <c:ptCount val="3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86.442999999999998</c:v>
                </c:pt>
                <c:pt idx="14">
                  <c:v>76.888999999999996</c:v>
                </c:pt>
                <c:pt idx="15">
                  <c:v>68.506</c:v>
                </c:pt>
                <c:pt idx="16">
                  <c:v>61.895000000000003</c:v>
                </c:pt>
                <c:pt idx="17">
                  <c:v>56.755000000000003</c:v>
                </c:pt>
                <c:pt idx="18">
                  <c:v>52.381</c:v>
                </c:pt>
                <c:pt idx="19">
                  <c:v>50.000999999999998</c:v>
                </c:pt>
                <c:pt idx="20">
                  <c:v>47.207000000000001</c:v>
                </c:pt>
                <c:pt idx="21">
                  <c:v>43.917000000000002</c:v>
                </c:pt>
                <c:pt idx="22">
                  <c:v>40.828000000000003</c:v>
                </c:pt>
                <c:pt idx="23">
                  <c:v>38.271000000000001</c:v>
                </c:pt>
                <c:pt idx="24">
                  <c:v>34.067</c:v>
                </c:pt>
                <c:pt idx="25">
                  <c:v>33.194000000000003</c:v>
                </c:pt>
                <c:pt idx="26">
                  <c:v>31.241</c:v>
                </c:pt>
                <c:pt idx="27">
                  <c:v>30.164000000000001</c:v>
                </c:pt>
                <c:pt idx="28">
                  <c:v>27.837</c:v>
                </c:pt>
                <c:pt idx="29">
                  <c:v>23.486999999999998</c:v>
                </c:pt>
                <c:pt idx="30">
                  <c:v>23.486999999999998</c:v>
                </c:pt>
              </c:numCache>
            </c:numRef>
          </c:yVal>
          <c:smooth val="0"/>
        </c:ser>
        <c:ser>
          <c:idx val="1"/>
          <c:order val="1"/>
          <c:tx>
            <c:strRef>
              <c:f>Sheet1!$C$1</c:f>
              <c:strCache>
                <c:ptCount val="1"/>
                <c:pt idx="0">
                  <c:v>ILD (N=62)</c:v>
                </c:pt>
              </c:strCache>
            </c:strRef>
          </c:tx>
          <c:spPr>
            <a:ln w="41275">
              <a:solidFill>
                <a:schemeClr val="bg1">
                  <a:lumMod val="50000"/>
                  <a:lumOff val="50000"/>
                </a:schemeClr>
              </a:solidFill>
              <a:prstDash val="solid"/>
            </a:ln>
          </c:spPr>
          <c:marker>
            <c:symbol val="none"/>
          </c:marker>
          <c:xVal>
            <c:numRef>
              <c:f>Sheet1!$A$2:$A$32</c:f>
              <c:numCache>
                <c:formatCode>General</c:formatCode>
                <c:ptCount val="3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Sheet1!$C$2:$C$32</c:f>
              <c:numCache>
                <c:formatCode>General</c:formatCode>
                <c:ptCount val="3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88.41</c:v>
                </c:pt>
                <c:pt idx="14">
                  <c:v>83.138000000000005</c:v>
                </c:pt>
                <c:pt idx="15">
                  <c:v>75.488</c:v>
                </c:pt>
                <c:pt idx="16">
                  <c:v>64.853999999999999</c:v>
                </c:pt>
                <c:pt idx="17">
                  <c:v>57.371000000000002</c:v>
                </c:pt>
                <c:pt idx="18">
                  <c:v>54.639000000000003</c:v>
                </c:pt>
                <c:pt idx="19">
                  <c:v>51.603999999999999</c:v>
                </c:pt>
                <c:pt idx="20">
                  <c:v>51.603999999999999</c:v>
                </c:pt>
                <c:pt idx="21">
                  <c:v>51.603999999999999</c:v>
                </c:pt>
              </c:numCache>
            </c:numRef>
          </c:yVal>
          <c:smooth val="0"/>
        </c:ser>
        <c:ser>
          <c:idx val="2"/>
          <c:order val="2"/>
          <c:tx>
            <c:strRef>
              <c:f>Sheet1!$D$1</c:f>
              <c:strCache>
                <c:ptCount val="1"/>
                <c:pt idx="0">
                  <c:v>ILD Other (N=70)</c:v>
                </c:pt>
              </c:strCache>
            </c:strRef>
          </c:tx>
          <c:spPr>
            <a:ln w="41275">
              <a:solidFill>
                <a:srgbClr val="FF9933"/>
              </a:solidFill>
            </a:ln>
          </c:spPr>
          <c:marker>
            <c:symbol val="none"/>
          </c:marker>
          <c:xVal>
            <c:numRef>
              <c:f>Sheet1!$A$2:$A$32</c:f>
              <c:numCache>
                <c:formatCode>General</c:formatCode>
                <c:ptCount val="3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Sheet1!$D$2:$D$32</c:f>
              <c:numCache>
                <c:formatCode>General</c:formatCode>
                <c:ptCount val="3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94.024000000000001</c:v>
                </c:pt>
                <c:pt idx="14">
                  <c:v>83.445999999999998</c:v>
                </c:pt>
                <c:pt idx="15">
                  <c:v>75.245000000000005</c:v>
                </c:pt>
                <c:pt idx="16">
                  <c:v>63.884</c:v>
                </c:pt>
                <c:pt idx="17">
                  <c:v>61.329000000000001</c:v>
                </c:pt>
                <c:pt idx="18">
                  <c:v>58.262</c:v>
                </c:pt>
                <c:pt idx="19">
                  <c:v>47.338000000000001</c:v>
                </c:pt>
              </c:numCache>
            </c:numRef>
          </c:yVal>
          <c:smooth val="0"/>
        </c:ser>
        <c:ser>
          <c:idx val="3"/>
          <c:order val="3"/>
          <c:tx>
            <c:strRef>
              <c:f>Sheet1!$E$1</c:f>
              <c:strCache>
                <c:ptCount val="1"/>
                <c:pt idx="0">
                  <c:v>OB (non-Retx) (N=68)</c:v>
                </c:pt>
              </c:strCache>
            </c:strRef>
          </c:tx>
          <c:spPr>
            <a:ln w="41275">
              <a:solidFill>
                <a:srgbClr val="9933FF"/>
              </a:solidFill>
            </a:ln>
          </c:spPr>
          <c:marker>
            <c:symbol val="none"/>
          </c:marker>
          <c:xVal>
            <c:numRef>
              <c:f>Sheet1!$A$2:$A$32</c:f>
              <c:numCache>
                <c:formatCode>General</c:formatCode>
                <c:ptCount val="3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Sheet1!$E$2:$E$32</c:f>
              <c:numCache>
                <c:formatCode>General</c:formatCode>
                <c:ptCount val="3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89.405000000000001</c:v>
                </c:pt>
                <c:pt idx="14">
                  <c:v>81.054000000000002</c:v>
                </c:pt>
                <c:pt idx="15">
                  <c:v>77.451999999999998</c:v>
                </c:pt>
                <c:pt idx="16">
                  <c:v>71.153999999999996</c:v>
                </c:pt>
                <c:pt idx="17">
                  <c:v>71.153999999999996</c:v>
                </c:pt>
                <c:pt idx="18">
                  <c:v>67.409000000000006</c:v>
                </c:pt>
                <c:pt idx="19">
                  <c:v>67.409000000000006</c:v>
                </c:pt>
              </c:numCache>
            </c:numRef>
          </c:yVal>
          <c:smooth val="0"/>
        </c:ser>
        <c:ser>
          <c:idx val="4"/>
          <c:order val="4"/>
          <c:tx>
            <c:strRef>
              <c:f>Sheet1!$F$1</c:f>
              <c:strCache>
                <c:ptCount val="1"/>
                <c:pt idx="0">
                  <c:v>PHT Other (N=60)</c:v>
                </c:pt>
              </c:strCache>
            </c:strRef>
          </c:tx>
          <c:spPr>
            <a:ln w="41275">
              <a:solidFill>
                <a:srgbClr val="FFFF00"/>
              </a:solidFill>
            </a:ln>
          </c:spPr>
          <c:marker>
            <c:symbol val="none"/>
          </c:marker>
          <c:xVal>
            <c:numRef>
              <c:f>Sheet1!$A$2:$A$32</c:f>
              <c:numCache>
                <c:formatCode>General</c:formatCode>
                <c:ptCount val="3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Sheet1!$F$2:$F$32</c:f>
              <c:numCache>
                <c:formatCode>General</c:formatCode>
                <c:ptCount val="3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87.578999999999994</c:v>
                </c:pt>
                <c:pt idx="14">
                  <c:v>70.391999999999996</c:v>
                </c:pt>
                <c:pt idx="15">
                  <c:v>62.042000000000002</c:v>
                </c:pt>
                <c:pt idx="16">
                  <c:v>59.744</c:v>
                </c:pt>
                <c:pt idx="17">
                  <c:v>57.029000000000003</c:v>
                </c:pt>
                <c:pt idx="18">
                  <c:v>53.673999999999999</c:v>
                </c:pt>
                <c:pt idx="19">
                  <c:v>46.965000000000003</c:v>
                </c:pt>
                <c:pt idx="20">
                  <c:v>46.965000000000003</c:v>
                </c:pt>
              </c:numCache>
            </c:numRef>
          </c:yVal>
          <c:smooth val="0"/>
        </c:ser>
        <c:ser>
          <c:idx val="5"/>
          <c:order val="5"/>
          <c:tx>
            <c:strRef>
              <c:f>Sheet1!$G$1</c:f>
              <c:strCache>
                <c:ptCount val="1"/>
                <c:pt idx="0">
                  <c:v>PH/PAH (N=136)</c:v>
                </c:pt>
              </c:strCache>
            </c:strRef>
          </c:tx>
          <c:spPr>
            <a:ln w="41275">
              <a:solidFill>
                <a:srgbClr val="00FFFF"/>
              </a:solidFill>
            </a:ln>
          </c:spPr>
          <c:marker>
            <c:symbol val="none"/>
          </c:marker>
          <c:xVal>
            <c:numRef>
              <c:f>Sheet1!$A$2:$A$32</c:f>
              <c:numCache>
                <c:formatCode>General</c:formatCode>
                <c:ptCount val="3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numCache>
            </c:numRef>
          </c:xVal>
          <c:yVal>
            <c:numRef>
              <c:f>Sheet1!$G$2:$G$32</c:f>
              <c:numCache>
                <c:formatCode>General</c:formatCode>
                <c:ptCount val="3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94.447000000000003</c:v>
                </c:pt>
                <c:pt idx="14">
                  <c:v>83.266999999999996</c:v>
                </c:pt>
                <c:pt idx="15">
                  <c:v>81.260000000000005</c:v>
                </c:pt>
                <c:pt idx="16">
                  <c:v>80.162000000000006</c:v>
                </c:pt>
                <c:pt idx="17">
                  <c:v>67.099000000000004</c:v>
                </c:pt>
                <c:pt idx="18">
                  <c:v>65.462999999999994</c:v>
                </c:pt>
                <c:pt idx="19">
                  <c:v>63.694000000000003</c:v>
                </c:pt>
                <c:pt idx="20">
                  <c:v>61.57</c:v>
                </c:pt>
                <c:pt idx="21">
                  <c:v>61.57</c:v>
                </c:pt>
                <c:pt idx="22">
                  <c:v>57.948999999999998</c:v>
                </c:pt>
                <c:pt idx="23">
                  <c:v>57.948999999999998</c:v>
                </c:pt>
              </c:numCache>
            </c:numRef>
          </c:yVal>
          <c:smooth val="0"/>
        </c:ser>
        <c:dLbls>
          <c:showLegendKey val="0"/>
          <c:showVal val="0"/>
          <c:showCatName val="0"/>
          <c:showSerName val="0"/>
          <c:showPercent val="0"/>
          <c:showBubbleSize val="0"/>
        </c:dLbls>
        <c:axId val="755013520"/>
        <c:axId val="755001800"/>
      </c:scatterChart>
      <c:valAx>
        <c:axId val="755013520"/>
        <c:scaling>
          <c:orientation val="minMax"/>
          <c:max val="1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55001800"/>
        <c:crosses val="autoZero"/>
        <c:crossBetween val="midCat"/>
        <c:majorUnit val="1"/>
      </c:valAx>
      <c:valAx>
        <c:axId val="75500180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55013520"/>
        <c:crosses val="autoZero"/>
        <c:crossBetween val="midCat"/>
        <c:majorUnit val="25"/>
      </c:valAx>
      <c:spPr>
        <a:solidFill>
          <a:schemeClr val="bg2"/>
        </a:solidFill>
        <a:ln>
          <a:solidFill>
            <a:schemeClr val="tx1"/>
          </a:solidFill>
        </a:ln>
      </c:spPr>
    </c:plotArea>
    <c:legend>
      <c:legendPos val="r"/>
      <c:layout>
        <c:manualLayout>
          <c:xMode val="edge"/>
          <c:yMode val="edge"/>
          <c:x val="0.10713439666195572"/>
          <c:y val="0.67241833232384418"/>
          <c:w val="0.57465856831998563"/>
          <c:h val="0.1741070058550373"/>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3794682922699193"/>
        </c:manualLayout>
      </c:layout>
      <c:scatterChart>
        <c:scatterStyle val="lineMarker"/>
        <c:varyColors val="0"/>
        <c:ser>
          <c:idx val="0"/>
          <c:order val="0"/>
          <c:tx>
            <c:strRef>
              <c:f>Sheet1!$B$1</c:f>
              <c:strCache>
                <c:ptCount val="1"/>
                <c:pt idx="0">
                  <c:v>&lt;1 (N = 101)</c:v>
                </c:pt>
              </c:strCache>
            </c:strRef>
          </c:tx>
          <c:spPr>
            <a:ln w="41275">
              <a:solidFill>
                <a:srgbClr val="9933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90.099000000000004</c:v>
                </c:pt>
                <c:pt idx="2">
                  <c:v>84.025000000000006</c:v>
                </c:pt>
                <c:pt idx="3">
                  <c:v>79.975999999999999</c:v>
                </c:pt>
                <c:pt idx="4">
                  <c:v>77.950999999999993</c:v>
                </c:pt>
                <c:pt idx="5">
                  <c:v>76.924999999999997</c:v>
                </c:pt>
                <c:pt idx="6">
                  <c:v>76.924999999999997</c:v>
                </c:pt>
                <c:pt idx="7">
                  <c:v>76.924999999999997</c:v>
                </c:pt>
                <c:pt idx="8">
                  <c:v>75.899000000000001</c:v>
                </c:pt>
                <c:pt idx="9">
                  <c:v>74.86</c:v>
                </c:pt>
                <c:pt idx="10">
                  <c:v>74.86</c:v>
                </c:pt>
                <c:pt idx="11">
                  <c:v>72.751000000000005</c:v>
                </c:pt>
                <c:pt idx="12">
                  <c:v>72.751000000000005</c:v>
                </c:pt>
                <c:pt idx="13">
                  <c:v>67.203999999999994</c:v>
                </c:pt>
                <c:pt idx="14">
                  <c:v>60.23</c:v>
                </c:pt>
                <c:pt idx="15">
                  <c:v>54.774999999999999</c:v>
                </c:pt>
                <c:pt idx="16">
                  <c:v>51.892000000000003</c:v>
                </c:pt>
                <c:pt idx="17">
                  <c:v>51.892000000000003</c:v>
                </c:pt>
                <c:pt idx="18">
                  <c:v>47.901000000000003</c:v>
                </c:pt>
                <c:pt idx="19">
                  <c:v>39.273000000000003</c:v>
                </c:pt>
                <c:pt idx="20">
                  <c:v>36.962000000000003</c:v>
                </c:pt>
                <c:pt idx="21">
                  <c:v>34.652000000000001</c:v>
                </c:pt>
                <c:pt idx="22">
                  <c:v>34.652000000000001</c:v>
                </c:pt>
              </c:numCache>
            </c:numRef>
          </c:yVal>
          <c:smooth val="0"/>
        </c:ser>
        <c:ser>
          <c:idx val="1"/>
          <c:order val="1"/>
          <c:tx>
            <c:strRef>
              <c:f>Sheet1!$C$1</c:f>
              <c:strCache>
                <c:ptCount val="1"/>
                <c:pt idx="0">
                  <c:v>1-5 (N = 146)</c:v>
                </c:pt>
              </c:strCache>
            </c:strRef>
          </c:tx>
          <c:spPr>
            <a:ln w="41275">
              <a:solidFill>
                <a:srgbClr val="FFFF00"/>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90.361000000000004</c:v>
                </c:pt>
                <c:pt idx="2">
                  <c:v>85.456000000000003</c:v>
                </c:pt>
                <c:pt idx="3">
                  <c:v>82.594999999999999</c:v>
                </c:pt>
                <c:pt idx="4">
                  <c:v>82.594999999999999</c:v>
                </c:pt>
                <c:pt idx="5">
                  <c:v>82.594999999999999</c:v>
                </c:pt>
                <c:pt idx="6">
                  <c:v>81.870999999999995</c:v>
                </c:pt>
                <c:pt idx="7">
                  <c:v>80.409000000000006</c:v>
                </c:pt>
                <c:pt idx="8">
                  <c:v>78.94</c:v>
                </c:pt>
                <c:pt idx="9">
                  <c:v>78.201999999999998</c:v>
                </c:pt>
                <c:pt idx="10">
                  <c:v>78.201999999999998</c:v>
                </c:pt>
                <c:pt idx="11">
                  <c:v>78.201999999999998</c:v>
                </c:pt>
                <c:pt idx="12">
                  <c:v>77.456999999999994</c:v>
                </c:pt>
                <c:pt idx="13">
                  <c:v>68.227000000000004</c:v>
                </c:pt>
                <c:pt idx="14">
                  <c:v>61.328000000000003</c:v>
                </c:pt>
                <c:pt idx="15">
                  <c:v>54.73</c:v>
                </c:pt>
                <c:pt idx="16">
                  <c:v>53.59</c:v>
                </c:pt>
                <c:pt idx="17">
                  <c:v>52.344000000000001</c:v>
                </c:pt>
                <c:pt idx="18">
                  <c:v>51.002000000000002</c:v>
                </c:pt>
                <c:pt idx="19">
                  <c:v>46.536000000000001</c:v>
                </c:pt>
                <c:pt idx="20">
                  <c:v>46.536000000000001</c:v>
                </c:pt>
                <c:pt idx="21">
                  <c:v>44.32</c:v>
                </c:pt>
                <c:pt idx="22">
                  <c:v>41.155000000000001</c:v>
                </c:pt>
                <c:pt idx="23">
                  <c:v>41.155000000000001</c:v>
                </c:pt>
              </c:numCache>
            </c:numRef>
          </c:yVal>
          <c:smooth val="0"/>
        </c:ser>
        <c:ser>
          <c:idx val="2"/>
          <c:order val="2"/>
          <c:tx>
            <c:strRef>
              <c:f>Sheet1!$D$1</c:f>
              <c:strCache>
                <c:ptCount val="1"/>
                <c:pt idx="0">
                  <c:v>6-10 (N = 296)</c:v>
                </c:pt>
              </c:strCache>
            </c:strRef>
          </c:tx>
          <c:spPr>
            <a:ln w="41275">
              <a:solidFill>
                <a:srgbClr val="FF00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95.245000000000005</c:v>
                </c:pt>
                <c:pt idx="2">
                  <c:v>93.85</c:v>
                </c:pt>
                <c:pt idx="3">
                  <c:v>93.147999999999996</c:v>
                </c:pt>
                <c:pt idx="4">
                  <c:v>91.742000000000004</c:v>
                </c:pt>
                <c:pt idx="5">
                  <c:v>90.335999999999999</c:v>
                </c:pt>
                <c:pt idx="6">
                  <c:v>89.632999999999996</c:v>
                </c:pt>
                <c:pt idx="7">
                  <c:v>89.278999999999996</c:v>
                </c:pt>
                <c:pt idx="8">
                  <c:v>88.566999999999993</c:v>
                </c:pt>
                <c:pt idx="9">
                  <c:v>88.210999999999999</c:v>
                </c:pt>
                <c:pt idx="10">
                  <c:v>86.433000000000007</c:v>
                </c:pt>
                <c:pt idx="11">
                  <c:v>85.718999999999994</c:v>
                </c:pt>
                <c:pt idx="12">
                  <c:v>84.64</c:v>
                </c:pt>
                <c:pt idx="13">
                  <c:v>77.703999999999994</c:v>
                </c:pt>
                <c:pt idx="14">
                  <c:v>70.298000000000002</c:v>
                </c:pt>
                <c:pt idx="15">
                  <c:v>63.591000000000001</c:v>
                </c:pt>
                <c:pt idx="16">
                  <c:v>59.320999999999998</c:v>
                </c:pt>
                <c:pt idx="17">
                  <c:v>54.478999999999999</c:v>
                </c:pt>
                <c:pt idx="18">
                  <c:v>49.648000000000003</c:v>
                </c:pt>
                <c:pt idx="19">
                  <c:v>48.847999999999999</c:v>
                </c:pt>
                <c:pt idx="20">
                  <c:v>45.256</c:v>
                </c:pt>
                <c:pt idx="21">
                  <c:v>42.045000000000002</c:v>
                </c:pt>
                <c:pt idx="22">
                  <c:v>40.938000000000002</c:v>
                </c:pt>
                <c:pt idx="23">
                  <c:v>37.896999999999998</c:v>
                </c:pt>
                <c:pt idx="24">
                  <c:v>34.523000000000003</c:v>
                </c:pt>
                <c:pt idx="25">
                  <c:v>34.523000000000003</c:v>
                </c:pt>
                <c:pt idx="26">
                  <c:v>29.591000000000001</c:v>
                </c:pt>
              </c:numCache>
            </c:numRef>
          </c:yVal>
          <c:smooth val="0"/>
        </c:ser>
        <c:ser>
          <c:idx val="3"/>
          <c:order val="3"/>
          <c:tx>
            <c:strRef>
              <c:f>Sheet1!$E$1</c:f>
              <c:strCache>
                <c:ptCount val="1"/>
                <c:pt idx="0">
                  <c:v>11-17 (N = 1,460)</c:v>
                </c:pt>
              </c:strCache>
            </c:strRef>
          </c:tx>
          <c:spPr>
            <a:ln w="41275">
              <a:solidFill>
                <a:srgbClr val="20F703"/>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Sheet1!$E$2:$E$33</c:f>
              <c:numCache>
                <c:formatCode>General</c:formatCode>
                <c:ptCount val="32"/>
                <c:pt idx="0">
                  <c:v>100</c:v>
                </c:pt>
                <c:pt idx="1">
                  <c:v>91.076999999999998</c:v>
                </c:pt>
                <c:pt idx="2">
                  <c:v>89.063000000000002</c:v>
                </c:pt>
                <c:pt idx="3">
                  <c:v>87.593000000000004</c:v>
                </c:pt>
                <c:pt idx="4">
                  <c:v>86.4</c:v>
                </c:pt>
                <c:pt idx="5">
                  <c:v>85.415000000000006</c:v>
                </c:pt>
                <c:pt idx="6">
                  <c:v>84.003</c:v>
                </c:pt>
                <c:pt idx="7">
                  <c:v>83.507999999999996</c:v>
                </c:pt>
                <c:pt idx="8">
                  <c:v>82.798000000000002</c:v>
                </c:pt>
                <c:pt idx="9">
                  <c:v>82.082999999999998</c:v>
                </c:pt>
                <c:pt idx="10">
                  <c:v>80.796000000000006</c:v>
                </c:pt>
                <c:pt idx="11">
                  <c:v>79.573999999999998</c:v>
                </c:pt>
                <c:pt idx="12">
                  <c:v>78.635000000000005</c:v>
                </c:pt>
                <c:pt idx="13">
                  <c:v>68.379000000000005</c:v>
                </c:pt>
                <c:pt idx="14">
                  <c:v>60.304000000000002</c:v>
                </c:pt>
                <c:pt idx="15">
                  <c:v>55.037999999999997</c:v>
                </c:pt>
                <c:pt idx="16">
                  <c:v>49.45</c:v>
                </c:pt>
                <c:pt idx="17">
                  <c:v>44.402999999999999</c:v>
                </c:pt>
                <c:pt idx="18">
                  <c:v>41.374000000000002</c:v>
                </c:pt>
                <c:pt idx="19">
                  <c:v>39.552</c:v>
                </c:pt>
                <c:pt idx="20">
                  <c:v>37.173999999999999</c:v>
                </c:pt>
                <c:pt idx="21">
                  <c:v>35.412999999999997</c:v>
                </c:pt>
                <c:pt idx="22">
                  <c:v>33.075000000000003</c:v>
                </c:pt>
                <c:pt idx="23">
                  <c:v>31.513000000000002</c:v>
                </c:pt>
                <c:pt idx="24">
                  <c:v>28.553000000000001</c:v>
                </c:pt>
                <c:pt idx="25">
                  <c:v>28.061</c:v>
                </c:pt>
                <c:pt idx="26">
                  <c:v>26.47</c:v>
                </c:pt>
                <c:pt idx="27">
                  <c:v>25.907</c:v>
                </c:pt>
                <c:pt idx="28">
                  <c:v>24.672000000000001</c:v>
                </c:pt>
                <c:pt idx="29">
                  <c:v>23.099</c:v>
                </c:pt>
                <c:pt idx="30">
                  <c:v>23.099</c:v>
                </c:pt>
                <c:pt idx="31">
                  <c:v>21.173999999999999</c:v>
                </c:pt>
              </c:numCache>
            </c:numRef>
          </c:yVal>
          <c:smooth val="0"/>
        </c:ser>
        <c:dLbls>
          <c:showLegendKey val="0"/>
          <c:showVal val="0"/>
          <c:showCatName val="0"/>
          <c:showSerName val="0"/>
          <c:showPercent val="0"/>
          <c:showBubbleSize val="0"/>
        </c:dLbls>
        <c:axId val="755002584"/>
        <c:axId val="755002976"/>
      </c:scatterChart>
      <c:valAx>
        <c:axId val="755002584"/>
        <c:scaling>
          <c:orientation val="minMax"/>
          <c:max val="1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55002976"/>
        <c:crosses val="autoZero"/>
        <c:crossBetween val="midCat"/>
        <c:majorUnit val="1"/>
      </c:valAx>
      <c:valAx>
        <c:axId val="75500297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55002584"/>
        <c:crosses val="autoZero"/>
        <c:crossBetween val="midCat"/>
        <c:majorUnit val="25"/>
      </c:valAx>
      <c:spPr>
        <a:solidFill>
          <a:schemeClr val="bg2"/>
        </a:solidFill>
        <a:ln>
          <a:solidFill>
            <a:schemeClr val="tx1"/>
          </a:solidFill>
        </a:ln>
      </c:spPr>
    </c:plotArea>
    <c:legend>
      <c:legendPos val="r"/>
      <c:layout>
        <c:manualLayout>
          <c:xMode val="edge"/>
          <c:yMode val="edge"/>
          <c:x val="0.69352061924462827"/>
          <c:y val="7.7251801858101071E-2"/>
          <c:w val="0.2537389961210601"/>
          <c:h val="0.2310066886800440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181779696892732"/>
        </c:manualLayout>
      </c:layout>
      <c:scatterChart>
        <c:scatterStyle val="lineMarker"/>
        <c:varyColors val="0"/>
        <c:ser>
          <c:idx val="0"/>
          <c:order val="0"/>
          <c:tx>
            <c:strRef>
              <c:f>Sheet1!$B$1</c:f>
              <c:strCache>
                <c:ptCount val="1"/>
                <c:pt idx="0">
                  <c:v>&lt;1 (N = 69)</c:v>
                </c:pt>
              </c:strCache>
            </c:strRef>
          </c:tx>
          <c:spPr>
            <a:ln w="41275">
              <a:solidFill>
                <a:srgbClr val="9933FF"/>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92.375</c:v>
                </c:pt>
                <c:pt idx="14">
                  <c:v>82.789000000000001</c:v>
                </c:pt>
                <c:pt idx="15">
                  <c:v>75.290999999999997</c:v>
                </c:pt>
                <c:pt idx="16">
                  <c:v>71.328999999999994</c:v>
                </c:pt>
                <c:pt idx="17">
                  <c:v>71.328999999999994</c:v>
                </c:pt>
                <c:pt idx="18">
                  <c:v>65.841999999999999</c:v>
                </c:pt>
                <c:pt idx="19">
                  <c:v>53.981999999999999</c:v>
                </c:pt>
                <c:pt idx="20">
                  <c:v>50.807000000000002</c:v>
                </c:pt>
                <c:pt idx="21">
                  <c:v>47.631</c:v>
                </c:pt>
                <c:pt idx="22">
                  <c:v>47.631</c:v>
                </c:pt>
              </c:numCache>
            </c:numRef>
          </c:yVal>
          <c:smooth val="0"/>
        </c:ser>
        <c:ser>
          <c:idx val="1"/>
          <c:order val="1"/>
          <c:tx>
            <c:strRef>
              <c:f>Sheet1!$C$1</c:f>
              <c:strCache>
                <c:ptCount val="1"/>
                <c:pt idx="0">
                  <c:v>1-5 (N = 104)</c:v>
                </c:pt>
              </c:strCache>
            </c:strRef>
          </c:tx>
          <c:spPr>
            <a:ln w="41275">
              <a:solidFill>
                <a:srgbClr val="FFFF00"/>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88.084000000000003</c:v>
                </c:pt>
                <c:pt idx="14">
                  <c:v>79.177000000000007</c:v>
                </c:pt>
                <c:pt idx="15">
                  <c:v>70.659000000000006</c:v>
                </c:pt>
                <c:pt idx="16">
                  <c:v>69.186999999999998</c:v>
                </c:pt>
                <c:pt idx="17">
                  <c:v>67.578000000000003</c:v>
                </c:pt>
                <c:pt idx="18">
                  <c:v>65.844999999999999</c:v>
                </c:pt>
                <c:pt idx="19">
                  <c:v>60.08</c:v>
                </c:pt>
                <c:pt idx="20">
                  <c:v>60.08</c:v>
                </c:pt>
                <c:pt idx="21">
                  <c:v>57.219000000000001</c:v>
                </c:pt>
                <c:pt idx="22">
                  <c:v>53.131999999999998</c:v>
                </c:pt>
                <c:pt idx="23">
                  <c:v>53.131999999999998</c:v>
                </c:pt>
              </c:numCache>
            </c:numRef>
          </c:yVal>
          <c:smooth val="0"/>
        </c:ser>
        <c:ser>
          <c:idx val="2"/>
          <c:order val="2"/>
          <c:tx>
            <c:strRef>
              <c:f>Sheet1!$D$1</c:f>
              <c:strCache>
                <c:ptCount val="1"/>
                <c:pt idx="0">
                  <c:v>6-10  (N = 233)</c:v>
                </c:pt>
              </c:strCache>
            </c:strRef>
          </c:tx>
          <c:spPr>
            <a:ln w="41275">
              <a:solidFill>
                <a:srgbClr val="FF00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91.805000000000007</c:v>
                </c:pt>
                <c:pt idx="14">
                  <c:v>83.055999999999997</c:v>
                </c:pt>
                <c:pt idx="15">
                  <c:v>75.132000000000005</c:v>
                </c:pt>
                <c:pt idx="16">
                  <c:v>70.085999999999999</c:v>
                </c:pt>
                <c:pt idx="17">
                  <c:v>64.366</c:v>
                </c:pt>
                <c:pt idx="18">
                  <c:v>58.658999999999999</c:v>
                </c:pt>
                <c:pt idx="19">
                  <c:v>57.712000000000003</c:v>
                </c:pt>
                <c:pt idx="20">
                  <c:v>53.469000000000001</c:v>
                </c:pt>
                <c:pt idx="21">
                  <c:v>49.674999999999997</c:v>
                </c:pt>
                <c:pt idx="22">
                  <c:v>48.368000000000002</c:v>
                </c:pt>
                <c:pt idx="23">
                  <c:v>44.774999999999999</c:v>
                </c:pt>
                <c:pt idx="24">
                  <c:v>40.789000000000001</c:v>
                </c:pt>
                <c:pt idx="25">
                  <c:v>40.789000000000001</c:v>
                </c:pt>
                <c:pt idx="26">
                  <c:v>34.962000000000003</c:v>
                </c:pt>
              </c:numCache>
            </c:numRef>
          </c:yVal>
          <c:smooth val="0"/>
        </c:ser>
        <c:ser>
          <c:idx val="3"/>
          <c:order val="3"/>
          <c:tx>
            <c:strRef>
              <c:f>Sheet1!$E$1</c:f>
              <c:strCache>
                <c:ptCount val="1"/>
                <c:pt idx="0">
                  <c:v>11-17  (N = 1,085)</c:v>
                </c:pt>
              </c:strCache>
            </c:strRef>
          </c:tx>
          <c:spPr>
            <a:ln w="41275">
              <a:solidFill>
                <a:srgbClr val="20F703"/>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Sheet1!$E$2:$E$33</c:f>
              <c:numCache>
                <c:formatCode>General</c:formatCode>
                <c:ptCount val="32"/>
                <c:pt idx="0">
                  <c:v>100</c:v>
                </c:pt>
                <c:pt idx="1">
                  <c:v>100</c:v>
                </c:pt>
                <c:pt idx="2">
                  <c:v>100</c:v>
                </c:pt>
                <c:pt idx="3">
                  <c:v>100</c:v>
                </c:pt>
                <c:pt idx="4">
                  <c:v>100</c:v>
                </c:pt>
                <c:pt idx="5">
                  <c:v>100</c:v>
                </c:pt>
                <c:pt idx="6">
                  <c:v>100</c:v>
                </c:pt>
                <c:pt idx="7">
                  <c:v>100</c:v>
                </c:pt>
                <c:pt idx="8">
                  <c:v>100</c:v>
                </c:pt>
                <c:pt idx="9">
                  <c:v>100</c:v>
                </c:pt>
                <c:pt idx="10">
                  <c:v>100</c:v>
                </c:pt>
                <c:pt idx="11">
                  <c:v>100</c:v>
                </c:pt>
                <c:pt idx="12">
                  <c:v>99.816000000000003</c:v>
                </c:pt>
                <c:pt idx="13">
                  <c:v>86.798000000000002</c:v>
                </c:pt>
                <c:pt idx="14">
                  <c:v>76.548000000000002</c:v>
                </c:pt>
                <c:pt idx="15">
                  <c:v>69.863</c:v>
                </c:pt>
                <c:pt idx="16">
                  <c:v>62.768999999999998</c:v>
                </c:pt>
                <c:pt idx="17">
                  <c:v>56.363999999999997</c:v>
                </c:pt>
                <c:pt idx="18">
                  <c:v>52.518000000000001</c:v>
                </c:pt>
                <c:pt idx="19">
                  <c:v>50.204999999999998</c:v>
                </c:pt>
                <c:pt idx="20">
                  <c:v>47.186999999999998</c:v>
                </c:pt>
                <c:pt idx="21">
                  <c:v>44.951999999999998</c:v>
                </c:pt>
                <c:pt idx="22">
                  <c:v>41.984000000000002</c:v>
                </c:pt>
                <c:pt idx="23">
                  <c:v>40.002000000000002</c:v>
                </c:pt>
                <c:pt idx="24">
                  <c:v>36.244</c:v>
                </c:pt>
                <c:pt idx="25">
                  <c:v>35.619</c:v>
                </c:pt>
                <c:pt idx="26">
                  <c:v>33.6</c:v>
                </c:pt>
                <c:pt idx="27">
                  <c:v>32.884999999999998</c:v>
                </c:pt>
                <c:pt idx="28">
                  <c:v>31.317</c:v>
                </c:pt>
                <c:pt idx="29">
                  <c:v>29.321000000000002</c:v>
                </c:pt>
                <c:pt idx="30">
                  <c:v>29.321000000000002</c:v>
                </c:pt>
                <c:pt idx="31">
                  <c:v>26.878</c:v>
                </c:pt>
              </c:numCache>
            </c:numRef>
          </c:yVal>
          <c:smooth val="0"/>
        </c:ser>
        <c:dLbls>
          <c:showLegendKey val="0"/>
          <c:showVal val="0"/>
          <c:showCatName val="0"/>
          <c:showSerName val="0"/>
          <c:showPercent val="0"/>
          <c:showBubbleSize val="0"/>
        </c:dLbls>
        <c:axId val="755003760"/>
        <c:axId val="755004152"/>
      </c:scatterChart>
      <c:valAx>
        <c:axId val="755003760"/>
        <c:scaling>
          <c:orientation val="minMax"/>
          <c:max val="1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55004152"/>
        <c:crosses val="autoZero"/>
        <c:crossBetween val="midCat"/>
        <c:majorUnit val="1"/>
      </c:valAx>
      <c:valAx>
        <c:axId val="75500415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55003760"/>
        <c:crosses val="autoZero"/>
        <c:crossBetween val="midCat"/>
        <c:majorUnit val="25"/>
      </c:valAx>
      <c:spPr>
        <a:solidFill>
          <a:schemeClr val="bg2"/>
        </a:solidFill>
        <a:ln>
          <a:solidFill>
            <a:schemeClr val="tx1"/>
          </a:solidFill>
        </a:ln>
      </c:spPr>
    </c:plotArea>
    <c:legend>
      <c:legendPos val="r"/>
      <c:layout>
        <c:manualLayout>
          <c:xMode val="edge"/>
          <c:yMode val="edge"/>
          <c:x val="0.72549404222702263"/>
          <c:y val="5.0540809414951857E-2"/>
          <c:w val="0.23764755069333149"/>
          <c:h val="0.23100668868004404"/>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715283666465278"/>
        </c:manualLayout>
      </c:layout>
      <c:scatterChart>
        <c:scatterStyle val="lineMarker"/>
        <c:varyColors val="0"/>
        <c:ser>
          <c:idx val="0"/>
          <c:order val="0"/>
          <c:tx>
            <c:strRef>
              <c:f>Sheet1!$B$1</c:f>
              <c:strCache>
                <c:ptCount val="1"/>
                <c:pt idx="0">
                  <c:v>Male (N=844)</c:v>
                </c:pt>
              </c:strCache>
            </c:strRef>
          </c:tx>
          <c:spPr>
            <a:ln w="41275">
              <a:solidFill>
                <a:srgbClr val="00FF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91.91</c:v>
                </c:pt>
                <c:pt idx="2">
                  <c:v>89.492000000000004</c:v>
                </c:pt>
                <c:pt idx="3">
                  <c:v>87.415000000000006</c:v>
                </c:pt>
                <c:pt idx="4">
                  <c:v>86.68</c:v>
                </c:pt>
                <c:pt idx="5">
                  <c:v>85.451999999999998</c:v>
                </c:pt>
                <c:pt idx="6">
                  <c:v>84.466999999999999</c:v>
                </c:pt>
                <c:pt idx="7">
                  <c:v>84.096999999999994</c:v>
                </c:pt>
                <c:pt idx="8">
                  <c:v>83.108000000000004</c:v>
                </c:pt>
                <c:pt idx="9">
                  <c:v>82.736000000000004</c:v>
                </c:pt>
                <c:pt idx="10">
                  <c:v>81.617000000000004</c:v>
                </c:pt>
                <c:pt idx="11">
                  <c:v>80.241</c:v>
                </c:pt>
                <c:pt idx="12">
                  <c:v>79.61</c:v>
                </c:pt>
                <c:pt idx="13">
                  <c:v>71.518000000000001</c:v>
                </c:pt>
                <c:pt idx="14">
                  <c:v>64.629000000000005</c:v>
                </c:pt>
                <c:pt idx="15">
                  <c:v>58.148000000000003</c:v>
                </c:pt>
                <c:pt idx="16">
                  <c:v>53.165999999999997</c:v>
                </c:pt>
                <c:pt idx="17">
                  <c:v>49.851999999999997</c:v>
                </c:pt>
                <c:pt idx="18">
                  <c:v>46.673999999999999</c:v>
                </c:pt>
                <c:pt idx="19">
                  <c:v>45.564999999999998</c:v>
                </c:pt>
                <c:pt idx="20">
                  <c:v>43</c:v>
                </c:pt>
                <c:pt idx="21">
                  <c:v>40.795999999999999</c:v>
                </c:pt>
                <c:pt idx="22">
                  <c:v>38.889000000000003</c:v>
                </c:pt>
                <c:pt idx="23">
                  <c:v>37.22</c:v>
                </c:pt>
                <c:pt idx="24">
                  <c:v>35.966999999999999</c:v>
                </c:pt>
                <c:pt idx="25">
                  <c:v>35.218000000000004</c:v>
                </c:pt>
                <c:pt idx="26">
                  <c:v>34.417999999999999</c:v>
                </c:pt>
                <c:pt idx="27">
                  <c:v>32.738999999999997</c:v>
                </c:pt>
                <c:pt idx="28">
                  <c:v>31.716000000000001</c:v>
                </c:pt>
                <c:pt idx="29">
                  <c:v>29.17</c:v>
                </c:pt>
                <c:pt idx="30">
                  <c:v>27.347000000000001</c:v>
                </c:pt>
                <c:pt idx="31">
                  <c:v>24.861000000000001</c:v>
                </c:pt>
              </c:numCache>
            </c:numRef>
          </c:yVal>
          <c:smooth val="0"/>
        </c:ser>
        <c:ser>
          <c:idx val="1"/>
          <c:order val="1"/>
          <c:tx>
            <c:strRef>
              <c:f>Sheet1!$C$1</c:f>
              <c:strCache>
                <c:ptCount val="1"/>
                <c:pt idx="0">
                  <c:v>Female (N=1,159)</c:v>
                </c:pt>
              </c:strCache>
            </c:strRef>
          </c:tx>
          <c:spPr>
            <a:ln w="41275">
              <a:solidFill>
                <a:srgbClr val="4DEAF1"/>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91.353999999999999</c:v>
                </c:pt>
                <c:pt idx="2">
                  <c:v>89.076999999999998</c:v>
                </c:pt>
                <c:pt idx="3">
                  <c:v>87.841999999999999</c:v>
                </c:pt>
                <c:pt idx="4">
                  <c:v>86.337000000000003</c:v>
                </c:pt>
                <c:pt idx="5">
                  <c:v>85.539000000000001</c:v>
                </c:pt>
                <c:pt idx="6">
                  <c:v>84.204999999999998</c:v>
                </c:pt>
                <c:pt idx="7">
                  <c:v>83.58</c:v>
                </c:pt>
                <c:pt idx="8">
                  <c:v>82.950999999999993</c:v>
                </c:pt>
                <c:pt idx="9">
                  <c:v>82.046999999999997</c:v>
                </c:pt>
                <c:pt idx="10">
                  <c:v>80.781999999999996</c:v>
                </c:pt>
                <c:pt idx="11">
                  <c:v>79.876000000000005</c:v>
                </c:pt>
                <c:pt idx="12">
                  <c:v>78.783000000000001</c:v>
                </c:pt>
                <c:pt idx="13">
                  <c:v>68.326999999999998</c:v>
                </c:pt>
                <c:pt idx="14">
                  <c:v>59.789000000000001</c:v>
                </c:pt>
                <c:pt idx="15">
                  <c:v>54.87</c:v>
                </c:pt>
                <c:pt idx="16">
                  <c:v>49.99</c:v>
                </c:pt>
                <c:pt idx="17">
                  <c:v>44.621000000000002</c:v>
                </c:pt>
                <c:pt idx="18">
                  <c:v>41.381999999999998</c:v>
                </c:pt>
                <c:pt idx="19">
                  <c:v>38.095999999999997</c:v>
                </c:pt>
                <c:pt idx="20">
                  <c:v>35.909999999999997</c:v>
                </c:pt>
                <c:pt idx="21">
                  <c:v>33.92</c:v>
                </c:pt>
                <c:pt idx="22">
                  <c:v>31.881</c:v>
                </c:pt>
                <c:pt idx="23">
                  <c:v>29.937999999999999</c:v>
                </c:pt>
                <c:pt idx="24">
                  <c:v>25.178000000000001</c:v>
                </c:pt>
                <c:pt idx="25">
                  <c:v>25.178000000000001</c:v>
                </c:pt>
                <c:pt idx="26">
                  <c:v>22.536999999999999</c:v>
                </c:pt>
                <c:pt idx="27">
                  <c:v>22.536999999999999</c:v>
                </c:pt>
                <c:pt idx="28">
                  <c:v>21.76</c:v>
                </c:pt>
                <c:pt idx="29">
                  <c:v>19.86</c:v>
                </c:pt>
                <c:pt idx="30">
                  <c:v>18.619</c:v>
                </c:pt>
              </c:numCache>
            </c:numRef>
          </c:yVal>
          <c:smooth val="0"/>
        </c:ser>
        <c:dLbls>
          <c:showLegendKey val="0"/>
          <c:showVal val="0"/>
          <c:showCatName val="0"/>
          <c:showSerName val="0"/>
          <c:showPercent val="0"/>
          <c:showBubbleSize val="0"/>
        </c:dLbls>
        <c:axId val="755004936"/>
        <c:axId val="755005328"/>
      </c:scatterChart>
      <c:valAx>
        <c:axId val="755004936"/>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55005328"/>
        <c:crosses val="autoZero"/>
        <c:crossBetween val="midCat"/>
        <c:majorUnit val="1"/>
      </c:valAx>
      <c:valAx>
        <c:axId val="75500532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55004936"/>
        <c:crosses val="autoZero"/>
        <c:crossBetween val="midCat"/>
        <c:majorUnit val="25"/>
      </c:valAx>
      <c:spPr>
        <a:solidFill>
          <a:schemeClr val="bg2"/>
        </a:solidFill>
        <a:ln>
          <a:solidFill>
            <a:schemeClr val="tx1"/>
          </a:solidFill>
        </a:ln>
      </c:spPr>
    </c:plotArea>
    <c:legend>
      <c:legendPos val="r"/>
      <c:layout>
        <c:manualLayout>
          <c:xMode val="edge"/>
          <c:yMode val="edge"/>
          <c:x val="0.30514005992613763"/>
          <c:y val="7.7546537452049258E-2"/>
          <c:w val="0.39692483682902469"/>
          <c:h val="0.1155033443400220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575105103015743E-2"/>
          <c:y val="3.1249894166455256E-2"/>
          <c:w val="0.89827073606949936"/>
          <c:h val="0.8245059690119273"/>
        </c:manualLayout>
      </c:layout>
      <c:scatterChart>
        <c:scatterStyle val="lineMarker"/>
        <c:varyColors val="0"/>
        <c:ser>
          <c:idx val="0"/>
          <c:order val="0"/>
          <c:tx>
            <c:strRef>
              <c:f>Sheet1!$B$1</c:f>
              <c:strCache>
                <c:ptCount val="1"/>
                <c:pt idx="0">
                  <c:v>Male/Male (N=412)</c:v>
                </c:pt>
              </c:strCache>
            </c:strRef>
          </c:tx>
          <c:spPr>
            <a:ln w="41275">
              <a:solidFill>
                <a:srgbClr val="00FFFF"/>
              </a:solidFill>
            </a:ln>
          </c:spPr>
          <c:marker>
            <c:symbol val="none"/>
          </c:marker>
          <c:xVal>
            <c:numRef>
              <c:f>Sheet1!$A$2:$A$30</c:f>
              <c:numCache>
                <c:formatCode>General</c:formatCode>
                <c:ptCount val="2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Sheet1!$B$2:$B$30</c:f>
              <c:numCache>
                <c:formatCode>General</c:formatCode>
                <c:ptCount val="29"/>
                <c:pt idx="0">
                  <c:v>100</c:v>
                </c:pt>
                <c:pt idx="1">
                  <c:v>91.483000000000004</c:v>
                </c:pt>
                <c:pt idx="2">
                  <c:v>90.006</c:v>
                </c:pt>
                <c:pt idx="3">
                  <c:v>87.528000000000006</c:v>
                </c:pt>
                <c:pt idx="4">
                  <c:v>87.03</c:v>
                </c:pt>
                <c:pt idx="5">
                  <c:v>86.283000000000001</c:v>
                </c:pt>
                <c:pt idx="6">
                  <c:v>85.784000000000006</c:v>
                </c:pt>
                <c:pt idx="7">
                  <c:v>85.534000000000006</c:v>
                </c:pt>
                <c:pt idx="8">
                  <c:v>84.281000000000006</c:v>
                </c:pt>
                <c:pt idx="9">
                  <c:v>83.525000000000006</c:v>
                </c:pt>
                <c:pt idx="10">
                  <c:v>82.26</c:v>
                </c:pt>
                <c:pt idx="11">
                  <c:v>80.736999999999995</c:v>
                </c:pt>
                <c:pt idx="12">
                  <c:v>80.227999999999994</c:v>
                </c:pt>
                <c:pt idx="13">
                  <c:v>72.587999999999994</c:v>
                </c:pt>
                <c:pt idx="14">
                  <c:v>67.034000000000006</c:v>
                </c:pt>
                <c:pt idx="15">
                  <c:v>61.203000000000003</c:v>
                </c:pt>
                <c:pt idx="16">
                  <c:v>55.363999999999997</c:v>
                </c:pt>
                <c:pt idx="17">
                  <c:v>52.146999999999998</c:v>
                </c:pt>
                <c:pt idx="18">
                  <c:v>47.945</c:v>
                </c:pt>
                <c:pt idx="19">
                  <c:v>46.878999999999998</c:v>
                </c:pt>
                <c:pt idx="20">
                  <c:v>44.343000000000004</c:v>
                </c:pt>
                <c:pt idx="21">
                  <c:v>42.887999999999998</c:v>
                </c:pt>
                <c:pt idx="22">
                  <c:v>40.107999999999997</c:v>
                </c:pt>
                <c:pt idx="23">
                  <c:v>39.08</c:v>
                </c:pt>
                <c:pt idx="24">
                  <c:v>36.845999999999997</c:v>
                </c:pt>
                <c:pt idx="25">
                  <c:v>36.845999999999997</c:v>
                </c:pt>
                <c:pt idx="26">
                  <c:v>36.845999999999997</c:v>
                </c:pt>
                <c:pt idx="27">
                  <c:v>35.171999999999997</c:v>
                </c:pt>
                <c:pt idx="28">
                  <c:v>33.218000000000004</c:v>
                </c:pt>
              </c:numCache>
            </c:numRef>
          </c:yVal>
          <c:smooth val="0"/>
        </c:ser>
        <c:ser>
          <c:idx val="1"/>
          <c:order val="1"/>
          <c:tx>
            <c:strRef>
              <c:f>Sheet1!$C$1</c:f>
              <c:strCache>
                <c:ptCount val="1"/>
                <c:pt idx="0">
                  <c:v>Male/Female (N=523)</c:v>
                </c:pt>
              </c:strCache>
            </c:strRef>
          </c:tx>
          <c:spPr>
            <a:ln w="41275">
              <a:solidFill>
                <a:srgbClr val="00FF00"/>
              </a:solidFill>
              <a:prstDash val="solid"/>
            </a:ln>
          </c:spPr>
          <c:marker>
            <c:symbol val="none"/>
          </c:marker>
          <c:xVal>
            <c:numRef>
              <c:f>Sheet1!$A$2:$A$30</c:f>
              <c:numCache>
                <c:formatCode>General</c:formatCode>
                <c:ptCount val="2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Sheet1!$C$2:$C$30</c:f>
              <c:numCache>
                <c:formatCode>General</c:formatCode>
                <c:ptCount val="29"/>
                <c:pt idx="0">
                  <c:v>100</c:v>
                </c:pt>
                <c:pt idx="1">
                  <c:v>90.988</c:v>
                </c:pt>
                <c:pt idx="2">
                  <c:v>88.266999999999996</c:v>
                </c:pt>
                <c:pt idx="3">
                  <c:v>85.924999999999997</c:v>
                </c:pt>
                <c:pt idx="4">
                  <c:v>84.554000000000002</c:v>
                </c:pt>
                <c:pt idx="5">
                  <c:v>83.376999999999995</c:v>
                </c:pt>
                <c:pt idx="6">
                  <c:v>82.197999999999993</c:v>
                </c:pt>
                <c:pt idx="7">
                  <c:v>81.406999999999996</c:v>
                </c:pt>
                <c:pt idx="8">
                  <c:v>80.415000000000006</c:v>
                </c:pt>
                <c:pt idx="9">
                  <c:v>79.620999999999995</c:v>
                </c:pt>
                <c:pt idx="10">
                  <c:v>78.628</c:v>
                </c:pt>
                <c:pt idx="11">
                  <c:v>77.831999999999994</c:v>
                </c:pt>
                <c:pt idx="12">
                  <c:v>76.635000000000005</c:v>
                </c:pt>
                <c:pt idx="13">
                  <c:v>66.046000000000006</c:v>
                </c:pt>
                <c:pt idx="14">
                  <c:v>56.091999999999999</c:v>
                </c:pt>
                <c:pt idx="15">
                  <c:v>51.997999999999998</c:v>
                </c:pt>
                <c:pt idx="16">
                  <c:v>46.572000000000003</c:v>
                </c:pt>
                <c:pt idx="17">
                  <c:v>40.622999999999998</c:v>
                </c:pt>
                <c:pt idx="18">
                  <c:v>38.35</c:v>
                </c:pt>
                <c:pt idx="19">
                  <c:v>36.993000000000002</c:v>
                </c:pt>
                <c:pt idx="20">
                  <c:v>34.783000000000001</c:v>
                </c:pt>
                <c:pt idx="21">
                  <c:v>32.200000000000003</c:v>
                </c:pt>
                <c:pt idx="22">
                  <c:v>30.63</c:v>
                </c:pt>
                <c:pt idx="23">
                  <c:v>29.754999999999999</c:v>
                </c:pt>
                <c:pt idx="24">
                  <c:v>25.071000000000002</c:v>
                </c:pt>
                <c:pt idx="25">
                  <c:v>25.071000000000002</c:v>
                </c:pt>
                <c:pt idx="26">
                  <c:v>22.792000000000002</c:v>
                </c:pt>
                <c:pt idx="27">
                  <c:v>22.792000000000002</c:v>
                </c:pt>
                <c:pt idx="28">
                  <c:v>22.792000000000002</c:v>
                </c:pt>
              </c:numCache>
            </c:numRef>
          </c:yVal>
          <c:smooth val="0"/>
        </c:ser>
        <c:ser>
          <c:idx val="2"/>
          <c:order val="2"/>
          <c:tx>
            <c:strRef>
              <c:f>Sheet1!$D$1</c:f>
              <c:strCache>
                <c:ptCount val="1"/>
                <c:pt idx="0">
                  <c:v>Female/Male (N=418)</c:v>
                </c:pt>
              </c:strCache>
            </c:strRef>
          </c:tx>
          <c:spPr>
            <a:ln w="41275">
              <a:solidFill>
                <a:srgbClr val="FF0000"/>
              </a:solidFill>
            </a:ln>
          </c:spPr>
          <c:marker>
            <c:symbol val="none"/>
          </c:marker>
          <c:xVal>
            <c:numRef>
              <c:f>Sheet1!$A$2:$A$30</c:f>
              <c:numCache>
                <c:formatCode>General</c:formatCode>
                <c:ptCount val="2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Sheet1!$D$2:$D$30</c:f>
              <c:numCache>
                <c:formatCode>General</c:formatCode>
                <c:ptCount val="29"/>
                <c:pt idx="0">
                  <c:v>100</c:v>
                </c:pt>
                <c:pt idx="1">
                  <c:v>92.543999999999997</c:v>
                </c:pt>
                <c:pt idx="2">
                  <c:v>89.355999999999995</c:v>
                </c:pt>
                <c:pt idx="3">
                  <c:v>88.108000000000004</c:v>
                </c:pt>
                <c:pt idx="4">
                  <c:v>87.108999999999995</c:v>
                </c:pt>
                <c:pt idx="5">
                  <c:v>85.603999999999999</c:v>
                </c:pt>
                <c:pt idx="6">
                  <c:v>84.093999999999994</c:v>
                </c:pt>
                <c:pt idx="7">
                  <c:v>83.588999999999999</c:v>
                </c:pt>
                <c:pt idx="8">
                  <c:v>82.831000000000003</c:v>
                </c:pt>
                <c:pt idx="9">
                  <c:v>82.831000000000003</c:v>
                </c:pt>
                <c:pt idx="10">
                  <c:v>82.070999999999998</c:v>
                </c:pt>
                <c:pt idx="11">
                  <c:v>80.795000000000002</c:v>
                </c:pt>
                <c:pt idx="12">
                  <c:v>80.016999999999996</c:v>
                </c:pt>
                <c:pt idx="13">
                  <c:v>71.484999999999999</c:v>
                </c:pt>
                <c:pt idx="14">
                  <c:v>63.619</c:v>
                </c:pt>
                <c:pt idx="15">
                  <c:v>56.231000000000002</c:v>
                </c:pt>
                <c:pt idx="16">
                  <c:v>51.970999999999997</c:v>
                </c:pt>
                <c:pt idx="17">
                  <c:v>48.414000000000001</c:v>
                </c:pt>
                <c:pt idx="18">
                  <c:v>46.253999999999998</c:v>
                </c:pt>
                <c:pt idx="19">
                  <c:v>45.052</c:v>
                </c:pt>
                <c:pt idx="20">
                  <c:v>42.326000000000001</c:v>
                </c:pt>
                <c:pt idx="21">
                  <c:v>39.920999999999999</c:v>
                </c:pt>
                <c:pt idx="22">
                  <c:v>38.993000000000002</c:v>
                </c:pt>
                <c:pt idx="23">
                  <c:v>36.337000000000003</c:v>
                </c:pt>
                <c:pt idx="24">
                  <c:v>36.337000000000003</c:v>
                </c:pt>
                <c:pt idx="25">
                  <c:v>34.606999999999999</c:v>
                </c:pt>
                <c:pt idx="26">
                  <c:v>32.877000000000002</c:v>
                </c:pt>
                <c:pt idx="27">
                  <c:v>31.05</c:v>
                </c:pt>
                <c:pt idx="28">
                  <c:v>31.05</c:v>
                </c:pt>
              </c:numCache>
            </c:numRef>
          </c:yVal>
          <c:smooth val="0"/>
        </c:ser>
        <c:ser>
          <c:idx val="3"/>
          <c:order val="3"/>
          <c:tx>
            <c:strRef>
              <c:f>Sheet1!$E$1</c:f>
              <c:strCache>
                <c:ptCount val="1"/>
                <c:pt idx="0">
                  <c:v>Female/Female (N=624)</c:v>
                </c:pt>
              </c:strCache>
            </c:strRef>
          </c:tx>
          <c:spPr>
            <a:ln w="41275">
              <a:solidFill>
                <a:srgbClr val="CC99FF"/>
              </a:solidFill>
            </a:ln>
          </c:spPr>
          <c:marker>
            <c:symbol val="none"/>
          </c:marker>
          <c:xVal>
            <c:numRef>
              <c:f>Sheet1!$A$2:$A$30</c:f>
              <c:numCache>
                <c:formatCode>General</c:formatCode>
                <c:ptCount val="2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numCache>
            </c:numRef>
          </c:xVal>
          <c:yVal>
            <c:numRef>
              <c:f>Sheet1!$E$2:$E$30</c:f>
              <c:numCache>
                <c:formatCode>General</c:formatCode>
                <c:ptCount val="29"/>
                <c:pt idx="0">
                  <c:v>100</c:v>
                </c:pt>
                <c:pt idx="1">
                  <c:v>91.656000000000006</c:v>
                </c:pt>
                <c:pt idx="2">
                  <c:v>89.703000000000003</c:v>
                </c:pt>
                <c:pt idx="3">
                  <c:v>89.375</c:v>
                </c:pt>
                <c:pt idx="4">
                  <c:v>87.728999999999999</c:v>
                </c:pt>
                <c:pt idx="5">
                  <c:v>87.233999999999995</c:v>
                </c:pt>
                <c:pt idx="6">
                  <c:v>85.908000000000001</c:v>
                </c:pt>
                <c:pt idx="7">
                  <c:v>85.409000000000006</c:v>
                </c:pt>
                <c:pt idx="8">
                  <c:v>85.075000000000003</c:v>
                </c:pt>
                <c:pt idx="9">
                  <c:v>84.06</c:v>
                </c:pt>
                <c:pt idx="10">
                  <c:v>82.706999999999994</c:v>
                </c:pt>
                <c:pt idx="11">
                  <c:v>81.688000000000002</c:v>
                </c:pt>
                <c:pt idx="12">
                  <c:v>81.004999999999995</c:v>
                </c:pt>
                <c:pt idx="13">
                  <c:v>70.647000000000006</c:v>
                </c:pt>
                <c:pt idx="14">
                  <c:v>63.18</c:v>
                </c:pt>
                <c:pt idx="15">
                  <c:v>57.442999999999998</c:v>
                </c:pt>
                <c:pt idx="16">
                  <c:v>53.036000000000001</c:v>
                </c:pt>
                <c:pt idx="17">
                  <c:v>48.174999999999997</c:v>
                </c:pt>
                <c:pt idx="18">
                  <c:v>43.906999999999996</c:v>
                </c:pt>
                <c:pt idx="19">
                  <c:v>38.511000000000003</c:v>
                </c:pt>
                <c:pt idx="20">
                  <c:v>36.304000000000002</c:v>
                </c:pt>
                <c:pt idx="21">
                  <c:v>34.872999999999998</c:v>
                </c:pt>
                <c:pt idx="22">
                  <c:v>32.186999999999998</c:v>
                </c:pt>
                <c:pt idx="23">
                  <c:v>29.888000000000002</c:v>
                </c:pt>
                <c:pt idx="24">
                  <c:v>24.69</c:v>
                </c:pt>
                <c:pt idx="25">
                  <c:v>24.69</c:v>
                </c:pt>
                <c:pt idx="26">
                  <c:v>21.123999999999999</c:v>
                </c:pt>
                <c:pt idx="27">
                  <c:v>21.123999999999999</c:v>
                </c:pt>
              </c:numCache>
            </c:numRef>
          </c:yVal>
          <c:smooth val="0"/>
        </c:ser>
        <c:dLbls>
          <c:showLegendKey val="0"/>
          <c:showVal val="0"/>
          <c:showCatName val="0"/>
          <c:showSerName val="0"/>
          <c:showPercent val="0"/>
          <c:showBubbleSize val="0"/>
        </c:dLbls>
        <c:axId val="755006112"/>
        <c:axId val="755006504"/>
      </c:scatterChart>
      <c:valAx>
        <c:axId val="755006112"/>
        <c:scaling>
          <c:orientation val="minMax"/>
          <c:max val="17"/>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55006504"/>
        <c:crosses val="autoZero"/>
        <c:crossBetween val="midCat"/>
        <c:majorUnit val="1"/>
      </c:valAx>
      <c:valAx>
        <c:axId val="75500650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55006112"/>
        <c:crosses val="autoZero"/>
        <c:crossBetween val="midCat"/>
        <c:majorUnit val="25"/>
      </c:valAx>
      <c:spPr>
        <a:solidFill>
          <a:schemeClr val="bg2"/>
        </a:solidFill>
        <a:ln>
          <a:solidFill>
            <a:schemeClr val="tx1"/>
          </a:solidFill>
        </a:ln>
      </c:spPr>
    </c:plotArea>
    <c:legend>
      <c:legendPos val="r"/>
      <c:layout>
        <c:manualLayout>
          <c:xMode val="edge"/>
          <c:yMode val="edge"/>
          <c:x val="0.34365781710914456"/>
          <c:y val="4.8387096774193547E-2"/>
          <c:w val="0.62932896662253501"/>
          <c:h val="0.16111421556176445"/>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050563532499615"/>
        </c:manualLayout>
      </c:layout>
      <c:scatterChart>
        <c:scatterStyle val="lineMarker"/>
        <c:varyColors val="0"/>
        <c:ser>
          <c:idx val="0"/>
          <c:order val="0"/>
          <c:tx>
            <c:strRef>
              <c:f>Sheet1!$B$1</c:f>
              <c:strCache>
                <c:ptCount val="1"/>
                <c:pt idx="0">
                  <c:v>1988-1999 (N=602)</c:v>
                </c:pt>
              </c:strCache>
            </c:strRef>
          </c:tx>
          <c:spPr>
            <a:ln w="41275">
              <a:solidFill>
                <a:srgbClr val="00FF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86.831000000000003</c:v>
                </c:pt>
                <c:pt idx="2">
                  <c:v>83.441000000000003</c:v>
                </c:pt>
                <c:pt idx="3">
                  <c:v>80.891999999999996</c:v>
                </c:pt>
                <c:pt idx="4">
                  <c:v>78.847999999999999</c:v>
                </c:pt>
                <c:pt idx="5">
                  <c:v>77.650000000000006</c:v>
                </c:pt>
                <c:pt idx="6">
                  <c:v>75.936999999999998</c:v>
                </c:pt>
                <c:pt idx="7">
                  <c:v>75.075999999999993</c:v>
                </c:pt>
                <c:pt idx="8">
                  <c:v>73.858000000000004</c:v>
                </c:pt>
                <c:pt idx="9">
                  <c:v>73.158000000000001</c:v>
                </c:pt>
                <c:pt idx="10">
                  <c:v>72.283000000000001</c:v>
                </c:pt>
                <c:pt idx="11">
                  <c:v>71.227000000000004</c:v>
                </c:pt>
                <c:pt idx="12">
                  <c:v>70.168000000000006</c:v>
                </c:pt>
                <c:pt idx="13">
                  <c:v>60.91</c:v>
                </c:pt>
                <c:pt idx="14">
                  <c:v>51.923999999999999</c:v>
                </c:pt>
                <c:pt idx="15">
                  <c:v>46.695999999999998</c:v>
                </c:pt>
                <c:pt idx="16">
                  <c:v>42.557000000000002</c:v>
                </c:pt>
                <c:pt idx="17">
                  <c:v>38.412999999999997</c:v>
                </c:pt>
                <c:pt idx="18">
                  <c:v>35.402999999999999</c:v>
                </c:pt>
                <c:pt idx="19">
                  <c:v>33.164999999999999</c:v>
                </c:pt>
                <c:pt idx="20">
                  <c:v>32.387999999999998</c:v>
                </c:pt>
                <c:pt idx="21">
                  <c:v>31.829000000000001</c:v>
                </c:pt>
                <c:pt idx="22">
                  <c:v>30.093</c:v>
                </c:pt>
                <c:pt idx="23">
                  <c:v>28.283000000000001</c:v>
                </c:pt>
                <c:pt idx="24">
                  <c:v>26.117000000000001</c:v>
                </c:pt>
                <c:pt idx="25">
                  <c:v>25.79</c:v>
                </c:pt>
                <c:pt idx="26">
                  <c:v>24.158000000000001</c:v>
                </c:pt>
                <c:pt idx="27">
                  <c:v>23.831</c:v>
                </c:pt>
                <c:pt idx="28">
                  <c:v>23.08</c:v>
                </c:pt>
                <c:pt idx="29">
                  <c:v>21.263999999999999</c:v>
                </c:pt>
                <c:pt idx="30">
                  <c:v>19.420000000000002</c:v>
                </c:pt>
                <c:pt idx="31">
                  <c:v>18.495999999999999</c:v>
                </c:pt>
              </c:numCache>
            </c:numRef>
          </c:yVal>
          <c:smooth val="0"/>
        </c:ser>
        <c:ser>
          <c:idx val="1"/>
          <c:order val="1"/>
          <c:tx>
            <c:strRef>
              <c:f>Sheet1!$C$1</c:f>
              <c:strCache>
                <c:ptCount val="1"/>
                <c:pt idx="0">
                  <c:v>2000-2007 (N=656)</c:v>
                </c:pt>
              </c:strCache>
            </c:strRef>
          </c:tx>
          <c:spPr>
            <a:ln w="41275">
              <a:solidFill>
                <a:srgbClr val="4DEAF1"/>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92.971999999999994</c:v>
                </c:pt>
                <c:pt idx="2">
                  <c:v>90.206999999999994</c:v>
                </c:pt>
                <c:pt idx="3">
                  <c:v>89.128</c:v>
                </c:pt>
                <c:pt idx="4">
                  <c:v>88.203000000000003</c:v>
                </c:pt>
                <c:pt idx="5">
                  <c:v>86.97</c:v>
                </c:pt>
                <c:pt idx="6">
                  <c:v>86.352999999999994</c:v>
                </c:pt>
                <c:pt idx="7">
                  <c:v>85.89</c:v>
                </c:pt>
                <c:pt idx="8">
                  <c:v>85.427000000000007</c:v>
                </c:pt>
                <c:pt idx="9">
                  <c:v>85.117999999999995</c:v>
                </c:pt>
                <c:pt idx="10">
                  <c:v>83.103999999999999</c:v>
                </c:pt>
                <c:pt idx="11">
                  <c:v>82.171000000000006</c:v>
                </c:pt>
                <c:pt idx="12">
                  <c:v>81.703999999999994</c:v>
                </c:pt>
                <c:pt idx="13">
                  <c:v>72.254999999999995</c:v>
                </c:pt>
                <c:pt idx="14">
                  <c:v>64.81</c:v>
                </c:pt>
                <c:pt idx="15">
                  <c:v>58.756</c:v>
                </c:pt>
                <c:pt idx="16">
                  <c:v>53.465000000000003</c:v>
                </c:pt>
                <c:pt idx="17">
                  <c:v>48.850999999999999</c:v>
                </c:pt>
                <c:pt idx="18">
                  <c:v>45.771000000000001</c:v>
                </c:pt>
                <c:pt idx="19">
                  <c:v>43.978999999999999</c:v>
                </c:pt>
                <c:pt idx="20">
                  <c:v>40.307000000000002</c:v>
                </c:pt>
                <c:pt idx="21">
                  <c:v>36.692999999999998</c:v>
                </c:pt>
                <c:pt idx="22">
                  <c:v>34.924999999999997</c:v>
                </c:pt>
                <c:pt idx="23">
                  <c:v>34.006</c:v>
                </c:pt>
                <c:pt idx="24">
                  <c:v>29.12</c:v>
                </c:pt>
              </c:numCache>
            </c:numRef>
          </c:yVal>
          <c:smooth val="0"/>
        </c:ser>
        <c:ser>
          <c:idx val="2"/>
          <c:order val="2"/>
          <c:tx>
            <c:strRef>
              <c:f>Sheet1!$D$1</c:f>
              <c:strCache>
                <c:ptCount val="1"/>
                <c:pt idx="0">
                  <c:v>2008-6/2014 (N=757)</c:v>
                </c:pt>
              </c:strCache>
            </c:strRef>
          </c:tx>
          <c:spPr>
            <a:ln w="41275">
              <a:solidFill>
                <a:srgbClr val="FFFF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Sheet1!$D$2:$D$33</c:f>
              <c:numCache>
                <c:formatCode>General</c:formatCode>
                <c:ptCount val="32"/>
                <c:pt idx="0">
                  <c:v>100</c:v>
                </c:pt>
                <c:pt idx="1">
                  <c:v>94.033000000000001</c:v>
                </c:pt>
                <c:pt idx="2">
                  <c:v>92.676000000000002</c:v>
                </c:pt>
                <c:pt idx="3">
                  <c:v>91.301000000000002</c:v>
                </c:pt>
                <c:pt idx="4">
                  <c:v>90.61</c:v>
                </c:pt>
                <c:pt idx="5">
                  <c:v>90.055000000000007</c:v>
                </c:pt>
                <c:pt idx="6">
                  <c:v>88.8</c:v>
                </c:pt>
                <c:pt idx="7">
                  <c:v>88.519000000000005</c:v>
                </c:pt>
                <c:pt idx="8">
                  <c:v>87.816000000000003</c:v>
                </c:pt>
                <c:pt idx="9">
                  <c:v>86.826999999999998</c:v>
                </c:pt>
                <c:pt idx="10">
                  <c:v>86.117999999999995</c:v>
                </c:pt>
                <c:pt idx="11">
                  <c:v>84.837999999999994</c:v>
                </c:pt>
                <c:pt idx="12">
                  <c:v>83.683999999999997</c:v>
                </c:pt>
                <c:pt idx="13">
                  <c:v>73.981999999999999</c:v>
                </c:pt>
                <c:pt idx="14">
                  <c:v>67.185000000000002</c:v>
                </c:pt>
                <c:pt idx="15">
                  <c:v>61.92</c:v>
                </c:pt>
                <c:pt idx="16">
                  <c:v>56.912999999999997</c:v>
                </c:pt>
                <c:pt idx="17">
                  <c:v>53.475000000000001</c:v>
                </c:pt>
              </c:numCache>
            </c:numRef>
          </c:yVal>
          <c:smooth val="0"/>
        </c:ser>
        <c:dLbls>
          <c:showLegendKey val="0"/>
          <c:showVal val="0"/>
          <c:showCatName val="0"/>
          <c:showSerName val="0"/>
          <c:showPercent val="0"/>
          <c:showBubbleSize val="0"/>
        </c:dLbls>
        <c:axId val="755007288"/>
        <c:axId val="755007680"/>
      </c:scatterChart>
      <c:valAx>
        <c:axId val="755007288"/>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55007680"/>
        <c:crosses val="autoZero"/>
        <c:crossBetween val="midCat"/>
        <c:majorUnit val="1"/>
      </c:valAx>
      <c:valAx>
        <c:axId val="75500768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55007288"/>
        <c:crosses val="autoZero"/>
        <c:crossBetween val="midCat"/>
        <c:majorUnit val="25"/>
      </c:valAx>
      <c:spPr>
        <a:solidFill>
          <a:schemeClr val="bg2"/>
        </a:solidFill>
        <a:ln>
          <a:solidFill>
            <a:schemeClr val="tx1"/>
          </a:solidFill>
        </a:ln>
      </c:spPr>
    </c:plotArea>
    <c:legend>
      <c:legendPos val="r"/>
      <c:layout>
        <c:manualLayout>
          <c:xMode val="edge"/>
          <c:yMode val="edge"/>
          <c:x val="0.1089748681857246"/>
          <c:y val="0.61671723019916636"/>
          <c:w val="0.25289828815645832"/>
          <c:h val="0.1873795738767948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588972276902883"/>
        </c:manualLayout>
      </c:layout>
      <c:scatterChart>
        <c:scatterStyle val="lineMarker"/>
        <c:varyColors val="0"/>
        <c:ser>
          <c:idx val="0"/>
          <c:order val="0"/>
          <c:tx>
            <c:strRef>
              <c:f>Sheet1!$B$1</c:f>
              <c:strCache>
                <c:ptCount val="1"/>
                <c:pt idx="0">
                  <c:v>0 - 10  (N = 267)</c:v>
                </c:pt>
              </c:strCache>
            </c:strRef>
          </c:tx>
          <c:spPr>
            <a:ln w="41275">
              <a:solidFill>
                <a:srgbClr val="00FF00"/>
              </a:solidFill>
            </a:ln>
          </c:spPr>
          <c:marker>
            <c:symbol val="none"/>
          </c:marker>
          <c:xVal>
            <c:numRef>
              <c:f>Sheet1!$A$2:$A$31</c:f>
              <c:numCache>
                <c:formatCode>General</c:formatCode>
                <c:ptCount val="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Sheet1!$B$2:$B$31</c:f>
              <c:numCache>
                <c:formatCode>General</c:formatCode>
                <c:ptCount val="30"/>
                <c:pt idx="0">
                  <c:v>100</c:v>
                </c:pt>
                <c:pt idx="1">
                  <c:v>94.006</c:v>
                </c:pt>
                <c:pt idx="2">
                  <c:v>90.956999999999994</c:v>
                </c:pt>
                <c:pt idx="3">
                  <c:v>89.415999999999997</c:v>
                </c:pt>
                <c:pt idx="4">
                  <c:v>88.644999999999996</c:v>
                </c:pt>
                <c:pt idx="5">
                  <c:v>88.644999999999996</c:v>
                </c:pt>
                <c:pt idx="6">
                  <c:v>87.478999999999999</c:v>
                </c:pt>
                <c:pt idx="7">
                  <c:v>87.09</c:v>
                </c:pt>
                <c:pt idx="8">
                  <c:v>85.92</c:v>
                </c:pt>
                <c:pt idx="9">
                  <c:v>85.138999999999996</c:v>
                </c:pt>
                <c:pt idx="10">
                  <c:v>82.793999999999997</c:v>
                </c:pt>
                <c:pt idx="11">
                  <c:v>82.400999999999996</c:v>
                </c:pt>
                <c:pt idx="12">
                  <c:v>81.613</c:v>
                </c:pt>
                <c:pt idx="13">
                  <c:v>70.566000000000003</c:v>
                </c:pt>
                <c:pt idx="14">
                  <c:v>61.503999999999998</c:v>
                </c:pt>
                <c:pt idx="15">
                  <c:v>57.603999999999999</c:v>
                </c:pt>
                <c:pt idx="16">
                  <c:v>52.384999999999998</c:v>
                </c:pt>
                <c:pt idx="17">
                  <c:v>48.212000000000003</c:v>
                </c:pt>
                <c:pt idx="18">
                  <c:v>44.981000000000002</c:v>
                </c:pt>
                <c:pt idx="19">
                  <c:v>43.375</c:v>
                </c:pt>
                <c:pt idx="20">
                  <c:v>42.470999999999997</c:v>
                </c:pt>
                <c:pt idx="21">
                  <c:v>41.46</c:v>
                </c:pt>
                <c:pt idx="22">
                  <c:v>36.11</c:v>
                </c:pt>
                <c:pt idx="23">
                  <c:v>36.11</c:v>
                </c:pt>
                <c:pt idx="24">
                  <c:v>36.11</c:v>
                </c:pt>
                <c:pt idx="25">
                  <c:v>36.11</c:v>
                </c:pt>
                <c:pt idx="26">
                  <c:v>32.828000000000003</c:v>
                </c:pt>
                <c:pt idx="27">
                  <c:v>32.828000000000003</c:v>
                </c:pt>
                <c:pt idx="28">
                  <c:v>30.896999999999998</c:v>
                </c:pt>
                <c:pt idx="29">
                  <c:v>28.69</c:v>
                </c:pt>
              </c:numCache>
            </c:numRef>
          </c:yVal>
          <c:smooth val="0"/>
        </c:ser>
        <c:ser>
          <c:idx val="1"/>
          <c:order val="1"/>
          <c:tx>
            <c:strRef>
              <c:f>Sheet1!$C$1</c:f>
              <c:strCache>
                <c:ptCount val="1"/>
                <c:pt idx="0">
                  <c:v>11 - 17  (N = 461)</c:v>
                </c:pt>
              </c:strCache>
            </c:strRef>
          </c:tx>
          <c:spPr>
            <a:ln w="41275">
              <a:solidFill>
                <a:srgbClr val="FF0000"/>
              </a:solidFill>
              <a:prstDash val="solid"/>
            </a:ln>
          </c:spPr>
          <c:marker>
            <c:symbol val="none"/>
          </c:marker>
          <c:xVal>
            <c:numRef>
              <c:f>Sheet1!$A$2:$A$31</c:f>
              <c:numCache>
                <c:formatCode>General</c:formatCode>
                <c:ptCount val="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Sheet1!$C$2:$C$31</c:f>
              <c:numCache>
                <c:formatCode>General</c:formatCode>
                <c:ptCount val="30"/>
                <c:pt idx="0">
                  <c:v>100</c:v>
                </c:pt>
                <c:pt idx="1">
                  <c:v>94.134</c:v>
                </c:pt>
                <c:pt idx="2">
                  <c:v>93.697000000000003</c:v>
                </c:pt>
                <c:pt idx="3">
                  <c:v>92.819000000000003</c:v>
                </c:pt>
                <c:pt idx="4">
                  <c:v>91.278999999999996</c:v>
                </c:pt>
                <c:pt idx="5">
                  <c:v>90.617999999999995</c:v>
                </c:pt>
                <c:pt idx="6">
                  <c:v>88.625</c:v>
                </c:pt>
                <c:pt idx="7">
                  <c:v>87.736999999999995</c:v>
                </c:pt>
                <c:pt idx="8">
                  <c:v>86.847999999999999</c:v>
                </c:pt>
                <c:pt idx="9">
                  <c:v>85.733000000000004</c:v>
                </c:pt>
                <c:pt idx="10">
                  <c:v>84.393000000000001</c:v>
                </c:pt>
                <c:pt idx="11">
                  <c:v>83.721999999999994</c:v>
                </c:pt>
                <c:pt idx="12">
                  <c:v>82.819000000000003</c:v>
                </c:pt>
                <c:pt idx="13">
                  <c:v>70.906000000000006</c:v>
                </c:pt>
                <c:pt idx="14">
                  <c:v>62.42</c:v>
                </c:pt>
                <c:pt idx="15">
                  <c:v>55.478000000000002</c:v>
                </c:pt>
                <c:pt idx="16">
                  <c:v>48.500999999999998</c:v>
                </c:pt>
                <c:pt idx="17">
                  <c:v>43.463000000000001</c:v>
                </c:pt>
                <c:pt idx="18">
                  <c:v>40.152000000000001</c:v>
                </c:pt>
                <c:pt idx="19">
                  <c:v>37.914999999999999</c:v>
                </c:pt>
                <c:pt idx="20">
                  <c:v>35.344000000000001</c:v>
                </c:pt>
                <c:pt idx="21">
                  <c:v>32.350999999999999</c:v>
                </c:pt>
                <c:pt idx="22">
                  <c:v>31.370999999999999</c:v>
                </c:pt>
                <c:pt idx="23">
                  <c:v>31.370999999999999</c:v>
                </c:pt>
                <c:pt idx="24">
                  <c:v>27.210999999999999</c:v>
                </c:pt>
                <c:pt idx="25">
                  <c:v>27.210999999999999</c:v>
                </c:pt>
                <c:pt idx="26">
                  <c:v>25.396999999999998</c:v>
                </c:pt>
                <c:pt idx="27">
                  <c:v>25.396999999999998</c:v>
                </c:pt>
                <c:pt idx="28">
                  <c:v>23.443000000000001</c:v>
                </c:pt>
              </c:numCache>
            </c:numRef>
          </c:yVal>
          <c:smooth val="0"/>
        </c:ser>
        <c:ser>
          <c:idx val="2"/>
          <c:order val="2"/>
          <c:tx>
            <c:strRef>
              <c:f>Sheet1!$D$1</c:f>
              <c:strCache>
                <c:ptCount val="1"/>
                <c:pt idx="0">
                  <c:v>18 - 34  (N = 323)</c:v>
                </c:pt>
              </c:strCache>
            </c:strRef>
          </c:tx>
          <c:spPr>
            <a:ln w="41275">
              <a:solidFill>
                <a:srgbClr val="FFFF00"/>
              </a:solidFill>
            </a:ln>
          </c:spPr>
          <c:marker>
            <c:symbol val="none"/>
          </c:marker>
          <c:xVal>
            <c:numRef>
              <c:f>Sheet1!$A$2:$A$31</c:f>
              <c:numCache>
                <c:formatCode>General</c:formatCode>
                <c:ptCount val="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Sheet1!$D$2:$D$31</c:f>
              <c:numCache>
                <c:formatCode>General</c:formatCode>
                <c:ptCount val="30"/>
                <c:pt idx="0">
                  <c:v>100</c:v>
                </c:pt>
                <c:pt idx="1">
                  <c:v>89.421999999999997</c:v>
                </c:pt>
                <c:pt idx="2">
                  <c:v>86.909000000000006</c:v>
                </c:pt>
                <c:pt idx="3">
                  <c:v>85.016000000000005</c:v>
                </c:pt>
                <c:pt idx="4">
                  <c:v>84.067999999999998</c:v>
                </c:pt>
                <c:pt idx="5">
                  <c:v>82.804000000000002</c:v>
                </c:pt>
                <c:pt idx="6">
                  <c:v>82.171000000000006</c:v>
                </c:pt>
                <c:pt idx="7">
                  <c:v>82.171000000000006</c:v>
                </c:pt>
                <c:pt idx="8">
                  <c:v>82.171000000000006</c:v>
                </c:pt>
                <c:pt idx="9">
                  <c:v>81.847999999999999</c:v>
                </c:pt>
                <c:pt idx="10">
                  <c:v>80.876000000000005</c:v>
                </c:pt>
                <c:pt idx="11">
                  <c:v>76.978999999999999</c:v>
                </c:pt>
                <c:pt idx="12">
                  <c:v>76.653000000000006</c:v>
                </c:pt>
                <c:pt idx="13">
                  <c:v>66.879000000000005</c:v>
                </c:pt>
                <c:pt idx="14">
                  <c:v>59.131</c:v>
                </c:pt>
                <c:pt idx="15">
                  <c:v>53.085000000000001</c:v>
                </c:pt>
                <c:pt idx="16">
                  <c:v>47.484000000000002</c:v>
                </c:pt>
                <c:pt idx="17">
                  <c:v>42.805</c:v>
                </c:pt>
                <c:pt idx="18">
                  <c:v>40.762999999999998</c:v>
                </c:pt>
                <c:pt idx="19">
                  <c:v>39.098999999999997</c:v>
                </c:pt>
                <c:pt idx="20">
                  <c:v>37.031999999999996</c:v>
                </c:pt>
                <c:pt idx="21">
                  <c:v>37.031999999999996</c:v>
                </c:pt>
                <c:pt idx="22">
                  <c:v>35.488999999999997</c:v>
                </c:pt>
                <c:pt idx="23">
                  <c:v>31.94</c:v>
                </c:pt>
                <c:pt idx="24">
                  <c:v>27.948</c:v>
                </c:pt>
              </c:numCache>
            </c:numRef>
          </c:yVal>
          <c:smooth val="0"/>
        </c:ser>
        <c:ser>
          <c:idx val="3"/>
          <c:order val="3"/>
          <c:tx>
            <c:strRef>
              <c:f>Sheet1!$E$1</c:f>
              <c:strCache>
                <c:ptCount val="1"/>
                <c:pt idx="0">
                  <c:v>35 - 49  (N = 258)</c:v>
                </c:pt>
              </c:strCache>
            </c:strRef>
          </c:tx>
          <c:spPr>
            <a:ln w="41275">
              <a:solidFill>
                <a:schemeClr val="bg1">
                  <a:lumMod val="50000"/>
                  <a:lumOff val="50000"/>
                </a:schemeClr>
              </a:solidFill>
            </a:ln>
          </c:spPr>
          <c:marker>
            <c:symbol val="none"/>
          </c:marker>
          <c:xVal>
            <c:numRef>
              <c:f>Sheet1!$A$2:$A$31</c:f>
              <c:numCache>
                <c:formatCode>General</c:formatCode>
                <c:ptCount val="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Sheet1!$E$2:$E$31</c:f>
              <c:numCache>
                <c:formatCode>General</c:formatCode>
                <c:ptCount val="30"/>
                <c:pt idx="0">
                  <c:v>100</c:v>
                </c:pt>
                <c:pt idx="1">
                  <c:v>87.578000000000003</c:v>
                </c:pt>
                <c:pt idx="2">
                  <c:v>86.004000000000005</c:v>
                </c:pt>
                <c:pt idx="3">
                  <c:v>84.394000000000005</c:v>
                </c:pt>
                <c:pt idx="4">
                  <c:v>83.183000000000007</c:v>
                </c:pt>
                <c:pt idx="5">
                  <c:v>80.760000000000005</c:v>
                </c:pt>
                <c:pt idx="6">
                  <c:v>78.733000000000004</c:v>
                </c:pt>
                <c:pt idx="7">
                  <c:v>78.325000000000003</c:v>
                </c:pt>
                <c:pt idx="8">
                  <c:v>78.325000000000003</c:v>
                </c:pt>
                <c:pt idx="9">
                  <c:v>77.91</c:v>
                </c:pt>
                <c:pt idx="10">
                  <c:v>77.076999999999998</c:v>
                </c:pt>
                <c:pt idx="11">
                  <c:v>77.076999999999998</c:v>
                </c:pt>
                <c:pt idx="12">
                  <c:v>76.224999999999994</c:v>
                </c:pt>
                <c:pt idx="13">
                  <c:v>67.900999999999996</c:v>
                </c:pt>
                <c:pt idx="14">
                  <c:v>62.170999999999999</c:v>
                </c:pt>
                <c:pt idx="15">
                  <c:v>59.170999999999999</c:v>
                </c:pt>
                <c:pt idx="16">
                  <c:v>55.44</c:v>
                </c:pt>
                <c:pt idx="17">
                  <c:v>46.988</c:v>
                </c:pt>
                <c:pt idx="18">
                  <c:v>43.651000000000003</c:v>
                </c:pt>
                <c:pt idx="19">
                  <c:v>42.328000000000003</c:v>
                </c:pt>
                <c:pt idx="20">
                  <c:v>38.825000000000003</c:v>
                </c:pt>
                <c:pt idx="21">
                  <c:v>36.399000000000001</c:v>
                </c:pt>
                <c:pt idx="22">
                  <c:v>33.598999999999997</c:v>
                </c:pt>
              </c:numCache>
            </c:numRef>
          </c:yVal>
          <c:smooth val="0"/>
        </c:ser>
        <c:ser>
          <c:idx val="4"/>
          <c:order val="4"/>
          <c:tx>
            <c:strRef>
              <c:f>Sheet1!$F$1</c:f>
              <c:strCache>
                <c:ptCount val="1"/>
                <c:pt idx="0">
                  <c:v>50+  (N = 128)</c:v>
                </c:pt>
              </c:strCache>
            </c:strRef>
          </c:tx>
          <c:spPr>
            <a:ln w="41275">
              <a:solidFill>
                <a:srgbClr val="FF9900"/>
              </a:solidFill>
            </a:ln>
          </c:spPr>
          <c:marker>
            <c:symbol val="none"/>
          </c:marker>
          <c:xVal>
            <c:numRef>
              <c:f>Sheet1!$A$2:$A$31</c:f>
              <c:numCache>
                <c:formatCode>General</c:formatCode>
                <c:ptCount val="30"/>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numCache>
            </c:numRef>
          </c:xVal>
          <c:yVal>
            <c:numRef>
              <c:f>Sheet1!$F$2:$F$31</c:f>
              <c:numCache>
                <c:formatCode>General</c:formatCode>
                <c:ptCount val="30"/>
                <c:pt idx="0">
                  <c:v>100</c:v>
                </c:pt>
                <c:pt idx="1">
                  <c:v>85.938000000000002</c:v>
                </c:pt>
                <c:pt idx="2">
                  <c:v>81.19</c:v>
                </c:pt>
                <c:pt idx="3">
                  <c:v>79.582999999999998</c:v>
                </c:pt>
                <c:pt idx="4">
                  <c:v>77.959000000000003</c:v>
                </c:pt>
                <c:pt idx="5">
                  <c:v>77.146000000000001</c:v>
                </c:pt>
                <c:pt idx="6">
                  <c:v>77.146000000000001</c:v>
                </c:pt>
                <c:pt idx="7">
                  <c:v>76.334000000000003</c:v>
                </c:pt>
                <c:pt idx="8">
                  <c:v>73.897999999999996</c:v>
                </c:pt>
                <c:pt idx="9">
                  <c:v>73.076999999999998</c:v>
                </c:pt>
                <c:pt idx="10">
                  <c:v>72.256</c:v>
                </c:pt>
                <c:pt idx="11">
                  <c:v>71.435000000000002</c:v>
                </c:pt>
                <c:pt idx="12">
                  <c:v>69.793000000000006</c:v>
                </c:pt>
                <c:pt idx="13">
                  <c:v>63.506</c:v>
                </c:pt>
                <c:pt idx="14">
                  <c:v>54.212000000000003</c:v>
                </c:pt>
                <c:pt idx="15">
                  <c:v>49.308999999999997</c:v>
                </c:pt>
                <c:pt idx="16">
                  <c:v>44.034999999999997</c:v>
                </c:pt>
                <c:pt idx="17">
                  <c:v>40.942</c:v>
                </c:pt>
                <c:pt idx="18">
                  <c:v>36.25</c:v>
                </c:pt>
                <c:pt idx="19">
                  <c:v>33.462000000000003</c:v>
                </c:pt>
              </c:numCache>
            </c:numRef>
          </c:yVal>
          <c:smooth val="0"/>
        </c:ser>
        <c:dLbls>
          <c:showLegendKey val="0"/>
          <c:showVal val="0"/>
          <c:showCatName val="0"/>
          <c:showSerName val="0"/>
          <c:showPercent val="0"/>
          <c:showBubbleSize val="0"/>
        </c:dLbls>
        <c:axId val="755008464"/>
        <c:axId val="755008856"/>
      </c:scatterChart>
      <c:valAx>
        <c:axId val="755008464"/>
        <c:scaling>
          <c:orientation val="minMax"/>
          <c:max val="17"/>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55008856"/>
        <c:crosses val="autoZero"/>
        <c:crossBetween val="midCat"/>
        <c:majorUnit val="1"/>
      </c:valAx>
      <c:valAx>
        <c:axId val="75500885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55008464"/>
        <c:crosses val="autoZero"/>
        <c:crossBetween val="midCat"/>
        <c:majorUnit val="25"/>
      </c:valAx>
      <c:spPr>
        <a:solidFill>
          <a:schemeClr val="bg2"/>
        </a:solidFill>
        <a:ln>
          <a:solidFill>
            <a:schemeClr val="tx1"/>
          </a:solidFill>
        </a:ln>
      </c:spPr>
    </c:plotArea>
    <c:legend>
      <c:legendPos val="r"/>
      <c:layout>
        <c:manualLayout>
          <c:xMode val="edge"/>
          <c:yMode val="edge"/>
          <c:x val="0.10868975936831424"/>
          <c:y val="0.55625445450840894"/>
          <c:w val="0.23765486725663718"/>
          <c:h val="0.2787436541012324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Deceased</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numRef>
              <c:f>Sheet1!$A$2:$A$30</c:f>
              <c:numCache>
                <c:formatCode>General</c:formatCode>
                <c:ptCount val="29"/>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numCache>
            </c:numRef>
          </c:cat>
          <c:val>
            <c:numRef>
              <c:f>Sheet1!$B$2:$B$30</c:f>
              <c:numCache>
                <c:formatCode>General</c:formatCode>
                <c:ptCount val="29"/>
                <c:pt idx="0">
                  <c:v>1</c:v>
                </c:pt>
                <c:pt idx="1">
                  <c:v>2</c:v>
                </c:pt>
                <c:pt idx="2">
                  <c:v>5</c:v>
                </c:pt>
                <c:pt idx="3">
                  <c:v>7</c:v>
                </c:pt>
                <c:pt idx="4">
                  <c:v>22</c:v>
                </c:pt>
                <c:pt idx="5">
                  <c:v>42</c:v>
                </c:pt>
                <c:pt idx="6">
                  <c:v>48</c:v>
                </c:pt>
                <c:pt idx="7">
                  <c:v>45</c:v>
                </c:pt>
                <c:pt idx="8">
                  <c:v>50</c:v>
                </c:pt>
                <c:pt idx="9">
                  <c:v>85</c:v>
                </c:pt>
                <c:pt idx="10">
                  <c:v>75</c:v>
                </c:pt>
                <c:pt idx="11">
                  <c:v>87</c:v>
                </c:pt>
                <c:pt idx="12">
                  <c:v>83</c:v>
                </c:pt>
                <c:pt idx="13">
                  <c:v>58</c:v>
                </c:pt>
                <c:pt idx="14">
                  <c:v>65</c:v>
                </c:pt>
                <c:pt idx="15">
                  <c:v>59</c:v>
                </c:pt>
                <c:pt idx="16">
                  <c:v>70</c:v>
                </c:pt>
                <c:pt idx="17">
                  <c:v>75</c:v>
                </c:pt>
                <c:pt idx="18">
                  <c:v>86</c:v>
                </c:pt>
                <c:pt idx="19">
                  <c:v>96</c:v>
                </c:pt>
                <c:pt idx="20">
                  <c:v>100</c:v>
                </c:pt>
                <c:pt idx="21">
                  <c:v>106</c:v>
                </c:pt>
                <c:pt idx="22">
                  <c:v>113</c:v>
                </c:pt>
                <c:pt idx="23">
                  <c:v>126</c:v>
                </c:pt>
                <c:pt idx="24">
                  <c:v>123</c:v>
                </c:pt>
                <c:pt idx="25">
                  <c:v>108</c:v>
                </c:pt>
                <c:pt idx="26">
                  <c:v>97</c:v>
                </c:pt>
                <c:pt idx="27">
                  <c:v>137</c:v>
                </c:pt>
                <c:pt idx="28">
                  <c:v>107</c:v>
                </c:pt>
              </c:numCache>
            </c:numRef>
          </c:val>
        </c:ser>
        <c:ser>
          <c:idx val="1"/>
          <c:order val="1"/>
          <c:tx>
            <c:strRef>
              <c:f>Sheet1!$C$1</c:f>
              <c:strCache>
                <c:ptCount val="1"/>
                <c:pt idx="0">
                  <c:v>Living</c:v>
                </c:pt>
              </c:strCache>
            </c:strRef>
          </c:tx>
          <c:spPr>
            <a:gradFill flip="none" rotWithShape="1">
              <a:gsLst>
                <a:gs pos="0">
                  <a:srgbClr val="6600CC"/>
                </a:gs>
                <a:gs pos="50000">
                  <a:srgbClr val="9933FF"/>
                </a:gs>
                <a:gs pos="100000">
                  <a:srgbClr val="6600CC"/>
                </a:gs>
              </a:gsLst>
              <a:lin ang="10800000" scaled="1"/>
              <a:tileRect/>
            </a:gradFill>
            <a:ln>
              <a:solidFill>
                <a:srgbClr val="000000"/>
              </a:solidFill>
            </a:ln>
          </c:spPr>
          <c:invertIfNegative val="0"/>
          <c:cat>
            <c:numRef>
              <c:f>Sheet1!$A$2:$A$30</c:f>
              <c:numCache>
                <c:formatCode>General</c:formatCode>
                <c:ptCount val="29"/>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numCache>
            </c:numRef>
          </c:cat>
          <c:val>
            <c:numRef>
              <c:f>Sheet1!$C$2:$C$30</c:f>
              <c:numCache>
                <c:formatCode>General</c:formatCode>
                <c:ptCount val="29"/>
                <c:pt idx="0">
                  <c:v>0</c:v>
                </c:pt>
                <c:pt idx="1">
                  <c:v>1</c:v>
                </c:pt>
                <c:pt idx="2">
                  <c:v>0</c:v>
                </c:pt>
                <c:pt idx="3">
                  <c:v>0</c:v>
                </c:pt>
                <c:pt idx="4">
                  <c:v>1</c:v>
                </c:pt>
                <c:pt idx="5">
                  <c:v>4</c:v>
                </c:pt>
                <c:pt idx="6">
                  <c:v>0</c:v>
                </c:pt>
                <c:pt idx="7">
                  <c:v>3</c:v>
                </c:pt>
                <c:pt idx="8">
                  <c:v>2</c:v>
                </c:pt>
                <c:pt idx="9">
                  <c:v>11</c:v>
                </c:pt>
                <c:pt idx="10">
                  <c:v>5</c:v>
                </c:pt>
                <c:pt idx="11">
                  <c:v>8</c:v>
                </c:pt>
                <c:pt idx="12">
                  <c:v>14</c:v>
                </c:pt>
                <c:pt idx="13">
                  <c:v>14</c:v>
                </c:pt>
                <c:pt idx="14">
                  <c:v>8</c:v>
                </c:pt>
                <c:pt idx="15">
                  <c:v>12</c:v>
                </c:pt>
                <c:pt idx="16">
                  <c:v>6</c:v>
                </c:pt>
                <c:pt idx="17">
                  <c:v>5</c:v>
                </c:pt>
                <c:pt idx="18">
                  <c:v>4</c:v>
                </c:pt>
                <c:pt idx="19">
                  <c:v>1</c:v>
                </c:pt>
                <c:pt idx="20">
                  <c:v>1</c:v>
                </c:pt>
                <c:pt idx="21">
                  <c:v>1</c:v>
                </c:pt>
                <c:pt idx="22">
                  <c:v>3</c:v>
                </c:pt>
                <c:pt idx="23">
                  <c:v>2</c:v>
                </c:pt>
                <c:pt idx="24">
                  <c:v>3</c:v>
                </c:pt>
                <c:pt idx="25">
                  <c:v>2</c:v>
                </c:pt>
                <c:pt idx="26">
                  <c:v>2</c:v>
                </c:pt>
                <c:pt idx="27">
                  <c:v>0</c:v>
                </c:pt>
                <c:pt idx="28">
                  <c:v>0</c:v>
                </c:pt>
              </c:numCache>
            </c:numRef>
          </c:val>
        </c:ser>
        <c:dLbls>
          <c:showLegendKey val="0"/>
          <c:showVal val="0"/>
          <c:showCatName val="0"/>
          <c:showSerName val="0"/>
          <c:showPercent val="0"/>
          <c:showBubbleSize val="0"/>
        </c:dLbls>
        <c:gapWidth val="25"/>
        <c:overlap val="100"/>
        <c:axId val="825035296"/>
        <c:axId val="825035688"/>
      </c:barChart>
      <c:catAx>
        <c:axId val="825035296"/>
        <c:scaling>
          <c:orientation val="minMax"/>
        </c:scaling>
        <c:delete val="0"/>
        <c:axPos val="b"/>
        <c:numFmt formatCode="General" sourceLinked="1"/>
        <c:majorTickMark val="out"/>
        <c:minorTickMark val="none"/>
        <c:tickLblPos val="nextTo"/>
        <c:txPr>
          <a:bodyPr rot="-2700000"/>
          <a:lstStyle/>
          <a:p>
            <a:pPr>
              <a:defRPr sz="1500" b="1"/>
            </a:pPr>
            <a:endParaRPr lang="en-US"/>
          </a:p>
        </c:txPr>
        <c:crossAx val="825035688"/>
        <c:crosses val="autoZero"/>
        <c:auto val="1"/>
        <c:lblAlgn val="ctr"/>
        <c:lblOffset val="100"/>
        <c:tickLblSkip val="1"/>
        <c:noMultiLvlLbl val="0"/>
      </c:catAx>
      <c:valAx>
        <c:axId val="825035688"/>
        <c:scaling>
          <c:orientation val="minMax"/>
        </c:scaling>
        <c:delete val="0"/>
        <c:axPos val="l"/>
        <c:majorGridlines>
          <c:spPr>
            <a:ln>
              <a:prstDash val="sysDash"/>
            </a:ln>
          </c:spPr>
        </c:majorGridlines>
        <c:title>
          <c:tx>
            <c:rich>
              <a:bodyPr rot="-5400000" vert="horz"/>
              <a:lstStyle/>
              <a:p>
                <a:pPr>
                  <a:defRPr sz="1700"/>
                </a:pPr>
                <a:r>
                  <a:rPr lang="en-US" sz="1700" dirty="0" smtClean="0"/>
                  <a:t>Number of Transplants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825035296"/>
        <c:crosses val="autoZero"/>
        <c:crossBetween val="between"/>
      </c:valAx>
      <c:spPr>
        <a:solidFill>
          <a:schemeClr val="bg2"/>
        </a:solidFill>
        <a:ln>
          <a:solidFill>
            <a:schemeClr val="tx1"/>
          </a:solidFill>
        </a:ln>
      </c:spPr>
    </c:plotArea>
    <c:legend>
      <c:legendPos val="l"/>
      <c:layout>
        <c:manualLayout>
          <c:xMode val="edge"/>
          <c:yMode val="edge"/>
          <c:x val="0.12684365781710916"/>
          <c:y val="7.0441819772528447E-2"/>
          <c:w val="0.16242468585232159"/>
          <c:h val="0.15258645300916332"/>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715283666465278"/>
        </c:manualLayout>
      </c:layout>
      <c:scatterChart>
        <c:scatterStyle val="lineMarker"/>
        <c:varyColors val="0"/>
        <c:ser>
          <c:idx val="0"/>
          <c:order val="0"/>
          <c:tx>
            <c:strRef>
              <c:f>Sheet1!$B$1</c:f>
              <c:strCache>
                <c:ptCount val="1"/>
                <c:pt idx="0">
                  <c:v>Deceased  (N = 1,460)</c:v>
                </c:pt>
              </c:strCache>
            </c:strRef>
          </c:tx>
          <c:spPr>
            <a:ln w="41275">
              <a:solidFill>
                <a:srgbClr val="00FF00"/>
              </a:solidFill>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Sheet1!$B$2:$B$33</c:f>
              <c:numCache>
                <c:formatCode>General</c:formatCode>
                <c:ptCount val="32"/>
                <c:pt idx="0">
                  <c:v>100</c:v>
                </c:pt>
                <c:pt idx="1">
                  <c:v>91.076999999999998</c:v>
                </c:pt>
                <c:pt idx="2">
                  <c:v>89.063000000000002</c:v>
                </c:pt>
                <c:pt idx="3">
                  <c:v>87.593000000000004</c:v>
                </c:pt>
                <c:pt idx="4">
                  <c:v>86.4</c:v>
                </c:pt>
                <c:pt idx="5">
                  <c:v>85.415000000000006</c:v>
                </c:pt>
                <c:pt idx="6">
                  <c:v>84.003</c:v>
                </c:pt>
                <c:pt idx="7">
                  <c:v>83.507999999999996</c:v>
                </c:pt>
                <c:pt idx="8">
                  <c:v>82.798000000000002</c:v>
                </c:pt>
                <c:pt idx="9">
                  <c:v>82.082999999999998</c:v>
                </c:pt>
                <c:pt idx="10">
                  <c:v>80.796000000000006</c:v>
                </c:pt>
                <c:pt idx="11">
                  <c:v>79.573999999999998</c:v>
                </c:pt>
                <c:pt idx="12">
                  <c:v>78.635000000000005</c:v>
                </c:pt>
                <c:pt idx="13">
                  <c:v>68.379000000000005</c:v>
                </c:pt>
                <c:pt idx="14">
                  <c:v>60.304000000000002</c:v>
                </c:pt>
                <c:pt idx="15">
                  <c:v>55.037999999999997</c:v>
                </c:pt>
                <c:pt idx="16">
                  <c:v>49.45</c:v>
                </c:pt>
                <c:pt idx="17">
                  <c:v>44.402999999999999</c:v>
                </c:pt>
                <c:pt idx="18">
                  <c:v>41.374000000000002</c:v>
                </c:pt>
                <c:pt idx="19">
                  <c:v>39.552</c:v>
                </c:pt>
                <c:pt idx="20">
                  <c:v>37.173999999999999</c:v>
                </c:pt>
                <c:pt idx="21">
                  <c:v>35.412999999999997</c:v>
                </c:pt>
                <c:pt idx="22">
                  <c:v>33.075000000000003</c:v>
                </c:pt>
                <c:pt idx="23">
                  <c:v>31.513000000000002</c:v>
                </c:pt>
                <c:pt idx="24">
                  <c:v>28.553000000000001</c:v>
                </c:pt>
                <c:pt idx="25">
                  <c:v>28.061</c:v>
                </c:pt>
                <c:pt idx="26">
                  <c:v>26.47</c:v>
                </c:pt>
                <c:pt idx="27">
                  <c:v>25.907</c:v>
                </c:pt>
                <c:pt idx="28">
                  <c:v>24.672000000000001</c:v>
                </c:pt>
                <c:pt idx="29">
                  <c:v>23.099</c:v>
                </c:pt>
                <c:pt idx="30">
                  <c:v>23.099</c:v>
                </c:pt>
                <c:pt idx="31">
                  <c:v>21.173999999999999</c:v>
                </c:pt>
              </c:numCache>
            </c:numRef>
          </c:yVal>
          <c:smooth val="0"/>
        </c:ser>
        <c:ser>
          <c:idx val="1"/>
          <c:order val="1"/>
          <c:tx>
            <c:strRef>
              <c:f>Sheet1!$C$1</c:f>
              <c:strCache>
                <c:ptCount val="1"/>
                <c:pt idx="0">
                  <c:v>Living  (N = 85)</c:v>
                </c:pt>
              </c:strCache>
            </c:strRef>
          </c:tx>
          <c:spPr>
            <a:ln w="41275">
              <a:solidFill>
                <a:srgbClr val="4DEAF1"/>
              </a:solidFill>
              <a:prstDash val="solid"/>
            </a:ln>
          </c:spPr>
          <c:marker>
            <c:symbol val="none"/>
          </c:marker>
          <c:xVal>
            <c:numRef>
              <c:f>Sheet1!$A$2:$A$33</c:f>
              <c:numCache>
                <c:formatCode>General</c:formatCode>
                <c:ptCount val="32"/>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pt idx="28">
                  <c:v>17</c:v>
                </c:pt>
                <c:pt idx="29">
                  <c:v>18</c:v>
                </c:pt>
                <c:pt idx="30">
                  <c:v>19</c:v>
                </c:pt>
                <c:pt idx="31">
                  <c:v>20</c:v>
                </c:pt>
              </c:numCache>
            </c:numRef>
          </c:xVal>
          <c:yVal>
            <c:numRef>
              <c:f>Sheet1!$C$2:$C$33</c:f>
              <c:numCache>
                <c:formatCode>General</c:formatCode>
                <c:ptCount val="32"/>
                <c:pt idx="0">
                  <c:v>100</c:v>
                </c:pt>
                <c:pt idx="1">
                  <c:v>91.602000000000004</c:v>
                </c:pt>
                <c:pt idx="2">
                  <c:v>90.381</c:v>
                </c:pt>
                <c:pt idx="3">
                  <c:v>89.159000000000006</c:v>
                </c:pt>
                <c:pt idx="4">
                  <c:v>85.495000000000005</c:v>
                </c:pt>
                <c:pt idx="5">
                  <c:v>84.274000000000001</c:v>
                </c:pt>
                <c:pt idx="6">
                  <c:v>78.167000000000002</c:v>
                </c:pt>
                <c:pt idx="7">
                  <c:v>72.06</c:v>
                </c:pt>
                <c:pt idx="8">
                  <c:v>72.06</c:v>
                </c:pt>
                <c:pt idx="9">
                  <c:v>72.06</c:v>
                </c:pt>
                <c:pt idx="10">
                  <c:v>72.06</c:v>
                </c:pt>
                <c:pt idx="11">
                  <c:v>72.06</c:v>
                </c:pt>
                <c:pt idx="12">
                  <c:v>70.838999999999999</c:v>
                </c:pt>
                <c:pt idx="13">
                  <c:v>62.289000000000001</c:v>
                </c:pt>
                <c:pt idx="14">
                  <c:v>57.271999999999998</c:v>
                </c:pt>
                <c:pt idx="15">
                  <c:v>49.363999999999997</c:v>
                </c:pt>
                <c:pt idx="16">
                  <c:v>38.691000000000003</c:v>
                </c:pt>
                <c:pt idx="17">
                  <c:v>36.023000000000003</c:v>
                </c:pt>
                <c:pt idx="18">
                  <c:v>36.023000000000003</c:v>
                </c:pt>
                <c:pt idx="19">
                  <c:v>28.158000000000001</c:v>
                </c:pt>
                <c:pt idx="20">
                  <c:v>26.501000000000001</c:v>
                </c:pt>
                <c:pt idx="21">
                  <c:v>26.501000000000001</c:v>
                </c:pt>
                <c:pt idx="22">
                  <c:v>26.501000000000001</c:v>
                </c:pt>
                <c:pt idx="23">
                  <c:v>22.423999999999999</c:v>
                </c:pt>
              </c:numCache>
            </c:numRef>
          </c:yVal>
          <c:smooth val="0"/>
        </c:ser>
        <c:dLbls>
          <c:showLegendKey val="0"/>
          <c:showVal val="0"/>
          <c:showCatName val="0"/>
          <c:showSerName val="0"/>
          <c:showPercent val="0"/>
          <c:showBubbleSize val="0"/>
        </c:dLbls>
        <c:axId val="755956672"/>
        <c:axId val="755957064"/>
      </c:scatterChart>
      <c:valAx>
        <c:axId val="755956672"/>
        <c:scaling>
          <c:orientation val="minMax"/>
          <c:max val="2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55957064"/>
        <c:crosses val="autoZero"/>
        <c:crossBetween val="midCat"/>
        <c:majorUnit val="1"/>
      </c:valAx>
      <c:valAx>
        <c:axId val="75595706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55956672"/>
        <c:crosses val="autoZero"/>
        <c:crossBetween val="midCat"/>
        <c:majorUnit val="25"/>
      </c:valAx>
      <c:spPr>
        <a:solidFill>
          <a:schemeClr val="bg2"/>
        </a:solidFill>
        <a:ln>
          <a:solidFill>
            <a:schemeClr val="tx1"/>
          </a:solidFill>
        </a:ln>
      </c:spPr>
    </c:plotArea>
    <c:legend>
      <c:legendPos val="r"/>
      <c:layout>
        <c:manualLayout>
          <c:xMode val="edge"/>
          <c:yMode val="edge"/>
          <c:x val="0.10602501567835002"/>
          <c:y val="0.67569150010094936"/>
          <c:w val="0.30530241794997537"/>
          <c:h val="0.1593918866759320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050563532499615"/>
        </c:manualLayout>
      </c:layout>
      <c:scatterChart>
        <c:scatterStyle val="lineMarker"/>
        <c:varyColors val="0"/>
        <c:ser>
          <c:idx val="0"/>
          <c:order val="0"/>
          <c:tx>
            <c:strRef>
              <c:f>Sheet1!$B$1</c:f>
              <c:strCache>
                <c:ptCount val="1"/>
                <c:pt idx="0">
                  <c:v>1 (N = 647)</c:v>
                </c:pt>
              </c:strCache>
            </c:strRef>
          </c:tx>
          <c:spPr>
            <a:ln w="41275">
              <a:solidFill>
                <a:srgbClr val="00FF00"/>
              </a:solidFill>
            </a:ln>
          </c:spPr>
          <c:marker>
            <c:symbol val="none"/>
          </c:marker>
          <c:xVal>
            <c:numRef>
              <c:f>Sheet1!$A$2:$A$30</c:f>
              <c:numCache>
                <c:formatCode>General</c:formatCode>
                <c:ptCount val="2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Sheet1!$B$2:$B$30</c:f>
              <c:numCache>
                <c:formatCode>General</c:formatCode>
                <c:ptCount val="29"/>
                <c:pt idx="0">
                  <c:v>100</c:v>
                </c:pt>
                <c:pt idx="1">
                  <c:v>97.054000000000002</c:v>
                </c:pt>
                <c:pt idx="2">
                  <c:v>95.650999999999996</c:v>
                </c:pt>
                <c:pt idx="3">
                  <c:v>94.555000000000007</c:v>
                </c:pt>
                <c:pt idx="4">
                  <c:v>93.459000000000003</c:v>
                </c:pt>
                <c:pt idx="5">
                  <c:v>92.99</c:v>
                </c:pt>
                <c:pt idx="6">
                  <c:v>91.263999999999996</c:v>
                </c:pt>
                <c:pt idx="7">
                  <c:v>90.792000000000002</c:v>
                </c:pt>
                <c:pt idx="8">
                  <c:v>90.477000000000004</c:v>
                </c:pt>
                <c:pt idx="9">
                  <c:v>89.685000000000002</c:v>
                </c:pt>
                <c:pt idx="10">
                  <c:v>88.573999999999998</c:v>
                </c:pt>
                <c:pt idx="11">
                  <c:v>87.3</c:v>
                </c:pt>
                <c:pt idx="12">
                  <c:v>86.343000000000004</c:v>
                </c:pt>
                <c:pt idx="13">
                  <c:v>75.304000000000002</c:v>
                </c:pt>
                <c:pt idx="14">
                  <c:v>64.361999999999995</c:v>
                </c:pt>
                <c:pt idx="15">
                  <c:v>57.756</c:v>
                </c:pt>
                <c:pt idx="16">
                  <c:v>52.741</c:v>
                </c:pt>
                <c:pt idx="17">
                  <c:v>49.024999999999999</c:v>
                </c:pt>
                <c:pt idx="18">
                  <c:v>44.975000000000001</c:v>
                </c:pt>
                <c:pt idx="19">
                  <c:v>41.707000000000001</c:v>
                </c:pt>
                <c:pt idx="20">
                  <c:v>38.997</c:v>
                </c:pt>
                <c:pt idx="21">
                  <c:v>34.978999999999999</c:v>
                </c:pt>
                <c:pt idx="22">
                  <c:v>32.808</c:v>
                </c:pt>
                <c:pt idx="23">
                  <c:v>29</c:v>
                </c:pt>
                <c:pt idx="24">
                  <c:v>26.809000000000001</c:v>
                </c:pt>
                <c:pt idx="25">
                  <c:v>26.809000000000001</c:v>
                </c:pt>
              </c:numCache>
            </c:numRef>
          </c:yVal>
          <c:smooth val="0"/>
        </c:ser>
        <c:ser>
          <c:idx val="1"/>
          <c:order val="1"/>
          <c:tx>
            <c:strRef>
              <c:f>Sheet1!$C$1</c:f>
              <c:strCache>
                <c:ptCount val="1"/>
                <c:pt idx="0">
                  <c:v>2 (N = 141)</c:v>
                </c:pt>
              </c:strCache>
            </c:strRef>
          </c:tx>
          <c:spPr>
            <a:ln w="41275">
              <a:solidFill>
                <a:srgbClr val="4DEAF1"/>
              </a:solidFill>
              <a:prstDash val="solid"/>
            </a:ln>
          </c:spPr>
          <c:marker>
            <c:symbol val="none"/>
          </c:marker>
          <c:xVal>
            <c:numRef>
              <c:f>Sheet1!$A$2:$A$30</c:f>
              <c:numCache>
                <c:formatCode>General</c:formatCode>
                <c:ptCount val="2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Sheet1!$C$2:$C$30</c:f>
              <c:numCache>
                <c:formatCode>General</c:formatCode>
                <c:ptCount val="29"/>
                <c:pt idx="0">
                  <c:v>100</c:v>
                </c:pt>
                <c:pt idx="1">
                  <c:v>92.165999999999997</c:v>
                </c:pt>
                <c:pt idx="2">
                  <c:v>91.445999999999998</c:v>
                </c:pt>
                <c:pt idx="3">
                  <c:v>90</c:v>
                </c:pt>
                <c:pt idx="4">
                  <c:v>87.822999999999993</c:v>
                </c:pt>
                <c:pt idx="5">
                  <c:v>87.822999999999993</c:v>
                </c:pt>
                <c:pt idx="6">
                  <c:v>87.096999999999994</c:v>
                </c:pt>
                <c:pt idx="7">
                  <c:v>87.096999999999994</c:v>
                </c:pt>
                <c:pt idx="8">
                  <c:v>86.370999999999995</c:v>
                </c:pt>
                <c:pt idx="9">
                  <c:v>85.644999999999996</c:v>
                </c:pt>
                <c:pt idx="10">
                  <c:v>84.194000000000003</c:v>
                </c:pt>
                <c:pt idx="11">
                  <c:v>83.468000000000004</c:v>
                </c:pt>
                <c:pt idx="12">
                  <c:v>82.004000000000005</c:v>
                </c:pt>
                <c:pt idx="13">
                  <c:v>70.137</c:v>
                </c:pt>
                <c:pt idx="14">
                  <c:v>57.415999999999997</c:v>
                </c:pt>
                <c:pt idx="15">
                  <c:v>49.741999999999997</c:v>
                </c:pt>
                <c:pt idx="16">
                  <c:v>42.6</c:v>
                </c:pt>
                <c:pt idx="17">
                  <c:v>37.947000000000003</c:v>
                </c:pt>
                <c:pt idx="18">
                  <c:v>31.672000000000001</c:v>
                </c:pt>
                <c:pt idx="19">
                  <c:v>30.617000000000001</c:v>
                </c:pt>
                <c:pt idx="20">
                  <c:v>29.341000000000001</c:v>
                </c:pt>
                <c:pt idx="21">
                  <c:v>27.873999999999999</c:v>
                </c:pt>
                <c:pt idx="22">
                  <c:v>27.873999999999999</c:v>
                </c:pt>
                <c:pt idx="23">
                  <c:v>25.73</c:v>
                </c:pt>
                <c:pt idx="24">
                  <c:v>25.73</c:v>
                </c:pt>
                <c:pt idx="25">
                  <c:v>25.73</c:v>
                </c:pt>
              </c:numCache>
            </c:numRef>
          </c:yVal>
          <c:smooth val="0"/>
        </c:ser>
        <c:ser>
          <c:idx val="2"/>
          <c:order val="2"/>
          <c:tx>
            <c:strRef>
              <c:f>Sheet1!$D$1</c:f>
              <c:strCache>
                <c:ptCount val="1"/>
                <c:pt idx="0">
                  <c:v>3 (N = 40)</c:v>
                </c:pt>
              </c:strCache>
            </c:strRef>
          </c:tx>
          <c:spPr>
            <a:ln w="41275">
              <a:solidFill>
                <a:srgbClr val="FFFF00"/>
              </a:solidFill>
            </a:ln>
          </c:spPr>
          <c:marker>
            <c:symbol val="none"/>
          </c:marker>
          <c:xVal>
            <c:numRef>
              <c:f>Sheet1!$A$2:$A$30</c:f>
              <c:numCache>
                <c:formatCode>General</c:formatCode>
                <c:ptCount val="2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numCache>
            </c:numRef>
          </c:xVal>
          <c:yVal>
            <c:numRef>
              <c:f>Sheet1!$D$2:$D$30</c:f>
              <c:numCache>
                <c:formatCode>General</c:formatCode>
                <c:ptCount val="29"/>
                <c:pt idx="0">
                  <c:v>100</c:v>
                </c:pt>
                <c:pt idx="1">
                  <c:v>82.5</c:v>
                </c:pt>
                <c:pt idx="2">
                  <c:v>72.188000000000002</c:v>
                </c:pt>
                <c:pt idx="3">
                  <c:v>72.188000000000002</c:v>
                </c:pt>
                <c:pt idx="4">
                  <c:v>72.188000000000002</c:v>
                </c:pt>
                <c:pt idx="5">
                  <c:v>72.188000000000002</c:v>
                </c:pt>
                <c:pt idx="6">
                  <c:v>69.608999999999995</c:v>
                </c:pt>
                <c:pt idx="7">
                  <c:v>69.608999999999995</c:v>
                </c:pt>
                <c:pt idx="8">
                  <c:v>69.608999999999995</c:v>
                </c:pt>
                <c:pt idx="9">
                  <c:v>66.932000000000002</c:v>
                </c:pt>
                <c:pt idx="10">
                  <c:v>64.254999999999995</c:v>
                </c:pt>
                <c:pt idx="11">
                  <c:v>64.254999999999995</c:v>
                </c:pt>
                <c:pt idx="12">
                  <c:v>64.254999999999995</c:v>
                </c:pt>
                <c:pt idx="13">
                  <c:v>58.667000000000002</c:v>
                </c:pt>
                <c:pt idx="14">
                  <c:v>55.874000000000002</c:v>
                </c:pt>
                <c:pt idx="15">
                  <c:v>49.625</c:v>
                </c:pt>
                <c:pt idx="16">
                  <c:v>46.316000000000003</c:v>
                </c:pt>
                <c:pt idx="17">
                  <c:v>42.753999999999998</c:v>
                </c:pt>
                <c:pt idx="18">
                  <c:v>35.628</c:v>
                </c:pt>
              </c:numCache>
            </c:numRef>
          </c:yVal>
          <c:smooth val="0"/>
        </c:ser>
        <c:dLbls>
          <c:showLegendKey val="0"/>
          <c:showVal val="0"/>
          <c:showCatName val="0"/>
          <c:showSerName val="0"/>
          <c:showPercent val="0"/>
          <c:showBubbleSize val="0"/>
        </c:dLbls>
        <c:axId val="755957848"/>
        <c:axId val="755958240"/>
      </c:scatterChart>
      <c:valAx>
        <c:axId val="755957848"/>
        <c:scaling>
          <c:orientation val="minMax"/>
          <c:max val="14"/>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55958240"/>
        <c:crosses val="autoZero"/>
        <c:crossBetween val="midCat"/>
        <c:majorUnit val="1"/>
      </c:valAx>
      <c:valAx>
        <c:axId val="755958240"/>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55957848"/>
        <c:crosses val="autoZero"/>
        <c:crossBetween val="midCat"/>
        <c:majorUnit val="25"/>
      </c:valAx>
      <c:spPr>
        <a:solidFill>
          <a:schemeClr val="bg2"/>
        </a:solidFill>
        <a:ln>
          <a:solidFill>
            <a:schemeClr val="tx1"/>
          </a:solidFill>
        </a:ln>
      </c:spPr>
    </c:plotArea>
    <c:legend>
      <c:legendPos val="r"/>
      <c:layout>
        <c:manualLayout>
          <c:xMode val="edge"/>
          <c:yMode val="edge"/>
          <c:x val="0.1089748681857246"/>
          <c:y val="0.61671723019916636"/>
          <c:w val="0.19640108545753815"/>
          <c:h val="0.1873795738767948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588972276902883"/>
        </c:manualLayout>
      </c:layout>
      <c:scatterChart>
        <c:scatterStyle val="lineMarker"/>
        <c:varyColors val="0"/>
        <c:ser>
          <c:idx val="0"/>
          <c:order val="0"/>
          <c:tx>
            <c:strRef>
              <c:f>Sheet1!$B$1</c:f>
              <c:strCache>
                <c:ptCount val="1"/>
                <c:pt idx="0">
                  <c:v>&lt;=-20% (N = 29)</c:v>
                </c:pt>
              </c:strCache>
            </c:strRef>
          </c:tx>
          <c:spPr>
            <a:ln w="41275">
              <a:solidFill>
                <a:srgbClr val="00FF00"/>
              </a:solidFill>
            </a:ln>
          </c:spPr>
          <c:marker>
            <c:symbol val="none"/>
          </c:marker>
          <c:xVal>
            <c:numRef>
              <c:f>Sheet1!$A$2:$A$29</c:f>
              <c:numCache>
                <c:formatCode>General</c:formatCode>
                <c:ptCount val="2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Sheet1!$B$2:$B$29</c:f>
              <c:numCache>
                <c:formatCode>General</c:formatCode>
                <c:ptCount val="28"/>
                <c:pt idx="0">
                  <c:v>100</c:v>
                </c:pt>
                <c:pt idx="1">
                  <c:v>86.206999999999994</c:v>
                </c:pt>
                <c:pt idx="2">
                  <c:v>86.206999999999994</c:v>
                </c:pt>
                <c:pt idx="3">
                  <c:v>82.614999999999995</c:v>
                </c:pt>
                <c:pt idx="4">
                  <c:v>82.614999999999995</c:v>
                </c:pt>
                <c:pt idx="5">
                  <c:v>82.614999999999995</c:v>
                </c:pt>
                <c:pt idx="6">
                  <c:v>82.614999999999995</c:v>
                </c:pt>
                <c:pt idx="7">
                  <c:v>82.614999999999995</c:v>
                </c:pt>
                <c:pt idx="8">
                  <c:v>79.022999999999996</c:v>
                </c:pt>
                <c:pt idx="9">
                  <c:v>79.022999999999996</c:v>
                </c:pt>
                <c:pt idx="10">
                  <c:v>79.022999999999996</c:v>
                </c:pt>
                <c:pt idx="11">
                  <c:v>79.022999999999996</c:v>
                </c:pt>
                <c:pt idx="12">
                  <c:v>79.022999999999996</c:v>
                </c:pt>
                <c:pt idx="13">
                  <c:v>71.838999999999999</c:v>
                </c:pt>
                <c:pt idx="14">
                  <c:v>57.470999999999997</c:v>
                </c:pt>
                <c:pt idx="15">
                  <c:v>53.64</c:v>
                </c:pt>
                <c:pt idx="16">
                  <c:v>49.17</c:v>
                </c:pt>
                <c:pt idx="17">
                  <c:v>49.17</c:v>
                </c:pt>
                <c:pt idx="18">
                  <c:v>49.17</c:v>
                </c:pt>
              </c:numCache>
            </c:numRef>
          </c:yVal>
          <c:smooth val="0"/>
        </c:ser>
        <c:ser>
          <c:idx val="1"/>
          <c:order val="1"/>
          <c:tx>
            <c:strRef>
              <c:f>Sheet1!$C$1</c:f>
              <c:strCache>
                <c:ptCount val="1"/>
                <c:pt idx="0">
                  <c:v>-19% --10% (N = 116)</c:v>
                </c:pt>
              </c:strCache>
            </c:strRef>
          </c:tx>
          <c:spPr>
            <a:ln w="41275">
              <a:solidFill>
                <a:srgbClr val="FF0000"/>
              </a:solidFill>
              <a:prstDash val="solid"/>
            </a:ln>
          </c:spPr>
          <c:marker>
            <c:symbol val="none"/>
          </c:marker>
          <c:xVal>
            <c:numRef>
              <c:f>Sheet1!$A$2:$A$29</c:f>
              <c:numCache>
                <c:formatCode>General</c:formatCode>
                <c:ptCount val="2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Sheet1!$C$2:$C$29</c:f>
              <c:numCache>
                <c:formatCode>General</c:formatCode>
                <c:ptCount val="28"/>
                <c:pt idx="0">
                  <c:v>100</c:v>
                </c:pt>
                <c:pt idx="1">
                  <c:v>93.95</c:v>
                </c:pt>
                <c:pt idx="2">
                  <c:v>90.352999999999994</c:v>
                </c:pt>
                <c:pt idx="3">
                  <c:v>90.352999999999994</c:v>
                </c:pt>
                <c:pt idx="4">
                  <c:v>88.546000000000006</c:v>
                </c:pt>
                <c:pt idx="5">
                  <c:v>86.739000000000004</c:v>
                </c:pt>
                <c:pt idx="6">
                  <c:v>86.739000000000004</c:v>
                </c:pt>
                <c:pt idx="7">
                  <c:v>84.028000000000006</c:v>
                </c:pt>
                <c:pt idx="8">
                  <c:v>83.123999999999995</c:v>
                </c:pt>
                <c:pt idx="9">
                  <c:v>82.221000000000004</c:v>
                </c:pt>
                <c:pt idx="10">
                  <c:v>82.221000000000004</c:v>
                </c:pt>
                <c:pt idx="11">
                  <c:v>80.414000000000001</c:v>
                </c:pt>
                <c:pt idx="12">
                  <c:v>79.510000000000005</c:v>
                </c:pt>
                <c:pt idx="13">
                  <c:v>68.364999999999995</c:v>
                </c:pt>
                <c:pt idx="14">
                  <c:v>62.136000000000003</c:v>
                </c:pt>
                <c:pt idx="15">
                  <c:v>55.146999999999998</c:v>
                </c:pt>
                <c:pt idx="16">
                  <c:v>47.613</c:v>
                </c:pt>
                <c:pt idx="17">
                  <c:v>41.792000000000002</c:v>
                </c:pt>
                <c:pt idx="18">
                  <c:v>35.009</c:v>
                </c:pt>
                <c:pt idx="19">
                  <c:v>32.950000000000003</c:v>
                </c:pt>
                <c:pt idx="20">
                  <c:v>30.414999999999999</c:v>
                </c:pt>
              </c:numCache>
            </c:numRef>
          </c:yVal>
          <c:smooth val="0"/>
        </c:ser>
        <c:ser>
          <c:idx val="2"/>
          <c:order val="2"/>
          <c:tx>
            <c:strRef>
              <c:f>Sheet1!$D$1</c:f>
              <c:strCache>
                <c:ptCount val="1"/>
                <c:pt idx="0">
                  <c:v>-9%-0% (N = 427)</c:v>
                </c:pt>
              </c:strCache>
            </c:strRef>
          </c:tx>
          <c:spPr>
            <a:ln w="41275">
              <a:solidFill>
                <a:srgbClr val="FFFF00"/>
              </a:solidFill>
            </a:ln>
          </c:spPr>
          <c:marker>
            <c:symbol val="none"/>
          </c:marker>
          <c:xVal>
            <c:numRef>
              <c:f>Sheet1!$A$2:$A$29</c:f>
              <c:numCache>
                <c:formatCode>General</c:formatCode>
                <c:ptCount val="2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Sheet1!$D$2:$D$29</c:f>
              <c:numCache>
                <c:formatCode>General</c:formatCode>
                <c:ptCount val="28"/>
                <c:pt idx="0">
                  <c:v>100</c:v>
                </c:pt>
                <c:pt idx="1">
                  <c:v>91.786000000000001</c:v>
                </c:pt>
                <c:pt idx="2">
                  <c:v>88.927000000000007</c:v>
                </c:pt>
                <c:pt idx="3">
                  <c:v>87.236999999999995</c:v>
                </c:pt>
                <c:pt idx="4">
                  <c:v>86.751999999999995</c:v>
                </c:pt>
                <c:pt idx="5">
                  <c:v>86.022999999999996</c:v>
                </c:pt>
                <c:pt idx="6">
                  <c:v>84.317999999999998</c:v>
                </c:pt>
                <c:pt idx="7">
                  <c:v>84.073999999999998</c:v>
                </c:pt>
                <c:pt idx="8">
                  <c:v>83.584000000000003</c:v>
                </c:pt>
                <c:pt idx="9">
                  <c:v>82.846999999999994</c:v>
                </c:pt>
                <c:pt idx="10">
                  <c:v>81.123999999999995</c:v>
                </c:pt>
                <c:pt idx="11">
                  <c:v>80.38</c:v>
                </c:pt>
                <c:pt idx="12">
                  <c:v>79.135999999999996</c:v>
                </c:pt>
                <c:pt idx="13">
                  <c:v>69.617000000000004</c:v>
                </c:pt>
                <c:pt idx="14">
                  <c:v>60.667000000000002</c:v>
                </c:pt>
                <c:pt idx="15">
                  <c:v>53.963000000000001</c:v>
                </c:pt>
                <c:pt idx="16">
                  <c:v>48.947000000000003</c:v>
                </c:pt>
                <c:pt idx="17">
                  <c:v>45.887</c:v>
                </c:pt>
                <c:pt idx="18">
                  <c:v>41.744999999999997</c:v>
                </c:pt>
                <c:pt idx="19">
                  <c:v>38.774999999999999</c:v>
                </c:pt>
                <c:pt idx="20">
                  <c:v>36.898000000000003</c:v>
                </c:pt>
                <c:pt idx="21">
                  <c:v>33.93</c:v>
                </c:pt>
                <c:pt idx="22">
                  <c:v>31.994</c:v>
                </c:pt>
                <c:pt idx="23">
                  <c:v>30.713999999999999</c:v>
                </c:pt>
                <c:pt idx="24">
                  <c:v>27.922000000000001</c:v>
                </c:pt>
                <c:pt idx="25">
                  <c:v>27.922000000000001</c:v>
                </c:pt>
                <c:pt idx="26">
                  <c:v>26.177</c:v>
                </c:pt>
                <c:pt idx="27">
                  <c:v>24.431999999999999</c:v>
                </c:pt>
              </c:numCache>
            </c:numRef>
          </c:yVal>
          <c:smooth val="0"/>
        </c:ser>
        <c:ser>
          <c:idx val="3"/>
          <c:order val="3"/>
          <c:tx>
            <c:strRef>
              <c:f>Sheet1!$E$1</c:f>
              <c:strCache>
                <c:ptCount val="1"/>
                <c:pt idx="0">
                  <c:v>1%-10% (N = 552)</c:v>
                </c:pt>
              </c:strCache>
            </c:strRef>
          </c:tx>
          <c:spPr>
            <a:ln w="41275">
              <a:solidFill>
                <a:schemeClr val="bg1">
                  <a:lumMod val="50000"/>
                  <a:lumOff val="50000"/>
                </a:schemeClr>
              </a:solidFill>
            </a:ln>
          </c:spPr>
          <c:marker>
            <c:symbol val="none"/>
          </c:marker>
          <c:xVal>
            <c:numRef>
              <c:f>Sheet1!$A$2:$A$29</c:f>
              <c:numCache>
                <c:formatCode>General</c:formatCode>
                <c:ptCount val="2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Sheet1!$E$2:$E$29</c:f>
              <c:numCache>
                <c:formatCode>General</c:formatCode>
                <c:ptCount val="28"/>
                <c:pt idx="0">
                  <c:v>100</c:v>
                </c:pt>
                <c:pt idx="1">
                  <c:v>94.38</c:v>
                </c:pt>
                <c:pt idx="2">
                  <c:v>93.47</c:v>
                </c:pt>
                <c:pt idx="3">
                  <c:v>92.543999999999997</c:v>
                </c:pt>
                <c:pt idx="4">
                  <c:v>91.432000000000002</c:v>
                </c:pt>
                <c:pt idx="5">
                  <c:v>90.69</c:v>
                </c:pt>
                <c:pt idx="6">
                  <c:v>89.021000000000001</c:v>
                </c:pt>
                <c:pt idx="7">
                  <c:v>88.463999999999999</c:v>
                </c:pt>
                <c:pt idx="8">
                  <c:v>87.908000000000001</c:v>
                </c:pt>
                <c:pt idx="9">
                  <c:v>87.347999999999999</c:v>
                </c:pt>
                <c:pt idx="10">
                  <c:v>86.6</c:v>
                </c:pt>
                <c:pt idx="11">
                  <c:v>85.284999999999997</c:v>
                </c:pt>
                <c:pt idx="12">
                  <c:v>84.144000000000005</c:v>
                </c:pt>
                <c:pt idx="13">
                  <c:v>73.64</c:v>
                </c:pt>
                <c:pt idx="14">
                  <c:v>65.569999999999993</c:v>
                </c:pt>
                <c:pt idx="15">
                  <c:v>60.195</c:v>
                </c:pt>
                <c:pt idx="16">
                  <c:v>55.042000000000002</c:v>
                </c:pt>
                <c:pt idx="17">
                  <c:v>49.087000000000003</c:v>
                </c:pt>
                <c:pt idx="18">
                  <c:v>45.289000000000001</c:v>
                </c:pt>
                <c:pt idx="19">
                  <c:v>44.78</c:v>
                </c:pt>
                <c:pt idx="20">
                  <c:v>42.231000000000002</c:v>
                </c:pt>
                <c:pt idx="21">
                  <c:v>40.606000000000002</c:v>
                </c:pt>
                <c:pt idx="22">
                  <c:v>39.590000000000003</c:v>
                </c:pt>
                <c:pt idx="23">
                  <c:v>37.256999999999998</c:v>
                </c:pt>
                <c:pt idx="24">
                  <c:v>31.951000000000001</c:v>
                </c:pt>
                <c:pt idx="25">
                  <c:v>31.951000000000001</c:v>
                </c:pt>
                <c:pt idx="26">
                  <c:v>29.954000000000001</c:v>
                </c:pt>
                <c:pt idx="27">
                  <c:v>29.954000000000001</c:v>
                </c:pt>
              </c:numCache>
            </c:numRef>
          </c:yVal>
          <c:smooth val="0"/>
        </c:ser>
        <c:ser>
          <c:idx val="4"/>
          <c:order val="4"/>
          <c:tx>
            <c:strRef>
              <c:f>Sheet1!$F$1</c:f>
              <c:strCache>
                <c:ptCount val="1"/>
                <c:pt idx="0">
                  <c:v>11%-20% (N = 219)</c:v>
                </c:pt>
              </c:strCache>
            </c:strRef>
          </c:tx>
          <c:spPr>
            <a:ln w="41275">
              <a:solidFill>
                <a:srgbClr val="FF9900"/>
              </a:solidFill>
            </a:ln>
          </c:spPr>
          <c:marker>
            <c:symbol val="none"/>
          </c:marker>
          <c:xVal>
            <c:numRef>
              <c:f>Sheet1!$A$2:$A$29</c:f>
              <c:numCache>
                <c:formatCode>General</c:formatCode>
                <c:ptCount val="2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Sheet1!$F$2:$F$29</c:f>
              <c:numCache>
                <c:formatCode>General</c:formatCode>
                <c:ptCount val="28"/>
                <c:pt idx="0">
                  <c:v>100</c:v>
                </c:pt>
                <c:pt idx="1">
                  <c:v>92.602999999999994</c:v>
                </c:pt>
                <c:pt idx="2">
                  <c:v>90.269000000000005</c:v>
                </c:pt>
                <c:pt idx="3">
                  <c:v>88.858999999999995</c:v>
                </c:pt>
                <c:pt idx="4">
                  <c:v>87.914000000000001</c:v>
                </c:pt>
                <c:pt idx="5">
                  <c:v>86.968000000000004</c:v>
                </c:pt>
                <c:pt idx="6">
                  <c:v>86.02</c:v>
                </c:pt>
                <c:pt idx="7">
                  <c:v>86.02</c:v>
                </c:pt>
                <c:pt idx="8">
                  <c:v>85.058999999999997</c:v>
                </c:pt>
                <c:pt idx="9">
                  <c:v>84.575999999999993</c:v>
                </c:pt>
                <c:pt idx="10">
                  <c:v>82.634</c:v>
                </c:pt>
                <c:pt idx="11">
                  <c:v>81.167000000000002</c:v>
                </c:pt>
                <c:pt idx="12">
                  <c:v>81.167000000000002</c:v>
                </c:pt>
                <c:pt idx="13">
                  <c:v>71.894000000000005</c:v>
                </c:pt>
                <c:pt idx="14">
                  <c:v>63.247999999999998</c:v>
                </c:pt>
                <c:pt idx="15">
                  <c:v>56.061</c:v>
                </c:pt>
                <c:pt idx="16">
                  <c:v>50.063000000000002</c:v>
                </c:pt>
                <c:pt idx="17">
                  <c:v>45.621000000000002</c:v>
                </c:pt>
                <c:pt idx="18">
                  <c:v>41.408999999999999</c:v>
                </c:pt>
                <c:pt idx="19">
                  <c:v>34.348999999999997</c:v>
                </c:pt>
                <c:pt idx="20">
                  <c:v>31.974</c:v>
                </c:pt>
                <c:pt idx="21">
                  <c:v>31.974</c:v>
                </c:pt>
                <c:pt idx="22">
                  <c:v>30.198</c:v>
                </c:pt>
              </c:numCache>
            </c:numRef>
          </c:yVal>
          <c:smooth val="0"/>
        </c:ser>
        <c:ser>
          <c:idx val="5"/>
          <c:order val="5"/>
          <c:tx>
            <c:strRef>
              <c:f>Sheet1!$G$1</c:f>
              <c:strCache>
                <c:ptCount val="1"/>
                <c:pt idx="0">
                  <c:v>&gt;20% (N = 93)</c:v>
                </c:pt>
              </c:strCache>
            </c:strRef>
          </c:tx>
          <c:spPr>
            <a:ln w="47625">
              <a:solidFill>
                <a:srgbClr val="CC00FF"/>
              </a:solidFill>
            </a:ln>
          </c:spPr>
          <c:marker>
            <c:symbol val="none"/>
          </c:marker>
          <c:xVal>
            <c:numRef>
              <c:f>Sheet1!$A$2:$A$29</c:f>
              <c:numCache>
                <c:formatCode>General</c:formatCode>
                <c:ptCount val="2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Sheet1!$G$2:$G$29</c:f>
              <c:numCache>
                <c:formatCode>General</c:formatCode>
                <c:ptCount val="28"/>
                <c:pt idx="0">
                  <c:v>100</c:v>
                </c:pt>
                <c:pt idx="1">
                  <c:v>90.165999999999997</c:v>
                </c:pt>
                <c:pt idx="2">
                  <c:v>84.668000000000006</c:v>
                </c:pt>
                <c:pt idx="3">
                  <c:v>81.369</c:v>
                </c:pt>
                <c:pt idx="4">
                  <c:v>80.269000000000005</c:v>
                </c:pt>
                <c:pt idx="5">
                  <c:v>80.269000000000005</c:v>
                </c:pt>
                <c:pt idx="6">
                  <c:v>80.269000000000005</c:v>
                </c:pt>
                <c:pt idx="7">
                  <c:v>79.17</c:v>
                </c:pt>
                <c:pt idx="8">
                  <c:v>76.971000000000004</c:v>
                </c:pt>
                <c:pt idx="9">
                  <c:v>75.855000000000004</c:v>
                </c:pt>
                <c:pt idx="10">
                  <c:v>74.739999999999995</c:v>
                </c:pt>
                <c:pt idx="11">
                  <c:v>74.739999999999995</c:v>
                </c:pt>
                <c:pt idx="12">
                  <c:v>74.739999999999995</c:v>
                </c:pt>
                <c:pt idx="13">
                  <c:v>68.878</c:v>
                </c:pt>
                <c:pt idx="14">
                  <c:v>64.591999999999999</c:v>
                </c:pt>
                <c:pt idx="15">
                  <c:v>57.609000000000002</c:v>
                </c:pt>
                <c:pt idx="16">
                  <c:v>55.750999999999998</c:v>
                </c:pt>
                <c:pt idx="17">
                  <c:v>53.686</c:v>
                </c:pt>
                <c:pt idx="18">
                  <c:v>48.683999999999997</c:v>
                </c:pt>
                <c:pt idx="19">
                  <c:v>48.683999999999997</c:v>
                </c:pt>
                <c:pt idx="20">
                  <c:v>45.640999999999998</c:v>
                </c:pt>
                <c:pt idx="21">
                  <c:v>45.640999999999998</c:v>
                </c:pt>
                <c:pt idx="22">
                  <c:v>45.640999999999998</c:v>
                </c:pt>
              </c:numCache>
            </c:numRef>
          </c:yVal>
          <c:smooth val="0"/>
        </c:ser>
        <c:dLbls>
          <c:showLegendKey val="0"/>
          <c:showVal val="0"/>
          <c:showCatName val="0"/>
          <c:showSerName val="0"/>
          <c:showPercent val="0"/>
          <c:showBubbleSize val="0"/>
        </c:dLbls>
        <c:axId val="755959024"/>
        <c:axId val="755959416"/>
      </c:scatterChart>
      <c:valAx>
        <c:axId val="755959024"/>
        <c:scaling>
          <c:orientation val="minMax"/>
          <c:max val="16"/>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55959416"/>
        <c:crosses val="autoZero"/>
        <c:crossBetween val="midCat"/>
        <c:majorUnit val="1"/>
      </c:valAx>
      <c:valAx>
        <c:axId val="75595941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55959024"/>
        <c:crosses val="autoZero"/>
        <c:crossBetween val="midCat"/>
        <c:majorUnit val="25"/>
      </c:valAx>
      <c:spPr>
        <a:solidFill>
          <a:schemeClr val="bg2"/>
        </a:solidFill>
        <a:ln>
          <a:solidFill>
            <a:schemeClr val="tx1"/>
          </a:solidFill>
        </a:ln>
      </c:spPr>
    </c:plotArea>
    <c:legend>
      <c:legendPos val="r"/>
      <c:layout>
        <c:manualLayout>
          <c:xMode val="edge"/>
          <c:yMode val="edge"/>
          <c:x val="0.10868975936831424"/>
          <c:y val="0.55625445450840894"/>
          <c:w val="0.30208065903526765"/>
          <c:h val="0.2787436541012324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2588972276902883"/>
        </c:manualLayout>
      </c:layout>
      <c:scatterChart>
        <c:scatterStyle val="lineMarker"/>
        <c:varyColors val="0"/>
        <c:ser>
          <c:idx val="0"/>
          <c:order val="0"/>
          <c:tx>
            <c:strRef>
              <c:f>Sheet1!$B$1</c:f>
              <c:strCache>
                <c:ptCount val="1"/>
                <c:pt idx="0">
                  <c:v>&lt;=-10 (N = 201)</c:v>
                </c:pt>
              </c:strCache>
            </c:strRef>
          </c:tx>
          <c:spPr>
            <a:ln w="41275">
              <a:solidFill>
                <a:srgbClr val="00FF00"/>
              </a:solidFill>
            </a:ln>
          </c:spPr>
          <c:marker>
            <c:symbol val="none"/>
          </c:marker>
          <c:xVal>
            <c:numRef>
              <c:f>Sheet1!$A$2:$A$29</c:f>
              <c:numCache>
                <c:formatCode>General</c:formatCode>
                <c:ptCount val="2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Sheet1!$B$2:$B$29</c:f>
              <c:numCache>
                <c:formatCode>General</c:formatCode>
                <c:ptCount val="28"/>
                <c:pt idx="0">
                  <c:v>100</c:v>
                </c:pt>
                <c:pt idx="1">
                  <c:v>90.016999999999996</c:v>
                </c:pt>
                <c:pt idx="2">
                  <c:v>86.944999999999993</c:v>
                </c:pt>
                <c:pt idx="3">
                  <c:v>86.43</c:v>
                </c:pt>
                <c:pt idx="4">
                  <c:v>85.400999999999996</c:v>
                </c:pt>
                <c:pt idx="5">
                  <c:v>84.373000000000005</c:v>
                </c:pt>
                <c:pt idx="6">
                  <c:v>83.343999999999994</c:v>
                </c:pt>
                <c:pt idx="7">
                  <c:v>81.8</c:v>
                </c:pt>
                <c:pt idx="8">
                  <c:v>80.771000000000001</c:v>
                </c:pt>
                <c:pt idx="9">
                  <c:v>80.257000000000005</c:v>
                </c:pt>
                <c:pt idx="10">
                  <c:v>80.257000000000005</c:v>
                </c:pt>
                <c:pt idx="11">
                  <c:v>79.221000000000004</c:v>
                </c:pt>
                <c:pt idx="12">
                  <c:v>78.7</c:v>
                </c:pt>
                <c:pt idx="13">
                  <c:v>69.308999999999997</c:v>
                </c:pt>
                <c:pt idx="14">
                  <c:v>61.537999999999997</c:v>
                </c:pt>
                <c:pt idx="15">
                  <c:v>56.279000000000003</c:v>
                </c:pt>
                <c:pt idx="16">
                  <c:v>49.228999999999999</c:v>
                </c:pt>
                <c:pt idx="17">
                  <c:v>45.375</c:v>
                </c:pt>
                <c:pt idx="18">
                  <c:v>38.976999999999997</c:v>
                </c:pt>
                <c:pt idx="19">
                  <c:v>36.716000000000001</c:v>
                </c:pt>
                <c:pt idx="20">
                  <c:v>34.223999999999997</c:v>
                </c:pt>
                <c:pt idx="21">
                  <c:v>29.710999999999999</c:v>
                </c:pt>
                <c:pt idx="22">
                  <c:v>27.73</c:v>
                </c:pt>
                <c:pt idx="23">
                  <c:v>23.603999999999999</c:v>
                </c:pt>
              </c:numCache>
            </c:numRef>
          </c:yVal>
          <c:smooth val="0"/>
        </c:ser>
        <c:ser>
          <c:idx val="1"/>
          <c:order val="1"/>
          <c:tx>
            <c:strRef>
              <c:f>Sheet1!$C$1</c:f>
              <c:strCache>
                <c:ptCount val="1"/>
                <c:pt idx="0">
                  <c:v>-9 --5 (N = 148)</c:v>
                </c:pt>
              </c:strCache>
            </c:strRef>
          </c:tx>
          <c:spPr>
            <a:ln w="41275">
              <a:solidFill>
                <a:srgbClr val="FF0000"/>
              </a:solidFill>
              <a:prstDash val="solid"/>
            </a:ln>
          </c:spPr>
          <c:marker>
            <c:symbol val="none"/>
          </c:marker>
          <c:xVal>
            <c:numRef>
              <c:f>Sheet1!$A$2:$A$29</c:f>
              <c:numCache>
                <c:formatCode>General</c:formatCode>
                <c:ptCount val="2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Sheet1!$C$2:$C$29</c:f>
              <c:numCache>
                <c:formatCode>General</c:formatCode>
                <c:ptCount val="28"/>
                <c:pt idx="0">
                  <c:v>100</c:v>
                </c:pt>
                <c:pt idx="1">
                  <c:v>91.197000000000003</c:v>
                </c:pt>
                <c:pt idx="2">
                  <c:v>89.82</c:v>
                </c:pt>
                <c:pt idx="3">
                  <c:v>87.709000000000003</c:v>
                </c:pt>
                <c:pt idx="4">
                  <c:v>86.293999999999997</c:v>
                </c:pt>
                <c:pt idx="5">
                  <c:v>84.867999999999995</c:v>
                </c:pt>
                <c:pt idx="6">
                  <c:v>84.155000000000001</c:v>
                </c:pt>
                <c:pt idx="7">
                  <c:v>83.441999999999993</c:v>
                </c:pt>
                <c:pt idx="8">
                  <c:v>82.721999999999994</c:v>
                </c:pt>
                <c:pt idx="9">
                  <c:v>82.003</c:v>
                </c:pt>
                <c:pt idx="10">
                  <c:v>80.563999999999993</c:v>
                </c:pt>
                <c:pt idx="11">
                  <c:v>80.563999999999993</c:v>
                </c:pt>
                <c:pt idx="12">
                  <c:v>79.113</c:v>
                </c:pt>
                <c:pt idx="13">
                  <c:v>73.921000000000006</c:v>
                </c:pt>
                <c:pt idx="14">
                  <c:v>65.698999999999998</c:v>
                </c:pt>
                <c:pt idx="15">
                  <c:v>58.280999999999999</c:v>
                </c:pt>
                <c:pt idx="16">
                  <c:v>53.406999999999996</c:v>
                </c:pt>
                <c:pt idx="17">
                  <c:v>53.406999999999996</c:v>
                </c:pt>
                <c:pt idx="18">
                  <c:v>47.884999999999998</c:v>
                </c:pt>
                <c:pt idx="19">
                  <c:v>46.387999999999998</c:v>
                </c:pt>
                <c:pt idx="20">
                  <c:v>43.241</c:v>
                </c:pt>
                <c:pt idx="21">
                  <c:v>39.014000000000003</c:v>
                </c:pt>
                <c:pt idx="22">
                  <c:v>39.014000000000003</c:v>
                </c:pt>
              </c:numCache>
            </c:numRef>
          </c:yVal>
          <c:smooth val="0"/>
        </c:ser>
        <c:ser>
          <c:idx val="2"/>
          <c:order val="2"/>
          <c:tx>
            <c:strRef>
              <c:f>Sheet1!$D$1</c:f>
              <c:strCache>
                <c:ptCount val="1"/>
                <c:pt idx="0">
                  <c:v>-4 - 0 (N = 220)</c:v>
                </c:pt>
              </c:strCache>
            </c:strRef>
          </c:tx>
          <c:spPr>
            <a:ln w="41275">
              <a:solidFill>
                <a:srgbClr val="FFFF00"/>
              </a:solidFill>
            </a:ln>
          </c:spPr>
          <c:marker>
            <c:symbol val="none"/>
          </c:marker>
          <c:xVal>
            <c:numRef>
              <c:f>Sheet1!$A$2:$A$29</c:f>
              <c:numCache>
                <c:formatCode>General</c:formatCode>
                <c:ptCount val="2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Sheet1!$D$2:$D$29</c:f>
              <c:numCache>
                <c:formatCode>General</c:formatCode>
                <c:ptCount val="28"/>
                <c:pt idx="0">
                  <c:v>100</c:v>
                </c:pt>
                <c:pt idx="1">
                  <c:v>94.078000000000003</c:v>
                </c:pt>
                <c:pt idx="2">
                  <c:v>90.369</c:v>
                </c:pt>
                <c:pt idx="3">
                  <c:v>88.494</c:v>
                </c:pt>
                <c:pt idx="4">
                  <c:v>88.494</c:v>
                </c:pt>
                <c:pt idx="5">
                  <c:v>88.022999999999996</c:v>
                </c:pt>
                <c:pt idx="6">
                  <c:v>86.13</c:v>
                </c:pt>
                <c:pt idx="7">
                  <c:v>86.13</c:v>
                </c:pt>
                <c:pt idx="8">
                  <c:v>85.656999999999996</c:v>
                </c:pt>
                <c:pt idx="9">
                  <c:v>84.7</c:v>
                </c:pt>
                <c:pt idx="10">
                  <c:v>82.307000000000002</c:v>
                </c:pt>
                <c:pt idx="11">
                  <c:v>80.866</c:v>
                </c:pt>
                <c:pt idx="12">
                  <c:v>79.421999999999997</c:v>
                </c:pt>
                <c:pt idx="13">
                  <c:v>66.036000000000001</c:v>
                </c:pt>
                <c:pt idx="14">
                  <c:v>56.536999999999999</c:v>
                </c:pt>
                <c:pt idx="15">
                  <c:v>49.143000000000001</c:v>
                </c:pt>
                <c:pt idx="16">
                  <c:v>44.698</c:v>
                </c:pt>
                <c:pt idx="17">
                  <c:v>39.356000000000002</c:v>
                </c:pt>
                <c:pt idx="18">
                  <c:v>38.262999999999998</c:v>
                </c:pt>
                <c:pt idx="19">
                  <c:v>33.131</c:v>
                </c:pt>
                <c:pt idx="20">
                  <c:v>33.131</c:v>
                </c:pt>
                <c:pt idx="21">
                  <c:v>30.119</c:v>
                </c:pt>
                <c:pt idx="22">
                  <c:v>28.347000000000001</c:v>
                </c:pt>
                <c:pt idx="23">
                  <c:v>25.984999999999999</c:v>
                </c:pt>
              </c:numCache>
            </c:numRef>
          </c:yVal>
          <c:smooth val="0"/>
        </c:ser>
        <c:ser>
          <c:idx val="3"/>
          <c:order val="3"/>
          <c:tx>
            <c:strRef>
              <c:f>Sheet1!$E$1</c:f>
              <c:strCache>
                <c:ptCount val="1"/>
                <c:pt idx="0">
                  <c:v>1 - 5 (N = 223)</c:v>
                </c:pt>
              </c:strCache>
            </c:strRef>
          </c:tx>
          <c:spPr>
            <a:ln w="41275">
              <a:solidFill>
                <a:schemeClr val="bg1">
                  <a:lumMod val="50000"/>
                  <a:lumOff val="50000"/>
                </a:schemeClr>
              </a:solidFill>
            </a:ln>
          </c:spPr>
          <c:marker>
            <c:symbol val="none"/>
          </c:marker>
          <c:xVal>
            <c:numRef>
              <c:f>Sheet1!$A$2:$A$29</c:f>
              <c:numCache>
                <c:formatCode>General</c:formatCode>
                <c:ptCount val="2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Sheet1!$E$2:$E$29</c:f>
              <c:numCache>
                <c:formatCode>General</c:formatCode>
                <c:ptCount val="28"/>
                <c:pt idx="0">
                  <c:v>100</c:v>
                </c:pt>
                <c:pt idx="1">
                  <c:v>94.619</c:v>
                </c:pt>
                <c:pt idx="2">
                  <c:v>94.17</c:v>
                </c:pt>
                <c:pt idx="3">
                  <c:v>93.709000000000003</c:v>
                </c:pt>
                <c:pt idx="4">
                  <c:v>92.323999999999998</c:v>
                </c:pt>
                <c:pt idx="5">
                  <c:v>91.861999999999995</c:v>
                </c:pt>
                <c:pt idx="6">
                  <c:v>90.477000000000004</c:v>
                </c:pt>
                <c:pt idx="7">
                  <c:v>89.554000000000002</c:v>
                </c:pt>
                <c:pt idx="8">
                  <c:v>89.093000000000004</c:v>
                </c:pt>
                <c:pt idx="9">
                  <c:v>88.168999999999997</c:v>
                </c:pt>
                <c:pt idx="10">
                  <c:v>87.707999999999998</c:v>
                </c:pt>
                <c:pt idx="11">
                  <c:v>86.314999999999998</c:v>
                </c:pt>
                <c:pt idx="12">
                  <c:v>84.456999999999994</c:v>
                </c:pt>
                <c:pt idx="13">
                  <c:v>75.853999999999999</c:v>
                </c:pt>
                <c:pt idx="14">
                  <c:v>69.043999999999997</c:v>
                </c:pt>
                <c:pt idx="15">
                  <c:v>66.040999999999997</c:v>
                </c:pt>
                <c:pt idx="16">
                  <c:v>60.25</c:v>
                </c:pt>
                <c:pt idx="17">
                  <c:v>55.052</c:v>
                </c:pt>
                <c:pt idx="18">
                  <c:v>53.048999999999999</c:v>
                </c:pt>
                <c:pt idx="19">
                  <c:v>51.843000000000004</c:v>
                </c:pt>
                <c:pt idx="20">
                  <c:v>47.551000000000002</c:v>
                </c:pt>
                <c:pt idx="21">
                  <c:v>43.734000000000002</c:v>
                </c:pt>
                <c:pt idx="22">
                  <c:v>41.546999999999997</c:v>
                </c:pt>
                <c:pt idx="23">
                  <c:v>38.951000000000001</c:v>
                </c:pt>
              </c:numCache>
            </c:numRef>
          </c:yVal>
          <c:smooth val="0"/>
        </c:ser>
        <c:ser>
          <c:idx val="4"/>
          <c:order val="4"/>
          <c:tx>
            <c:strRef>
              <c:f>Sheet1!$F$1</c:f>
              <c:strCache>
                <c:ptCount val="1"/>
                <c:pt idx="0">
                  <c:v>6 - 10 (N = 194)</c:v>
                </c:pt>
              </c:strCache>
            </c:strRef>
          </c:tx>
          <c:spPr>
            <a:ln w="41275">
              <a:solidFill>
                <a:srgbClr val="FF9900"/>
              </a:solidFill>
            </a:ln>
          </c:spPr>
          <c:marker>
            <c:symbol val="none"/>
          </c:marker>
          <c:xVal>
            <c:numRef>
              <c:f>Sheet1!$A$2:$A$29</c:f>
              <c:numCache>
                <c:formatCode>General</c:formatCode>
                <c:ptCount val="2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Sheet1!$F$2:$F$29</c:f>
              <c:numCache>
                <c:formatCode>General</c:formatCode>
                <c:ptCount val="28"/>
                <c:pt idx="0">
                  <c:v>100</c:v>
                </c:pt>
                <c:pt idx="1">
                  <c:v>95.361000000000004</c:v>
                </c:pt>
                <c:pt idx="2">
                  <c:v>93.802999999999997</c:v>
                </c:pt>
                <c:pt idx="3">
                  <c:v>92.748999999999995</c:v>
                </c:pt>
                <c:pt idx="4">
                  <c:v>92.218999999999994</c:v>
                </c:pt>
                <c:pt idx="5">
                  <c:v>91.159000000000006</c:v>
                </c:pt>
                <c:pt idx="6">
                  <c:v>88.509</c:v>
                </c:pt>
                <c:pt idx="7">
                  <c:v>87.978999999999999</c:v>
                </c:pt>
                <c:pt idx="8">
                  <c:v>87.978999999999999</c:v>
                </c:pt>
                <c:pt idx="9">
                  <c:v>87.442999999999998</c:v>
                </c:pt>
                <c:pt idx="10">
                  <c:v>85.822999999999993</c:v>
                </c:pt>
                <c:pt idx="11">
                  <c:v>83.125</c:v>
                </c:pt>
                <c:pt idx="12">
                  <c:v>83.125</c:v>
                </c:pt>
                <c:pt idx="13">
                  <c:v>69.911000000000001</c:v>
                </c:pt>
                <c:pt idx="14">
                  <c:v>64.132000000000005</c:v>
                </c:pt>
                <c:pt idx="15">
                  <c:v>56.948999999999998</c:v>
                </c:pt>
                <c:pt idx="16">
                  <c:v>49.822000000000003</c:v>
                </c:pt>
                <c:pt idx="17">
                  <c:v>42.951999999999998</c:v>
                </c:pt>
                <c:pt idx="18">
                  <c:v>40.655000000000001</c:v>
                </c:pt>
                <c:pt idx="19">
                  <c:v>37.798999999999999</c:v>
                </c:pt>
                <c:pt idx="20">
                  <c:v>37.798999999999999</c:v>
                </c:pt>
                <c:pt idx="21">
                  <c:v>37.798999999999999</c:v>
                </c:pt>
                <c:pt idx="22">
                  <c:v>37.798999999999999</c:v>
                </c:pt>
                <c:pt idx="23">
                  <c:v>37.798999999999999</c:v>
                </c:pt>
              </c:numCache>
            </c:numRef>
          </c:yVal>
          <c:smooth val="0"/>
        </c:ser>
        <c:ser>
          <c:idx val="5"/>
          <c:order val="5"/>
          <c:tx>
            <c:strRef>
              <c:f>Sheet1!$G$1</c:f>
              <c:strCache>
                <c:ptCount val="1"/>
                <c:pt idx="0">
                  <c:v>&gt;10 (N = 450)</c:v>
                </c:pt>
              </c:strCache>
            </c:strRef>
          </c:tx>
          <c:spPr>
            <a:ln w="47625">
              <a:solidFill>
                <a:srgbClr val="CC00FF"/>
              </a:solidFill>
            </a:ln>
          </c:spPr>
          <c:marker>
            <c:symbol val="none"/>
          </c:marker>
          <c:xVal>
            <c:numRef>
              <c:f>Sheet1!$A$2:$A$29</c:f>
              <c:numCache>
                <c:formatCode>General</c:formatCode>
                <c:ptCount val="28"/>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2</c:v>
                </c:pt>
                <c:pt idx="14">
                  <c:v>3</c:v>
                </c:pt>
                <c:pt idx="15">
                  <c:v>4</c:v>
                </c:pt>
                <c:pt idx="16">
                  <c:v>5</c:v>
                </c:pt>
                <c:pt idx="17">
                  <c:v>6</c:v>
                </c:pt>
                <c:pt idx="18">
                  <c:v>7</c:v>
                </c:pt>
                <c:pt idx="19">
                  <c:v>8</c:v>
                </c:pt>
                <c:pt idx="20">
                  <c:v>9</c:v>
                </c:pt>
                <c:pt idx="21">
                  <c:v>10</c:v>
                </c:pt>
                <c:pt idx="22">
                  <c:v>11</c:v>
                </c:pt>
                <c:pt idx="23">
                  <c:v>12</c:v>
                </c:pt>
                <c:pt idx="24">
                  <c:v>13</c:v>
                </c:pt>
                <c:pt idx="25">
                  <c:v>14</c:v>
                </c:pt>
                <c:pt idx="26">
                  <c:v>15</c:v>
                </c:pt>
                <c:pt idx="27">
                  <c:v>16</c:v>
                </c:pt>
              </c:numCache>
            </c:numRef>
          </c:xVal>
          <c:yVal>
            <c:numRef>
              <c:f>Sheet1!$G$2:$G$29</c:f>
              <c:numCache>
                <c:formatCode>General</c:formatCode>
                <c:ptCount val="28"/>
                <c:pt idx="0">
                  <c:v>100</c:v>
                </c:pt>
                <c:pt idx="1">
                  <c:v>92.146000000000001</c:v>
                </c:pt>
                <c:pt idx="2">
                  <c:v>89.658000000000001</c:v>
                </c:pt>
                <c:pt idx="3">
                  <c:v>87.841999999999999</c:v>
                </c:pt>
                <c:pt idx="4">
                  <c:v>86.703999999999994</c:v>
                </c:pt>
                <c:pt idx="5">
                  <c:v>86.021000000000001</c:v>
                </c:pt>
                <c:pt idx="6">
                  <c:v>85.337000000000003</c:v>
                </c:pt>
                <c:pt idx="7">
                  <c:v>85.106999999999999</c:v>
                </c:pt>
                <c:pt idx="8">
                  <c:v>83.73</c:v>
                </c:pt>
                <c:pt idx="9">
                  <c:v>83.268000000000001</c:v>
                </c:pt>
                <c:pt idx="10">
                  <c:v>82.108999999999995</c:v>
                </c:pt>
                <c:pt idx="11">
                  <c:v>81.641999999999996</c:v>
                </c:pt>
                <c:pt idx="12">
                  <c:v>81.17</c:v>
                </c:pt>
                <c:pt idx="13">
                  <c:v>72.504999999999995</c:v>
                </c:pt>
                <c:pt idx="14">
                  <c:v>62.911000000000001</c:v>
                </c:pt>
                <c:pt idx="15">
                  <c:v>55.932000000000002</c:v>
                </c:pt>
                <c:pt idx="16">
                  <c:v>52.064</c:v>
                </c:pt>
                <c:pt idx="17">
                  <c:v>47.704999999999998</c:v>
                </c:pt>
                <c:pt idx="18">
                  <c:v>42.026000000000003</c:v>
                </c:pt>
                <c:pt idx="19">
                  <c:v>39.234000000000002</c:v>
                </c:pt>
                <c:pt idx="20">
                  <c:v>36.615000000000002</c:v>
                </c:pt>
                <c:pt idx="21">
                  <c:v>36.615000000000002</c:v>
                </c:pt>
                <c:pt idx="22">
                  <c:v>35.652000000000001</c:v>
                </c:pt>
                <c:pt idx="23">
                  <c:v>32.799999999999997</c:v>
                </c:pt>
                <c:pt idx="24">
                  <c:v>31.238</c:v>
                </c:pt>
                <c:pt idx="25">
                  <c:v>31.238</c:v>
                </c:pt>
                <c:pt idx="26">
                  <c:v>31.238</c:v>
                </c:pt>
                <c:pt idx="27">
                  <c:v>31.238</c:v>
                </c:pt>
              </c:numCache>
            </c:numRef>
          </c:yVal>
          <c:smooth val="0"/>
        </c:ser>
        <c:dLbls>
          <c:showLegendKey val="0"/>
          <c:showVal val="0"/>
          <c:showCatName val="0"/>
          <c:showSerName val="0"/>
          <c:showPercent val="0"/>
          <c:showBubbleSize val="0"/>
        </c:dLbls>
        <c:axId val="755960200"/>
        <c:axId val="755960592"/>
      </c:scatterChart>
      <c:valAx>
        <c:axId val="755960200"/>
        <c:scaling>
          <c:orientation val="minMax"/>
          <c:max val="1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55960592"/>
        <c:crosses val="autoZero"/>
        <c:crossBetween val="midCat"/>
        <c:majorUnit val="1"/>
      </c:valAx>
      <c:valAx>
        <c:axId val="75596059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55960200"/>
        <c:crosses val="autoZero"/>
        <c:crossBetween val="midCat"/>
        <c:majorUnit val="25"/>
      </c:valAx>
      <c:spPr>
        <a:solidFill>
          <a:schemeClr val="bg2"/>
        </a:solidFill>
        <a:ln>
          <a:solidFill>
            <a:schemeClr val="tx1"/>
          </a:solidFill>
        </a:ln>
      </c:spPr>
    </c:plotArea>
    <c:legend>
      <c:legendPos val="r"/>
      <c:layout>
        <c:manualLayout>
          <c:xMode val="edge"/>
          <c:yMode val="edge"/>
          <c:x val="0.10868975936831424"/>
          <c:y val="0.55625445450840894"/>
          <c:w val="0.30208065903526765"/>
          <c:h val="0.27874365410123242"/>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92420969502706"/>
          <c:y val="3.6626238252476601E-2"/>
          <c:w val="0.87785160151443342"/>
          <c:h val="0.7702108204216408"/>
        </c:manualLayout>
      </c:layout>
      <c:barChart>
        <c:barDir val="col"/>
        <c:grouping val="stacked"/>
        <c:varyColors val="0"/>
        <c:ser>
          <c:idx val="0"/>
          <c:order val="0"/>
          <c:tx>
            <c:strRef>
              <c:f>Sheet1!$B$1</c:f>
              <c:strCache>
                <c:ptCount val="1"/>
                <c:pt idx="0">
                  <c:v>Number of Retransplants</c:v>
                </c:pt>
              </c:strCache>
            </c:strRef>
          </c:tx>
          <c:spPr>
            <a:gradFill flip="none" rotWithShape="1">
              <a:gsLst>
                <a:gs pos="0">
                  <a:srgbClr val="208C03"/>
                </a:gs>
                <a:gs pos="50000">
                  <a:srgbClr val="20F703"/>
                </a:gs>
                <a:gs pos="100000">
                  <a:srgbClr val="208C03"/>
                </a:gs>
              </a:gsLst>
              <a:lin ang="10800000" scaled="1"/>
              <a:tileRect/>
            </a:gradFill>
          </c:spPr>
          <c:invertIfNegative val="0"/>
          <c:cat>
            <c:strRef>
              <c:f>Sheet1!$A$2:$A$6</c:f>
              <c:strCache>
                <c:ptCount val="5"/>
                <c:pt idx="0">
                  <c:v>0-&lt;1 month</c:v>
                </c:pt>
                <c:pt idx="1">
                  <c:v>1-&lt;12 months</c:v>
                </c:pt>
                <c:pt idx="2">
                  <c:v>12-&lt;36 months</c:v>
                </c:pt>
                <c:pt idx="3">
                  <c:v>36+ months</c:v>
                </c:pt>
                <c:pt idx="4">
                  <c:v>Not reported</c:v>
                </c:pt>
              </c:strCache>
            </c:strRef>
          </c:cat>
          <c:val>
            <c:numRef>
              <c:f>Sheet1!$B$2:$B$6</c:f>
              <c:numCache>
                <c:formatCode>General</c:formatCode>
                <c:ptCount val="5"/>
                <c:pt idx="0">
                  <c:v>7</c:v>
                </c:pt>
                <c:pt idx="1">
                  <c:v>8</c:v>
                </c:pt>
                <c:pt idx="2">
                  <c:v>29</c:v>
                </c:pt>
                <c:pt idx="3">
                  <c:v>33</c:v>
                </c:pt>
                <c:pt idx="4">
                  <c:v>20</c:v>
                </c:pt>
              </c:numCache>
            </c:numRef>
          </c:val>
        </c:ser>
        <c:dLbls>
          <c:showLegendKey val="0"/>
          <c:showVal val="0"/>
          <c:showCatName val="0"/>
          <c:showSerName val="0"/>
          <c:showPercent val="0"/>
          <c:showBubbleSize val="0"/>
        </c:dLbls>
        <c:gapWidth val="35"/>
        <c:overlap val="100"/>
        <c:axId val="755961376"/>
        <c:axId val="755961768"/>
      </c:barChart>
      <c:catAx>
        <c:axId val="755961376"/>
        <c:scaling>
          <c:orientation val="minMax"/>
        </c:scaling>
        <c:delete val="0"/>
        <c:axPos val="b"/>
        <c:title>
          <c:tx>
            <c:rich>
              <a:bodyPr/>
              <a:lstStyle/>
              <a:p>
                <a:pPr>
                  <a:defRPr sz="1700"/>
                </a:pPr>
                <a:r>
                  <a:rPr lang="en-US" sz="1700" dirty="0" smtClean="0"/>
                  <a:t>Time Between Previous and Current Transplant</a:t>
                </a:r>
                <a:endParaRPr lang="en-US" sz="1700" dirty="0"/>
              </a:p>
            </c:rich>
          </c:tx>
          <c:layout>
            <c:manualLayout>
              <c:xMode val="edge"/>
              <c:yMode val="edge"/>
              <c:x val="0.28350416927972499"/>
              <c:y val="0.92185685443165755"/>
            </c:manualLayout>
          </c:layout>
          <c:overlay val="0"/>
        </c:title>
        <c:numFmt formatCode="General" sourceLinked="1"/>
        <c:majorTickMark val="out"/>
        <c:minorTickMark val="none"/>
        <c:tickLblPos val="nextTo"/>
        <c:txPr>
          <a:bodyPr rot="0"/>
          <a:lstStyle/>
          <a:p>
            <a:pPr>
              <a:defRPr sz="1500" b="1"/>
            </a:pPr>
            <a:endParaRPr lang="en-US"/>
          </a:p>
        </c:txPr>
        <c:crossAx val="755961768"/>
        <c:crosses val="autoZero"/>
        <c:auto val="1"/>
        <c:lblAlgn val="ctr"/>
        <c:lblOffset val="100"/>
        <c:tickLblSkip val="1"/>
        <c:noMultiLvlLbl val="0"/>
      </c:catAx>
      <c:valAx>
        <c:axId val="755961768"/>
        <c:scaling>
          <c:orientation val="minMax"/>
        </c:scaling>
        <c:delete val="0"/>
        <c:axPos val="l"/>
        <c:majorGridlines>
          <c:spPr>
            <a:ln>
              <a:prstDash val="sysDash"/>
            </a:ln>
          </c:spPr>
        </c:majorGridlines>
        <c:title>
          <c:tx>
            <c:rich>
              <a:bodyPr rot="-5400000" vert="horz"/>
              <a:lstStyle/>
              <a:p>
                <a:pPr>
                  <a:defRPr sz="1700"/>
                </a:pPr>
                <a:r>
                  <a:rPr lang="en-US" sz="1700" dirty="0" smtClean="0"/>
                  <a:t>Number of Retransplants</a:t>
                </a:r>
                <a:endParaRPr lang="en-US" sz="1700" dirty="0"/>
              </a:p>
            </c:rich>
          </c:tx>
          <c:layout>
            <c:manualLayout>
              <c:xMode val="edge"/>
              <c:yMode val="edge"/>
              <c:x val="1.4277286135693184E-2"/>
              <c:y val="0.14421340601655591"/>
            </c:manualLayout>
          </c:layout>
          <c:overlay val="0"/>
        </c:title>
        <c:numFmt formatCode="General" sourceLinked="1"/>
        <c:majorTickMark val="out"/>
        <c:minorTickMark val="none"/>
        <c:tickLblPos val="nextTo"/>
        <c:txPr>
          <a:bodyPr/>
          <a:lstStyle/>
          <a:p>
            <a:pPr>
              <a:defRPr sz="1500" b="1"/>
            </a:pPr>
            <a:endParaRPr lang="en-US"/>
          </a:p>
        </c:txPr>
        <c:crossAx val="755961376"/>
        <c:crosses val="autoZero"/>
        <c:crossBetween val="between"/>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1367195577825491"/>
        </c:manualLayout>
      </c:layout>
      <c:scatterChart>
        <c:scatterStyle val="lineMarker"/>
        <c:varyColors val="0"/>
        <c:ser>
          <c:idx val="0"/>
          <c:order val="0"/>
          <c:tx>
            <c:strRef>
              <c:f>Sheet1!$B$1</c:f>
              <c:strCache>
                <c:ptCount val="1"/>
                <c:pt idx="0">
                  <c:v>Primary (N=1,327)</c:v>
                </c:pt>
              </c:strCache>
            </c:strRef>
          </c:tx>
          <c:spPr>
            <a:ln w="41275">
              <a:solidFill>
                <a:srgbClr val="00FFFF"/>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Sheet1!$B$2:$B$122</c:f>
              <c:numCache>
                <c:formatCode>General</c:formatCode>
                <c:ptCount val="121"/>
                <c:pt idx="0">
                  <c:v>100</c:v>
                </c:pt>
                <c:pt idx="1">
                  <c:v>94.03</c:v>
                </c:pt>
                <c:pt idx="2">
                  <c:v>92.040999999999997</c:v>
                </c:pt>
                <c:pt idx="3">
                  <c:v>90.725999999999999</c:v>
                </c:pt>
                <c:pt idx="4">
                  <c:v>90.028000000000006</c:v>
                </c:pt>
                <c:pt idx="5">
                  <c:v>89.251000000000005</c:v>
                </c:pt>
                <c:pt idx="6">
                  <c:v>88.394000000000005</c:v>
                </c:pt>
                <c:pt idx="7">
                  <c:v>88.004000000000005</c:v>
                </c:pt>
                <c:pt idx="8">
                  <c:v>87.376999999999995</c:v>
                </c:pt>
                <c:pt idx="9">
                  <c:v>86.748000000000005</c:v>
                </c:pt>
                <c:pt idx="10">
                  <c:v>85.646000000000001</c:v>
                </c:pt>
                <c:pt idx="11">
                  <c:v>84.46</c:v>
                </c:pt>
                <c:pt idx="12">
                  <c:v>83.664000000000001</c:v>
                </c:pt>
                <c:pt idx="13">
                  <c:v>83.090999999999994</c:v>
                </c:pt>
                <c:pt idx="14">
                  <c:v>82.593999999999994</c:v>
                </c:pt>
                <c:pt idx="15">
                  <c:v>81.84</c:v>
                </c:pt>
                <c:pt idx="16">
                  <c:v>80.748000000000005</c:v>
                </c:pt>
                <c:pt idx="17">
                  <c:v>79.566000000000003</c:v>
                </c:pt>
                <c:pt idx="18">
                  <c:v>78.634</c:v>
                </c:pt>
                <c:pt idx="19">
                  <c:v>78.123000000000005</c:v>
                </c:pt>
                <c:pt idx="20">
                  <c:v>77.27</c:v>
                </c:pt>
                <c:pt idx="21">
                  <c:v>76.581999999999994</c:v>
                </c:pt>
                <c:pt idx="22">
                  <c:v>76.064999999999998</c:v>
                </c:pt>
                <c:pt idx="23">
                  <c:v>75.022000000000006</c:v>
                </c:pt>
                <c:pt idx="24">
                  <c:v>74.408000000000001</c:v>
                </c:pt>
                <c:pt idx="25">
                  <c:v>73.954999999999998</c:v>
                </c:pt>
                <c:pt idx="26">
                  <c:v>73.492000000000004</c:v>
                </c:pt>
                <c:pt idx="27">
                  <c:v>73.022999999999996</c:v>
                </c:pt>
                <c:pt idx="28">
                  <c:v>72.171000000000006</c:v>
                </c:pt>
                <c:pt idx="29">
                  <c:v>71.215000000000003</c:v>
                </c:pt>
                <c:pt idx="30">
                  <c:v>70.158000000000001</c:v>
                </c:pt>
                <c:pt idx="31">
                  <c:v>69.578999999999994</c:v>
                </c:pt>
                <c:pt idx="32">
                  <c:v>69.385000000000005</c:v>
                </c:pt>
                <c:pt idx="33">
                  <c:v>68.897000000000006</c:v>
                </c:pt>
                <c:pt idx="34">
                  <c:v>68.009</c:v>
                </c:pt>
                <c:pt idx="35">
                  <c:v>67.411000000000001</c:v>
                </c:pt>
                <c:pt idx="36">
                  <c:v>66.903999999999996</c:v>
                </c:pt>
                <c:pt idx="37">
                  <c:v>66.277000000000001</c:v>
                </c:pt>
                <c:pt idx="38">
                  <c:v>65.745000000000005</c:v>
                </c:pt>
                <c:pt idx="39">
                  <c:v>65.528999999999996</c:v>
                </c:pt>
                <c:pt idx="40">
                  <c:v>65.311000000000007</c:v>
                </c:pt>
                <c:pt idx="41">
                  <c:v>64.873000000000005</c:v>
                </c:pt>
                <c:pt idx="42">
                  <c:v>64.543999999999997</c:v>
                </c:pt>
                <c:pt idx="43">
                  <c:v>63.438000000000002</c:v>
                </c:pt>
                <c:pt idx="44">
                  <c:v>63.215000000000003</c:v>
                </c:pt>
                <c:pt idx="45">
                  <c:v>62.878999999999998</c:v>
                </c:pt>
                <c:pt idx="46">
                  <c:v>62.198999999999998</c:v>
                </c:pt>
                <c:pt idx="47">
                  <c:v>61.503999999999998</c:v>
                </c:pt>
                <c:pt idx="48">
                  <c:v>61.027000000000001</c:v>
                </c:pt>
                <c:pt idx="49">
                  <c:v>60.66</c:v>
                </c:pt>
                <c:pt idx="50">
                  <c:v>60.16</c:v>
                </c:pt>
                <c:pt idx="51">
                  <c:v>59.780999999999999</c:v>
                </c:pt>
                <c:pt idx="52">
                  <c:v>59.780999999999999</c:v>
                </c:pt>
                <c:pt idx="53">
                  <c:v>58.87</c:v>
                </c:pt>
                <c:pt idx="54">
                  <c:v>58.606000000000002</c:v>
                </c:pt>
                <c:pt idx="55">
                  <c:v>58.073</c:v>
                </c:pt>
                <c:pt idx="56">
                  <c:v>57.94</c:v>
                </c:pt>
                <c:pt idx="57">
                  <c:v>56.991</c:v>
                </c:pt>
                <c:pt idx="58">
                  <c:v>56.58</c:v>
                </c:pt>
                <c:pt idx="59">
                  <c:v>56.021999999999998</c:v>
                </c:pt>
                <c:pt idx="60">
                  <c:v>55.88</c:v>
                </c:pt>
                <c:pt idx="61">
                  <c:v>55.88</c:v>
                </c:pt>
                <c:pt idx="62">
                  <c:v>55.429000000000002</c:v>
                </c:pt>
                <c:pt idx="63">
                  <c:v>55.277999999999999</c:v>
                </c:pt>
                <c:pt idx="64">
                  <c:v>55.125</c:v>
                </c:pt>
                <c:pt idx="65">
                  <c:v>54.656999999999996</c:v>
                </c:pt>
                <c:pt idx="66">
                  <c:v>54.027999999999999</c:v>
                </c:pt>
                <c:pt idx="67">
                  <c:v>53.551000000000002</c:v>
                </c:pt>
                <c:pt idx="68">
                  <c:v>52.753999999999998</c:v>
                </c:pt>
                <c:pt idx="69">
                  <c:v>52.432000000000002</c:v>
                </c:pt>
                <c:pt idx="70">
                  <c:v>51.779000000000003</c:v>
                </c:pt>
                <c:pt idx="71">
                  <c:v>51.448999999999998</c:v>
                </c:pt>
                <c:pt idx="72">
                  <c:v>51.448999999999998</c:v>
                </c:pt>
                <c:pt idx="73">
                  <c:v>51.274000000000001</c:v>
                </c:pt>
                <c:pt idx="74">
                  <c:v>50.905000000000001</c:v>
                </c:pt>
                <c:pt idx="75">
                  <c:v>50.905000000000001</c:v>
                </c:pt>
                <c:pt idx="76">
                  <c:v>50.524000000000001</c:v>
                </c:pt>
                <c:pt idx="77">
                  <c:v>50.329000000000001</c:v>
                </c:pt>
                <c:pt idx="78">
                  <c:v>50.131</c:v>
                </c:pt>
                <c:pt idx="79">
                  <c:v>49.53</c:v>
                </c:pt>
                <c:pt idx="80">
                  <c:v>49.124000000000002</c:v>
                </c:pt>
                <c:pt idx="81">
                  <c:v>48.917999999999999</c:v>
                </c:pt>
                <c:pt idx="82">
                  <c:v>48.917999999999999</c:v>
                </c:pt>
                <c:pt idx="83">
                  <c:v>48.487000000000002</c:v>
                </c:pt>
                <c:pt idx="84">
                  <c:v>48.26</c:v>
                </c:pt>
                <c:pt idx="85">
                  <c:v>48.026000000000003</c:v>
                </c:pt>
                <c:pt idx="86">
                  <c:v>48.026000000000003</c:v>
                </c:pt>
                <c:pt idx="87">
                  <c:v>48.026000000000003</c:v>
                </c:pt>
                <c:pt idx="88">
                  <c:v>47.042000000000002</c:v>
                </c:pt>
                <c:pt idx="89">
                  <c:v>47.042000000000002</c:v>
                </c:pt>
                <c:pt idx="90">
                  <c:v>47.042000000000002</c:v>
                </c:pt>
                <c:pt idx="91">
                  <c:v>46.530999999999999</c:v>
                </c:pt>
                <c:pt idx="92">
                  <c:v>46.271999999999998</c:v>
                </c:pt>
                <c:pt idx="93">
                  <c:v>46.271999999999998</c:v>
                </c:pt>
                <c:pt idx="94">
                  <c:v>46.271999999999998</c:v>
                </c:pt>
                <c:pt idx="95">
                  <c:v>46.006</c:v>
                </c:pt>
                <c:pt idx="96">
                  <c:v>46.006</c:v>
                </c:pt>
                <c:pt idx="97">
                  <c:v>45.122999999999998</c:v>
                </c:pt>
                <c:pt idx="98">
                  <c:v>45.122999999999998</c:v>
                </c:pt>
                <c:pt idx="99">
                  <c:v>44.822000000000003</c:v>
                </c:pt>
                <c:pt idx="100">
                  <c:v>44.822000000000003</c:v>
                </c:pt>
                <c:pt idx="101">
                  <c:v>44.822000000000003</c:v>
                </c:pt>
                <c:pt idx="102">
                  <c:v>44.822000000000003</c:v>
                </c:pt>
                <c:pt idx="103">
                  <c:v>44.512999999999998</c:v>
                </c:pt>
                <c:pt idx="104">
                  <c:v>43.871000000000002</c:v>
                </c:pt>
                <c:pt idx="105">
                  <c:v>43.548000000000002</c:v>
                </c:pt>
                <c:pt idx="106">
                  <c:v>42.58</c:v>
                </c:pt>
                <c:pt idx="107">
                  <c:v>42.25</c:v>
                </c:pt>
                <c:pt idx="108">
                  <c:v>42.25</c:v>
                </c:pt>
                <c:pt idx="109">
                  <c:v>41.481999999999999</c:v>
                </c:pt>
                <c:pt idx="110">
                  <c:v>40.688000000000002</c:v>
                </c:pt>
                <c:pt idx="111">
                  <c:v>39.491</c:v>
                </c:pt>
                <c:pt idx="112">
                  <c:v>39.491</c:v>
                </c:pt>
                <c:pt idx="113">
                  <c:v>39.08</c:v>
                </c:pt>
                <c:pt idx="114">
                  <c:v>39.08</c:v>
                </c:pt>
                <c:pt idx="115">
                  <c:v>39.08</c:v>
                </c:pt>
                <c:pt idx="116">
                  <c:v>39.08</c:v>
                </c:pt>
                <c:pt idx="117">
                  <c:v>38.636000000000003</c:v>
                </c:pt>
                <c:pt idx="118">
                  <c:v>38.636000000000003</c:v>
                </c:pt>
                <c:pt idx="119">
                  <c:v>38.636000000000003</c:v>
                </c:pt>
                <c:pt idx="120">
                  <c:v>38.636000000000003</c:v>
                </c:pt>
              </c:numCache>
            </c:numRef>
          </c:yVal>
          <c:smooth val="0"/>
        </c:ser>
        <c:ser>
          <c:idx val="1"/>
          <c:order val="1"/>
          <c:tx>
            <c:strRef>
              <c:f>Sheet1!$C$1</c:f>
              <c:strCache>
                <c:ptCount val="1"/>
                <c:pt idx="0">
                  <c:v>Retransplant (N=86)</c:v>
                </c:pt>
              </c:strCache>
            </c:strRef>
          </c:tx>
          <c:spPr>
            <a:ln w="41275">
              <a:solidFill>
                <a:srgbClr val="FFC0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Sheet1!$C$2:$C$122</c:f>
              <c:numCache>
                <c:formatCode>General</c:formatCode>
                <c:ptCount val="121"/>
                <c:pt idx="0">
                  <c:v>100</c:v>
                </c:pt>
                <c:pt idx="1">
                  <c:v>85.971999999999994</c:v>
                </c:pt>
                <c:pt idx="2">
                  <c:v>83.55</c:v>
                </c:pt>
                <c:pt idx="3">
                  <c:v>83.55</c:v>
                </c:pt>
                <c:pt idx="4">
                  <c:v>81.128</c:v>
                </c:pt>
                <c:pt idx="5">
                  <c:v>78.688000000000002</c:v>
                </c:pt>
                <c:pt idx="6">
                  <c:v>76.228999999999999</c:v>
                </c:pt>
                <c:pt idx="7">
                  <c:v>76.228999999999999</c:v>
                </c:pt>
                <c:pt idx="8">
                  <c:v>76.228999999999999</c:v>
                </c:pt>
                <c:pt idx="9">
                  <c:v>75</c:v>
                </c:pt>
                <c:pt idx="10">
                  <c:v>70.081999999999994</c:v>
                </c:pt>
                <c:pt idx="11">
                  <c:v>70.081999999999994</c:v>
                </c:pt>
                <c:pt idx="12">
                  <c:v>68.83</c:v>
                </c:pt>
                <c:pt idx="13">
                  <c:v>63.658000000000001</c:v>
                </c:pt>
                <c:pt idx="14">
                  <c:v>62.304000000000002</c:v>
                </c:pt>
                <c:pt idx="15">
                  <c:v>62.304000000000002</c:v>
                </c:pt>
                <c:pt idx="16">
                  <c:v>60.918999999999997</c:v>
                </c:pt>
                <c:pt idx="17">
                  <c:v>60.918999999999997</c:v>
                </c:pt>
                <c:pt idx="18">
                  <c:v>60.918999999999997</c:v>
                </c:pt>
                <c:pt idx="19">
                  <c:v>58.018000000000001</c:v>
                </c:pt>
                <c:pt idx="20">
                  <c:v>56.567999999999998</c:v>
                </c:pt>
                <c:pt idx="21">
                  <c:v>55.116999999999997</c:v>
                </c:pt>
                <c:pt idx="22">
                  <c:v>55.116999999999997</c:v>
                </c:pt>
                <c:pt idx="23">
                  <c:v>55.116999999999997</c:v>
                </c:pt>
                <c:pt idx="24">
                  <c:v>53.585999999999999</c:v>
                </c:pt>
                <c:pt idx="25">
                  <c:v>53.585999999999999</c:v>
                </c:pt>
                <c:pt idx="26">
                  <c:v>53.585999999999999</c:v>
                </c:pt>
                <c:pt idx="27">
                  <c:v>51.962000000000003</c:v>
                </c:pt>
                <c:pt idx="28">
                  <c:v>51.962000000000003</c:v>
                </c:pt>
                <c:pt idx="29">
                  <c:v>51.962000000000003</c:v>
                </c:pt>
                <c:pt idx="30">
                  <c:v>51.962000000000003</c:v>
                </c:pt>
                <c:pt idx="31">
                  <c:v>51.962000000000003</c:v>
                </c:pt>
                <c:pt idx="32">
                  <c:v>51.962000000000003</c:v>
                </c:pt>
                <c:pt idx="33">
                  <c:v>51.962000000000003</c:v>
                </c:pt>
                <c:pt idx="34">
                  <c:v>51.962000000000003</c:v>
                </c:pt>
                <c:pt idx="35">
                  <c:v>51.962000000000003</c:v>
                </c:pt>
                <c:pt idx="36">
                  <c:v>51.962000000000003</c:v>
                </c:pt>
                <c:pt idx="37">
                  <c:v>51.962000000000003</c:v>
                </c:pt>
                <c:pt idx="38">
                  <c:v>51.962000000000003</c:v>
                </c:pt>
                <c:pt idx="39">
                  <c:v>51.962000000000003</c:v>
                </c:pt>
                <c:pt idx="40">
                  <c:v>51.962000000000003</c:v>
                </c:pt>
                <c:pt idx="41">
                  <c:v>51.962000000000003</c:v>
                </c:pt>
                <c:pt idx="42">
                  <c:v>51.962000000000003</c:v>
                </c:pt>
                <c:pt idx="43">
                  <c:v>51.962000000000003</c:v>
                </c:pt>
                <c:pt idx="44">
                  <c:v>51.962000000000003</c:v>
                </c:pt>
                <c:pt idx="45">
                  <c:v>50.037999999999997</c:v>
                </c:pt>
                <c:pt idx="46">
                  <c:v>48.113</c:v>
                </c:pt>
                <c:pt idx="47">
                  <c:v>48.113</c:v>
                </c:pt>
                <c:pt idx="48">
                  <c:v>48.113</c:v>
                </c:pt>
                <c:pt idx="49">
                  <c:v>48.113</c:v>
                </c:pt>
                <c:pt idx="50">
                  <c:v>48.113</c:v>
                </c:pt>
                <c:pt idx="51">
                  <c:v>48.113</c:v>
                </c:pt>
                <c:pt idx="52">
                  <c:v>48.113</c:v>
                </c:pt>
                <c:pt idx="53">
                  <c:v>46.021000000000001</c:v>
                </c:pt>
                <c:pt idx="54">
                  <c:v>46.021000000000001</c:v>
                </c:pt>
                <c:pt idx="55">
                  <c:v>43.93</c:v>
                </c:pt>
                <c:pt idx="56">
                  <c:v>43.93</c:v>
                </c:pt>
                <c:pt idx="57">
                  <c:v>41.732999999999997</c:v>
                </c:pt>
                <c:pt idx="58">
                  <c:v>41.732999999999997</c:v>
                </c:pt>
                <c:pt idx="59">
                  <c:v>41.732999999999997</c:v>
                </c:pt>
                <c:pt idx="60">
                  <c:v>41.732999999999997</c:v>
                </c:pt>
                <c:pt idx="61">
                  <c:v>41.732999999999997</c:v>
                </c:pt>
                <c:pt idx="62">
                  <c:v>41.732999999999997</c:v>
                </c:pt>
                <c:pt idx="63">
                  <c:v>39.414999999999999</c:v>
                </c:pt>
                <c:pt idx="64">
                  <c:v>37.095999999999997</c:v>
                </c:pt>
                <c:pt idx="65">
                  <c:v>37.095999999999997</c:v>
                </c:pt>
                <c:pt idx="66">
                  <c:v>37.095999999999997</c:v>
                </c:pt>
                <c:pt idx="67">
                  <c:v>37.095999999999997</c:v>
                </c:pt>
                <c:pt idx="68">
                  <c:v>37.095999999999997</c:v>
                </c:pt>
                <c:pt idx="69">
                  <c:v>37.095999999999997</c:v>
                </c:pt>
                <c:pt idx="70">
                  <c:v>37.095999999999997</c:v>
                </c:pt>
                <c:pt idx="71">
                  <c:v>37.095999999999997</c:v>
                </c:pt>
                <c:pt idx="72">
                  <c:v>37.095999999999997</c:v>
                </c:pt>
                <c:pt idx="73">
                  <c:v>37.095999999999997</c:v>
                </c:pt>
                <c:pt idx="74">
                  <c:v>37.095999999999997</c:v>
                </c:pt>
                <c:pt idx="75">
                  <c:v>37.095999999999997</c:v>
                </c:pt>
                <c:pt idx="76">
                  <c:v>37.095999999999997</c:v>
                </c:pt>
                <c:pt idx="77">
                  <c:v>37.095999999999997</c:v>
                </c:pt>
                <c:pt idx="78">
                  <c:v>37.095999999999997</c:v>
                </c:pt>
                <c:pt idx="79">
                  <c:v>37.095999999999997</c:v>
                </c:pt>
                <c:pt idx="80">
                  <c:v>37.095999999999997</c:v>
                </c:pt>
                <c:pt idx="81">
                  <c:v>37.095999999999997</c:v>
                </c:pt>
                <c:pt idx="82">
                  <c:v>37.095999999999997</c:v>
                </c:pt>
                <c:pt idx="83">
                  <c:v>37.095999999999997</c:v>
                </c:pt>
                <c:pt idx="84">
                  <c:v>34.622999999999998</c:v>
                </c:pt>
                <c:pt idx="85">
                  <c:v>34.622999999999998</c:v>
                </c:pt>
                <c:pt idx="86">
                  <c:v>34.622999999999998</c:v>
                </c:pt>
                <c:pt idx="87">
                  <c:v>34.622999999999998</c:v>
                </c:pt>
                <c:pt idx="88">
                  <c:v>34.622999999999998</c:v>
                </c:pt>
                <c:pt idx="89">
                  <c:v>34.622999999999998</c:v>
                </c:pt>
                <c:pt idx="90">
                  <c:v>34.622999999999998</c:v>
                </c:pt>
                <c:pt idx="91">
                  <c:v>34.622999999999998</c:v>
                </c:pt>
                <c:pt idx="92">
                  <c:v>34.622999999999998</c:v>
                </c:pt>
                <c:pt idx="93">
                  <c:v>34.622999999999998</c:v>
                </c:pt>
                <c:pt idx="94">
                  <c:v>34.622999999999998</c:v>
                </c:pt>
                <c:pt idx="95">
                  <c:v>34.622999999999998</c:v>
                </c:pt>
                <c:pt idx="96">
                  <c:v>34.622999999999998</c:v>
                </c:pt>
                <c:pt idx="97">
                  <c:v>34.622999999999998</c:v>
                </c:pt>
                <c:pt idx="98">
                  <c:v>34.622999999999998</c:v>
                </c:pt>
              </c:numCache>
            </c:numRef>
          </c:yVal>
          <c:smooth val="0"/>
        </c:ser>
        <c:dLbls>
          <c:showLegendKey val="0"/>
          <c:showVal val="0"/>
          <c:showCatName val="0"/>
          <c:showSerName val="0"/>
          <c:showPercent val="0"/>
          <c:showBubbleSize val="0"/>
        </c:dLbls>
        <c:axId val="755962552"/>
        <c:axId val="755962944"/>
      </c:scatterChart>
      <c:valAx>
        <c:axId val="755962552"/>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755962944"/>
        <c:crosses val="autoZero"/>
        <c:crossBetween val="midCat"/>
        <c:majorUnit val="1"/>
      </c:valAx>
      <c:valAx>
        <c:axId val="75596294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755962552"/>
        <c:crosses val="autoZero"/>
        <c:crossBetween val="midCat"/>
        <c:majorUnit val="25"/>
      </c:valAx>
      <c:spPr>
        <a:solidFill>
          <a:schemeClr val="bg2"/>
        </a:solidFill>
        <a:ln>
          <a:solidFill>
            <a:schemeClr val="tx1"/>
          </a:solidFill>
        </a:ln>
      </c:spPr>
    </c:plotArea>
    <c:legend>
      <c:legendPos val="r"/>
      <c:layout>
        <c:manualLayout>
          <c:xMode val="edge"/>
          <c:yMode val="edge"/>
          <c:x val="0.62676247880519353"/>
          <c:y val="6.1646385110952037E-2"/>
          <c:w val="0.32896023505911504"/>
          <c:h val="0.11074648757140652"/>
        </c:manualLayout>
      </c:layout>
      <c:overlay val="0"/>
      <c:spPr>
        <a:solidFill>
          <a:schemeClr val="bg2"/>
        </a:solidFill>
        <a:ln>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46616455551751E-2"/>
          <c:y val="3.6402717805435608E-2"/>
          <c:w val="0.80162227547643494"/>
          <c:h val="0.83361231055795437"/>
        </c:manualLayout>
      </c:layout>
      <c:barChart>
        <c:barDir val="col"/>
        <c:grouping val="percentStacked"/>
        <c:varyColors val="0"/>
        <c:ser>
          <c:idx val="0"/>
          <c:order val="0"/>
          <c:tx>
            <c:strRef>
              <c:f>Sheet1!$A$2</c:f>
              <c:strCache>
                <c:ptCount val="1"/>
                <c:pt idx="0">
                  <c:v>100%</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Sheet1!$B$1:$E$1</c:f>
              <c:strCache>
                <c:ptCount val="4"/>
                <c:pt idx="0">
                  <c:v>1 Year (N = 331)</c:v>
                </c:pt>
                <c:pt idx="1">
                  <c:v>2 Year (N = 291)</c:v>
                </c:pt>
                <c:pt idx="2">
                  <c:v>3 Year (N = 232)</c:v>
                </c:pt>
                <c:pt idx="3">
                  <c:v>.</c:v>
                </c:pt>
              </c:strCache>
            </c:strRef>
          </c:cat>
          <c:val>
            <c:numRef>
              <c:f>Sheet1!$B$2:$D$2</c:f>
              <c:numCache>
                <c:formatCode>General</c:formatCode>
                <c:ptCount val="3"/>
                <c:pt idx="0">
                  <c:v>180</c:v>
                </c:pt>
                <c:pt idx="1">
                  <c:v>159</c:v>
                </c:pt>
                <c:pt idx="2">
                  <c:v>143</c:v>
                </c:pt>
              </c:numCache>
            </c:numRef>
          </c:val>
        </c:ser>
        <c:ser>
          <c:idx val="1"/>
          <c:order val="1"/>
          <c:tx>
            <c:strRef>
              <c:f>Sheet1!$A$3</c:f>
              <c:strCache>
                <c:ptCount val="1"/>
                <c:pt idx="0">
                  <c:v>90%</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Sheet1!$B$1:$E$1</c:f>
              <c:strCache>
                <c:ptCount val="3"/>
                <c:pt idx="0">
                  <c:v>1 Year (N = 331)</c:v>
                </c:pt>
                <c:pt idx="1">
                  <c:v>2 Year (N = 291)</c:v>
                </c:pt>
                <c:pt idx="2">
                  <c:v>3 Year (N = 232)</c:v>
                </c:pt>
              </c:strCache>
            </c:strRef>
          </c:cat>
          <c:val>
            <c:numRef>
              <c:f>Sheet1!$B$3:$E$3</c:f>
              <c:numCache>
                <c:formatCode>General</c:formatCode>
                <c:ptCount val="3"/>
                <c:pt idx="0">
                  <c:v>62</c:v>
                </c:pt>
                <c:pt idx="1">
                  <c:v>49</c:v>
                </c:pt>
                <c:pt idx="2">
                  <c:v>34</c:v>
                </c:pt>
              </c:numCache>
            </c:numRef>
          </c:val>
        </c:ser>
        <c:ser>
          <c:idx val="2"/>
          <c:order val="2"/>
          <c:tx>
            <c:strRef>
              <c:f>Sheet1!$A$4</c:f>
              <c:strCache>
                <c:ptCount val="1"/>
                <c:pt idx="0">
                  <c:v>80%</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Sheet1!$B$1:$E$1</c:f>
              <c:strCache>
                <c:ptCount val="3"/>
                <c:pt idx="0">
                  <c:v>1 Year (N = 331)</c:v>
                </c:pt>
                <c:pt idx="1">
                  <c:v>2 Year (N = 291)</c:v>
                </c:pt>
                <c:pt idx="2">
                  <c:v>3 Year (N = 232)</c:v>
                </c:pt>
              </c:strCache>
            </c:strRef>
          </c:cat>
          <c:val>
            <c:numRef>
              <c:f>Sheet1!$B$4:$E$4</c:f>
              <c:numCache>
                <c:formatCode>General</c:formatCode>
                <c:ptCount val="3"/>
                <c:pt idx="0">
                  <c:v>27</c:v>
                </c:pt>
                <c:pt idx="1">
                  <c:v>29</c:v>
                </c:pt>
                <c:pt idx="2">
                  <c:v>21</c:v>
                </c:pt>
              </c:numCache>
            </c:numRef>
          </c:val>
        </c:ser>
        <c:ser>
          <c:idx val="3"/>
          <c:order val="3"/>
          <c:tx>
            <c:strRef>
              <c:f>Sheet1!$A$5</c:f>
              <c:strCache>
                <c:ptCount val="1"/>
                <c:pt idx="0">
                  <c:v>70%</c:v>
                </c:pt>
              </c:strCache>
            </c:strRef>
          </c:tx>
          <c:spPr>
            <a:gradFill flip="none" rotWithShape="1">
              <a:gsLst>
                <a:gs pos="0">
                  <a:srgbClr val="660066"/>
                </a:gs>
                <a:gs pos="50000">
                  <a:srgbClr val="A200A2"/>
                </a:gs>
                <a:gs pos="100000">
                  <a:srgbClr val="660066"/>
                </a:gs>
              </a:gsLst>
              <a:lin ang="10800000" scaled="1"/>
              <a:tileRect/>
            </a:gradFill>
            <a:ln>
              <a:solidFill>
                <a:schemeClr val="bg2"/>
              </a:solidFill>
            </a:ln>
          </c:spPr>
          <c:invertIfNegative val="0"/>
          <c:cat>
            <c:strRef>
              <c:f>Sheet1!$B$1:$E$1</c:f>
              <c:strCache>
                <c:ptCount val="3"/>
                <c:pt idx="0">
                  <c:v>1 Year (N = 331)</c:v>
                </c:pt>
                <c:pt idx="1">
                  <c:v>2 Year (N = 291)</c:v>
                </c:pt>
                <c:pt idx="2">
                  <c:v>3 Year (N = 232)</c:v>
                </c:pt>
              </c:strCache>
            </c:strRef>
          </c:cat>
          <c:val>
            <c:numRef>
              <c:f>Sheet1!$B$5:$E$5</c:f>
              <c:numCache>
                <c:formatCode>General</c:formatCode>
                <c:ptCount val="3"/>
                <c:pt idx="0">
                  <c:v>15</c:v>
                </c:pt>
                <c:pt idx="1">
                  <c:v>16</c:v>
                </c:pt>
                <c:pt idx="2">
                  <c:v>8</c:v>
                </c:pt>
              </c:numCache>
            </c:numRef>
          </c:val>
        </c:ser>
        <c:ser>
          <c:idx val="4"/>
          <c:order val="4"/>
          <c:tx>
            <c:strRef>
              <c:f>Sheet1!$A$6</c:f>
              <c:strCache>
                <c:ptCount val="1"/>
                <c:pt idx="0">
                  <c:v>60%</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rgbClr val="000000"/>
              </a:solidFill>
            </a:ln>
          </c:spPr>
          <c:invertIfNegative val="0"/>
          <c:cat>
            <c:strRef>
              <c:f>Sheet1!$B$1:$E$1</c:f>
              <c:strCache>
                <c:ptCount val="3"/>
                <c:pt idx="0">
                  <c:v>1 Year (N = 331)</c:v>
                </c:pt>
                <c:pt idx="1">
                  <c:v>2 Year (N = 291)</c:v>
                </c:pt>
                <c:pt idx="2">
                  <c:v>3 Year (N = 232)</c:v>
                </c:pt>
              </c:strCache>
            </c:strRef>
          </c:cat>
          <c:val>
            <c:numRef>
              <c:f>Sheet1!$B$6:$E$6</c:f>
              <c:numCache>
                <c:formatCode>General</c:formatCode>
                <c:ptCount val="3"/>
                <c:pt idx="0">
                  <c:v>17</c:v>
                </c:pt>
                <c:pt idx="1">
                  <c:v>7</c:v>
                </c:pt>
                <c:pt idx="2">
                  <c:v>4</c:v>
                </c:pt>
              </c:numCache>
            </c:numRef>
          </c:val>
        </c:ser>
        <c:ser>
          <c:idx val="5"/>
          <c:order val="5"/>
          <c:tx>
            <c:strRef>
              <c:f>Sheet1!$A$7</c:f>
              <c:strCache>
                <c:ptCount val="1"/>
                <c:pt idx="0">
                  <c:v>50%</c:v>
                </c:pt>
              </c:strCache>
            </c:strRef>
          </c:tx>
          <c:spPr>
            <a:gradFill>
              <a:gsLst>
                <a:gs pos="0">
                  <a:srgbClr val="A7722D">
                    <a:lumMod val="50000"/>
                  </a:srgbClr>
                </a:gs>
                <a:gs pos="50000">
                  <a:srgbClr val="A7722D">
                    <a:lumMod val="60000"/>
                    <a:lumOff val="40000"/>
                  </a:srgbClr>
                </a:gs>
                <a:gs pos="100000">
                  <a:schemeClr val="accent6">
                    <a:lumMod val="50000"/>
                  </a:schemeClr>
                </a:gs>
              </a:gsLst>
              <a:lin ang="10800000" scaled="1"/>
            </a:gradFill>
            <a:ln>
              <a:solidFill>
                <a:srgbClr val="000000"/>
              </a:solidFill>
            </a:ln>
          </c:spPr>
          <c:invertIfNegative val="0"/>
          <c:cat>
            <c:strRef>
              <c:f>Sheet1!$B$1:$E$1</c:f>
              <c:strCache>
                <c:ptCount val="3"/>
                <c:pt idx="0">
                  <c:v>1 Year (N = 331)</c:v>
                </c:pt>
                <c:pt idx="1">
                  <c:v>2 Year (N = 291)</c:v>
                </c:pt>
                <c:pt idx="2">
                  <c:v>3 Year (N = 232)</c:v>
                </c:pt>
              </c:strCache>
            </c:strRef>
          </c:cat>
          <c:val>
            <c:numRef>
              <c:f>Sheet1!$B$7:$E$7</c:f>
              <c:numCache>
                <c:formatCode>General</c:formatCode>
                <c:ptCount val="3"/>
                <c:pt idx="0">
                  <c:v>11</c:v>
                </c:pt>
                <c:pt idx="1">
                  <c:v>8</c:v>
                </c:pt>
                <c:pt idx="2">
                  <c:v>5</c:v>
                </c:pt>
              </c:numCache>
            </c:numRef>
          </c:val>
        </c:ser>
        <c:ser>
          <c:idx val="6"/>
          <c:order val="6"/>
          <c:tx>
            <c:strRef>
              <c:f>Sheet1!$A$8</c:f>
              <c:strCache>
                <c:ptCount val="1"/>
                <c:pt idx="0">
                  <c:v>40%</c:v>
                </c:pt>
              </c:strCache>
            </c:strRef>
          </c:tx>
          <c:spPr>
            <a:gradFill flip="none" rotWithShape="1">
              <a:gsLst>
                <a:gs pos="0">
                  <a:srgbClr val="0070C0"/>
                </a:gs>
                <a:gs pos="50000">
                  <a:srgbClr val="00B0F0"/>
                </a:gs>
                <a:gs pos="100000">
                  <a:srgbClr val="0070C0"/>
                </a:gs>
              </a:gsLst>
              <a:lin ang="10800000" scaled="1"/>
              <a:tileRect/>
            </a:gradFill>
            <a:ln>
              <a:solidFill>
                <a:srgbClr val="000000"/>
              </a:solidFill>
            </a:ln>
          </c:spPr>
          <c:invertIfNegative val="0"/>
          <c:cat>
            <c:strRef>
              <c:f>Sheet1!$B$1:$E$1</c:f>
              <c:strCache>
                <c:ptCount val="3"/>
                <c:pt idx="0">
                  <c:v>1 Year (N = 331)</c:v>
                </c:pt>
                <c:pt idx="1">
                  <c:v>2 Year (N = 291)</c:v>
                </c:pt>
                <c:pt idx="2">
                  <c:v>3 Year (N = 232)</c:v>
                </c:pt>
              </c:strCache>
            </c:strRef>
          </c:cat>
          <c:val>
            <c:numRef>
              <c:f>Sheet1!$B$8:$E$8</c:f>
              <c:numCache>
                <c:formatCode>General</c:formatCode>
                <c:ptCount val="3"/>
                <c:pt idx="0">
                  <c:v>2</c:v>
                </c:pt>
                <c:pt idx="1">
                  <c:v>4</c:v>
                </c:pt>
                <c:pt idx="2">
                  <c:v>4</c:v>
                </c:pt>
              </c:numCache>
            </c:numRef>
          </c:val>
        </c:ser>
        <c:ser>
          <c:idx val="7"/>
          <c:order val="7"/>
          <c:tx>
            <c:strRef>
              <c:f>Sheet1!$A$9</c:f>
              <c:strCache>
                <c:ptCount val="1"/>
                <c:pt idx="0">
                  <c:v>30%</c:v>
                </c:pt>
              </c:strCache>
            </c:strRef>
          </c:tx>
          <c:spPr>
            <a:gradFill flip="none" rotWithShape="1">
              <a:gsLst>
                <a:gs pos="0">
                  <a:srgbClr val="9999FF"/>
                </a:gs>
                <a:gs pos="50000">
                  <a:srgbClr val="CCCCFF"/>
                </a:gs>
                <a:gs pos="100000">
                  <a:srgbClr val="9999FF"/>
                </a:gs>
              </a:gsLst>
              <a:lin ang="10800000" scaled="1"/>
              <a:tileRect/>
            </a:gradFill>
            <a:ln>
              <a:solidFill>
                <a:srgbClr val="000000"/>
              </a:solidFill>
            </a:ln>
          </c:spPr>
          <c:invertIfNegative val="0"/>
          <c:cat>
            <c:strRef>
              <c:f>Sheet1!$B$1:$E$1</c:f>
              <c:strCache>
                <c:ptCount val="3"/>
                <c:pt idx="0">
                  <c:v>1 Year (N = 331)</c:v>
                </c:pt>
                <c:pt idx="1">
                  <c:v>2 Year (N = 291)</c:v>
                </c:pt>
                <c:pt idx="2">
                  <c:v>3 Year (N = 232)</c:v>
                </c:pt>
              </c:strCache>
            </c:strRef>
          </c:cat>
          <c:val>
            <c:numRef>
              <c:f>Sheet1!$B$9:$E$9</c:f>
              <c:numCache>
                <c:formatCode>General</c:formatCode>
                <c:ptCount val="3"/>
                <c:pt idx="0">
                  <c:v>7</c:v>
                </c:pt>
                <c:pt idx="1">
                  <c:v>2</c:v>
                </c:pt>
                <c:pt idx="2">
                  <c:v>1</c:v>
                </c:pt>
              </c:numCache>
            </c:numRef>
          </c:val>
        </c:ser>
        <c:ser>
          <c:idx val="8"/>
          <c:order val="8"/>
          <c:tx>
            <c:strRef>
              <c:f>Sheet1!$A$10</c:f>
              <c:strCache>
                <c:ptCount val="1"/>
                <c:pt idx="0">
                  <c:v>20%</c:v>
                </c:pt>
              </c:strCache>
            </c:strRef>
          </c:tx>
          <c:spPr>
            <a:gradFill>
              <a:gsLst>
                <a:gs pos="0">
                  <a:srgbClr val="CC6600"/>
                </a:gs>
                <a:gs pos="50000">
                  <a:srgbClr val="FF9933"/>
                </a:gs>
                <a:gs pos="100000">
                  <a:srgbClr val="CC6600"/>
                </a:gs>
              </a:gsLst>
              <a:lin ang="10800000" scaled="1"/>
            </a:gradFill>
            <a:ln>
              <a:solidFill>
                <a:srgbClr val="000000"/>
              </a:solidFill>
            </a:ln>
          </c:spPr>
          <c:invertIfNegative val="0"/>
          <c:cat>
            <c:strRef>
              <c:f>Sheet1!$B$1:$E$1</c:f>
              <c:strCache>
                <c:ptCount val="3"/>
                <c:pt idx="0">
                  <c:v>1 Year (N = 331)</c:v>
                </c:pt>
                <c:pt idx="1">
                  <c:v>2 Year (N = 291)</c:v>
                </c:pt>
                <c:pt idx="2">
                  <c:v>3 Year (N = 232)</c:v>
                </c:pt>
              </c:strCache>
            </c:strRef>
          </c:cat>
          <c:val>
            <c:numRef>
              <c:f>Sheet1!$B$10:$E$10</c:f>
              <c:numCache>
                <c:formatCode>General</c:formatCode>
                <c:ptCount val="3"/>
                <c:pt idx="0">
                  <c:v>2</c:v>
                </c:pt>
                <c:pt idx="1">
                  <c:v>7</c:v>
                </c:pt>
                <c:pt idx="2">
                  <c:v>8</c:v>
                </c:pt>
              </c:numCache>
            </c:numRef>
          </c:val>
        </c:ser>
        <c:ser>
          <c:idx val="9"/>
          <c:order val="9"/>
          <c:tx>
            <c:strRef>
              <c:f>Sheet1!$A$11</c:f>
              <c:strCache>
                <c:ptCount val="1"/>
                <c:pt idx="0">
                  <c:v>10%</c:v>
                </c:pt>
              </c:strCache>
            </c:strRef>
          </c:tx>
          <c:spPr>
            <a:gradFill flip="none" rotWithShape="1">
              <a:gsLst>
                <a:gs pos="0">
                  <a:srgbClr val="33CCCC"/>
                </a:gs>
                <a:gs pos="50000">
                  <a:srgbClr val="00FFFF"/>
                </a:gs>
                <a:gs pos="100000">
                  <a:srgbClr val="33CCCC"/>
                </a:gs>
              </a:gsLst>
              <a:lin ang="10800000" scaled="1"/>
              <a:tileRect/>
            </a:gradFill>
            <a:ln>
              <a:solidFill>
                <a:srgbClr val="000000"/>
              </a:solidFill>
            </a:ln>
          </c:spPr>
          <c:invertIfNegative val="0"/>
          <c:cat>
            <c:strRef>
              <c:f>Sheet1!$B$1:$E$1</c:f>
              <c:strCache>
                <c:ptCount val="3"/>
                <c:pt idx="0">
                  <c:v>1 Year (N = 331)</c:v>
                </c:pt>
                <c:pt idx="1">
                  <c:v>2 Year (N = 291)</c:v>
                </c:pt>
                <c:pt idx="2">
                  <c:v>3 Year (N = 232)</c:v>
                </c:pt>
              </c:strCache>
            </c:strRef>
          </c:cat>
          <c:val>
            <c:numRef>
              <c:f>Sheet1!$B$11:$E$11</c:f>
              <c:numCache>
                <c:formatCode>General</c:formatCode>
                <c:ptCount val="3"/>
                <c:pt idx="0">
                  <c:v>8</c:v>
                </c:pt>
                <c:pt idx="1">
                  <c:v>10</c:v>
                </c:pt>
                <c:pt idx="2">
                  <c:v>4</c:v>
                </c:pt>
              </c:numCache>
            </c:numRef>
          </c:val>
        </c:ser>
        <c:dLbls>
          <c:showLegendKey val="0"/>
          <c:showVal val="0"/>
          <c:showCatName val="0"/>
          <c:showSerName val="0"/>
          <c:showPercent val="0"/>
          <c:showBubbleSize val="0"/>
        </c:dLbls>
        <c:gapWidth val="100"/>
        <c:overlap val="100"/>
        <c:axId val="755963728"/>
        <c:axId val="755964120"/>
      </c:barChart>
      <c:catAx>
        <c:axId val="755963728"/>
        <c:scaling>
          <c:orientation val="minMax"/>
        </c:scaling>
        <c:delete val="0"/>
        <c:axPos val="b"/>
        <c:numFmt formatCode="General" sourceLinked="0"/>
        <c:majorTickMark val="out"/>
        <c:minorTickMark val="none"/>
        <c:tickLblPos val="nextTo"/>
        <c:txPr>
          <a:bodyPr/>
          <a:lstStyle/>
          <a:p>
            <a:pPr>
              <a:defRPr sz="1500" b="1"/>
            </a:pPr>
            <a:endParaRPr lang="en-US"/>
          </a:p>
        </c:txPr>
        <c:crossAx val="755964120"/>
        <c:crosses val="autoZero"/>
        <c:auto val="1"/>
        <c:lblAlgn val="ctr"/>
        <c:lblOffset val="100"/>
        <c:noMultiLvlLbl val="0"/>
      </c:catAx>
      <c:valAx>
        <c:axId val="755964120"/>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755963728"/>
        <c:crosses val="autoZero"/>
        <c:crossBetween val="between"/>
        <c:majorUnit val="0.2"/>
      </c:valAx>
      <c:spPr>
        <a:solidFill>
          <a:srgbClr val="000000"/>
        </a:solidFill>
        <a:ln>
          <a:solidFill>
            <a:srgbClr val="FFFFFF"/>
          </a:solidFill>
        </a:ln>
      </c:spPr>
    </c:plotArea>
    <c:legend>
      <c:legendPos val="r"/>
      <c:layout>
        <c:manualLayout>
          <c:xMode val="edge"/>
          <c:yMode val="edge"/>
          <c:x val="0.84220130092434109"/>
          <c:y val="5.0486410972821943E-2"/>
          <c:w val="0.12156681501768812"/>
          <c:h val="0.80794809922953181"/>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366836498378883E-2"/>
          <c:y val="3.6402642466303557E-2"/>
          <c:w val="0.8990919517413265"/>
          <c:h val="0.82283051343777558"/>
        </c:manualLayout>
      </c:layout>
      <c:barChart>
        <c:barDir val="col"/>
        <c:grouping val="percentStacked"/>
        <c:varyColors val="0"/>
        <c:ser>
          <c:idx val="0"/>
          <c:order val="0"/>
          <c:tx>
            <c:strRef>
              <c:f>Sheet1!$A$2</c:f>
              <c:strCache>
                <c:ptCount val="1"/>
                <c:pt idx="0">
                  <c:v>No Hospitalization</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Sheet1!$B$1:$D$1</c:f>
              <c:strCache>
                <c:ptCount val="3"/>
                <c:pt idx="0">
                  <c:v>Up to 1 Year (N=369)</c:v>
                </c:pt>
                <c:pt idx="1">
                  <c:v>Between 2 and 3 Years
(N=258)</c:v>
                </c:pt>
                <c:pt idx="2">
                  <c:v>Between 4 and 5 Years
(N=196)</c:v>
                </c:pt>
              </c:strCache>
            </c:strRef>
          </c:cat>
          <c:val>
            <c:numRef>
              <c:f>Sheet1!$B$2:$D$2</c:f>
              <c:numCache>
                <c:formatCode>General</c:formatCode>
                <c:ptCount val="3"/>
                <c:pt idx="0">
                  <c:v>152</c:v>
                </c:pt>
                <c:pt idx="1">
                  <c:v>138</c:v>
                </c:pt>
                <c:pt idx="2">
                  <c:v>111</c:v>
                </c:pt>
              </c:numCache>
            </c:numRef>
          </c:val>
        </c:ser>
        <c:ser>
          <c:idx val="1"/>
          <c:order val="1"/>
          <c:tx>
            <c:strRef>
              <c:f>Sheet1!$A$3</c:f>
              <c:strCache>
                <c:ptCount val="1"/>
                <c:pt idx="0">
                  <c:v>Hospitalized, Not Rejection/Not Infection</c:v>
                </c:pt>
              </c:strCache>
            </c:strRef>
          </c:tx>
          <c:spPr>
            <a:gradFill flip="none" rotWithShape="1">
              <a:gsLst>
                <a:gs pos="0">
                  <a:srgbClr val="A6A200"/>
                </a:gs>
                <a:gs pos="50000">
                  <a:srgbClr val="FFFF00"/>
                </a:gs>
                <a:gs pos="100000">
                  <a:srgbClr val="A6A200"/>
                </a:gs>
              </a:gsLst>
              <a:lin ang="10800000" scaled="1"/>
              <a:tileRect/>
            </a:gradFill>
            <a:ln>
              <a:solidFill>
                <a:schemeClr val="bg2"/>
              </a:solidFill>
            </a:ln>
          </c:spPr>
          <c:invertIfNegative val="0"/>
          <c:cat>
            <c:strRef>
              <c:f>Sheet1!$B$1:$D$1</c:f>
              <c:strCache>
                <c:ptCount val="3"/>
                <c:pt idx="0">
                  <c:v>Up to 1 Year (N=369)</c:v>
                </c:pt>
                <c:pt idx="1">
                  <c:v>Between 2 and 3 Years
(N=258)</c:v>
                </c:pt>
                <c:pt idx="2">
                  <c:v>Between 4 and 5 Years
(N=196)</c:v>
                </c:pt>
              </c:strCache>
            </c:strRef>
          </c:cat>
          <c:val>
            <c:numRef>
              <c:f>Sheet1!$B$3:$D$3</c:f>
              <c:numCache>
                <c:formatCode>General</c:formatCode>
                <c:ptCount val="3"/>
                <c:pt idx="0">
                  <c:v>59</c:v>
                </c:pt>
                <c:pt idx="1">
                  <c:v>34</c:v>
                </c:pt>
                <c:pt idx="2">
                  <c:v>25</c:v>
                </c:pt>
              </c:numCache>
            </c:numRef>
          </c:val>
        </c:ser>
        <c:ser>
          <c:idx val="2"/>
          <c:order val="2"/>
          <c:tx>
            <c:strRef>
              <c:f>Sheet1!$A$4</c:f>
              <c:strCache>
                <c:ptCount val="1"/>
                <c:pt idx="0">
                  <c:v>Hospitalized, Rejection Only</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Up to 1 Year (N=369)</c:v>
                </c:pt>
                <c:pt idx="1">
                  <c:v>Between 2 and 3 Years
(N=258)</c:v>
                </c:pt>
                <c:pt idx="2">
                  <c:v>Between 4 and 5 Years
(N=196)</c:v>
                </c:pt>
              </c:strCache>
            </c:strRef>
          </c:cat>
          <c:val>
            <c:numRef>
              <c:f>Sheet1!$B$4:$D$4</c:f>
              <c:numCache>
                <c:formatCode>General</c:formatCode>
                <c:ptCount val="3"/>
                <c:pt idx="0">
                  <c:v>26</c:v>
                </c:pt>
                <c:pt idx="1">
                  <c:v>10</c:v>
                </c:pt>
                <c:pt idx="2">
                  <c:v>16</c:v>
                </c:pt>
              </c:numCache>
            </c:numRef>
          </c:val>
        </c:ser>
        <c:ser>
          <c:idx val="3"/>
          <c:order val="3"/>
          <c:tx>
            <c:strRef>
              <c:f>Sheet1!$A$5</c:f>
              <c:strCache>
                <c:ptCount val="1"/>
                <c:pt idx="0">
                  <c:v>Hospitalized, Infection Only</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Sheet1!$B$1:$D$1</c:f>
              <c:strCache>
                <c:ptCount val="3"/>
                <c:pt idx="0">
                  <c:v>Up to 1 Year (N=369)</c:v>
                </c:pt>
                <c:pt idx="1">
                  <c:v>Between 2 and 3 Years
(N=258)</c:v>
                </c:pt>
                <c:pt idx="2">
                  <c:v>Between 4 and 5 Years
(N=196)</c:v>
                </c:pt>
              </c:strCache>
            </c:strRef>
          </c:cat>
          <c:val>
            <c:numRef>
              <c:f>Sheet1!$B$5:$D$5</c:f>
              <c:numCache>
                <c:formatCode>General</c:formatCode>
                <c:ptCount val="3"/>
                <c:pt idx="0">
                  <c:v>90</c:v>
                </c:pt>
                <c:pt idx="1">
                  <c:v>55</c:v>
                </c:pt>
                <c:pt idx="2">
                  <c:v>29</c:v>
                </c:pt>
              </c:numCache>
            </c:numRef>
          </c:val>
        </c:ser>
        <c:ser>
          <c:idx val="4"/>
          <c:order val="4"/>
          <c:tx>
            <c:strRef>
              <c:f>Sheet1!$A$6</c:f>
              <c:strCache>
                <c:ptCount val="1"/>
                <c:pt idx="0">
                  <c:v>Hospitalized, Rejection + Infection</c:v>
                </c:pt>
              </c:strCache>
            </c:strRef>
          </c:tx>
          <c:spPr>
            <a:gradFill flip="none" rotWithShape="1">
              <a:gsLst>
                <a:gs pos="0">
                  <a:srgbClr val="000077"/>
                </a:gs>
                <a:gs pos="50000">
                  <a:srgbClr val="2626FF"/>
                </a:gs>
                <a:gs pos="100000">
                  <a:srgbClr val="000077"/>
                </a:gs>
              </a:gsLst>
              <a:lin ang="10800000" scaled="1"/>
              <a:tileRect/>
            </a:gradFill>
            <a:ln>
              <a:solidFill>
                <a:schemeClr val="bg2"/>
              </a:solidFill>
            </a:ln>
          </c:spPr>
          <c:invertIfNegative val="0"/>
          <c:cat>
            <c:strRef>
              <c:f>Sheet1!$B$1:$D$1</c:f>
              <c:strCache>
                <c:ptCount val="3"/>
                <c:pt idx="0">
                  <c:v>Up to 1 Year (N=369)</c:v>
                </c:pt>
                <c:pt idx="1">
                  <c:v>Between 2 and 3 Years
(N=258)</c:v>
                </c:pt>
                <c:pt idx="2">
                  <c:v>Between 4 and 5 Years
(N=196)</c:v>
                </c:pt>
              </c:strCache>
            </c:strRef>
          </c:cat>
          <c:val>
            <c:numRef>
              <c:f>Sheet1!$B$6:$D$6</c:f>
              <c:numCache>
                <c:formatCode>General</c:formatCode>
                <c:ptCount val="3"/>
                <c:pt idx="0">
                  <c:v>42</c:v>
                </c:pt>
                <c:pt idx="1">
                  <c:v>21</c:v>
                </c:pt>
                <c:pt idx="2">
                  <c:v>15</c:v>
                </c:pt>
              </c:numCache>
            </c:numRef>
          </c:val>
        </c:ser>
        <c:dLbls>
          <c:showLegendKey val="0"/>
          <c:showVal val="0"/>
          <c:showCatName val="0"/>
          <c:showSerName val="0"/>
          <c:showPercent val="0"/>
          <c:showBubbleSize val="0"/>
        </c:dLbls>
        <c:gapWidth val="100"/>
        <c:overlap val="100"/>
        <c:axId val="910053200"/>
        <c:axId val="910053592"/>
      </c:barChart>
      <c:catAx>
        <c:axId val="910053200"/>
        <c:scaling>
          <c:orientation val="minMax"/>
        </c:scaling>
        <c:delete val="0"/>
        <c:axPos val="b"/>
        <c:numFmt formatCode="General" sourceLinked="0"/>
        <c:majorTickMark val="out"/>
        <c:minorTickMark val="none"/>
        <c:tickLblPos val="nextTo"/>
        <c:txPr>
          <a:bodyPr/>
          <a:lstStyle/>
          <a:p>
            <a:pPr>
              <a:defRPr sz="1500" b="1"/>
            </a:pPr>
            <a:endParaRPr lang="en-US"/>
          </a:p>
        </c:txPr>
        <c:crossAx val="910053592"/>
        <c:crosses val="autoZero"/>
        <c:auto val="1"/>
        <c:lblAlgn val="ctr"/>
        <c:lblOffset val="100"/>
        <c:noMultiLvlLbl val="0"/>
      </c:catAx>
      <c:valAx>
        <c:axId val="910053592"/>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910053200"/>
        <c:crosses val="autoZero"/>
        <c:crossBetween val="between"/>
        <c:majorUnit val="0.2"/>
      </c:valAx>
      <c:spPr>
        <a:solidFill>
          <a:srgbClr val="000000"/>
        </a:solidFill>
        <a:ln>
          <a:solidFill>
            <a:srgbClr val="FFFFFF"/>
          </a:solidFill>
        </a:ln>
      </c:spPr>
    </c:plotArea>
    <c:legend>
      <c:legendPos val="b"/>
      <c:layout>
        <c:manualLayout>
          <c:xMode val="edge"/>
          <c:yMode val="edge"/>
          <c:x val="0.115937272546814"/>
          <c:y val="0.61841646038129028"/>
          <c:w val="0.8516963320761376"/>
          <c:h val="0.18323270182200779"/>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3.6402642466303585E-2"/>
          <c:w val="0.89292662330252193"/>
          <c:h val="0.82823590907068823"/>
        </c:manualLayout>
      </c:layout>
      <c:barChart>
        <c:barDir val="col"/>
        <c:grouping val="percentStacked"/>
        <c:varyColors val="0"/>
        <c:ser>
          <c:idx val="0"/>
          <c:order val="0"/>
          <c:tx>
            <c:strRef>
              <c:f>Sheet1!$A$2</c:f>
              <c:strCache>
                <c:ptCount val="1"/>
                <c:pt idx="0">
                  <c:v>No Hospitalization</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Sheet1!$B$1:$D$1</c:f>
              <c:strCache>
                <c:ptCount val="3"/>
                <c:pt idx="0">
                  <c:v>Up to 1 Year (N=369)</c:v>
                </c:pt>
                <c:pt idx="1">
                  <c:v>Between 1 and 3 Years (N=244)</c:v>
                </c:pt>
                <c:pt idx="2">
                  <c:v>Between 3 and 5 Years (N=179)</c:v>
                </c:pt>
              </c:strCache>
            </c:strRef>
          </c:cat>
          <c:val>
            <c:numRef>
              <c:f>Sheet1!$B$2:$D$2</c:f>
              <c:numCache>
                <c:formatCode>General</c:formatCode>
                <c:ptCount val="3"/>
                <c:pt idx="0">
                  <c:v>152</c:v>
                </c:pt>
                <c:pt idx="1">
                  <c:v>76</c:v>
                </c:pt>
                <c:pt idx="2">
                  <c:v>70</c:v>
                </c:pt>
              </c:numCache>
            </c:numRef>
          </c:val>
        </c:ser>
        <c:ser>
          <c:idx val="1"/>
          <c:order val="1"/>
          <c:tx>
            <c:strRef>
              <c:f>Sheet1!$A$3</c:f>
              <c:strCache>
                <c:ptCount val="1"/>
                <c:pt idx="0">
                  <c:v>Hospitalized, Not Rejection/Not Infection</c:v>
                </c:pt>
              </c:strCache>
            </c:strRef>
          </c:tx>
          <c:spPr>
            <a:gradFill flip="none" rotWithShape="1">
              <a:gsLst>
                <a:gs pos="0">
                  <a:srgbClr val="A6A200"/>
                </a:gs>
                <a:gs pos="50000">
                  <a:srgbClr val="FFFF00"/>
                </a:gs>
                <a:gs pos="100000">
                  <a:srgbClr val="A6A200"/>
                </a:gs>
              </a:gsLst>
              <a:lin ang="10800000" scaled="1"/>
              <a:tileRect/>
            </a:gradFill>
            <a:ln>
              <a:solidFill>
                <a:schemeClr val="bg2"/>
              </a:solidFill>
            </a:ln>
          </c:spPr>
          <c:invertIfNegative val="0"/>
          <c:cat>
            <c:strRef>
              <c:f>Sheet1!$B$1:$D$1</c:f>
              <c:strCache>
                <c:ptCount val="3"/>
                <c:pt idx="0">
                  <c:v>Up to 1 Year (N=369)</c:v>
                </c:pt>
                <c:pt idx="1">
                  <c:v>Between 1 and 3 Years (N=244)</c:v>
                </c:pt>
                <c:pt idx="2">
                  <c:v>Between 3 and 5 Years (N=179)</c:v>
                </c:pt>
              </c:strCache>
            </c:strRef>
          </c:cat>
          <c:val>
            <c:numRef>
              <c:f>Sheet1!$B$3:$D$3</c:f>
              <c:numCache>
                <c:formatCode>General</c:formatCode>
                <c:ptCount val="3"/>
                <c:pt idx="0">
                  <c:v>59</c:v>
                </c:pt>
                <c:pt idx="1">
                  <c:v>46</c:v>
                </c:pt>
                <c:pt idx="2">
                  <c:v>24</c:v>
                </c:pt>
              </c:numCache>
            </c:numRef>
          </c:val>
        </c:ser>
        <c:ser>
          <c:idx val="2"/>
          <c:order val="2"/>
          <c:tx>
            <c:strRef>
              <c:f>Sheet1!$A$4</c:f>
              <c:strCache>
                <c:ptCount val="1"/>
                <c:pt idx="0">
                  <c:v>Hospitalized, Rejection Only</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Sheet1!$B$1:$D$1</c:f>
              <c:strCache>
                <c:ptCount val="3"/>
                <c:pt idx="0">
                  <c:v>Up to 1 Year (N=369)</c:v>
                </c:pt>
                <c:pt idx="1">
                  <c:v>Between 1 and 3 Years (N=244)</c:v>
                </c:pt>
                <c:pt idx="2">
                  <c:v>Between 3 and 5 Years (N=179)</c:v>
                </c:pt>
              </c:strCache>
            </c:strRef>
          </c:cat>
          <c:val>
            <c:numRef>
              <c:f>Sheet1!$B$4:$D$4</c:f>
              <c:numCache>
                <c:formatCode>General</c:formatCode>
                <c:ptCount val="3"/>
                <c:pt idx="0">
                  <c:v>26</c:v>
                </c:pt>
                <c:pt idx="1">
                  <c:v>12</c:v>
                </c:pt>
                <c:pt idx="2">
                  <c:v>18</c:v>
                </c:pt>
              </c:numCache>
            </c:numRef>
          </c:val>
        </c:ser>
        <c:ser>
          <c:idx val="3"/>
          <c:order val="3"/>
          <c:tx>
            <c:strRef>
              <c:f>Sheet1!$A$5</c:f>
              <c:strCache>
                <c:ptCount val="1"/>
                <c:pt idx="0">
                  <c:v>Hospitalized, Infection Only</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Sheet1!$B$1:$D$1</c:f>
              <c:strCache>
                <c:ptCount val="3"/>
                <c:pt idx="0">
                  <c:v>Up to 1 Year (N=369)</c:v>
                </c:pt>
                <c:pt idx="1">
                  <c:v>Between 1 and 3 Years (N=244)</c:v>
                </c:pt>
                <c:pt idx="2">
                  <c:v>Between 3 and 5 Years (N=179)</c:v>
                </c:pt>
              </c:strCache>
            </c:strRef>
          </c:cat>
          <c:val>
            <c:numRef>
              <c:f>Sheet1!$B$5:$D$5</c:f>
              <c:numCache>
                <c:formatCode>General</c:formatCode>
                <c:ptCount val="3"/>
                <c:pt idx="0">
                  <c:v>90</c:v>
                </c:pt>
                <c:pt idx="1">
                  <c:v>72</c:v>
                </c:pt>
                <c:pt idx="2">
                  <c:v>43</c:v>
                </c:pt>
              </c:numCache>
            </c:numRef>
          </c:val>
        </c:ser>
        <c:ser>
          <c:idx val="4"/>
          <c:order val="4"/>
          <c:tx>
            <c:strRef>
              <c:f>Sheet1!$A$6</c:f>
              <c:strCache>
                <c:ptCount val="1"/>
                <c:pt idx="0">
                  <c:v>Hospitalized, Rejection + Infection</c:v>
                </c:pt>
              </c:strCache>
            </c:strRef>
          </c:tx>
          <c:spPr>
            <a:gradFill flip="none" rotWithShape="1">
              <a:gsLst>
                <a:gs pos="0">
                  <a:srgbClr val="000077"/>
                </a:gs>
                <a:gs pos="50000">
                  <a:srgbClr val="2626FF"/>
                </a:gs>
                <a:gs pos="100000">
                  <a:srgbClr val="000077"/>
                </a:gs>
              </a:gsLst>
              <a:lin ang="10800000" scaled="1"/>
              <a:tileRect/>
            </a:gradFill>
          </c:spPr>
          <c:invertIfNegative val="0"/>
          <c:cat>
            <c:strRef>
              <c:f>Sheet1!$B$1:$D$1</c:f>
              <c:strCache>
                <c:ptCount val="3"/>
                <c:pt idx="0">
                  <c:v>Up to 1 Year (N=369)</c:v>
                </c:pt>
                <c:pt idx="1">
                  <c:v>Between 1 and 3 Years (N=244)</c:v>
                </c:pt>
                <c:pt idx="2">
                  <c:v>Between 3 and 5 Years (N=179)</c:v>
                </c:pt>
              </c:strCache>
            </c:strRef>
          </c:cat>
          <c:val>
            <c:numRef>
              <c:f>Sheet1!$B$6:$D$6</c:f>
              <c:numCache>
                <c:formatCode>General</c:formatCode>
                <c:ptCount val="3"/>
                <c:pt idx="0">
                  <c:v>42</c:v>
                </c:pt>
                <c:pt idx="1">
                  <c:v>38</c:v>
                </c:pt>
                <c:pt idx="2">
                  <c:v>24</c:v>
                </c:pt>
              </c:numCache>
            </c:numRef>
          </c:val>
        </c:ser>
        <c:dLbls>
          <c:showLegendKey val="0"/>
          <c:showVal val="0"/>
          <c:showCatName val="0"/>
          <c:showSerName val="0"/>
          <c:showPercent val="0"/>
          <c:showBubbleSize val="0"/>
        </c:dLbls>
        <c:gapWidth val="100"/>
        <c:overlap val="100"/>
        <c:axId val="910054376"/>
        <c:axId val="910054768"/>
      </c:barChart>
      <c:catAx>
        <c:axId val="910054376"/>
        <c:scaling>
          <c:orientation val="minMax"/>
        </c:scaling>
        <c:delete val="0"/>
        <c:axPos val="b"/>
        <c:numFmt formatCode="General" sourceLinked="0"/>
        <c:majorTickMark val="out"/>
        <c:minorTickMark val="none"/>
        <c:tickLblPos val="nextTo"/>
        <c:txPr>
          <a:bodyPr/>
          <a:lstStyle/>
          <a:p>
            <a:pPr>
              <a:defRPr sz="1500" b="1"/>
            </a:pPr>
            <a:endParaRPr lang="en-US"/>
          </a:p>
        </c:txPr>
        <c:crossAx val="910054768"/>
        <c:crosses val="autoZero"/>
        <c:auto val="1"/>
        <c:lblAlgn val="ctr"/>
        <c:lblOffset val="100"/>
        <c:noMultiLvlLbl val="0"/>
      </c:catAx>
      <c:valAx>
        <c:axId val="910054768"/>
        <c:scaling>
          <c:orientation val="minMax"/>
          <c:min val="0"/>
        </c:scaling>
        <c:delete val="0"/>
        <c:axPos val="l"/>
        <c:majorGridlines>
          <c:spPr>
            <a:ln w="6350">
              <a:solidFill>
                <a:schemeClr val="tx1"/>
              </a:solidFill>
              <a:prstDash val="sysDash"/>
            </a:ln>
          </c:spPr>
        </c:majorGridlines>
        <c:numFmt formatCode="0%" sourceLinked="1"/>
        <c:majorTickMark val="out"/>
        <c:minorTickMark val="none"/>
        <c:tickLblPos val="nextTo"/>
        <c:txPr>
          <a:bodyPr/>
          <a:lstStyle/>
          <a:p>
            <a:pPr>
              <a:defRPr sz="1500" b="1"/>
            </a:pPr>
            <a:endParaRPr lang="en-US"/>
          </a:p>
        </c:txPr>
        <c:crossAx val="910054376"/>
        <c:crosses val="autoZero"/>
        <c:crossBetween val="between"/>
        <c:majorUnit val="0.2"/>
      </c:valAx>
      <c:spPr>
        <a:solidFill>
          <a:srgbClr val="000000"/>
        </a:solidFill>
        <a:ln>
          <a:solidFill>
            <a:srgbClr val="FFFFFF"/>
          </a:solidFill>
        </a:ln>
      </c:spPr>
    </c:plotArea>
    <c:legend>
      <c:legendPos val="b"/>
      <c:layout>
        <c:manualLayout>
          <c:xMode val="edge"/>
          <c:yMode val="edge"/>
          <c:x val="0.115937272546814"/>
          <c:y val="0.6643624845498779"/>
          <c:w val="0.8516963320761376"/>
          <c:h val="0.18323270182200779"/>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632774164099049E-2"/>
          <c:y val="2.2896174863387977E-2"/>
          <c:w val="0.88828026931416193"/>
          <c:h val="0.84898240178993956"/>
        </c:manualLayout>
      </c:layout>
      <c:barChart>
        <c:barDir val="col"/>
        <c:grouping val="clustered"/>
        <c:varyColors val="0"/>
        <c:ser>
          <c:idx val="0"/>
          <c:order val="0"/>
          <c:tx>
            <c:strRef>
              <c:f>Sheet1!$B$1</c:f>
              <c:strCache>
                <c:ptCount val="1"/>
                <c:pt idx="0">
                  <c:v>%</c:v>
                </c:pt>
              </c:strCache>
            </c:strRef>
          </c:tx>
          <c:spPr>
            <a:gradFill flip="none" rotWithShape="1">
              <a:gsLst>
                <a:gs pos="0">
                  <a:srgbClr val="00B050"/>
                </a:gs>
                <a:gs pos="50000">
                  <a:srgbClr val="00FF00"/>
                </a:gs>
                <a:gs pos="100000">
                  <a:srgbClr val="00B050"/>
                </a:gs>
              </a:gsLst>
              <a:lin ang="10800000" scaled="1"/>
              <a:tileRect/>
            </a:gradFill>
            <a:ln>
              <a:solidFill>
                <a:schemeClr val="bg2"/>
              </a:solidFill>
            </a:ln>
          </c:spPr>
          <c:invertIfNegative val="0"/>
          <c:dPt>
            <c:idx val="0"/>
            <c:invertIfNegative val="0"/>
            <c:bubble3D val="0"/>
            <c:spPr>
              <a:gradFill flip="none" rotWithShape="1">
                <a:gsLst>
                  <a:gs pos="0">
                    <a:srgbClr val="CCCC00"/>
                  </a:gs>
                  <a:gs pos="50000">
                    <a:srgbClr val="FFFF00"/>
                  </a:gs>
                  <a:gs pos="100000">
                    <a:srgbClr val="CCCC00"/>
                  </a:gs>
                </a:gsLst>
                <a:lin ang="10800000" scaled="1"/>
                <a:tileRect/>
              </a:gradFill>
              <a:ln>
                <a:solidFill>
                  <a:schemeClr val="bg2"/>
                </a:solidFill>
              </a:ln>
            </c:spPr>
          </c:dPt>
          <c:cat>
            <c:strRef>
              <c:f>Sheet1!$A$2:$A$4</c:f>
              <c:strCache>
                <c:ptCount val="3"/>
                <c:pt idx="0">
                  <c:v>Any Induction (N=276)</c:v>
                </c:pt>
                <c:pt idx="1">
                  <c:v>Polyclonal ALG/ATG (N=75)</c:v>
                </c:pt>
                <c:pt idx="2">
                  <c:v>IL-2R Antagonist (N=203)</c:v>
                </c:pt>
              </c:strCache>
            </c:strRef>
          </c:cat>
          <c:val>
            <c:numRef>
              <c:f>Sheet1!$B$2:$B$4</c:f>
              <c:numCache>
                <c:formatCode>General</c:formatCode>
                <c:ptCount val="3"/>
                <c:pt idx="0">
                  <c:v>67.647099999999995</c:v>
                </c:pt>
                <c:pt idx="1">
                  <c:v>18.382400000000001</c:v>
                </c:pt>
                <c:pt idx="2">
                  <c:v>49.754899999999999</c:v>
                </c:pt>
              </c:numCache>
            </c:numRef>
          </c:val>
        </c:ser>
        <c:dLbls>
          <c:showLegendKey val="0"/>
          <c:showVal val="0"/>
          <c:showCatName val="0"/>
          <c:showSerName val="0"/>
          <c:showPercent val="0"/>
          <c:showBubbleSize val="0"/>
        </c:dLbls>
        <c:gapWidth val="40"/>
        <c:overlap val="-80"/>
        <c:axId val="910055552"/>
        <c:axId val="910055944"/>
      </c:barChart>
      <c:catAx>
        <c:axId val="910055552"/>
        <c:scaling>
          <c:orientation val="minMax"/>
        </c:scaling>
        <c:delete val="0"/>
        <c:axPos val="b"/>
        <c:numFmt formatCode="General" sourceLinked="0"/>
        <c:majorTickMark val="out"/>
        <c:minorTickMark val="none"/>
        <c:tickLblPos val="nextTo"/>
        <c:txPr>
          <a:bodyPr/>
          <a:lstStyle/>
          <a:p>
            <a:pPr>
              <a:defRPr sz="1500" b="1"/>
            </a:pPr>
            <a:endParaRPr lang="en-US"/>
          </a:p>
        </c:txPr>
        <c:crossAx val="910055944"/>
        <c:crosses val="autoZero"/>
        <c:auto val="1"/>
        <c:lblAlgn val="ctr"/>
        <c:lblOffset val="100"/>
        <c:noMultiLvlLbl val="0"/>
      </c:catAx>
      <c:valAx>
        <c:axId val="910055944"/>
        <c:scaling>
          <c:orientation val="minMax"/>
          <c:max val="9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a:t>
                </a:r>
                <a:r>
                  <a:rPr lang="en-US" sz="1700" baseline="0" dirty="0" smtClean="0"/>
                  <a:t> patients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910055552"/>
        <c:crosses val="autoZero"/>
        <c:crossBetween val="between"/>
      </c:valAx>
      <c:spPr>
        <a:solidFill>
          <a:srgbClr val="000000"/>
        </a:solidFill>
        <a:ln>
          <a:solidFill>
            <a:srgbClr val="FFFFFF"/>
          </a:solidFill>
        </a:ln>
      </c:spPr>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57317724664524"/>
          <c:y val="3.6626238252476614E-2"/>
          <c:w val="0.85720263396279062"/>
          <c:h val="0.72182372364744729"/>
        </c:manualLayout>
      </c:layout>
      <c:barChart>
        <c:barDir val="col"/>
        <c:grouping val="stacked"/>
        <c:varyColors val="0"/>
        <c:ser>
          <c:idx val="0"/>
          <c:order val="0"/>
          <c:tx>
            <c:strRef>
              <c:f>Sheet1!$B$1</c:f>
              <c:strCache>
                <c:ptCount val="1"/>
                <c:pt idx="0">
                  <c:v>Deceased</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Sheet1!$A$2:$A$16</c:f>
              <c:strCache>
                <c:ptCount val="15"/>
                <c:pt idx="0">
                  <c:v>&lt;1</c:v>
                </c:pt>
                <c:pt idx="1">
                  <c:v>1-5</c:v>
                </c:pt>
                <c:pt idx="2">
                  <c:v>6-10</c:v>
                </c:pt>
                <c:pt idx="3">
                  <c:v>11-17</c:v>
                </c:pt>
                <c:pt idx="4">
                  <c:v> </c:v>
                </c:pt>
                <c:pt idx="5">
                  <c:v>&lt;1</c:v>
                </c:pt>
                <c:pt idx="6">
                  <c:v>1-5</c:v>
                </c:pt>
                <c:pt idx="7">
                  <c:v>6-10</c:v>
                </c:pt>
                <c:pt idx="8">
                  <c:v>11-17</c:v>
                </c:pt>
                <c:pt idx="9">
                  <c:v> </c:v>
                </c:pt>
                <c:pt idx="10">
                  <c:v>&lt;1</c:v>
                </c:pt>
                <c:pt idx="11">
                  <c:v>1-5</c:v>
                </c:pt>
                <c:pt idx="12">
                  <c:v>6-10</c:v>
                </c:pt>
                <c:pt idx="13">
                  <c:v>11-17</c:v>
                </c:pt>
                <c:pt idx="14">
                  <c:v> </c:v>
                </c:pt>
              </c:strCache>
            </c:strRef>
          </c:cat>
          <c:val>
            <c:numRef>
              <c:f>Sheet1!$B$2:$B$16</c:f>
              <c:numCache>
                <c:formatCode>General</c:formatCode>
                <c:ptCount val="15"/>
                <c:pt idx="0">
                  <c:v>46</c:v>
                </c:pt>
                <c:pt idx="1">
                  <c:v>54</c:v>
                </c:pt>
                <c:pt idx="2">
                  <c:v>106</c:v>
                </c:pt>
                <c:pt idx="3">
                  <c:v>401</c:v>
                </c:pt>
                <c:pt idx="4">
                  <c:v>0</c:v>
                </c:pt>
                <c:pt idx="5">
                  <c:v>28</c:v>
                </c:pt>
                <c:pt idx="6">
                  <c:v>46</c:v>
                </c:pt>
                <c:pt idx="7">
                  <c:v>85</c:v>
                </c:pt>
                <c:pt idx="8">
                  <c:v>498</c:v>
                </c:pt>
                <c:pt idx="9">
                  <c:v>0</c:v>
                </c:pt>
                <c:pt idx="10">
                  <c:v>30</c:v>
                </c:pt>
                <c:pt idx="11">
                  <c:v>57</c:v>
                </c:pt>
                <c:pt idx="12">
                  <c:v>127</c:v>
                </c:pt>
                <c:pt idx="13">
                  <c:v>635</c:v>
                </c:pt>
                <c:pt idx="14">
                  <c:v>0</c:v>
                </c:pt>
              </c:numCache>
            </c:numRef>
          </c:val>
        </c:ser>
        <c:ser>
          <c:idx val="1"/>
          <c:order val="1"/>
          <c:tx>
            <c:strRef>
              <c:f>Sheet1!$C$1</c:f>
              <c:strCache>
                <c:ptCount val="1"/>
                <c:pt idx="0">
                  <c:v>Living</c:v>
                </c:pt>
              </c:strCache>
            </c:strRef>
          </c:tx>
          <c:spPr>
            <a:gradFill flip="none" rotWithShape="1">
              <a:gsLst>
                <a:gs pos="0">
                  <a:srgbClr val="6600CC"/>
                </a:gs>
                <a:gs pos="50000">
                  <a:srgbClr val="9933FF"/>
                </a:gs>
                <a:gs pos="100000">
                  <a:srgbClr val="6600CC"/>
                </a:gs>
              </a:gsLst>
              <a:lin ang="10800000" scaled="1"/>
              <a:tileRect/>
            </a:gradFill>
            <a:ln>
              <a:solidFill>
                <a:srgbClr val="000000"/>
              </a:solidFill>
            </a:ln>
          </c:spPr>
          <c:invertIfNegative val="0"/>
          <c:cat>
            <c:strRef>
              <c:f>Sheet1!$A$2:$A$16</c:f>
              <c:strCache>
                <c:ptCount val="15"/>
                <c:pt idx="0">
                  <c:v>&lt;1</c:v>
                </c:pt>
                <c:pt idx="1">
                  <c:v>1-5</c:v>
                </c:pt>
                <c:pt idx="2">
                  <c:v>6-10</c:v>
                </c:pt>
                <c:pt idx="3">
                  <c:v>11-17</c:v>
                </c:pt>
                <c:pt idx="4">
                  <c:v> </c:v>
                </c:pt>
                <c:pt idx="5">
                  <c:v>&lt;1</c:v>
                </c:pt>
                <c:pt idx="6">
                  <c:v>1-5</c:v>
                </c:pt>
                <c:pt idx="7">
                  <c:v>6-10</c:v>
                </c:pt>
                <c:pt idx="8">
                  <c:v>11-17</c:v>
                </c:pt>
                <c:pt idx="9">
                  <c:v> </c:v>
                </c:pt>
                <c:pt idx="10">
                  <c:v>&lt;1</c:v>
                </c:pt>
                <c:pt idx="11">
                  <c:v>1-5</c:v>
                </c:pt>
                <c:pt idx="12">
                  <c:v>6-10</c:v>
                </c:pt>
                <c:pt idx="13">
                  <c:v>11-17</c:v>
                </c:pt>
                <c:pt idx="14">
                  <c:v> </c:v>
                </c:pt>
              </c:strCache>
            </c:strRef>
          </c:cat>
          <c:val>
            <c:numRef>
              <c:f>Sheet1!$C$2:$C$16</c:f>
              <c:numCache>
                <c:formatCode>General</c:formatCode>
                <c:ptCount val="15"/>
                <c:pt idx="0">
                  <c:v>0</c:v>
                </c:pt>
                <c:pt idx="1">
                  <c:v>2</c:v>
                </c:pt>
                <c:pt idx="2">
                  <c:v>11</c:v>
                </c:pt>
                <c:pt idx="3">
                  <c:v>49</c:v>
                </c:pt>
                <c:pt idx="4">
                  <c:v>0</c:v>
                </c:pt>
                <c:pt idx="5">
                  <c:v>0</c:v>
                </c:pt>
                <c:pt idx="6">
                  <c:v>0</c:v>
                </c:pt>
                <c:pt idx="7">
                  <c:v>5</c:v>
                </c:pt>
                <c:pt idx="8">
                  <c:v>33</c:v>
                </c:pt>
                <c:pt idx="9">
                  <c:v>0</c:v>
                </c:pt>
                <c:pt idx="10">
                  <c:v>0</c:v>
                </c:pt>
                <c:pt idx="11">
                  <c:v>0</c:v>
                </c:pt>
                <c:pt idx="12">
                  <c:v>7</c:v>
                </c:pt>
                <c:pt idx="13">
                  <c:v>5</c:v>
                </c:pt>
                <c:pt idx="14">
                  <c:v>0</c:v>
                </c:pt>
              </c:numCache>
            </c:numRef>
          </c:val>
        </c:ser>
        <c:dLbls>
          <c:showLegendKey val="0"/>
          <c:showVal val="0"/>
          <c:showCatName val="0"/>
          <c:showSerName val="0"/>
          <c:showPercent val="0"/>
          <c:showBubbleSize val="0"/>
        </c:dLbls>
        <c:gapWidth val="35"/>
        <c:overlap val="100"/>
        <c:axId val="825036472"/>
        <c:axId val="825036864"/>
      </c:barChart>
      <c:catAx>
        <c:axId val="825036472"/>
        <c:scaling>
          <c:orientation val="minMax"/>
        </c:scaling>
        <c:delete val="0"/>
        <c:axPos val="b"/>
        <c:title>
          <c:tx>
            <c:rich>
              <a:bodyPr/>
              <a:lstStyle/>
              <a:p>
                <a:pPr>
                  <a:defRPr sz="1700"/>
                </a:pPr>
                <a:r>
                  <a:rPr lang="en-US" sz="1700" dirty="0" smtClean="0"/>
                  <a:t>Recipient  Age (Years)</a:t>
                </a:r>
                <a:endParaRPr lang="en-US" sz="1700" dirty="0"/>
              </a:p>
            </c:rich>
          </c:tx>
          <c:layout>
            <c:manualLayout>
              <c:xMode val="edge"/>
              <c:yMode val="edge"/>
              <c:x val="0.42512211397304156"/>
              <c:y val="0.93669354838709673"/>
            </c:manualLayout>
          </c:layout>
          <c:overlay val="0"/>
        </c:title>
        <c:numFmt formatCode="General" sourceLinked="1"/>
        <c:majorTickMark val="out"/>
        <c:minorTickMark val="none"/>
        <c:tickLblPos val="nextTo"/>
        <c:txPr>
          <a:bodyPr rot="0"/>
          <a:lstStyle/>
          <a:p>
            <a:pPr>
              <a:defRPr sz="1500" b="1"/>
            </a:pPr>
            <a:endParaRPr lang="en-US"/>
          </a:p>
        </c:txPr>
        <c:crossAx val="825036864"/>
        <c:crosses val="autoZero"/>
        <c:auto val="1"/>
        <c:lblAlgn val="ctr"/>
        <c:lblOffset val="100"/>
        <c:tickLblSkip val="1"/>
        <c:noMultiLvlLbl val="0"/>
      </c:catAx>
      <c:valAx>
        <c:axId val="825036864"/>
        <c:scaling>
          <c:orientation val="minMax"/>
        </c:scaling>
        <c:delete val="0"/>
        <c:axPos val="l"/>
        <c:majorGridlines>
          <c:spPr>
            <a:ln>
              <a:prstDash val="sysDash"/>
            </a:ln>
          </c:spPr>
        </c:majorGridlines>
        <c:title>
          <c:tx>
            <c:rich>
              <a:bodyPr rot="-5400000" vert="horz"/>
              <a:lstStyle/>
              <a:p>
                <a:pPr>
                  <a:defRPr sz="1700"/>
                </a:pPr>
                <a:r>
                  <a:rPr lang="en-US" sz="1700" dirty="0" smtClean="0"/>
                  <a:t>Number of Transplants</a:t>
                </a:r>
                <a:endParaRPr lang="en-US" sz="1700" dirty="0"/>
              </a:p>
            </c:rich>
          </c:tx>
          <c:layout>
            <c:manualLayout>
              <c:xMode val="edge"/>
              <c:yMode val="edge"/>
              <c:x val="1.8848198932030043E-2"/>
              <c:y val="0.11374100414867497"/>
            </c:manualLayout>
          </c:layout>
          <c:overlay val="0"/>
        </c:title>
        <c:numFmt formatCode="#,##0" sourceLinked="0"/>
        <c:majorTickMark val="out"/>
        <c:minorTickMark val="none"/>
        <c:tickLblPos val="nextTo"/>
        <c:txPr>
          <a:bodyPr/>
          <a:lstStyle/>
          <a:p>
            <a:pPr>
              <a:defRPr sz="1500" b="1"/>
            </a:pPr>
            <a:endParaRPr lang="en-US"/>
          </a:p>
        </c:txPr>
        <c:crossAx val="825036472"/>
        <c:crosses val="autoZero"/>
        <c:crossBetween val="between"/>
      </c:valAx>
      <c:spPr>
        <a:solidFill>
          <a:schemeClr val="bg2"/>
        </a:solidFill>
        <a:ln>
          <a:solidFill>
            <a:schemeClr val="tx1"/>
          </a:solidFill>
        </a:ln>
      </c:spPr>
    </c:plotArea>
    <c:legend>
      <c:legendPos val="l"/>
      <c:layout>
        <c:manualLayout>
          <c:xMode val="edge"/>
          <c:yMode val="edge"/>
          <c:x val="0.14263034387650697"/>
          <c:y val="6.2518838371010077E-2"/>
          <c:w val="0.14915034956913609"/>
          <c:h val="0.13211861675185338"/>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987903685952363E-2"/>
          <c:y val="5.8029239186009531E-2"/>
          <c:w val="0.89292662330252193"/>
          <c:h val="0.79773717938620781"/>
        </c:manualLayout>
      </c:layout>
      <c:barChart>
        <c:barDir val="col"/>
        <c:grouping val="stacked"/>
        <c:varyColors val="0"/>
        <c:ser>
          <c:idx val="0"/>
          <c:order val="0"/>
          <c:tx>
            <c:strRef>
              <c:f>Sheet1!$B$1</c:f>
              <c:strCache>
                <c:ptCount val="1"/>
                <c:pt idx="0">
                  <c:v>Any Induction</c:v>
                </c:pt>
              </c:strCache>
            </c:strRef>
          </c:tx>
          <c:spPr>
            <a:gradFill flip="none" rotWithShape="1">
              <a:gsLst>
                <a:gs pos="0">
                  <a:srgbClr val="00B050"/>
                </a:gs>
                <a:gs pos="50000">
                  <a:srgbClr val="66FF33"/>
                </a:gs>
                <a:gs pos="100000">
                  <a:srgbClr val="00B050"/>
                </a:gs>
              </a:gsLst>
              <a:lin ang="10800000" scaled="1"/>
              <a:tileRect/>
            </a:gradFill>
            <a:ln>
              <a:solidFill>
                <a:schemeClr val="bg2"/>
              </a:solidFill>
            </a:ln>
          </c:spPr>
          <c:invertIfNegative val="0"/>
          <c:cat>
            <c:strRef>
              <c:f>Sheet1!$A$2:$A$48</c:f>
              <c:strCache>
                <c:ptCount val="4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1/15-6/15</c:v>
                </c:pt>
                <c:pt idx="15">
                  <c:v> </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1/15-6/15</c:v>
                </c:pt>
                <c:pt idx="31">
                  <c:v> </c:v>
                </c:pt>
                <c:pt idx="32">
                  <c:v>2001</c:v>
                </c:pt>
                <c:pt idx="33">
                  <c:v>2002</c:v>
                </c:pt>
                <c:pt idx="34">
                  <c:v>2003</c:v>
                </c:pt>
                <c:pt idx="35">
                  <c:v>2004</c:v>
                </c:pt>
                <c:pt idx="36">
                  <c:v>2005</c:v>
                </c:pt>
                <c:pt idx="37">
                  <c:v>2006</c:v>
                </c:pt>
                <c:pt idx="38">
                  <c:v>2007</c:v>
                </c:pt>
                <c:pt idx="39">
                  <c:v>2008</c:v>
                </c:pt>
                <c:pt idx="40">
                  <c:v>2009</c:v>
                </c:pt>
                <c:pt idx="41">
                  <c:v>2010</c:v>
                </c:pt>
                <c:pt idx="42">
                  <c:v>2011</c:v>
                </c:pt>
                <c:pt idx="43">
                  <c:v>2012</c:v>
                </c:pt>
                <c:pt idx="44">
                  <c:v>2013</c:v>
                </c:pt>
                <c:pt idx="45">
                  <c:v>2014</c:v>
                </c:pt>
                <c:pt idx="46">
                  <c:v>1/15-6/15</c:v>
                </c:pt>
              </c:strCache>
            </c:strRef>
          </c:cat>
          <c:val>
            <c:numRef>
              <c:f>Sheet1!$B$2:$B$48</c:f>
              <c:numCache>
                <c:formatCode>General</c:formatCode>
                <c:ptCount val="47"/>
                <c:pt idx="0">
                  <c:v>50</c:v>
                </c:pt>
                <c:pt idx="1">
                  <c:v>61.904800000000002</c:v>
                </c:pt>
                <c:pt idx="2">
                  <c:v>52.173900000000003</c:v>
                </c:pt>
                <c:pt idx="3">
                  <c:v>51.020400000000002</c:v>
                </c:pt>
                <c:pt idx="4">
                  <c:v>55</c:v>
                </c:pt>
                <c:pt idx="5">
                  <c:v>61.1111</c:v>
                </c:pt>
                <c:pt idx="6">
                  <c:v>54</c:v>
                </c:pt>
                <c:pt idx="7">
                  <c:v>50</c:v>
                </c:pt>
                <c:pt idx="8">
                  <c:v>78.313299999999998</c:v>
                </c:pt>
                <c:pt idx="9">
                  <c:v>68.75</c:v>
                </c:pt>
                <c:pt idx="10">
                  <c:v>72.7273</c:v>
                </c:pt>
                <c:pt idx="11">
                  <c:v>64.7059</c:v>
                </c:pt>
                <c:pt idx="12">
                  <c:v>56.521700000000003</c:v>
                </c:pt>
                <c:pt idx="13">
                  <c:v>81.818200000000004</c:v>
                </c:pt>
                <c:pt idx="14">
                  <c:v>63.636400000000002</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numCache>
            </c:numRef>
          </c:val>
        </c:ser>
        <c:ser>
          <c:idx val="1"/>
          <c:order val="1"/>
          <c:tx>
            <c:strRef>
              <c:f>Sheet1!$C$1</c:f>
              <c:strCache>
                <c:ptCount val="1"/>
                <c:pt idx="0">
                  <c:v>Polyclonal ALG/ATG</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Sheet1!$A$2:$A$48</c:f>
              <c:strCache>
                <c:ptCount val="4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1/15-6/15</c:v>
                </c:pt>
                <c:pt idx="15">
                  <c:v> </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1/15-6/15</c:v>
                </c:pt>
                <c:pt idx="31">
                  <c:v> </c:v>
                </c:pt>
                <c:pt idx="32">
                  <c:v>2001</c:v>
                </c:pt>
                <c:pt idx="33">
                  <c:v>2002</c:v>
                </c:pt>
                <c:pt idx="34">
                  <c:v>2003</c:v>
                </c:pt>
                <c:pt idx="35">
                  <c:v>2004</c:v>
                </c:pt>
                <c:pt idx="36">
                  <c:v>2005</c:v>
                </c:pt>
                <c:pt idx="37">
                  <c:v>2006</c:v>
                </c:pt>
                <c:pt idx="38">
                  <c:v>2007</c:v>
                </c:pt>
                <c:pt idx="39">
                  <c:v>2008</c:v>
                </c:pt>
                <c:pt idx="40">
                  <c:v>2009</c:v>
                </c:pt>
                <c:pt idx="41">
                  <c:v>2010</c:v>
                </c:pt>
                <c:pt idx="42">
                  <c:v>2011</c:v>
                </c:pt>
                <c:pt idx="43">
                  <c:v>2012</c:v>
                </c:pt>
                <c:pt idx="44">
                  <c:v>2013</c:v>
                </c:pt>
                <c:pt idx="45">
                  <c:v>2014</c:v>
                </c:pt>
                <c:pt idx="46">
                  <c:v>1/15-6/15</c:v>
                </c:pt>
              </c:strCache>
            </c:strRef>
          </c:cat>
          <c:val>
            <c:numRef>
              <c:f>Sheet1!$C$2:$C$48</c:f>
              <c:numCache>
                <c:formatCode>General</c:formatCode>
                <c:ptCount val="4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15.384600000000001</c:v>
                </c:pt>
                <c:pt idx="17">
                  <c:v>21.428599999999999</c:v>
                </c:pt>
                <c:pt idx="18">
                  <c:v>8.6957000000000004</c:v>
                </c:pt>
                <c:pt idx="19">
                  <c:v>16.326499999999999</c:v>
                </c:pt>
                <c:pt idx="20">
                  <c:v>8.3332999999999995</c:v>
                </c:pt>
                <c:pt idx="21">
                  <c:v>18.5185</c:v>
                </c:pt>
                <c:pt idx="22">
                  <c:v>6</c:v>
                </c:pt>
                <c:pt idx="23">
                  <c:v>8.3332999999999995</c:v>
                </c:pt>
                <c:pt idx="24">
                  <c:v>28.915700000000001</c:v>
                </c:pt>
                <c:pt idx="25">
                  <c:v>15.625</c:v>
                </c:pt>
                <c:pt idx="26">
                  <c:v>4.5454999999999997</c:v>
                </c:pt>
                <c:pt idx="27">
                  <c:v>17.647099999999998</c:v>
                </c:pt>
                <c:pt idx="28">
                  <c:v>15.942</c:v>
                </c:pt>
                <c:pt idx="29">
                  <c:v>29.545500000000001</c:v>
                </c:pt>
                <c:pt idx="30">
                  <c:v>22.7273</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numCache>
            </c:numRef>
          </c:val>
        </c:ser>
        <c:ser>
          <c:idx val="2"/>
          <c:order val="2"/>
          <c:tx>
            <c:strRef>
              <c:f>Sheet1!$D$1</c:f>
              <c:strCache>
                <c:ptCount val="1"/>
                <c:pt idx="0">
                  <c:v>IL-2R Antagonist</c:v>
                </c:pt>
              </c:strCache>
            </c:strRef>
          </c:tx>
          <c:spPr>
            <a:gradFill flip="none" rotWithShape="1">
              <a:gsLst>
                <a:gs pos="0">
                  <a:srgbClr val="7030A0"/>
                </a:gs>
                <a:gs pos="50000">
                  <a:srgbClr val="CC66FF"/>
                </a:gs>
                <a:gs pos="100000">
                  <a:srgbClr val="9900FF"/>
                </a:gs>
              </a:gsLst>
              <a:lin ang="10800000" scaled="1"/>
              <a:tileRect/>
            </a:gradFill>
            <a:ln>
              <a:solidFill>
                <a:srgbClr val="000000"/>
              </a:solidFill>
            </a:ln>
          </c:spPr>
          <c:invertIfNegative val="0"/>
          <c:cat>
            <c:strRef>
              <c:f>Sheet1!$A$2:$A$48</c:f>
              <c:strCache>
                <c:ptCount val="47"/>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1/15-6/15</c:v>
                </c:pt>
                <c:pt idx="15">
                  <c:v> </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1/15-6/15</c:v>
                </c:pt>
                <c:pt idx="31">
                  <c:v> </c:v>
                </c:pt>
                <c:pt idx="32">
                  <c:v>2001</c:v>
                </c:pt>
                <c:pt idx="33">
                  <c:v>2002</c:v>
                </c:pt>
                <c:pt idx="34">
                  <c:v>2003</c:v>
                </c:pt>
                <c:pt idx="35">
                  <c:v>2004</c:v>
                </c:pt>
                <c:pt idx="36">
                  <c:v>2005</c:v>
                </c:pt>
                <c:pt idx="37">
                  <c:v>2006</c:v>
                </c:pt>
                <c:pt idx="38">
                  <c:v>2007</c:v>
                </c:pt>
                <c:pt idx="39">
                  <c:v>2008</c:v>
                </c:pt>
                <c:pt idx="40">
                  <c:v>2009</c:v>
                </c:pt>
                <c:pt idx="41">
                  <c:v>2010</c:v>
                </c:pt>
                <c:pt idx="42">
                  <c:v>2011</c:v>
                </c:pt>
                <c:pt idx="43">
                  <c:v>2012</c:v>
                </c:pt>
                <c:pt idx="44">
                  <c:v>2013</c:v>
                </c:pt>
                <c:pt idx="45">
                  <c:v>2014</c:v>
                </c:pt>
                <c:pt idx="46">
                  <c:v>1/15-6/15</c:v>
                </c:pt>
              </c:strCache>
            </c:strRef>
          </c:cat>
          <c:val>
            <c:numRef>
              <c:f>Sheet1!$D$2:$D$48</c:f>
              <c:numCache>
                <c:formatCode>General</c:formatCode>
                <c:ptCount val="4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34.615400000000001</c:v>
                </c:pt>
                <c:pt idx="33">
                  <c:v>42.857100000000003</c:v>
                </c:pt>
                <c:pt idx="34">
                  <c:v>43.478299999999997</c:v>
                </c:pt>
                <c:pt idx="35">
                  <c:v>36.734699999999997</c:v>
                </c:pt>
                <c:pt idx="36">
                  <c:v>40</c:v>
                </c:pt>
                <c:pt idx="37">
                  <c:v>42.592599999999997</c:v>
                </c:pt>
                <c:pt idx="38">
                  <c:v>46</c:v>
                </c:pt>
                <c:pt idx="39">
                  <c:v>41.666699999999999</c:v>
                </c:pt>
                <c:pt idx="40">
                  <c:v>49.397599999999997</c:v>
                </c:pt>
                <c:pt idx="41">
                  <c:v>53.125</c:v>
                </c:pt>
                <c:pt idx="42">
                  <c:v>68.181799999999996</c:v>
                </c:pt>
                <c:pt idx="43">
                  <c:v>47.058799999999998</c:v>
                </c:pt>
                <c:pt idx="44">
                  <c:v>39.130400000000002</c:v>
                </c:pt>
                <c:pt idx="45">
                  <c:v>59.090899999999998</c:v>
                </c:pt>
                <c:pt idx="46">
                  <c:v>40.909100000000002</c:v>
                </c:pt>
              </c:numCache>
            </c:numRef>
          </c:val>
        </c:ser>
        <c:dLbls>
          <c:showLegendKey val="0"/>
          <c:showVal val="0"/>
          <c:showCatName val="0"/>
          <c:showSerName val="0"/>
          <c:showPercent val="0"/>
          <c:showBubbleSize val="0"/>
        </c:dLbls>
        <c:gapWidth val="0"/>
        <c:overlap val="100"/>
        <c:axId val="910057904"/>
        <c:axId val="910058296"/>
      </c:barChart>
      <c:catAx>
        <c:axId val="910057904"/>
        <c:scaling>
          <c:orientation val="minMax"/>
        </c:scaling>
        <c:delete val="0"/>
        <c:axPos val="b"/>
        <c:numFmt formatCode="General" sourceLinked="0"/>
        <c:majorTickMark val="out"/>
        <c:minorTickMark val="none"/>
        <c:tickLblPos val="nextTo"/>
        <c:txPr>
          <a:bodyPr rot="-2700000"/>
          <a:lstStyle/>
          <a:p>
            <a:pPr>
              <a:defRPr sz="1200" b="1"/>
            </a:pPr>
            <a:endParaRPr lang="en-US"/>
          </a:p>
        </c:txPr>
        <c:crossAx val="910058296"/>
        <c:crosses val="autoZero"/>
        <c:auto val="1"/>
        <c:lblAlgn val="ctr"/>
        <c:lblOffset val="100"/>
        <c:tickLblSkip val="1"/>
        <c:noMultiLvlLbl val="0"/>
      </c:catAx>
      <c:valAx>
        <c:axId val="910058296"/>
        <c:scaling>
          <c:orientation val="minMax"/>
        </c:scaling>
        <c:delete val="0"/>
        <c:axPos val="l"/>
        <c:majorGridlines>
          <c:spPr>
            <a:ln w="6350">
              <a:solidFill>
                <a:schemeClr val="tx1"/>
              </a:solidFill>
              <a:prstDash val="sysDash"/>
            </a:ln>
          </c:spPr>
        </c:majorGridlines>
        <c:title>
          <c:tx>
            <c:rich>
              <a:bodyPr/>
              <a:lstStyle/>
              <a:p>
                <a:pPr>
                  <a:defRPr sz="1700"/>
                </a:pPr>
                <a:r>
                  <a:rPr lang="en-US" sz="1700" b="1" i="0" baseline="0" dirty="0" smtClean="0">
                    <a:effectLst/>
                  </a:rPr>
                  <a:t>% of patients</a:t>
                </a:r>
                <a:endParaRPr lang="en-US" sz="1700" dirty="0">
                  <a:effectLst/>
                </a:endParaRPr>
              </a:p>
            </c:rich>
          </c:tx>
          <c:layout/>
          <c:overlay val="0"/>
        </c:title>
        <c:numFmt formatCode="General" sourceLinked="1"/>
        <c:majorTickMark val="out"/>
        <c:minorTickMark val="none"/>
        <c:tickLblPos val="nextTo"/>
        <c:txPr>
          <a:bodyPr/>
          <a:lstStyle/>
          <a:p>
            <a:pPr>
              <a:defRPr sz="1500" b="1"/>
            </a:pPr>
            <a:endParaRPr lang="en-US"/>
          </a:p>
        </c:txPr>
        <c:crossAx val="910057904"/>
        <c:crosses val="autoZero"/>
        <c:crossBetween val="between"/>
      </c:valAx>
      <c:spPr>
        <a:solidFill>
          <a:srgbClr val="000000"/>
        </a:solidFill>
        <a:ln>
          <a:solidFill>
            <a:srgbClr val="FFFFFF"/>
          </a:solidFill>
        </a:ln>
      </c:spPr>
    </c:plotArea>
    <c:legend>
      <c:legendPos val="t"/>
      <c:layout>
        <c:manualLayout>
          <c:xMode val="edge"/>
          <c:yMode val="edge"/>
          <c:x val="0.13486979344973182"/>
          <c:y val="2.3204203031880772E-2"/>
          <c:w val="0.77382585872418119"/>
          <c:h val="7.4590533471890458E-2"/>
        </c:manualLayout>
      </c:layout>
      <c:overlay val="0"/>
      <c:spPr>
        <a:solidFill>
          <a:srgbClr val="000000"/>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4885141569696"/>
          <c:y val="3.3590508847684365E-2"/>
          <c:w val="0.87737962511323264"/>
          <c:h val="0.82181779696892732"/>
        </c:manualLayout>
      </c:layout>
      <c:scatterChart>
        <c:scatterStyle val="lineMarker"/>
        <c:varyColors val="0"/>
        <c:ser>
          <c:idx val="0"/>
          <c:order val="0"/>
          <c:tx>
            <c:strRef>
              <c:f>Sheet1!$B$1</c:f>
              <c:strCache>
                <c:ptCount val="1"/>
                <c:pt idx="0">
                  <c:v>Induction  (N = 262)</c:v>
                </c:pt>
              </c:strCache>
            </c:strRef>
          </c:tx>
          <c:spPr>
            <a:ln w="41275">
              <a:solidFill>
                <a:srgbClr val="00FF00"/>
              </a:solidFill>
            </a:ln>
          </c:spPr>
          <c:marker>
            <c:symbol val="none"/>
          </c:marker>
          <c:xVal>
            <c:numRef>
              <c:f>Sheet1!$A$2:$A$19</c:f>
              <c:numCache>
                <c:formatCode>General</c:formatCode>
                <c:ptCount val="18"/>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pt idx="17">
                  <c:v>6</c:v>
                </c:pt>
              </c:numCache>
            </c:numRef>
          </c:xVal>
          <c:yVal>
            <c:numRef>
              <c:f>Sheet1!$B$2:$B$19</c:f>
              <c:numCache>
                <c:formatCode>General</c:formatCode>
                <c:ptCount val="18"/>
                <c:pt idx="0">
                  <c:v>100</c:v>
                </c:pt>
                <c:pt idx="1">
                  <c:v>100</c:v>
                </c:pt>
                <c:pt idx="2">
                  <c:v>100</c:v>
                </c:pt>
                <c:pt idx="3">
                  <c:v>98.225999999999999</c:v>
                </c:pt>
                <c:pt idx="4">
                  <c:v>96.893000000000001</c:v>
                </c:pt>
                <c:pt idx="5">
                  <c:v>96.447999999999993</c:v>
                </c:pt>
                <c:pt idx="6">
                  <c:v>94.656000000000006</c:v>
                </c:pt>
                <c:pt idx="7">
                  <c:v>93.754000000000005</c:v>
                </c:pt>
                <c:pt idx="8">
                  <c:v>93.301000000000002</c:v>
                </c:pt>
                <c:pt idx="9">
                  <c:v>91.942999999999998</c:v>
                </c:pt>
                <c:pt idx="10">
                  <c:v>91.037000000000006</c:v>
                </c:pt>
                <c:pt idx="11">
                  <c:v>89.224999999999994</c:v>
                </c:pt>
                <c:pt idx="12">
                  <c:v>88.305000000000007</c:v>
                </c:pt>
                <c:pt idx="13">
                  <c:v>77.286000000000001</c:v>
                </c:pt>
                <c:pt idx="14">
                  <c:v>67.299000000000007</c:v>
                </c:pt>
                <c:pt idx="15">
                  <c:v>60.247</c:v>
                </c:pt>
                <c:pt idx="16">
                  <c:v>55.557000000000002</c:v>
                </c:pt>
                <c:pt idx="17">
                  <c:v>50.13</c:v>
                </c:pt>
              </c:numCache>
            </c:numRef>
          </c:yVal>
          <c:smooth val="0"/>
        </c:ser>
        <c:ser>
          <c:idx val="1"/>
          <c:order val="1"/>
          <c:tx>
            <c:strRef>
              <c:f>Sheet1!$C$1</c:f>
              <c:strCache>
                <c:ptCount val="1"/>
                <c:pt idx="0">
                  <c:v>No Induction  (N = 121)</c:v>
                </c:pt>
              </c:strCache>
            </c:strRef>
          </c:tx>
          <c:spPr>
            <a:ln w="41275">
              <a:solidFill>
                <a:srgbClr val="9933FF"/>
              </a:solidFill>
              <a:prstDash val="solid"/>
            </a:ln>
          </c:spPr>
          <c:marker>
            <c:symbol val="none"/>
          </c:marker>
          <c:xVal>
            <c:numRef>
              <c:f>Sheet1!$A$2:$A$19</c:f>
              <c:numCache>
                <c:formatCode>General</c:formatCode>
                <c:ptCount val="18"/>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2</c:v>
                </c:pt>
                <c:pt idx="14">
                  <c:v>3</c:v>
                </c:pt>
                <c:pt idx="15">
                  <c:v>4</c:v>
                </c:pt>
                <c:pt idx="16">
                  <c:v>5</c:v>
                </c:pt>
                <c:pt idx="17">
                  <c:v>6</c:v>
                </c:pt>
              </c:numCache>
            </c:numRef>
          </c:xVal>
          <c:yVal>
            <c:numRef>
              <c:f>Sheet1!$C$2:$C$19</c:f>
              <c:numCache>
                <c:formatCode>General</c:formatCode>
                <c:ptCount val="18"/>
                <c:pt idx="0">
                  <c:v>100</c:v>
                </c:pt>
                <c:pt idx="1">
                  <c:v>99.167000000000002</c:v>
                </c:pt>
                <c:pt idx="2">
                  <c:v>99.167000000000002</c:v>
                </c:pt>
                <c:pt idx="3">
                  <c:v>99.167000000000002</c:v>
                </c:pt>
                <c:pt idx="4">
                  <c:v>99.167000000000002</c:v>
                </c:pt>
                <c:pt idx="5">
                  <c:v>97.456999999999994</c:v>
                </c:pt>
                <c:pt idx="6">
                  <c:v>94.891999999999996</c:v>
                </c:pt>
                <c:pt idx="7">
                  <c:v>94.891999999999996</c:v>
                </c:pt>
                <c:pt idx="8">
                  <c:v>93.182000000000002</c:v>
                </c:pt>
                <c:pt idx="9">
                  <c:v>92.32</c:v>
                </c:pt>
                <c:pt idx="10">
                  <c:v>91.456999999999994</c:v>
                </c:pt>
                <c:pt idx="11">
                  <c:v>90.593999999999994</c:v>
                </c:pt>
                <c:pt idx="12">
                  <c:v>88.834999999999994</c:v>
                </c:pt>
                <c:pt idx="13">
                  <c:v>78.158000000000001</c:v>
                </c:pt>
                <c:pt idx="14">
                  <c:v>67.713999999999999</c:v>
                </c:pt>
                <c:pt idx="15">
                  <c:v>60.756999999999998</c:v>
                </c:pt>
                <c:pt idx="16">
                  <c:v>54.093000000000004</c:v>
                </c:pt>
                <c:pt idx="17">
                  <c:v>54.093000000000004</c:v>
                </c:pt>
              </c:numCache>
            </c:numRef>
          </c:yVal>
          <c:smooth val="0"/>
        </c:ser>
        <c:dLbls>
          <c:showLegendKey val="0"/>
          <c:showVal val="0"/>
          <c:showCatName val="0"/>
          <c:showSerName val="0"/>
          <c:showPercent val="0"/>
          <c:showBubbleSize val="0"/>
        </c:dLbls>
        <c:axId val="910059080"/>
        <c:axId val="910059472"/>
      </c:scatterChart>
      <c:valAx>
        <c:axId val="910059080"/>
        <c:scaling>
          <c:orientation val="minMax"/>
          <c:max val="6"/>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910059472"/>
        <c:crosses val="autoZero"/>
        <c:crossBetween val="midCat"/>
        <c:majorUnit val="1"/>
      </c:valAx>
      <c:valAx>
        <c:axId val="91005947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910059080"/>
        <c:crosses val="autoZero"/>
        <c:crossBetween val="midCat"/>
        <c:majorUnit val="25"/>
      </c:valAx>
      <c:spPr>
        <a:solidFill>
          <a:schemeClr val="bg2"/>
        </a:solidFill>
        <a:ln>
          <a:solidFill>
            <a:schemeClr val="tx1"/>
          </a:solidFill>
        </a:ln>
      </c:spPr>
    </c:plotArea>
    <c:legend>
      <c:legendPos val="r"/>
      <c:layout>
        <c:manualLayout>
          <c:xMode val="edge"/>
          <c:yMode val="edge"/>
          <c:x val="0.12372413072259776"/>
          <c:y val="0.67688489543645747"/>
          <c:w val="0.26276554479362629"/>
          <c:h val="0.1450732368131403"/>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92424344392846"/>
          <c:y val="3.3938066209465753E-2"/>
          <c:w val="0.87785160151443375"/>
          <c:h val="0.73795275590551179"/>
        </c:manualLayout>
      </c:layout>
      <c:barChart>
        <c:barDir val="col"/>
        <c:grouping val="clustered"/>
        <c:varyColors val="0"/>
        <c:ser>
          <c:idx val="0"/>
          <c:order val="0"/>
          <c:tx>
            <c:strRef>
              <c:f>Sheet1!$B$1</c:f>
              <c:strCache>
                <c:ptCount val="1"/>
                <c:pt idx="0">
                  <c:v>Year 1 (N = 325)</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Sheet1!$B$2:$B$7</c:f>
              <c:numCache>
                <c:formatCode>General</c:formatCode>
                <c:ptCount val="6"/>
                <c:pt idx="0">
                  <c:v>2.1537999999999999</c:v>
                </c:pt>
                <c:pt idx="1">
                  <c:v>96.615399999999994</c:v>
                </c:pt>
                <c:pt idx="2">
                  <c:v>4.3076999999999996</c:v>
                </c:pt>
                <c:pt idx="3">
                  <c:v>82.153800000000004</c:v>
                </c:pt>
                <c:pt idx="4">
                  <c:v>10.7692</c:v>
                </c:pt>
                <c:pt idx="5">
                  <c:v>94.769199999999998</c:v>
                </c:pt>
              </c:numCache>
            </c:numRef>
          </c:val>
        </c:ser>
        <c:ser>
          <c:idx val="1"/>
          <c:order val="1"/>
          <c:tx>
            <c:strRef>
              <c:f>Sheet1!$C$1</c:f>
              <c:strCache>
                <c:ptCount val="1"/>
                <c:pt idx="0">
                  <c:v>Year 5 (N = 160)</c:v>
                </c:pt>
              </c:strCache>
            </c:strRef>
          </c:tx>
          <c:spPr>
            <a:gradFill>
              <a:gsLst>
                <a:gs pos="0">
                  <a:srgbClr val="00B050"/>
                </a:gs>
                <a:gs pos="50000">
                  <a:srgbClr val="00FF00"/>
                </a:gs>
                <a:gs pos="100000">
                  <a:srgbClr val="00B050"/>
                </a:gs>
              </a:gsLst>
              <a:lin ang="10800000" scaled="1"/>
            </a:gradFill>
            <a:ln>
              <a:solidFill>
                <a:schemeClr val="bg2"/>
              </a:solidFill>
            </a:ln>
          </c:spPr>
          <c:invertIfNegative val="0"/>
          <c:cat>
            <c:strRef>
              <c:f>Sheet1!$A$2:$A$7</c:f>
              <c:strCache>
                <c:ptCount val="6"/>
                <c:pt idx="0">
                  <c:v>Cyclosporine</c:v>
                </c:pt>
                <c:pt idx="1">
                  <c:v>Tacrolimus</c:v>
                </c:pt>
                <c:pt idx="2">
                  <c:v>Sirolimus/
Everolimus</c:v>
                </c:pt>
                <c:pt idx="3">
                  <c:v>MMF/MPA</c:v>
                </c:pt>
                <c:pt idx="4">
                  <c:v>Azathioprine</c:v>
                </c:pt>
                <c:pt idx="5">
                  <c:v>Prednisone</c:v>
                </c:pt>
              </c:strCache>
            </c:strRef>
          </c:cat>
          <c:val>
            <c:numRef>
              <c:f>Sheet1!$C$2:$C$7</c:f>
              <c:numCache>
                <c:formatCode>General</c:formatCode>
                <c:ptCount val="6"/>
                <c:pt idx="0">
                  <c:v>10.625</c:v>
                </c:pt>
                <c:pt idx="1">
                  <c:v>90</c:v>
                </c:pt>
                <c:pt idx="2">
                  <c:v>7.5</c:v>
                </c:pt>
                <c:pt idx="3">
                  <c:v>71.25</c:v>
                </c:pt>
                <c:pt idx="4">
                  <c:v>15.625</c:v>
                </c:pt>
                <c:pt idx="5">
                  <c:v>92.5</c:v>
                </c:pt>
              </c:numCache>
            </c:numRef>
          </c:val>
        </c:ser>
        <c:dLbls>
          <c:showLegendKey val="0"/>
          <c:showVal val="0"/>
          <c:showCatName val="0"/>
          <c:showSerName val="0"/>
          <c:showPercent val="0"/>
          <c:showBubbleSize val="0"/>
        </c:dLbls>
        <c:gapWidth val="35"/>
        <c:axId val="910060256"/>
        <c:axId val="852524136"/>
      </c:barChart>
      <c:catAx>
        <c:axId val="910060256"/>
        <c:scaling>
          <c:orientation val="minMax"/>
        </c:scaling>
        <c:delete val="0"/>
        <c:axPos val="b"/>
        <c:numFmt formatCode="General" sourceLinked="1"/>
        <c:majorTickMark val="out"/>
        <c:minorTickMark val="none"/>
        <c:tickLblPos val="nextTo"/>
        <c:txPr>
          <a:bodyPr rot="0"/>
          <a:lstStyle/>
          <a:p>
            <a:pPr>
              <a:defRPr sz="1500" b="1"/>
            </a:pPr>
            <a:endParaRPr lang="en-US"/>
          </a:p>
        </c:txPr>
        <c:crossAx val="852524136"/>
        <c:crosses val="autoZero"/>
        <c:auto val="1"/>
        <c:lblAlgn val="ctr"/>
        <c:lblOffset val="100"/>
        <c:tickLblSkip val="1"/>
        <c:noMultiLvlLbl val="0"/>
      </c:catAx>
      <c:valAx>
        <c:axId val="852524136"/>
        <c:scaling>
          <c:orientation val="minMax"/>
          <c:max val="10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1.4277286135692929E-2"/>
              <c:y val="0.21671132842265844"/>
            </c:manualLayout>
          </c:layout>
          <c:overlay val="0"/>
        </c:title>
        <c:numFmt formatCode="General" sourceLinked="1"/>
        <c:majorTickMark val="out"/>
        <c:minorTickMark val="none"/>
        <c:tickLblPos val="nextTo"/>
        <c:txPr>
          <a:bodyPr/>
          <a:lstStyle/>
          <a:p>
            <a:pPr>
              <a:defRPr sz="1500" b="1"/>
            </a:pPr>
            <a:endParaRPr lang="en-US"/>
          </a:p>
        </c:txPr>
        <c:crossAx val="910060256"/>
        <c:crosses val="autoZero"/>
        <c:crossBetween val="between"/>
        <c:majorUnit val="20"/>
      </c:valAx>
      <c:spPr>
        <a:solidFill>
          <a:schemeClr val="bg2"/>
        </a:solidFill>
        <a:ln>
          <a:solidFill>
            <a:schemeClr val="tx1"/>
          </a:solidFill>
        </a:ln>
      </c:spPr>
    </c:plotArea>
    <c:legend>
      <c:legendPos val="r"/>
      <c:layout>
        <c:manualLayout>
          <c:xMode val="edge"/>
          <c:yMode val="edge"/>
          <c:x val="0.63567985970780205"/>
          <c:y val="6.2072855812378307E-2"/>
          <c:w val="0.19377430144240823"/>
          <c:h val="0.16178647023960718"/>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92420969502706"/>
          <c:y val="3.6626238252476601E-2"/>
          <c:w val="0.87785160151443409"/>
          <c:h val="0.62504953009906794"/>
        </c:manualLayout>
      </c:layout>
      <c:barChart>
        <c:barDir val="col"/>
        <c:grouping val="stacked"/>
        <c:varyColors val="0"/>
        <c:ser>
          <c:idx val="0"/>
          <c:order val="0"/>
          <c:tx>
            <c:strRef>
              <c:f>Sheet1!$B$1</c:f>
              <c:strCache>
                <c:ptCount val="1"/>
                <c:pt idx="0">
                  <c:v>1 Year Follow-up (N=325)</c:v>
                </c:pt>
              </c:strCache>
            </c:strRef>
          </c:tx>
          <c:spPr>
            <a:gradFill flip="none" rotWithShape="1">
              <a:gsLst>
                <a:gs pos="0">
                  <a:srgbClr val="6600CC"/>
                </a:gs>
                <a:gs pos="50000">
                  <a:srgbClr val="9933FF"/>
                </a:gs>
                <a:gs pos="100000">
                  <a:srgbClr val="6600CC"/>
                </a:gs>
              </a:gsLst>
              <a:lin ang="10800000" scaled="1"/>
              <a:tileRect/>
            </a:gradFill>
            <a:ln>
              <a:solidFill>
                <a:schemeClr val="bg2"/>
              </a:solidFill>
            </a:ln>
          </c:spPr>
          <c:invertIfNegative val="0"/>
          <c:dPt>
            <c:idx val="6"/>
            <c:invertIfNegative val="0"/>
            <c:bubble3D val="0"/>
            <c:spPr>
              <a:gradFill>
                <a:gsLst>
                  <a:gs pos="0">
                    <a:srgbClr val="6600CC"/>
                  </a:gs>
                  <a:gs pos="50000">
                    <a:srgbClr val="9933FF"/>
                  </a:gs>
                  <a:gs pos="100000">
                    <a:srgbClr val="6600CC"/>
                  </a:gs>
                </a:gsLst>
                <a:lin ang="10800000" scaled="1"/>
              </a:gradFill>
              <a:ln>
                <a:solidFill>
                  <a:schemeClr val="bg2"/>
                </a:solidFill>
              </a:ln>
            </c:spPr>
          </c:dPt>
          <c:cat>
            <c:strRef>
              <c:f>Sheet1!$A$2:$A$8</c:f>
              <c:strCache>
                <c:ptCount val="7"/>
                <c:pt idx="0">
                  <c:v>Calcineurin Inhibitor</c:v>
                </c:pt>
                <c:pt idx="1">
                  <c:v>CellCycle</c:v>
                </c:pt>
                <c:pt idx="2">
                  <c:v>Prednisone</c:v>
                </c:pt>
                <c:pt idx="3">
                  <c:v> </c:v>
                </c:pt>
                <c:pt idx="4">
                  <c:v>Calcineurin Inhibitor</c:v>
                </c:pt>
                <c:pt idx="5">
                  <c:v>CellCycle</c:v>
                </c:pt>
                <c:pt idx="6">
                  <c:v>Prednisone</c:v>
                </c:pt>
              </c:strCache>
            </c:strRef>
          </c:cat>
          <c:val>
            <c:numRef>
              <c:f>Sheet1!$B$2:$B$8</c:f>
              <c:numCache>
                <c:formatCode>General</c:formatCode>
                <c:ptCount val="7"/>
                <c:pt idx="0">
                  <c:v>2.1537999999999999</c:v>
                </c:pt>
                <c:pt idx="1">
                  <c:v>10.461499999999999</c:v>
                </c:pt>
                <c:pt idx="2">
                  <c:v>94.769199999999998</c:v>
                </c:pt>
                <c:pt idx="3">
                  <c:v>0</c:v>
                </c:pt>
                <c:pt idx="4">
                  <c:v>10</c:v>
                </c:pt>
                <c:pt idx="5">
                  <c:v>15.625</c:v>
                </c:pt>
                <c:pt idx="6">
                  <c:v>92.5</c:v>
                </c:pt>
              </c:numCache>
            </c:numRef>
          </c:val>
        </c:ser>
        <c:ser>
          <c:idx val="1"/>
          <c:order val="1"/>
          <c:tx>
            <c:strRef>
              <c:f>Sheet1!$C$1</c:f>
              <c:strCache>
                <c:ptCount val="1"/>
                <c:pt idx="0">
                  <c:v>5 Year Follow-up (N=160)</c:v>
                </c:pt>
              </c:strCache>
            </c:strRef>
          </c:tx>
          <c:spPr>
            <a:gradFill>
              <a:gsLst>
                <a:gs pos="0">
                  <a:srgbClr val="00B050"/>
                </a:gs>
                <a:gs pos="50000">
                  <a:srgbClr val="00FF00"/>
                </a:gs>
                <a:gs pos="100000">
                  <a:srgbClr val="00B050"/>
                </a:gs>
              </a:gsLst>
              <a:lin ang="10800000" scaled="1"/>
            </a:gradFill>
            <a:ln>
              <a:solidFill>
                <a:schemeClr val="bg2"/>
              </a:solidFill>
            </a:ln>
          </c:spPr>
          <c:invertIfNegative val="0"/>
          <c:dPt>
            <c:idx val="1"/>
            <c:invertIfNegative val="0"/>
            <c:bubble3D val="0"/>
            <c:spPr>
              <a:gradFill>
                <a:gsLst>
                  <a:gs pos="0">
                    <a:srgbClr val="CCCC00"/>
                  </a:gs>
                  <a:gs pos="50000">
                    <a:srgbClr val="FFFF00"/>
                  </a:gs>
                  <a:gs pos="100000">
                    <a:srgbClr val="CCCC00"/>
                  </a:gs>
                </a:gsLst>
                <a:lin ang="10800000" scaled="1"/>
              </a:gradFill>
              <a:ln>
                <a:solidFill>
                  <a:schemeClr val="bg2"/>
                </a:solidFill>
              </a:ln>
            </c:spPr>
          </c:dPt>
          <c:dPt>
            <c:idx val="5"/>
            <c:invertIfNegative val="0"/>
            <c:bubble3D val="0"/>
            <c:spPr>
              <a:gradFill>
                <a:gsLst>
                  <a:gs pos="0">
                    <a:srgbClr val="CCCC00"/>
                  </a:gs>
                  <a:gs pos="50000">
                    <a:srgbClr val="FFFF00"/>
                  </a:gs>
                  <a:gs pos="100000">
                    <a:srgbClr val="CCCC00"/>
                  </a:gs>
                </a:gsLst>
                <a:lin ang="10800000" scaled="1"/>
              </a:gradFill>
              <a:ln>
                <a:solidFill>
                  <a:schemeClr val="bg2"/>
                </a:solidFill>
              </a:ln>
            </c:spPr>
          </c:dPt>
          <c:cat>
            <c:strRef>
              <c:f>Sheet1!$A$2:$A$8</c:f>
              <c:strCache>
                <c:ptCount val="7"/>
                <c:pt idx="0">
                  <c:v>Calcineurin Inhibitor</c:v>
                </c:pt>
                <c:pt idx="1">
                  <c:v>CellCycle</c:v>
                </c:pt>
                <c:pt idx="2">
                  <c:v>Prednisone</c:v>
                </c:pt>
                <c:pt idx="3">
                  <c:v> </c:v>
                </c:pt>
                <c:pt idx="4">
                  <c:v>Calcineurin Inhibitor</c:v>
                </c:pt>
                <c:pt idx="5">
                  <c:v>CellCycle</c:v>
                </c:pt>
                <c:pt idx="6">
                  <c:v>Prednisone</c:v>
                </c:pt>
              </c:strCache>
            </c:strRef>
          </c:cat>
          <c:val>
            <c:numRef>
              <c:f>Sheet1!$C$2:$C$8</c:f>
              <c:numCache>
                <c:formatCode>General</c:formatCode>
                <c:ptCount val="7"/>
                <c:pt idx="0">
                  <c:v>96.615399999999994</c:v>
                </c:pt>
                <c:pt idx="1">
                  <c:v>81.846199999999996</c:v>
                </c:pt>
                <c:pt idx="2">
                  <c:v>0</c:v>
                </c:pt>
                <c:pt idx="3">
                  <c:v>0</c:v>
                </c:pt>
                <c:pt idx="4">
                  <c:v>89.375</c:v>
                </c:pt>
                <c:pt idx="5">
                  <c:v>71.25</c:v>
                </c:pt>
                <c:pt idx="6">
                  <c:v>0</c:v>
                </c:pt>
              </c:numCache>
            </c:numRef>
          </c:val>
        </c:ser>
        <c:dLbls>
          <c:showLegendKey val="0"/>
          <c:showVal val="0"/>
          <c:showCatName val="0"/>
          <c:showSerName val="0"/>
          <c:showPercent val="0"/>
          <c:showBubbleSize val="0"/>
        </c:dLbls>
        <c:gapWidth val="35"/>
        <c:overlap val="100"/>
        <c:axId val="852524920"/>
        <c:axId val="852525312"/>
      </c:barChart>
      <c:catAx>
        <c:axId val="852524920"/>
        <c:scaling>
          <c:orientation val="minMax"/>
        </c:scaling>
        <c:delete val="0"/>
        <c:axPos val="b"/>
        <c:numFmt formatCode="General" sourceLinked="1"/>
        <c:majorTickMark val="out"/>
        <c:minorTickMark val="none"/>
        <c:tickLblPos val="nextTo"/>
        <c:txPr>
          <a:bodyPr rot="0"/>
          <a:lstStyle/>
          <a:p>
            <a:pPr>
              <a:defRPr sz="1500" b="1"/>
            </a:pPr>
            <a:endParaRPr lang="en-US"/>
          </a:p>
        </c:txPr>
        <c:crossAx val="852525312"/>
        <c:crosses val="autoZero"/>
        <c:auto val="1"/>
        <c:lblAlgn val="ctr"/>
        <c:lblOffset val="100"/>
        <c:tickLblSkip val="1"/>
        <c:noMultiLvlLbl val="0"/>
      </c:catAx>
      <c:valAx>
        <c:axId val="852525312"/>
        <c:scaling>
          <c:orientation val="minMax"/>
          <c:max val="100"/>
        </c:scaling>
        <c:delete val="0"/>
        <c:axPos val="l"/>
        <c:majorGridlines>
          <c:spPr>
            <a:ln>
              <a:prstDash val="sysDash"/>
            </a:ln>
          </c:spPr>
        </c:majorGridlines>
        <c:title>
          <c:tx>
            <c:rich>
              <a:bodyPr rot="-5400000" vert="horz"/>
              <a:lstStyle/>
              <a:p>
                <a:pPr>
                  <a:defRPr sz="1700"/>
                </a:pPr>
                <a:r>
                  <a:rPr lang="en-US" sz="1700" dirty="0" smtClean="0"/>
                  <a:t>% of Patients</a:t>
                </a:r>
                <a:endParaRPr lang="en-US" sz="1700" dirty="0"/>
              </a:p>
            </c:rich>
          </c:tx>
          <c:layout>
            <c:manualLayout>
              <c:xMode val="edge"/>
              <c:yMode val="edge"/>
              <c:x val="1.4277286135692922E-2"/>
              <c:y val="0.21671132842265844"/>
            </c:manualLayout>
          </c:layout>
          <c:overlay val="0"/>
        </c:title>
        <c:numFmt formatCode="General" sourceLinked="1"/>
        <c:majorTickMark val="out"/>
        <c:minorTickMark val="none"/>
        <c:tickLblPos val="nextTo"/>
        <c:txPr>
          <a:bodyPr/>
          <a:lstStyle/>
          <a:p>
            <a:pPr>
              <a:defRPr sz="1500" b="1"/>
            </a:pPr>
            <a:endParaRPr lang="en-US"/>
          </a:p>
        </c:txPr>
        <c:crossAx val="852524920"/>
        <c:crosses val="autoZero"/>
        <c:crossBetween val="between"/>
        <c:majorUnit val="20"/>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368355585986536"/>
          <c:y val="3.6402642466303418E-2"/>
          <c:w val="0.63495560880976831"/>
          <c:h val="0.86495907291249596"/>
        </c:manualLayout>
      </c:layout>
      <c:barChart>
        <c:barDir val="col"/>
        <c:grouping val="percentStacked"/>
        <c:varyColors val="0"/>
        <c:ser>
          <c:idx val="0"/>
          <c:order val="0"/>
          <c:tx>
            <c:strRef>
              <c:f>Sheet1!$A$2</c:f>
              <c:strCache>
                <c:ptCount val="1"/>
                <c:pt idx="0">
                  <c:v>Cyclosporine + AZA</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layout>
                <c:manualLayout>
                  <c:x val="0"/>
                  <c:y val="0.2312920948440815"/>
                </c:manualLayout>
              </c:layout>
              <c:dLblPos val="ctr"/>
              <c:showLegendKey val="0"/>
              <c:showVal val="0"/>
              <c:showCatName val="1"/>
              <c:showSerName val="0"/>
              <c:showPercent val="0"/>
              <c:showBubbleSize val="0"/>
              <c:extLst>
                <c:ext xmlns:c15="http://schemas.microsoft.com/office/drawing/2012/chart" uri="{CE6537A1-D6FC-4f65-9D91-7224C49458BB}"/>
              </c:extLst>
            </c:dLbl>
            <c:spPr>
              <a:noFill/>
              <a:ln>
                <a:noFill/>
              </a:ln>
              <a:effectLst/>
            </c:spPr>
            <c:txPr>
              <a:bodyPr/>
              <a:lstStyle/>
              <a:p>
                <a:pPr>
                  <a:defRPr sz="1500" b="1"/>
                </a:pPr>
                <a:endParaRPr lang="en-US"/>
              </a:p>
            </c:txPr>
            <c:dLblPos val="inBase"/>
            <c:showLegendKey val="0"/>
            <c:showVal val="0"/>
            <c:showCatName val="1"/>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Year 1 (N = 325)</c:v>
                </c:pt>
                <c:pt idx="1">
                  <c:v>Year 5 (N = 160)</c:v>
                </c:pt>
              </c:strCache>
            </c:strRef>
          </c:cat>
          <c:val>
            <c:numRef>
              <c:f>Sheet1!$B$2:$C$2</c:f>
              <c:numCache>
                <c:formatCode>General</c:formatCode>
                <c:ptCount val="2"/>
                <c:pt idx="0">
                  <c:v>1</c:v>
                </c:pt>
                <c:pt idx="1">
                  <c:v>8</c:v>
                </c:pt>
              </c:numCache>
            </c:numRef>
          </c:val>
        </c:ser>
        <c:ser>
          <c:idx val="1"/>
          <c:order val="1"/>
          <c:tx>
            <c:strRef>
              <c:f>Sheet1!$A$3</c:f>
              <c:strCache>
                <c:ptCount val="1"/>
                <c:pt idx="0">
                  <c:v>Cyclosporine + MMF/MPA</c:v>
                </c:pt>
              </c:strCache>
            </c:strRef>
          </c:tx>
          <c:spPr>
            <a:gradFill flip="none" rotWithShape="1">
              <a:gsLst>
                <a:gs pos="0">
                  <a:srgbClr val="B8B400"/>
                </a:gs>
                <a:gs pos="50000">
                  <a:srgbClr val="FFFF00"/>
                </a:gs>
                <a:gs pos="100000">
                  <a:srgbClr val="B8B400"/>
                </a:gs>
              </a:gsLst>
              <a:lin ang="10800000" scaled="1"/>
              <a:tileRect/>
            </a:gradFill>
            <a:ln>
              <a:solidFill>
                <a:schemeClr val="bg2"/>
              </a:solidFill>
            </a:ln>
          </c:spPr>
          <c:invertIfNegative val="0"/>
          <c:cat>
            <c:strRef>
              <c:f>Sheet1!$B$1:$C$1</c:f>
              <c:strCache>
                <c:ptCount val="2"/>
                <c:pt idx="0">
                  <c:v>Year 1 (N = 325)</c:v>
                </c:pt>
                <c:pt idx="1">
                  <c:v>Year 5 (N = 160)</c:v>
                </c:pt>
              </c:strCache>
            </c:strRef>
          </c:cat>
          <c:val>
            <c:numRef>
              <c:f>Sheet1!$B$3:$C$3</c:f>
              <c:numCache>
                <c:formatCode>General</c:formatCode>
                <c:ptCount val="2"/>
                <c:pt idx="0">
                  <c:v>4</c:v>
                </c:pt>
                <c:pt idx="1">
                  <c:v>6</c:v>
                </c:pt>
              </c:numCache>
            </c:numRef>
          </c:val>
        </c:ser>
        <c:ser>
          <c:idx val="2"/>
          <c:order val="2"/>
          <c:tx>
            <c:strRef>
              <c:f>Sheet1!$A$4</c:f>
              <c:strCache>
                <c:ptCount val="1"/>
                <c:pt idx="0">
                  <c:v>Tacrolimus + AZA</c:v>
                </c:pt>
              </c:strCache>
            </c:strRef>
          </c:tx>
          <c:spPr>
            <a:gradFill flip="none" rotWithShape="1">
              <a:gsLst>
                <a:gs pos="0">
                  <a:srgbClr val="208C03"/>
                </a:gs>
                <a:gs pos="50000">
                  <a:srgbClr val="20F703"/>
                </a:gs>
                <a:gs pos="100000">
                  <a:srgbClr val="208C03"/>
                </a:gs>
              </a:gsLst>
              <a:lin ang="10800000" scaled="1"/>
              <a:tileRect/>
            </a:gradFill>
            <a:ln>
              <a:solidFill>
                <a:srgbClr val="000000"/>
              </a:solidFill>
            </a:ln>
          </c:spPr>
          <c:invertIfNegative val="0"/>
          <c:cat>
            <c:strRef>
              <c:f>Sheet1!$B$1:$C$1</c:f>
              <c:strCache>
                <c:ptCount val="2"/>
                <c:pt idx="0">
                  <c:v>Year 1 (N = 325)</c:v>
                </c:pt>
                <c:pt idx="1">
                  <c:v>Year 5 (N = 160)</c:v>
                </c:pt>
              </c:strCache>
            </c:strRef>
          </c:cat>
          <c:val>
            <c:numRef>
              <c:f>Sheet1!$B$4:$C$4</c:f>
              <c:numCache>
                <c:formatCode>General</c:formatCode>
                <c:ptCount val="2"/>
                <c:pt idx="0">
                  <c:v>32</c:v>
                </c:pt>
                <c:pt idx="1">
                  <c:v>17</c:v>
                </c:pt>
              </c:numCache>
            </c:numRef>
          </c:val>
        </c:ser>
        <c:ser>
          <c:idx val="3"/>
          <c:order val="3"/>
          <c:tx>
            <c:strRef>
              <c:f>Sheet1!$A$5</c:f>
              <c:strCache>
                <c:ptCount val="1"/>
                <c:pt idx="0">
                  <c:v>Tacrolimus + MMF/MPA</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10800000" scaled="1"/>
              <a:tileRect/>
            </a:gradFill>
            <a:ln>
              <a:solidFill>
                <a:schemeClr val="bg2"/>
              </a:solidFill>
            </a:ln>
          </c:spPr>
          <c:invertIfNegative val="0"/>
          <c:cat>
            <c:strRef>
              <c:f>Sheet1!$B$1:$C$1</c:f>
              <c:strCache>
                <c:ptCount val="2"/>
                <c:pt idx="0">
                  <c:v>Year 1 (N = 325)</c:v>
                </c:pt>
                <c:pt idx="1">
                  <c:v>Year 5 (N = 160)</c:v>
                </c:pt>
              </c:strCache>
            </c:strRef>
          </c:cat>
          <c:val>
            <c:numRef>
              <c:f>Sheet1!$B$5:$C$5</c:f>
              <c:numCache>
                <c:formatCode>General</c:formatCode>
                <c:ptCount val="2"/>
                <c:pt idx="0">
                  <c:v>253</c:v>
                </c:pt>
                <c:pt idx="1">
                  <c:v>101</c:v>
                </c:pt>
              </c:numCache>
            </c:numRef>
          </c:val>
        </c:ser>
        <c:ser>
          <c:idx val="4"/>
          <c:order val="4"/>
          <c:tx>
            <c:strRef>
              <c:f>Sheet1!$A$6</c:f>
              <c:strCache>
                <c:ptCount val="1"/>
                <c:pt idx="0">
                  <c:v>Tacrolimus</c:v>
                </c:pt>
              </c:strCache>
            </c:strRef>
          </c:tx>
          <c:spPr>
            <a:gradFill flip="none" rotWithShape="1">
              <a:gsLst>
                <a:gs pos="0">
                  <a:srgbClr val="CC6600"/>
                </a:gs>
                <a:gs pos="50000">
                  <a:srgbClr val="FFC000"/>
                </a:gs>
                <a:gs pos="100000">
                  <a:srgbClr val="CC6600"/>
                </a:gs>
              </a:gsLst>
              <a:lin ang="10800000" scaled="1"/>
              <a:tileRect/>
            </a:gradFill>
            <a:ln>
              <a:solidFill>
                <a:srgbClr val="000000"/>
              </a:solidFill>
            </a:ln>
          </c:spPr>
          <c:invertIfNegative val="0"/>
          <c:cat>
            <c:strRef>
              <c:f>Sheet1!$B$1:$C$1</c:f>
              <c:strCache>
                <c:ptCount val="2"/>
                <c:pt idx="0">
                  <c:v>Year 1 (N = 325)</c:v>
                </c:pt>
                <c:pt idx="1">
                  <c:v>Year 5 (N = 160)</c:v>
                </c:pt>
              </c:strCache>
            </c:strRef>
          </c:cat>
          <c:val>
            <c:numRef>
              <c:f>Sheet1!$B$6:$C$6</c:f>
              <c:numCache>
                <c:formatCode>General</c:formatCode>
                <c:ptCount val="2"/>
                <c:pt idx="0">
                  <c:v>18</c:v>
                </c:pt>
                <c:pt idx="1">
                  <c:v>13</c:v>
                </c:pt>
              </c:numCache>
            </c:numRef>
          </c:val>
        </c:ser>
        <c:ser>
          <c:idx val="5"/>
          <c:order val="5"/>
          <c:tx>
            <c:strRef>
              <c:f>Sheet1!$A$7</c:f>
              <c:strCache>
                <c:ptCount val="1"/>
                <c:pt idx="0">
                  <c:v>Tacrolimus + Sirolimus/Everolimus</c:v>
                </c:pt>
              </c:strCache>
            </c:strRef>
          </c:tx>
          <c:spPr>
            <a:gradFill flip="none" rotWithShape="1">
              <a:gsLst>
                <a:gs pos="0">
                  <a:srgbClr val="009999"/>
                </a:gs>
                <a:gs pos="50000">
                  <a:srgbClr val="66FFFF"/>
                </a:gs>
                <a:gs pos="100000">
                  <a:srgbClr val="009999"/>
                </a:gs>
              </a:gsLst>
              <a:lin ang="10800000" scaled="1"/>
              <a:tileRect/>
            </a:gradFill>
            <a:ln>
              <a:solidFill>
                <a:srgbClr val="000000"/>
              </a:solidFill>
            </a:ln>
          </c:spPr>
          <c:invertIfNegative val="0"/>
          <c:cat>
            <c:strRef>
              <c:f>Sheet1!$B$1:$C$1</c:f>
              <c:strCache>
                <c:ptCount val="2"/>
                <c:pt idx="0">
                  <c:v>Year 1 (N = 325)</c:v>
                </c:pt>
                <c:pt idx="1">
                  <c:v>Year 5 (N = 160)</c:v>
                </c:pt>
              </c:strCache>
            </c:strRef>
          </c:cat>
          <c:val>
            <c:numRef>
              <c:f>Sheet1!$B$7:$C$7</c:f>
              <c:numCache>
                <c:formatCode>General</c:formatCode>
                <c:ptCount val="2"/>
                <c:pt idx="0">
                  <c:v>4</c:v>
                </c:pt>
                <c:pt idx="1">
                  <c:v>6</c:v>
                </c:pt>
              </c:numCache>
            </c:numRef>
          </c:val>
        </c:ser>
        <c:ser>
          <c:idx val="6"/>
          <c:order val="6"/>
          <c:tx>
            <c:strRef>
              <c:f>Sheet1!$A$8</c:f>
              <c:strCache>
                <c:ptCount val="1"/>
                <c:pt idx="0">
                  <c:v>Other</c:v>
                </c:pt>
              </c:strCache>
            </c:strRef>
          </c:tx>
          <c:spPr>
            <a:gradFill>
              <a:gsLst>
                <a:gs pos="0">
                  <a:srgbClr val="6600CC"/>
                </a:gs>
                <a:gs pos="50000">
                  <a:srgbClr val="9933FF"/>
                </a:gs>
                <a:gs pos="100000">
                  <a:srgbClr val="6600CC"/>
                </a:gs>
              </a:gsLst>
              <a:lin ang="10800000" scaled="1"/>
            </a:gradFill>
            <a:ln>
              <a:solidFill>
                <a:schemeClr val="bg2"/>
              </a:solidFill>
            </a:ln>
          </c:spPr>
          <c:invertIfNegative val="0"/>
          <c:cat>
            <c:strRef>
              <c:f>Sheet1!$B$1:$C$1</c:f>
              <c:strCache>
                <c:ptCount val="2"/>
                <c:pt idx="0">
                  <c:v>Year 1 (N = 325)</c:v>
                </c:pt>
                <c:pt idx="1">
                  <c:v>Year 5 (N = 160)</c:v>
                </c:pt>
              </c:strCache>
            </c:strRef>
          </c:cat>
          <c:val>
            <c:numRef>
              <c:f>Sheet1!$B$8:$C$8</c:f>
              <c:numCache>
                <c:formatCode>General</c:formatCode>
                <c:ptCount val="2"/>
                <c:pt idx="0">
                  <c:v>13</c:v>
                </c:pt>
                <c:pt idx="1">
                  <c:v>9</c:v>
                </c:pt>
              </c:numCache>
            </c:numRef>
          </c:val>
        </c:ser>
        <c:dLbls>
          <c:showLegendKey val="0"/>
          <c:showVal val="0"/>
          <c:showCatName val="0"/>
          <c:showSerName val="0"/>
          <c:showPercent val="0"/>
          <c:showBubbleSize val="0"/>
        </c:dLbls>
        <c:gapWidth val="62"/>
        <c:overlap val="100"/>
        <c:axId val="852526096"/>
        <c:axId val="852526488"/>
      </c:barChart>
      <c:catAx>
        <c:axId val="852526096"/>
        <c:scaling>
          <c:orientation val="minMax"/>
        </c:scaling>
        <c:delete val="0"/>
        <c:axPos val="b"/>
        <c:numFmt formatCode="General" sourceLinked="0"/>
        <c:majorTickMark val="out"/>
        <c:minorTickMark val="none"/>
        <c:tickLblPos val="nextTo"/>
        <c:txPr>
          <a:bodyPr/>
          <a:lstStyle/>
          <a:p>
            <a:pPr>
              <a:defRPr sz="1600" b="1"/>
            </a:pPr>
            <a:endParaRPr lang="en-US"/>
          </a:p>
        </c:txPr>
        <c:crossAx val="852526488"/>
        <c:crosses val="autoZero"/>
        <c:auto val="1"/>
        <c:lblAlgn val="ctr"/>
        <c:lblOffset val="100"/>
        <c:noMultiLvlLbl val="0"/>
      </c:catAx>
      <c:valAx>
        <c:axId val="852526488"/>
        <c:scaling>
          <c:orientation val="minMax"/>
          <c:min val="0"/>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Patients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852526096"/>
        <c:crosses val="autoZero"/>
        <c:crossBetween val="between"/>
        <c:majorUnit val="0.2"/>
      </c:valAx>
      <c:spPr>
        <a:solidFill>
          <a:srgbClr val="000000"/>
        </a:solidFill>
        <a:ln>
          <a:solidFill>
            <a:srgbClr val="FFFFFF"/>
          </a:solidFill>
        </a:ln>
      </c:spPr>
    </c:plotArea>
    <c:legend>
      <c:legendPos val="r"/>
      <c:layout>
        <c:manualLayout>
          <c:xMode val="edge"/>
          <c:yMode val="edge"/>
          <c:x val="0.72191144585187716"/>
          <c:y val="8.089127630232662E-2"/>
          <c:w val="0.26745087298870251"/>
          <c:h val="0.76167645357889591"/>
        </c:manualLayout>
      </c:layout>
      <c:overlay val="0"/>
      <c:spPr>
        <a:solidFill>
          <a:schemeClr val="bg2"/>
        </a:solidFill>
        <a:ln w="12700">
          <a:solidFill>
            <a:srgbClr val="FFFFFF"/>
          </a:solidFill>
        </a:ln>
      </c:spPr>
      <c:txPr>
        <a:bodyPr/>
        <a:lstStyle/>
        <a:p>
          <a:pPr>
            <a:defRPr sz="13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292"/>
          <c:h val="0.83794682922699193"/>
        </c:manualLayout>
      </c:layout>
      <c:scatterChart>
        <c:scatterStyle val="lineMarker"/>
        <c:varyColors val="0"/>
        <c:ser>
          <c:idx val="0"/>
          <c:order val="0"/>
          <c:tx>
            <c:strRef>
              <c:f>Sheet1!$B$1</c:f>
              <c:strCache>
                <c:ptCount val="1"/>
                <c:pt idx="0">
                  <c:v>Freedom from OB (N=842)</c:v>
                </c:pt>
              </c:strCache>
            </c:strRef>
          </c:tx>
          <c:spPr>
            <a:ln w="47625">
              <a:solidFill>
                <a:srgbClr val="00FF00"/>
              </a:solidFill>
            </a:ln>
          </c:spPr>
          <c:marker>
            <c:symbol val="none"/>
          </c:marker>
          <c:xVal>
            <c:numRef>
              <c:f>Sheet1!$A$2:$A$140</c:f>
              <c:numCache>
                <c:formatCode>General</c:formatCode>
                <c:ptCount val="139"/>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numCache>
            </c:numRef>
          </c:xVal>
          <c:yVal>
            <c:numRef>
              <c:f>Sheet1!$B$2:$B$140</c:f>
              <c:numCache>
                <c:formatCode>General</c:formatCode>
                <c:ptCount val="139"/>
                <c:pt idx="0">
                  <c:v>100</c:v>
                </c:pt>
                <c:pt idx="1">
                  <c:v>100</c:v>
                </c:pt>
                <c:pt idx="2">
                  <c:v>99.644000000000005</c:v>
                </c:pt>
                <c:pt idx="3">
                  <c:v>99.406000000000006</c:v>
                </c:pt>
                <c:pt idx="4">
                  <c:v>99.168000000000006</c:v>
                </c:pt>
                <c:pt idx="5">
                  <c:v>97.611000000000004</c:v>
                </c:pt>
                <c:pt idx="6">
                  <c:v>94.228999999999999</c:v>
                </c:pt>
                <c:pt idx="7">
                  <c:v>89.26</c:v>
                </c:pt>
                <c:pt idx="8">
                  <c:v>88.403000000000006</c:v>
                </c:pt>
                <c:pt idx="9">
                  <c:v>88.156999999999996</c:v>
                </c:pt>
                <c:pt idx="10">
                  <c:v>88.156999999999996</c:v>
                </c:pt>
                <c:pt idx="11">
                  <c:v>88.156999999999996</c:v>
                </c:pt>
                <c:pt idx="12">
                  <c:v>88.028999999999996</c:v>
                </c:pt>
                <c:pt idx="13">
                  <c:v>88.028999999999996</c:v>
                </c:pt>
                <c:pt idx="14">
                  <c:v>88.028999999999996</c:v>
                </c:pt>
                <c:pt idx="15">
                  <c:v>87.575999999999993</c:v>
                </c:pt>
                <c:pt idx="16">
                  <c:v>86.361999999999995</c:v>
                </c:pt>
                <c:pt idx="17">
                  <c:v>85.296999999999997</c:v>
                </c:pt>
                <c:pt idx="18">
                  <c:v>81.474999999999994</c:v>
                </c:pt>
                <c:pt idx="19">
                  <c:v>76.245000000000005</c:v>
                </c:pt>
                <c:pt idx="20">
                  <c:v>75.010000000000005</c:v>
                </c:pt>
                <c:pt idx="21">
                  <c:v>74.545000000000002</c:v>
                </c:pt>
                <c:pt idx="22">
                  <c:v>74.233000000000004</c:v>
                </c:pt>
                <c:pt idx="23">
                  <c:v>74.233000000000004</c:v>
                </c:pt>
                <c:pt idx="24">
                  <c:v>74.073999999999998</c:v>
                </c:pt>
                <c:pt idx="25">
                  <c:v>74.073999999999998</c:v>
                </c:pt>
                <c:pt idx="26">
                  <c:v>73.709999999999994</c:v>
                </c:pt>
                <c:pt idx="27">
                  <c:v>73.525999999999996</c:v>
                </c:pt>
                <c:pt idx="28">
                  <c:v>73.34</c:v>
                </c:pt>
                <c:pt idx="29">
                  <c:v>71.847999999999999</c:v>
                </c:pt>
                <c:pt idx="30">
                  <c:v>68.858999999999995</c:v>
                </c:pt>
                <c:pt idx="31">
                  <c:v>65.489000000000004</c:v>
                </c:pt>
                <c:pt idx="32">
                  <c:v>64.733999999999995</c:v>
                </c:pt>
                <c:pt idx="33">
                  <c:v>64.355999999999995</c:v>
                </c:pt>
                <c:pt idx="34">
                  <c:v>64.355999999999995</c:v>
                </c:pt>
                <c:pt idx="35">
                  <c:v>64.355999999999995</c:v>
                </c:pt>
                <c:pt idx="36">
                  <c:v>64.355999999999995</c:v>
                </c:pt>
                <c:pt idx="37">
                  <c:v>64.355999999999995</c:v>
                </c:pt>
                <c:pt idx="38">
                  <c:v>64.132999999999996</c:v>
                </c:pt>
                <c:pt idx="39">
                  <c:v>63.91</c:v>
                </c:pt>
                <c:pt idx="40">
                  <c:v>63.465000000000003</c:v>
                </c:pt>
                <c:pt idx="41">
                  <c:v>61.460999999999999</c:v>
                </c:pt>
                <c:pt idx="42">
                  <c:v>59.679000000000002</c:v>
                </c:pt>
                <c:pt idx="43">
                  <c:v>56.771999999999998</c:v>
                </c:pt>
                <c:pt idx="44">
                  <c:v>56.317999999999998</c:v>
                </c:pt>
                <c:pt idx="45">
                  <c:v>56.085999999999999</c:v>
                </c:pt>
                <c:pt idx="46">
                  <c:v>56.085999999999999</c:v>
                </c:pt>
                <c:pt idx="47">
                  <c:v>56.085999999999999</c:v>
                </c:pt>
                <c:pt idx="48">
                  <c:v>56.085999999999999</c:v>
                </c:pt>
                <c:pt idx="49">
                  <c:v>56.085999999999999</c:v>
                </c:pt>
                <c:pt idx="50">
                  <c:v>55.55</c:v>
                </c:pt>
                <c:pt idx="51">
                  <c:v>55.279000000000003</c:v>
                </c:pt>
                <c:pt idx="52">
                  <c:v>54.732999999999997</c:v>
                </c:pt>
                <c:pt idx="53">
                  <c:v>53.362000000000002</c:v>
                </c:pt>
                <c:pt idx="54">
                  <c:v>50.886000000000003</c:v>
                </c:pt>
                <c:pt idx="55">
                  <c:v>48.390999999999998</c:v>
                </c:pt>
                <c:pt idx="56">
                  <c:v>48.109000000000002</c:v>
                </c:pt>
                <c:pt idx="57">
                  <c:v>48.109000000000002</c:v>
                </c:pt>
                <c:pt idx="58">
                  <c:v>48.109000000000002</c:v>
                </c:pt>
                <c:pt idx="59">
                  <c:v>48.109000000000002</c:v>
                </c:pt>
                <c:pt idx="60">
                  <c:v>48.109000000000002</c:v>
                </c:pt>
                <c:pt idx="61">
                  <c:v>47.790999999999997</c:v>
                </c:pt>
                <c:pt idx="62">
                  <c:v>47.456000000000003</c:v>
                </c:pt>
                <c:pt idx="63">
                  <c:v>46.774000000000001</c:v>
                </c:pt>
                <c:pt idx="64">
                  <c:v>45.408000000000001</c:v>
                </c:pt>
                <c:pt idx="65">
                  <c:v>44.042000000000002</c:v>
                </c:pt>
                <c:pt idx="66">
                  <c:v>41.311</c:v>
                </c:pt>
                <c:pt idx="67">
                  <c:v>39.945</c:v>
                </c:pt>
                <c:pt idx="68">
                  <c:v>38.920999999999999</c:v>
                </c:pt>
                <c:pt idx="69">
                  <c:v>38.920999999999999</c:v>
                </c:pt>
                <c:pt idx="70">
                  <c:v>38.576999999999998</c:v>
                </c:pt>
                <c:pt idx="71">
                  <c:v>38.576999999999998</c:v>
                </c:pt>
                <c:pt idx="72">
                  <c:v>38.576999999999998</c:v>
                </c:pt>
                <c:pt idx="73">
                  <c:v>38.576999999999998</c:v>
                </c:pt>
                <c:pt idx="74">
                  <c:v>38.576999999999998</c:v>
                </c:pt>
                <c:pt idx="75">
                  <c:v>38.156999999999996</c:v>
                </c:pt>
                <c:pt idx="76">
                  <c:v>37.732999999999997</c:v>
                </c:pt>
                <c:pt idx="77">
                  <c:v>36.884999999999998</c:v>
                </c:pt>
                <c:pt idx="78">
                  <c:v>36.884999999999998</c:v>
                </c:pt>
                <c:pt idx="79">
                  <c:v>36.037999999999997</c:v>
                </c:pt>
                <c:pt idx="80">
                  <c:v>35.603000000000002</c:v>
                </c:pt>
                <c:pt idx="81">
                  <c:v>35.603000000000002</c:v>
                </c:pt>
                <c:pt idx="82">
                  <c:v>35.603000000000002</c:v>
                </c:pt>
                <c:pt idx="83">
                  <c:v>35.603000000000002</c:v>
                </c:pt>
                <c:pt idx="84">
                  <c:v>35.603000000000002</c:v>
                </c:pt>
                <c:pt idx="85">
                  <c:v>35.603000000000002</c:v>
                </c:pt>
                <c:pt idx="86">
                  <c:v>35.603000000000002</c:v>
                </c:pt>
                <c:pt idx="87">
                  <c:v>34.555999999999997</c:v>
                </c:pt>
                <c:pt idx="88">
                  <c:v>34.555999999999997</c:v>
                </c:pt>
                <c:pt idx="89">
                  <c:v>32.918999999999997</c:v>
                </c:pt>
                <c:pt idx="90">
                  <c:v>31.821999999999999</c:v>
                </c:pt>
                <c:pt idx="91">
                  <c:v>29.626999999999999</c:v>
                </c:pt>
                <c:pt idx="92">
                  <c:v>29.626999999999999</c:v>
                </c:pt>
                <c:pt idx="93">
                  <c:v>29.626999999999999</c:v>
                </c:pt>
                <c:pt idx="94">
                  <c:v>29.626999999999999</c:v>
                </c:pt>
                <c:pt idx="95">
                  <c:v>29.626999999999999</c:v>
                </c:pt>
                <c:pt idx="96">
                  <c:v>29.626999999999999</c:v>
                </c:pt>
                <c:pt idx="97">
                  <c:v>29.021999999999998</c:v>
                </c:pt>
                <c:pt idx="98">
                  <c:v>29.021999999999998</c:v>
                </c:pt>
                <c:pt idx="99">
                  <c:v>28.376999999999999</c:v>
                </c:pt>
                <c:pt idx="100">
                  <c:v>27.733000000000001</c:v>
                </c:pt>
                <c:pt idx="101">
                  <c:v>27.733000000000001</c:v>
                </c:pt>
                <c:pt idx="102">
                  <c:v>26.411999999999999</c:v>
                </c:pt>
                <c:pt idx="103">
                  <c:v>26.411999999999999</c:v>
                </c:pt>
                <c:pt idx="104">
                  <c:v>26.411999999999999</c:v>
                </c:pt>
                <c:pt idx="105">
                  <c:v>26.411999999999999</c:v>
                </c:pt>
                <c:pt idx="106">
                  <c:v>26.411999999999999</c:v>
                </c:pt>
                <c:pt idx="107">
                  <c:v>26.411999999999999</c:v>
                </c:pt>
                <c:pt idx="108">
                  <c:v>26.411999999999999</c:v>
                </c:pt>
                <c:pt idx="109">
                  <c:v>26.411999999999999</c:v>
                </c:pt>
                <c:pt idx="110">
                  <c:v>26.411999999999999</c:v>
                </c:pt>
                <c:pt idx="111">
                  <c:v>26.411999999999999</c:v>
                </c:pt>
                <c:pt idx="112">
                  <c:v>26.411999999999999</c:v>
                </c:pt>
                <c:pt idx="113">
                  <c:v>25.396000000000001</c:v>
                </c:pt>
                <c:pt idx="114">
                  <c:v>25.396000000000001</c:v>
                </c:pt>
                <c:pt idx="115">
                  <c:v>25.396000000000001</c:v>
                </c:pt>
                <c:pt idx="116">
                  <c:v>25.396000000000001</c:v>
                </c:pt>
                <c:pt idx="117">
                  <c:v>25.396000000000001</c:v>
                </c:pt>
                <c:pt idx="118">
                  <c:v>25.396000000000001</c:v>
                </c:pt>
                <c:pt idx="119">
                  <c:v>25.396000000000001</c:v>
                </c:pt>
                <c:pt idx="120">
                  <c:v>25.396000000000001</c:v>
                </c:pt>
                <c:pt idx="121">
                  <c:v>25.396000000000001</c:v>
                </c:pt>
                <c:pt idx="122">
                  <c:v>25.396000000000001</c:v>
                </c:pt>
                <c:pt idx="123">
                  <c:v>25.396000000000001</c:v>
                </c:pt>
                <c:pt idx="124">
                  <c:v>25.396000000000001</c:v>
                </c:pt>
                <c:pt idx="125">
                  <c:v>23.984999999999999</c:v>
                </c:pt>
                <c:pt idx="126">
                  <c:v>23.984999999999999</c:v>
                </c:pt>
                <c:pt idx="127">
                  <c:v>23.984999999999999</c:v>
                </c:pt>
                <c:pt idx="128">
                  <c:v>23.984999999999999</c:v>
                </c:pt>
                <c:pt idx="129">
                  <c:v>23.984999999999999</c:v>
                </c:pt>
                <c:pt idx="130">
                  <c:v>23.984999999999999</c:v>
                </c:pt>
                <c:pt idx="131">
                  <c:v>23.984999999999999</c:v>
                </c:pt>
                <c:pt idx="132">
                  <c:v>23.984999999999999</c:v>
                </c:pt>
                <c:pt idx="133">
                  <c:v>23.984999999999999</c:v>
                </c:pt>
                <c:pt idx="134">
                  <c:v>23.984999999999999</c:v>
                </c:pt>
                <c:pt idx="135">
                  <c:v>22.271999999999998</c:v>
                </c:pt>
                <c:pt idx="136">
                  <c:v>20.416</c:v>
                </c:pt>
                <c:pt idx="137">
                  <c:v>18.559999999999999</c:v>
                </c:pt>
                <c:pt idx="138">
                  <c:v>18.559999999999999</c:v>
                </c:pt>
              </c:numCache>
            </c:numRef>
          </c:yVal>
          <c:smooth val="0"/>
        </c:ser>
        <c:dLbls>
          <c:showLegendKey val="0"/>
          <c:showVal val="0"/>
          <c:showCatName val="0"/>
          <c:showSerName val="0"/>
          <c:showPercent val="0"/>
          <c:showBubbleSize val="0"/>
        </c:dLbls>
        <c:axId val="852527272"/>
        <c:axId val="852527664"/>
      </c:scatterChart>
      <c:valAx>
        <c:axId val="852527272"/>
        <c:scaling>
          <c:orientation val="minMax"/>
          <c:max val="11"/>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52527664"/>
        <c:crosses val="autoZero"/>
        <c:crossBetween val="midCat"/>
        <c:majorUnit val="1"/>
      </c:valAx>
      <c:valAx>
        <c:axId val="852527664"/>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Bronchiolitis Obliterans Syndrome-Free 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52527272"/>
        <c:crosses val="autoZero"/>
        <c:crossBetween val="midCat"/>
        <c:majorUnit val="2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292"/>
          <c:h val="0.83794682922699193"/>
        </c:manualLayout>
      </c:layout>
      <c:scatterChart>
        <c:scatterStyle val="lineMarker"/>
        <c:varyColors val="0"/>
        <c:ser>
          <c:idx val="0"/>
          <c:order val="0"/>
          <c:tx>
            <c:strRef>
              <c:f>Sheet1!$B$1</c:f>
              <c:strCache>
                <c:ptCount val="1"/>
                <c:pt idx="0">
                  <c:v>1994-2003 (N=375)</c:v>
                </c:pt>
              </c:strCache>
            </c:strRef>
          </c:tx>
          <c:spPr>
            <a:ln w="47625">
              <a:solidFill>
                <a:srgbClr val="00FF00"/>
              </a:solidFill>
            </a:ln>
          </c:spPr>
          <c:marker>
            <c:symbol val="none"/>
          </c:marker>
          <c:xVal>
            <c:numRef>
              <c:f>Sheet1!$A$2:$A$109</c:f>
              <c:numCache>
                <c:formatCode>General</c:formatCode>
                <c:ptCount val="108"/>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pt idx="85">
                  <c:v>7.0833300000000001</c:v>
                </c:pt>
                <c:pt idx="86">
                  <c:v>7.1666699999999999</c:v>
                </c:pt>
                <c:pt idx="87">
                  <c:v>7.25</c:v>
                </c:pt>
                <c:pt idx="88">
                  <c:v>7.3333300000000001</c:v>
                </c:pt>
                <c:pt idx="89">
                  <c:v>7.4166699999999999</c:v>
                </c:pt>
                <c:pt idx="90">
                  <c:v>7.5</c:v>
                </c:pt>
                <c:pt idx="91">
                  <c:v>7.5833300000000001</c:v>
                </c:pt>
                <c:pt idx="92">
                  <c:v>7.6666699999999999</c:v>
                </c:pt>
                <c:pt idx="93">
                  <c:v>7.75</c:v>
                </c:pt>
                <c:pt idx="94">
                  <c:v>7.8333300000000001</c:v>
                </c:pt>
                <c:pt idx="95">
                  <c:v>7.9166699999999999</c:v>
                </c:pt>
                <c:pt idx="96">
                  <c:v>8</c:v>
                </c:pt>
                <c:pt idx="97">
                  <c:v>8.0833300000000001</c:v>
                </c:pt>
                <c:pt idx="98">
                  <c:v>8.1666699999999999</c:v>
                </c:pt>
                <c:pt idx="99">
                  <c:v>8.25</c:v>
                </c:pt>
                <c:pt idx="100">
                  <c:v>8.3333300000000001</c:v>
                </c:pt>
                <c:pt idx="101">
                  <c:v>8.4166699999999999</c:v>
                </c:pt>
                <c:pt idx="102">
                  <c:v>8.5</c:v>
                </c:pt>
                <c:pt idx="103">
                  <c:v>8.5833300000000001</c:v>
                </c:pt>
                <c:pt idx="104">
                  <c:v>8.6666699999999999</c:v>
                </c:pt>
                <c:pt idx="105">
                  <c:v>8.75</c:v>
                </c:pt>
                <c:pt idx="106">
                  <c:v>8.8333300000000001</c:v>
                </c:pt>
                <c:pt idx="107">
                  <c:v>8.9166699999999999</c:v>
                </c:pt>
              </c:numCache>
            </c:numRef>
          </c:xVal>
          <c:yVal>
            <c:numRef>
              <c:f>Sheet1!$B$2:$B$109</c:f>
              <c:numCache>
                <c:formatCode>General</c:formatCode>
                <c:ptCount val="108"/>
                <c:pt idx="0">
                  <c:v>100</c:v>
                </c:pt>
                <c:pt idx="1">
                  <c:v>100</c:v>
                </c:pt>
                <c:pt idx="2">
                  <c:v>99.733000000000004</c:v>
                </c:pt>
                <c:pt idx="3">
                  <c:v>99.466999999999999</c:v>
                </c:pt>
                <c:pt idx="4">
                  <c:v>98.930999999999997</c:v>
                </c:pt>
                <c:pt idx="5">
                  <c:v>97.037000000000006</c:v>
                </c:pt>
                <c:pt idx="6">
                  <c:v>93.488</c:v>
                </c:pt>
                <c:pt idx="7">
                  <c:v>87.716999999999999</c:v>
                </c:pt>
                <c:pt idx="8">
                  <c:v>86.320999999999998</c:v>
                </c:pt>
                <c:pt idx="9">
                  <c:v>86.04</c:v>
                </c:pt>
                <c:pt idx="10">
                  <c:v>86.04</c:v>
                </c:pt>
                <c:pt idx="11">
                  <c:v>86.04</c:v>
                </c:pt>
                <c:pt idx="12">
                  <c:v>86.04</c:v>
                </c:pt>
                <c:pt idx="13">
                  <c:v>86.04</c:v>
                </c:pt>
                <c:pt idx="14">
                  <c:v>86.04</c:v>
                </c:pt>
                <c:pt idx="15">
                  <c:v>85.706000000000003</c:v>
                </c:pt>
                <c:pt idx="16">
                  <c:v>84.700999999999993</c:v>
                </c:pt>
                <c:pt idx="17">
                  <c:v>83.688999999999993</c:v>
                </c:pt>
                <c:pt idx="18">
                  <c:v>80.643000000000001</c:v>
                </c:pt>
                <c:pt idx="19">
                  <c:v>74.858000000000004</c:v>
                </c:pt>
                <c:pt idx="20">
                  <c:v>73.497</c:v>
                </c:pt>
                <c:pt idx="21">
                  <c:v>72.81</c:v>
                </c:pt>
                <c:pt idx="22">
                  <c:v>72.465000000000003</c:v>
                </c:pt>
                <c:pt idx="23">
                  <c:v>72.465000000000003</c:v>
                </c:pt>
                <c:pt idx="24">
                  <c:v>72.113</c:v>
                </c:pt>
                <c:pt idx="25">
                  <c:v>72.113</c:v>
                </c:pt>
                <c:pt idx="26">
                  <c:v>71.347999999999999</c:v>
                </c:pt>
                <c:pt idx="27">
                  <c:v>70.962000000000003</c:v>
                </c:pt>
                <c:pt idx="28">
                  <c:v>70.962000000000003</c:v>
                </c:pt>
                <c:pt idx="29">
                  <c:v>70.188999999999993</c:v>
                </c:pt>
                <c:pt idx="30">
                  <c:v>67.86</c:v>
                </c:pt>
                <c:pt idx="31">
                  <c:v>64.347999999999999</c:v>
                </c:pt>
                <c:pt idx="32">
                  <c:v>63.155999999999999</c:v>
                </c:pt>
                <c:pt idx="33">
                  <c:v>62.756</c:v>
                </c:pt>
                <c:pt idx="34">
                  <c:v>62.756</c:v>
                </c:pt>
                <c:pt idx="35">
                  <c:v>62.756</c:v>
                </c:pt>
                <c:pt idx="36">
                  <c:v>62.756</c:v>
                </c:pt>
                <c:pt idx="37">
                  <c:v>62.756</c:v>
                </c:pt>
                <c:pt idx="38">
                  <c:v>62.756</c:v>
                </c:pt>
                <c:pt idx="39">
                  <c:v>62.311</c:v>
                </c:pt>
                <c:pt idx="40">
                  <c:v>61.866</c:v>
                </c:pt>
                <c:pt idx="41">
                  <c:v>60.530999999999999</c:v>
                </c:pt>
                <c:pt idx="42">
                  <c:v>59.195999999999998</c:v>
                </c:pt>
                <c:pt idx="43">
                  <c:v>56.08</c:v>
                </c:pt>
                <c:pt idx="44">
                  <c:v>55.628</c:v>
                </c:pt>
                <c:pt idx="45">
                  <c:v>55.628</c:v>
                </c:pt>
                <c:pt idx="46">
                  <c:v>55.628</c:v>
                </c:pt>
                <c:pt idx="47">
                  <c:v>55.628</c:v>
                </c:pt>
                <c:pt idx="48">
                  <c:v>55.628</c:v>
                </c:pt>
                <c:pt idx="49">
                  <c:v>55.628</c:v>
                </c:pt>
                <c:pt idx="50">
                  <c:v>55.118000000000002</c:v>
                </c:pt>
                <c:pt idx="51">
                  <c:v>55.118000000000002</c:v>
                </c:pt>
                <c:pt idx="52">
                  <c:v>54.082000000000001</c:v>
                </c:pt>
                <c:pt idx="53">
                  <c:v>53.042000000000002</c:v>
                </c:pt>
                <c:pt idx="54">
                  <c:v>51.481999999999999</c:v>
                </c:pt>
                <c:pt idx="55">
                  <c:v>48.866</c:v>
                </c:pt>
                <c:pt idx="56">
                  <c:v>48.335000000000001</c:v>
                </c:pt>
                <c:pt idx="57">
                  <c:v>48.335000000000001</c:v>
                </c:pt>
                <c:pt idx="58">
                  <c:v>48.335000000000001</c:v>
                </c:pt>
                <c:pt idx="59">
                  <c:v>48.335000000000001</c:v>
                </c:pt>
                <c:pt idx="60">
                  <c:v>48.335000000000001</c:v>
                </c:pt>
                <c:pt idx="61">
                  <c:v>47.765999999999998</c:v>
                </c:pt>
                <c:pt idx="62">
                  <c:v>47.168999999999997</c:v>
                </c:pt>
                <c:pt idx="63">
                  <c:v>46.572000000000003</c:v>
                </c:pt>
                <c:pt idx="64">
                  <c:v>44.780999999999999</c:v>
                </c:pt>
                <c:pt idx="65">
                  <c:v>42.99</c:v>
                </c:pt>
                <c:pt idx="66">
                  <c:v>40.600999999999999</c:v>
                </c:pt>
                <c:pt idx="67">
                  <c:v>39.406999999999996</c:v>
                </c:pt>
                <c:pt idx="68">
                  <c:v>37.616</c:v>
                </c:pt>
                <c:pt idx="69">
                  <c:v>37.616</c:v>
                </c:pt>
                <c:pt idx="70">
                  <c:v>37.018999999999998</c:v>
                </c:pt>
                <c:pt idx="71">
                  <c:v>37.018999999999998</c:v>
                </c:pt>
                <c:pt idx="72">
                  <c:v>37.018999999999998</c:v>
                </c:pt>
                <c:pt idx="73">
                  <c:v>37.018999999999998</c:v>
                </c:pt>
                <c:pt idx="74">
                  <c:v>37.018999999999998</c:v>
                </c:pt>
                <c:pt idx="75">
                  <c:v>36.345999999999997</c:v>
                </c:pt>
                <c:pt idx="76">
                  <c:v>35.659999999999997</c:v>
                </c:pt>
                <c:pt idx="77">
                  <c:v>34.287999999999997</c:v>
                </c:pt>
                <c:pt idx="78">
                  <c:v>34.287999999999997</c:v>
                </c:pt>
                <c:pt idx="79">
                  <c:v>32.917000000000002</c:v>
                </c:pt>
                <c:pt idx="80">
                  <c:v>32.917000000000002</c:v>
                </c:pt>
                <c:pt idx="81">
                  <c:v>32.917000000000002</c:v>
                </c:pt>
                <c:pt idx="82">
                  <c:v>32.917000000000002</c:v>
                </c:pt>
                <c:pt idx="83">
                  <c:v>32.917000000000002</c:v>
                </c:pt>
                <c:pt idx="84">
                  <c:v>32.917000000000002</c:v>
                </c:pt>
                <c:pt idx="85">
                  <c:v>32.917000000000002</c:v>
                </c:pt>
                <c:pt idx="86">
                  <c:v>32.917000000000002</c:v>
                </c:pt>
                <c:pt idx="87">
                  <c:v>31.271000000000001</c:v>
                </c:pt>
                <c:pt idx="88">
                  <c:v>31.271000000000001</c:v>
                </c:pt>
                <c:pt idx="89">
                  <c:v>28.687000000000001</c:v>
                </c:pt>
                <c:pt idx="90">
                  <c:v>27.818000000000001</c:v>
                </c:pt>
                <c:pt idx="91">
                  <c:v>26.079000000000001</c:v>
                </c:pt>
                <c:pt idx="92">
                  <c:v>26.079000000000001</c:v>
                </c:pt>
                <c:pt idx="93">
                  <c:v>26.079000000000001</c:v>
                </c:pt>
                <c:pt idx="94">
                  <c:v>26.079000000000001</c:v>
                </c:pt>
                <c:pt idx="95">
                  <c:v>26.079000000000001</c:v>
                </c:pt>
                <c:pt idx="96">
                  <c:v>26.079000000000001</c:v>
                </c:pt>
                <c:pt idx="97">
                  <c:v>25.18</c:v>
                </c:pt>
                <c:pt idx="98">
                  <c:v>25.18</c:v>
                </c:pt>
                <c:pt idx="99">
                  <c:v>24.212</c:v>
                </c:pt>
                <c:pt idx="100">
                  <c:v>24.212</c:v>
                </c:pt>
                <c:pt idx="101">
                  <c:v>24.212</c:v>
                </c:pt>
                <c:pt idx="102">
                  <c:v>23.242999999999999</c:v>
                </c:pt>
                <c:pt idx="103">
                  <c:v>23.242999999999999</c:v>
                </c:pt>
                <c:pt idx="104">
                  <c:v>23.242999999999999</c:v>
                </c:pt>
                <c:pt idx="105">
                  <c:v>23.242999999999999</c:v>
                </c:pt>
                <c:pt idx="106">
                  <c:v>23.242999999999999</c:v>
                </c:pt>
                <c:pt idx="107">
                  <c:v>23.242999999999999</c:v>
                </c:pt>
              </c:numCache>
            </c:numRef>
          </c:yVal>
          <c:smooth val="0"/>
        </c:ser>
        <c:ser>
          <c:idx val="1"/>
          <c:order val="1"/>
          <c:tx>
            <c:strRef>
              <c:f>Sheet1!$C$1</c:f>
              <c:strCache>
                <c:ptCount val="1"/>
                <c:pt idx="0">
                  <c:v>2004-6/2014 (N=467)</c:v>
                </c:pt>
              </c:strCache>
            </c:strRef>
          </c:tx>
          <c:spPr>
            <a:ln w="47625">
              <a:solidFill>
                <a:srgbClr val="00FFFF"/>
              </a:solidFill>
            </a:ln>
          </c:spPr>
          <c:marker>
            <c:symbol val="none"/>
          </c:marker>
          <c:xVal>
            <c:numRef>
              <c:f>Sheet1!$A$2:$A$109</c:f>
              <c:numCache>
                <c:formatCode>General</c:formatCode>
                <c:ptCount val="108"/>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pt idx="85">
                  <c:v>7.0833300000000001</c:v>
                </c:pt>
                <c:pt idx="86">
                  <c:v>7.1666699999999999</c:v>
                </c:pt>
                <c:pt idx="87">
                  <c:v>7.25</c:v>
                </c:pt>
                <c:pt idx="88">
                  <c:v>7.3333300000000001</c:v>
                </c:pt>
                <c:pt idx="89">
                  <c:v>7.4166699999999999</c:v>
                </c:pt>
                <c:pt idx="90">
                  <c:v>7.5</c:v>
                </c:pt>
                <c:pt idx="91">
                  <c:v>7.5833300000000001</c:v>
                </c:pt>
                <c:pt idx="92">
                  <c:v>7.6666699999999999</c:v>
                </c:pt>
                <c:pt idx="93">
                  <c:v>7.75</c:v>
                </c:pt>
                <c:pt idx="94">
                  <c:v>7.8333300000000001</c:v>
                </c:pt>
                <c:pt idx="95">
                  <c:v>7.9166699999999999</c:v>
                </c:pt>
                <c:pt idx="96">
                  <c:v>8</c:v>
                </c:pt>
                <c:pt idx="97">
                  <c:v>8.0833300000000001</c:v>
                </c:pt>
                <c:pt idx="98">
                  <c:v>8.1666699999999999</c:v>
                </c:pt>
                <c:pt idx="99">
                  <c:v>8.25</c:v>
                </c:pt>
                <c:pt idx="100">
                  <c:v>8.3333300000000001</c:v>
                </c:pt>
                <c:pt idx="101">
                  <c:v>8.4166699999999999</c:v>
                </c:pt>
                <c:pt idx="102">
                  <c:v>8.5</c:v>
                </c:pt>
                <c:pt idx="103">
                  <c:v>8.5833300000000001</c:v>
                </c:pt>
                <c:pt idx="104">
                  <c:v>8.6666699999999999</c:v>
                </c:pt>
                <c:pt idx="105">
                  <c:v>8.75</c:v>
                </c:pt>
                <c:pt idx="106">
                  <c:v>8.8333300000000001</c:v>
                </c:pt>
                <c:pt idx="107">
                  <c:v>8.9166699999999999</c:v>
                </c:pt>
              </c:numCache>
            </c:numRef>
          </c:xVal>
          <c:yVal>
            <c:numRef>
              <c:f>Sheet1!$C$2:$C$109</c:f>
              <c:numCache>
                <c:formatCode>General</c:formatCode>
                <c:ptCount val="108"/>
                <c:pt idx="0">
                  <c:v>100</c:v>
                </c:pt>
                <c:pt idx="1">
                  <c:v>100</c:v>
                </c:pt>
                <c:pt idx="2">
                  <c:v>99.572000000000003</c:v>
                </c:pt>
                <c:pt idx="3">
                  <c:v>99.358000000000004</c:v>
                </c:pt>
                <c:pt idx="4">
                  <c:v>99.358000000000004</c:v>
                </c:pt>
                <c:pt idx="5">
                  <c:v>98.069000000000003</c:v>
                </c:pt>
                <c:pt idx="6">
                  <c:v>94.82</c:v>
                </c:pt>
                <c:pt idx="7">
                  <c:v>90.480999999999995</c:v>
                </c:pt>
                <c:pt idx="8">
                  <c:v>90.043999999999997</c:v>
                </c:pt>
                <c:pt idx="9">
                  <c:v>89.825000000000003</c:v>
                </c:pt>
                <c:pt idx="10">
                  <c:v>89.825000000000003</c:v>
                </c:pt>
                <c:pt idx="11">
                  <c:v>89.825000000000003</c:v>
                </c:pt>
                <c:pt idx="12">
                  <c:v>89.594999999999999</c:v>
                </c:pt>
                <c:pt idx="13">
                  <c:v>89.594999999999999</c:v>
                </c:pt>
                <c:pt idx="14">
                  <c:v>89.594999999999999</c:v>
                </c:pt>
                <c:pt idx="15">
                  <c:v>89.043999999999997</c:v>
                </c:pt>
                <c:pt idx="16">
                  <c:v>87.66</c:v>
                </c:pt>
                <c:pt idx="17">
                  <c:v>86.551000000000002</c:v>
                </c:pt>
                <c:pt idx="18">
                  <c:v>82.09</c:v>
                </c:pt>
                <c:pt idx="19">
                  <c:v>77.328000000000003</c:v>
                </c:pt>
                <c:pt idx="20">
                  <c:v>76.198999999999998</c:v>
                </c:pt>
                <c:pt idx="21">
                  <c:v>75.915999999999997</c:v>
                </c:pt>
                <c:pt idx="22">
                  <c:v>75.631</c:v>
                </c:pt>
                <c:pt idx="23">
                  <c:v>75.631</c:v>
                </c:pt>
                <c:pt idx="24">
                  <c:v>75.631</c:v>
                </c:pt>
                <c:pt idx="25">
                  <c:v>75.631</c:v>
                </c:pt>
                <c:pt idx="26">
                  <c:v>75.631</c:v>
                </c:pt>
                <c:pt idx="27">
                  <c:v>75.631</c:v>
                </c:pt>
                <c:pt idx="28">
                  <c:v>75.272999999999996</c:v>
                </c:pt>
                <c:pt idx="29">
                  <c:v>73.122</c:v>
                </c:pt>
                <c:pt idx="30">
                  <c:v>69.537999999999997</c:v>
                </c:pt>
                <c:pt idx="31">
                  <c:v>66.311999999999998</c:v>
                </c:pt>
                <c:pt idx="32">
                  <c:v>65.953000000000003</c:v>
                </c:pt>
                <c:pt idx="33">
                  <c:v>65.594999999999999</c:v>
                </c:pt>
                <c:pt idx="34">
                  <c:v>65.594999999999999</c:v>
                </c:pt>
                <c:pt idx="35">
                  <c:v>65.594999999999999</c:v>
                </c:pt>
                <c:pt idx="36">
                  <c:v>65.594999999999999</c:v>
                </c:pt>
                <c:pt idx="37">
                  <c:v>65.594999999999999</c:v>
                </c:pt>
                <c:pt idx="38">
                  <c:v>65.152000000000001</c:v>
                </c:pt>
                <c:pt idx="39">
                  <c:v>65.152000000000001</c:v>
                </c:pt>
                <c:pt idx="40">
                  <c:v>64.709000000000003</c:v>
                </c:pt>
                <c:pt idx="41">
                  <c:v>62.048999999999999</c:v>
                </c:pt>
                <c:pt idx="42">
                  <c:v>59.832999999999998</c:v>
                </c:pt>
                <c:pt idx="43">
                  <c:v>57.15</c:v>
                </c:pt>
                <c:pt idx="44">
                  <c:v>56.695999999999998</c:v>
                </c:pt>
                <c:pt idx="45">
                  <c:v>56.231999999999999</c:v>
                </c:pt>
                <c:pt idx="46">
                  <c:v>56.231999999999999</c:v>
                </c:pt>
                <c:pt idx="47">
                  <c:v>56.231999999999999</c:v>
                </c:pt>
                <c:pt idx="48">
                  <c:v>56.231999999999999</c:v>
                </c:pt>
                <c:pt idx="49">
                  <c:v>56.231999999999999</c:v>
                </c:pt>
                <c:pt idx="50">
                  <c:v>55.668999999999997</c:v>
                </c:pt>
                <c:pt idx="51">
                  <c:v>55.100999999999999</c:v>
                </c:pt>
                <c:pt idx="52">
                  <c:v>55.100999999999999</c:v>
                </c:pt>
                <c:pt idx="53">
                  <c:v>53.372999999999998</c:v>
                </c:pt>
                <c:pt idx="54">
                  <c:v>49.892000000000003</c:v>
                </c:pt>
                <c:pt idx="55">
                  <c:v>47.551000000000002</c:v>
                </c:pt>
                <c:pt idx="56">
                  <c:v>47.551000000000002</c:v>
                </c:pt>
                <c:pt idx="57">
                  <c:v>47.551000000000002</c:v>
                </c:pt>
                <c:pt idx="58">
                  <c:v>47.551000000000002</c:v>
                </c:pt>
                <c:pt idx="59">
                  <c:v>47.551000000000002</c:v>
                </c:pt>
                <c:pt idx="60">
                  <c:v>47.551000000000002</c:v>
                </c:pt>
                <c:pt idx="61">
                  <c:v>47.551000000000002</c:v>
                </c:pt>
                <c:pt idx="62">
                  <c:v>47.551000000000002</c:v>
                </c:pt>
                <c:pt idx="63">
                  <c:v>46.758000000000003</c:v>
                </c:pt>
                <c:pt idx="64">
                  <c:v>45.966000000000001</c:v>
                </c:pt>
                <c:pt idx="65">
                  <c:v>45.173000000000002</c:v>
                </c:pt>
                <c:pt idx="66">
                  <c:v>42.003</c:v>
                </c:pt>
                <c:pt idx="67">
                  <c:v>40.417999999999999</c:v>
                </c:pt>
                <c:pt idx="68">
                  <c:v>40.417999999999999</c:v>
                </c:pt>
                <c:pt idx="69">
                  <c:v>40.417999999999999</c:v>
                </c:pt>
                <c:pt idx="70">
                  <c:v>40.417999999999999</c:v>
                </c:pt>
                <c:pt idx="71">
                  <c:v>40.417999999999999</c:v>
                </c:pt>
                <c:pt idx="72">
                  <c:v>40.417999999999999</c:v>
                </c:pt>
                <c:pt idx="73">
                  <c:v>40.417999999999999</c:v>
                </c:pt>
                <c:pt idx="74">
                  <c:v>40.417999999999999</c:v>
                </c:pt>
                <c:pt idx="75">
                  <c:v>40.417999999999999</c:v>
                </c:pt>
                <c:pt idx="76">
                  <c:v>40.417999999999999</c:v>
                </c:pt>
                <c:pt idx="77">
                  <c:v>40.417999999999999</c:v>
                </c:pt>
                <c:pt idx="78">
                  <c:v>40.417999999999999</c:v>
                </c:pt>
                <c:pt idx="79">
                  <c:v>40.417999999999999</c:v>
                </c:pt>
                <c:pt idx="80">
                  <c:v>39.295000000000002</c:v>
                </c:pt>
                <c:pt idx="81">
                  <c:v>39.295000000000002</c:v>
                </c:pt>
                <c:pt idx="82">
                  <c:v>39.295000000000002</c:v>
                </c:pt>
                <c:pt idx="83">
                  <c:v>39.295000000000002</c:v>
                </c:pt>
                <c:pt idx="84">
                  <c:v>39.295000000000002</c:v>
                </c:pt>
                <c:pt idx="85">
                  <c:v>39.295000000000002</c:v>
                </c:pt>
                <c:pt idx="86">
                  <c:v>39.295000000000002</c:v>
                </c:pt>
                <c:pt idx="87">
                  <c:v>39.295000000000002</c:v>
                </c:pt>
                <c:pt idx="88">
                  <c:v>39.295000000000002</c:v>
                </c:pt>
                <c:pt idx="89">
                  <c:v>39.295000000000002</c:v>
                </c:pt>
                <c:pt idx="90">
                  <c:v>37.840000000000003</c:v>
                </c:pt>
                <c:pt idx="91">
                  <c:v>34.929000000000002</c:v>
                </c:pt>
                <c:pt idx="92">
                  <c:v>34.929000000000002</c:v>
                </c:pt>
                <c:pt idx="93">
                  <c:v>34.929000000000002</c:v>
                </c:pt>
                <c:pt idx="94">
                  <c:v>34.929000000000002</c:v>
                </c:pt>
                <c:pt idx="95">
                  <c:v>34.929000000000002</c:v>
                </c:pt>
                <c:pt idx="96">
                  <c:v>34.929000000000002</c:v>
                </c:pt>
                <c:pt idx="97">
                  <c:v>34.929000000000002</c:v>
                </c:pt>
                <c:pt idx="98">
                  <c:v>34.929000000000002</c:v>
                </c:pt>
                <c:pt idx="99">
                  <c:v>34.929000000000002</c:v>
                </c:pt>
                <c:pt idx="100">
                  <c:v>33.091000000000001</c:v>
                </c:pt>
                <c:pt idx="101">
                  <c:v>33.091000000000001</c:v>
                </c:pt>
                <c:pt idx="102">
                  <c:v>31.143999999999998</c:v>
                </c:pt>
                <c:pt idx="103">
                  <c:v>31.143999999999998</c:v>
                </c:pt>
                <c:pt idx="104">
                  <c:v>31.143999999999998</c:v>
                </c:pt>
                <c:pt idx="105">
                  <c:v>31.143999999999998</c:v>
                </c:pt>
                <c:pt idx="106">
                  <c:v>31.143999999999998</c:v>
                </c:pt>
                <c:pt idx="107">
                  <c:v>31.143999999999998</c:v>
                </c:pt>
              </c:numCache>
            </c:numRef>
          </c:yVal>
          <c:smooth val="0"/>
        </c:ser>
        <c:dLbls>
          <c:showLegendKey val="0"/>
          <c:showVal val="0"/>
          <c:showCatName val="0"/>
          <c:showSerName val="0"/>
          <c:showPercent val="0"/>
          <c:showBubbleSize val="0"/>
        </c:dLbls>
        <c:axId val="852529624"/>
        <c:axId val="852530016"/>
      </c:scatterChart>
      <c:valAx>
        <c:axId val="852529624"/>
        <c:scaling>
          <c:orientation val="minMax"/>
          <c:max val="8"/>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52530016"/>
        <c:crosses val="autoZero"/>
        <c:crossBetween val="midCat"/>
        <c:majorUnit val="1"/>
      </c:valAx>
      <c:valAx>
        <c:axId val="852530016"/>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Bronchiolitis Obliterans Syndrome-Free 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52529624"/>
        <c:crosses val="autoZero"/>
        <c:crossBetween val="midCat"/>
        <c:majorUnit val="25"/>
      </c:valAx>
      <c:spPr>
        <a:solidFill>
          <a:schemeClr val="bg2"/>
        </a:solidFill>
        <a:ln>
          <a:solidFill>
            <a:schemeClr val="tx1"/>
          </a:solidFill>
        </a:ln>
      </c:spPr>
    </c:plotArea>
    <c:legend>
      <c:legendPos val="r"/>
      <c:layout>
        <c:manualLayout>
          <c:xMode val="edge"/>
          <c:yMode val="edge"/>
          <c:x val="0.16432591578226638"/>
          <c:y val="0.68013519143440404"/>
          <c:w val="0.250710487276047"/>
          <c:h val="0.11953589134691497"/>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315"/>
          <c:h val="0.83794682922699193"/>
        </c:manualLayout>
      </c:layout>
      <c:scatterChart>
        <c:scatterStyle val="lineMarker"/>
        <c:varyColors val="0"/>
        <c:ser>
          <c:idx val="0"/>
          <c:order val="0"/>
          <c:tx>
            <c:strRef>
              <c:f>Sheet1!$B$1</c:f>
              <c:strCache>
                <c:ptCount val="1"/>
                <c:pt idx="0">
                  <c:v>&lt;1 (N=66)</c:v>
                </c:pt>
              </c:strCache>
            </c:strRef>
          </c:tx>
          <c:spPr>
            <a:ln w="41275">
              <a:solidFill>
                <a:srgbClr val="9933FF"/>
              </a:solidFill>
            </a:ln>
          </c:spPr>
          <c:marker>
            <c:symbol val="none"/>
          </c:marker>
          <c:xVal>
            <c:numRef>
              <c:f>Sheet1!$A$2:$A$126</c:f>
              <c:numCache>
                <c:formatCode>General</c:formatCode>
                <c:ptCount val="12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numCache>
            </c:numRef>
          </c:xVal>
          <c:yVal>
            <c:numRef>
              <c:f>Sheet1!$B$2:$B$126</c:f>
              <c:numCache>
                <c:formatCode>General</c:formatCode>
                <c:ptCount val="125"/>
                <c:pt idx="0">
                  <c:v>100</c:v>
                </c:pt>
                <c:pt idx="1">
                  <c:v>100</c:v>
                </c:pt>
                <c:pt idx="2">
                  <c:v>98.484999999999999</c:v>
                </c:pt>
                <c:pt idx="3">
                  <c:v>98.484999999999999</c:v>
                </c:pt>
                <c:pt idx="4">
                  <c:v>98.484999999999999</c:v>
                </c:pt>
                <c:pt idx="5">
                  <c:v>98.484999999999999</c:v>
                </c:pt>
                <c:pt idx="6">
                  <c:v>95.406999999999996</c:v>
                </c:pt>
                <c:pt idx="7">
                  <c:v>93.867999999999995</c:v>
                </c:pt>
                <c:pt idx="8">
                  <c:v>92.33</c:v>
                </c:pt>
                <c:pt idx="9">
                  <c:v>92.33</c:v>
                </c:pt>
                <c:pt idx="10">
                  <c:v>92.33</c:v>
                </c:pt>
                <c:pt idx="11">
                  <c:v>92.33</c:v>
                </c:pt>
                <c:pt idx="12">
                  <c:v>92.33</c:v>
                </c:pt>
                <c:pt idx="13">
                  <c:v>92.33</c:v>
                </c:pt>
                <c:pt idx="14">
                  <c:v>92.33</c:v>
                </c:pt>
                <c:pt idx="15">
                  <c:v>92.33</c:v>
                </c:pt>
                <c:pt idx="16">
                  <c:v>92.33</c:v>
                </c:pt>
                <c:pt idx="17">
                  <c:v>92.33</c:v>
                </c:pt>
                <c:pt idx="18">
                  <c:v>88.225999999999999</c:v>
                </c:pt>
                <c:pt idx="19">
                  <c:v>84.122</c:v>
                </c:pt>
                <c:pt idx="20">
                  <c:v>84.122</c:v>
                </c:pt>
                <c:pt idx="21">
                  <c:v>84.122</c:v>
                </c:pt>
                <c:pt idx="22">
                  <c:v>84.122</c:v>
                </c:pt>
                <c:pt idx="23">
                  <c:v>84.122</c:v>
                </c:pt>
                <c:pt idx="24">
                  <c:v>84.122</c:v>
                </c:pt>
                <c:pt idx="25">
                  <c:v>84.122</c:v>
                </c:pt>
                <c:pt idx="26">
                  <c:v>84.122</c:v>
                </c:pt>
                <c:pt idx="27">
                  <c:v>84.122</c:v>
                </c:pt>
                <c:pt idx="28">
                  <c:v>84.122</c:v>
                </c:pt>
                <c:pt idx="29">
                  <c:v>84.122</c:v>
                </c:pt>
                <c:pt idx="30">
                  <c:v>79.448999999999998</c:v>
                </c:pt>
                <c:pt idx="31">
                  <c:v>79.448999999999998</c:v>
                </c:pt>
                <c:pt idx="32">
                  <c:v>74.634</c:v>
                </c:pt>
                <c:pt idx="33">
                  <c:v>74.634</c:v>
                </c:pt>
                <c:pt idx="34">
                  <c:v>74.634</c:v>
                </c:pt>
                <c:pt idx="35">
                  <c:v>74.634</c:v>
                </c:pt>
                <c:pt idx="36">
                  <c:v>74.634</c:v>
                </c:pt>
                <c:pt idx="37">
                  <c:v>74.634</c:v>
                </c:pt>
                <c:pt idx="38">
                  <c:v>74.634</c:v>
                </c:pt>
                <c:pt idx="39">
                  <c:v>74.634</c:v>
                </c:pt>
                <c:pt idx="40">
                  <c:v>74.634</c:v>
                </c:pt>
                <c:pt idx="41">
                  <c:v>74.634</c:v>
                </c:pt>
                <c:pt idx="42">
                  <c:v>71.388999999999996</c:v>
                </c:pt>
                <c:pt idx="43">
                  <c:v>71.388999999999996</c:v>
                </c:pt>
                <c:pt idx="44">
                  <c:v>71.388999999999996</c:v>
                </c:pt>
                <c:pt idx="45">
                  <c:v>71.388999999999996</c:v>
                </c:pt>
                <c:pt idx="46">
                  <c:v>71.388999999999996</c:v>
                </c:pt>
                <c:pt idx="47">
                  <c:v>71.388999999999996</c:v>
                </c:pt>
                <c:pt idx="48">
                  <c:v>71.388999999999996</c:v>
                </c:pt>
                <c:pt idx="49">
                  <c:v>71.388999999999996</c:v>
                </c:pt>
                <c:pt idx="50">
                  <c:v>71.388999999999996</c:v>
                </c:pt>
                <c:pt idx="51">
                  <c:v>71.388999999999996</c:v>
                </c:pt>
                <c:pt idx="52">
                  <c:v>71.388999999999996</c:v>
                </c:pt>
                <c:pt idx="53">
                  <c:v>71.388999999999996</c:v>
                </c:pt>
                <c:pt idx="54">
                  <c:v>64.25</c:v>
                </c:pt>
                <c:pt idx="55">
                  <c:v>64.25</c:v>
                </c:pt>
                <c:pt idx="56">
                  <c:v>60.680999999999997</c:v>
                </c:pt>
                <c:pt idx="57">
                  <c:v>60.680999999999997</c:v>
                </c:pt>
                <c:pt idx="58">
                  <c:v>60.680999999999997</c:v>
                </c:pt>
                <c:pt idx="59">
                  <c:v>60.680999999999997</c:v>
                </c:pt>
                <c:pt idx="60">
                  <c:v>60.680999999999997</c:v>
                </c:pt>
                <c:pt idx="61">
                  <c:v>60.680999999999997</c:v>
                </c:pt>
                <c:pt idx="62">
                  <c:v>56.012999999999998</c:v>
                </c:pt>
                <c:pt idx="63">
                  <c:v>56.012999999999998</c:v>
                </c:pt>
                <c:pt idx="64">
                  <c:v>56.012999999999998</c:v>
                </c:pt>
                <c:pt idx="65">
                  <c:v>56.012999999999998</c:v>
                </c:pt>
                <c:pt idx="66">
                  <c:v>50.920999999999999</c:v>
                </c:pt>
                <c:pt idx="67">
                  <c:v>50.920999999999999</c:v>
                </c:pt>
                <c:pt idx="68">
                  <c:v>50.920999999999999</c:v>
                </c:pt>
                <c:pt idx="69">
                  <c:v>50.920999999999999</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numCache>
            </c:numRef>
          </c:yVal>
          <c:smooth val="0"/>
        </c:ser>
        <c:ser>
          <c:idx val="1"/>
          <c:order val="1"/>
          <c:tx>
            <c:strRef>
              <c:f>Sheet1!$C$1</c:f>
              <c:strCache>
                <c:ptCount val="1"/>
                <c:pt idx="0">
                  <c:v>1-5 (N=78)</c:v>
                </c:pt>
              </c:strCache>
            </c:strRef>
          </c:tx>
          <c:spPr>
            <a:ln w="41275">
              <a:solidFill>
                <a:srgbClr val="FFFF00"/>
              </a:solidFill>
            </a:ln>
          </c:spPr>
          <c:marker>
            <c:symbol val="none"/>
          </c:marker>
          <c:xVal>
            <c:numRef>
              <c:f>Sheet1!$A$2:$A$126</c:f>
              <c:numCache>
                <c:formatCode>General</c:formatCode>
                <c:ptCount val="12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numCache>
            </c:numRef>
          </c:xVal>
          <c:yVal>
            <c:numRef>
              <c:f>Sheet1!$C$2:$C$126</c:f>
              <c:numCache>
                <c:formatCode>General</c:formatCode>
                <c:ptCount val="125"/>
                <c:pt idx="0">
                  <c:v>100</c:v>
                </c:pt>
                <c:pt idx="1">
                  <c:v>100</c:v>
                </c:pt>
                <c:pt idx="2">
                  <c:v>100</c:v>
                </c:pt>
                <c:pt idx="3">
                  <c:v>100</c:v>
                </c:pt>
                <c:pt idx="4">
                  <c:v>100</c:v>
                </c:pt>
                <c:pt idx="5">
                  <c:v>97.436000000000007</c:v>
                </c:pt>
                <c:pt idx="6">
                  <c:v>96.153999999999996</c:v>
                </c:pt>
                <c:pt idx="7">
                  <c:v>92.308000000000007</c:v>
                </c:pt>
                <c:pt idx="8">
                  <c:v>91.007999999999996</c:v>
                </c:pt>
                <c:pt idx="9">
                  <c:v>91.007999999999996</c:v>
                </c:pt>
                <c:pt idx="10">
                  <c:v>91.007999999999996</c:v>
                </c:pt>
                <c:pt idx="11">
                  <c:v>91.007999999999996</c:v>
                </c:pt>
                <c:pt idx="12">
                  <c:v>91.007999999999996</c:v>
                </c:pt>
                <c:pt idx="13">
                  <c:v>91.007999999999996</c:v>
                </c:pt>
                <c:pt idx="14">
                  <c:v>91.007999999999996</c:v>
                </c:pt>
                <c:pt idx="15">
                  <c:v>91.007999999999996</c:v>
                </c:pt>
                <c:pt idx="16">
                  <c:v>91.007999999999996</c:v>
                </c:pt>
                <c:pt idx="17">
                  <c:v>89.352999999999994</c:v>
                </c:pt>
                <c:pt idx="18">
                  <c:v>86.043999999999997</c:v>
                </c:pt>
                <c:pt idx="19">
                  <c:v>82.733999999999995</c:v>
                </c:pt>
                <c:pt idx="20">
                  <c:v>82.733999999999995</c:v>
                </c:pt>
                <c:pt idx="21">
                  <c:v>82.733999999999995</c:v>
                </c:pt>
                <c:pt idx="22">
                  <c:v>82.733999999999995</c:v>
                </c:pt>
                <c:pt idx="23">
                  <c:v>82.733999999999995</c:v>
                </c:pt>
                <c:pt idx="24">
                  <c:v>82.733999999999995</c:v>
                </c:pt>
                <c:pt idx="25">
                  <c:v>82.733999999999995</c:v>
                </c:pt>
                <c:pt idx="26">
                  <c:v>82.733999999999995</c:v>
                </c:pt>
                <c:pt idx="27">
                  <c:v>82.733999999999995</c:v>
                </c:pt>
                <c:pt idx="28">
                  <c:v>82.733999999999995</c:v>
                </c:pt>
                <c:pt idx="29">
                  <c:v>82.733999999999995</c:v>
                </c:pt>
                <c:pt idx="30">
                  <c:v>78.793999999999997</c:v>
                </c:pt>
                <c:pt idx="31">
                  <c:v>76.825000000000003</c:v>
                </c:pt>
                <c:pt idx="32">
                  <c:v>76.825000000000003</c:v>
                </c:pt>
                <c:pt idx="33">
                  <c:v>76.825000000000003</c:v>
                </c:pt>
                <c:pt idx="34">
                  <c:v>76.825000000000003</c:v>
                </c:pt>
                <c:pt idx="35">
                  <c:v>76.825000000000003</c:v>
                </c:pt>
                <c:pt idx="36">
                  <c:v>76.825000000000003</c:v>
                </c:pt>
                <c:pt idx="37">
                  <c:v>76.825000000000003</c:v>
                </c:pt>
                <c:pt idx="38">
                  <c:v>74.346000000000004</c:v>
                </c:pt>
                <c:pt idx="39">
                  <c:v>74.346000000000004</c:v>
                </c:pt>
                <c:pt idx="40">
                  <c:v>74.346000000000004</c:v>
                </c:pt>
                <c:pt idx="41">
                  <c:v>74.346000000000004</c:v>
                </c:pt>
                <c:pt idx="42">
                  <c:v>71.867999999999995</c:v>
                </c:pt>
                <c:pt idx="43">
                  <c:v>64.433000000000007</c:v>
                </c:pt>
                <c:pt idx="44">
                  <c:v>61.856000000000002</c:v>
                </c:pt>
                <c:pt idx="45">
                  <c:v>61.856000000000002</c:v>
                </c:pt>
                <c:pt idx="46">
                  <c:v>61.856000000000002</c:v>
                </c:pt>
                <c:pt idx="47">
                  <c:v>61.856000000000002</c:v>
                </c:pt>
                <c:pt idx="48">
                  <c:v>61.856000000000002</c:v>
                </c:pt>
                <c:pt idx="49">
                  <c:v>61.856000000000002</c:v>
                </c:pt>
                <c:pt idx="50">
                  <c:v>61.856000000000002</c:v>
                </c:pt>
                <c:pt idx="51">
                  <c:v>61.856000000000002</c:v>
                </c:pt>
                <c:pt idx="52">
                  <c:v>61.856000000000002</c:v>
                </c:pt>
                <c:pt idx="53">
                  <c:v>61.856000000000002</c:v>
                </c:pt>
                <c:pt idx="54">
                  <c:v>61.856000000000002</c:v>
                </c:pt>
                <c:pt idx="55">
                  <c:v>58.600999999999999</c:v>
                </c:pt>
                <c:pt idx="56">
                  <c:v>58.600999999999999</c:v>
                </c:pt>
                <c:pt idx="57">
                  <c:v>58.600999999999999</c:v>
                </c:pt>
                <c:pt idx="58">
                  <c:v>58.600999999999999</c:v>
                </c:pt>
                <c:pt idx="59">
                  <c:v>58.600999999999999</c:v>
                </c:pt>
                <c:pt idx="60">
                  <c:v>58.600999999999999</c:v>
                </c:pt>
                <c:pt idx="61">
                  <c:v>55.344999999999999</c:v>
                </c:pt>
                <c:pt idx="62">
                  <c:v>55.344999999999999</c:v>
                </c:pt>
                <c:pt idx="63">
                  <c:v>55.344999999999999</c:v>
                </c:pt>
                <c:pt idx="64">
                  <c:v>51.392000000000003</c:v>
                </c:pt>
                <c:pt idx="65">
                  <c:v>51.392000000000003</c:v>
                </c:pt>
                <c:pt idx="66">
                  <c:v>51.392000000000003</c:v>
                </c:pt>
                <c:pt idx="67">
                  <c:v>51.392000000000003</c:v>
                </c:pt>
                <c:pt idx="68">
                  <c:v>47.439</c:v>
                </c:pt>
                <c:pt idx="69">
                  <c:v>47.439</c:v>
                </c:pt>
                <c:pt idx="70">
                  <c:v>47.439</c:v>
                </c:pt>
                <c:pt idx="71">
                  <c:v>47.439</c:v>
                </c:pt>
                <c:pt idx="72">
                  <c:v>47.439</c:v>
                </c:pt>
                <c:pt idx="73">
                  <c:v>47.439</c:v>
                </c:pt>
                <c:pt idx="74">
                  <c:v>47.439</c:v>
                </c:pt>
                <c:pt idx="75">
                  <c:v>47.439</c:v>
                </c:pt>
                <c:pt idx="76">
                  <c:v>47.439</c:v>
                </c:pt>
                <c:pt idx="77">
                  <c:v>47.439</c:v>
                </c:pt>
                <c:pt idx="78">
                  <c:v>47.439</c:v>
                </c:pt>
                <c:pt idx="79">
                  <c:v>47.439</c:v>
                </c:pt>
                <c:pt idx="80">
                  <c:v>47.439</c:v>
                </c:pt>
                <c:pt idx="81">
                  <c:v>47.439</c:v>
                </c:pt>
                <c:pt idx="82">
                  <c:v>47.439</c:v>
                </c:pt>
                <c:pt idx="83">
                  <c:v>47.439</c:v>
                </c:pt>
                <c:pt idx="84">
                  <c:v>47.439</c:v>
                </c:pt>
                <c:pt idx="85">
                  <c:v>47.439</c:v>
                </c:pt>
                <c:pt idx="86">
                  <c:v>47.439</c:v>
                </c:pt>
                <c:pt idx="87">
                  <c:v>47.439</c:v>
                </c:pt>
                <c:pt idx="88">
                  <c:v>47.439</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numCache>
            </c:numRef>
          </c:yVal>
          <c:smooth val="0"/>
        </c:ser>
        <c:ser>
          <c:idx val="2"/>
          <c:order val="2"/>
          <c:tx>
            <c:strRef>
              <c:f>Sheet1!$D$1</c:f>
              <c:strCache>
                <c:ptCount val="1"/>
                <c:pt idx="0">
                  <c:v>6-10 (N=143)</c:v>
                </c:pt>
              </c:strCache>
            </c:strRef>
          </c:tx>
          <c:spPr>
            <a:ln w="41275">
              <a:solidFill>
                <a:srgbClr val="FF0000"/>
              </a:solidFill>
            </a:ln>
          </c:spPr>
          <c:marker>
            <c:symbol val="none"/>
          </c:marker>
          <c:xVal>
            <c:numRef>
              <c:f>Sheet1!$A$2:$A$126</c:f>
              <c:numCache>
                <c:formatCode>General</c:formatCode>
                <c:ptCount val="12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numCache>
            </c:numRef>
          </c:xVal>
          <c:yVal>
            <c:numRef>
              <c:f>Sheet1!$D$2:$D$126</c:f>
              <c:numCache>
                <c:formatCode>General</c:formatCode>
                <c:ptCount val="125"/>
                <c:pt idx="0">
                  <c:v>100</c:v>
                </c:pt>
                <c:pt idx="1">
                  <c:v>100</c:v>
                </c:pt>
                <c:pt idx="2">
                  <c:v>100</c:v>
                </c:pt>
                <c:pt idx="3">
                  <c:v>100</c:v>
                </c:pt>
                <c:pt idx="4">
                  <c:v>99.296000000000006</c:v>
                </c:pt>
                <c:pt idx="5">
                  <c:v>98.581000000000003</c:v>
                </c:pt>
                <c:pt idx="6">
                  <c:v>94.295000000000002</c:v>
                </c:pt>
                <c:pt idx="7">
                  <c:v>88.58</c:v>
                </c:pt>
                <c:pt idx="8">
                  <c:v>87.866</c:v>
                </c:pt>
                <c:pt idx="9">
                  <c:v>87.146000000000001</c:v>
                </c:pt>
                <c:pt idx="10">
                  <c:v>87.146000000000001</c:v>
                </c:pt>
                <c:pt idx="11">
                  <c:v>87.146000000000001</c:v>
                </c:pt>
                <c:pt idx="12">
                  <c:v>87.146000000000001</c:v>
                </c:pt>
                <c:pt idx="13">
                  <c:v>87.146000000000001</c:v>
                </c:pt>
                <c:pt idx="14">
                  <c:v>87.146000000000001</c:v>
                </c:pt>
                <c:pt idx="15">
                  <c:v>86.283000000000001</c:v>
                </c:pt>
                <c:pt idx="16">
                  <c:v>86.283000000000001</c:v>
                </c:pt>
                <c:pt idx="17">
                  <c:v>85.411000000000001</c:v>
                </c:pt>
                <c:pt idx="18">
                  <c:v>82.787999999999997</c:v>
                </c:pt>
                <c:pt idx="19">
                  <c:v>77.503</c:v>
                </c:pt>
                <c:pt idx="20">
                  <c:v>75.742000000000004</c:v>
                </c:pt>
                <c:pt idx="21">
                  <c:v>73.099999999999994</c:v>
                </c:pt>
                <c:pt idx="22">
                  <c:v>73.099999999999994</c:v>
                </c:pt>
                <c:pt idx="23">
                  <c:v>73.099999999999994</c:v>
                </c:pt>
                <c:pt idx="24">
                  <c:v>73.099999999999994</c:v>
                </c:pt>
                <c:pt idx="25">
                  <c:v>73.099999999999994</c:v>
                </c:pt>
                <c:pt idx="26">
                  <c:v>72.084000000000003</c:v>
                </c:pt>
                <c:pt idx="27">
                  <c:v>72.084000000000003</c:v>
                </c:pt>
                <c:pt idx="28">
                  <c:v>72.084000000000003</c:v>
                </c:pt>
                <c:pt idx="29">
                  <c:v>68.95</c:v>
                </c:pt>
                <c:pt idx="30">
                  <c:v>64.771000000000001</c:v>
                </c:pt>
                <c:pt idx="31">
                  <c:v>60.593000000000004</c:v>
                </c:pt>
                <c:pt idx="32">
                  <c:v>60.593000000000004</c:v>
                </c:pt>
                <c:pt idx="33">
                  <c:v>59.548000000000002</c:v>
                </c:pt>
                <c:pt idx="34">
                  <c:v>59.548000000000002</c:v>
                </c:pt>
                <c:pt idx="35">
                  <c:v>59.548000000000002</c:v>
                </c:pt>
                <c:pt idx="36">
                  <c:v>59.548000000000002</c:v>
                </c:pt>
                <c:pt idx="37">
                  <c:v>59.548000000000002</c:v>
                </c:pt>
                <c:pt idx="38">
                  <c:v>59.548000000000002</c:v>
                </c:pt>
                <c:pt idx="39">
                  <c:v>59.548000000000002</c:v>
                </c:pt>
                <c:pt idx="40">
                  <c:v>59.548000000000002</c:v>
                </c:pt>
                <c:pt idx="41">
                  <c:v>59.548000000000002</c:v>
                </c:pt>
                <c:pt idx="42">
                  <c:v>59.548000000000002</c:v>
                </c:pt>
                <c:pt idx="43">
                  <c:v>55.826000000000001</c:v>
                </c:pt>
                <c:pt idx="44">
                  <c:v>54.585999999999999</c:v>
                </c:pt>
                <c:pt idx="45">
                  <c:v>54.585999999999999</c:v>
                </c:pt>
                <c:pt idx="46">
                  <c:v>54.585999999999999</c:v>
                </c:pt>
                <c:pt idx="47">
                  <c:v>54.585999999999999</c:v>
                </c:pt>
                <c:pt idx="48">
                  <c:v>54.585999999999999</c:v>
                </c:pt>
                <c:pt idx="49">
                  <c:v>54.585999999999999</c:v>
                </c:pt>
                <c:pt idx="50">
                  <c:v>53.11</c:v>
                </c:pt>
                <c:pt idx="51">
                  <c:v>53.11</c:v>
                </c:pt>
                <c:pt idx="52">
                  <c:v>53.11</c:v>
                </c:pt>
                <c:pt idx="53">
                  <c:v>53.11</c:v>
                </c:pt>
                <c:pt idx="54">
                  <c:v>51.548000000000002</c:v>
                </c:pt>
                <c:pt idx="55">
                  <c:v>49.884999999999998</c:v>
                </c:pt>
                <c:pt idx="56">
                  <c:v>49.884999999999998</c:v>
                </c:pt>
                <c:pt idx="57">
                  <c:v>49.884999999999998</c:v>
                </c:pt>
                <c:pt idx="58">
                  <c:v>49.884999999999998</c:v>
                </c:pt>
                <c:pt idx="59">
                  <c:v>49.884999999999998</c:v>
                </c:pt>
                <c:pt idx="60">
                  <c:v>49.884999999999998</c:v>
                </c:pt>
                <c:pt idx="61">
                  <c:v>49.884999999999998</c:v>
                </c:pt>
                <c:pt idx="62">
                  <c:v>49.884999999999998</c:v>
                </c:pt>
                <c:pt idx="63">
                  <c:v>49.884999999999998</c:v>
                </c:pt>
                <c:pt idx="64">
                  <c:v>47.89</c:v>
                </c:pt>
                <c:pt idx="65">
                  <c:v>45.895000000000003</c:v>
                </c:pt>
                <c:pt idx="66">
                  <c:v>43.899000000000001</c:v>
                </c:pt>
                <c:pt idx="67">
                  <c:v>41.904000000000003</c:v>
                </c:pt>
                <c:pt idx="68">
                  <c:v>39.908000000000001</c:v>
                </c:pt>
                <c:pt idx="69">
                  <c:v>39.908000000000001</c:v>
                </c:pt>
                <c:pt idx="70">
                  <c:v>39.908000000000001</c:v>
                </c:pt>
                <c:pt idx="71">
                  <c:v>39.908000000000001</c:v>
                </c:pt>
                <c:pt idx="72">
                  <c:v>39.908000000000001</c:v>
                </c:pt>
                <c:pt idx="73">
                  <c:v>39.908000000000001</c:v>
                </c:pt>
                <c:pt idx="74">
                  <c:v>39.908000000000001</c:v>
                </c:pt>
                <c:pt idx="75">
                  <c:v>39.908000000000001</c:v>
                </c:pt>
                <c:pt idx="76">
                  <c:v>39.908000000000001</c:v>
                </c:pt>
                <c:pt idx="77">
                  <c:v>37.561</c:v>
                </c:pt>
                <c:pt idx="78">
                  <c:v>37.561</c:v>
                </c:pt>
                <c:pt idx="79">
                  <c:v>37.561</c:v>
                </c:pt>
                <c:pt idx="80">
                  <c:v>37.561</c:v>
                </c:pt>
                <c:pt idx="81">
                  <c:v>37.561</c:v>
                </c:pt>
                <c:pt idx="82">
                  <c:v>37.561</c:v>
                </c:pt>
                <c:pt idx="83">
                  <c:v>37.561</c:v>
                </c:pt>
                <c:pt idx="84">
                  <c:v>37.561</c:v>
                </c:pt>
                <c:pt idx="85">
                  <c:v>37.561</c:v>
                </c:pt>
                <c:pt idx="86">
                  <c:v>37.561</c:v>
                </c:pt>
                <c:pt idx="87">
                  <c:v>37.561</c:v>
                </c:pt>
                <c:pt idx="88">
                  <c:v>37.561</c:v>
                </c:pt>
                <c:pt idx="89">
                  <c:v>37.561</c:v>
                </c:pt>
                <c:pt idx="90">
                  <c:v>37.561</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numCache>
            </c:numRef>
          </c:yVal>
          <c:smooth val="0"/>
        </c:ser>
        <c:ser>
          <c:idx val="3"/>
          <c:order val="3"/>
          <c:tx>
            <c:strRef>
              <c:f>Sheet1!$E$1</c:f>
              <c:strCache>
                <c:ptCount val="1"/>
                <c:pt idx="0">
                  <c:v>11-17 (N=555)</c:v>
                </c:pt>
              </c:strCache>
            </c:strRef>
          </c:tx>
          <c:spPr>
            <a:ln w="41275">
              <a:solidFill>
                <a:srgbClr val="00FF00"/>
              </a:solidFill>
            </a:ln>
          </c:spPr>
          <c:marker>
            <c:symbol val="none"/>
          </c:marker>
          <c:xVal>
            <c:numRef>
              <c:f>Sheet1!$A$2:$A$126</c:f>
              <c:numCache>
                <c:formatCode>General</c:formatCode>
                <c:ptCount val="125"/>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numCache>
            </c:numRef>
          </c:xVal>
          <c:yVal>
            <c:numRef>
              <c:f>Sheet1!$E$2:$E$126</c:f>
              <c:numCache>
                <c:formatCode>General</c:formatCode>
                <c:ptCount val="125"/>
                <c:pt idx="0">
                  <c:v>100</c:v>
                </c:pt>
                <c:pt idx="1">
                  <c:v>100</c:v>
                </c:pt>
                <c:pt idx="2">
                  <c:v>99.64</c:v>
                </c:pt>
                <c:pt idx="3">
                  <c:v>99.278999999999996</c:v>
                </c:pt>
                <c:pt idx="4">
                  <c:v>99.099000000000004</c:v>
                </c:pt>
                <c:pt idx="5">
                  <c:v>97.283000000000001</c:v>
                </c:pt>
                <c:pt idx="6">
                  <c:v>93.792000000000002</c:v>
                </c:pt>
                <c:pt idx="7">
                  <c:v>88.444000000000003</c:v>
                </c:pt>
                <c:pt idx="8">
                  <c:v>87.695999999999998</c:v>
                </c:pt>
                <c:pt idx="9">
                  <c:v>87.507999999999996</c:v>
                </c:pt>
                <c:pt idx="10">
                  <c:v>87.507999999999996</c:v>
                </c:pt>
                <c:pt idx="11">
                  <c:v>87.507999999999996</c:v>
                </c:pt>
                <c:pt idx="12">
                  <c:v>87.313999999999993</c:v>
                </c:pt>
                <c:pt idx="13">
                  <c:v>87.313999999999993</c:v>
                </c:pt>
                <c:pt idx="14">
                  <c:v>87.313999999999993</c:v>
                </c:pt>
                <c:pt idx="15">
                  <c:v>86.855000000000004</c:v>
                </c:pt>
                <c:pt idx="16">
                  <c:v>85.015000000000001</c:v>
                </c:pt>
                <c:pt idx="17">
                  <c:v>83.861000000000004</c:v>
                </c:pt>
                <c:pt idx="18">
                  <c:v>79.686000000000007</c:v>
                </c:pt>
                <c:pt idx="19">
                  <c:v>74.075999999999993</c:v>
                </c:pt>
                <c:pt idx="20">
                  <c:v>72.665000000000006</c:v>
                </c:pt>
                <c:pt idx="21">
                  <c:v>72.665000000000006</c:v>
                </c:pt>
                <c:pt idx="22">
                  <c:v>72.186999999999998</c:v>
                </c:pt>
                <c:pt idx="23">
                  <c:v>72.186999999999998</c:v>
                </c:pt>
                <c:pt idx="24">
                  <c:v>71.941000000000003</c:v>
                </c:pt>
                <c:pt idx="25">
                  <c:v>71.941000000000003</c:v>
                </c:pt>
                <c:pt idx="26">
                  <c:v>71.658000000000001</c:v>
                </c:pt>
                <c:pt idx="27">
                  <c:v>71.373000000000005</c:v>
                </c:pt>
                <c:pt idx="28">
                  <c:v>71.084000000000003</c:v>
                </c:pt>
                <c:pt idx="29">
                  <c:v>69.638999999999996</c:v>
                </c:pt>
                <c:pt idx="30">
                  <c:v>67.322000000000003</c:v>
                </c:pt>
                <c:pt idx="31">
                  <c:v>63.548999999999999</c:v>
                </c:pt>
                <c:pt idx="32">
                  <c:v>62.963999999999999</c:v>
                </c:pt>
                <c:pt idx="33">
                  <c:v>62.671999999999997</c:v>
                </c:pt>
                <c:pt idx="34">
                  <c:v>62.671999999999997</c:v>
                </c:pt>
                <c:pt idx="35">
                  <c:v>62.671999999999997</c:v>
                </c:pt>
                <c:pt idx="36">
                  <c:v>62.671999999999997</c:v>
                </c:pt>
                <c:pt idx="37">
                  <c:v>62.671999999999997</c:v>
                </c:pt>
                <c:pt idx="38">
                  <c:v>62.671999999999997</c:v>
                </c:pt>
                <c:pt idx="39">
                  <c:v>62.335999999999999</c:v>
                </c:pt>
                <c:pt idx="40">
                  <c:v>61.665999999999997</c:v>
                </c:pt>
                <c:pt idx="41">
                  <c:v>58.65</c:v>
                </c:pt>
                <c:pt idx="42">
                  <c:v>56.639000000000003</c:v>
                </c:pt>
                <c:pt idx="43">
                  <c:v>54.290999999999997</c:v>
                </c:pt>
                <c:pt idx="44">
                  <c:v>54.290999999999997</c:v>
                </c:pt>
                <c:pt idx="45">
                  <c:v>53.942999999999998</c:v>
                </c:pt>
                <c:pt idx="46">
                  <c:v>53.942999999999998</c:v>
                </c:pt>
                <c:pt idx="47">
                  <c:v>53.942999999999998</c:v>
                </c:pt>
                <c:pt idx="48">
                  <c:v>53.942999999999998</c:v>
                </c:pt>
                <c:pt idx="49">
                  <c:v>53.942999999999998</c:v>
                </c:pt>
                <c:pt idx="50">
                  <c:v>53.536999999999999</c:v>
                </c:pt>
                <c:pt idx="51">
                  <c:v>53.128999999999998</c:v>
                </c:pt>
                <c:pt idx="52">
                  <c:v>52.308</c:v>
                </c:pt>
                <c:pt idx="53">
                  <c:v>50.241999999999997</c:v>
                </c:pt>
                <c:pt idx="54">
                  <c:v>47.750999999999998</c:v>
                </c:pt>
                <c:pt idx="55">
                  <c:v>44.84</c:v>
                </c:pt>
                <c:pt idx="56">
                  <c:v>44.84</c:v>
                </c:pt>
                <c:pt idx="57">
                  <c:v>44.84</c:v>
                </c:pt>
                <c:pt idx="58">
                  <c:v>44.84</c:v>
                </c:pt>
                <c:pt idx="59">
                  <c:v>44.84</c:v>
                </c:pt>
                <c:pt idx="60">
                  <c:v>44.84</c:v>
                </c:pt>
                <c:pt idx="61">
                  <c:v>44.84</c:v>
                </c:pt>
                <c:pt idx="62">
                  <c:v>44.84</c:v>
                </c:pt>
                <c:pt idx="63">
                  <c:v>43.832999999999998</c:v>
                </c:pt>
                <c:pt idx="64">
                  <c:v>42.825000000000003</c:v>
                </c:pt>
                <c:pt idx="65">
                  <c:v>41.313000000000002</c:v>
                </c:pt>
                <c:pt idx="66">
                  <c:v>38.290999999999997</c:v>
                </c:pt>
                <c:pt idx="67">
                  <c:v>36.779000000000003</c:v>
                </c:pt>
                <c:pt idx="68">
                  <c:v>36.274999999999999</c:v>
                </c:pt>
                <c:pt idx="69">
                  <c:v>36.274999999999999</c:v>
                </c:pt>
                <c:pt idx="70">
                  <c:v>36.274999999999999</c:v>
                </c:pt>
                <c:pt idx="71">
                  <c:v>36.274999999999999</c:v>
                </c:pt>
                <c:pt idx="72">
                  <c:v>36.274999999999999</c:v>
                </c:pt>
                <c:pt idx="73">
                  <c:v>36.274999999999999</c:v>
                </c:pt>
                <c:pt idx="74">
                  <c:v>36.274999999999999</c:v>
                </c:pt>
                <c:pt idx="75">
                  <c:v>35.639000000000003</c:v>
                </c:pt>
                <c:pt idx="76">
                  <c:v>34.991</c:v>
                </c:pt>
                <c:pt idx="77">
                  <c:v>34.343000000000004</c:v>
                </c:pt>
                <c:pt idx="78">
                  <c:v>34.343000000000004</c:v>
                </c:pt>
                <c:pt idx="79">
                  <c:v>33.046999999999997</c:v>
                </c:pt>
                <c:pt idx="80">
                  <c:v>32.372</c:v>
                </c:pt>
                <c:pt idx="81">
                  <c:v>32.372</c:v>
                </c:pt>
                <c:pt idx="82">
                  <c:v>32.372</c:v>
                </c:pt>
                <c:pt idx="83">
                  <c:v>32.372</c:v>
                </c:pt>
                <c:pt idx="84">
                  <c:v>32.372</c:v>
                </c:pt>
                <c:pt idx="85">
                  <c:v>32.372</c:v>
                </c:pt>
                <c:pt idx="86">
                  <c:v>32.372</c:v>
                </c:pt>
                <c:pt idx="87">
                  <c:v>30.792999999999999</c:v>
                </c:pt>
                <c:pt idx="88">
                  <c:v>30.792999999999999</c:v>
                </c:pt>
                <c:pt idx="89">
                  <c:v>29.129000000000001</c:v>
                </c:pt>
                <c:pt idx="90">
                  <c:v>28.297000000000001</c:v>
                </c:pt>
                <c:pt idx="91">
                  <c:v>27.463999999999999</c:v>
                </c:pt>
                <c:pt idx="92">
                  <c:v>27.463999999999999</c:v>
                </c:pt>
                <c:pt idx="93">
                  <c:v>27.463999999999999</c:v>
                </c:pt>
                <c:pt idx="94">
                  <c:v>27.463999999999999</c:v>
                </c:pt>
                <c:pt idx="95">
                  <c:v>27.463999999999999</c:v>
                </c:pt>
                <c:pt idx="96">
                  <c:v>27.463999999999999</c:v>
                </c:pt>
                <c:pt idx="97">
                  <c:v>26.548999999999999</c:v>
                </c:pt>
                <c:pt idx="98">
                  <c:v>26.548999999999999</c:v>
                </c:pt>
                <c:pt idx="99">
                  <c:v>26.548999999999999</c:v>
                </c:pt>
                <c:pt idx="100">
                  <c:v>25.565999999999999</c:v>
                </c:pt>
                <c:pt idx="101">
                  <c:v>25.565999999999999</c:v>
                </c:pt>
                <c:pt idx="102">
                  <c:v>23.52</c:v>
                </c:pt>
                <c:pt idx="103">
                  <c:v>23.52</c:v>
                </c:pt>
                <c:pt idx="104">
                  <c:v>23.52</c:v>
                </c:pt>
                <c:pt idx="105">
                  <c:v>23.52</c:v>
                </c:pt>
                <c:pt idx="106">
                  <c:v>23.52</c:v>
                </c:pt>
                <c:pt idx="107">
                  <c:v>23.52</c:v>
                </c:pt>
                <c:pt idx="108">
                  <c:v>23.52</c:v>
                </c:pt>
                <c:pt idx="109">
                  <c:v>23.52</c:v>
                </c:pt>
                <c:pt idx="110">
                  <c:v>23.52</c:v>
                </c:pt>
                <c:pt idx="111">
                  <c:v>23.52</c:v>
                </c:pt>
                <c:pt idx="112">
                  <c:v>23.52</c:v>
                </c:pt>
                <c:pt idx="113">
                  <c:v>23.52</c:v>
                </c:pt>
                <c:pt idx="114">
                  <c:v>23.52</c:v>
                </c:pt>
                <c:pt idx="115">
                  <c:v>23.52</c:v>
                </c:pt>
                <c:pt idx="116">
                  <c:v>23.52</c:v>
                </c:pt>
                <c:pt idx="117">
                  <c:v>23.52</c:v>
                </c:pt>
                <c:pt idx="118">
                  <c:v>23.52</c:v>
                </c:pt>
                <c:pt idx="119">
                  <c:v>23.52</c:v>
                </c:pt>
                <c:pt idx="120">
                  <c:v>23.52</c:v>
                </c:pt>
                <c:pt idx="121">
                  <c:v>23.52</c:v>
                </c:pt>
                <c:pt idx="122">
                  <c:v>23.52</c:v>
                </c:pt>
                <c:pt idx="123">
                  <c:v>23.52</c:v>
                </c:pt>
                <c:pt idx="124">
                  <c:v>23.52</c:v>
                </c:pt>
              </c:numCache>
            </c:numRef>
          </c:yVal>
          <c:smooth val="0"/>
        </c:ser>
        <c:dLbls>
          <c:showLegendKey val="0"/>
          <c:showVal val="0"/>
          <c:showCatName val="0"/>
          <c:showSerName val="0"/>
          <c:showPercent val="0"/>
          <c:showBubbleSize val="0"/>
        </c:dLbls>
        <c:axId val="852530800"/>
        <c:axId val="852531192"/>
      </c:scatterChart>
      <c:valAx>
        <c:axId val="852530800"/>
        <c:scaling>
          <c:orientation val="minMax"/>
          <c:max val="8"/>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852531192"/>
        <c:crosses val="autoZero"/>
        <c:crossBetween val="midCat"/>
        <c:majorUnit val="1"/>
      </c:valAx>
      <c:valAx>
        <c:axId val="85253119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Bronchiolitis Obliterans Syndrome-Free 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852530800"/>
        <c:crosses val="autoZero"/>
        <c:crossBetween val="midCat"/>
        <c:majorUnit val="25"/>
      </c:valAx>
      <c:spPr>
        <a:solidFill>
          <a:schemeClr val="bg2"/>
        </a:solidFill>
        <a:ln>
          <a:solidFill>
            <a:schemeClr val="tx1"/>
          </a:solidFill>
        </a:ln>
      </c:spPr>
    </c:plotArea>
    <c:legend>
      <c:legendPos val="r"/>
      <c:layout>
        <c:manualLayout>
          <c:xMode val="edge"/>
          <c:yMode val="edge"/>
          <c:x val="0.14069321533923304"/>
          <c:y val="0.57832423164846325"/>
          <c:w val="0.25104719764011779"/>
          <c:h val="0.24292777918889191"/>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4.6611302493438318E-2"/>
          <c:w val="0.85968051006900348"/>
          <c:h val="0.80568876471086259"/>
        </c:manualLayout>
      </c:layout>
      <c:scatterChart>
        <c:scatterStyle val="lineMarker"/>
        <c:varyColors val="0"/>
        <c:ser>
          <c:idx val="0"/>
          <c:order val="0"/>
          <c:tx>
            <c:strRef>
              <c:f>Sheet1!$B$1</c:f>
              <c:strCache>
                <c:ptCount val="1"/>
                <c:pt idx="0">
                  <c:v>CF (N=459)</c:v>
                </c:pt>
              </c:strCache>
            </c:strRef>
          </c:tx>
          <c:spPr>
            <a:ln w="41275">
              <a:solidFill>
                <a:srgbClr val="00FF00"/>
              </a:solidFill>
            </a:ln>
          </c:spPr>
          <c:marker>
            <c:symbol val="none"/>
          </c:marker>
          <c:xVal>
            <c:numRef>
              <c:f>Sheet1!$A$2:$A$118</c:f>
              <c:numCache>
                <c:formatCode>General</c:formatCode>
                <c:ptCount val="117"/>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pt idx="85">
                  <c:v>7.0833300000000001</c:v>
                </c:pt>
                <c:pt idx="86">
                  <c:v>7.1666699999999999</c:v>
                </c:pt>
                <c:pt idx="87">
                  <c:v>7.25</c:v>
                </c:pt>
                <c:pt idx="88">
                  <c:v>7.3333300000000001</c:v>
                </c:pt>
                <c:pt idx="89">
                  <c:v>7.4166699999999999</c:v>
                </c:pt>
                <c:pt idx="90">
                  <c:v>7.5</c:v>
                </c:pt>
                <c:pt idx="91">
                  <c:v>7.5833300000000001</c:v>
                </c:pt>
                <c:pt idx="92">
                  <c:v>7.6666699999999999</c:v>
                </c:pt>
                <c:pt idx="93">
                  <c:v>7.75</c:v>
                </c:pt>
                <c:pt idx="94">
                  <c:v>7.8333300000000001</c:v>
                </c:pt>
                <c:pt idx="95">
                  <c:v>7.9166699999999999</c:v>
                </c:pt>
                <c:pt idx="96">
                  <c:v>8</c:v>
                </c:pt>
                <c:pt idx="97">
                  <c:v>8.0833300000000001</c:v>
                </c:pt>
                <c:pt idx="98">
                  <c:v>8.1666699999999999</c:v>
                </c:pt>
                <c:pt idx="99">
                  <c:v>8.25</c:v>
                </c:pt>
                <c:pt idx="100">
                  <c:v>8.3333300000000001</c:v>
                </c:pt>
                <c:pt idx="101">
                  <c:v>8.4166699999999999</c:v>
                </c:pt>
                <c:pt idx="102">
                  <c:v>8.5</c:v>
                </c:pt>
                <c:pt idx="103">
                  <c:v>8.5833300000000001</c:v>
                </c:pt>
                <c:pt idx="104">
                  <c:v>8.6666699999999999</c:v>
                </c:pt>
                <c:pt idx="105">
                  <c:v>8.75</c:v>
                </c:pt>
                <c:pt idx="106">
                  <c:v>8.8333300000000001</c:v>
                </c:pt>
                <c:pt idx="107">
                  <c:v>8.9166699999999999</c:v>
                </c:pt>
                <c:pt idx="108">
                  <c:v>9</c:v>
                </c:pt>
                <c:pt idx="109">
                  <c:v>9.0833300000000001</c:v>
                </c:pt>
                <c:pt idx="110">
                  <c:v>9.1666699999999999</c:v>
                </c:pt>
                <c:pt idx="111">
                  <c:v>9.25</c:v>
                </c:pt>
                <c:pt idx="112">
                  <c:v>9.3333300000000001</c:v>
                </c:pt>
                <c:pt idx="113">
                  <c:v>9.4166699999999999</c:v>
                </c:pt>
                <c:pt idx="114">
                  <c:v>9.5</c:v>
                </c:pt>
                <c:pt idx="115">
                  <c:v>9.5833300000000001</c:v>
                </c:pt>
                <c:pt idx="116">
                  <c:v>9.6666699999999999</c:v>
                </c:pt>
              </c:numCache>
            </c:numRef>
          </c:xVal>
          <c:yVal>
            <c:numRef>
              <c:f>Sheet1!$B$2:$B$118</c:f>
              <c:numCache>
                <c:formatCode>General</c:formatCode>
                <c:ptCount val="117"/>
                <c:pt idx="0">
                  <c:v>100</c:v>
                </c:pt>
                <c:pt idx="1">
                  <c:v>100</c:v>
                </c:pt>
                <c:pt idx="2">
                  <c:v>100</c:v>
                </c:pt>
                <c:pt idx="3">
                  <c:v>99.563999999999993</c:v>
                </c:pt>
                <c:pt idx="4">
                  <c:v>99.126999999999995</c:v>
                </c:pt>
                <c:pt idx="5">
                  <c:v>97.590999999999994</c:v>
                </c:pt>
                <c:pt idx="6">
                  <c:v>94.71</c:v>
                </c:pt>
                <c:pt idx="7">
                  <c:v>89.367000000000004</c:v>
                </c:pt>
                <c:pt idx="8">
                  <c:v>88.463999999999999</c:v>
                </c:pt>
                <c:pt idx="9">
                  <c:v>88.010999999999996</c:v>
                </c:pt>
                <c:pt idx="10">
                  <c:v>88.010999999999996</c:v>
                </c:pt>
                <c:pt idx="11">
                  <c:v>88.010999999999996</c:v>
                </c:pt>
                <c:pt idx="12">
                  <c:v>87.774000000000001</c:v>
                </c:pt>
                <c:pt idx="13">
                  <c:v>87.774000000000001</c:v>
                </c:pt>
                <c:pt idx="14">
                  <c:v>87.774000000000001</c:v>
                </c:pt>
                <c:pt idx="15">
                  <c:v>87.5</c:v>
                </c:pt>
                <c:pt idx="16">
                  <c:v>85.570999999999998</c:v>
                </c:pt>
                <c:pt idx="17">
                  <c:v>83.915000000000006</c:v>
                </c:pt>
                <c:pt idx="18">
                  <c:v>79.462000000000003</c:v>
                </c:pt>
                <c:pt idx="19">
                  <c:v>74.134</c:v>
                </c:pt>
                <c:pt idx="20">
                  <c:v>72.724999999999994</c:v>
                </c:pt>
                <c:pt idx="21">
                  <c:v>72.156999999999996</c:v>
                </c:pt>
                <c:pt idx="22">
                  <c:v>71.870999999999995</c:v>
                </c:pt>
                <c:pt idx="23">
                  <c:v>71.870999999999995</c:v>
                </c:pt>
                <c:pt idx="24">
                  <c:v>71.870999999999995</c:v>
                </c:pt>
                <c:pt idx="25">
                  <c:v>71.870999999999995</c:v>
                </c:pt>
                <c:pt idx="26">
                  <c:v>71.531000000000006</c:v>
                </c:pt>
                <c:pt idx="27">
                  <c:v>71.185000000000002</c:v>
                </c:pt>
                <c:pt idx="28">
                  <c:v>71.185000000000002</c:v>
                </c:pt>
                <c:pt idx="29">
                  <c:v>70.132999999999996</c:v>
                </c:pt>
                <c:pt idx="30">
                  <c:v>69.078999999999994</c:v>
                </c:pt>
                <c:pt idx="31">
                  <c:v>65.552999999999997</c:v>
                </c:pt>
                <c:pt idx="32">
                  <c:v>64.841999999999999</c:v>
                </c:pt>
                <c:pt idx="33">
                  <c:v>64.13</c:v>
                </c:pt>
                <c:pt idx="34">
                  <c:v>64.13</c:v>
                </c:pt>
                <c:pt idx="35">
                  <c:v>64.13</c:v>
                </c:pt>
                <c:pt idx="36">
                  <c:v>64.13</c:v>
                </c:pt>
                <c:pt idx="37">
                  <c:v>64.13</c:v>
                </c:pt>
                <c:pt idx="38">
                  <c:v>64.13</c:v>
                </c:pt>
                <c:pt idx="39">
                  <c:v>63.716000000000001</c:v>
                </c:pt>
                <c:pt idx="40">
                  <c:v>63.302</c:v>
                </c:pt>
                <c:pt idx="41">
                  <c:v>61.234000000000002</c:v>
                </c:pt>
                <c:pt idx="42">
                  <c:v>59.991999999999997</c:v>
                </c:pt>
                <c:pt idx="43">
                  <c:v>57.920999999999999</c:v>
                </c:pt>
                <c:pt idx="44">
                  <c:v>57.497999999999998</c:v>
                </c:pt>
                <c:pt idx="45">
                  <c:v>57.497999999999998</c:v>
                </c:pt>
                <c:pt idx="46">
                  <c:v>57.497999999999998</c:v>
                </c:pt>
                <c:pt idx="47">
                  <c:v>57.497999999999998</c:v>
                </c:pt>
                <c:pt idx="48">
                  <c:v>57.497999999999998</c:v>
                </c:pt>
                <c:pt idx="49">
                  <c:v>57.497999999999998</c:v>
                </c:pt>
                <c:pt idx="50">
                  <c:v>56.392000000000003</c:v>
                </c:pt>
                <c:pt idx="51">
                  <c:v>55.838999999999999</c:v>
                </c:pt>
                <c:pt idx="52">
                  <c:v>55.280999999999999</c:v>
                </c:pt>
                <c:pt idx="53">
                  <c:v>54.164000000000001</c:v>
                </c:pt>
                <c:pt idx="54">
                  <c:v>51.372</c:v>
                </c:pt>
                <c:pt idx="55">
                  <c:v>48.567999999999998</c:v>
                </c:pt>
                <c:pt idx="56">
                  <c:v>48.567999999999998</c:v>
                </c:pt>
                <c:pt idx="57">
                  <c:v>48.567999999999998</c:v>
                </c:pt>
                <c:pt idx="58">
                  <c:v>48.567999999999998</c:v>
                </c:pt>
                <c:pt idx="59">
                  <c:v>48.567999999999998</c:v>
                </c:pt>
                <c:pt idx="60">
                  <c:v>48.567999999999998</c:v>
                </c:pt>
                <c:pt idx="61">
                  <c:v>48.567999999999998</c:v>
                </c:pt>
                <c:pt idx="62">
                  <c:v>48.567999999999998</c:v>
                </c:pt>
                <c:pt idx="63">
                  <c:v>47.893000000000001</c:v>
                </c:pt>
                <c:pt idx="64">
                  <c:v>46.543999999999997</c:v>
                </c:pt>
                <c:pt idx="65">
                  <c:v>44.52</c:v>
                </c:pt>
                <c:pt idx="66">
                  <c:v>41.822000000000003</c:v>
                </c:pt>
                <c:pt idx="67">
                  <c:v>39.124000000000002</c:v>
                </c:pt>
                <c:pt idx="68">
                  <c:v>37.774999999999999</c:v>
                </c:pt>
                <c:pt idx="69">
                  <c:v>37.774999999999999</c:v>
                </c:pt>
                <c:pt idx="70">
                  <c:v>37.774999999999999</c:v>
                </c:pt>
                <c:pt idx="71">
                  <c:v>37.774999999999999</c:v>
                </c:pt>
                <c:pt idx="72">
                  <c:v>37.774999999999999</c:v>
                </c:pt>
                <c:pt idx="73">
                  <c:v>37.774999999999999</c:v>
                </c:pt>
                <c:pt idx="74">
                  <c:v>37.774999999999999</c:v>
                </c:pt>
                <c:pt idx="75">
                  <c:v>36.935000000000002</c:v>
                </c:pt>
                <c:pt idx="76">
                  <c:v>36.076000000000001</c:v>
                </c:pt>
                <c:pt idx="77">
                  <c:v>34.357999999999997</c:v>
                </c:pt>
                <c:pt idx="78">
                  <c:v>34.357999999999997</c:v>
                </c:pt>
                <c:pt idx="79">
                  <c:v>32.640999999999998</c:v>
                </c:pt>
                <c:pt idx="80">
                  <c:v>31.734000000000002</c:v>
                </c:pt>
                <c:pt idx="81">
                  <c:v>31.734000000000002</c:v>
                </c:pt>
                <c:pt idx="82">
                  <c:v>31.734000000000002</c:v>
                </c:pt>
                <c:pt idx="83">
                  <c:v>31.734000000000002</c:v>
                </c:pt>
                <c:pt idx="84">
                  <c:v>31.734000000000002</c:v>
                </c:pt>
                <c:pt idx="85">
                  <c:v>31.734000000000002</c:v>
                </c:pt>
                <c:pt idx="86">
                  <c:v>31.734000000000002</c:v>
                </c:pt>
                <c:pt idx="87">
                  <c:v>30.600999999999999</c:v>
                </c:pt>
                <c:pt idx="88">
                  <c:v>30.600999999999999</c:v>
                </c:pt>
                <c:pt idx="89">
                  <c:v>29.376999999999999</c:v>
                </c:pt>
                <c:pt idx="90">
                  <c:v>28.152000000000001</c:v>
                </c:pt>
                <c:pt idx="91">
                  <c:v>24.48</c:v>
                </c:pt>
                <c:pt idx="92">
                  <c:v>24.48</c:v>
                </c:pt>
                <c:pt idx="93">
                  <c:v>24.48</c:v>
                </c:pt>
                <c:pt idx="94">
                  <c:v>24.48</c:v>
                </c:pt>
                <c:pt idx="95">
                  <c:v>24.48</c:v>
                </c:pt>
                <c:pt idx="96">
                  <c:v>24.48</c:v>
                </c:pt>
                <c:pt idx="97">
                  <c:v>23.12</c:v>
                </c:pt>
                <c:pt idx="98">
                  <c:v>23.12</c:v>
                </c:pt>
                <c:pt idx="99">
                  <c:v>23.12</c:v>
                </c:pt>
                <c:pt idx="100">
                  <c:v>21.675000000000001</c:v>
                </c:pt>
                <c:pt idx="101">
                  <c:v>21.675000000000001</c:v>
                </c:pt>
                <c:pt idx="102">
                  <c:v>20.23</c:v>
                </c:pt>
                <c:pt idx="103">
                  <c:v>20.23</c:v>
                </c:pt>
                <c:pt idx="104">
                  <c:v>20.23</c:v>
                </c:pt>
                <c:pt idx="105">
                  <c:v>20.23</c:v>
                </c:pt>
                <c:pt idx="106">
                  <c:v>20.23</c:v>
                </c:pt>
                <c:pt idx="107">
                  <c:v>20.23</c:v>
                </c:pt>
                <c:pt idx="108">
                  <c:v>20.23</c:v>
                </c:pt>
                <c:pt idx="109">
                  <c:v>20.23</c:v>
                </c:pt>
                <c:pt idx="110">
                  <c:v>20.23</c:v>
                </c:pt>
                <c:pt idx="111">
                  <c:v>20.23</c:v>
                </c:pt>
                <c:pt idx="112">
                  <c:v>20.23</c:v>
                </c:pt>
                <c:pt idx="113">
                  <c:v>20.23</c:v>
                </c:pt>
                <c:pt idx="114">
                  <c:v>20.23</c:v>
                </c:pt>
                <c:pt idx="115">
                  <c:v>20.23</c:v>
                </c:pt>
                <c:pt idx="116">
                  <c:v>20.23</c:v>
                </c:pt>
              </c:numCache>
            </c:numRef>
          </c:yVal>
          <c:smooth val="0"/>
        </c:ser>
        <c:ser>
          <c:idx val="1"/>
          <c:order val="1"/>
          <c:tx>
            <c:strRef>
              <c:f>Sheet1!$C$1</c:f>
              <c:strCache>
                <c:ptCount val="1"/>
                <c:pt idx="0">
                  <c:v>ILD Other (N=57)</c:v>
                </c:pt>
              </c:strCache>
            </c:strRef>
          </c:tx>
          <c:spPr>
            <a:ln w="41275">
              <a:solidFill>
                <a:srgbClr val="FF6600"/>
              </a:solidFill>
            </a:ln>
          </c:spPr>
          <c:marker>
            <c:symbol val="none"/>
          </c:marker>
          <c:xVal>
            <c:numRef>
              <c:f>Sheet1!$A$2:$A$118</c:f>
              <c:numCache>
                <c:formatCode>General</c:formatCode>
                <c:ptCount val="117"/>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pt idx="85">
                  <c:v>7.0833300000000001</c:v>
                </c:pt>
                <c:pt idx="86">
                  <c:v>7.1666699999999999</c:v>
                </c:pt>
                <c:pt idx="87">
                  <c:v>7.25</c:v>
                </c:pt>
                <c:pt idx="88">
                  <c:v>7.3333300000000001</c:v>
                </c:pt>
                <c:pt idx="89">
                  <c:v>7.4166699999999999</c:v>
                </c:pt>
                <c:pt idx="90">
                  <c:v>7.5</c:v>
                </c:pt>
                <c:pt idx="91">
                  <c:v>7.5833300000000001</c:v>
                </c:pt>
                <c:pt idx="92">
                  <c:v>7.6666699999999999</c:v>
                </c:pt>
                <c:pt idx="93">
                  <c:v>7.75</c:v>
                </c:pt>
                <c:pt idx="94">
                  <c:v>7.8333300000000001</c:v>
                </c:pt>
                <c:pt idx="95">
                  <c:v>7.9166699999999999</c:v>
                </c:pt>
                <c:pt idx="96">
                  <c:v>8</c:v>
                </c:pt>
                <c:pt idx="97">
                  <c:v>8.0833300000000001</c:v>
                </c:pt>
                <c:pt idx="98">
                  <c:v>8.1666699999999999</c:v>
                </c:pt>
                <c:pt idx="99">
                  <c:v>8.25</c:v>
                </c:pt>
                <c:pt idx="100">
                  <c:v>8.3333300000000001</c:v>
                </c:pt>
                <c:pt idx="101">
                  <c:v>8.4166699999999999</c:v>
                </c:pt>
                <c:pt idx="102">
                  <c:v>8.5</c:v>
                </c:pt>
                <c:pt idx="103">
                  <c:v>8.5833300000000001</c:v>
                </c:pt>
                <c:pt idx="104">
                  <c:v>8.6666699999999999</c:v>
                </c:pt>
                <c:pt idx="105">
                  <c:v>8.75</c:v>
                </c:pt>
                <c:pt idx="106">
                  <c:v>8.8333300000000001</c:v>
                </c:pt>
                <c:pt idx="107">
                  <c:v>8.9166699999999999</c:v>
                </c:pt>
                <c:pt idx="108">
                  <c:v>9</c:v>
                </c:pt>
                <c:pt idx="109">
                  <c:v>9.0833300000000001</c:v>
                </c:pt>
                <c:pt idx="110">
                  <c:v>9.1666699999999999</c:v>
                </c:pt>
                <c:pt idx="111">
                  <c:v>9.25</c:v>
                </c:pt>
                <c:pt idx="112">
                  <c:v>9.3333300000000001</c:v>
                </c:pt>
                <c:pt idx="113">
                  <c:v>9.4166699999999999</c:v>
                </c:pt>
                <c:pt idx="114">
                  <c:v>9.5</c:v>
                </c:pt>
                <c:pt idx="115">
                  <c:v>9.5833300000000001</c:v>
                </c:pt>
                <c:pt idx="116">
                  <c:v>9.6666699999999999</c:v>
                </c:pt>
              </c:numCache>
            </c:numRef>
          </c:xVal>
          <c:yVal>
            <c:numRef>
              <c:f>Sheet1!$C$2:$C$118</c:f>
              <c:numCache>
                <c:formatCode>General</c:formatCode>
                <c:ptCount val="117"/>
                <c:pt idx="0">
                  <c:v>100</c:v>
                </c:pt>
                <c:pt idx="1">
                  <c:v>100</c:v>
                </c:pt>
                <c:pt idx="2">
                  <c:v>98.245999999999995</c:v>
                </c:pt>
                <c:pt idx="3">
                  <c:v>98.245999999999995</c:v>
                </c:pt>
                <c:pt idx="4">
                  <c:v>98.245999999999995</c:v>
                </c:pt>
                <c:pt idx="5">
                  <c:v>98.245999999999995</c:v>
                </c:pt>
                <c:pt idx="6">
                  <c:v>96.459000000000003</c:v>
                </c:pt>
                <c:pt idx="7">
                  <c:v>92.887</c:v>
                </c:pt>
                <c:pt idx="8">
                  <c:v>91.064999999999998</c:v>
                </c:pt>
                <c:pt idx="9">
                  <c:v>91.064999999999998</c:v>
                </c:pt>
                <c:pt idx="10">
                  <c:v>91.064999999999998</c:v>
                </c:pt>
                <c:pt idx="11">
                  <c:v>91.064999999999998</c:v>
                </c:pt>
                <c:pt idx="12">
                  <c:v>91.064999999999998</c:v>
                </c:pt>
                <c:pt idx="13">
                  <c:v>91.064999999999998</c:v>
                </c:pt>
                <c:pt idx="14">
                  <c:v>91.064999999999998</c:v>
                </c:pt>
                <c:pt idx="15">
                  <c:v>91.064999999999998</c:v>
                </c:pt>
                <c:pt idx="16">
                  <c:v>91.064999999999998</c:v>
                </c:pt>
                <c:pt idx="17">
                  <c:v>91.064999999999998</c:v>
                </c:pt>
                <c:pt idx="18">
                  <c:v>89.085999999999999</c:v>
                </c:pt>
                <c:pt idx="19">
                  <c:v>79.186999999999998</c:v>
                </c:pt>
                <c:pt idx="20">
                  <c:v>77.207999999999998</c:v>
                </c:pt>
                <c:pt idx="21">
                  <c:v>77.207999999999998</c:v>
                </c:pt>
                <c:pt idx="22">
                  <c:v>75.227999999999994</c:v>
                </c:pt>
                <c:pt idx="23">
                  <c:v>75.227999999999994</c:v>
                </c:pt>
                <c:pt idx="24">
                  <c:v>75.227999999999994</c:v>
                </c:pt>
                <c:pt idx="25">
                  <c:v>75.227999999999994</c:v>
                </c:pt>
                <c:pt idx="26">
                  <c:v>75.227999999999994</c:v>
                </c:pt>
                <c:pt idx="27">
                  <c:v>75.227999999999994</c:v>
                </c:pt>
                <c:pt idx="28">
                  <c:v>75.227999999999994</c:v>
                </c:pt>
                <c:pt idx="29">
                  <c:v>70.040000000000006</c:v>
                </c:pt>
                <c:pt idx="30">
                  <c:v>67.445999999999998</c:v>
                </c:pt>
                <c:pt idx="31">
                  <c:v>64.852000000000004</c:v>
                </c:pt>
                <c:pt idx="32">
                  <c:v>64.852000000000004</c:v>
                </c:pt>
                <c:pt idx="33">
                  <c:v>64.852000000000004</c:v>
                </c:pt>
                <c:pt idx="34">
                  <c:v>64.852000000000004</c:v>
                </c:pt>
                <c:pt idx="35">
                  <c:v>64.852000000000004</c:v>
                </c:pt>
                <c:pt idx="36">
                  <c:v>64.852000000000004</c:v>
                </c:pt>
                <c:pt idx="37">
                  <c:v>64.852000000000004</c:v>
                </c:pt>
                <c:pt idx="38">
                  <c:v>64.852000000000004</c:v>
                </c:pt>
                <c:pt idx="39">
                  <c:v>64.852000000000004</c:v>
                </c:pt>
                <c:pt idx="40">
                  <c:v>64.852000000000004</c:v>
                </c:pt>
                <c:pt idx="41">
                  <c:v>64.852000000000004</c:v>
                </c:pt>
                <c:pt idx="42">
                  <c:v>64.852000000000004</c:v>
                </c:pt>
                <c:pt idx="43">
                  <c:v>56.744999999999997</c:v>
                </c:pt>
                <c:pt idx="44">
                  <c:v>56.744999999999997</c:v>
                </c:pt>
                <c:pt idx="45">
                  <c:v>56.744999999999997</c:v>
                </c:pt>
                <c:pt idx="46">
                  <c:v>56.744999999999997</c:v>
                </c:pt>
                <c:pt idx="47">
                  <c:v>56.744999999999997</c:v>
                </c:pt>
                <c:pt idx="48">
                  <c:v>56.744999999999997</c:v>
                </c:pt>
                <c:pt idx="49">
                  <c:v>56.744999999999997</c:v>
                </c:pt>
                <c:pt idx="50">
                  <c:v>56.744999999999997</c:v>
                </c:pt>
                <c:pt idx="51">
                  <c:v>56.744999999999997</c:v>
                </c:pt>
                <c:pt idx="52">
                  <c:v>56.744999999999997</c:v>
                </c:pt>
                <c:pt idx="53">
                  <c:v>52.38</c:v>
                </c:pt>
                <c:pt idx="54">
                  <c:v>48.015000000000001</c:v>
                </c:pt>
                <c:pt idx="55">
                  <c:v>48.015000000000001</c:v>
                </c:pt>
                <c:pt idx="56">
                  <c:v>48.015000000000001</c:v>
                </c:pt>
                <c:pt idx="57">
                  <c:v>48.015000000000001</c:v>
                </c:pt>
                <c:pt idx="58">
                  <c:v>48.015000000000001</c:v>
                </c:pt>
              </c:numCache>
            </c:numRef>
          </c:yVal>
          <c:smooth val="0"/>
        </c:ser>
        <c:ser>
          <c:idx val="2"/>
          <c:order val="2"/>
          <c:tx>
            <c:strRef>
              <c:f>Sheet1!$D$1</c:f>
              <c:strCache>
                <c:ptCount val="1"/>
                <c:pt idx="0">
                  <c:v>PHT Other (N=45)</c:v>
                </c:pt>
              </c:strCache>
            </c:strRef>
          </c:tx>
          <c:spPr>
            <a:ln w="41275">
              <a:solidFill>
                <a:srgbClr val="FFFF00"/>
              </a:solidFill>
            </a:ln>
          </c:spPr>
          <c:marker>
            <c:symbol val="none"/>
          </c:marker>
          <c:xVal>
            <c:numRef>
              <c:f>Sheet1!$A$2:$A$118</c:f>
              <c:numCache>
                <c:formatCode>General</c:formatCode>
                <c:ptCount val="117"/>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pt idx="85">
                  <c:v>7.0833300000000001</c:v>
                </c:pt>
                <c:pt idx="86">
                  <c:v>7.1666699999999999</c:v>
                </c:pt>
                <c:pt idx="87">
                  <c:v>7.25</c:v>
                </c:pt>
                <c:pt idx="88">
                  <c:v>7.3333300000000001</c:v>
                </c:pt>
                <c:pt idx="89">
                  <c:v>7.4166699999999999</c:v>
                </c:pt>
                <c:pt idx="90">
                  <c:v>7.5</c:v>
                </c:pt>
                <c:pt idx="91">
                  <c:v>7.5833300000000001</c:v>
                </c:pt>
                <c:pt idx="92">
                  <c:v>7.6666699999999999</c:v>
                </c:pt>
                <c:pt idx="93">
                  <c:v>7.75</c:v>
                </c:pt>
                <c:pt idx="94">
                  <c:v>7.8333300000000001</c:v>
                </c:pt>
                <c:pt idx="95">
                  <c:v>7.9166699999999999</c:v>
                </c:pt>
                <c:pt idx="96">
                  <c:v>8</c:v>
                </c:pt>
                <c:pt idx="97">
                  <c:v>8.0833300000000001</c:v>
                </c:pt>
                <c:pt idx="98">
                  <c:v>8.1666699999999999</c:v>
                </c:pt>
                <c:pt idx="99">
                  <c:v>8.25</c:v>
                </c:pt>
                <c:pt idx="100">
                  <c:v>8.3333300000000001</c:v>
                </c:pt>
                <c:pt idx="101">
                  <c:v>8.4166699999999999</c:v>
                </c:pt>
                <c:pt idx="102">
                  <c:v>8.5</c:v>
                </c:pt>
                <c:pt idx="103">
                  <c:v>8.5833300000000001</c:v>
                </c:pt>
                <c:pt idx="104">
                  <c:v>8.6666699999999999</c:v>
                </c:pt>
                <c:pt idx="105">
                  <c:v>8.75</c:v>
                </c:pt>
                <c:pt idx="106">
                  <c:v>8.8333300000000001</c:v>
                </c:pt>
                <c:pt idx="107">
                  <c:v>8.9166699999999999</c:v>
                </c:pt>
                <c:pt idx="108">
                  <c:v>9</c:v>
                </c:pt>
                <c:pt idx="109">
                  <c:v>9.0833300000000001</c:v>
                </c:pt>
                <c:pt idx="110">
                  <c:v>9.1666699999999999</c:v>
                </c:pt>
                <c:pt idx="111">
                  <c:v>9.25</c:v>
                </c:pt>
                <c:pt idx="112">
                  <c:v>9.3333300000000001</c:v>
                </c:pt>
                <c:pt idx="113">
                  <c:v>9.4166699999999999</c:v>
                </c:pt>
                <c:pt idx="114">
                  <c:v>9.5</c:v>
                </c:pt>
                <c:pt idx="115">
                  <c:v>9.5833300000000001</c:v>
                </c:pt>
                <c:pt idx="116">
                  <c:v>9.6666699999999999</c:v>
                </c:pt>
              </c:numCache>
            </c:numRef>
          </c:xVal>
          <c:yVal>
            <c:numRef>
              <c:f>Sheet1!$D$2:$D$118</c:f>
              <c:numCache>
                <c:formatCode>General</c:formatCode>
                <c:ptCount val="117"/>
                <c:pt idx="0">
                  <c:v>100</c:v>
                </c:pt>
                <c:pt idx="1">
                  <c:v>100</c:v>
                </c:pt>
                <c:pt idx="2">
                  <c:v>100</c:v>
                </c:pt>
                <c:pt idx="3">
                  <c:v>100</c:v>
                </c:pt>
                <c:pt idx="4">
                  <c:v>100</c:v>
                </c:pt>
                <c:pt idx="5">
                  <c:v>97.727000000000004</c:v>
                </c:pt>
                <c:pt idx="6">
                  <c:v>90.909000000000006</c:v>
                </c:pt>
                <c:pt idx="7">
                  <c:v>86.364000000000004</c:v>
                </c:pt>
                <c:pt idx="8">
                  <c:v>86.364000000000004</c:v>
                </c:pt>
                <c:pt idx="9">
                  <c:v>86.364000000000004</c:v>
                </c:pt>
                <c:pt idx="10">
                  <c:v>86.364000000000004</c:v>
                </c:pt>
                <c:pt idx="11">
                  <c:v>86.364000000000004</c:v>
                </c:pt>
                <c:pt idx="12">
                  <c:v>86.364000000000004</c:v>
                </c:pt>
                <c:pt idx="13">
                  <c:v>86.364000000000004</c:v>
                </c:pt>
                <c:pt idx="14">
                  <c:v>86.364000000000004</c:v>
                </c:pt>
                <c:pt idx="15">
                  <c:v>83.385999999999996</c:v>
                </c:pt>
                <c:pt idx="16">
                  <c:v>83.385999999999996</c:v>
                </c:pt>
                <c:pt idx="17">
                  <c:v>83.385999999999996</c:v>
                </c:pt>
                <c:pt idx="18">
                  <c:v>80.406999999999996</c:v>
                </c:pt>
                <c:pt idx="19">
                  <c:v>74.450999999999993</c:v>
                </c:pt>
                <c:pt idx="20">
                  <c:v>74.450999999999993</c:v>
                </c:pt>
                <c:pt idx="21">
                  <c:v>74.450999999999993</c:v>
                </c:pt>
                <c:pt idx="22">
                  <c:v>74.450999999999993</c:v>
                </c:pt>
                <c:pt idx="23">
                  <c:v>74.450999999999993</c:v>
                </c:pt>
                <c:pt idx="24">
                  <c:v>74.450999999999993</c:v>
                </c:pt>
                <c:pt idx="25">
                  <c:v>74.450999999999993</c:v>
                </c:pt>
                <c:pt idx="26">
                  <c:v>74.450999999999993</c:v>
                </c:pt>
                <c:pt idx="27">
                  <c:v>74.450999999999993</c:v>
                </c:pt>
                <c:pt idx="28">
                  <c:v>74.450999999999993</c:v>
                </c:pt>
                <c:pt idx="29">
                  <c:v>70.314999999999998</c:v>
                </c:pt>
                <c:pt idx="30">
                  <c:v>57.906999999999996</c:v>
                </c:pt>
                <c:pt idx="31">
                  <c:v>53.77</c:v>
                </c:pt>
                <c:pt idx="32">
                  <c:v>53.77</c:v>
                </c:pt>
                <c:pt idx="33">
                  <c:v>53.77</c:v>
                </c:pt>
                <c:pt idx="34">
                  <c:v>53.77</c:v>
                </c:pt>
                <c:pt idx="35">
                  <c:v>53.77</c:v>
                </c:pt>
                <c:pt idx="36">
                  <c:v>53.77</c:v>
                </c:pt>
                <c:pt idx="37">
                  <c:v>53.77</c:v>
                </c:pt>
                <c:pt idx="38">
                  <c:v>53.77</c:v>
                </c:pt>
                <c:pt idx="39">
                  <c:v>53.77</c:v>
                </c:pt>
                <c:pt idx="40">
                  <c:v>53.77</c:v>
                </c:pt>
                <c:pt idx="41">
                  <c:v>53.77</c:v>
                </c:pt>
                <c:pt idx="42">
                  <c:v>53.77</c:v>
                </c:pt>
                <c:pt idx="43">
                  <c:v>53.77</c:v>
                </c:pt>
                <c:pt idx="44">
                  <c:v>53.77</c:v>
                </c:pt>
                <c:pt idx="45">
                  <c:v>53.77</c:v>
                </c:pt>
                <c:pt idx="46">
                  <c:v>53.77</c:v>
                </c:pt>
                <c:pt idx="47">
                  <c:v>53.77</c:v>
                </c:pt>
                <c:pt idx="48">
                  <c:v>53.77</c:v>
                </c:pt>
                <c:pt idx="49">
                  <c:v>53.77</c:v>
                </c:pt>
                <c:pt idx="50">
                  <c:v>53.77</c:v>
                </c:pt>
                <c:pt idx="51">
                  <c:v>53.77</c:v>
                </c:pt>
                <c:pt idx="52">
                  <c:v>53.77</c:v>
                </c:pt>
                <c:pt idx="53">
                  <c:v>53.77</c:v>
                </c:pt>
                <c:pt idx="54">
                  <c:v>53.77</c:v>
                </c:pt>
                <c:pt idx="55">
                  <c:v>53.77</c:v>
                </c:pt>
                <c:pt idx="56">
                  <c:v>53.77</c:v>
                </c:pt>
                <c:pt idx="57">
                  <c:v>53.77</c:v>
                </c:pt>
              </c:numCache>
            </c:numRef>
          </c:yVal>
          <c:smooth val="0"/>
        </c:ser>
        <c:ser>
          <c:idx val="3"/>
          <c:order val="3"/>
          <c:tx>
            <c:strRef>
              <c:f>Sheet1!$E$1</c:f>
              <c:strCache>
                <c:ptCount val="1"/>
                <c:pt idx="0">
                  <c:v>PH/PAH (N=76)</c:v>
                </c:pt>
              </c:strCache>
            </c:strRef>
          </c:tx>
          <c:spPr>
            <a:ln w="41275">
              <a:solidFill>
                <a:srgbClr val="00FFFF"/>
              </a:solidFill>
            </a:ln>
          </c:spPr>
          <c:marker>
            <c:symbol val="none"/>
          </c:marker>
          <c:xVal>
            <c:numRef>
              <c:f>Sheet1!$A$2:$A$118</c:f>
              <c:numCache>
                <c:formatCode>General</c:formatCode>
                <c:ptCount val="117"/>
                <c:pt idx="0">
                  <c:v>0</c:v>
                </c:pt>
                <c:pt idx="1">
                  <c:v>8.3330000000000001E-2</c:v>
                </c:pt>
                <c:pt idx="2">
                  <c:v>0.16667000000000001</c:v>
                </c:pt>
                <c:pt idx="3">
                  <c:v>0.25</c:v>
                </c:pt>
                <c:pt idx="4">
                  <c:v>0.33333000000000002</c:v>
                </c:pt>
                <c:pt idx="5">
                  <c:v>0.41666999999999998</c:v>
                </c:pt>
                <c:pt idx="6">
                  <c:v>0.5</c:v>
                </c:pt>
                <c:pt idx="7">
                  <c:v>0.58333000000000002</c:v>
                </c:pt>
                <c:pt idx="8">
                  <c:v>0.66666999999999998</c:v>
                </c:pt>
                <c:pt idx="9">
                  <c:v>0.75</c:v>
                </c:pt>
                <c:pt idx="10">
                  <c:v>0.83333000000000002</c:v>
                </c:pt>
                <c:pt idx="11">
                  <c:v>0.91666999999999998</c:v>
                </c:pt>
                <c:pt idx="12">
                  <c:v>1</c:v>
                </c:pt>
                <c:pt idx="13">
                  <c:v>1.0833299999999999</c:v>
                </c:pt>
                <c:pt idx="14">
                  <c:v>1.1666700000000001</c:v>
                </c:pt>
                <c:pt idx="15">
                  <c:v>1.25</c:v>
                </c:pt>
                <c:pt idx="16">
                  <c:v>1.3333299999999999</c:v>
                </c:pt>
                <c:pt idx="17">
                  <c:v>1.4166700000000001</c:v>
                </c:pt>
                <c:pt idx="18">
                  <c:v>1.5</c:v>
                </c:pt>
                <c:pt idx="19">
                  <c:v>1.5833299999999999</c:v>
                </c:pt>
                <c:pt idx="20">
                  <c:v>1.6666700000000001</c:v>
                </c:pt>
                <c:pt idx="21">
                  <c:v>1.75</c:v>
                </c:pt>
                <c:pt idx="22">
                  <c:v>1.8333299999999999</c:v>
                </c:pt>
                <c:pt idx="23">
                  <c:v>1.9166700000000001</c:v>
                </c:pt>
                <c:pt idx="24">
                  <c:v>2</c:v>
                </c:pt>
                <c:pt idx="25">
                  <c:v>2.0833300000000001</c:v>
                </c:pt>
                <c:pt idx="26">
                  <c:v>2.1666699999999999</c:v>
                </c:pt>
                <c:pt idx="27">
                  <c:v>2.25</c:v>
                </c:pt>
                <c:pt idx="28">
                  <c:v>2.3333300000000001</c:v>
                </c:pt>
                <c:pt idx="29">
                  <c:v>2.4166699999999999</c:v>
                </c:pt>
                <c:pt idx="30">
                  <c:v>2.5</c:v>
                </c:pt>
                <c:pt idx="31">
                  <c:v>2.5833300000000001</c:v>
                </c:pt>
                <c:pt idx="32">
                  <c:v>2.6666699999999999</c:v>
                </c:pt>
                <c:pt idx="33">
                  <c:v>2.75</c:v>
                </c:pt>
                <c:pt idx="34">
                  <c:v>2.8333300000000001</c:v>
                </c:pt>
                <c:pt idx="35">
                  <c:v>2.9166699999999999</c:v>
                </c:pt>
                <c:pt idx="36">
                  <c:v>3</c:v>
                </c:pt>
                <c:pt idx="37">
                  <c:v>3.0833300000000001</c:v>
                </c:pt>
                <c:pt idx="38">
                  <c:v>3.1666699999999999</c:v>
                </c:pt>
                <c:pt idx="39">
                  <c:v>3.25</c:v>
                </c:pt>
                <c:pt idx="40">
                  <c:v>3.3333300000000001</c:v>
                </c:pt>
                <c:pt idx="41">
                  <c:v>3.4166699999999999</c:v>
                </c:pt>
                <c:pt idx="42">
                  <c:v>3.5</c:v>
                </c:pt>
                <c:pt idx="43">
                  <c:v>3.5833300000000001</c:v>
                </c:pt>
                <c:pt idx="44">
                  <c:v>3.6666699999999999</c:v>
                </c:pt>
                <c:pt idx="45">
                  <c:v>3.75</c:v>
                </c:pt>
                <c:pt idx="46">
                  <c:v>3.8333300000000001</c:v>
                </c:pt>
                <c:pt idx="47">
                  <c:v>3.9166699999999999</c:v>
                </c:pt>
                <c:pt idx="48">
                  <c:v>4</c:v>
                </c:pt>
                <c:pt idx="49">
                  <c:v>4.0833300000000001</c:v>
                </c:pt>
                <c:pt idx="50">
                  <c:v>4.1666699999999999</c:v>
                </c:pt>
                <c:pt idx="51">
                  <c:v>4.25</c:v>
                </c:pt>
                <c:pt idx="52">
                  <c:v>4.3333300000000001</c:v>
                </c:pt>
                <c:pt idx="53">
                  <c:v>4.4166699999999999</c:v>
                </c:pt>
                <c:pt idx="54">
                  <c:v>4.5</c:v>
                </c:pt>
                <c:pt idx="55">
                  <c:v>4.5833300000000001</c:v>
                </c:pt>
                <c:pt idx="56">
                  <c:v>4.6666699999999999</c:v>
                </c:pt>
                <c:pt idx="57">
                  <c:v>4.75</c:v>
                </c:pt>
                <c:pt idx="58">
                  <c:v>4.8333300000000001</c:v>
                </c:pt>
                <c:pt idx="59">
                  <c:v>4.9166699999999999</c:v>
                </c:pt>
                <c:pt idx="60">
                  <c:v>5</c:v>
                </c:pt>
                <c:pt idx="61">
                  <c:v>5.0833300000000001</c:v>
                </c:pt>
                <c:pt idx="62">
                  <c:v>5.1666699999999999</c:v>
                </c:pt>
                <c:pt idx="63">
                  <c:v>5.25</c:v>
                </c:pt>
                <c:pt idx="64">
                  <c:v>5.3333300000000001</c:v>
                </c:pt>
                <c:pt idx="65">
                  <c:v>5.4166699999999999</c:v>
                </c:pt>
                <c:pt idx="66">
                  <c:v>5.5</c:v>
                </c:pt>
                <c:pt idx="67">
                  <c:v>5.5833300000000001</c:v>
                </c:pt>
                <c:pt idx="68">
                  <c:v>5.6666699999999999</c:v>
                </c:pt>
                <c:pt idx="69">
                  <c:v>5.75</c:v>
                </c:pt>
                <c:pt idx="70">
                  <c:v>5.8333300000000001</c:v>
                </c:pt>
                <c:pt idx="71">
                  <c:v>5.9166699999999999</c:v>
                </c:pt>
                <c:pt idx="72">
                  <c:v>6</c:v>
                </c:pt>
                <c:pt idx="73">
                  <c:v>6.0833300000000001</c:v>
                </c:pt>
                <c:pt idx="74">
                  <c:v>6.1666699999999999</c:v>
                </c:pt>
                <c:pt idx="75">
                  <c:v>6.25</c:v>
                </c:pt>
                <c:pt idx="76">
                  <c:v>6.3333300000000001</c:v>
                </c:pt>
                <c:pt idx="77">
                  <c:v>6.4166699999999999</c:v>
                </c:pt>
                <c:pt idx="78">
                  <c:v>6.5</c:v>
                </c:pt>
                <c:pt idx="79">
                  <c:v>6.5833300000000001</c:v>
                </c:pt>
                <c:pt idx="80">
                  <c:v>6.6666699999999999</c:v>
                </c:pt>
                <c:pt idx="81">
                  <c:v>6.75</c:v>
                </c:pt>
                <c:pt idx="82">
                  <c:v>6.8333300000000001</c:v>
                </c:pt>
                <c:pt idx="83">
                  <c:v>6.9166699999999999</c:v>
                </c:pt>
                <c:pt idx="84">
                  <c:v>7</c:v>
                </c:pt>
                <c:pt idx="85">
                  <c:v>7.0833300000000001</c:v>
                </c:pt>
                <c:pt idx="86">
                  <c:v>7.1666699999999999</c:v>
                </c:pt>
                <c:pt idx="87">
                  <c:v>7.25</c:v>
                </c:pt>
                <c:pt idx="88">
                  <c:v>7.3333300000000001</c:v>
                </c:pt>
                <c:pt idx="89">
                  <c:v>7.4166699999999999</c:v>
                </c:pt>
                <c:pt idx="90">
                  <c:v>7.5</c:v>
                </c:pt>
                <c:pt idx="91">
                  <c:v>7.5833300000000001</c:v>
                </c:pt>
                <c:pt idx="92">
                  <c:v>7.6666699999999999</c:v>
                </c:pt>
                <c:pt idx="93">
                  <c:v>7.75</c:v>
                </c:pt>
                <c:pt idx="94">
                  <c:v>7.8333300000000001</c:v>
                </c:pt>
                <c:pt idx="95">
                  <c:v>7.9166699999999999</c:v>
                </c:pt>
                <c:pt idx="96">
                  <c:v>8</c:v>
                </c:pt>
                <c:pt idx="97">
                  <c:v>8.0833300000000001</c:v>
                </c:pt>
                <c:pt idx="98">
                  <c:v>8.1666699999999999</c:v>
                </c:pt>
                <c:pt idx="99">
                  <c:v>8.25</c:v>
                </c:pt>
                <c:pt idx="100">
                  <c:v>8.3333300000000001</c:v>
                </c:pt>
                <c:pt idx="101">
                  <c:v>8.4166699999999999</c:v>
                </c:pt>
                <c:pt idx="102">
                  <c:v>8.5</c:v>
                </c:pt>
                <c:pt idx="103">
                  <c:v>8.5833300000000001</c:v>
                </c:pt>
                <c:pt idx="104">
                  <c:v>8.6666699999999999</c:v>
                </c:pt>
                <c:pt idx="105">
                  <c:v>8.75</c:v>
                </c:pt>
                <c:pt idx="106">
                  <c:v>8.8333300000000001</c:v>
                </c:pt>
                <c:pt idx="107">
                  <c:v>8.9166699999999999</c:v>
                </c:pt>
                <c:pt idx="108">
                  <c:v>9</c:v>
                </c:pt>
                <c:pt idx="109">
                  <c:v>9.0833300000000001</c:v>
                </c:pt>
                <c:pt idx="110">
                  <c:v>9.1666699999999999</c:v>
                </c:pt>
                <c:pt idx="111">
                  <c:v>9.25</c:v>
                </c:pt>
                <c:pt idx="112">
                  <c:v>9.3333300000000001</c:v>
                </c:pt>
                <c:pt idx="113">
                  <c:v>9.4166699999999999</c:v>
                </c:pt>
                <c:pt idx="114">
                  <c:v>9.5</c:v>
                </c:pt>
                <c:pt idx="115">
                  <c:v>9.5833300000000001</c:v>
                </c:pt>
                <c:pt idx="116">
                  <c:v>9.6666699999999999</c:v>
                </c:pt>
              </c:numCache>
            </c:numRef>
          </c:xVal>
          <c:yVal>
            <c:numRef>
              <c:f>Sheet1!$E$2:$E$118</c:f>
              <c:numCache>
                <c:formatCode>General</c:formatCode>
                <c:ptCount val="117"/>
                <c:pt idx="0">
                  <c:v>100</c:v>
                </c:pt>
                <c:pt idx="1">
                  <c:v>100</c:v>
                </c:pt>
                <c:pt idx="2">
                  <c:v>98.683999999999997</c:v>
                </c:pt>
                <c:pt idx="3">
                  <c:v>98.683999999999997</c:v>
                </c:pt>
                <c:pt idx="4">
                  <c:v>98.683999999999997</c:v>
                </c:pt>
                <c:pt idx="5">
                  <c:v>94.736999999999995</c:v>
                </c:pt>
                <c:pt idx="6">
                  <c:v>94.736999999999995</c:v>
                </c:pt>
                <c:pt idx="7">
                  <c:v>92.105000000000004</c:v>
                </c:pt>
                <c:pt idx="8">
                  <c:v>90.789000000000001</c:v>
                </c:pt>
                <c:pt idx="9">
                  <c:v>90.789000000000001</c:v>
                </c:pt>
                <c:pt idx="10">
                  <c:v>90.789000000000001</c:v>
                </c:pt>
                <c:pt idx="11">
                  <c:v>90.789000000000001</c:v>
                </c:pt>
                <c:pt idx="12">
                  <c:v>90.789000000000001</c:v>
                </c:pt>
                <c:pt idx="13">
                  <c:v>90.789000000000001</c:v>
                </c:pt>
                <c:pt idx="14">
                  <c:v>90.789000000000001</c:v>
                </c:pt>
                <c:pt idx="15">
                  <c:v>90.789000000000001</c:v>
                </c:pt>
                <c:pt idx="16">
                  <c:v>90.789000000000001</c:v>
                </c:pt>
                <c:pt idx="17">
                  <c:v>90.789000000000001</c:v>
                </c:pt>
                <c:pt idx="18">
                  <c:v>89.168000000000006</c:v>
                </c:pt>
                <c:pt idx="19">
                  <c:v>84.305000000000007</c:v>
                </c:pt>
                <c:pt idx="20">
                  <c:v>84.305000000000007</c:v>
                </c:pt>
                <c:pt idx="21">
                  <c:v>84.305000000000007</c:v>
                </c:pt>
                <c:pt idx="22">
                  <c:v>84.305000000000007</c:v>
                </c:pt>
                <c:pt idx="23">
                  <c:v>84.305000000000007</c:v>
                </c:pt>
                <c:pt idx="24">
                  <c:v>82.650999999999996</c:v>
                </c:pt>
                <c:pt idx="25">
                  <c:v>82.650999999999996</c:v>
                </c:pt>
                <c:pt idx="26">
                  <c:v>82.650999999999996</c:v>
                </c:pt>
                <c:pt idx="27">
                  <c:v>82.650999999999996</c:v>
                </c:pt>
                <c:pt idx="28">
                  <c:v>80.855000000000004</c:v>
                </c:pt>
                <c:pt idx="29">
                  <c:v>79.058000000000007</c:v>
                </c:pt>
                <c:pt idx="30">
                  <c:v>73.668000000000006</c:v>
                </c:pt>
                <c:pt idx="31">
                  <c:v>71.870999999999995</c:v>
                </c:pt>
                <c:pt idx="32">
                  <c:v>71.870999999999995</c:v>
                </c:pt>
                <c:pt idx="33">
                  <c:v>71.870999999999995</c:v>
                </c:pt>
                <c:pt idx="34">
                  <c:v>71.870999999999995</c:v>
                </c:pt>
                <c:pt idx="35">
                  <c:v>71.870999999999995</c:v>
                </c:pt>
                <c:pt idx="36">
                  <c:v>71.870999999999995</c:v>
                </c:pt>
                <c:pt idx="37">
                  <c:v>71.870999999999995</c:v>
                </c:pt>
                <c:pt idx="38">
                  <c:v>69.873999999999995</c:v>
                </c:pt>
                <c:pt idx="39">
                  <c:v>69.873999999999995</c:v>
                </c:pt>
                <c:pt idx="40">
                  <c:v>69.873999999999995</c:v>
                </c:pt>
                <c:pt idx="41">
                  <c:v>69.873999999999995</c:v>
                </c:pt>
                <c:pt idx="42">
                  <c:v>67.878</c:v>
                </c:pt>
                <c:pt idx="43">
                  <c:v>65.882000000000005</c:v>
                </c:pt>
                <c:pt idx="44">
                  <c:v>65.882000000000005</c:v>
                </c:pt>
                <c:pt idx="45">
                  <c:v>63.884999999999998</c:v>
                </c:pt>
                <c:pt idx="46">
                  <c:v>63.884999999999998</c:v>
                </c:pt>
                <c:pt idx="47">
                  <c:v>63.884999999999998</c:v>
                </c:pt>
                <c:pt idx="48">
                  <c:v>63.884999999999998</c:v>
                </c:pt>
                <c:pt idx="49">
                  <c:v>63.884999999999998</c:v>
                </c:pt>
                <c:pt idx="50">
                  <c:v>63.884999999999998</c:v>
                </c:pt>
                <c:pt idx="51">
                  <c:v>63.884999999999998</c:v>
                </c:pt>
                <c:pt idx="52">
                  <c:v>63.884999999999998</c:v>
                </c:pt>
                <c:pt idx="53">
                  <c:v>61.603999999999999</c:v>
                </c:pt>
                <c:pt idx="54">
                  <c:v>59.322000000000003</c:v>
                </c:pt>
                <c:pt idx="55">
                  <c:v>56.85</c:v>
                </c:pt>
                <c:pt idx="56">
                  <c:v>56.85</c:v>
                </c:pt>
                <c:pt idx="57">
                  <c:v>56.85</c:v>
                </c:pt>
                <c:pt idx="58">
                  <c:v>56.85</c:v>
                </c:pt>
                <c:pt idx="59">
                  <c:v>56.85</c:v>
                </c:pt>
                <c:pt idx="60">
                  <c:v>56.85</c:v>
                </c:pt>
                <c:pt idx="61">
                  <c:v>56.85</c:v>
                </c:pt>
                <c:pt idx="62">
                  <c:v>56.85</c:v>
                </c:pt>
                <c:pt idx="63">
                  <c:v>54.265999999999998</c:v>
                </c:pt>
                <c:pt idx="64">
                  <c:v>51.682000000000002</c:v>
                </c:pt>
                <c:pt idx="65">
                  <c:v>51.682000000000002</c:v>
                </c:pt>
                <c:pt idx="66">
                  <c:v>46.514000000000003</c:v>
                </c:pt>
                <c:pt idx="67">
                  <c:v>46.514000000000003</c:v>
                </c:pt>
                <c:pt idx="68">
                  <c:v>46.514000000000003</c:v>
                </c:pt>
                <c:pt idx="69">
                  <c:v>46.514000000000003</c:v>
                </c:pt>
                <c:pt idx="70">
                  <c:v>46.514000000000003</c:v>
                </c:pt>
                <c:pt idx="71">
                  <c:v>46.514000000000003</c:v>
                </c:pt>
                <c:pt idx="72">
                  <c:v>46.514000000000003</c:v>
                </c:pt>
                <c:pt idx="73">
                  <c:v>46.514000000000003</c:v>
                </c:pt>
                <c:pt idx="74">
                  <c:v>46.514000000000003</c:v>
                </c:pt>
                <c:pt idx="75">
                  <c:v>46.514000000000003</c:v>
                </c:pt>
                <c:pt idx="76">
                  <c:v>46.514000000000003</c:v>
                </c:pt>
                <c:pt idx="77">
                  <c:v>46.514000000000003</c:v>
                </c:pt>
                <c:pt idx="78">
                  <c:v>46.514000000000003</c:v>
                </c:pt>
                <c:pt idx="79">
                  <c:v>46.514000000000003</c:v>
                </c:pt>
                <c:pt idx="80">
                  <c:v>46.514000000000003</c:v>
                </c:pt>
                <c:pt idx="81">
                  <c:v>46.514000000000003</c:v>
                </c:pt>
                <c:pt idx="82">
                  <c:v>46.514000000000003</c:v>
                </c:pt>
                <c:pt idx="83">
                  <c:v>46.514000000000003</c:v>
                </c:pt>
                <c:pt idx="84">
                  <c:v>46.514000000000003</c:v>
                </c:pt>
                <c:pt idx="85">
                  <c:v>46.514000000000003</c:v>
                </c:pt>
                <c:pt idx="86">
                  <c:v>46.514000000000003</c:v>
                </c:pt>
                <c:pt idx="87">
                  <c:v>46.514000000000003</c:v>
                </c:pt>
                <c:pt idx="88">
                  <c:v>46.514000000000003</c:v>
                </c:pt>
                <c:pt idx="89">
                  <c:v>46.514000000000003</c:v>
                </c:pt>
                <c:pt idx="90">
                  <c:v>42.936</c:v>
                </c:pt>
                <c:pt idx="91">
                  <c:v>42.936</c:v>
                </c:pt>
                <c:pt idx="92">
                  <c:v>42.936</c:v>
                </c:pt>
                <c:pt idx="93">
                  <c:v>42.936</c:v>
                </c:pt>
                <c:pt idx="94">
                  <c:v>42.936</c:v>
                </c:pt>
                <c:pt idx="95">
                  <c:v>42.936</c:v>
                </c:pt>
                <c:pt idx="96">
                  <c:v>42.936</c:v>
                </c:pt>
                <c:pt idx="97">
                  <c:v>42.936</c:v>
                </c:pt>
                <c:pt idx="98">
                  <c:v>42.936</c:v>
                </c:pt>
                <c:pt idx="99">
                  <c:v>42.936</c:v>
                </c:pt>
                <c:pt idx="100">
                  <c:v>42.936</c:v>
                </c:pt>
                <c:pt idx="101">
                  <c:v>42.936</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numCache>
            </c:numRef>
          </c:yVal>
          <c:smooth val="0"/>
        </c:ser>
        <c:dLbls>
          <c:showLegendKey val="0"/>
          <c:showVal val="0"/>
          <c:showCatName val="0"/>
          <c:showSerName val="0"/>
          <c:showPercent val="0"/>
          <c:showBubbleSize val="0"/>
        </c:dLbls>
        <c:axId val="1014962480"/>
        <c:axId val="1014962872"/>
      </c:scatterChart>
      <c:valAx>
        <c:axId val="1014962480"/>
        <c:scaling>
          <c:orientation val="minMax"/>
          <c:max val="8"/>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1014962872"/>
        <c:crosses val="autoZero"/>
        <c:crossBetween val="midCat"/>
        <c:majorUnit val="1"/>
      </c:valAx>
      <c:valAx>
        <c:axId val="1014962872"/>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Bronchiolitis Obliterans Syndrome-Free 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1014962480"/>
        <c:crosses val="autoZero"/>
        <c:crossBetween val="midCat"/>
        <c:majorUnit val="25"/>
      </c:valAx>
      <c:spPr>
        <a:solidFill>
          <a:schemeClr val="bg2"/>
        </a:solidFill>
        <a:ln>
          <a:solidFill>
            <a:schemeClr val="tx1"/>
          </a:solidFill>
        </a:ln>
      </c:spPr>
    </c:plotArea>
    <c:legend>
      <c:legendPos val="r"/>
      <c:layout>
        <c:manualLayout>
          <c:xMode val="edge"/>
          <c:yMode val="edge"/>
          <c:x val="0.14216814159292035"/>
          <c:y val="0.59873749179790026"/>
          <c:w val="0.25014098901354143"/>
          <c:h val="0.23533628608923884"/>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381"/>
          <c:h val="0.83794682922699193"/>
        </c:manualLayout>
      </c:layout>
      <c:scatterChart>
        <c:scatterStyle val="lineMarker"/>
        <c:varyColors val="0"/>
        <c:ser>
          <c:idx val="0"/>
          <c:order val="0"/>
          <c:tx>
            <c:strRef>
              <c:f>Sheet1!$B$1</c:f>
              <c:strCache>
                <c:ptCount val="1"/>
                <c:pt idx="0">
                  <c:v>Induction (N=389)</c:v>
                </c:pt>
              </c:strCache>
            </c:strRef>
          </c:tx>
          <c:spPr>
            <a:ln w="41275">
              <a:solidFill>
                <a:srgbClr val="00FF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Sheet1!$B$2:$B$122</c:f>
              <c:numCache>
                <c:formatCode>General</c:formatCode>
                <c:ptCount val="121"/>
                <c:pt idx="0">
                  <c:v>100</c:v>
                </c:pt>
                <c:pt idx="1">
                  <c:v>100</c:v>
                </c:pt>
                <c:pt idx="2">
                  <c:v>99.486000000000004</c:v>
                </c:pt>
                <c:pt idx="3">
                  <c:v>99.228999999999999</c:v>
                </c:pt>
                <c:pt idx="4">
                  <c:v>99.228999999999999</c:v>
                </c:pt>
                <c:pt idx="5">
                  <c:v>97.679000000000002</c:v>
                </c:pt>
                <c:pt idx="6">
                  <c:v>95.075999999999993</c:v>
                </c:pt>
                <c:pt idx="7">
                  <c:v>89.066999999999993</c:v>
                </c:pt>
                <c:pt idx="8">
                  <c:v>88.804000000000002</c:v>
                </c:pt>
                <c:pt idx="9">
                  <c:v>88.804000000000002</c:v>
                </c:pt>
                <c:pt idx="10">
                  <c:v>88.804000000000002</c:v>
                </c:pt>
                <c:pt idx="11">
                  <c:v>88.804000000000002</c:v>
                </c:pt>
                <c:pt idx="12">
                  <c:v>88.804000000000002</c:v>
                </c:pt>
                <c:pt idx="13">
                  <c:v>88.804000000000002</c:v>
                </c:pt>
                <c:pt idx="14">
                  <c:v>88.804000000000002</c:v>
                </c:pt>
                <c:pt idx="15">
                  <c:v>88.132000000000005</c:v>
                </c:pt>
                <c:pt idx="16">
                  <c:v>86.778000000000006</c:v>
                </c:pt>
                <c:pt idx="17">
                  <c:v>85.421999999999997</c:v>
                </c:pt>
                <c:pt idx="18">
                  <c:v>82.027000000000001</c:v>
                </c:pt>
                <c:pt idx="19">
                  <c:v>76.558999999999997</c:v>
                </c:pt>
                <c:pt idx="20">
                  <c:v>76.213999999999999</c:v>
                </c:pt>
                <c:pt idx="21">
                  <c:v>75.869</c:v>
                </c:pt>
                <c:pt idx="22">
                  <c:v>75.869</c:v>
                </c:pt>
                <c:pt idx="23">
                  <c:v>75.869</c:v>
                </c:pt>
                <c:pt idx="24">
                  <c:v>75.869</c:v>
                </c:pt>
                <c:pt idx="25">
                  <c:v>75.869</c:v>
                </c:pt>
                <c:pt idx="26">
                  <c:v>75.456999999999994</c:v>
                </c:pt>
                <c:pt idx="27">
                  <c:v>75.456999999999994</c:v>
                </c:pt>
                <c:pt idx="28">
                  <c:v>75.037999999999997</c:v>
                </c:pt>
                <c:pt idx="29">
                  <c:v>72.102999999999994</c:v>
                </c:pt>
                <c:pt idx="30">
                  <c:v>68.75</c:v>
                </c:pt>
                <c:pt idx="31">
                  <c:v>63.719000000000001</c:v>
                </c:pt>
                <c:pt idx="32">
                  <c:v>63.3</c:v>
                </c:pt>
                <c:pt idx="33">
                  <c:v>63.3</c:v>
                </c:pt>
                <c:pt idx="34">
                  <c:v>63.3</c:v>
                </c:pt>
                <c:pt idx="35">
                  <c:v>63.3</c:v>
                </c:pt>
                <c:pt idx="36">
                  <c:v>63.3</c:v>
                </c:pt>
                <c:pt idx="37">
                  <c:v>63.3</c:v>
                </c:pt>
                <c:pt idx="38">
                  <c:v>63.3</c:v>
                </c:pt>
                <c:pt idx="39">
                  <c:v>63.3</c:v>
                </c:pt>
                <c:pt idx="40">
                  <c:v>62.793999999999997</c:v>
                </c:pt>
                <c:pt idx="41">
                  <c:v>61.274000000000001</c:v>
                </c:pt>
                <c:pt idx="42">
                  <c:v>59.755000000000003</c:v>
                </c:pt>
                <c:pt idx="43">
                  <c:v>56.188000000000002</c:v>
                </c:pt>
                <c:pt idx="44">
                  <c:v>55.671999999999997</c:v>
                </c:pt>
                <c:pt idx="45">
                  <c:v>55.671999999999997</c:v>
                </c:pt>
                <c:pt idx="46">
                  <c:v>55.671999999999997</c:v>
                </c:pt>
                <c:pt idx="47">
                  <c:v>55.671999999999997</c:v>
                </c:pt>
                <c:pt idx="48">
                  <c:v>55.671999999999997</c:v>
                </c:pt>
                <c:pt idx="49">
                  <c:v>55.671999999999997</c:v>
                </c:pt>
                <c:pt idx="50">
                  <c:v>55.061</c:v>
                </c:pt>
                <c:pt idx="51">
                  <c:v>54.442</c:v>
                </c:pt>
                <c:pt idx="52">
                  <c:v>54.442</c:v>
                </c:pt>
                <c:pt idx="53">
                  <c:v>53.19</c:v>
                </c:pt>
                <c:pt idx="54">
                  <c:v>51.923999999999999</c:v>
                </c:pt>
                <c:pt idx="55">
                  <c:v>48.7</c:v>
                </c:pt>
                <c:pt idx="56">
                  <c:v>48.033000000000001</c:v>
                </c:pt>
                <c:pt idx="57">
                  <c:v>48.033000000000001</c:v>
                </c:pt>
                <c:pt idx="58">
                  <c:v>48.033000000000001</c:v>
                </c:pt>
                <c:pt idx="59">
                  <c:v>48.033000000000001</c:v>
                </c:pt>
                <c:pt idx="60">
                  <c:v>48.033000000000001</c:v>
                </c:pt>
                <c:pt idx="61">
                  <c:v>48.033000000000001</c:v>
                </c:pt>
                <c:pt idx="62">
                  <c:v>48.033000000000001</c:v>
                </c:pt>
                <c:pt idx="63">
                  <c:v>48.033000000000001</c:v>
                </c:pt>
                <c:pt idx="64">
                  <c:v>48.033000000000001</c:v>
                </c:pt>
                <c:pt idx="65">
                  <c:v>46.317999999999998</c:v>
                </c:pt>
                <c:pt idx="66">
                  <c:v>44.601999999999997</c:v>
                </c:pt>
                <c:pt idx="67">
                  <c:v>42.887</c:v>
                </c:pt>
                <c:pt idx="68">
                  <c:v>42.029000000000003</c:v>
                </c:pt>
                <c:pt idx="69">
                  <c:v>42.029000000000003</c:v>
                </c:pt>
                <c:pt idx="70">
                  <c:v>42.029000000000003</c:v>
                </c:pt>
                <c:pt idx="71">
                  <c:v>42.029000000000003</c:v>
                </c:pt>
                <c:pt idx="72">
                  <c:v>42.029000000000003</c:v>
                </c:pt>
                <c:pt idx="73">
                  <c:v>42.029000000000003</c:v>
                </c:pt>
                <c:pt idx="74">
                  <c:v>42.029000000000003</c:v>
                </c:pt>
                <c:pt idx="75">
                  <c:v>42.029000000000003</c:v>
                </c:pt>
                <c:pt idx="76">
                  <c:v>40.951000000000001</c:v>
                </c:pt>
                <c:pt idx="77">
                  <c:v>38.795999999999999</c:v>
                </c:pt>
                <c:pt idx="78">
                  <c:v>38.795999999999999</c:v>
                </c:pt>
                <c:pt idx="79">
                  <c:v>36.640999999999998</c:v>
                </c:pt>
                <c:pt idx="80">
                  <c:v>35.563000000000002</c:v>
                </c:pt>
                <c:pt idx="81">
                  <c:v>35.563000000000002</c:v>
                </c:pt>
                <c:pt idx="82">
                  <c:v>35.563000000000002</c:v>
                </c:pt>
                <c:pt idx="83">
                  <c:v>35.563000000000002</c:v>
                </c:pt>
                <c:pt idx="84">
                  <c:v>35.563000000000002</c:v>
                </c:pt>
                <c:pt idx="85">
                  <c:v>35.563000000000002</c:v>
                </c:pt>
                <c:pt idx="86">
                  <c:v>35.563000000000002</c:v>
                </c:pt>
                <c:pt idx="87">
                  <c:v>35.563000000000002</c:v>
                </c:pt>
                <c:pt idx="88">
                  <c:v>35.563000000000002</c:v>
                </c:pt>
                <c:pt idx="89">
                  <c:v>35.563000000000002</c:v>
                </c:pt>
                <c:pt idx="90">
                  <c:v>34.081000000000003</c:v>
                </c:pt>
                <c:pt idx="91">
                  <c:v>31.117999999999999</c:v>
                </c:pt>
                <c:pt idx="92">
                  <c:v>31.117999999999999</c:v>
                </c:pt>
                <c:pt idx="93">
                  <c:v>31.117999999999999</c:v>
                </c:pt>
                <c:pt idx="94">
                  <c:v>31.117999999999999</c:v>
                </c:pt>
                <c:pt idx="95">
                  <c:v>31.117999999999999</c:v>
                </c:pt>
                <c:pt idx="96">
                  <c:v>31.117999999999999</c:v>
                </c:pt>
                <c:pt idx="97">
                  <c:v>31.117999999999999</c:v>
                </c:pt>
                <c:pt idx="98">
                  <c:v>31.117999999999999</c:v>
                </c:pt>
                <c:pt idx="99">
                  <c:v>31.117999999999999</c:v>
                </c:pt>
                <c:pt idx="100">
                  <c:v>31.117999999999999</c:v>
                </c:pt>
                <c:pt idx="101">
                  <c:v>31.117999999999999</c:v>
                </c:pt>
                <c:pt idx="102">
                  <c:v>29.286999999999999</c:v>
                </c:pt>
                <c:pt idx="103">
                  <c:v>29.286999999999999</c:v>
                </c:pt>
                <c:pt idx="104">
                  <c:v>29.286999999999999</c:v>
                </c:pt>
                <c:pt idx="105">
                  <c:v>29.286999999999999</c:v>
                </c:pt>
                <c:pt idx="106">
                  <c:v>29.286999999999999</c:v>
                </c:pt>
                <c:pt idx="107">
                  <c:v>29.286999999999999</c:v>
                </c:pt>
              </c:numCache>
            </c:numRef>
          </c:yVal>
          <c:smooth val="0"/>
        </c:ser>
        <c:ser>
          <c:idx val="1"/>
          <c:order val="1"/>
          <c:tx>
            <c:strRef>
              <c:f>Sheet1!$C$1</c:f>
              <c:strCache>
                <c:ptCount val="1"/>
                <c:pt idx="0">
                  <c:v>No Induction (N=367)</c:v>
                </c:pt>
              </c:strCache>
            </c:strRef>
          </c:tx>
          <c:spPr>
            <a:ln w="41275">
              <a:solidFill>
                <a:srgbClr val="9933FF"/>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Sheet1!$C$2:$C$122</c:f>
              <c:numCache>
                <c:formatCode>General</c:formatCode>
                <c:ptCount val="121"/>
                <c:pt idx="0">
                  <c:v>100</c:v>
                </c:pt>
                <c:pt idx="1">
                  <c:v>100</c:v>
                </c:pt>
                <c:pt idx="2">
                  <c:v>99.727000000000004</c:v>
                </c:pt>
                <c:pt idx="3">
                  <c:v>99.454999999999998</c:v>
                </c:pt>
                <c:pt idx="4">
                  <c:v>98.908000000000001</c:v>
                </c:pt>
                <c:pt idx="5">
                  <c:v>96.98</c:v>
                </c:pt>
                <c:pt idx="6">
                  <c:v>92.56</c:v>
                </c:pt>
                <c:pt idx="7">
                  <c:v>88.68</c:v>
                </c:pt>
                <c:pt idx="8">
                  <c:v>87.566999999999993</c:v>
                </c:pt>
                <c:pt idx="9">
                  <c:v>87.566999999999993</c:v>
                </c:pt>
                <c:pt idx="10">
                  <c:v>87.566999999999993</c:v>
                </c:pt>
                <c:pt idx="11">
                  <c:v>87.566999999999993</c:v>
                </c:pt>
                <c:pt idx="12">
                  <c:v>87.275000000000006</c:v>
                </c:pt>
                <c:pt idx="13">
                  <c:v>87.275000000000006</c:v>
                </c:pt>
                <c:pt idx="14">
                  <c:v>87.275000000000006</c:v>
                </c:pt>
                <c:pt idx="15">
                  <c:v>86.938000000000002</c:v>
                </c:pt>
                <c:pt idx="16">
                  <c:v>85.59</c:v>
                </c:pt>
                <c:pt idx="17">
                  <c:v>84.578999999999994</c:v>
                </c:pt>
                <c:pt idx="18">
                  <c:v>79.84</c:v>
                </c:pt>
                <c:pt idx="19">
                  <c:v>75.082999999999998</c:v>
                </c:pt>
                <c:pt idx="20">
                  <c:v>73.045000000000002</c:v>
                </c:pt>
                <c:pt idx="21">
                  <c:v>72.700999999999993</c:v>
                </c:pt>
                <c:pt idx="22">
                  <c:v>72.007999999999996</c:v>
                </c:pt>
                <c:pt idx="23">
                  <c:v>72.007999999999996</c:v>
                </c:pt>
                <c:pt idx="24">
                  <c:v>71.656999999999996</c:v>
                </c:pt>
                <c:pt idx="25">
                  <c:v>71.656999999999996</c:v>
                </c:pt>
                <c:pt idx="26">
                  <c:v>71.257000000000005</c:v>
                </c:pt>
                <c:pt idx="27">
                  <c:v>71.257000000000005</c:v>
                </c:pt>
                <c:pt idx="28">
                  <c:v>71.257000000000005</c:v>
                </c:pt>
                <c:pt idx="29">
                  <c:v>70.841999999999999</c:v>
                </c:pt>
                <c:pt idx="30">
                  <c:v>67.498000000000005</c:v>
                </c:pt>
                <c:pt idx="31">
                  <c:v>64.98</c:v>
                </c:pt>
                <c:pt idx="32">
                  <c:v>63.706000000000003</c:v>
                </c:pt>
                <c:pt idx="33">
                  <c:v>62.850999999999999</c:v>
                </c:pt>
                <c:pt idx="34">
                  <c:v>62.850999999999999</c:v>
                </c:pt>
                <c:pt idx="35">
                  <c:v>62.850999999999999</c:v>
                </c:pt>
                <c:pt idx="36">
                  <c:v>62.850999999999999</c:v>
                </c:pt>
                <c:pt idx="37">
                  <c:v>62.850999999999999</c:v>
                </c:pt>
                <c:pt idx="38">
                  <c:v>62.347999999999999</c:v>
                </c:pt>
                <c:pt idx="39">
                  <c:v>61.844999999999999</c:v>
                </c:pt>
                <c:pt idx="40">
                  <c:v>61.844999999999999</c:v>
                </c:pt>
                <c:pt idx="41">
                  <c:v>59.331000000000003</c:v>
                </c:pt>
                <c:pt idx="42">
                  <c:v>56.817</c:v>
                </c:pt>
                <c:pt idx="43">
                  <c:v>54.298999999999999</c:v>
                </c:pt>
                <c:pt idx="44">
                  <c:v>53.786000000000001</c:v>
                </c:pt>
                <c:pt idx="45">
                  <c:v>53.268999999999998</c:v>
                </c:pt>
                <c:pt idx="46">
                  <c:v>53.268999999999998</c:v>
                </c:pt>
                <c:pt idx="47">
                  <c:v>53.268999999999998</c:v>
                </c:pt>
                <c:pt idx="48">
                  <c:v>53.268999999999998</c:v>
                </c:pt>
                <c:pt idx="49">
                  <c:v>53.268999999999998</c:v>
                </c:pt>
                <c:pt idx="50">
                  <c:v>52.664000000000001</c:v>
                </c:pt>
                <c:pt idx="51">
                  <c:v>52.664000000000001</c:v>
                </c:pt>
                <c:pt idx="52">
                  <c:v>52.043999999999997</c:v>
                </c:pt>
                <c:pt idx="53">
                  <c:v>50.186</c:v>
                </c:pt>
                <c:pt idx="54">
                  <c:v>46.468000000000004</c:v>
                </c:pt>
                <c:pt idx="55">
                  <c:v>43.99</c:v>
                </c:pt>
                <c:pt idx="56">
                  <c:v>43.99</c:v>
                </c:pt>
                <c:pt idx="57">
                  <c:v>43.99</c:v>
                </c:pt>
                <c:pt idx="58">
                  <c:v>43.99</c:v>
                </c:pt>
                <c:pt idx="59">
                  <c:v>43.99</c:v>
                </c:pt>
                <c:pt idx="60">
                  <c:v>43.99</c:v>
                </c:pt>
                <c:pt idx="61">
                  <c:v>43.302</c:v>
                </c:pt>
                <c:pt idx="62">
                  <c:v>42.569000000000003</c:v>
                </c:pt>
                <c:pt idx="63">
                  <c:v>41.822000000000003</c:v>
                </c:pt>
                <c:pt idx="64">
                  <c:v>40.328000000000003</c:v>
                </c:pt>
                <c:pt idx="65">
                  <c:v>40.328000000000003</c:v>
                </c:pt>
                <c:pt idx="66">
                  <c:v>35.847000000000001</c:v>
                </c:pt>
                <c:pt idx="67">
                  <c:v>35.847000000000001</c:v>
                </c:pt>
                <c:pt idx="68">
                  <c:v>35.1</c:v>
                </c:pt>
                <c:pt idx="69">
                  <c:v>35.1</c:v>
                </c:pt>
                <c:pt idx="70">
                  <c:v>34.353999999999999</c:v>
                </c:pt>
                <c:pt idx="71">
                  <c:v>34.353999999999999</c:v>
                </c:pt>
                <c:pt idx="72">
                  <c:v>34.353999999999999</c:v>
                </c:pt>
                <c:pt idx="73">
                  <c:v>34.353999999999999</c:v>
                </c:pt>
                <c:pt idx="74">
                  <c:v>34.353999999999999</c:v>
                </c:pt>
                <c:pt idx="75">
                  <c:v>33.448999999999998</c:v>
                </c:pt>
                <c:pt idx="76">
                  <c:v>33.448999999999998</c:v>
                </c:pt>
                <c:pt idx="77">
                  <c:v>33.448999999999998</c:v>
                </c:pt>
                <c:pt idx="78">
                  <c:v>33.448999999999998</c:v>
                </c:pt>
                <c:pt idx="79">
                  <c:v>33.448999999999998</c:v>
                </c:pt>
                <c:pt idx="80">
                  <c:v>33.448999999999998</c:v>
                </c:pt>
                <c:pt idx="81">
                  <c:v>33.448999999999998</c:v>
                </c:pt>
                <c:pt idx="82">
                  <c:v>33.448999999999998</c:v>
                </c:pt>
                <c:pt idx="83">
                  <c:v>33.448999999999998</c:v>
                </c:pt>
                <c:pt idx="84">
                  <c:v>33.448999999999998</c:v>
                </c:pt>
                <c:pt idx="85">
                  <c:v>33.448999999999998</c:v>
                </c:pt>
                <c:pt idx="86">
                  <c:v>33.448999999999998</c:v>
                </c:pt>
                <c:pt idx="87">
                  <c:v>33.448999999999998</c:v>
                </c:pt>
                <c:pt idx="88">
                  <c:v>33.448999999999998</c:v>
                </c:pt>
                <c:pt idx="89">
                  <c:v>31.143000000000001</c:v>
                </c:pt>
                <c:pt idx="90">
                  <c:v>29.989000000000001</c:v>
                </c:pt>
                <c:pt idx="91">
                  <c:v>27.681999999999999</c:v>
                </c:pt>
                <c:pt idx="92">
                  <c:v>27.681999999999999</c:v>
                </c:pt>
                <c:pt idx="93">
                  <c:v>27.681999999999999</c:v>
                </c:pt>
                <c:pt idx="94">
                  <c:v>27.681999999999999</c:v>
                </c:pt>
                <c:pt idx="95">
                  <c:v>27.681999999999999</c:v>
                </c:pt>
                <c:pt idx="96">
                  <c:v>27.681999999999999</c:v>
                </c:pt>
                <c:pt idx="97">
                  <c:v>26.364000000000001</c:v>
                </c:pt>
                <c:pt idx="98">
                  <c:v>26.364000000000001</c:v>
                </c:pt>
                <c:pt idx="99">
                  <c:v>24.899000000000001</c:v>
                </c:pt>
                <c:pt idx="100">
                  <c:v>23.434999999999999</c:v>
                </c:pt>
                <c:pt idx="101">
                  <c:v>23.434999999999999</c:v>
                </c:pt>
                <c:pt idx="102">
                  <c:v>23.434999999999999</c:v>
                </c:pt>
                <c:pt idx="103">
                  <c:v>23.434999999999999</c:v>
                </c:pt>
                <c:pt idx="104">
                  <c:v>23.434999999999999</c:v>
                </c:pt>
                <c:pt idx="105">
                  <c:v>23.434999999999999</c:v>
                </c:pt>
                <c:pt idx="106">
                  <c:v>23.434999999999999</c:v>
                </c:pt>
                <c:pt idx="107">
                  <c:v>23.434999999999999</c:v>
                </c:pt>
                <c:pt idx="108">
                  <c:v>23.434999999999999</c:v>
                </c:pt>
                <c:pt idx="109">
                  <c:v>23.434999999999999</c:v>
                </c:pt>
                <c:pt idx="110">
                  <c:v>23.434999999999999</c:v>
                </c:pt>
                <c:pt idx="111">
                  <c:v>23.434999999999999</c:v>
                </c:pt>
                <c:pt idx="112">
                  <c:v>23.434999999999999</c:v>
                </c:pt>
                <c:pt idx="113">
                  <c:v>21.481999999999999</c:v>
                </c:pt>
                <c:pt idx="114">
                  <c:v>21.481999999999999</c:v>
                </c:pt>
                <c:pt idx="115">
                  <c:v>21.481999999999999</c:v>
                </c:pt>
                <c:pt idx="116">
                  <c:v>21.481999999999999</c:v>
                </c:pt>
                <c:pt idx="117">
                  <c:v>21.481999999999999</c:v>
                </c:pt>
                <c:pt idx="118">
                  <c:v>21.481999999999999</c:v>
                </c:pt>
                <c:pt idx="119">
                  <c:v>21.481999999999999</c:v>
                </c:pt>
                <c:pt idx="120">
                  <c:v>21.481999999999999</c:v>
                </c:pt>
              </c:numCache>
            </c:numRef>
          </c:yVal>
          <c:smooth val="0"/>
        </c:ser>
        <c:dLbls>
          <c:showLegendKey val="0"/>
          <c:showVal val="0"/>
          <c:showCatName val="0"/>
          <c:showSerName val="0"/>
          <c:showPercent val="0"/>
          <c:showBubbleSize val="0"/>
        </c:dLbls>
        <c:axId val="1014963656"/>
        <c:axId val="1014964048"/>
      </c:scatterChart>
      <c:valAx>
        <c:axId val="1014963656"/>
        <c:scaling>
          <c:orientation val="minMax"/>
          <c:max val="8"/>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1014964048"/>
        <c:crosses val="autoZero"/>
        <c:crossBetween val="midCat"/>
        <c:majorUnit val="1"/>
      </c:valAx>
      <c:valAx>
        <c:axId val="1014964048"/>
        <c:scaling>
          <c:orientation val="minMax"/>
          <c:max val="10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Bronchiolitis Obliterans Syndrome-Free 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1014963656"/>
        <c:crosses val="autoZero"/>
        <c:crossBetween val="midCat"/>
        <c:majorUnit val="25"/>
      </c:valAx>
      <c:spPr>
        <a:solidFill>
          <a:schemeClr val="bg2"/>
        </a:solidFill>
        <a:ln>
          <a:solidFill>
            <a:schemeClr val="tx1"/>
          </a:solidFill>
        </a:ln>
      </c:spPr>
    </c:plotArea>
    <c:legend>
      <c:legendPos val="r"/>
      <c:layout>
        <c:manualLayout>
          <c:xMode val="edge"/>
          <c:yMode val="edge"/>
          <c:x val="0.13921828908554573"/>
          <c:y val="0.67509842519685037"/>
          <c:w val="0.30789828815646136"/>
          <c:h val="0.14834561002455338"/>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70687392524211"/>
          <c:y val="2.2460834973753292E-2"/>
          <c:w val="0.72393689474160561"/>
          <c:h val="0.85342478674540678"/>
        </c:manualLayout>
      </c:layout>
      <c:barChart>
        <c:barDir val="col"/>
        <c:grouping val="percentStacked"/>
        <c:varyColors val="0"/>
        <c:ser>
          <c:idx val="0"/>
          <c:order val="0"/>
          <c:tx>
            <c:strRef>
              <c:f>Sheet1!$A$2</c:f>
              <c:strCache>
                <c:ptCount val="1"/>
                <c:pt idx="0">
                  <c:v>0 - 10</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invertIfNegative val="0"/>
          <c:dLbls>
            <c:spPr>
              <a:noFill/>
              <a:ln>
                <a:noFill/>
              </a:ln>
              <a:effectLst/>
            </c:spPr>
            <c:txPr>
              <a:bodyPr/>
              <a:lstStyle/>
              <a:p>
                <a:pPr>
                  <a:defRPr sz="1500" b="1">
                    <a:solidFill>
                      <a:schemeClr val="bg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3"/>
                <c:pt idx="0">
                  <c:v>1988-1999 (N=573)</c:v>
                </c:pt>
                <c:pt idx="1">
                  <c:v>2000-2007 (N=656)</c:v>
                </c:pt>
                <c:pt idx="2">
                  <c:v>2008-6/2015 (N=842)</c:v>
                </c:pt>
              </c:strCache>
            </c:strRef>
          </c:cat>
          <c:val>
            <c:numRef>
              <c:f>Sheet1!$B$2:$D$2</c:f>
              <c:numCache>
                <c:formatCode>General</c:formatCode>
                <c:ptCount val="3"/>
                <c:pt idx="0">
                  <c:v>280</c:v>
                </c:pt>
                <c:pt idx="1">
                  <c:v>229</c:v>
                </c:pt>
                <c:pt idx="2">
                  <c:v>266</c:v>
                </c:pt>
              </c:numCache>
            </c:numRef>
          </c:val>
        </c:ser>
        <c:ser>
          <c:idx val="1"/>
          <c:order val="1"/>
          <c:tx>
            <c:strRef>
              <c:f>Sheet1!$A$3</c:f>
              <c:strCache>
                <c:ptCount val="1"/>
                <c:pt idx="0">
                  <c:v>11 - 17</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dLbls>
            <c:spPr>
              <a:noFill/>
              <a:ln>
                <a:noFill/>
              </a:ln>
              <a:effectLst/>
            </c:spPr>
            <c:txPr>
              <a:bodyPr/>
              <a:lstStyle/>
              <a:p>
                <a:pPr>
                  <a:defRPr sz="15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3"/>
                <c:pt idx="0">
                  <c:v>1988-1999 (N=573)</c:v>
                </c:pt>
                <c:pt idx="1">
                  <c:v>2000-2007 (N=656)</c:v>
                </c:pt>
                <c:pt idx="2">
                  <c:v>2008-6/2015 (N=842)</c:v>
                </c:pt>
              </c:strCache>
            </c:strRef>
          </c:cat>
          <c:val>
            <c:numRef>
              <c:f>Sheet1!$B$3:$D$3</c:f>
              <c:numCache>
                <c:formatCode>General</c:formatCode>
                <c:ptCount val="3"/>
                <c:pt idx="0">
                  <c:v>122</c:v>
                </c:pt>
                <c:pt idx="1">
                  <c:v>176</c:v>
                </c:pt>
                <c:pt idx="2">
                  <c:v>222</c:v>
                </c:pt>
              </c:numCache>
            </c:numRef>
          </c:val>
        </c:ser>
        <c:ser>
          <c:idx val="2"/>
          <c:order val="2"/>
          <c:tx>
            <c:strRef>
              <c:f>Sheet1!$A$4</c:f>
              <c:strCache>
                <c:ptCount val="1"/>
                <c:pt idx="0">
                  <c:v>18 - 34</c:v>
                </c:pt>
              </c:strCache>
            </c:strRef>
          </c:tx>
          <c:spPr>
            <a:gradFill flip="none" rotWithShape="1">
              <a:gsLst>
                <a:gs pos="0">
                  <a:srgbClr val="A6A200"/>
                </a:gs>
                <a:gs pos="50000">
                  <a:srgbClr val="FFFF00"/>
                </a:gs>
                <a:gs pos="100000">
                  <a:srgbClr val="A6A200"/>
                </a:gs>
              </a:gsLst>
              <a:lin ang="10800000" scaled="1"/>
              <a:tileRect/>
            </a:gradFill>
            <a:ln>
              <a:solidFill>
                <a:srgbClr val="000000"/>
              </a:solidFill>
            </a:ln>
          </c:spPr>
          <c:invertIfNegative val="0"/>
          <c:dLbls>
            <c:spPr>
              <a:noFill/>
              <a:ln>
                <a:noFill/>
              </a:ln>
              <a:effectLst/>
            </c:spPr>
            <c:txPr>
              <a:bodyPr/>
              <a:lstStyle/>
              <a:p>
                <a:pPr>
                  <a:defRPr sz="1500" b="1">
                    <a:solidFill>
                      <a:schemeClr val="bg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3"/>
                <c:pt idx="0">
                  <c:v>1988-1999 (N=573)</c:v>
                </c:pt>
                <c:pt idx="1">
                  <c:v>2000-2007 (N=656)</c:v>
                </c:pt>
                <c:pt idx="2">
                  <c:v>2008-6/2015 (N=842)</c:v>
                </c:pt>
              </c:strCache>
            </c:strRef>
          </c:cat>
          <c:val>
            <c:numRef>
              <c:f>Sheet1!$B$4:$D$4</c:f>
              <c:numCache>
                <c:formatCode>General</c:formatCode>
                <c:ptCount val="3"/>
                <c:pt idx="0">
                  <c:v>98</c:v>
                </c:pt>
                <c:pt idx="1">
                  <c:v>119</c:v>
                </c:pt>
                <c:pt idx="2">
                  <c:v>135</c:v>
                </c:pt>
              </c:numCache>
            </c:numRef>
          </c:val>
        </c:ser>
        <c:ser>
          <c:idx val="3"/>
          <c:order val="3"/>
          <c:tx>
            <c:strRef>
              <c:f>Sheet1!$A$5</c:f>
              <c:strCache>
                <c:ptCount val="1"/>
                <c:pt idx="0">
                  <c:v>35 - 49</c:v>
                </c:pt>
              </c:strCache>
            </c:strRef>
          </c:tx>
          <c:spPr>
            <a:gradFill flip="none" rotWithShape="1">
              <a:gsLst>
                <a:gs pos="0">
                  <a:srgbClr val="00004C">
                    <a:lumMod val="90000"/>
                    <a:lumOff val="10000"/>
                  </a:srgbClr>
                </a:gs>
                <a:gs pos="50000">
                  <a:srgbClr val="00004C">
                    <a:lumMod val="50000"/>
                    <a:lumOff val="50000"/>
                  </a:srgbClr>
                </a:gs>
                <a:gs pos="100000">
                  <a:schemeClr val="bg1">
                    <a:lumMod val="90000"/>
                    <a:lumOff val="10000"/>
                  </a:schemeClr>
                </a:gs>
              </a:gsLst>
              <a:lin ang="0" scaled="1"/>
              <a:tileRect/>
            </a:gradFill>
            <a:ln>
              <a:solidFill>
                <a:srgbClr val="000000"/>
              </a:solidFill>
            </a:ln>
          </c:spPr>
          <c:invertIfNegative val="0"/>
          <c:dPt>
            <c:idx val="0"/>
            <c:invertIfNegative val="0"/>
            <c:bubble3D val="0"/>
            <c:spPr>
              <a:gradFill flip="none" rotWithShape="1">
                <a:gsLst>
                  <a:gs pos="0">
                    <a:srgbClr val="000077"/>
                  </a:gs>
                  <a:gs pos="50000">
                    <a:srgbClr val="2626FF"/>
                  </a:gs>
                  <a:gs pos="100000">
                    <a:srgbClr val="000077"/>
                  </a:gs>
                </a:gsLst>
                <a:lin ang="0" scaled="1"/>
                <a:tileRect/>
              </a:gradFill>
              <a:ln>
                <a:solidFill>
                  <a:srgbClr val="000000"/>
                </a:solidFill>
              </a:ln>
            </c:spPr>
          </c:dPt>
          <c:dLbls>
            <c:spPr>
              <a:noFill/>
              <a:ln>
                <a:noFill/>
              </a:ln>
              <a:effectLst/>
            </c:spPr>
            <c:txPr>
              <a:bodyPr/>
              <a:lstStyle/>
              <a:p>
                <a:pPr>
                  <a:defRPr sz="15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3"/>
                <c:pt idx="0">
                  <c:v>1988-1999 (N=573)</c:v>
                </c:pt>
                <c:pt idx="1">
                  <c:v>2000-2007 (N=656)</c:v>
                </c:pt>
                <c:pt idx="2">
                  <c:v>2008-6/2015 (N=842)</c:v>
                </c:pt>
              </c:strCache>
            </c:strRef>
          </c:cat>
          <c:val>
            <c:numRef>
              <c:f>Sheet1!$B$5:$D$5</c:f>
              <c:numCache>
                <c:formatCode>General</c:formatCode>
                <c:ptCount val="3"/>
                <c:pt idx="0">
                  <c:v>59</c:v>
                </c:pt>
                <c:pt idx="1">
                  <c:v>85</c:v>
                </c:pt>
                <c:pt idx="2">
                  <c:v>143</c:v>
                </c:pt>
              </c:numCache>
            </c:numRef>
          </c:val>
        </c:ser>
        <c:ser>
          <c:idx val="4"/>
          <c:order val="4"/>
          <c:tx>
            <c:strRef>
              <c:f>Sheet1!$A$6</c:f>
              <c:strCache>
                <c:ptCount val="1"/>
                <c:pt idx="0">
                  <c:v>50 - 59</c:v>
                </c:pt>
              </c:strCache>
            </c:strRef>
          </c:tx>
          <c:spPr>
            <a:gradFill flip="none" rotWithShape="1">
              <a:gsLst>
                <a:gs pos="0">
                  <a:srgbClr val="CC6600"/>
                </a:gs>
                <a:gs pos="50000">
                  <a:srgbClr val="FF9900"/>
                </a:gs>
                <a:gs pos="100000">
                  <a:srgbClr val="CC6600"/>
                </a:gs>
              </a:gsLst>
              <a:lin ang="10800000" scaled="1"/>
              <a:tileRect/>
            </a:gradFill>
            <a:ln>
              <a:solidFill>
                <a:srgbClr val="000000"/>
              </a:solidFill>
            </a:ln>
          </c:spPr>
          <c:invertIfNegative val="0"/>
          <c:dLbls>
            <c:spPr>
              <a:noFill/>
              <a:ln>
                <a:noFill/>
              </a:ln>
              <a:effectLst/>
            </c:spPr>
            <c:txPr>
              <a:bodyPr/>
              <a:lstStyle/>
              <a:p>
                <a:pPr>
                  <a:defRPr sz="1500" b="1">
                    <a:solidFill>
                      <a:schemeClr val="bg2"/>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3"/>
                <c:pt idx="0">
                  <c:v>1988-1999 (N=573)</c:v>
                </c:pt>
                <c:pt idx="1">
                  <c:v>2000-2007 (N=656)</c:v>
                </c:pt>
                <c:pt idx="2">
                  <c:v>2008-6/2015 (N=842)</c:v>
                </c:pt>
              </c:strCache>
            </c:strRef>
          </c:cat>
          <c:val>
            <c:numRef>
              <c:f>Sheet1!$B$6:$D$6</c:f>
              <c:numCache>
                <c:formatCode>General</c:formatCode>
                <c:ptCount val="3"/>
                <c:pt idx="0">
                  <c:v>13</c:v>
                </c:pt>
                <c:pt idx="1">
                  <c:v>43</c:v>
                </c:pt>
                <c:pt idx="2">
                  <c:v>62</c:v>
                </c:pt>
              </c:numCache>
            </c:numRef>
          </c:val>
        </c:ser>
        <c:ser>
          <c:idx val="5"/>
          <c:order val="5"/>
          <c:tx>
            <c:strRef>
              <c:f>Sheet1!$A$7</c:f>
              <c:strCache>
                <c:ptCount val="1"/>
                <c:pt idx="0">
                  <c:v>60+</c:v>
                </c:pt>
              </c:strCache>
            </c:strRef>
          </c:tx>
          <c:spPr>
            <a:gradFill>
              <a:gsLst>
                <a:gs pos="0">
                  <a:srgbClr val="6600CC"/>
                </a:gs>
                <a:gs pos="50000">
                  <a:srgbClr val="9933FF"/>
                </a:gs>
                <a:gs pos="100000">
                  <a:srgbClr val="6600CC"/>
                </a:gs>
              </a:gsLst>
              <a:lin ang="10800000" scaled="1"/>
            </a:gradFill>
            <a:ln>
              <a:solidFill>
                <a:schemeClr val="bg2"/>
              </a:solidFill>
            </a:ln>
          </c:spPr>
          <c:invertIfNegative val="0"/>
          <c:dLbls>
            <c:dLbl>
              <c:idx val="0"/>
              <c:layout>
                <c:manualLayout>
                  <c:x val="-9.3390804597701146E-2"/>
                  <c:y val="4.9202210089144056E-2"/>
                </c:manualLayout>
              </c:layout>
              <c:dLblPos val="ct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500" b="1"/>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Sheet1!$B$1:$D$1</c:f>
              <c:strCache>
                <c:ptCount val="3"/>
                <c:pt idx="0">
                  <c:v>1988-1999 (N=573)</c:v>
                </c:pt>
                <c:pt idx="1">
                  <c:v>2000-2007 (N=656)</c:v>
                </c:pt>
                <c:pt idx="2">
                  <c:v>2008-6/2015 (N=842)</c:v>
                </c:pt>
              </c:strCache>
            </c:strRef>
          </c:cat>
          <c:val>
            <c:numRef>
              <c:f>Sheet1!$B$7:$D$7</c:f>
              <c:numCache>
                <c:formatCode>General</c:formatCode>
                <c:ptCount val="3"/>
                <c:pt idx="0">
                  <c:v>1</c:v>
                </c:pt>
                <c:pt idx="1">
                  <c:v>4</c:v>
                </c:pt>
                <c:pt idx="2">
                  <c:v>14</c:v>
                </c:pt>
              </c:numCache>
            </c:numRef>
          </c:val>
        </c:ser>
        <c:dLbls>
          <c:showLegendKey val="0"/>
          <c:showVal val="1"/>
          <c:showCatName val="0"/>
          <c:showSerName val="0"/>
          <c:showPercent val="0"/>
          <c:showBubbleSize val="0"/>
        </c:dLbls>
        <c:gapWidth val="50"/>
        <c:overlap val="100"/>
        <c:axId val="825037648"/>
        <c:axId val="913537120"/>
      </c:barChart>
      <c:catAx>
        <c:axId val="825037648"/>
        <c:scaling>
          <c:orientation val="minMax"/>
        </c:scaling>
        <c:delete val="0"/>
        <c:axPos val="b"/>
        <c:numFmt formatCode="General" sourceLinked="0"/>
        <c:majorTickMark val="out"/>
        <c:minorTickMark val="none"/>
        <c:tickLblPos val="nextTo"/>
        <c:txPr>
          <a:bodyPr/>
          <a:lstStyle/>
          <a:p>
            <a:pPr>
              <a:defRPr sz="1500" b="1"/>
            </a:pPr>
            <a:endParaRPr lang="en-US"/>
          </a:p>
        </c:txPr>
        <c:crossAx val="913537120"/>
        <c:crosses val="autoZero"/>
        <c:auto val="1"/>
        <c:lblAlgn val="ctr"/>
        <c:lblOffset val="100"/>
        <c:noMultiLvlLbl val="0"/>
      </c:catAx>
      <c:valAx>
        <c:axId val="913537120"/>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manualLayout>
              <c:xMode val="edge"/>
              <c:yMode val="edge"/>
              <c:x val="1.6471739523938825E-2"/>
              <c:y val="0.26488660597112984"/>
            </c:manualLayout>
          </c:layout>
          <c:overlay val="0"/>
        </c:title>
        <c:numFmt formatCode="0%" sourceLinked="1"/>
        <c:majorTickMark val="out"/>
        <c:minorTickMark val="none"/>
        <c:tickLblPos val="nextTo"/>
        <c:txPr>
          <a:bodyPr/>
          <a:lstStyle/>
          <a:p>
            <a:pPr>
              <a:defRPr sz="1500" b="1"/>
            </a:pPr>
            <a:endParaRPr lang="en-US"/>
          </a:p>
        </c:txPr>
        <c:crossAx val="825037648"/>
        <c:crosses val="autoZero"/>
        <c:crossBetween val="between"/>
      </c:valAx>
      <c:spPr>
        <a:solidFill>
          <a:srgbClr val="000000"/>
        </a:solidFill>
        <a:ln w="12700">
          <a:solidFill>
            <a:srgbClr val="FFFFFF"/>
          </a:solidFill>
        </a:ln>
      </c:spPr>
    </c:plotArea>
    <c:legend>
      <c:legendPos val="l"/>
      <c:layout>
        <c:manualLayout>
          <c:xMode val="edge"/>
          <c:yMode val="edge"/>
          <c:x val="0.82614942528735635"/>
          <c:y val="9.4832417209611677E-2"/>
          <c:w val="0.17079894108064209"/>
          <c:h val="0.71958279373897427"/>
        </c:manualLayout>
      </c:layout>
      <c:overlay val="0"/>
      <c:spPr>
        <a:solidFill>
          <a:schemeClr val="bg2"/>
        </a:solidFill>
        <a:ln w="12700">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1975239820686"/>
          <c:y val="3.3590508847684365E-2"/>
          <c:w val="0.8419813950247369"/>
          <c:h val="0.80568876471086259"/>
        </c:manualLayout>
      </c:layout>
      <c:scatterChart>
        <c:scatterStyle val="lineMarker"/>
        <c:varyColors val="0"/>
        <c:ser>
          <c:idx val="0"/>
          <c:order val="0"/>
          <c:tx>
            <c:strRef>
              <c:f>Sheet1!$B$1</c:f>
              <c:strCache>
                <c:ptCount val="1"/>
                <c:pt idx="0">
                  <c:v>Freedom from Severe RD (N=883)</c:v>
                </c:pt>
              </c:strCache>
            </c:strRef>
          </c:tx>
          <c:spPr>
            <a:ln w="41275">
              <a:solidFill>
                <a:srgbClr val="00FF00"/>
              </a:solidFill>
            </a:ln>
          </c:spPr>
          <c:marker>
            <c:symbol val="none"/>
          </c:marker>
          <c:xVal>
            <c:numRef>
              <c:f>Sheet1!$A$2:$A$217</c:f>
              <c:numCache>
                <c:formatCode>General</c:formatCode>
                <c:ptCount val="21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numCache>
            </c:numRef>
          </c:xVal>
          <c:yVal>
            <c:numRef>
              <c:f>Sheet1!$B$2:$B$217</c:f>
              <c:numCache>
                <c:formatCode>General</c:formatCode>
                <c:ptCount val="216"/>
                <c:pt idx="0">
                  <c:v>100</c:v>
                </c:pt>
                <c:pt idx="1">
                  <c:v>100</c:v>
                </c:pt>
                <c:pt idx="2">
                  <c:v>99.66</c:v>
                </c:pt>
                <c:pt idx="3">
                  <c:v>99.546999999999997</c:v>
                </c:pt>
                <c:pt idx="4">
                  <c:v>99.32</c:v>
                </c:pt>
                <c:pt idx="5">
                  <c:v>98.977000000000004</c:v>
                </c:pt>
                <c:pt idx="6">
                  <c:v>98.402000000000001</c:v>
                </c:pt>
                <c:pt idx="7">
                  <c:v>97.361999999999995</c:v>
                </c:pt>
                <c:pt idx="8">
                  <c:v>97.361999999999995</c:v>
                </c:pt>
                <c:pt idx="9">
                  <c:v>97.361999999999995</c:v>
                </c:pt>
                <c:pt idx="10">
                  <c:v>97.120999999999995</c:v>
                </c:pt>
                <c:pt idx="11">
                  <c:v>97.120999999999995</c:v>
                </c:pt>
                <c:pt idx="12">
                  <c:v>97.120999999999995</c:v>
                </c:pt>
                <c:pt idx="13">
                  <c:v>97.120999999999995</c:v>
                </c:pt>
                <c:pt idx="14">
                  <c:v>97.120999999999995</c:v>
                </c:pt>
                <c:pt idx="15">
                  <c:v>96.825000000000003</c:v>
                </c:pt>
                <c:pt idx="16">
                  <c:v>96.825000000000003</c:v>
                </c:pt>
                <c:pt idx="17">
                  <c:v>96.677000000000007</c:v>
                </c:pt>
                <c:pt idx="18">
                  <c:v>96.528999999999996</c:v>
                </c:pt>
                <c:pt idx="19">
                  <c:v>95.784999999999997</c:v>
                </c:pt>
                <c:pt idx="20">
                  <c:v>95.784999999999997</c:v>
                </c:pt>
                <c:pt idx="21">
                  <c:v>95.784999999999997</c:v>
                </c:pt>
                <c:pt idx="22">
                  <c:v>95.784999999999997</c:v>
                </c:pt>
                <c:pt idx="23">
                  <c:v>95.784999999999997</c:v>
                </c:pt>
                <c:pt idx="24">
                  <c:v>95.626000000000005</c:v>
                </c:pt>
                <c:pt idx="25">
                  <c:v>95.626000000000005</c:v>
                </c:pt>
                <c:pt idx="26">
                  <c:v>95.448999999999998</c:v>
                </c:pt>
                <c:pt idx="27">
                  <c:v>95.448999999999998</c:v>
                </c:pt>
                <c:pt idx="28">
                  <c:v>95.448999999999998</c:v>
                </c:pt>
                <c:pt idx="29">
                  <c:v>95.448999999999998</c:v>
                </c:pt>
                <c:pt idx="30">
                  <c:v>94.896000000000001</c:v>
                </c:pt>
                <c:pt idx="31">
                  <c:v>94.896000000000001</c:v>
                </c:pt>
                <c:pt idx="32">
                  <c:v>94.52</c:v>
                </c:pt>
                <c:pt idx="33">
                  <c:v>94.52</c:v>
                </c:pt>
                <c:pt idx="34">
                  <c:v>94.52</c:v>
                </c:pt>
                <c:pt idx="35">
                  <c:v>94.52</c:v>
                </c:pt>
                <c:pt idx="36">
                  <c:v>94.52</c:v>
                </c:pt>
                <c:pt idx="37">
                  <c:v>94.52</c:v>
                </c:pt>
                <c:pt idx="38">
                  <c:v>94.52</c:v>
                </c:pt>
                <c:pt idx="39">
                  <c:v>94.52</c:v>
                </c:pt>
                <c:pt idx="40">
                  <c:v>94.52</c:v>
                </c:pt>
                <c:pt idx="41">
                  <c:v>94.287000000000006</c:v>
                </c:pt>
                <c:pt idx="42">
                  <c:v>93.587000000000003</c:v>
                </c:pt>
                <c:pt idx="43">
                  <c:v>93.35</c:v>
                </c:pt>
                <c:pt idx="44">
                  <c:v>93.35</c:v>
                </c:pt>
                <c:pt idx="45">
                  <c:v>93.35</c:v>
                </c:pt>
                <c:pt idx="46">
                  <c:v>93.35</c:v>
                </c:pt>
                <c:pt idx="47">
                  <c:v>93.35</c:v>
                </c:pt>
                <c:pt idx="48">
                  <c:v>93.35</c:v>
                </c:pt>
                <c:pt idx="49">
                  <c:v>93.35</c:v>
                </c:pt>
                <c:pt idx="50">
                  <c:v>93.35</c:v>
                </c:pt>
                <c:pt idx="51">
                  <c:v>93.055000000000007</c:v>
                </c:pt>
                <c:pt idx="52">
                  <c:v>92.759</c:v>
                </c:pt>
                <c:pt idx="53">
                  <c:v>92.457999999999998</c:v>
                </c:pt>
                <c:pt idx="54">
                  <c:v>91.251000000000005</c:v>
                </c:pt>
                <c:pt idx="55">
                  <c:v>90.643000000000001</c:v>
                </c:pt>
                <c:pt idx="56">
                  <c:v>90.643000000000001</c:v>
                </c:pt>
                <c:pt idx="57">
                  <c:v>90.643000000000001</c:v>
                </c:pt>
                <c:pt idx="58">
                  <c:v>90.643000000000001</c:v>
                </c:pt>
                <c:pt idx="59">
                  <c:v>90.643000000000001</c:v>
                </c:pt>
                <c:pt idx="60">
                  <c:v>90.643000000000001</c:v>
                </c:pt>
                <c:pt idx="61">
                  <c:v>90.643000000000001</c:v>
                </c:pt>
                <c:pt idx="62">
                  <c:v>90.643000000000001</c:v>
                </c:pt>
                <c:pt idx="63">
                  <c:v>90.643000000000001</c:v>
                </c:pt>
                <c:pt idx="64">
                  <c:v>90.643000000000001</c:v>
                </c:pt>
                <c:pt idx="65">
                  <c:v>89.891000000000005</c:v>
                </c:pt>
                <c:pt idx="66">
                  <c:v>89.138999999999996</c:v>
                </c:pt>
                <c:pt idx="67">
                  <c:v>88.760999999999996</c:v>
                </c:pt>
                <c:pt idx="68">
                  <c:v>88.382999999999996</c:v>
                </c:pt>
                <c:pt idx="69">
                  <c:v>88.382999999999996</c:v>
                </c:pt>
                <c:pt idx="70">
                  <c:v>88.382999999999996</c:v>
                </c:pt>
                <c:pt idx="71">
                  <c:v>88.382999999999996</c:v>
                </c:pt>
                <c:pt idx="72">
                  <c:v>88.382999999999996</c:v>
                </c:pt>
                <c:pt idx="73">
                  <c:v>88.382999999999996</c:v>
                </c:pt>
                <c:pt idx="74">
                  <c:v>88.382999999999996</c:v>
                </c:pt>
                <c:pt idx="75">
                  <c:v>87.897999999999996</c:v>
                </c:pt>
                <c:pt idx="76">
                  <c:v>87.409000000000006</c:v>
                </c:pt>
                <c:pt idx="77">
                  <c:v>86.411000000000001</c:v>
                </c:pt>
                <c:pt idx="78">
                  <c:v>86.411000000000001</c:v>
                </c:pt>
                <c:pt idx="79">
                  <c:v>85.908000000000001</c:v>
                </c:pt>
                <c:pt idx="80">
                  <c:v>85.403000000000006</c:v>
                </c:pt>
                <c:pt idx="81">
                  <c:v>85.403000000000006</c:v>
                </c:pt>
                <c:pt idx="82">
                  <c:v>85.403000000000006</c:v>
                </c:pt>
                <c:pt idx="83">
                  <c:v>85.403000000000006</c:v>
                </c:pt>
                <c:pt idx="84">
                  <c:v>85.403000000000006</c:v>
                </c:pt>
                <c:pt idx="85">
                  <c:v>85.403000000000006</c:v>
                </c:pt>
                <c:pt idx="86">
                  <c:v>85.403000000000006</c:v>
                </c:pt>
                <c:pt idx="87">
                  <c:v>85.403000000000006</c:v>
                </c:pt>
                <c:pt idx="88">
                  <c:v>85.403000000000006</c:v>
                </c:pt>
                <c:pt idx="89">
                  <c:v>85.403000000000006</c:v>
                </c:pt>
                <c:pt idx="90">
                  <c:v>84.805999999999997</c:v>
                </c:pt>
                <c:pt idx="91">
                  <c:v>84.203999999999994</c:v>
                </c:pt>
                <c:pt idx="92">
                  <c:v>83.593999999999994</c:v>
                </c:pt>
                <c:pt idx="93">
                  <c:v>83.593999999999994</c:v>
                </c:pt>
                <c:pt idx="94">
                  <c:v>83.593999999999994</c:v>
                </c:pt>
                <c:pt idx="95">
                  <c:v>83.593999999999994</c:v>
                </c:pt>
                <c:pt idx="96">
                  <c:v>83.593999999999994</c:v>
                </c:pt>
                <c:pt idx="97">
                  <c:v>83.593999999999994</c:v>
                </c:pt>
                <c:pt idx="98">
                  <c:v>83.593999999999994</c:v>
                </c:pt>
                <c:pt idx="99">
                  <c:v>83.593999999999994</c:v>
                </c:pt>
                <c:pt idx="100">
                  <c:v>82.798000000000002</c:v>
                </c:pt>
                <c:pt idx="101">
                  <c:v>81.174000000000007</c:v>
                </c:pt>
                <c:pt idx="102">
                  <c:v>78.730999999999995</c:v>
                </c:pt>
                <c:pt idx="103">
                  <c:v>77.072999999999993</c:v>
                </c:pt>
                <c:pt idx="104">
                  <c:v>77.072999999999993</c:v>
                </c:pt>
                <c:pt idx="105">
                  <c:v>77.072999999999993</c:v>
                </c:pt>
                <c:pt idx="106">
                  <c:v>77.072999999999993</c:v>
                </c:pt>
                <c:pt idx="107">
                  <c:v>77.072999999999993</c:v>
                </c:pt>
                <c:pt idx="108">
                  <c:v>77.072999999999993</c:v>
                </c:pt>
                <c:pt idx="109">
                  <c:v>77.072999999999993</c:v>
                </c:pt>
                <c:pt idx="110">
                  <c:v>75.988</c:v>
                </c:pt>
                <c:pt idx="111">
                  <c:v>75.988</c:v>
                </c:pt>
                <c:pt idx="112">
                  <c:v>74.885999999999996</c:v>
                </c:pt>
                <c:pt idx="113">
                  <c:v>74.885999999999996</c:v>
                </c:pt>
                <c:pt idx="114">
                  <c:v>73.784999999999997</c:v>
                </c:pt>
                <c:pt idx="115">
                  <c:v>73.784999999999997</c:v>
                </c:pt>
                <c:pt idx="116">
                  <c:v>73.784999999999997</c:v>
                </c:pt>
                <c:pt idx="117">
                  <c:v>73.784999999999997</c:v>
                </c:pt>
                <c:pt idx="118">
                  <c:v>73.784999999999997</c:v>
                </c:pt>
                <c:pt idx="119">
                  <c:v>73.784999999999997</c:v>
                </c:pt>
                <c:pt idx="120">
                  <c:v>73.784999999999997</c:v>
                </c:pt>
                <c:pt idx="121">
                  <c:v>73.784999999999997</c:v>
                </c:pt>
                <c:pt idx="122">
                  <c:v>73.784999999999997</c:v>
                </c:pt>
                <c:pt idx="123">
                  <c:v>73.784999999999997</c:v>
                </c:pt>
                <c:pt idx="124">
                  <c:v>72.308999999999997</c:v>
                </c:pt>
                <c:pt idx="125">
                  <c:v>72.308999999999997</c:v>
                </c:pt>
                <c:pt idx="126">
                  <c:v>72.308999999999997</c:v>
                </c:pt>
                <c:pt idx="127">
                  <c:v>72.308999999999997</c:v>
                </c:pt>
                <c:pt idx="128">
                  <c:v>72.308999999999997</c:v>
                </c:pt>
                <c:pt idx="129">
                  <c:v>72.308999999999997</c:v>
                </c:pt>
                <c:pt idx="130">
                  <c:v>72.308999999999997</c:v>
                </c:pt>
                <c:pt idx="131">
                  <c:v>72.308999999999997</c:v>
                </c:pt>
                <c:pt idx="132">
                  <c:v>72.308999999999997</c:v>
                </c:pt>
                <c:pt idx="133">
                  <c:v>72.308999999999997</c:v>
                </c:pt>
                <c:pt idx="134">
                  <c:v>72.308999999999997</c:v>
                </c:pt>
                <c:pt idx="135">
                  <c:v>70.301000000000002</c:v>
                </c:pt>
                <c:pt idx="136">
                  <c:v>70.301000000000002</c:v>
                </c:pt>
                <c:pt idx="137">
                  <c:v>70.301000000000002</c:v>
                </c:pt>
                <c:pt idx="138">
                  <c:v>70.301000000000002</c:v>
                </c:pt>
                <c:pt idx="139">
                  <c:v>70.301000000000002</c:v>
                </c:pt>
                <c:pt idx="140">
                  <c:v>70.301000000000002</c:v>
                </c:pt>
                <c:pt idx="141">
                  <c:v>70.301000000000002</c:v>
                </c:pt>
                <c:pt idx="142">
                  <c:v>70.301000000000002</c:v>
                </c:pt>
                <c:pt idx="143">
                  <c:v>70.301000000000002</c:v>
                </c:pt>
                <c:pt idx="144">
                  <c:v>70.301000000000002</c:v>
                </c:pt>
                <c:pt idx="145">
                  <c:v>70.301000000000002</c:v>
                </c:pt>
                <c:pt idx="146">
                  <c:v>70.301000000000002</c:v>
                </c:pt>
                <c:pt idx="147">
                  <c:v>70.301000000000002</c:v>
                </c:pt>
                <c:pt idx="148">
                  <c:v>70.301000000000002</c:v>
                </c:pt>
                <c:pt idx="149">
                  <c:v>70.301000000000002</c:v>
                </c:pt>
                <c:pt idx="150">
                  <c:v>70.301000000000002</c:v>
                </c:pt>
                <c:pt idx="151">
                  <c:v>70.301000000000002</c:v>
                </c:pt>
                <c:pt idx="152">
                  <c:v>70.301000000000002</c:v>
                </c:pt>
                <c:pt idx="153">
                  <c:v>70.301000000000002</c:v>
                </c:pt>
                <c:pt idx="154">
                  <c:v>70.301000000000002</c:v>
                </c:pt>
                <c:pt idx="155">
                  <c:v>70.301000000000002</c:v>
                </c:pt>
                <c:pt idx="156">
                  <c:v>70.301000000000002</c:v>
                </c:pt>
                <c:pt idx="157">
                  <c:v>70.301000000000002</c:v>
                </c:pt>
                <c:pt idx="158">
                  <c:v>70.301000000000002</c:v>
                </c:pt>
                <c:pt idx="159">
                  <c:v>70.301000000000002</c:v>
                </c:pt>
                <c:pt idx="160">
                  <c:v>70.301000000000002</c:v>
                </c:pt>
                <c:pt idx="161">
                  <c:v>70.301000000000002</c:v>
                </c:pt>
                <c:pt idx="162">
                  <c:v>70.301000000000002</c:v>
                </c:pt>
                <c:pt idx="163">
                  <c:v>70.301000000000002</c:v>
                </c:pt>
                <c:pt idx="164">
                  <c:v>70.301000000000002</c:v>
                </c:pt>
                <c:pt idx="165">
                  <c:v>70.301000000000002</c:v>
                </c:pt>
                <c:pt idx="166">
                  <c:v>70.301000000000002</c:v>
                </c:pt>
                <c:pt idx="167">
                  <c:v>70.301000000000002</c:v>
                </c:pt>
                <c:pt idx="168">
                  <c:v>70.301000000000002</c:v>
                </c:pt>
                <c:pt idx="169">
                  <c:v>70.301000000000002</c:v>
                </c:pt>
                <c:pt idx="170">
                  <c:v>70.301000000000002</c:v>
                </c:pt>
                <c:pt idx="171">
                  <c:v>70.301000000000002</c:v>
                </c:pt>
                <c:pt idx="172">
                  <c:v>70.301000000000002</c:v>
                </c:pt>
                <c:pt idx="173">
                  <c:v>70.301000000000002</c:v>
                </c:pt>
                <c:pt idx="174">
                  <c:v>70.301000000000002</c:v>
                </c:pt>
                <c:pt idx="175">
                  <c:v>70.301000000000002</c:v>
                </c:pt>
                <c:pt idx="176">
                  <c:v>70.301000000000002</c:v>
                </c:pt>
                <c:pt idx="177">
                  <c:v>70.301000000000002</c:v>
                </c:pt>
                <c:pt idx="178">
                  <c:v>70.301000000000002</c:v>
                </c:pt>
                <c:pt idx="179">
                  <c:v>70.301000000000002</c:v>
                </c:pt>
                <c:pt idx="180">
                  <c:v>70.301000000000002</c:v>
                </c:pt>
                <c:pt idx="181">
                  <c:v>70.301000000000002</c:v>
                </c:pt>
                <c:pt idx="182">
                  <c:v>70.301000000000002</c:v>
                </c:pt>
                <c:pt idx="183">
                  <c:v>70.301000000000002</c:v>
                </c:pt>
                <c:pt idx="184">
                  <c:v>70.301000000000002</c:v>
                </c:pt>
                <c:pt idx="185">
                  <c:v>70.301000000000002</c:v>
                </c:pt>
                <c:pt idx="186">
                  <c:v>70.301000000000002</c:v>
                </c:pt>
                <c:pt idx="187">
                  <c:v>70.301000000000002</c:v>
                </c:pt>
                <c:pt idx="188">
                  <c:v>70.301000000000002</c:v>
                </c:pt>
                <c:pt idx="189">
                  <c:v>70.301000000000002</c:v>
                </c:pt>
                <c:pt idx="190">
                  <c:v>70.301000000000002</c:v>
                </c:pt>
                <c:pt idx="191">
                  <c:v>70.301000000000002</c:v>
                </c:pt>
                <c:pt idx="192">
                  <c:v>70.301000000000002</c:v>
                </c:pt>
                <c:pt idx="193">
                  <c:v>70.301000000000002</c:v>
                </c:pt>
                <c:pt idx="194">
                  <c:v>70.301000000000002</c:v>
                </c:pt>
                <c:pt idx="195">
                  <c:v>70.301000000000002</c:v>
                </c:pt>
                <c:pt idx="196">
                  <c:v>70.301000000000002</c:v>
                </c:pt>
                <c:pt idx="197">
                  <c:v>70.301000000000002</c:v>
                </c:pt>
                <c:pt idx="198">
                  <c:v>70.301000000000002</c:v>
                </c:pt>
                <c:pt idx="199">
                  <c:v>70.301000000000002</c:v>
                </c:pt>
                <c:pt idx="200">
                  <c:v>70.301000000000002</c:v>
                </c:pt>
                <c:pt idx="201">
                  <c:v>70.301000000000002</c:v>
                </c:pt>
                <c:pt idx="202">
                  <c:v>70.301000000000002</c:v>
                </c:pt>
                <c:pt idx="203">
                  <c:v>70.301000000000002</c:v>
                </c:pt>
                <c:pt idx="204">
                  <c:v>70.301000000000002</c:v>
                </c:pt>
                <c:pt idx="205">
                  <c:v>70.301000000000002</c:v>
                </c:pt>
                <c:pt idx="206">
                  <c:v>70.301000000000002</c:v>
                </c:pt>
                <c:pt idx="207">
                  <c:v>70.301000000000002</c:v>
                </c:pt>
                <c:pt idx="208">
                  <c:v>70.301000000000002</c:v>
                </c:pt>
                <c:pt idx="209">
                  <c:v>70.301000000000002</c:v>
                </c:pt>
                <c:pt idx="210">
                  <c:v>70.301000000000002</c:v>
                </c:pt>
                <c:pt idx="211">
                  <c:v>70.301000000000002</c:v>
                </c:pt>
                <c:pt idx="212">
                  <c:v>70.301000000000002</c:v>
                </c:pt>
                <c:pt idx="213">
                  <c:v>70.301000000000002</c:v>
                </c:pt>
                <c:pt idx="214">
                  <c:v>70.301000000000002</c:v>
                </c:pt>
                <c:pt idx="215">
                  <c:v>70.301000000000002</c:v>
                </c:pt>
              </c:numCache>
            </c:numRef>
          </c:yVal>
          <c:smooth val="0"/>
        </c:ser>
        <c:dLbls>
          <c:showLegendKey val="0"/>
          <c:showVal val="0"/>
          <c:showCatName val="0"/>
          <c:showSerName val="0"/>
          <c:showPercent val="0"/>
          <c:showBubbleSize val="0"/>
        </c:dLbls>
        <c:axId val="1014964832"/>
        <c:axId val="1014965224"/>
      </c:scatterChart>
      <c:valAx>
        <c:axId val="1014964832"/>
        <c:scaling>
          <c:orientation val="minMax"/>
          <c:max val="12"/>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1014965224"/>
        <c:crosses val="autoZero"/>
        <c:crossBetween val="midCat"/>
        <c:majorUnit val="1"/>
      </c:valAx>
      <c:valAx>
        <c:axId val="1014965224"/>
        <c:scaling>
          <c:orientation val="minMax"/>
          <c:max val="100"/>
          <c:min val="0"/>
        </c:scaling>
        <c:delete val="0"/>
        <c:axPos val="l"/>
        <c:majorGridlines>
          <c:spPr>
            <a:ln>
              <a:prstDash val="sysDash"/>
            </a:ln>
          </c:spPr>
        </c:majorGridlines>
        <c:numFmt formatCode="General" sourceLinked="1"/>
        <c:majorTickMark val="out"/>
        <c:minorTickMark val="none"/>
        <c:tickLblPos val="nextTo"/>
        <c:txPr>
          <a:bodyPr/>
          <a:lstStyle/>
          <a:p>
            <a:pPr>
              <a:defRPr sz="1500" b="1"/>
            </a:pPr>
            <a:endParaRPr lang="en-US"/>
          </a:p>
        </c:txPr>
        <c:crossAx val="1014964832"/>
        <c:crosses val="autoZero"/>
        <c:crossBetween val="midCat"/>
        <c:majorUnit val="2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04708150419251"/>
          <c:y val="3.3590508847684365E-2"/>
          <c:w val="0.83313183750261299"/>
          <c:h val="0.80568876471086259"/>
        </c:manualLayout>
      </c:layout>
      <c:scatterChart>
        <c:scatterStyle val="lineMarker"/>
        <c:varyColors val="0"/>
        <c:ser>
          <c:idx val="0"/>
          <c:order val="0"/>
          <c:tx>
            <c:strRef>
              <c:f>Sheet1!$B$1</c:f>
              <c:strCache>
                <c:ptCount val="1"/>
                <c:pt idx="0">
                  <c:v>1994-2003 (N=402)</c:v>
                </c:pt>
              </c:strCache>
            </c:strRef>
          </c:tx>
          <c:spPr>
            <a:ln w="41275">
              <a:solidFill>
                <a:srgbClr val="00FF00"/>
              </a:solidFill>
            </a:ln>
          </c:spPr>
          <c:marker>
            <c:symbol val="none"/>
          </c:marker>
          <c:xVal>
            <c:numRef>
              <c:f>Sheet1!$A$2:$A$217</c:f>
              <c:numCache>
                <c:formatCode>General</c:formatCode>
                <c:ptCount val="21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numCache>
            </c:numRef>
          </c:xVal>
          <c:yVal>
            <c:numRef>
              <c:f>Sheet1!$B$2:$B$217</c:f>
              <c:numCache>
                <c:formatCode>General</c:formatCode>
                <c:ptCount val="216"/>
                <c:pt idx="0">
                  <c:v>100</c:v>
                </c:pt>
                <c:pt idx="1">
                  <c:v>100</c:v>
                </c:pt>
                <c:pt idx="2">
                  <c:v>99.254000000000005</c:v>
                </c:pt>
                <c:pt idx="3">
                  <c:v>99.004999999999995</c:v>
                </c:pt>
                <c:pt idx="4">
                  <c:v>98.504999999999995</c:v>
                </c:pt>
                <c:pt idx="5">
                  <c:v>98.504999999999995</c:v>
                </c:pt>
                <c:pt idx="6">
                  <c:v>98</c:v>
                </c:pt>
                <c:pt idx="7">
                  <c:v>96.98</c:v>
                </c:pt>
                <c:pt idx="8">
                  <c:v>96.98</c:v>
                </c:pt>
                <c:pt idx="9">
                  <c:v>96.98</c:v>
                </c:pt>
                <c:pt idx="10">
                  <c:v>96.448999999999998</c:v>
                </c:pt>
                <c:pt idx="11">
                  <c:v>96.448999999999998</c:v>
                </c:pt>
                <c:pt idx="12">
                  <c:v>96.448999999999998</c:v>
                </c:pt>
                <c:pt idx="13">
                  <c:v>96.448999999999998</c:v>
                </c:pt>
                <c:pt idx="14">
                  <c:v>96.448999999999998</c:v>
                </c:pt>
                <c:pt idx="15">
                  <c:v>96.448999999999998</c:v>
                </c:pt>
                <c:pt idx="16">
                  <c:v>96.448999999999998</c:v>
                </c:pt>
                <c:pt idx="17">
                  <c:v>96.448999999999998</c:v>
                </c:pt>
                <c:pt idx="18">
                  <c:v>96.141000000000005</c:v>
                </c:pt>
                <c:pt idx="19">
                  <c:v>95.212999999999994</c:v>
                </c:pt>
                <c:pt idx="20">
                  <c:v>95.212999999999994</c:v>
                </c:pt>
                <c:pt idx="21">
                  <c:v>95.212999999999994</c:v>
                </c:pt>
                <c:pt idx="22">
                  <c:v>95.212999999999994</c:v>
                </c:pt>
                <c:pt idx="23">
                  <c:v>95.212999999999994</c:v>
                </c:pt>
                <c:pt idx="24">
                  <c:v>94.887</c:v>
                </c:pt>
                <c:pt idx="25">
                  <c:v>94.887</c:v>
                </c:pt>
                <c:pt idx="26">
                  <c:v>94.537999999999997</c:v>
                </c:pt>
                <c:pt idx="27">
                  <c:v>94.537999999999997</c:v>
                </c:pt>
                <c:pt idx="28">
                  <c:v>94.537999999999997</c:v>
                </c:pt>
                <c:pt idx="29">
                  <c:v>94.537999999999997</c:v>
                </c:pt>
                <c:pt idx="30">
                  <c:v>93.451999999999998</c:v>
                </c:pt>
                <c:pt idx="31">
                  <c:v>93.451999999999998</c:v>
                </c:pt>
                <c:pt idx="32">
                  <c:v>92.712999999999994</c:v>
                </c:pt>
                <c:pt idx="33">
                  <c:v>92.712999999999994</c:v>
                </c:pt>
                <c:pt idx="34">
                  <c:v>92.712999999999994</c:v>
                </c:pt>
                <c:pt idx="35">
                  <c:v>92.712999999999994</c:v>
                </c:pt>
                <c:pt idx="36">
                  <c:v>92.712999999999994</c:v>
                </c:pt>
                <c:pt idx="37">
                  <c:v>92.712999999999994</c:v>
                </c:pt>
                <c:pt idx="38">
                  <c:v>92.712999999999994</c:v>
                </c:pt>
                <c:pt idx="39">
                  <c:v>92.712999999999994</c:v>
                </c:pt>
                <c:pt idx="40">
                  <c:v>92.712999999999994</c:v>
                </c:pt>
                <c:pt idx="41">
                  <c:v>92.712999999999994</c:v>
                </c:pt>
                <c:pt idx="42">
                  <c:v>92.278000000000006</c:v>
                </c:pt>
                <c:pt idx="43">
                  <c:v>91.834000000000003</c:v>
                </c:pt>
                <c:pt idx="44">
                  <c:v>91.834000000000003</c:v>
                </c:pt>
                <c:pt idx="45">
                  <c:v>91.834000000000003</c:v>
                </c:pt>
                <c:pt idx="46">
                  <c:v>91.834000000000003</c:v>
                </c:pt>
                <c:pt idx="47">
                  <c:v>91.834000000000003</c:v>
                </c:pt>
                <c:pt idx="48">
                  <c:v>91.834000000000003</c:v>
                </c:pt>
                <c:pt idx="49">
                  <c:v>91.834000000000003</c:v>
                </c:pt>
                <c:pt idx="50">
                  <c:v>91.834000000000003</c:v>
                </c:pt>
                <c:pt idx="51">
                  <c:v>91.323999999999998</c:v>
                </c:pt>
                <c:pt idx="52">
                  <c:v>90.813999999999993</c:v>
                </c:pt>
                <c:pt idx="53">
                  <c:v>90.295000000000002</c:v>
                </c:pt>
                <c:pt idx="54">
                  <c:v>88.21</c:v>
                </c:pt>
                <c:pt idx="55">
                  <c:v>87.165999999999997</c:v>
                </c:pt>
                <c:pt idx="56">
                  <c:v>87.165999999999997</c:v>
                </c:pt>
                <c:pt idx="57">
                  <c:v>87.165999999999997</c:v>
                </c:pt>
                <c:pt idx="58">
                  <c:v>87.165999999999997</c:v>
                </c:pt>
                <c:pt idx="59">
                  <c:v>87.165999999999997</c:v>
                </c:pt>
                <c:pt idx="60">
                  <c:v>87.165999999999997</c:v>
                </c:pt>
                <c:pt idx="61">
                  <c:v>87.165999999999997</c:v>
                </c:pt>
                <c:pt idx="62">
                  <c:v>87.165999999999997</c:v>
                </c:pt>
                <c:pt idx="63">
                  <c:v>87.165999999999997</c:v>
                </c:pt>
                <c:pt idx="64">
                  <c:v>87.165999999999997</c:v>
                </c:pt>
                <c:pt idx="65">
                  <c:v>86.561000000000007</c:v>
                </c:pt>
                <c:pt idx="66">
                  <c:v>85.954999999999998</c:v>
                </c:pt>
                <c:pt idx="67">
                  <c:v>85.346000000000004</c:v>
                </c:pt>
                <c:pt idx="68">
                  <c:v>84.736000000000004</c:v>
                </c:pt>
                <c:pt idx="69">
                  <c:v>84.736000000000004</c:v>
                </c:pt>
                <c:pt idx="70">
                  <c:v>84.736000000000004</c:v>
                </c:pt>
                <c:pt idx="71">
                  <c:v>84.736000000000004</c:v>
                </c:pt>
                <c:pt idx="72">
                  <c:v>84.736000000000004</c:v>
                </c:pt>
                <c:pt idx="73">
                  <c:v>84.736000000000004</c:v>
                </c:pt>
                <c:pt idx="74">
                  <c:v>84.736000000000004</c:v>
                </c:pt>
                <c:pt idx="75">
                  <c:v>84.03</c:v>
                </c:pt>
                <c:pt idx="76">
                  <c:v>83.317999999999998</c:v>
                </c:pt>
                <c:pt idx="77">
                  <c:v>82.587000000000003</c:v>
                </c:pt>
                <c:pt idx="78">
                  <c:v>82.587000000000003</c:v>
                </c:pt>
                <c:pt idx="79">
                  <c:v>81.855999999999995</c:v>
                </c:pt>
                <c:pt idx="80">
                  <c:v>81.119</c:v>
                </c:pt>
                <c:pt idx="81">
                  <c:v>81.119</c:v>
                </c:pt>
                <c:pt idx="82">
                  <c:v>81.119</c:v>
                </c:pt>
                <c:pt idx="83">
                  <c:v>81.119</c:v>
                </c:pt>
                <c:pt idx="84">
                  <c:v>81.119</c:v>
                </c:pt>
                <c:pt idx="85">
                  <c:v>81.119</c:v>
                </c:pt>
                <c:pt idx="86">
                  <c:v>81.119</c:v>
                </c:pt>
                <c:pt idx="87">
                  <c:v>81.119</c:v>
                </c:pt>
                <c:pt idx="88">
                  <c:v>81.119</c:v>
                </c:pt>
                <c:pt idx="89">
                  <c:v>81.119</c:v>
                </c:pt>
                <c:pt idx="90">
                  <c:v>80.274000000000001</c:v>
                </c:pt>
                <c:pt idx="91">
                  <c:v>79.42</c:v>
                </c:pt>
                <c:pt idx="92">
                  <c:v>78.546999999999997</c:v>
                </c:pt>
                <c:pt idx="93">
                  <c:v>78.546999999999997</c:v>
                </c:pt>
                <c:pt idx="94">
                  <c:v>78.546999999999997</c:v>
                </c:pt>
                <c:pt idx="95">
                  <c:v>78.546999999999997</c:v>
                </c:pt>
                <c:pt idx="96">
                  <c:v>78.546999999999997</c:v>
                </c:pt>
                <c:pt idx="97">
                  <c:v>78.546999999999997</c:v>
                </c:pt>
                <c:pt idx="98">
                  <c:v>78.546999999999997</c:v>
                </c:pt>
                <c:pt idx="99">
                  <c:v>78.546999999999997</c:v>
                </c:pt>
                <c:pt idx="100">
                  <c:v>77.527000000000001</c:v>
                </c:pt>
                <c:pt idx="101">
                  <c:v>75.486999999999995</c:v>
                </c:pt>
                <c:pt idx="102">
                  <c:v>72.426000000000002</c:v>
                </c:pt>
                <c:pt idx="103">
                  <c:v>71.391999999999996</c:v>
                </c:pt>
                <c:pt idx="104">
                  <c:v>71.391999999999996</c:v>
                </c:pt>
                <c:pt idx="105">
                  <c:v>71.391999999999996</c:v>
                </c:pt>
                <c:pt idx="106">
                  <c:v>71.391999999999996</c:v>
                </c:pt>
                <c:pt idx="107">
                  <c:v>71.391999999999996</c:v>
                </c:pt>
                <c:pt idx="108">
                  <c:v>71.391999999999996</c:v>
                </c:pt>
                <c:pt idx="109">
                  <c:v>71.391999999999996</c:v>
                </c:pt>
                <c:pt idx="110">
                  <c:v>70.161000000000001</c:v>
                </c:pt>
                <c:pt idx="111">
                  <c:v>70.161000000000001</c:v>
                </c:pt>
                <c:pt idx="112">
                  <c:v>68.930000000000007</c:v>
                </c:pt>
                <c:pt idx="113">
                  <c:v>68.930000000000007</c:v>
                </c:pt>
                <c:pt idx="114">
                  <c:v>68.930000000000007</c:v>
                </c:pt>
                <c:pt idx="115">
                  <c:v>68.930000000000007</c:v>
                </c:pt>
                <c:pt idx="116">
                  <c:v>68.930000000000007</c:v>
                </c:pt>
                <c:pt idx="117">
                  <c:v>68.930000000000007</c:v>
                </c:pt>
                <c:pt idx="118">
                  <c:v>68.930000000000007</c:v>
                </c:pt>
                <c:pt idx="119">
                  <c:v>68.930000000000007</c:v>
                </c:pt>
                <c:pt idx="120">
                  <c:v>68.930000000000007</c:v>
                </c:pt>
                <c:pt idx="121">
                  <c:v>68.930000000000007</c:v>
                </c:pt>
                <c:pt idx="122">
                  <c:v>68.930000000000007</c:v>
                </c:pt>
                <c:pt idx="123">
                  <c:v>68.930000000000007</c:v>
                </c:pt>
                <c:pt idx="124">
                  <c:v>67.522999999999996</c:v>
                </c:pt>
                <c:pt idx="125">
                  <c:v>67.522999999999996</c:v>
                </c:pt>
                <c:pt idx="126">
                  <c:v>67.522999999999996</c:v>
                </c:pt>
                <c:pt idx="127">
                  <c:v>67.522999999999996</c:v>
                </c:pt>
                <c:pt idx="128">
                  <c:v>67.522999999999996</c:v>
                </c:pt>
                <c:pt idx="129">
                  <c:v>67.522999999999996</c:v>
                </c:pt>
                <c:pt idx="130">
                  <c:v>67.522999999999996</c:v>
                </c:pt>
                <c:pt idx="131">
                  <c:v>67.522999999999996</c:v>
                </c:pt>
                <c:pt idx="132">
                  <c:v>67.522999999999996</c:v>
                </c:pt>
                <c:pt idx="133">
                  <c:v>67.522999999999996</c:v>
                </c:pt>
                <c:pt idx="134">
                  <c:v>67.522999999999996</c:v>
                </c:pt>
                <c:pt idx="135">
                  <c:v>65.647999999999996</c:v>
                </c:pt>
                <c:pt idx="136">
                  <c:v>65.647999999999996</c:v>
                </c:pt>
                <c:pt idx="137">
                  <c:v>65.647999999999996</c:v>
                </c:pt>
                <c:pt idx="138">
                  <c:v>65.647999999999996</c:v>
                </c:pt>
                <c:pt idx="139">
                  <c:v>65.647999999999996</c:v>
                </c:pt>
                <c:pt idx="140">
                  <c:v>65.647999999999996</c:v>
                </c:pt>
                <c:pt idx="141">
                  <c:v>65.647999999999996</c:v>
                </c:pt>
                <c:pt idx="142">
                  <c:v>65.647999999999996</c:v>
                </c:pt>
                <c:pt idx="143">
                  <c:v>65.647999999999996</c:v>
                </c:pt>
                <c:pt idx="144">
                  <c:v>65.647999999999996</c:v>
                </c:pt>
                <c:pt idx="145">
                  <c:v>65.647999999999996</c:v>
                </c:pt>
                <c:pt idx="146">
                  <c:v>65.647999999999996</c:v>
                </c:pt>
                <c:pt idx="147">
                  <c:v>65.647999999999996</c:v>
                </c:pt>
                <c:pt idx="148">
                  <c:v>65.647999999999996</c:v>
                </c:pt>
                <c:pt idx="149">
                  <c:v>65.647999999999996</c:v>
                </c:pt>
                <c:pt idx="150">
                  <c:v>65.647999999999996</c:v>
                </c:pt>
                <c:pt idx="151">
                  <c:v>65.647999999999996</c:v>
                </c:pt>
                <c:pt idx="152">
                  <c:v>65.647999999999996</c:v>
                </c:pt>
                <c:pt idx="153">
                  <c:v>65.647999999999996</c:v>
                </c:pt>
                <c:pt idx="154">
                  <c:v>65.647999999999996</c:v>
                </c:pt>
                <c:pt idx="155">
                  <c:v>65.647999999999996</c:v>
                </c:pt>
                <c:pt idx="156">
                  <c:v>65.647999999999996</c:v>
                </c:pt>
                <c:pt idx="157">
                  <c:v>65.647999999999996</c:v>
                </c:pt>
                <c:pt idx="158">
                  <c:v>65.647999999999996</c:v>
                </c:pt>
                <c:pt idx="159">
                  <c:v>65.647999999999996</c:v>
                </c:pt>
                <c:pt idx="160">
                  <c:v>65.647999999999996</c:v>
                </c:pt>
                <c:pt idx="161">
                  <c:v>65.647999999999996</c:v>
                </c:pt>
                <c:pt idx="162">
                  <c:v>65.647999999999996</c:v>
                </c:pt>
                <c:pt idx="163">
                  <c:v>65.647999999999996</c:v>
                </c:pt>
                <c:pt idx="164">
                  <c:v>65.647999999999996</c:v>
                </c:pt>
                <c:pt idx="165">
                  <c:v>65.647999999999996</c:v>
                </c:pt>
                <c:pt idx="166">
                  <c:v>65.647999999999996</c:v>
                </c:pt>
                <c:pt idx="167">
                  <c:v>65.647999999999996</c:v>
                </c:pt>
                <c:pt idx="168">
                  <c:v>65.647999999999996</c:v>
                </c:pt>
                <c:pt idx="169">
                  <c:v>65.647999999999996</c:v>
                </c:pt>
                <c:pt idx="170">
                  <c:v>65.647999999999996</c:v>
                </c:pt>
                <c:pt idx="171">
                  <c:v>65.647999999999996</c:v>
                </c:pt>
                <c:pt idx="172">
                  <c:v>65.647999999999996</c:v>
                </c:pt>
                <c:pt idx="173">
                  <c:v>65.647999999999996</c:v>
                </c:pt>
                <c:pt idx="174">
                  <c:v>65.647999999999996</c:v>
                </c:pt>
                <c:pt idx="175">
                  <c:v>65.647999999999996</c:v>
                </c:pt>
                <c:pt idx="176">
                  <c:v>65.647999999999996</c:v>
                </c:pt>
                <c:pt idx="177">
                  <c:v>65.647999999999996</c:v>
                </c:pt>
                <c:pt idx="178">
                  <c:v>65.647999999999996</c:v>
                </c:pt>
                <c:pt idx="179">
                  <c:v>65.647999999999996</c:v>
                </c:pt>
                <c:pt idx="180">
                  <c:v>65.647999999999996</c:v>
                </c:pt>
                <c:pt idx="181">
                  <c:v>65.647999999999996</c:v>
                </c:pt>
                <c:pt idx="182">
                  <c:v>65.647999999999996</c:v>
                </c:pt>
                <c:pt idx="183">
                  <c:v>65.647999999999996</c:v>
                </c:pt>
                <c:pt idx="184">
                  <c:v>65.647999999999996</c:v>
                </c:pt>
                <c:pt idx="185">
                  <c:v>65.647999999999996</c:v>
                </c:pt>
                <c:pt idx="186">
                  <c:v>65.647999999999996</c:v>
                </c:pt>
                <c:pt idx="187">
                  <c:v>65.647999999999996</c:v>
                </c:pt>
                <c:pt idx="188">
                  <c:v>65.647999999999996</c:v>
                </c:pt>
                <c:pt idx="189">
                  <c:v>65.647999999999996</c:v>
                </c:pt>
                <c:pt idx="190">
                  <c:v>65.647999999999996</c:v>
                </c:pt>
                <c:pt idx="191">
                  <c:v>65.647999999999996</c:v>
                </c:pt>
                <c:pt idx="192">
                  <c:v>65.647999999999996</c:v>
                </c:pt>
                <c:pt idx="193">
                  <c:v>65.647999999999996</c:v>
                </c:pt>
                <c:pt idx="194">
                  <c:v>65.647999999999996</c:v>
                </c:pt>
                <c:pt idx="195">
                  <c:v>65.647999999999996</c:v>
                </c:pt>
                <c:pt idx="196">
                  <c:v>65.647999999999996</c:v>
                </c:pt>
                <c:pt idx="197">
                  <c:v>65.647999999999996</c:v>
                </c:pt>
                <c:pt idx="198">
                  <c:v>65.647999999999996</c:v>
                </c:pt>
                <c:pt idx="199">
                  <c:v>65.647999999999996</c:v>
                </c:pt>
                <c:pt idx="200">
                  <c:v>65.647999999999996</c:v>
                </c:pt>
                <c:pt idx="201">
                  <c:v>65.647999999999996</c:v>
                </c:pt>
                <c:pt idx="202">
                  <c:v>65.647999999999996</c:v>
                </c:pt>
                <c:pt idx="203">
                  <c:v>65.647999999999996</c:v>
                </c:pt>
                <c:pt idx="204">
                  <c:v>65.647999999999996</c:v>
                </c:pt>
                <c:pt idx="205">
                  <c:v>65.647999999999996</c:v>
                </c:pt>
                <c:pt idx="206">
                  <c:v>65.647999999999996</c:v>
                </c:pt>
                <c:pt idx="207">
                  <c:v>65.647999999999996</c:v>
                </c:pt>
                <c:pt idx="208">
                  <c:v>65.647999999999996</c:v>
                </c:pt>
                <c:pt idx="209">
                  <c:v>65.647999999999996</c:v>
                </c:pt>
                <c:pt idx="210">
                  <c:v>65.647999999999996</c:v>
                </c:pt>
                <c:pt idx="211">
                  <c:v>65.647999999999996</c:v>
                </c:pt>
                <c:pt idx="212">
                  <c:v>65.647999999999996</c:v>
                </c:pt>
                <c:pt idx="213">
                  <c:v>65.647999999999996</c:v>
                </c:pt>
                <c:pt idx="214">
                  <c:v>65.647999999999996</c:v>
                </c:pt>
                <c:pt idx="215">
                  <c:v>65.647999999999996</c:v>
                </c:pt>
              </c:numCache>
            </c:numRef>
          </c:yVal>
          <c:smooth val="0"/>
        </c:ser>
        <c:ser>
          <c:idx val="1"/>
          <c:order val="1"/>
          <c:tx>
            <c:strRef>
              <c:f>Sheet1!$C$1</c:f>
              <c:strCache>
                <c:ptCount val="1"/>
                <c:pt idx="0">
                  <c:v>2004-6/2014 (N=481)</c:v>
                </c:pt>
              </c:strCache>
            </c:strRef>
          </c:tx>
          <c:spPr>
            <a:ln w="47625">
              <a:solidFill>
                <a:srgbClr val="00FFFF"/>
              </a:solidFill>
            </a:ln>
          </c:spPr>
          <c:marker>
            <c:symbol val="none"/>
          </c:marker>
          <c:xVal>
            <c:numRef>
              <c:f>Sheet1!$A$2:$A$217</c:f>
              <c:numCache>
                <c:formatCode>General</c:formatCode>
                <c:ptCount val="216"/>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pt idx="121">
                  <c:v>10.083299999999999</c:v>
                </c:pt>
                <c:pt idx="122">
                  <c:v>10.166700000000001</c:v>
                </c:pt>
                <c:pt idx="123">
                  <c:v>10.25</c:v>
                </c:pt>
                <c:pt idx="124">
                  <c:v>10.333299999999999</c:v>
                </c:pt>
                <c:pt idx="125">
                  <c:v>10.416700000000001</c:v>
                </c:pt>
                <c:pt idx="126">
                  <c:v>10.5</c:v>
                </c:pt>
                <c:pt idx="127">
                  <c:v>10.583299999999999</c:v>
                </c:pt>
                <c:pt idx="128">
                  <c:v>10.666700000000001</c:v>
                </c:pt>
                <c:pt idx="129">
                  <c:v>10.75</c:v>
                </c:pt>
                <c:pt idx="130">
                  <c:v>10.833299999999999</c:v>
                </c:pt>
                <c:pt idx="131">
                  <c:v>10.916700000000001</c:v>
                </c:pt>
                <c:pt idx="132">
                  <c:v>11</c:v>
                </c:pt>
                <c:pt idx="133">
                  <c:v>11.083299999999999</c:v>
                </c:pt>
                <c:pt idx="134">
                  <c:v>11.166700000000001</c:v>
                </c:pt>
                <c:pt idx="135">
                  <c:v>11.25</c:v>
                </c:pt>
                <c:pt idx="136">
                  <c:v>11.333299999999999</c:v>
                </c:pt>
                <c:pt idx="137">
                  <c:v>11.416700000000001</c:v>
                </c:pt>
                <c:pt idx="138">
                  <c:v>11.5</c:v>
                </c:pt>
                <c:pt idx="139">
                  <c:v>11.583299999999999</c:v>
                </c:pt>
                <c:pt idx="140">
                  <c:v>11.666700000000001</c:v>
                </c:pt>
                <c:pt idx="141">
                  <c:v>11.75</c:v>
                </c:pt>
                <c:pt idx="142">
                  <c:v>11.833299999999999</c:v>
                </c:pt>
                <c:pt idx="143">
                  <c:v>11.916700000000001</c:v>
                </c:pt>
                <c:pt idx="144">
                  <c:v>12</c:v>
                </c:pt>
                <c:pt idx="145">
                  <c:v>12.083299999999999</c:v>
                </c:pt>
                <c:pt idx="146">
                  <c:v>12.166700000000001</c:v>
                </c:pt>
                <c:pt idx="147">
                  <c:v>12.25</c:v>
                </c:pt>
                <c:pt idx="148">
                  <c:v>12.333299999999999</c:v>
                </c:pt>
                <c:pt idx="149">
                  <c:v>12.416700000000001</c:v>
                </c:pt>
                <c:pt idx="150">
                  <c:v>12.5</c:v>
                </c:pt>
                <c:pt idx="151">
                  <c:v>12.583299999999999</c:v>
                </c:pt>
                <c:pt idx="152">
                  <c:v>12.666700000000001</c:v>
                </c:pt>
                <c:pt idx="153">
                  <c:v>12.75</c:v>
                </c:pt>
                <c:pt idx="154">
                  <c:v>12.833299999999999</c:v>
                </c:pt>
                <c:pt idx="155">
                  <c:v>12.916700000000001</c:v>
                </c:pt>
                <c:pt idx="156">
                  <c:v>13</c:v>
                </c:pt>
                <c:pt idx="157">
                  <c:v>13.083299999999999</c:v>
                </c:pt>
                <c:pt idx="158">
                  <c:v>13.166700000000001</c:v>
                </c:pt>
                <c:pt idx="159">
                  <c:v>13.25</c:v>
                </c:pt>
                <c:pt idx="160">
                  <c:v>13.333299999999999</c:v>
                </c:pt>
                <c:pt idx="161">
                  <c:v>13.416700000000001</c:v>
                </c:pt>
                <c:pt idx="162">
                  <c:v>13.5</c:v>
                </c:pt>
                <c:pt idx="163">
                  <c:v>13.583299999999999</c:v>
                </c:pt>
                <c:pt idx="164">
                  <c:v>13.666700000000001</c:v>
                </c:pt>
                <c:pt idx="165">
                  <c:v>13.75</c:v>
                </c:pt>
                <c:pt idx="166">
                  <c:v>13.833299999999999</c:v>
                </c:pt>
                <c:pt idx="167">
                  <c:v>13.916700000000001</c:v>
                </c:pt>
                <c:pt idx="168">
                  <c:v>14</c:v>
                </c:pt>
                <c:pt idx="169">
                  <c:v>14.083299999999999</c:v>
                </c:pt>
                <c:pt idx="170">
                  <c:v>14.166700000000001</c:v>
                </c:pt>
                <c:pt idx="171">
                  <c:v>14.25</c:v>
                </c:pt>
                <c:pt idx="172">
                  <c:v>14.333299999999999</c:v>
                </c:pt>
                <c:pt idx="173">
                  <c:v>14.416700000000001</c:v>
                </c:pt>
                <c:pt idx="174">
                  <c:v>14.5</c:v>
                </c:pt>
                <c:pt idx="175">
                  <c:v>14.583299999999999</c:v>
                </c:pt>
                <c:pt idx="176">
                  <c:v>14.666700000000001</c:v>
                </c:pt>
                <c:pt idx="177">
                  <c:v>14.75</c:v>
                </c:pt>
                <c:pt idx="178">
                  <c:v>14.833299999999999</c:v>
                </c:pt>
                <c:pt idx="179">
                  <c:v>14.916700000000001</c:v>
                </c:pt>
                <c:pt idx="180">
                  <c:v>15</c:v>
                </c:pt>
                <c:pt idx="181">
                  <c:v>15.083299999999999</c:v>
                </c:pt>
                <c:pt idx="182">
                  <c:v>15.166700000000001</c:v>
                </c:pt>
                <c:pt idx="183">
                  <c:v>15.25</c:v>
                </c:pt>
                <c:pt idx="184">
                  <c:v>15.333299999999999</c:v>
                </c:pt>
                <c:pt idx="185">
                  <c:v>15.416700000000001</c:v>
                </c:pt>
                <c:pt idx="186">
                  <c:v>15.5</c:v>
                </c:pt>
                <c:pt idx="187">
                  <c:v>15.583299999999999</c:v>
                </c:pt>
                <c:pt idx="188">
                  <c:v>15.666700000000001</c:v>
                </c:pt>
                <c:pt idx="189">
                  <c:v>15.75</c:v>
                </c:pt>
                <c:pt idx="190">
                  <c:v>15.833299999999999</c:v>
                </c:pt>
                <c:pt idx="191">
                  <c:v>15.916700000000001</c:v>
                </c:pt>
                <c:pt idx="192">
                  <c:v>16</c:v>
                </c:pt>
                <c:pt idx="193">
                  <c:v>16.083300000000001</c:v>
                </c:pt>
                <c:pt idx="194">
                  <c:v>16.166699999999999</c:v>
                </c:pt>
                <c:pt idx="195">
                  <c:v>16.25</c:v>
                </c:pt>
                <c:pt idx="196">
                  <c:v>16.333300000000001</c:v>
                </c:pt>
                <c:pt idx="197">
                  <c:v>16.416699999999999</c:v>
                </c:pt>
                <c:pt idx="198">
                  <c:v>16.5</c:v>
                </c:pt>
                <c:pt idx="199">
                  <c:v>16.583300000000001</c:v>
                </c:pt>
                <c:pt idx="200">
                  <c:v>16.666699999999999</c:v>
                </c:pt>
                <c:pt idx="201">
                  <c:v>16.75</c:v>
                </c:pt>
                <c:pt idx="202">
                  <c:v>16.833300000000001</c:v>
                </c:pt>
                <c:pt idx="203">
                  <c:v>16.916699999999999</c:v>
                </c:pt>
                <c:pt idx="204">
                  <c:v>17</c:v>
                </c:pt>
                <c:pt idx="205">
                  <c:v>17.083300000000001</c:v>
                </c:pt>
                <c:pt idx="206">
                  <c:v>17.166699999999999</c:v>
                </c:pt>
                <c:pt idx="207">
                  <c:v>17.25</c:v>
                </c:pt>
                <c:pt idx="208">
                  <c:v>17.333300000000001</c:v>
                </c:pt>
                <c:pt idx="209">
                  <c:v>17.416699999999999</c:v>
                </c:pt>
                <c:pt idx="210">
                  <c:v>17.5</c:v>
                </c:pt>
                <c:pt idx="211">
                  <c:v>17.583300000000001</c:v>
                </c:pt>
                <c:pt idx="212">
                  <c:v>17.666699999999999</c:v>
                </c:pt>
                <c:pt idx="213">
                  <c:v>17.75</c:v>
                </c:pt>
                <c:pt idx="214">
                  <c:v>17.833300000000001</c:v>
                </c:pt>
                <c:pt idx="215">
                  <c:v>17.916699999999999</c:v>
                </c:pt>
              </c:numCache>
            </c:numRef>
          </c:xVal>
          <c:yVal>
            <c:numRef>
              <c:f>Sheet1!$C$2:$C$217</c:f>
              <c:numCache>
                <c:formatCode>General</c:formatCode>
                <c:ptCount val="216"/>
                <c:pt idx="0">
                  <c:v>100</c:v>
                </c:pt>
                <c:pt idx="1">
                  <c:v>100</c:v>
                </c:pt>
                <c:pt idx="2">
                  <c:v>100</c:v>
                </c:pt>
                <c:pt idx="3">
                  <c:v>100</c:v>
                </c:pt>
                <c:pt idx="4">
                  <c:v>100</c:v>
                </c:pt>
                <c:pt idx="5">
                  <c:v>99.370999999999995</c:v>
                </c:pt>
                <c:pt idx="6">
                  <c:v>98.736999999999995</c:v>
                </c:pt>
                <c:pt idx="7">
                  <c:v>97.677999999999997</c:v>
                </c:pt>
                <c:pt idx="8">
                  <c:v>97.677999999999997</c:v>
                </c:pt>
                <c:pt idx="9">
                  <c:v>97.677999999999997</c:v>
                </c:pt>
                <c:pt idx="10">
                  <c:v>97.677999999999997</c:v>
                </c:pt>
                <c:pt idx="11">
                  <c:v>97.677999999999997</c:v>
                </c:pt>
                <c:pt idx="12">
                  <c:v>97.677999999999997</c:v>
                </c:pt>
                <c:pt idx="13">
                  <c:v>97.677999999999997</c:v>
                </c:pt>
                <c:pt idx="14">
                  <c:v>97.677999999999997</c:v>
                </c:pt>
                <c:pt idx="15">
                  <c:v>97.106999999999999</c:v>
                </c:pt>
                <c:pt idx="16">
                  <c:v>97.106999999999999</c:v>
                </c:pt>
                <c:pt idx="17">
                  <c:v>96.820999999999998</c:v>
                </c:pt>
                <c:pt idx="18">
                  <c:v>96.820999999999998</c:v>
                </c:pt>
                <c:pt idx="19">
                  <c:v>96.247</c:v>
                </c:pt>
                <c:pt idx="20">
                  <c:v>96.247</c:v>
                </c:pt>
                <c:pt idx="21">
                  <c:v>96.247</c:v>
                </c:pt>
                <c:pt idx="22">
                  <c:v>96.247</c:v>
                </c:pt>
                <c:pt idx="23">
                  <c:v>96.247</c:v>
                </c:pt>
                <c:pt idx="24">
                  <c:v>96.247</c:v>
                </c:pt>
                <c:pt idx="25">
                  <c:v>96.247</c:v>
                </c:pt>
                <c:pt idx="26">
                  <c:v>96.247</c:v>
                </c:pt>
                <c:pt idx="27">
                  <c:v>96.247</c:v>
                </c:pt>
                <c:pt idx="28">
                  <c:v>96.247</c:v>
                </c:pt>
                <c:pt idx="29">
                  <c:v>96.247</c:v>
                </c:pt>
                <c:pt idx="30">
                  <c:v>96.247</c:v>
                </c:pt>
                <c:pt idx="31">
                  <c:v>96.247</c:v>
                </c:pt>
                <c:pt idx="32">
                  <c:v>96.247</c:v>
                </c:pt>
                <c:pt idx="33">
                  <c:v>96.247</c:v>
                </c:pt>
                <c:pt idx="34">
                  <c:v>96.247</c:v>
                </c:pt>
                <c:pt idx="35">
                  <c:v>96.247</c:v>
                </c:pt>
                <c:pt idx="36">
                  <c:v>96.247</c:v>
                </c:pt>
                <c:pt idx="37">
                  <c:v>96.247</c:v>
                </c:pt>
                <c:pt idx="38">
                  <c:v>96.247</c:v>
                </c:pt>
                <c:pt idx="39">
                  <c:v>96.247</c:v>
                </c:pt>
                <c:pt idx="40">
                  <c:v>96.247</c:v>
                </c:pt>
                <c:pt idx="41">
                  <c:v>95.748000000000005</c:v>
                </c:pt>
                <c:pt idx="42">
                  <c:v>94.745999999999995</c:v>
                </c:pt>
                <c:pt idx="43">
                  <c:v>94.745999999999995</c:v>
                </c:pt>
                <c:pt idx="44">
                  <c:v>94.745999999999995</c:v>
                </c:pt>
                <c:pt idx="45">
                  <c:v>94.745999999999995</c:v>
                </c:pt>
                <c:pt idx="46">
                  <c:v>94.745999999999995</c:v>
                </c:pt>
                <c:pt idx="47">
                  <c:v>94.745999999999995</c:v>
                </c:pt>
                <c:pt idx="48">
                  <c:v>94.745999999999995</c:v>
                </c:pt>
                <c:pt idx="49">
                  <c:v>94.745999999999995</c:v>
                </c:pt>
                <c:pt idx="50">
                  <c:v>94.745999999999995</c:v>
                </c:pt>
                <c:pt idx="51">
                  <c:v>94.745999999999995</c:v>
                </c:pt>
                <c:pt idx="52">
                  <c:v>94.745999999999995</c:v>
                </c:pt>
                <c:pt idx="53">
                  <c:v>94.745999999999995</c:v>
                </c:pt>
                <c:pt idx="54">
                  <c:v>94.745999999999995</c:v>
                </c:pt>
                <c:pt idx="55">
                  <c:v>94.745999999999995</c:v>
                </c:pt>
                <c:pt idx="56">
                  <c:v>94.745999999999995</c:v>
                </c:pt>
                <c:pt idx="57">
                  <c:v>94.745999999999995</c:v>
                </c:pt>
                <c:pt idx="58">
                  <c:v>94.745999999999995</c:v>
                </c:pt>
                <c:pt idx="59">
                  <c:v>94.745999999999995</c:v>
                </c:pt>
                <c:pt idx="60">
                  <c:v>94.745999999999995</c:v>
                </c:pt>
                <c:pt idx="61">
                  <c:v>94.745999999999995</c:v>
                </c:pt>
                <c:pt idx="62">
                  <c:v>94.745999999999995</c:v>
                </c:pt>
                <c:pt idx="63">
                  <c:v>94.745999999999995</c:v>
                </c:pt>
                <c:pt idx="64">
                  <c:v>94.745999999999995</c:v>
                </c:pt>
                <c:pt idx="65">
                  <c:v>93.769000000000005</c:v>
                </c:pt>
                <c:pt idx="66">
                  <c:v>92.792000000000002</c:v>
                </c:pt>
                <c:pt idx="67">
                  <c:v>92.792000000000002</c:v>
                </c:pt>
                <c:pt idx="68">
                  <c:v>92.792000000000002</c:v>
                </c:pt>
                <c:pt idx="69">
                  <c:v>92.792000000000002</c:v>
                </c:pt>
                <c:pt idx="70">
                  <c:v>92.792000000000002</c:v>
                </c:pt>
                <c:pt idx="71">
                  <c:v>92.792000000000002</c:v>
                </c:pt>
                <c:pt idx="72">
                  <c:v>92.792000000000002</c:v>
                </c:pt>
                <c:pt idx="73">
                  <c:v>92.792000000000002</c:v>
                </c:pt>
                <c:pt idx="74">
                  <c:v>92.792000000000002</c:v>
                </c:pt>
                <c:pt idx="75">
                  <c:v>92.792000000000002</c:v>
                </c:pt>
                <c:pt idx="76">
                  <c:v>92.792000000000002</c:v>
                </c:pt>
                <c:pt idx="77">
                  <c:v>91.271000000000001</c:v>
                </c:pt>
                <c:pt idx="78">
                  <c:v>91.271000000000001</c:v>
                </c:pt>
                <c:pt idx="79">
                  <c:v>91.271000000000001</c:v>
                </c:pt>
                <c:pt idx="80">
                  <c:v>91.271000000000001</c:v>
                </c:pt>
                <c:pt idx="81">
                  <c:v>91.271000000000001</c:v>
                </c:pt>
                <c:pt idx="82">
                  <c:v>91.271000000000001</c:v>
                </c:pt>
                <c:pt idx="83">
                  <c:v>91.271000000000001</c:v>
                </c:pt>
                <c:pt idx="84">
                  <c:v>91.271000000000001</c:v>
                </c:pt>
                <c:pt idx="85">
                  <c:v>91.271000000000001</c:v>
                </c:pt>
                <c:pt idx="86">
                  <c:v>91.271000000000001</c:v>
                </c:pt>
                <c:pt idx="87">
                  <c:v>91.271000000000001</c:v>
                </c:pt>
                <c:pt idx="88">
                  <c:v>91.271000000000001</c:v>
                </c:pt>
                <c:pt idx="89">
                  <c:v>91.271000000000001</c:v>
                </c:pt>
                <c:pt idx="90">
                  <c:v>91.271000000000001</c:v>
                </c:pt>
                <c:pt idx="91">
                  <c:v>91.271000000000001</c:v>
                </c:pt>
                <c:pt idx="92">
                  <c:v>91.271000000000001</c:v>
                </c:pt>
                <c:pt idx="93">
                  <c:v>91.271000000000001</c:v>
                </c:pt>
                <c:pt idx="94">
                  <c:v>91.271000000000001</c:v>
                </c:pt>
                <c:pt idx="95">
                  <c:v>91.271000000000001</c:v>
                </c:pt>
                <c:pt idx="96">
                  <c:v>91.271000000000001</c:v>
                </c:pt>
                <c:pt idx="97">
                  <c:v>91.271000000000001</c:v>
                </c:pt>
                <c:pt idx="98">
                  <c:v>91.271000000000001</c:v>
                </c:pt>
                <c:pt idx="99">
                  <c:v>91.271000000000001</c:v>
                </c:pt>
                <c:pt idx="100">
                  <c:v>91.271000000000001</c:v>
                </c:pt>
                <c:pt idx="101">
                  <c:v>91.271000000000001</c:v>
                </c:pt>
                <c:pt idx="102">
                  <c:v>91.271000000000001</c:v>
                </c:pt>
                <c:pt idx="103">
                  <c:v>87.62</c:v>
                </c:pt>
                <c:pt idx="104">
                  <c:v>87.62</c:v>
                </c:pt>
                <c:pt idx="105">
                  <c:v>87.62</c:v>
                </c:pt>
                <c:pt idx="106">
                  <c:v>87.62</c:v>
                </c:pt>
                <c:pt idx="107">
                  <c:v>87.62</c:v>
                </c:pt>
                <c:pt idx="108">
                  <c:v>87.62</c:v>
                </c:pt>
                <c:pt idx="109">
                  <c:v>87.62</c:v>
                </c:pt>
                <c:pt idx="110">
                  <c:v>87.62</c:v>
                </c:pt>
                <c:pt idx="111">
                  <c:v>87.62</c:v>
                </c:pt>
                <c:pt idx="112">
                  <c:v>87.62</c:v>
                </c:pt>
                <c:pt idx="113">
                  <c:v>87.62</c:v>
                </c:pt>
                <c:pt idx="114">
                  <c:v>80.319000000000003</c:v>
                </c:pt>
                <c:pt idx="115">
                  <c:v>80.319000000000003</c:v>
                </c:pt>
                <c:pt idx="116">
                  <c:v>80.319000000000003</c:v>
                </c:pt>
                <c:pt idx="117">
                  <c:v>0</c:v>
                </c:pt>
                <c:pt idx="118">
                  <c:v>0</c:v>
                </c:pt>
                <c:pt idx="119">
                  <c:v>0</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numCache>
            </c:numRef>
          </c:yVal>
          <c:smooth val="0"/>
        </c:ser>
        <c:dLbls>
          <c:showLegendKey val="0"/>
          <c:showVal val="0"/>
          <c:showCatName val="0"/>
          <c:showSerName val="0"/>
          <c:showPercent val="0"/>
          <c:showBubbleSize val="0"/>
        </c:dLbls>
        <c:axId val="1014966008"/>
        <c:axId val="1014966400"/>
      </c:scatterChart>
      <c:valAx>
        <c:axId val="1014966008"/>
        <c:scaling>
          <c:orientation val="minMax"/>
          <c:max val="8"/>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1014966400"/>
        <c:crosses val="autoZero"/>
        <c:crossBetween val="midCat"/>
        <c:majorUnit val="1"/>
      </c:valAx>
      <c:valAx>
        <c:axId val="1014966400"/>
        <c:scaling>
          <c:orientation val="minMax"/>
          <c:max val="100"/>
          <c:min val="0"/>
        </c:scaling>
        <c:delete val="0"/>
        <c:axPos val="l"/>
        <c:majorGridlines>
          <c:spPr>
            <a:ln>
              <a:prstDash val="sysDash"/>
            </a:ln>
          </c:spPr>
        </c:majorGridlines>
        <c:numFmt formatCode="General" sourceLinked="1"/>
        <c:majorTickMark val="out"/>
        <c:minorTickMark val="none"/>
        <c:tickLblPos val="nextTo"/>
        <c:txPr>
          <a:bodyPr/>
          <a:lstStyle/>
          <a:p>
            <a:pPr>
              <a:defRPr sz="1500" b="1"/>
            </a:pPr>
            <a:endParaRPr lang="en-US"/>
          </a:p>
        </c:txPr>
        <c:crossAx val="1014966008"/>
        <c:crosses val="autoZero"/>
        <c:crossBetween val="midCat"/>
        <c:majorUnit val="25"/>
      </c:valAx>
      <c:spPr>
        <a:solidFill>
          <a:schemeClr val="bg2"/>
        </a:solidFill>
        <a:ln>
          <a:solidFill>
            <a:schemeClr val="tx1"/>
          </a:solidFill>
        </a:ln>
      </c:spPr>
    </c:plotArea>
    <c:legend>
      <c:legendPos val="r"/>
      <c:layout>
        <c:manualLayout>
          <c:xMode val="edge"/>
          <c:yMode val="edge"/>
          <c:x val="0.1451104452651383"/>
          <c:y val="0.6070080790682415"/>
          <c:w val="0.29792070239007734"/>
          <c:h val="0.17495980971128608"/>
        </c:manualLayout>
      </c:layout>
      <c:overlay val="0"/>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73486327029636E-2"/>
          <c:y val="2.1487179487179486E-2"/>
          <c:w val="0.85968051006900348"/>
          <c:h val="0.82715283666465278"/>
        </c:manualLayout>
      </c:layout>
      <c:scatterChart>
        <c:scatterStyle val="lineMarker"/>
        <c:varyColors val="0"/>
        <c:ser>
          <c:idx val="0"/>
          <c:order val="0"/>
          <c:tx>
            <c:strRef>
              <c:f>Sheet1!$B$1</c:f>
              <c:strCache>
                <c:ptCount val="1"/>
                <c:pt idx="0">
                  <c:v>All malignancy</c:v>
                </c:pt>
              </c:strCache>
            </c:strRef>
          </c:tx>
          <c:spPr>
            <a:ln w="41275">
              <a:solidFill>
                <a:srgbClr val="FFFF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Sheet1!$B$2:$B$122</c:f>
              <c:numCache>
                <c:formatCode>General</c:formatCode>
                <c:ptCount val="121"/>
                <c:pt idx="0">
                  <c:v>100</c:v>
                </c:pt>
                <c:pt idx="1">
                  <c:v>100</c:v>
                </c:pt>
                <c:pt idx="2">
                  <c:v>99.778000000000006</c:v>
                </c:pt>
                <c:pt idx="3">
                  <c:v>99.001999999999995</c:v>
                </c:pt>
                <c:pt idx="4">
                  <c:v>98.557000000000002</c:v>
                </c:pt>
                <c:pt idx="5">
                  <c:v>98.444999999999993</c:v>
                </c:pt>
                <c:pt idx="6">
                  <c:v>97.992000000000004</c:v>
                </c:pt>
                <c:pt idx="7">
                  <c:v>96.512</c:v>
                </c:pt>
                <c:pt idx="8">
                  <c:v>96.165000000000006</c:v>
                </c:pt>
                <c:pt idx="9">
                  <c:v>95.465999999999994</c:v>
                </c:pt>
                <c:pt idx="10">
                  <c:v>95.227999999999994</c:v>
                </c:pt>
                <c:pt idx="11">
                  <c:v>95.106999999999999</c:v>
                </c:pt>
                <c:pt idx="12">
                  <c:v>94.736000000000004</c:v>
                </c:pt>
                <c:pt idx="13">
                  <c:v>94.35</c:v>
                </c:pt>
                <c:pt idx="14">
                  <c:v>94.084999999999994</c:v>
                </c:pt>
                <c:pt idx="15">
                  <c:v>93.948999999999998</c:v>
                </c:pt>
                <c:pt idx="16">
                  <c:v>93.948999999999998</c:v>
                </c:pt>
                <c:pt idx="17">
                  <c:v>93.948999999999998</c:v>
                </c:pt>
                <c:pt idx="18">
                  <c:v>93.81</c:v>
                </c:pt>
                <c:pt idx="19">
                  <c:v>93.528000000000006</c:v>
                </c:pt>
                <c:pt idx="20">
                  <c:v>93.528000000000006</c:v>
                </c:pt>
                <c:pt idx="21">
                  <c:v>93.528000000000006</c:v>
                </c:pt>
                <c:pt idx="22">
                  <c:v>93.528000000000006</c:v>
                </c:pt>
                <c:pt idx="23">
                  <c:v>93.528000000000006</c:v>
                </c:pt>
                <c:pt idx="24">
                  <c:v>93.528000000000006</c:v>
                </c:pt>
                <c:pt idx="25">
                  <c:v>93.370999999999995</c:v>
                </c:pt>
                <c:pt idx="26">
                  <c:v>93.370999999999995</c:v>
                </c:pt>
                <c:pt idx="27">
                  <c:v>93.370999999999995</c:v>
                </c:pt>
                <c:pt idx="28">
                  <c:v>93.197999999999993</c:v>
                </c:pt>
                <c:pt idx="29">
                  <c:v>92.85</c:v>
                </c:pt>
                <c:pt idx="30">
                  <c:v>92.673000000000002</c:v>
                </c:pt>
                <c:pt idx="31">
                  <c:v>92.311000000000007</c:v>
                </c:pt>
                <c:pt idx="32">
                  <c:v>92.128</c:v>
                </c:pt>
                <c:pt idx="33">
                  <c:v>92.128</c:v>
                </c:pt>
                <c:pt idx="34">
                  <c:v>92.128</c:v>
                </c:pt>
                <c:pt idx="35">
                  <c:v>92.128</c:v>
                </c:pt>
                <c:pt idx="36">
                  <c:v>92.128</c:v>
                </c:pt>
                <c:pt idx="37">
                  <c:v>91.921999999999997</c:v>
                </c:pt>
                <c:pt idx="38">
                  <c:v>91.707999999999998</c:v>
                </c:pt>
                <c:pt idx="39">
                  <c:v>91.492999999999995</c:v>
                </c:pt>
                <c:pt idx="40">
                  <c:v>91.492999999999995</c:v>
                </c:pt>
                <c:pt idx="41">
                  <c:v>91.492999999999995</c:v>
                </c:pt>
                <c:pt idx="42">
                  <c:v>91.492999999999995</c:v>
                </c:pt>
                <c:pt idx="43">
                  <c:v>91.492999999999995</c:v>
                </c:pt>
                <c:pt idx="44">
                  <c:v>91.04</c:v>
                </c:pt>
                <c:pt idx="45">
                  <c:v>91.04</c:v>
                </c:pt>
                <c:pt idx="46">
                  <c:v>91.04</c:v>
                </c:pt>
                <c:pt idx="47">
                  <c:v>91.04</c:v>
                </c:pt>
                <c:pt idx="48">
                  <c:v>91.04</c:v>
                </c:pt>
                <c:pt idx="49">
                  <c:v>90.515000000000001</c:v>
                </c:pt>
                <c:pt idx="50">
                  <c:v>90.515000000000001</c:v>
                </c:pt>
                <c:pt idx="51">
                  <c:v>90.515000000000001</c:v>
                </c:pt>
                <c:pt idx="52">
                  <c:v>89.968999999999994</c:v>
                </c:pt>
                <c:pt idx="53">
                  <c:v>89.968999999999994</c:v>
                </c:pt>
                <c:pt idx="54">
                  <c:v>89.41</c:v>
                </c:pt>
                <c:pt idx="55">
                  <c:v>89.41</c:v>
                </c:pt>
                <c:pt idx="56">
                  <c:v>89.41</c:v>
                </c:pt>
                <c:pt idx="57">
                  <c:v>89.41</c:v>
                </c:pt>
                <c:pt idx="58">
                  <c:v>88.813000000000002</c:v>
                </c:pt>
                <c:pt idx="59">
                  <c:v>88.813000000000002</c:v>
                </c:pt>
                <c:pt idx="60">
                  <c:v>88.813000000000002</c:v>
                </c:pt>
                <c:pt idx="61">
                  <c:v>88.813000000000002</c:v>
                </c:pt>
                <c:pt idx="62">
                  <c:v>88.813000000000002</c:v>
                </c:pt>
                <c:pt idx="63">
                  <c:v>88.813000000000002</c:v>
                </c:pt>
                <c:pt idx="64">
                  <c:v>88.813000000000002</c:v>
                </c:pt>
                <c:pt idx="65">
                  <c:v>88.813000000000002</c:v>
                </c:pt>
                <c:pt idx="66">
                  <c:v>88.813000000000002</c:v>
                </c:pt>
                <c:pt idx="67">
                  <c:v>88.454999999999998</c:v>
                </c:pt>
                <c:pt idx="68">
                  <c:v>88.454999999999998</c:v>
                </c:pt>
                <c:pt idx="69">
                  <c:v>88.087999999999994</c:v>
                </c:pt>
                <c:pt idx="70">
                  <c:v>88.087999999999994</c:v>
                </c:pt>
                <c:pt idx="71">
                  <c:v>88.087999999999994</c:v>
                </c:pt>
                <c:pt idx="72">
                  <c:v>88.087999999999994</c:v>
                </c:pt>
                <c:pt idx="73">
                  <c:v>88.087999999999994</c:v>
                </c:pt>
                <c:pt idx="74">
                  <c:v>87.65</c:v>
                </c:pt>
                <c:pt idx="75">
                  <c:v>87.65</c:v>
                </c:pt>
                <c:pt idx="76">
                  <c:v>87.65</c:v>
                </c:pt>
                <c:pt idx="77">
                  <c:v>87.65</c:v>
                </c:pt>
                <c:pt idx="78">
                  <c:v>87.65</c:v>
                </c:pt>
                <c:pt idx="79">
                  <c:v>87.65</c:v>
                </c:pt>
                <c:pt idx="80">
                  <c:v>87.65</c:v>
                </c:pt>
                <c:pt idx="81">
                  <c:v>87.65</c:v>
                </c:pt>
                <c:pt idx="82">
                  <c:v>87.65</c:v>
                </c:pt>
                <c:pt idx="83">
                  <c:v>87.65</c:v>
                </c:pt>
                <c:pt idx="84">
                  <c:v>87.65</c:v>
                </c:pt>
                <c:pt idx="85">
                  <c:v>87.65</c:v>
                </c:pt>
                <c:pt idx="86">
                  <c:v>87.65</c:v>
                </c:pt>
                <c:pt idx="87">
                  <c:v>87.65</c:v>
                </c:pt>
                <c:pt idx="88">
                  <c:v>87.65</c:v>
                </c:pt>
                <c:pt idx="89">
                  <c:v>87.65</c:v>
                </c:pt>
                <c:pt idx="90">
                  <c:v>87.65</c:v>
                </c:pt>
                <c:pt idx="91">
                  <c:v>87.65</c:v>
                </c:pt>
                <c:pt idx="92">
                  <c:v>87.65</c:v>
                </c:pt>
                <c:pt idx="93">
                  <c:v>87.019000000000005</c:v>
                </c:pt>
                <c:pt idx="94">
                  <c:v>85.126999999999995</c:v>
                </c:pt>
                <c:pt idx="95">
                  <c:v>84.456999999999994</c:v>
                </c:pt>
                <c:pt idx="96">
                  <c:v>84.456999999999994</c:v>
                </c:pt>
                <c:pt idx="97">
                  <c:v>83.055000000000007</c:v>
                </c:pt>
                <c:pt idx="98">
                  <c:v>83.055000000000007</c:v>
                </c:pt>
                <c:pt idx="99">
                  <c:v>83.055000000000007</c:v>
                </c:pt>
                <c:pt idx="100">
                  <c:v>83.055000000000007</c:v>
                </c:pt>
                <c:pt idx="101">
                  <c:v>83.055000000000007</c:v>
                </c:pt>
                <c:pt idx="102">
                  <c:v>83.055000000000007</c:v>
                </c:pt>
                <c:pt idx="103">
                  <c:v>82.313000000000002</c:v>
                </c:pt>
                <c:pt idx="104">
                  <c:v>82.313000000000002</c:v>
                </c:pt>
                <c:pt idx="105">
                  <c:v>82.313000000000002</c:v>
                </c:pt>
                <c:pt idx="106">
                  <c:v>82.313000000000002</c:v>
                </c:pt>
                <c:pt idx="107">
                  <c:v>82.313000000000002</c:v>
                </c:pt>
                <c:pt idx="108">
                  <c:v>82.313000000000002</c:v>
                </c:pt>
                <c:pt idx="109">
                  <c:v>82.313000000000002</c:v>
                </c:pt>
                <c:pt idx="110">
                  <c:v>82.313000000000002</c:v>
                </c:pt>
                <c:pt idx="111">
                  <c:v>82.313000000000002</c:v>
                </c:pt>
                <c:pt idx="112">
                  <c:v>82.313000000000002</c:v>
                </c:pt>
                <c:pt idx="113">
                  <c:v>82.313000000000002</c:v>
                </c:pt>
                <c:pt idx="114">
                  <c:v>82.313000000000002</c:v>
                </c:pt>
                <c:pt idx="115">
                  <c:v>82.313000000000002</c:v>
                </c:pt>
                <c:pt idx="116">
                  <c:v>82.313000000000002</c:v>
                </c:pt>
                <c:pt idx="117">
                  <c:v>82.313000000000002</c:v>
                </c:pt>
                <c:pt idx="118">
                  <c:v>82.313000000000002</c:v>
                </c:pt>
                <c:pt idx="119">
                  <c:v>82.313000000000002</c:v>
                </c:pt>
                <c:pt idx="120">
                  <c:v>81.244</c:v>
                </c:pt>
              </c:numCache>
            </c:numRef>
          </c:yVal>
          <c:smooth val="0"/>
        </c:ser>
        <c:ser>
          <c:idx val="1"/>
          <c:order val="1"/>
          <c:tx>
            <c:strRef>
              <c:f>Sheet1!$C$1</c:f>
              <c:strCache>
                <c:ptCount val="1"/>
                <c:pt idx="0">
                  <c:v>Lymphoma</c:v>
                </c:pt>
              </c:strCache>
            </c:strRef>
          </c:tx>
          <c:spPr>
            <a:ln w="41275">
              <a:solidFill>
                <a:srgbClr val="00FF00"/>
              </a:solidFill>
              <a:prstDash val="solid"/>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Sheet1!$C$2:$C$122</c:f>
              <c:numCache>
                <c:formatCode>General</c:formatCode>
                <c:ptCount val="121"/>
                <c:pt idx="0">
                  <c:v>100</c:v>
                </c:pt>
                <c:pt idx="1">
                  <c:v>100</c:v>
                </c:pt>
                <c:pt idx="2">
                  <c:v>99.778000000000006</c:v>
                </c:pt>
                <c:pt idx="3">
                  <c:v>99.001000000000005</c:v>
                </c:pt>
                <c:pt idx="4">
                  <c:v>98.555999999999997</c:v>
                </c:pt>
                <c:pt idx="5">
                  <c:v>98.444000000000003</c:v>
                </c:pt>
                <c:pt idx="6">
                  <c:v>98.102999999999994</c:v>
                </c:pt>
                <c:pt idx="7">
                  <c:v>96.620999999999995</c:v>
                </c:pt>
                <c:pt idx="8">
                  <c:v>96.274000000000001</c:v>
                </c:pt>
                <c:pt idx="9">
                  <c:v>95.575000000000003</c:v>
                </c:pt>
                <c:pt idx="10">
                  <c:v>95.335999999999999</c:v>
                </c:pt>
                <c:pt idx="11">
                  <c:v>95.215000000000003</c:v>
                </c:pt>
                <c:pt idx="12">
                  <c:v>94.968999999999994</c:v>
                </c:pt>
                <c:pt idx="13">
                  <c:v>94.712999999999994</c:v>
                </c:pt>
                <c:pt idx="14">
                  <c:v>94.447000000000003</c:v>
                </c:pt>
                <c:pt idx="15">
                  <c:v>94.311000000000007</c:v>
                </c:pt>
                <c:pt idx="16">
                  <c:v>94.311000000000007</c:v>
                </c:pt>
                <c:pt idx="17">
                  <c:v>94.311000000000007</c:v>
                </c:pt>
                <c:pt idx="18">
                  <c:v>94.17</c:v>
                </c:pt>
                <c:pt idx="19">
                  <c:v>93.888000000000005</c:v>
                </c:pt>
                <c:pt idx="20">
                  <c:v>93.888000000000005</c:v>
                </c:pt>
                <c:pt idx="21">
                  <c:v>93.888000000000005</c:v>
                </c:pt>
                <c:pt idx="22">
                  <c:v>93.888000000000005</c:v>
                </c:pt>
                <c:pt idx="23">
                  <c:v>93.888000000000005</c:v>
                </c:pt>
                <c:pt idx="24">
                  <c:v>93.888000000000005</c:v>
                </c:pt>
                <c:pt idx="25">
                  <c:v>93.73</c:v>
                </c:pt>
                <c:pt idx="26">
                  <c:v>93.73</c:v>
                </c:pt>
                <c:pt idx="27">
                  <c:v>93.73</c:v>
                </c:pt>
                <c:pt idx="28">
                  <c:v>93.557000000000002</c:v>
                </c:pt>
                <c:pt idx="29">
                  <c:v>93.206999999999994</c:v>
                </c:pt>
                <c:pt idx="30">
                  <c:v>93.028999999999996</c:v>
                </c:pt>
                <c:pt idx="31">
                  <c:v>92.846999999999994</c:v>
                </c:pt>
                <c:pt idx="32">
                  <c:v>92.662999999999997</c:v>
                </c:pt>
                <c:pt idx="33">
                  <c:v>92.662999999999997</c:v>
                </c:pt>
                <c:pt idx="34">
                  <c:v>92.662999999999997</c:v>
                </c:pt>
                <c:pt idx="35">
                  <c:v>92.662999999999997</c:v>
                </c:pt>
                <c:pt idx="36">
                  <c:v>92.662999999999997</c:v>
                </c:pt>
                <c:pt idx="37">
                  <c:v>92.662999999999997</c:v>
                </c:pt>
                <c:pt idx="38">
                  <c:v>92.447999999999993</c:v>
                </c:pt>
                <c:pt idx="39">
                  <c:v>92.231999999999999</c:v>
                </c:pt>
                <c:pt idx="40">
                  <c:v>92.231999999999999</c:v>
                </c:pt>
                <c:pt idx="41">
                  <c:v>92.231999999999999</c:v>
                </c:pt>
                <c:pt idx="42">
                  <c:v>92.231999999999999</c:v>
                </c:pt>
                <c:pt idx="43">
                  <c:v>92.231999999999999</c:v>
                </c:pt>
                <c:pt idx="44">
                  <c:v>92.004999999999995</c:v>
                </c:pt>
                <c:pt idx="45">
                  <c:v>92.004999999999995</c:v>
                </c:pt>
                <c:pt idx="46">
                  <c:v>92.004999999999995</c:v>
                </c:pt>
                <c:pt idx="47">
                  <c:v>92.004999999999995</c:v>
                </c:pt>
                <c:pt idx="48">
                  <c:v>92.004999999999995</c:v>
                </c:pt>
                <c:pt idx="49">
                  <c:v>91.207999999999998</c:v>
                </c:pt>
                <c:pt idx="50">
                  <c:v>91.207999999999998</c:v>
                </c:pt>
                <c:pt idx="51">
                  <c:v>91.207999999999998</c:v>
                </c:pt>
                <c:pt idx="52">
                  <c:v>90.933000000000007</c:v>
                </c:pt>
                <c:pt idx="53">
                  <c:v>90.933000000000007</c:v>
                </c:pt>
                <c:pt idx="54">
                  <c:v>90.37</c:v>
                </c:pt>
                <c:pt idx="55">
                  <c:v>90.37</c:v>
                </c:pt>
                <c:pt idx="56">
                  <c:v>90.37</c:v>
                </c:pt>
                <c:pt idx="57">
                  <c:v>90.37</c:v>
                </c:pt>
                <c:pt idx="58">
                  <c:v>89.768000000000001</c:v>
                </c:pt>
                <c:pt idx="59">
                  <c:v>89.768000000000001</c:v>
                </c:pt>
                <c:pt idx="60">
                  <c:v>89.768000000000001</c:v>
                </c:pt>
                <c:pt idx="61">
                  <c:v>89.768000000000001</c:v>
                </c:pt>
                <c:pt idx="62">
                  <c:v>89.768000000000001</c:v>
                </c:pt>
                <c:pt idx="63">
                  <c:v>89.768000000000001</c:v>
                </c:pt>
                <c:pt idx="64">
                  <c:v>89.768000000000001</c:v>
                </c:pt>
                <c:pt idx="65">
                  <c:v>89.768000000000001</c:v>
                </c:pt>
                <c:pt idx="66">
                  <c:v>89.768000000000001</c:v>
                </c:pt>
                <c:pt idx="67">
                  <c:v>89.408000000000001</c:v>
                </c:pt>
                <c:pt idx="68">
                  <c:v>89.408000000000001</c:v>
                </c:pt>
                <c:pt idx="69">
                  <c:v>89.037999999999997</c:v>
                </c:pt>
                <c:pt idx="70">
                  <c:v>89.037999999999997</c:v>
                </c:pt>
                <c:pt idx="71">
                  <c:v>89.037999999999997</c:v>
                </c:pt>
                <c:pt idx="72">
                  <c:v>89.037999999999997</c:v>
                </c:pt>
                <c:pt idx="73">
                  <c:v>89.037999999999997</c:v>
                </c:pt>
                <c:pt idx="74">
                  <c:v>88.597999999999999</c:v>
                </c:pt>
                <c:pt idx="75">
                  <c:v>88.597999999999999</c:v>
                </c:pt>
                <c:pt idx="76">
                  <c:v>88.597999999999999</c:v>
                </c:pt>
                <c:pt idx="77">
                  <c:v>88.597999999999999</c:v>
                </c:pt>
                <c:pt idx="78">
                  <c:v>88.597999999999999</c:v>
                </c:pt>
                <c:pt idx="79">
                  <c:v>88.597999999999999</c:v>
                </c:pt>
                <c:pt idx="80">
                  <c:v>88.597999999999999</c:v>
                </c:pt>
                <c:pt idx="81">
                  <c:v>88.597999999999999</c:v>
                </c:pt>
                <c:pt idx="82">
                  <c:v>88.597999999999999</c:v>
                </c:pt>
                <c:pt idx="83">
                  <c:v>88.597999999999999</c:v>
                </c:pt>
                <c:pt idx="84">
                  <c:v>88.597999999999999</c:v>
                </c:pt>
                <c:pt idx="85">
                  <c:v>88.597999999999999</c:v>
                </c:pt>
                <c:pt idx="86">
                  <c:v>88.597999999999999</c:v>
                </c:pt>
                <c:pt idx="87">
                  <c:v>88.597999999999999</c:v>
                </c:pt>
                <c:pt idx="88">
                  <c:v>88.597999999999999</c:v>
                </c:pt>
                <c:pt idx="89">
                  <c:v>88.597999999999999</c:v>
                </c:pt>
                <c:pt idx="90">
                  <c:v>88.597999999999999</c:v>
                </c:pt>
                <c:pt idx="91">
                  <c:v>88.597999999999999</c:v>
                </c:pt>
                <c:pt idx="92">
                  <c:v>88.597999999999999</c:v>
                </c:pt>
                <c:pt idx="93">
                  <c:v>87.96</c:v>
                </c:pt>
                <c:pt idx="94">
                  <c:v>86.048000000000002</c:v>
                </c:pt>
                <c:pt idx="95">
                  <c:v>85.370999999999995</c:v>
                </c:pt>
                <c:pt idx="96">
                  <c:v>85.370999999999995</c:v>
                </c:pt>
                <c:pt idx="97">
                  <c:v>83.953000000000003</c:v>
                </c:pt>
                <c:pt idx="98">
                  <c:v>83.953000000000003</c:v>
                </c:pt>
                <c:pt idx="99">
                  <c:v>83.953000000000003</c:v>
                </c:pt>
                <c:pt idx="100">
                  <c:v>83.953000000000003</c:v>
                </c:pt>
                <c:pt idx="101">
                  <c:v>83.953000000000003</c:v>
                </c:pt>
                <c:pt idx="102">
                  <c:v>83.953000000000003</c:v>
                </c:pt>
                <c:pt idx="103">
                  <c:v>83.953000000000003</c:v>
                </c:pt>
                <c:pt idx="104">
                  <c:v>83.953000000000003</c:v>
                </c:pt>
                <c:pt idx="105">
                  <c:v>83.953000000000003</c:v>
                </c:pt>
                <c:pt idx="106">
                  <c:v>83.953000000000003</c:v>
                </c:pt>
                <c:pt idx="107">
                  <c:v>83.953000000000003</c:v>
                </c:pt>
                <c:pt idx="108">
                  <c:v>83.953000000000003</c:v>
                </c:pt>
                <c:pt idx="109">
                  <c:v>83.953000000000003</c:v>
                </c:pt>
                <c:pt idx="110">
                  <c:v>83.953000000000003</c:v>
                </c:pt>
                <c:pt idx="111">
                  <c:v>83.953000000000003</c:v>
                </c:pt>
                <c:pt idx="112">
                  <c:v>83.953000000000003</c:v>
                </c:pt>
                <c:pt idx="113">
                  <c:v>83.953000000000003</c:v>
                </c:pt>
                <c:pt idx="114">
                  <c:v>83.953000000000003</c:v>
                </c:pt>
                <c:pt idx="115">
                  <c:v>83.953000000000003</c:v>
                </c:pt>
                <c:pt idx="116">
                  <c:v>83.953000000000003</c:v>
                </c:pt>
                <c:pt idx="117">
                  <c:v>83.953000000000003</c:v>
                </c:pt>
                <c:pt idx="118">
                  <c:v>83.953000000000003</c:v>
                </c:pt>
                <c:pt idx="119">
                  <c:v>83.953000000000003</c:v>
                </c:pt>
                <c:pt idx="120">
                  <c:v>82.863</c:v>
                </c:pt>
              </c:numCache>
            </c:numRef>
          </c:yVal>
          <c:smooth val="0"/>
        </c:ser>
        <c:ser>
          <c:idx val="2"/>
          <c:order val="2"/>
          <c:tx>
            <c:strRef>
              <c:f>Sheet1!$D$1</c:f>
              <c:strCache>
                <c:ptCount val="1"/>
                <c:pt idx="0">
                  <c:v>Skin</c:v>
                </c:pt>
              </c:strCache>
            </c:strRef>
          </c:tx>
          <c:spPr>
            <a:ln w="41275">
              <a:solidFill>
                <a:srgbClr val="4DEAF1"/>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Sheet1!$D$2:$D$122</c:f>
              <c:numCache>
                <c:formatCode>General</c:formatCode>
                <c:ptCount val="121"/>
                <c:pt idx="0">
                  <c:v>100</c:v>
                </c:pt>
                <c:pt idx="1">
                  <c:v>100</c:v>
                </c:pt>
                <c:pt idx="2">
                  <c:v>100</c:v>
                </c:pt>
                <c:pt idx="3">
                  <c:v>100</c:v>
                </c:pt>
                <c:pt idx="4">
                  <c:v>100</c:v>
                </c:pt>
                <c:pt idx="5">
                  <c:v>100</c:v>
                </c:pt>
                <c:pt idx="6">
                  <c:v>100</c:v>
                </c:pt>
                <c:pt idx="7">
                  <c:v>100</c:v>
                </c:pt>
                <c:pt idx="8">
                  <c:v>100</c:v>
                </c:pt>
                <c:pt idx="9">
                  <c:v>100</c:v>
                </c:pt>
                <c:pt idx="10">
                  <c:v>100</c:v>
                </c:pt>
                <c:pt idx="11">
                  <c:v>100</c:v>
                </c:pt>
                <c:pt idx="12">
                  <c:v>99.872</c:v>
                </c:pt>
                <c:pt idx="13">
                  <c:v>99.872</c:v>
                </c:pt>
                <c:pt idx="14">
                  <c:v>99.872</c:v>
                </c:pt>
                <c:pt idx="15">
                  <c:v>99.872</c:v>
                </c:pt>
                <c:pt idx="16">
                  <c:v>99.872</c:v>
                </c:pt>
                <c:pt idx="17">
                  <c:v>99.872</c:v>
                </c:pt>
                <c:pt idx="18">
                  <c:v>99.872</c:v>
                </c:pt>
                <c:pt idx="19">
                  <c:v>99.872</c:v>
                </c:pt>
                <c:pt idx="20">
                  <c:v>99.872</c:v>
                </c:pt>
                <c:pt idx="21">
                  <c:v>99.872</c:v>
                </c:pt>
                <c:pt idx="22">
                  <c:v>99.872</c:v>
                </c:pt>
                <c:pt idx="23">
                  <c:v>99.872</c:v>
                </c:pt>
                <c:pt idx="24">
                  <c:v>99.872</c:v>
                </c:pt>
                <c:pt idx="25">
                  <c:v>99.872</c:v>
                </c:pt>
                <c:pt idx="26">
                  <c:v>99.872</c:v>
                </c:pt>
                <c:pt idx="27">
                  <c:v>99.872</c:v>
                </c:pt>
                <c:pt idx="28">
                  <c:v>99.872</c:v>
                </c:pt>
                <c:pt idx="29">
                  <c:v>99.872</c:v>
                </c:pt>
                <c:pt idx="30">
                  <c:v>99.872</c:v>
                </c:pt>
                <c:pt idx="31">
                  <c:v>99.872</c:v>
                </c:pt>
                <c:pt idx="32">
                  <c:v>99.872</c:v>
                </c:pt>
                <c:pt idx="33">
                  <c:v>99.872</c:v>
                </c:pt>
                <c:pt idx="34">
                  <c:v>99.872</c:v>
                </c:pt>
                <c:pt idx="35">
                  <c:v>99.872</c:v>
                </c:pt>
                <c:pt idx="36">
                  <c:v>99.872</c:v>
                </c:pt>
                <c:pt idx="37">
                  <c:v>99.872</c:v>
                </c:pt>
                <c:pt idx="38">
                  <c:v>99.872</c:v>
                </c:pt>
                <c:pt idx="39">
                  <c:v>99.872</c:v>
                </c:pt>
                <c:pt idx="40">
                  <c:v>99.872</c:v>
                </c:pt>
                <c:pt idx="41">
                  <c:v>99.872</c:v>
                </c:pt>
                <c:pt idx="42">
                  <c:v>99.872</c:v>
                </c:pt>
                <c:pt idx="43">
                  <c:v>99.872</c:v>
                </c:pt>
                <c:pt idx="44">
                  <c:v>99.637</c:v>
                </c:pt>
                <c:pt idx="45">
                  <c:v>99.637</c:v>
                </c:pt>
                <c:pt idx="46">
                  <c:v>99.637</c:v>
                </c:pt>
                <c:pt idx="47">
                  <c:v>99.637</c:v>
                </c:pt>
                <c:pt idx="48">
                  <c:v>99.637</c:v>
                </c:pt>
                <c:pt idx="49">
                  <c:v>99.637</c:v>
                </c:pt>
                <c:pt idx="50">
                  <c:v>99.637</c:v>
                </c:pt>
                <c:pt idx="51">
                  <c:v>99.637</c:v>
                </c:pt>
                <c:pt idx="52">
                  <c:v>99.637</c:v>
                </c:pt>
                <c:pt idx="53">
                  <c:v>99.637</c:v>
                </c:pt>
                <c:pt idx="54">
                  <c:v>99.637</c:v>
                </c:pt>
                <c:pt idx="55">
                  <c:v>99.637</c:v>
                </c:pt>
                <c:pt idx="56">
                  <c:v>99.637</c:v>
                </c:pt>
                <c:pt idx="57">
                  <c:v>99.637</c:v>
                </c:pt>
                <c:pt idx="58">
                  <c:v>99.637</c:v>
                </c:pt>
                <c:pt idx="59">
                  <c:v>99.637</c:v>
                </c:pt>
                <c:pt idx="60">
                  <c:v>99.637</c:v>
                </c:pt>
                <c:pt idx="61">
                  <c:v>99.637</c:v>
                </c:pt>
                <c:pt idx="62">
                  <c:v>99.637</c:v>
                </c:pt>
                <c:pt idx="63">
                  <c:v>99.637</c:v>
                </c:pt>
                <c:pt idx="64">
                  <c:v>99.637</c:v>
                </c:pt>
                <c:pt idx="65">
                  <c:v>99.637</c:v>
                </c:pt>
                <c:pt idx="66">
                  <c:v>99.637</c:v>
                </c:pt>
                <c:pt idx="67">
                  <c:v>99.637</c:v>
                </c:pt>
                <c:pt idx="68">
                  <c:v>99.637</c:v>
                </c:pt>
                <c:pt idx="69">
                  <c:v>99.637</c:v>
                </c:pt>
                <c:pt idx="70">
                  <c:v>99.637</c:v>
                </c:pt>
                <c:pt idx="71">
                  <c:v>99.637</c:v>
                </c:pt>
                <c:pt idx="72">
                  <c:v>99.637</c:v>
                </c:pt>
                <c:pt idx="73">
                  <c:v>99.637</c:v>
                </c:pt>
                <c:pt idx="74">
                  <c:v>99.637</c:v>
                </c:pt>
                <c:pt idx="75">
                  <c:v>99.637</c:v>
                </c:pt>
                <c:pt idx="76">
                  <c:v>99.637</c:v>
                </c:pt>
                <c:pt idx="77">
                  <c:v>99.637</c:v>
                </c:pt>
                <c:pt idx="78">
                  <c:v>99.637</c:v>
                </c:pt>
                <c:pt idx="79">
                  <c:v>99.637</c:v>
                </c:pt>
                <c:pt idx="80">
                  <c:v>99.637</c:v>
                </c:pt>
                <c:pt idx="81">
                  <c:v>99.637</c:v>
                </c:pt>
                <c:pt idx="82">
                  <c:v>99.637</c:v>
                </c:pt>
                <c:pt idx="83">
                  <c:v>99.637</c:v>
                </c:pt>
                <c:pt idx="84">
                  <c:v>99.637</c:v>
                </c:pt>
                <c:pt idx="85">
                  <c:v>99.637</c:v>
                </c:pt>
                <c:pt idx="86">
                  <c:v>99.637</c:v>
                </c:pt>
                <c:pt idx="87">
                  <c:v>99.637</c:v>
                </c:pt>
                <c:pt idx="88">
                  <c:v>99.637</c:v>
                </c:pt>
                <c:pt idx="89">
                  <c:v>99.637</c:v>
                </c:pt>
                <c:pt idx="90">
                  <c:v>99.637</c:v>
                </c:pt>
                <c:pt idx="91">
                  <c:v>99.637</c:v>
                </c:pt>
                <c:pt idx="92">
                  <c:v>99.637</c:v>
                </c:pt>
                <c:pt idx="93">
                  <c:v>99.637</c:v>
                </c:pt>
                <c:pt idx="94">
                  <c:v>99.637</c:v>
                </c:pt>
                <c:pt idx="95">
                  <c:v>99.637</c:v>
                </c:pt>
                <c:pt idx="96">
                  <c:v>99.637</c:v>
                </c:pt>
                <c:pt idx="97">
                  <c:v>99.637</c:v>
                </c:pt>
                <c:pt idx="98">
                  <c:v>99.637</c:v>
                </c:pt>
                <c:pt idx="99">
                  <c:v>99.637</c:v>
                </c:pt>
                <c:pt idx="100">
                  <c:v>99.637</c:v>
                </c:pt>
                <c:pt idx="101">
                  <c:v>99.637</c:v>
                </c:pt>
                <c:pt idx="102">
                  <c:v>99.637</c:v>
                </c:pt>
                <c:pt idx="103">
                  <c:v>98.84</c:v>
                </c:pt>
                <c:pt idx="104">
                  <c:v>98.84</c:v>
                </c:pt>
                <c:pt idx="105">
                  <c:v>98.84</c:v>
                </c:pt>
                <c:pt idx="106">
                  <c:v>98.84</c:v>
                </c:pt>
                <c:pt idx="107">
                  <c:v>98.84</c:v>
                </c:pt>
                <c:pt idx="108">
                  <c:v>98.84</c:v>
                </c:pt>
                <c:pt idx="109">
                  <c:v>98.84</c:v>
                </c:pt>
                <c:pt idx="110">
                  <c:v>98.84</c:v>
                </c:pt>
                <c:pt idx="111">
                  <c:v>98.84</c:v>
                </c:pt>
                <c:pt idx="112">
                  <c:v>98.84</c:v>
                </c:pt>
                <c:pt idx="113">
                  <c:v>98.84</c:v>
                </c:pt>
                <c:pt idx="114">
                  <c:v>98.84</c:v>
                </c:pt>
                <c:pt idx="115">
                  <c:v>98.84</c:v>
                </c:pt>
                <c:pt idx="116">
                  <c:v>98.84</c:v>
                </c:pt>
                <c:pt idx="117">
                  <c:v>98.84</c:v>
                </c:pt>
                <c:pt idx="118">
                  <c:v>98.84</c:v>
                </c:pt>
                <c:pt idx="119">
                  <c:v>98.84</c:v>
                </c:pt>
                <c:pt idx="120">
                  <c:v>98.84</c:v>
                </c:pt>
              </c:numCache>
            </c:numRef>
          </c:yVal>
          <c:smooth val="0"/>
        </c:ser>
        <c:ser>
          <c:idx val="3"/>
          <c:order val="3"/>
          <c:tx>
            <c:strRef>
              <c:f>Sheet1!$E$1</c:f>
              <c:strCache>
                <c:ptCount val="1"/>
                <c:pt idx="0">
                  <c:v>Other</c:v>
                </c:pt>
              </c:strCache>
            </c:strRef>
          </c:tx>
          <c:spPr>
            <a:ln w="41275">
              <a:solidFill>
                <a:srgbClr val="9933FF"/>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Sheet1!$E$2:$E$122</c:f>
              <c:numCache>
                <c:formatCode>General</c:formatCode>
                <c:ptCount val="121"/>
                <c:pt idx="0">
                  <c:v>100</c:v>
                </c:pt>
                <c:pt idx="1">
                  <c:v>100</c:v>
                </c:pt>
                <c:pt idx="2">
                  <c:v>100</c:v>
                </c:pt>
                <c:pt idx="3">
                  <c:v>100</c:v>
                </c:pt>
                <c:pt idx="4">
                  <c:v>100</c:v>
                </c:pt>
                <c:pt idx="5">
                  <c:v>100</c:v>
                </c:pt>
                <c:pt idx="6">
                  <c:v>99.885000000000005</c:v>
                </c:pt>
                <c:pt idx="7">
                  <c:v>99.885000000000005</c:v>
                </c:pt>
                <c:pt idx="8">
                  <c:v>99.885000000000005</c:v>
                </c:pt>
                <c:pt idx="9">
                  <c:v>99.885000000000005</c:v>
                </c:pt>
                <c:pt idx="10">
                  <c:v>99.885000000000005</c:v>
                </c:pt>
                <c:pt idx="11">
                  <c:v>99.885000000000005</c:v>
                </c:pt>
                <c:pt idx="12">
                  <c:v>99.885000000000005</c:v>
                </c:pt>
                <c:pt idx="13">
                  <c:v>99.753</c:v>
                </c:pt>
                <c:pt idx="14">
                  <c:v>99.753</c:v>
                </c:pt>
                <c:pt idx="15">
                  <c:v>99.753</c:v>
                </c:pt>
                <c:pt idx="16">
                  <c:v>99.753</c:v>
                </c:pt>
                <c:pt idx="17">
                  <c:v>99.753</c:v>
                </c:pt>
                <c:pt idx="18">
                  <c:v>99.753</c:v>
                </c:pt>
                <c:pt idx="19">
                  <c:v>99.753</c:v>
                </c:pt>
                <c:pt idx="20">
                  <c:v>99.753</c:v>
                </c:pt>
                <c:pt idx="21">
                  <c:v>99.753</c:v>
                </c:pt>
                <c:pt idx="22">
                  <c:v>99.753</c:v>
                </c:pt>
                <c:pt idx="23">
                  <c:v>99.753</c:v>
                </c:pt>
                <c:pt idx="24">
                  <c:v>99.753</c:v>
                </c:pt>
                <c:pt idx="25">
                  <c:v>99.753</c:v>
                </c:pt>
                <c:pt idx="26">
                  <c:v>99.753</c:v>
                </c:pt>
                <c:pt idx="27">
                  <c:v>99.753</c:v>
                </c:pt>
                <c:pt idx="28">
                  <c:v>99.753</c:v>
                </c:pt>
                <c:pt idx="29">
                  <c:v>99.753</c:v>
                </c:pt>
                <c:pt idx="30">
                  <c:v>99.753</c:v>
                </c:pt>
                <c:pt idx="31">
                  <c:v>99.753</c:v>
                </c:pt>
                <c:pt idx="32">
                  <c:v>99.753</c:v>
                </c:pt>
                <c:pt idx="33">
                  <c:v>99.753</c:v>
                </c:pt>
                <c:pt idx="34">
                  <c:v>99.753</c:v>
                </c:pt>
                <c:pt idx="35">
                  <c:v>99.753</c:v>
                </c:pt>
                <c:pt idx="36">
                  <c:v>99.753</c:v>
                </c:pt>
                <c:pt idx="37">
                  <c:v>99.543000000000006</c:v>
                </c:pt>
                <c:pt idx="38">
                  <c:v>99.543000000000006</c:v>
                </c:pt>
                <c:pt idx="39">
                  <c:v>99.543000000000006</c:v>
                </c:pt>
                <c:pt idx="40">
                  <c:v>99.543000000000006</c:v>
                </c:pt>
                <c:pt idx="41">
                  <c:v>99.543000000000006</c:v>
                </c:pt>
                <c:pt idx="42">
                  <c:v>99.543000000000006</c:v>
                </c:pt>
                <c:pt idx="43">
                  <c:v>99.543000000000006</c:v>
                </c:pt>
                <c:pt idx="44">
                  <c:v>99.543000000000006</c:v>
                </c:pt>
                <c:pt idx="45">
                  <c:v>99.543000000000006</c:v>
                </c:pt>
                <c:pt idx="46">
                  <c:v>99.543000000000006</c:v>
                </c:pt>
                <c:pt idx="47">
                  <c:v>99.543000000000006</c:v>
                </c:pt>
                <c:pt idx="48">
                  <c:v>99.543000000000006</c:v>
                </c:pt>
                <c:pt idx="49">
                  <c:v>99.543000000000006</c:v>
                </c:pt>
                <c:pt idx="50">
                  <c:v>99.543000000000006</c:v>
                </c:pt>
                <c:pt idx="51">
                  <c:v>99.543000000000006</c:v>
                </c:pt>
                <c:pt idx="52">
                  <c:v>99.543000000000006</c:v>
                </c:pt>
                <c:pt idx="53">
                  <c:v>99.543000000000006</c:v>
                </c:pt>
                <c:pt idx="54">
                  <c:v>99.543000000000006</c:v>
                </c:pt>
                <c:pt idx="55">
                  <c:v>99.543000000000006</c:v>
                </c:pt>
                <c:pt idx="56">
                  <c:v>99.543000000000006</c:v>
                </c:pt>
                <c:pt idx="57">
                  <c:v>99.543000000000006</c:v>
                </c:pt>
                <c:pt idx="58">
                  <c:v>99.543000000000006</c:v>
                </c:pt>
                <c:pt idx="59">
                  <c:v>99.543000000000006</c:v>
                </c:pt>
                <c:pt idx="60">
                  <c:v>99.543000000000006</c:v>
                </c:pt>
                <c:pt idx="61">
                  <c:v>99.543000000000006</c:v>
                </c:pt>
                <c:pt idx="62">
                  <c:v>99.543000000000006</c:v>
                </c:pt>
                <c:pt idx="63">
                  <c:v>99.543000000000006</c:v>
                </c:pt>
                <c:pt idx="64">
                  <c:v>99.543000000000006</c:v>
                </c:pt>
                <c:pt idx="65">
                  <c:v>99.543000000000006</c:v>
                </c:pt>
                <c:pt idx="66">
                  <c:v>99.543000000000006</c:v>
                </c:pt>
                <c:pt idx="67">
                  <c:v>99.543000000000006</c:v>
                </c:pt>
                <c:pt idx="68">
                  <c:v>99.543000000000006</c:v>
                </c:pt>
                <c:pt idx="69">
                  <c:v>99.543000000000006</c:v>
                </c:pt>
                <c:pt idx="70">
                  <c:v>99.543000000000006</c:v>
                </c:pt>
                <c:pt idx="71">
                  <c:v>99.543000000000006</c:v>
                </c:pt>
                <c:pt idx="72">
                  <c:v>99.543000000000006</c:v>
                </c:pt>
                <c:pt idx="73">
                  <c:v>99.543000000000006</c:v>
                </c:pt>
                <c:pt idx="74">
                  <c:v>99.543000000000006</c:v>
                </c:pt>
                <c:pt idx="75">
                  <c:v>99.543000000000006</c:v>
                </c:pt>
                <c:pt idx="76">
                  <c:v>99.543000000000006</c:v>
                </c:pt>
                <c:pt idx="77">
                  <c:v>99.543000000000006</c:v>
                </c:pt>
                <c:pt idx="78">
                  <c:v>99.543000000000006</c:v>
                </c:pt>
                <c:pt idx="79">
                  <c:v>99.543000000000006</c:v>
                </c:pt>
                <c:pt idx="80">
                  <c:v>99.543000000000006</c:v>
                </c:pt>
                <c:pt idx="81">
                  <c:v>99.543000000000006</c:v>
                </c:pt>
                <c:pt idx="82">
                  <c:v>99.543000000000006</c:v>
                </c:pt>
                <c:pt idx="83">
                  <c:v>99.543000000000006</c:v>
                </c:pt>
                <c:pt idx="84">
                  <c:v>99.543000000000006</c:v>
                </c:pt>
                <c:pt idx="85">
                  <c:v>99.543000000000006</c:v>
                </c:pt>
                <c:pt idx="86">
                  <c:v>99.543000000000006</c:v>
                </c:pt>
                <c:pt idx="87">
                  <c:v>99.543000000000006</c:v>
                </c:pt>
                <c:pt idx="88">
                  <c:v>99.543000000000006</c:v>
                </c:pt>
                <c:pt idx="89">
                  <c:v>99.543000000000006</c:v>
                </c:pt>
                <c:pt idx="90">
                  <c:v>99.543000000000006</c:v>
                </c:pt>
                <c:pt idx="91">
                  <c:v>99.543000000000006</c:v>
                </c:pt>
                <c:pt idx="92">
                  <c:v>99.543000000000006</c:v>
                </c:pt>
                <c:pt idx="93">
                  <c:v>99.543000000000006</c:v>
                </c:pt>
                <c:pt idx="94">
                  <c:v>99.543000000000006</c:v>
                </c:pt>
                <c:pt idx="95">
                  <c:v>98.822000000000003</c:v>
                </c:pt>
                <c:pt idx="96">
                  <c:v>98.822000000000003</c:v>
                </c:pt>
                <c:pt idx="97">
                  <c:v>98.822000000000003</c:v>
                </c:pt>
                <c:pt idx="98">
                  <c:v>98.822000000000003</c:v>
                </c:pt>
                <c:pt idx="99">
                  <c:v>98.822000000000003</c:v>
                </c:pt>
                <c:pt idx="100">
                  <c:v>98.822000000000003</c:v>
                </c:pt>
                <c:pt idx="101">
                  <c:v>98.822000000000003</c:v>
                </c:pt>
                <c:pt idx="102">
                  <c:v>98.822000000000003</c:v>
                </c:pt>
                <c:pt idx="103">
                  <c:v>98.822000000000003</c:v>
                </c:pt>
                <c:pt idx="104">
                  <c:v>98.822000000000003</c:v>
                </c:pt>
                <c:pt idx="105">
                  <c:v>98.822000000000003</c:v>
                </c:pt>
                <c:pt idx="106">
                  <c:v>98.822000000000003</c:v>
                </c:pt>
                <c:pt idx="107">
                  <c:v>98.822000000000003</c:v>
                </c:pt>
                <c:pt idx="108">
                  <c:v>98.822000000000003</c:v>
                </c:pt>
                <c:pt idx="109">
                  <c:v>98.822000000000003</c:v>
                </c:pt>
                <c:pt idx="110">
                  <c:v>98.822000000000003</c:v>
                </c:pt>
                <c:pt idx="111">
                  <c:v>98.822000000000003</c:v>
                </c:pt>
                <c:pt idx="112">
                  <c:v>98.822000000000003</c:v>
                </c:pt>
                <c:pt idx="113">
                  <c:v>98.822000000000003</c:v>
                </c:pt>
                <c:pt idx="114">
                  <c:v>98.822000000000003</c:v>
                </c:pt>
                <c:pt idx="115">
                  <c:v>98.822000000000003</c:v>
                </c:pt>
                <c:pt idx="116">
                  <c:v>98.822000000000003</c:v>
                </c:pt>
                <c:pt idx="117">
                  <c:v>98.822000000000003</c:v>
                </c:pt>
                <c:pt idx="118">
                  <c:v>98.822000000000003</c:v>
                </c:pt>
                <c:pt idx="119">
                  <c:v>98.822000000000003</c:v>
                </c:pt>
                <c:pt idx="120">
                  <c:v>98.822000000000003</c:v>
                </c:pt>
              </c:numCache>
            </c:numRef>
          </c:yVal>
          <c:smooth val="0"/>
        </c:ser>
        <c:dLbls>
          <c:showLegendKey val="0"/>
          <c:showVal val="0"/>
          <c:showCatName val="0"/>
          <c:showSerName val="0"/>
          <c:showPercent val="0"/>
          <c:showBubbleSize val="0"/>
        </c:dLbls>
        <c:axId val="1014967184"/>
        <c:axId val="1014967576"/>
      </c:scatterChart>
      <c:valAx>
        <c:axId val="1014967184"/>
        <c:scaling>
          <c:orientation val="minMax"/>
          <c:max val="10"/>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1014967576"/>
        <c:crosses val="autoZero"/>
        <c:crossBetween val="midCat"/>
        <c:majorUnit val="1"/>
      </c:valAx>
      <c:valAx>
        <c:axId val="1014967576"/>
        <c:scaling>
          <c:orientation val="minMax"/>
          <c:max val="100"/>
          <c:min val="5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Malignancy-Free Survival (%)</a:t>
                </a:r>
                <a:endParaRPr lang="en-US" sz="1700" b="1" i="0" baseline="0" dirty="0">
                  <a:solidFill>
                    <a:schemeClr val="tx1"/>
                  </a:solidFill>
                </a:endParaRPr>
              </a:p>
            </c:rich>
          </c:tx>
          <c:layout/>
          <c:overlay val="0"/>
        </c:title>
        <c:numFmt formatCode="General" sourceLinked="1"/>
        <c:majorTickMark val="out"/>
        <c:minorTickMark val="none"/>
        <c:tickLblPos val="nextTo"/>
        <c:txPr>
          <a:bodyPr/>
          <a:lstStyle/>
          <a:p>
            <a:pPr>
              <a:defRPr sz="1500" b="1"/>
            </a:pPr>
            <a:endParaRPr lang="en-US"/>
          </a:p>
        </c:txPr>
        <c:crossAx val="1014967184"/>
        <c:crosses val="autoZero"/>
        <c:crossBetween val="midCat"/>
        <c:majorUnit val="10"/>
      </c:valAx>
      <c:spPr>
        <a:solidFill>
          <a:schemeClr val="bg2"/>
        </a:solidFill>
        <a:ln>
          <a:solidFill>
            <a:schemeClr val="tx1"/>
          </a:solidFill>
        </a:ln>
      </c:spPr>
    </c:plotArea>
    <c:legend>
      <c:legendPos val="r"/>
      <c:layout>
        <c:manualLayout>
          <c:xMode val="edge"/>
          <c:yMode val="edge"/>
          <c:x val="0.14487729097965318"/>
          <c:y val="0.55186412275388652"/>
          <c:w val="0.21209439528023794"/>
          <c:h val="0.24854996971532636"/>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9293893573043E-2"/>
          <c:y val="3.3590508847684365E-2"/>
          <c:w val="0.87737962511323264"/>
          <c:h val="0.83794682922699193"/>
        </c:manualLayout>
      </c:layout>
      <c:scatterChart>
        <c:scatterStyle val="lineMarker"/>
        <c:varyColors val="0"/>
        <c:ser>
          <c:idx val="0"/>
          <c:order val="0"/>
          <c:tx>
            <c:strRef>
              <c:f>Sheet1!$B$1</c:f>
              <c:strCache>
                <c:ptCount val="1"/>
                <c:pt idx="0">
                  <c:v>&lt;1</c:v>
                </c:pt>
              </c:strCache>
            </c:strRef>
          </c:tx>
          <c:spPr>
            <a:ln w="41275">
              <a:solidFill>
                <a:srgbClr val="9933FF"/>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Sheet1!$B$2:$B$122</c:f>
              <c:numCache>
                <c:formatCode>General</c:formatCode>
                <c:ptCount val="121"/>
                <c:pt idx="0">
                  <c:v>100</c:v>
                </c:pt>
                <c:pt idx="1">
                  <c:v>100</c:v>
                </c:pt>
                <c:pt idx="2">
                  <c:v>100</c:v>
                </c:pt>
                <c:pt idx="3">
                  <c:v>100</c:v>
                </c:pt>
                <c:pt idx="4">
                  <c:v>100</c:v>
                </c:pt>
                <c:pt idx="5">
                  <c:v>100</c:v>
                </c:pt>
                <c:pt idx="6">
                  <c:v>100</c:v>
                </c:pt>
                <c:pt idx="7">
                  <c:v>100</c:v>
                </c:pt>
                <c:pt idx="8">
                  <c:v>100</c:v>
                </c:pt>
                <c:pt idx="9">
                  <c:v>100</c:v>
                </c:pt>
                <c:pt idx="10">
                  <c:v>100</c:v>
                </c:pt>
                <c:pt idx="11">
                  <c:v>100</c:v>
                </c:pt>
                <c:pt idx="12">
                  <c:v>100</c:v>
                </c:pt>
                <c:pt idx="13">
                  <c:v>100</c:v>
                </c:pt>
                <c:pt idx="14">
                  <c:v>100</c:v>
                </c:pt>
                <c:pt idx="15">
                  <c:v>100</c:v>
                </c:pt>
                <c:pt idx="16">
                  <c:v>100</c:v>
                </c:pt>
                <c:pt idx="17">
                  <c:v>100</c:v>
                </c:pt>
                <c:pt idx="18">
                  <c:v>100</c:v>
                </c:pt>
                <c:pt idx="19">
                  <c:v>100</c:v>
                </c:pt>
                <c:pt idx="20">
                  <c:v>100</c:v>
                </c:pt>
                <c:pt idx="21">
                  <c:v>100</c:v>
                </c:pt>
                <c:pt idx="22">
                  <c:v>100</c:v>
                </c:pt>
                <c:pt idx="23">
                  <c:v>100</c:v>
                </c:pt>
                <c:pt idx="24">
                  <c:v>100</c:v>
                </c:pt>
                <c:pt idx="25">
                  <c:v>100</c:v>
                </c:pt>
                <c:pt idx="26">
                  <c:v>100</c:v>
                </c:pt>
                <c:pt idx="27">
                  <c:v>100</c:v>
                </c:pt>
                <c:pt idx="28">
                  <c:v>100</c:v>
                </c:pt>
                <c:pt idx="29">
                  <c:v>100</c:v>
                </c:pt>
                <c:pt idx="30">
                  <c:v>100</c:v>
                </c:pt>
                <c:pt idx="31">
                  <c:v>100</c:v>
                </c:pt>
                <c:pt idx="32">
                  <c:v>97.959000000000003</c:v>
                </c:pt>
                <c:pt idx="33">
                  <c:v>97.959000000000003</c:v>
                </c:pt>
                <c:pt idx="34">
                  <c:v>97.959000000000003</c:v>
                </c:pt>
                <c:pt idx="35">
                  <c:v>97.959000000000003</c:v>
                </c:pt>
                <c:pt idx="36">
                  <c:v>97.959000000000003</c:v>
                </c:pt>
                <c:pt idx="37">
                  <c:v>97.959000000000003</c:v>
                </c:pt>
                <c:pt idx="38">
                  <c:v>97.959000000000003</c:v>
                </c:pt>
                <c:pt idx="39">
                  <c:v>97.959000000000003</c:v>
                </c:pt>
                <c:pt idx="40">
                  <c:v>97.959000000000003</c:v>
                </c:pt>
                <c:pt idx="41">
                  <c:v>97.959000000000003</c:v>
                </c:pt>
                <c:pt idx="42">
                  <c:v>97.959000000000003</c:v>
                </c:pt>
                <c:pt idx="43">
                  <c:v>97.959000000000003</c:v>
                </c:pt>
                <c:pt idx="44">
                  <c:v>97.959000000000003</c:v>
                </c:pt>
                <c:pt idx="45">
                  <c:v>97.959000000000003</c:v>
                </c:pt>
                <c:pt idx="46">
                  <c:v>97.959000000000003</c:v>
                </c:pt>
                <c:pt idx="47">
                  <c:v>97.959000000000003</c:v>
                </c:pt>
                <c:pt idx="48">
                  <c:v>97.959000000000003</c:v>
                </c:pt>
                <c:pt idx="49">
                  <c:v>97.959000000000003</c:v>
                </c:pt>
                <c:pt idx="50">
                  <c:v>97.959000000000003</c:v>
                </c:pt>
                <c:pt idx="51">
                  <c:v>97.959000000000003</c:v>
                </c:pt>
                <c:pt idx="52">
                  <c:v>97.959000000000003</c:v>
                </c:pt>
                <c:pt idx="53">
                  <c:v>97.959000000000003</c:v>
                </c:pt>
                <c:pt idx="54">
                  <c:v>92.516999999999996</c:v>
                </c:pt>
                <c:pt idx="55">
                  <c:v>92.516999999999996</c:v>
                </c:pt>
                <c:pt idx="56">
                  <c:v>92.516999999999996</c:v>
                </c:pt>
                <c:pt idx="57">
                  <c:v>92.516999999999996</c:v>
                </c:pt>
                <c:pt idx="58">
                  <c:v>89.712999999999994</c:v>
                </c:pt>
                <c:pt idx="59">
                  <c:v>89.712999999999994</c:v>
                </c:pt>
                <c:pt idx="60">
                  <c:v>89.712999999999994</c:v>
                </c:pt>
                <c:pt idx="61">
                  <c:v>89.712999999999994</c:v>
                </c:pt>
                <c:pt idx="62">
                  <c:v>89.712999999999994</c:v>
                </c:pt>
                <c:pt idx="63">
                  <c:v>89.712999999999994</c:v>
                </c:pt>
                <c:pt idx="64">
                  <c:v>89.712999999999994</c:v>
                </c:pt>
                <c:pt idx="65">
                  <c:v>89.712999999999994</c:v>
                </c:pt>
                <c:pt idx="66">
                  <c:v>89.712999999999994</c:v>
                </c:pt>
                <c:pt idx="67">
                  <c:v>89.712999999999994</c:v>
                </c:pt>
                <c:pt idx="68">
                  <c:v>89.712999999999994</c:v>
                </c:pt>
                <c:pt idx="69">
                  <c:v>89.712999999999994</c:v>
                </c:pt>
                <c:pt idx="70">
                  <c:v>89.712999999999994</c:v>
                </c:pt>
                <c:pt idx="71">
                  <c:v>89.712999999999994</c:v>
                </c:pt>
                <c:pt idx="72">
                  <c:v>89.712999999999994</c:v>
                </c:pt>
                <c:pt idx="73">
                  <c:v>89.712999999999994</c:v>
                </c:pt>
                <c:pt idx="74">
                  <c:v>89.712999999999994</c:v>
                </c:pt>
                <c:pt idx="75">
                  <c:v>89.712999999999994</c:v>
                </c:pt>
                <c:pt idx="76">
                  <c:v>89.712999999999994</c:v>
                </c:pt>
                <c:pt idx="77">
                  <c:v>89.712999999999994</c:v>
                </c:pt>
                <c:pt idx="78">
                  <c:v>89.712999999999994</c:v>
                </c:pt>
                <c:pt idx="79">
                  <c:v>89.712999999999994</c:v>
                </c:pt>
                <c:pt idx="80">
                  <c:v>89.712999999999994</c:v>
                </c:pt>
                <c:pt idx="81">
                  <c:v>89.712999999999994</c:v>
                </c:pt>
                <c:pt idx="82">
                  <c:v>89.712999999999994</c:v>
                </c:pt>
                <c:pt idx="83">
                  <c:v>89.712999999999994</c:v>
                </c:pt>
                <c:pt idx="84">
                  <c:v>89.712999999999994</c:v>
                </c:pt>
                <c:pt idx="85">
                  <c:v>89.712999999999994</c:v>
                </c:pt>
                <c:pt idx="86">
                  <c:v>89.712999999999994</c:v>
                </c:pt>
                <c:pt idx="87">
                  <c:v>89.712999999999994</c:v>
                </c:pt>
                <c:pt idx="88">
                  <c:v>89.712999999999994</c:v>
                </c:pt>
                <c:pt idx="89">
                  <c:v>89.712999999999994</c:v>
                </c:pt>
                <c:pt idx="90">
                  <c:v>89.712999999999994</c:v>
                </c:pt>
                <c:pt idx="91">
                  <c:v>89.712999999999994</c:v>
                </c:pt>
                <c:pt idx="92">
                  <c:v>89.712999999999994</c:v>
                </c:pt>
                <c:pt idx="93">
                  <c:v>84.436000000000007</c:v>
                </c:pt>
                <c:pt idx="94">
                  <c:v>84.436000000000007</c:v>
                </c:pt>
                <c:pt idx="95">
                  <c:v>84.436000000000007</c:v>
                </c:pt>
                <c:pt idx="96">
                  <c:v>84.436000000000007</c:v>
                </c:pt>
                <c:pt idx="97">
                  <c:v>78.807000000000002</c:v>
                </c:pt>
                <c:pt idx="98">
                  <c:v>78.807000000000002</c:v>
                </c:pt>
                <c:pt idx="99">
                  <c:v>78.807000000000002</c:v>
                </c:pt>
                <c:pt idx="100">
                  <c:v>78.807000000000002</c:v>
                </c:pt>
                <c:pt idx="101">
                  <c:v>78.807000000000002</c:v>
                </c:pt>
                <c:pt idx="102">
                  <c:v>78.807000000000002</c:v>
                </c:pt>
                <c:pt idx="103">
                  <c:v>78.807000000000002</c:v>
                </c:pt>
                <c:pt idx="104">
                  <c:v>78.807000000000002</c:v>
                </c:pt>
                <c:pt idx="105">
                  <c:v>78.807000000000002</c:v>
                </c:pt>
                <c:pt idx="106">
                  <c:v>78.807000000000002</c:v>
                </c:pt>
                <c:pt idx="107">
                  <c:v>78.807000000000002</c:v>
                </c:pt>
                <c:pt idx="108">
                  <c:v>78.807000000000002</c:v>
                </c:pt>
                <c:pt idx="109">
                  <c:v>78.807000000000002</c:v>
                </c:pt>
                <c:pt idx="110">
                  <c:v>78.807000000000002</c:v>
                </c:pt>
                <c:pt idx="111">
                  <c:v>78.807000000000002</c:v>
                </c:pt>
                <c:pt idx="112">
                  <c:v>78.807000000000002</c:v>
                </c:pt>
                <c:pt idx="113">
                  <c:v>78.807000000000002</c:v>
                </c:pt>
                <c:pt idx="114">
                  <c:v>78.807000000000002</c:v>
                </c:pt>
                <c:pt idx="115">
                  <c:v>78.807000000000002</c:v>
                </c:pt>
                <c:pt idx="116">
                  <c:v>78.807000000000002</c:v>
                </c:pt>
                <c:pt idx="117">
                  <c:v>78.807000000000002</c:v>
                </c:pt>
                <c:pt idx="118">
                  <c:v>78.807000000000002</c:v>
                </c:pt>
                <c:pt idx="119">
                  <c:v>78.807000000000002</c:v>
                </c:pt>
                <c:pt idx="120">
                  <c:v>78.807000000000002</c:v>
                </c:pt>
              </c:numCache>
            </c:numRef>
          </c:yVal>
          <c:smooth val="0"/>
        </c:ser>
        <c:ser>
          <c:idx val="1"/>
          <c:order val="1"/>
          <c:tx>
            <c:strRef>
              <c:f>Sheet1!$C$1</c:f>
              <c:strCache>
                <c:ptCount val="1"/>
                <c:pt idx="0">
                  <c:v>1-5</c:v>
                </c:pt>
              </c:strCache>
            </c:strRef>
          </c:tx>
          <c:spPr>
            <a:ln w="41275">
              <a:solidFill>
                <a:srgbClr val="FFFF00"/>
              </a:solidFill>
              <a:prstDash val="solid"/>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Sheet1!$C$2:$C$122</c:f>
              <c:numCache>
                <c:formatCode>General</c:formatCode>
                <c:ptCount val="121"/>
                <c:pt idx="0">
                  <c:v>100</c:v>
                </c:pt>
                <c:pt idx="1">
                  <c:v>100</c:v>
                </c:pt>
                <c:pt idx="2">
                  <c:v>100</c:v>
                </c:pt>
                <c:pt idx="3">
                  <c:v>98.795000000000002</c:v>
                </c:pt>
                <c:pt idx="4">
                  <c:v>98.795000000000002</c:v>
                </c:pt>
                <c:pt idx="5">
                  <c:v>98.795000000000002</c:v>
                </c:pt>
                <c:pt idx="6">
                  <c:v>98.795000000000002</c:v>
                </c:pt>
                <c:pt idx="7">
                  <c:v>98.795000000000002</c:v>
                </c:pt>
                <c:pt idx="8">
                  <c:v>96.262</c:v>
                </c:pt>
                <c:pt idx="9">
                  <c:v>94.977999999999994</c:v>
                </c:pt>
                <c:pt idx="10">
                  <c:v>94.977999999999994</c:v>
                </c:pt>
                <c:pt idx="11">
                  <c:v>94.977999999999994</c:v>
                </c:pt>
                <c:pt idx="12">
                  <c:v>94.977999999999994</c:v>
                </c:pt>
                <c:pt idx="13">
                  <c:v>94.977999999999994</c:v>
                </c:pt>
                <c:pt idx="14">
                  <c:v>94.977999999999994</c:v>
                </c:pt>
                <c:pt idx="15">
                  <c:v>94.977999999999994</c:v>
                </c:pt>
                <c:pt idx="16">
                  <c:v>94.977999999999994</c:v>
                </c:pt>
                <c:pt idx="17">
                  <c:v>94.977999999999994</c:v>
                </c:pt>
                <c:pt idx="18">
                  <c:v>94.977999999999994</c:v>
                </c:pt>
                <c:pt idx="19">
                  <c:v>94.977999999999994</c:v>
                </c:pt>
                <c:pt idx="20">
                  <c:v>94.977999999999994</c:v>
                </c:pt>
                <c:pt idx="21">
                  <c:v>94.977999999999994</c:v>
                </c:pt>
                <c:pt idx="22">
                  <c:v>94.977999999999994</c:v>
                </c:pt>
                <c:pt idx="23">
                  <c:v>94.977999999999994</c:v>
                </c:pt>
                <c:pt idx="24">
                  <c:v>94.977999999999994</c:v>
                </c:pt>
                <c:pt idx="25">
                  <c:v>94.977999999999994</c:v>
                </c:pt>
                <c:pt idx="26">
                  <c:v>94.977999999999994</c:v>
                </c:pt>
                <c:pt idx="27">
                  <c:v>94.977999999999994</c:v>
                </c:pt>
                <c:pt idx="28">
                  <c:v>94.977999999999994</c:v>
                </c:pt>
                <c:pt idx="29">
                  <c:v>94.977999999999994</c:v>
                </c:pt>
                <c:pt idx="30">
                  <c:v>93.152000000000001</c:v>
                </c:pt>
                <c:pt idx="31">
                  <c:v>93.152000000000001</c:v>
                </c:pt>
                <c:pt idx="32">
                  <c:v>93.152000000000001</c:v>
                </c:pt>
                <c:pt idx="33">
                  <c:v>93.152000000000001</c:v>
                </c:pt>
                <c:pt idx="34">
                  <c:v>93.152000000000001</c:v>
                </c:pt>
                <c:pt idx="35">
                  <c:v>93.152000000000001</c:v>
                </c:pt>
                <c:pt idx="36">
                  <c:v>93.152000000000001</c:v>
                </c:pt>
                <c:pt idx="37">
                  <c:v>93.152000000000001</c:v>
                </c:pt>
                <c:pt idx="38">
                  <c:v>93.152000000000001</c:v>
                </c:pt>
                <c:pt idx="39">
                  <c:v>93.152000000000001</c:v>
                </c:pt>
                <c:pt idx="40">
                  <c:v>93.152000000000001</c:v>
                </c:pt>
                <c:pt idx="41">
                  <c:v>93.152000000000001</c:v>
                </c:pt>
                <c:pt idx="42">
                  <c:v>93.152000000000001</c:v>
                </c:pt>
                <c:pt idx="43">
                  <c:v>93.152000000000001</c:v>
                </c:pt>
                <c:pt idx="44">
                  <c:v>93.152000000000001</c:v>
                </c:pt>
                <c:pt idx="45">
                  <c:v>93.152000000000001</c:v>
                </c:pt>
                <c:pt idx="46">
                  <c:v>93.152000000000001</c:v>
                </c:pt>
                <c:pt idx="47">
                  <c:v>93.152000000000001</c:v>
                </c:pt>
                <c:pt idx="48">
                  <c:v>93.152000000000001</c:v>
                </c:pt>
                <c:pt idx="49">
                  <c:v>90.328999999999994</c:v>
                </c:pt>
                <c:pt idx="50">
                  <c:v>90.328999999999994</c:v>
                </c:pt>
                <c:pt idx="51">
                  <c:v>90.328999999999994</c:v>
                </c:pt>
                <c:pt idx="52">
                  <c:v>90.328999999999994</c:v>
                </c:pt>
                <c:pt idx="53">
                  <c:v>90.328999999999994</c:v>
                </c:pt>
                <c:pt idx="54">
                  <c:v>90.328999999999994</c:v>
                </c:pt>
                <c:pt idx="55">
                  <c:v>90.328999999999994</c:v>
                </c:pt>
                <c:pt idx="56">
                  <c:v>90.328999999999994</c:v>
                </c:pt>
                <c:pt idx="57">
                  <c:v>90.328999999999994</c:v>
                </c:pt>
                <c:pt idx="58">
                  <c:v>90.328999999999994</c:v>
                </c:pt>
                <c:pt idx="59">
                  <c:v>90.328999999999994</c:v>
                </c:pt>
                <c:pt idx="60">
                  <c:v>90.328999999999994</c:v>
                </c:pt>
                <c:pt idx="61">
                  <c:v>90.328999999999994</c:v>
                </c:pt>
                <c:pt idx="62">
                  <c:v>90.328999999999994</c:v>
                </c:pt>
                <c:pt idx="63">
                  <c:v>90.328999999999994</c:v>
                </c:pt>
                <c:pt idx="64">
                  <c:v>90.328999999999994</c:v>
                </c:pt>
                <c:pt idx="65">
                  <c:v>90.328999999999994</c:v>
                </c:pt>
                <c:pt idx="66">
                  <c:v>90.328999999999994</c:v>
                </c:pt>
                <c:pt idx="67">
                  <c:v>90.328999999999994</c:v>
                </c:pt>
                <c:pt idx="68">
                  <c:v>90.328999999999994</c:v>
                </c:pt>
                <c:pt idx="69">
                  <c:v>90.328999999999994</c:v>
                </c:pt>
                <c:pt idx="70">
                  <c:v>90.328999999999994</c:v>
                </c:pt>
                <c:pt idx="71">
                  <c:v>90.328999999999994</c:v>
                </c:pt>
                <c:pt idx="72">
                  <c:v>90.328999999999994</c:v>
                </c:pt>
                <c:pt idx="73">
                  <c:v>90.328999999999994</c:v>
                </c:pt>
                <c:pt idx="74">
                  <c:v>90.328999999999994</c:v>
                </c:pt>
                <c:pt idx="75">
                  <c:v>90.328999999999994</c:v>
                </c:pt>
                <c:pt idx="76">
                  <c:v>90.328999999999994</c:v>
                </c:pt>
                <c:pt idx="77">
                  <c:v>90.328999999999994</c:v>
                </c:pt>
                <c:pt idx="78">
                  <c:v>90.328999999999994</c:v>
                </c:pt>
                <c:pt idx="79">
                  <c:v>90.328999999999994</c:v>
                </c:pt>
                <c:pt idx="80">
                  <c:v>90.328999999999994</c:v>
                </c:pt>
                <c:pt idx="81">
                  <c:v>90.328999999999994</c:v>
                </c:pt>
                <c:pt idx="82">
                  <c:v>90.328999999999994</c:v>
                </c:pt>
                <c:pt idx="83">
                  <c:v>90.328999999999994</c:v>
                </c:pt>
                <c:pt idx="84">
                  <c:v>90.328999999999994</c:v>
                </c:pt>
                <c:pt idx="85">
                  <c:v>90.328999999999994</c:v>
                </c:pt>
                <c:pt idx="86">
                  <c:v>90.328999999999994</c:v>
                </c:pt>
                <c:pt idx="87">
                  <c:v>90.328999999999994</c:v>
                </c:pt>
                <c:pt idx="88">
                  <c:v>90.328999999999994</c:v>
                </c:pt>
                <c:pt idx="89">
                  <c:v>90.328999999999994</c:v>
                </c:pt>
                <c:pt idx="90">
                  <c:v>90.328999999999994</c:v>
                </c:pt>
                <c:pt idx="91">
                  <c:v>90.328999999999994</c:v>
                </c:pt>
                <c:pt idx="92">
                  <c:v>90.328999999999994</c:v>
                </c:pt>
                <c:pt idx="93">
                  <c:v>90.328999999999994</c:v>
                </c:pt>
                <c:pt idx="94">
                  <c:v>81.296000000000006</c:v>
                </c:pt>
                <c:pt idx="95">
                  <c:v>81.296000000000006</c:v>
                </c:pt>
                <c:pt idx="96">
                  <c:v>81.296000000000006</c:v>
                </c:pt>
                <c:pt idx="97">
                  <c:v>81.296000000000006</c:v>
                </c:pt>
                <c:pt idx="98">
                  <c:v>81.296000000000006</c:v>
                </c:pt>
                <c:pt idx="99">
                  <c:v>81.296000000000006</c:v>
                </c:pt>
                <c:pt idx="100">
                  <c:v>81.296000000000006</c:v>
                </c:pt>
                <c:pt idx="101">
                  <c:v>81.296000000000006</c:v>
                </c:pt>
                <c:pt idx="102">
                  <c:v>81.296000000000006</c:v>
                </c:pt>
                <c:pt idx="103">
                  <c:v>81.296000000000006</c:v>
                </c:pt>
                <c:pt idx="104">
                  <c:v>81.296000000000006</c:v>
                </c:pt>
                <c:pt idx="105">
                  <c:v>81.296000000000006</c:v>
                </c:pt>
                <c:pt idx="106">
                  <c:v>81.296000000000006</c:v>
                </c:pt>
                <c:pt idx="107">
                  <c:v>81.296000000000006</c:v>
                </c:pt>
                <c:pt idx="108">
                  <c:v>81.296000000000006</c:v>
                </c:pt>
                <c:pt idx="109">
                  <c:v>81.296000000000006</c:v>
                </c:pt>
                <c:pt idx="110">
                  <c:v>81.296000000000006</c:v>
                </c:pt>
                <c:pt idx="111">
                  <c:v>81.296000000000006</c:v>
                </c:pt>
                <c:pt idx="112">
                  <c:v>81.296000000000006</c:v>
                </c:pt>
                <c:pt idx="113">
                  <c:v>81.296000000000006</c:v>
                </c:pt>
                <c:pt idx="114">
                  <c:v>81.296000000000006</c:v>
                </c:pt>
                <c:pt idx="115">
                  <c:v>81.296000000000006</c:v>
                </c:pt>
                <c:pt idx="116">
                  <c:v>81.296000000000006</c:v>
                </c:pt>
                <c:pt idx="117">
                  <c:v>81.296000000000006</c:v>
                </c:pt>
                <c:pt idx="118">
                  <c:v>81.296000000000006</c:v>
                </c:pt>
                <c:pt idx="119">
                  <c:v>81.296000000000006</c:v>
                </c:pt>
                <c:pt idx="120">
                  <c:v>81.296000000000006</c:v>
                </c:pt>
              </c:numCache>
            </c:numRef>
          </c:yVal>
          <c:smooth val="0"/>
        </c:ser>
        <c:ser>
          <c:idx val="2"/>
          <c:order val="2"/>
          <c:tx>
            <c:strRef>
              <c:f>Sheet1!$D$1</c:f>
              <c:strCache>
                <c:ptCount val="1"/>
                <c:pt idx="0">
                  <c:v>6-10</c:v>
                </c:pt>
              </c:strCache>
            </c:strRef>
          </c:tx>
          <c:spPr>
            <a:ln w="41275">
              <a:solidFill>
                <a:srgbClr val="FF00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Sheet1!$D$2:$D$122</c:f>
              <c:numCache>
                <c:formatCode>General</c:formatCode>
                <c:ptCount val="121"/>
                <c:pt idx="0">
                  <c:v>100</c:v>
                </c:pt>
                <c:pt idx="1">
                  <c:v>100</c:v>
                </c:pt>
                <c:pt idx="2">
                  <c:v>100</c:v>
                </c:pt>
                <c:pt idx="3">
                  <c:v>99.341999999999999</c:v>
                </c:pt>
                <c:pt idx="4">
                  <c:v>98.683999999999997</c:v>
                </c:pt>
                <c:pt idx="5">
                  <c:v>98.683999999999997</c:v>
                </c:pt>
                <c:pt idx="6">
                  <c:v>98.683999999999997</c:v>
                </c:pt>
                <c:pt idx="7">
                  <c:v>95.980999999999995</c:v>
                </c:pt>
                <c:pt idx="8">
                  <c:v>95.980999999999995</c:v>
                </c:pt>
                <c:pt idx="9">
                  <c:v>95.980999999999995</c:v>
                </c:pt>
                <c:pt idx="10">
                  <c:v>95.980999999999995</c:v>
                </c:pt>
                <c:pt idx="11">
                  <c:v>95.980999999999995</c:v>
                </c:pt>
                <c:pt idx="12">
                  <c:v>95.980999999999995</c:v>
                </c:pt>
                <c:pt idx="13">
                  <c:v>95.230999999999995</c:v>
                </c:pt>
                <c:pt idx="14">
                  <c:v>94.45</c:v>
                </c:pt>
                <c:pt idx="15">
                  <c:v>94.45</c:v>
                </c:pt>
                <c:pt idx="16">
                  <c:v>94.45</c:v>
                </c:pt>
                <c:pt idx="17">
                  <c:v>94.45</c:v>
                </c:pt>
                <c:pt idx="18">
                  <c:v>94.45</c:v>
                </c:pt>
                <c:pt idx="19">
                  <c:v>94.45</c:v>
                </c:pt>
                <c:pt idx="20">
                  <c:v>94.45</c:v>
                </c:pt>
                <c:pt idx="21">
                  <c:v>94.45</c:v>
                </c:pt>
                <c:pt idx="22">
                  <c:v>94.45</c:v>
                </c:pt>
                <c:pt idx="23">
                  <c:v>94.45</c:v>
                </c:pt>
                <c:pt idx="24">
                  <c:v>94.45</c:v>
                </c:pt>
                <c:pt idx="25">
                  <c:v>93.542000000000002</c:v>
                </c:pt>
                <c:pt idx="26">
                  <c:v>93.542000000000002</c:v>
                </c:pt>
                <c:pt idx="27">
                  <c:v>93.542000000000002</c:v>
                </c:pt>
                <c:pt idx="28">
                  <c:v>93.542000000000002</c:v>
                </c:pt>
                <c:pt idx="29">
                  <c:v>92.546999999999997</c:v>
                </c:pt>
                <c:pt idx="30">
                  <c:v>92.546999999999997</c:v>
                </c:pt>
                <c:pt idx="31">
                  <c:v>92.546999999999997</c:v>
                </c:pt>
                <c:pt idx="32">
                  <c:v>92.546999999999997</c:v>
                </c:pt>
                <c:pt idx="33">
                  <c:v>92.546999999999997</c:v>
                </c:pt>
                <c:pt idx="34">
                  <c:v>92.546999999999997</c:v>
                </c:pt>
                <c:pt idx="35">
                  <c:v>92.546999999999997</c:v>
                </c:pt>
                <c:pt idx="36">
                  <c:v>92.546999999999997</c:v>
                </c:pt>
                <c:pt idx="37">
                  <c:v>91.403999999999996</c:v>
                </c:pt>
                <c:pt idx="38">
                  <c:v>90.247</c:v>
                </c:pt>
                <c:pt idx="39">
                  <c:v>90.247</c:v>
                </c:pt>
                <c:pt idx="40">
                  <c:v>90.247</c:v>
                </c:pt>
                <c:pt idx="41">
                  <c:v>90.247</c:v>
                </c:pt>
                <c:pt idx="42">
                  <c:v>90.247</c:v>
                </c:pt>
                <c:pt idx="43">
                  <c:v>90.247</c:v>
                </c:pt>
                <c:pt idx="44">
                  <c:v>90.247</c:v>
                </c:pt>
                <c:pt idx="45">
                  <c:v>90.247</c:v>
                </c:pt>
                <c:pt idx="46">
                  <c:v>90.247</c:v>
                </c:pt>
                <c:pt idx="47">
                  <c:v>90.247</c:v>
                </c:pt>
                <c:pt idx="48">
                  <c:v>90.247</c:v>
                </c:pt>
                <c:pt idx="49">
                  <c:v>90.247</c:v>
                </c:pt>
                <c:pt idx="50">
                  <c:v>90.247</c:v>
                </c:pt>
                <c:pt idx="51">
                  <c:v>90.247</c:v>
                </c:pt>
                <c:pt idx="52">
                  <c:v>87.358999999999995</c:v>
                </c:pt>
                <c:pt idx="53">
                  <c:v>87.358999999999995</c:v>
                </c:pt>
                <c:pt idx="54">
                  <c:v>87.358999999999995</c:v>
                </c:pt>
                <c:pt idx="55">
                  <c:v>87.358999999999995</c:v>
                </c:pt>
                <c:pt idx="56">
                  <c:v>87.358999999999995</c:v>
                </c:pt>
                <c:pt idx="57">
                  <c:v>87.358999999999995</c:v>
                </c:pt>
                <c:pt idx="58">
                  <c:v>87.358999999999995</c:v>
                </c:pt>
                <c:pt idx="59">
                  <c:v>87.358999999999995</c:v>
                </c:pt>
                <c:pt idx="60">
                  <c:v>87.358999999999995</c:v>
                </c:pt>
                <c:pt idx="61">
                  <c:v>87.358999999999995</c:v>
                </c:pt>
                <c:pt idx="62">
                  <c:v>87.358999999999995</c:v>
                </c:pt>
                <c:pt idx="63">
                  <c:v>87.358999999999995</c:v>
                </c:pt>
                <c:pt idx="64">
                  <c:v>87.358999999999995</c:v>
                </c:pt>
                <c:pt idx="65">
                  <c:v>87.358999999999995</c:v>
                </c:pt>
                <c:pt idx="66">
                  <c:v>87.358999999999995</c:v>
                </c:pt>
                <c:pt idx="67">
                  <c:v>87.358999999999995</c:v>
                </c:pt>
                <c:pt idx="68">
                  <c:v>87.358999999999995</c:v>
                </c:pt>
                <c:pt idx="69">
                  <c:v>85.373000000000005</c:v>
                </c:pt>
                <c:pt idx="70">
                  <c:v>85.373000000000005</c:v>
                </c:pt>
                <c:pt idx="71">
                  <c:v>85.373000000000005</c:v>
                </c:pt>
                <c:pt idx="72">
                  <c:v>85.373000000000005</c:v>
                </c:pt>
                <c:pt idx="73">
                  <c:v>85.373000000000005</c:v>
                </c:pt>
                <c:pt idx="74">
                  <c:v>85.373000000000005</c:v>
                </c:pt>
                <c:pt idx="75">
                  <c:v>85.373000000000005</c:v>
                </c:pt>
                <c:pt idx="76">
                  <c:v>85.373000000000005</c:v>
                </c:pt>
                <c:pt idx="77">
                  <c:v>85.373000000000005</c:v>
                </c:pt>
                <c:pt idx="78">
                  <c:v>85.373000000000005</c:v>
                </c:pt>
                <c:pt idx="79">
                  <c:v>85.373000000000005</c:v>
                </c:pt>
                <c:pt idx="80">
                  <c:v>85.373000000000005</c:v>
                </c:pt>
                <c:pt idx="81">
                  <c:v>85.373000000000005</c:v>
                </c:pt>
                <c:pt idx="82">
                  <c:v>85.373000000000005</c:v>
                </c:pt>
                <c:pt idx="83">
                  <c:v>85.373000000000005</c:v>
                </c:pt>
                <c:pt idx="84">
                  <c:v>85.373000000000005</c:v>
                </c:pt>
                <c:pt idx="85">
                  <c:v>85.373000000000005</c:v>
                </c:pt>
                <c:pt idx="86">
                  <c:v>85.373000000000005</c:v>
                </c:pt>
                <c:pt idx="87">
                  <c:v>85.373000000000005</c:v>
                </c:pt>
                <c:pt idx="88">
                  <c:v>85.373000000000005</c:v>
                </c:pt>
                <c:pt idx="89">
                  <c:v>85.373000000000005</c:v>
                </c:pt>
                <c:pt idx="90">
                  <c:v>85.373000000000005</c:v>
                </c:pt>
                <c:pt idx="91">
                  <c:v>85.373000000000005</c:v>
                </c:pt>
                <c:pt idx="92">
                  <c:v>85.373000000000005</c:v>
                </c:pt>
                <c:pt idx="93">
                  <c:v>85.373000000000005</c:v>
                </c:pt>
                <c:pt idx="94">
                  <c:v>85.373000000000005</c:v>
                </c:pt>
                <c:pt idx="95">
                  <c:v>85.373000000000005</c:v>
                </c:pt>
                <c:pt idx="96">
                  <c:v>85.373000000000005</c:v>
                </c:pt>
                <c:pt idx="97">
                  <c:v>85.373000000000005</c:v>
                </c:pt>
                <c:pt idx="98">
                  <c:v>85.373000000000005</c:v>
                </c:pt>
                <c:pt idx="99">
                  <c:v>85.373000000000005</c:v>
                </c:pt>
                <c:pt idx="100">
                  <c:v>85.373000000000005</c:v>
                </c:pt>
                <c:pt idx="101">
                  <c:v>85.373000000000005</c:v>
                </c:pt>
                <c:pt idx="102">
                  <c:v>85.373000000000005</c:v>
                </c:pt>
                <c:pt idx="103">
                  <c:v>85.373000000000005</c:v>
                </c:pt>
                <c:pt idx="104">
                  <c:v>85.373000000000005</c:v>
                </c:pt>
                <c:pt idx="105">
                  <c:v>85.373000000000005</c:v>
                </c:pt>
                <c:pt idx="106">
                  <c:v>85.373000000000005</c:v>
                </c:pt>
                <c:pt idx="107">
                  <c:v>85.373000000000005</c:v>
                </c:pt>
                <c:pt idx="108">
                  <c:v>85.373000000000005</c:v>
                </c:pt>
                <c:pt idx="109">
                  <c:v>85.373000000000005</c:v>
                </c:pt>
                <c:pt idx="110">
                  <c:v>85.373000000000005</c:v>
                </c:pt>
                <c:pt idx="111">
                  <c:v>85.373000000000005</c:v>
                </c:pt>
                <c:pt idx="112">
                  <c:v>85.373000000000005</c:v>
                </c:pt>
                <c:pt idx="113">
                  <c:v>85.373000000000005</c:v>
                </c:pt>
                <c:pt idx="114">
                  <c:v>85.373000000000005</c:v>
                </c:pt>
                <c:pt idx="115">
                  <c:v>85.373000000000005</c:v>
                </c:pt>
                <c:pt idx="116">
                  <c:v>85.373000000000005</c:v>
                </c:pt>
                <c:pt idx="117">
                  <c:v>85.373000000000005</c:v>
                </c:pt>
                <c:pt idx="118">
                  <c:v>85.373000000000005</c:v>
                </c:pt>
                <c:pt idx="119">
                  <c:v>85.373000000000005</c:v>
                </c:pt>
                <c:pt idx="120">
                  <c:v>80.63</c:v>
                </c:pt>
              </c:numCache>
            </c:numRef>
          </c:yVal>
          <c:smooth val="0"/>
        </c:ser>
        <c:ser>
          <c:idx val="3"/>
          <c:order val="3"/>
          <c:tx>
            <c:strRef>
              <c:f>Sheet1!$E$1</c:f>
              <c:strCache>
                <c:ptCount val="1"/>
                <c:pt idx="0">
                  <c:v>11-17</c:v>
                </c:pt>
              </c:strCache>
            </c:strRef>
          </c:tx>
          <c:spPr>
            <a:ln w="41275">
              <a:solidFill>
                <a:srgbClr val="20F703"/>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Sheet1!$E$2:$E$122</c:f>
              <c:numCache>
                <c:formatCode>General</c:formatCode>
                <c:ptCount val="121"/>
                <c:pt idx="0">
                  <c:v>100</c:v>
                </c:pt>
                <c:pt idx="1">
                  <c:v>100</c:v>
                </c:pt>
                <c:pt idx="2">
                  <c:v>99.665999999999997</c:v>
                </c:pt>
                <c:pt idx="3">
                  <c:v>98.828999999999994</c:v>
                </c:pt>
                <c:pt idx="4">
                  <c:v>98.325999999999993</c:v>
                </c:pt>
                <c:pt idx="5">
                  <c:v>98.158000000000001</c:v>
                </c:pt>
                <c:pt idx="6">
                  <c:v>97.471000000000004</c:v>
                </c:pt>
                <c:pt idx="7">
                  <c:v>95.918999999999997</c:v>
                </c:pt>
                <c:pt idx="8">
                  <c:v>95.744</c:v>
                </c:pt>
                <c:pt idx="9">
                  <c:v>94.864999999999995</c:v>
                </c:pt>
                <c:pt idx="10">
                  <c:v>94.503</c:v>
                </c:pt>
                <c:pt idx="11">
                  <c:v>94.32</c:v>
                </c:pt>
                <c:pt idx="12">
                  <c:v>93.754999999999995</c:v>
                </c:pt>
                <c:pt idx="13">
                  <c:v>93.361999999999995</c:v>
                </c:pt>
                <c:pt idx="14">
                  <c:v>93.161000000000001</c:v>
                </c:pt>
                <c:pt idx="15">
                  <c:v>92.953999999999994</c:v>
                </c:pt>
                <c:pt idx="16">
                  <c:v>92.953999999999994</c:v>
                </c:pt>
                <c:pt idx="17">
                  <c:v>92.953999999999994</c:v>
                </c:pt>
                <c:pt idx="18">
                  <c:v>92.74</c:v>
                </c:pt>
                <c:pt idx="19">
                  <c:v>92.31</c:v>
                </c:pt>
                <c:pt idx="20">
                  <c:v>92.31</c:v>
                </c:pt>
                <c:pt idx="21">
                  <c:v>92.31</c:v>
                </c:pt>
                <c:pt idx="22">
                  <c:v>92.31</c:v>
                </c:pt>
                <c:pt idx="23">
                  <c:v>92.31</c:v>
                </c:pt>
                <c:pt idx="24">
                  <c:v>92.31</c:v>
                </c:pt>
                <c:pt idx="25">
                  <c:v>92.31</c:v>
                </c:pt>
                <c:pt idx="26">
                  <c:v>92.31</c:v>
                </c:pt>
                <c:pt idx="27">
                  <c:v>92.31</c:v>
                </c:pt>
                <c:pt idx="28">
                  <c:v>92.043000000000006</c:v>
                </c:pt>
                <c:pt idx="29">
                  <c:v>91.769000000000005</c:v>
                </c:pt>
                <c:pt idx="30">
                  <c:v>91.769000000000005</c:v>
                </c:pt>
                <c:pt idx="31">
                  <c:v>91.197999999999993</c:v>
                </c:pt>
                <c:pt idx="32">
                  <c:v>91.197999999999993</c:v>
                </c:pt>
                <c:pt idx="33">
                  <c:v>91.197999999999993</c:v>
                </c:pt>
                <c:pt idx="34">
                  <c:v>91.197999999999993</c:v>
                </c:pt>
                <c:pt idx="35">
                  <c:v>91.197999999999993</c:v>
                </c:pt>
                <c:pt idx="36">
                  <c:v>91.197999999999993</c:v>
                </c:pt>
                <c:pt idx="37">
                  <c:v>91.197999999999993</c:v>
                </c:pt>
                <c:pt idx="38">
                  <c:v>91.197999999999993</c:v>
                </c:pt>
                <c:pt idx="39">
                  <c:v>90.855999999999995</c:v>
                </c:pt>
                <c:pt idx="40">
                  <c:v>90.855999999999995</c:v>
                </c:pt>
                <c:pt idx="41">
                  <c:v>90.855999999999995</c:v>
                </c:pt>
                <c:pt idx="42">
                  <c:v>90.855999999999995</c:v>
                </c:pt>
                <c:pt idx="43">
                  <c:v>90.855999999999995</c:v>
                </c:pt>
                <c:pt idx="44">
                  <c:v>90.138000000000005</c:v>
                </c:pt>
                <c:pt idx="45">
                  <c:v>90.138000000000005</c:v>
                </c:pt>
                <c:pt idx="46">
                  <c:v>90.138000000000005</c:v>
                </c:pt>
                <c:pt idx="47">
                  <c:v>90.138000000000005</c:v>
                </c:pt>
                <c:pt idx="48">
                  <c:v>90.138000000000005</c:v>
                </c:pt>
                <c:pt idx="49">
                  <c:v>89.712999999999994</c:v>
                </c:pt>
                <c:pt idx="50">
                  <c:v>89.712999999999994</c:v>
                </c:pt>
                <c:pt idx="51">
                  <c:v>89.712999999999994</c:v>
                </c:pt>
                <c:pt idx="52">
                  <c:v>89.712999999999994</c:v>
                </c:pt>
                <c:pt idx="53">
                  <c:v>89.712999999999994</c:v>
                </c:pt>
                <c:pt idx="54">
                  <c:v>89.712999999999994</c:v>
                </c:pt>
                <c:pt idx="55">
                  <c:v>89.712999999999994</c:v>
                </c:pt>
                <c:pt idx="56">
                  <c:v>89.712999999999994</c:v>
                </c:pt>
                <c:pt idx="57">
                  <c:v>89.712999999999994</c:v>
                </c:pt>
                <c:pt idx="58">
                  <c:v>89.22</c:v>
                </c:pt>
                <c:pt idx="59">
                  <c:v>89.22</c:v>
                </c:pt>
                <c:pt idx="60">
                  <c:v>89.22</c:v>
                </c:pt>
                <c:pt idx="61">
                  <c:v>89.22</c:v>
                </c:pt>
                <c:pt idx="62">
                  <c:v>89.22</c:v>
                </c:pt>
                <c:pt idx="63">
                  <c:v>89.22</c:v>
                </c:pt>
                <c:pt idx="64">
                  <c:v>89.22</c:v>
                </c:pt>
                <c:pt idx="65">
                  <c:v>89.22</c:v>
                </c:pt>
                <c:pt idx="66">
                  <c:v>89.22</c:v>
                </c:pt>
                <c:pt idx="67">
                  <c:v>88.625</c:v>
                </c:pt>
                <c:pt idx="68">
                  <c:v>88.625</c:v>
                </c:pt>
                <c:pt idx="69">
                  <c:v>88.625</c:v>
                </c:pt>
                <c:pt idx="70">
                  <c:v>88.625</c:v>
                </c:pt>
                <c:pt idx="71">
                  <c:v>88.625</c:v>
                </c:pt>
                <c:pt idx="72">
                  <c:v>88.625</c:v>
                </c:pt>
                <c:pt idx="73">
                  <c:v>88.625</c:v>
                </c:pt>
                <c:pt idx="74">
                  <c:v>87.847999999999999</c:v>
                </c:pt>
                <c:pt idx="75">
                  <c:v>87.847999999999999</c:v>
                </c:pt>
                <c:pt idx="76">
                  <c:v>87.847999999999999</c:v>
                </c:pt>
                <c:pt idx="77">
                  <c:v>87.847999999999999</c:v>
                </c:pt>
                <c:pt idx="78">
                  <c:v>87.847999999999999</c:v>
                </c:pt>
                <c:pt idx="79">
                  <c:v>87.847999999999999</c:v>
                </c:pt>
                <c:pt idx="80">
                  <c:v>87.847999999999999</c:v>
                </c:pt>
                <c:pt idx="81">
                  <c:v>87.847999999999999</c:v>
                </c:pt>
                <c:pt idx="82">
                  <c:v>87.847999999999999</c:v>
                </c:pt>
                <c:pt idx="83">
                  <c:v>87.847999999999999</c:v>
                </c:pt>
                <c:pt idx="84">
                  <c:v>87.847999999999999</c:v>
                </c:pt>
                <c:pt idx="85">
                  <c:v>87.847999999999999</c:v>
                </c:pt>
                <c:pt idx="86">
                  <c:v>87.847999999999999</c:v>
                </c:pt>
                <c:pt idx="87">
                  <c:v>87.847999999999999</c:v>
                </c:pt>
                <c:pt idx="88">
                  <c:v>87.847999999999999</c:v>
                </c:pt>
                <c:pt idx="89">
                  <c:v>87.847999999999999</c:v>
                </c:pt>
                <c:pt idx="90">
                  <c:v>87.847999999999999</c:v>
                </c:pt>
                <c:pt idx="91">
                  <c:v>87.847999999999999</c:v>
                </c:pt>
                <c:pt idx="92">
                  <c:v>87.847999999999999</c:v>
                </c:pt>
                <c:pt idx="93">
                  <c:v>87.847999999999999</c:v>
                </c:pt>
                <c:pt idx="94">
                  <c:v>86.677000000000007</c:v>
                </c:pt>
                <c:pt idx="95">
                  <c:v>85.382999999999996</c:v>
                </c:pt>
                <c:pt idx="96">
                  <c:v>85.382999999999996</c:v>
                </c:pt>
                <c:pt idx="97">
                  <c:v>84.049000000000007</c:v>
                </c:pt>
                <c:pt idx="98">
                  <c:v>84.049000000000007</c:v>
                </c:pt>
                <c:pt idx="99">
                  <c:v>84.049000000000007</c:v>
                </c:pt>
                <c:pt idx="100">
                  <c:v>84.049000000000007</c:v>
                </c:pt>
                <c:pt idx="101">
                  <c:v>84.049000000000007</c:v>
                </c:pt>
                <c:pt idx="102">
                  <c:v>84.049000000000007</c:v>
                </c:pt>
                <c:pt idx="103">
                  <c:v>82.6</c:v>
                </c:pt>
                <c:pt idx="104">
                  <c:v>82.6</c:v>
                </c:pt>
                <c:pt idx="105">
                  <c:v>82.6</c:v>
                </c:pt>
                <c:pt idx="106">
                  <c:v>82.6</c:v>
                </c:pt>
                <c:pt idx="107">
                  <c:v>82.6</c:v>
                </c:pt>
                <c:pt idx="108">
                  <c:v>82.6</c:v>
                </c:pt>
                <c:pt idx="109">
                  <c:v>82.6</c:v>
                </c:pt>
                <c:pt idx="110">
                  <c:v>82.6</c:v>
                </c:pt>
                <c:pt idx="111">
                  <c:v>82.6</c:v>
                </c:pt>
                <c:pt idx="112">
                  <c:v>82.6</c:v>
                </c:pt>
                <c:pt idx="113">
                  <c:v>82.6</c:v>
                </c:pt>
                <c:pt idx="114">
                  <c:v>82.6</c:v>
                </c:pt>
                <c:pt idx="115">
                  <c:v>82.6</c:v>
                </c:pt>
                <c:pt idx="116">
                  <c:v>82.6</c:v>
                </c:pt>
                <c:pt idx="117">
                  <c:v>82.6</c:v>
                </c:pt>
                <c:pt idx="118">
                  <c:v>82.6</c:v>
                </c:pt>
                <c:pt idx="119">
                  <c:v>82.6</c:v>
                </c:pt>
                <c:pt idx="120">
                  <c:v>82.6</c:v>
                </c:pt>
              </c:numCache>
            </c:numRef>
          </c:yVal>
          <c:smooth val="0"/>
        </c:ser>
        <c:dLbls>
          <c:showLegendKey val="0"/>
          <c:showVal val="0"/>
          <c:showCatName val="0"/>
          <c:showSerName val="0"/>
          <c:showPercent val="0"/>
          <c:showBubbleSize val="0"/>
        </c:dLbls>
        <c:axId val="1014968360"/>
        <c:axId val="1014968752"/>
      </c:scatterChart>
      <c:valAx>
        <c:axId val="1014968360"/>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1014968752"/>
        <c:crosses val="autoZero"/>
        <c:crossBetween val="midCat"/>
        <c:majorUnit val="1"/>
      </c:valAx>
      <c:valAx>
        <c:axId val="1014968752"/>
        <c:scaling>
          <c:orientation val="minMax"/>
          <c:max val="100"/>
          <c:min val="50"/>
        </c:scaling>
        <c:delete val="0"/>
        <c:axPos val="l"/>
        <c:majorGridlines>
          <c:spPr>
            <a:ln>
              <a:prstDash val="sysDash"/>
            </a:ln>
          </c:spPr>
        </c:majorGridlines>
        <c:title>
          <c:tx>
            <c:rich>
              <a:bodyPr rot="-5400000" vert="horz"/>
              <a:lstStyle/>
              <a:p>
                <a:pPr>
                  <a:defRPr sz="1700"/>
                </a:pPr>
                <a:r>
                  <a:rPr lang="en-US" sz="1800" b="1" i="0" baseline="0" dirty="0" smtClean="0"/>
                  <a:t>Malignancy-Free Survival (%)</a:t>
                </a:r>
                <a:endParaRPr lang="en-US" sz="1800" b="1" i="0" baseline="0" dirty="0"/>
              </a:p>
            </c:rich>
          </c:tx>
          <c:layout/>
          <c:overlay val="0"/>
        </c:title>
        <c:numFmt formatCode="General" sourceLinked="1"/>
        <c:majorTickMark val="out"/>
        <c:minorTickMark val="none"/>
        <c:tickLblPos val="nextTo"/>
        <c:txPr>
          <a:bodyPr/>
          <a:lstStyle/>
          <a:p>
            <a:pPr>
              <a:defRPr sz="1500" b="1"/>
            </a:pPr>
            <a:endParaRPr lang="en-US"/>
          </a:p>
        </c:txPr>
        <c:crossAx val="1014968360"/>
        <c:crosses val="autoZero"/>
        <c:crossBetween val="midCat"/>
        <c:majorUnit val="10"/>
      </c:valAx>
      <c:spPr>
        <a:solidFill>
          <a:schemeClr val="bg2"/>
        </a:solidFill>
        <a:ln>
          <a:solidFill>
            <a:schemeClr val="tx1"/>
          </a:solidFill>
        </a:ln>
      </c:spPr>
    </c:plotArea>
    <c:legend>
      <c:legendPos val="r"/>
      <c:layout>
        <c:manualLayout>
          <c:xMode val="edge"/>
          <c:yMode val="edge"/>
          <c:x val="0.10791949497692101"/>
          <c:y val="0.72527199221065097"/>
          <c:w val="0.38304937098379938"/>
          <c:h val="0.11810346287359241"/>
        </c:manualLayout>
      </c:layout>
      <c:overlay val="1"/>
      <c:spPr>
        <a:solidFill>
          <a:schemeClr val="bg2"/>
        </a:solidFill>
        <a:ln>
          <a:solidFill>
            <a:schemeClr val="tx1"/>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49840893782083"/>
          <c:y val="3.3590508847684365E-2"/>
          <c:w val="0.85968051006900403"/>
          <c:h val="0.83794682922699193"/>
        </c:manualLayout>
      </c:layout>
      <c:scatterChart>
        <c:scatterStyle val="lineMarker"/>
        <c:varyColors val="0"/>
        <c:ser>
          <c:idx val="0"/>
          <c:order val="0"/>
          <c:tx>
            <c:strRef>
              <c:f>Sheet1!$B$1</c:f>
              <c:strCache>
                <c:ptCount val="1"/>
                <c:pt idx="0">
                  <c:v>Induction</c:v>
                </c:pt>
              </c:strCache>
            </c:strRef>
          </c:tx>
          <c:spPr>
            <a:ln w="41275">
              <a:solidFill>
                <a:srgbClr val="00FF00"/>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Sheet1!$B$2:$B$122</c:f>
              <c:numCache>
                <c:formatCode>General</c:formatCode>
                <c:ptCount val="121"/>
                <c:pt idx="0">
                  <c:v>100</c:v>
                </c:pt>
                <c:pt idx="1">
                  <c:v>100</c:v>
                </c:pt>
                <c:pt idx="2">
                  <c:v>99.745000000000005</c:v>
                </c:pt>
                <c:pt idx="3">
                  <c:v>99.49</c:v>
                </c:pt>
                <c:pt idx="4">
                  <c:v>99.234999999999999</c:v>
                </c:pt>
                <c:pt idx="5">
                  <c:v>98.977999999999994</c:v>
                </c:pt>
                <c:pt idx="6">
                  <c:v>98.715999999999994</c:v>
                </c:pt>
                <c:pt idx="7">
                  <c:v>97.671000000000006</c:v>
                </c:pt>
                <c:pt idx="8">
                  <c:v>97.144000000000005</c:v>
                </c:pt>
                <c:pt idx="9">
                  <c:v>96.614000000000004</c:v>
                </c:pt>
                <c:pt idx="10">
                  <c:v>96.34</c:v>
                </c:pt>
                <c:pt idx="11">
                  <c:v>96.34</c:v>
                </c:pt>
                <c:pt idx="12">
                  <c:v>95.477000000000004</c:v>
                </c:pt>
                <c:pt idx="13">
                  <c:v>94.879000000000005</c:v>
                </c:pt>
                <c:pt idx="14">
                  <c:v>94.566000000000003</c:v>
                </c:pt>
                <c:pt idx="15">
                  <c:v>94.244</c:v>
                </c:pt>
                <c:pt idx="16">
                  <c:v>94.244</c:v>
                </c:pt>
                <c:pt idx="17">
                  <c:v>94.244</c:v>
                </c:pt>
                <c:pt idx="18">
                  <c:v>94.244</c:v>
                </c:pt>
                <c:pt idx="19">
                  <c:v>94.244</c:v>
                </c:pt>
                <c:pt idx="20">
                  <c:v>94.244</c:v>
                </c:pt>
                <c:pt idx="21">
                  <c:v>94.244</c:v>
                </c:pt>
                <c:pt idx="22">
                  <c:v>94.244</c:v>
                </c:pt>
                <c:pt idx="23">
                  <c:v>94.244</c:v>
                </c:pt>
                <c:pt idx="24">
                  <c:v>94.244</c:v>
                </c:pt>
                <c:pt idx="25">
                  <c:v>93.852999999999994</c:v>
                </c:pt>
                <c:pt idx="26">
                  <c:v>93.852999999999994</c:v>
                </c:pt>
                <c:pt idx="27">
                  <c:v>93.852999999999994</c:v>
                </c:pt>
                <c:pt idx="28">
                  <c:v>93.424999999999997</c:v>
                </c:pt>
                <c:pt idx="29">
                  <c:v>93.424999999999997</c:v>
                </c:pt>
                <c:pt idx="30">
                  <c:v>93.424999999999997</c:v>
                </c:pt>
                <c:pt idx="31">
                  <c:v>93.424999999999997</c:v>
                </c:pt>
                <c:pt idx="32">
                  <c:v>93.424999999999997</c:v>
                </c:pt>
                <c:pt idx="33">
                  <c:v>93.424999999999997</c:v>
                </c:pt>
                <c:pt idx="34">
                  <c:v>93.424999999999997</c:v>
                </c:pt>
                <c:pt idx="35">
                  <c:v>93.424999999999997</c:v>
                </c:pt>
                <c:pt idx="36">
                  <c:v>93.424999999999997</c:v>
                </c:pt>
                <c:pt idx="37">
                  <c:v>93.424999999999997</c:v>
                </c:pt>
                <c:pt idx="38">
                  <c:v>92.855000000000004</c:v>
                </c:pt>
                <c:pt idx="39">
                  <c:v>92.284999999999997</c:v>
                </c:pt>
                <c:pt idx="40">
                  <c:v>92.284999999999997</c:v>
                </c:pt>
                <c:pt idx="41">
                  <c:v>92.284999999999997</c:v>
                </c:pt>
                <c:pt idx="42">
                  <c:v>92.284999999999997</c:v>
                </c:pt>
                <c:pt idx="43">
                  <c:v>92.284999999999997</c:v>
                </c:pt>
                <c:pt idx="44">
                  <c:v>91.700999999999993</c:v>
                </c:pt>
                <c:pt idx="45">
                  <c:v>91.700999999999993</c:v>
                </c:pt>
                <c:pt idx="46">
                  <c:v>91.700999999999993</c:v>
                </c:pt>
                <c:pt idx="47">
                  <c:v>91.700999999999993</c:v>
                </c:pt>
                <c:pt idx="48">
                  <c:v>91.700999999999993</c:v>
                </c:pt>
                <c:pt idx="49">
                  <c:v>91.700999999999993</c:v>
                </c:pt>
                <c:pt idx="50">
                  <c:v>91.700999999999993</c:v>
                </c:pt>
                <c:pt idx="51">
                  <c:v>91.700999999999993</c:v>
                </c:pt>
                <c:pt idx="52">
                  <c:v>90.974000000000004</c:v>
                </c:pt>
                <c:pt idx="53">
                  <c:v>90.974000000000004</c:v>
                </c:pt>
                <c:pt idx="54">
                  <c:v>90.974000000000004</c:v>
                </c:pt>
                <c:pt idx="55">
                  <c:v>90.974000000000004</c:v>
                </c:pt>
                <c:pt idx="56">
                  <c:v>90.974000000000004</c:v>
                </c:pt>
                <c:pt idx="57">
                  <c:v>90.974000000000004</c:v>
                </c:pt>
                <c:pt idx="58">
                  <c:v>89.37</c:v>
                </c:pt>
                <c:pt idx="59">
                  <c:v>89.37</c:v>
                </c:pt>
                <c:pt idx="60">
                  <c:v>89.37</c:v>
                </c:pt>
                <c:pt idx="61">
                  <c:v>89.37</c:v>
                </c:pt>
                <c:pt idx="62">
                  <c:v>89.37</c:v>
                </c:pt>
                <c:pt idx="63">
                  <c:v>89.37</c:v>
                </c:pt>
                <c:pt idx="64">
                  <c:v>89.37</c:v>
                </c:pt>
                <c:pt idx="65">
                  <c:v>89.37</c:v>
                </c:pt>
                <c:pt idx="66">
                  <c:v>89.37</c:v>
                </c:pt>
                <c:pt idx="67">
                  <c:v>88.331000000000003</c:v>
                </c:pt>
                <c:pt idx="68">
                  <c:v>88.331000000000003</c:v>
                </c:pt>
                <c:pt idx="69">
                  <c:v>88.331000000000003</c:v>
                </c:pt>
                <c:pt idx="70">
                  <c:v>88.331000000000003</c:v>
                </c:pt>
                <c:pt idx="71">
                  <c:v>88.331000000000003</c:v>
                </c:pt>
                <c:pt idx="72">
                  <c:v>88.331000000000003</c:v>
                </c:pt>
                <c:pt idx="73">
                  <c:v>88.331000000000003</c:v>
                </c:pt>
                <c:pt idx="74">
                  <c:v>88.331000000000003</c:v>
                </c:pt>
                <c:pt idx="75">
                  <c:v>88.331000000000003</c:v>
                </c:pt>
                <c:pt idx="76">
                  <c:v>88.331000000000003</c:v>
                </c:pt>
                <c:pt idx="77">
                  <c:v>88.331000000000003</c:v>
                </c:pt>
                <c:pt idx="78">
                  <c:v>88.331000000000003</c:v>
                </c:pt>
                <c:pt idx="79">
                  <c:v>88.331000000000003</c:v>
                </c:pt>
                <c:pt idx="80">
                  <c:v>88.331000000000003</c:v>
                </c:pt>
                <c:pt idx="81">
                  <c:v>88.331000000000003</c:v>
                </c:pt>
                <c:pt idx="82">
                  <c:v>88.331000000000003</c:v>
                </c:pt>
                <c:pt idx="83">
                  <c:v>88.331000000000003</c:v>
                </c:pt>
                <c:pt idx="84">
                  <c:v>88.331000000000003</c:v>
                </c:pt>
                <c:pt idx="85">
                  <c:v>88.331000000000003</c:v>
                </c:pt>
                <c:pt idx="86">
                  <c:v>88.331000000000003</c:v>
                </c:pt>
                <c:pt idx="87">
                  <c:v>88.331000000000003</c:v>
                </c:pt>
                <c:pt idx="88">
                  <c:v>88.331000000000003</c:v>
                </c:pt>
                <c:pt idx="89">
                  <c:v>88.331000000000003</c:v>
                </c:pt>
                <c:pt idx="90">
                  <c:v>88.331000000000003</c:v>
                </c:pt>
                <c:pt idx="91">
                  <c:v>88.331000000000003</c:v>
                </c:pt>
                <c:pt idx="92">
                  <c:v>88.331000000000003</c:v>
                </c:pt>
                <c:pt idx="93">
                  <c:v>88.331000000000003</c:v>
                </c:pt>
                <c:pt idx="94">
                  <c:v>84.572000000000003</c:v>
                </c:pt>
                <c:pt idx="95">
                  <c:v>82.558999999999997</c:v>
                </c:pt>
                <c:pt idx="96">
                  <c:v>82.558999999999997</c:v>
                </c:pt>
                <c:pt idx="97">
                  <c:v>82.558999999999997</c:v>
                </c:pt>
                <c:pt idx="98">
                  <c:v>82.558999999999997</c:v>
                </c:pt>
                <c:pt idx="99">
                  <c:v>82.558999999999997</c:v>
                </c:pt>
                <c:pt idx="100">
                  <c:v>82.558999999999997</c:v>
                </c:pt>
                <c:pt idx="101">
                  <c:v>82.558999999999997</c:v>
                </c:pt>
                <c:pt idx="102">
                  <c:v>82.558999999999997</c:v>
                </c:pt>
                <c:pt idx="103">
                  <c:v>80.441999999999993</c:v>
                </c:pt>
                <c:pt idx="104">
                  <c:v>80.441999999999993</c:v>
                </c:pt>
                <c:pt idx="105">
                  <c:v>80.441999999999993</c:v>
                </c:pt>
                <c:pt idx="106">
                  <c:v>80.441999999999993</c:v>
                </c:pt>
                <c:pt idx="107">
                  <c:v>80.441999999999993</c:v>
                </c:pt>
                <c:pt idx="108">
                  <c:v>80.441999999999993</c:v>
                </c:pt>
                <c:pt idx="109">
                  <c:v>80.441999999999993</c:v>
                </c:pt>
                <c:pt idx="110">
                  <c:v>80.441999999999993</c:v>
                </c:pt>
                <c:pt idx="111">
                  <c:v>80.441999999999993</c:v>
                </c:pt>
                <c:pt idx="112">
                  <c:v>80.441999999999993</c:v>
                </c:pt>
                <c:pt idx="113">
                  <c:v>80.441999999999993</c:v>
                </c:pt>
                <c:pt idx="114">
                  <c:v>80.441999999999993</c:v>
                </c:pt>
                <c:pt idx="115">
                  <c:v>80.441999999999993</c:v>
                </c:pt>
                <c:pt idx="116">
                  <c:v>80.441999999999993</c:v>
                </c:pt>
                <c:pt idx="117">
                  <c:v>80.441999999999993</c:v>
                </c:pt>
                <c:pt idx="118">
                  <c:v>80.441999999999993</c:v>
                </c:pt>
                <c:pt idx="119">
                  <c:v>80.441999999999993</c:v>
                </c:pt>
                <c:pt idx="120">
                  <c:v>80.441999999999993</c:v>
                </c:pt>
              </c:numCache>
            </c:numRef>
          </c:yVal>
          <c:smooth val="0"/>
        </c:ser>
        <c:ser>
          <c:idx val="1"/>
          <c:order val="1"/>
          <c:tx>
            <c:strRef>
              <c:f>Sheet1!$C$1</c:f>
              <c:strCache>
                <c:ptCount val="1"/>
                <c:pt idx="0">
                  <c:v>No induction</c:v>
                </c:pt>
              </c:strCache>
            </c:strRef>
          </c:tx>
          <c:spPr>
            <a:ln w="41275">
              <a:solidFill>
                <a:srgbClr val="9933FF"/>
              </a:solidFill>
            </a:ln>
          </c:spPr>
          <c:marker>
            <c:symbol val="none"/>
          </c:marker>
          <c:xVal>
            <c:numRef>
              <c:f>Sheet1!$A$2:$A$122</c:f>
              <c:numCache>
                <c:formatCode>General</c:formatCode>
                <c:ptCount val="121"/>
                <c:pt idx="0">
                  <c:v>0</c:v>
                </c:pt>
                <c:pt idx="1">
                  <c:v>8.3299999999999999E-2</c:v>
                </c:pt>
                <c:pt idx="2">
                  <c:v>0.16669999999999999</c:v>
                </c:pt>
                <c:pt idx="3">
                  <c:v>0.25</c:v>
                </c:pt>
                <c:pt idx="4">
                  <c:v>0.33329999999999999</c:v>
                </c:pt>
                <c:pt idx="5">
                  <c:v>0.41670000000000001</c:v>
                </c:pt>
                <c:pt idx="6">
                  <c:v>0.5</c:v>
                </c:pt>
                <c:pt idx="7">
                  <c:v>0.58330000000000004</c:v>
                </c:pt>
                <c:pt idx="8">
                  <c:v>0.66669999999999996</c:v>
                </c:pt>
                <c:pt idx="9">
                  <c:v>0.75</c:v>
                </c:pt>
                <c:pt idx="10">
                  <c:v>0.83330000000000004</c:v>
                </c:pt>
                <c:pt idx="11">
                  <c:v>0.91669999999999996</c:v>
                </c:pt>
                <c:pt idx="12">
                  <c:v>1</c:v>
                </c:pt>
                <c:pt idx="13">
                  <c:v>1.0832999999999999</c:v>
                </c:pt>
                <c:pt idx="14">
                  <c:v>1.1667000000000001</c:v>
                </c:pt>
                <c:pt idx="15">
                  <c:v>1.25</c:v>
                </c:pt>
                <c:pt idx="16">
                  <c:v>1.3332999999999999</c:v>
                </c:pt>
                <c:pt idx="17">
                  <c:v>1.4167000000000001</c:v>
                </c:pt>
                <c:pt idx="18">
                  <c:v>1.5</c:v>
                </c:pt>
                <c:pt idx="19">
                  <c:v>1.5832999999999999</c:v>
                </c:pt>
                <c:pt idx="20">
                  <c:v>1.6667000000000001</c:v>
                </c:pt>
                <c:pt idx="21">
                  <c:v>1.75</c:v>
                </c:pt>
                <c:pt idx="22">
                  <c:v>1.8332999999999999</c:v>
                </c:pt>
                <c:pt idx="23">
                  <c:v>1.9167000000000001</c:v>
                </c:pt>
                <c:pt idx="24">
                  <c:v>2</c:v>
                </c:pt>
                <c:pt idx="25">
                  <c:v>2.0832999999999999</c:v>
                </c:pt>
                <c:pt idx="26">
                  <c:v>2.1667000000000001</c:v>
                </c:pt>
                <c:pt idx="27">
                  <c:v>2.25</c:v>
                </c:pt>
                <c:pt idx="28">
                  <c:v>2.3332999999999999</c:v>
                </c:pt>
                <c:pt idx="29">
                  <c:v>2.4167000000000001</c:v>
                </c:pt>
                <c:pt idx="30">
                  <c:v>2.5</c:v>
                </c:pt>
                <c:pt idx="31">
                  <c:v>2.5832999999999999</c:v>
                </c:pt>
                <c:pt idx="32">
                  <c:v>2.6667000000000001</c:v>
                </c:pt>
                <c:pt idx="33">
                  <c:v>2.75</c:v>
                </c:pt>
                <c:pt idx="34">
                  <c:v>2.8332999999999999</c:v>
                </c:pt>
                <c:pt idx="35">
                  <c:v>2.9167000000000001</c:v>
                </c:pt>
                <c:pt idx="36">
                  <c:v>3</c:v>
                </c:pt>
                <c:pt idx="37">
                  <c:v>3.0832999999999999</c:v>
                </c:pt>
                <c:pt idx="38">
                  <c:v>3.1667000000000001</c:v>
                </c:pt>
                <c:pt idx="39">
                  <c:v>3.25</c:v>
                </c:pt>
                <c:pt idx="40">
                  <c:v>3.3332999999999999</c:v>
                </c:pt>
                <c:pt idx="41">
                  <c:v>3.4167000000000001</c:v>
                </c:pt>
                <c:pt idx="42">
                  <c:v>3.5</c:v>
                </c:pt>
                <c:pt idx="43">
                  <c:v>3.5832999999999999</c:v>
                </c:pt>
                <c:pt idx="44">
                  <c:v>3.6667000000000001</c:v>
                </c:pt>
                <c:pt idx="45">
                  <c:v>3.75</c:v>
                </c:pt>
                <c:pt idx="46">
                  <c:v>3.8332999999999999</c:v>
                </c:pt>
                <c:pt idx="47">
                  <c:v>3.9167000000000001</c:v>
                </c:pt>
                <c:pt idx="48">
                  <c:v>4</c:v>
                </c:pt>
                <c:pt idx="49">
                  <c:v>4.0833000000000004</c:v>
                </c:pt>
                <c:pt idx="50">
                  <c:v>4.1666999999999996</c:v>
                </c:pt>
                <c:pt idx="51">
                  <c:v>4.25</c:v>
                </c:pt>
                <c:pt idx="52">
                  <c:v>4.3333000000000004</c:v>
                </c:pt>
                <c:pt idx="53">
                  <c:v>4.4166999999999996</c:v>
                </c:pt>
                <c:pt idx="54">
                  <c:v>4.5</c:v>
                </c:pt>
                <c:pt idx="55">
                  <c:v>4.5833000000000004</c:v>
                </c:pt>
                <c:pt idx="56">
                  <c:v>4.6666999999999996</c:v>
                </c:pt>
                <c:pt idx="57">
                  <c:v>4.75</c:v>
                </c:pt>
                <c:pt idx="58">
                  <c:v>4.8333000000000004</c:v>
                </c:pt>
                <c:pt idx="59">
                  <c:v>4.9166999999999996</c:v>
                </c:pt>
                <c:pt idx="60">
                  <c:v>5</c:v>
                </c:pt>
                <c:pt idx="61">
                  <c:v>5.0833000000000004</c:v>
                </c:pt>
                <c:pt idx="62">
                  <c:v>5.1666999999999996</c:v>
                </c:pt>
                <c:pt idx="63">
                  <c:v>5.25</c:v>
                </c:pt>
                <c:pt idx="64">
                  <c:v>5.3333000000000004</c:v>
                </c:pt>
                <c:pt idx="65">
                  <c:v>5.4166999999999996</c:v>
                </c:pt>
                <c:pt idx="66">
                  <c:v>5.5</c:v>
                </c:pt>
                <c:pt idx="67">
                  <c:v>5.5833000000000004</c:v>
                </c:pt>
                <c:pt idx="68">
                  <c:v>5.6666999999999996</c:v>
                </c:pt>
                <c:pt idx="69">
                  <c:v>5.75</c:v>
                </c:pt>
                <c:pt idx="70">
                  <c:v>5.8333000000000004</c:v>
                </c:pt>
                <c:pt idx="71">
                  <c:v>5.9166999999999996</c:v>
                </c:pt>
                <c:pt idx="72">
                  <c:v>6</c:v>
                </c:pt>
                <c:pt idx="73">
                  <c:v>6.0833000000000004</c:v>
                </c:pt>
                <c:pt idx="74">
                  <c:v>6.1666999999999996</c:v>
                </c:pt>
                <c:pt idx="75">
                  <c:v>6.25</c:v>
                </c:pt>
                <c:pt idx="76">
                  <c:v>6.3333000000000004</c:v>
                </c:pt>
                <c:pt idx="77">
                  <c:v>6.4166999999999996</c:v>
                </c:pt>
                <c:pt idx="78">
                  <c:v>6.5</c:v>
                </c:pt>
                <c:pt idx="79">
                  <c:v>6.5833000000000004</c:v>
                </c:pt>
                <c:pt idx="80">
                  <c:v>6.6666999999999996</c:v>
                </c:pt>
                <c:pt idx="81">
                  <c:v>6.75</c:v>
                </c:pt>
                <c:pt idx="82">
                  <c:v>6.8333000000000004</c:v>
                </c:pt>
                <c:pt idx="83">
                  <c:v>6.9166999999999996</c:v>
                </c:pt>
                <c:pt idx="84">
                  <c:v>7</c:v>
                </c:pt>
                <c:pt idx="85">
                  <c:v>7.0833000000000004</c:v>
                </c:pt>
                <c:pt idx="86">
                  <c:v>7.1666999999999996</c:v>
                </c:pt>
                <c:pt idx="87">
                  <c:v>7.25</c:v>
                </c:pt>
                <c:pt idx="88">
                  <c:v>7.3333000000000004</c:v>
                </c:pt>
                <c:pt idx="89">
                  <c:v>7.4166999999999996</c:v>
                </c:pt>
                <c:pt idx="90">
                  <c:v>7.5</c:v>
                </c:pt>
                <c:pt idx="91">
                  <c:v>7.5833000000000004</c:v>
                </c:pt>
                <c:pt idx="92">
                  <c:v>7.6666999999999996</c:v>
                </c:pt>
                <c:pt idx="93">
                  <c:v>7.75</c:v>
                </c:pt>
                <c:pt idx="94">
                  <c:v>7.8333000000000004</c:v>
                </c:pt>
                <c:pt idx="95">
                  <c:v>7.9166999999999996</c:v>
                </c:pt>
                <c:pt idx="96">
                  <c:v>8</c:v>
                </c:pt>
                <c:pt idx="97">
                  <c:v>8.0832999999999995</c:v>
                </c:pt>
                <c:pt idx="98">
                  <c:v>8.1667000000000005</c:v>
                </c:pt>
                <c:pt idx="99">
                  <c:v>8.25</c:v>
                </c:pt>
                <c:pt idx="100">
                  <c:v>8.3332999999999995</c:v>
                </c:pt>
                <c:pt idx="101">
                  <c:v>8.4167000000000005</c:v>
                </c:pt>
                <c:pt idx="102">
                  <c:v>8.5</c:v>
                </c:pt>
                <c:pt idx="103">
                  <c:v>8.5832999999999995</c:v>
                </c:pt>
                <c:pt idx="104">
                  <c:v>8.6667000000000005</c:v>
                </c:pt>
                <c:pt idx="105">
                  <c:v>8.75</c:v>
                </c:pt>
                <c:pt idx="106">
                  <c:v>8.8332999999999995</c:v>
                </c:pt>
                <c:pt idx="107">
                  <c:v>8.9167000000000005</c:v>
                </c:pt>
                <c:pt idx="108">
                  <c:v>9</c:v>
                </c:pt>
                <c:pt idx="109">
                  <c:v>9.0832999999999995</c:v>
                </c:pt>
                <c:pt idx="110">
                  <c:v>9.1667000000000005</c:v>
                </c:pt>
                <c:pt idx="111">
                  <c:v>9.25</c:v>
                </c:pt>
                <c:pt idx="112">
                  <c:v>9.3332999999999995</c:v>
                </c:pt>
                <c:pt idx="113">
                  <c:v>9.4167000000000005</c:v>
                </c:pt>
                <c:pt idx="114">
                  <c:v>9.5</c:v>
                </c:pt>
                <c:pt idx="115">
                  <c:v>9.5832999999999995</c:v>
                </c:pt>
                <c:pt idx="116">
                  <c:v>9.6667000000000005</c:v>
                </c:pt>
                <c:pt idx="117">
                  <c:v>9.75</c:v>
                </c:pt>
                <c:pt idx="118">
                  <c:v>9.8332999999999995</c:v>
                </c:pt>
                <c:pt idx="119">
                  <c:v>9.9167000000000005</c:v>
                </c:pt>
                <c:pt idx="120">
                  <c:v>10</c:v>
                </c:pt>
              </c:numCache>
            </c:numRef>
          </c:xVal>
          <c:yVal>
            <c:numRef>
              <c:f>Sheet1!$C$2:$C$122</c:f>
              <c:numCache>
                <c:formatCode>General</c:formatCode>
                <c:ptCount val="121"/>
                <c:pt idx="0">
                  <c:v>100</c:v>
                </c:pt>
                <c:pt idx="1">
                  <c:v>100</c:v>
                </c:pt>
                <c:pt idx="2">
                  <c:v>100</c:v>
                </c:pt>
                <c:pt idx="3">
                  <c:v>98.173000000000002</c:v>
                </c:pt>
                <c:pt idx="4">
                  <c:v>97.256</c:v>
                </c:pt>
                <c:pt idx="5">
                  <c:v>97.256</c:v>
                </c:pt>
                <c:pt idx="6">
                  <c:v>97.256</c:v>
                </c:pt>
                <c:pt idx="7">
                  <c:v>96.325000000000003</c:v>
                </c:pt>
                <c:pt idx="8">
                  <c:v>96.325000000000003</c:v>
                </c:pt>
                <c:pt idx="9">
                  <c:v>95.381</c:v>
                </c:pt>
                <c:pt idx="10">
                  <c:v>94.899000000000001</c:v>
                </c:pt>
                <c:pt idx="11">
                  <c:v>94.899000000000001</c:v>
                </c:pt>
                <c:pt idx="12">
                  <c:v>94.899000000000001</c:v>
                </c:pt>
                <c:pt idx="13">
                  <c:v>94.899000000000001</c:v>
                </c:pt>
                <c:pt idx="14">
                  <c:v>94.899000000000001</c:v>
                </c:pt>
                <c:pt idx="15">
                  <c:v>94.899000000000001</c:v>
                </c:pt>
                <c:pt idx="16">
                  <c:v>94.899000000000001</c:v>
                </c:pt>
                <c:pt idx="17">
                  <c:v>94.899000000000001</c:v>
                </c:pt>
                <c:pt idx="18">
                  <c:v>94.899000000000001</c:v>
                </c:pt>
                <c:pt idx="19">
                  <c:v>94.899000000000001</c:v>
                </c:pt>
                <c:pt idx="20">
                  <c:v>94.899000000000001</c:v>
                </c:pt>
                <c:pt idx="21">
                  <c:v>94.899000000000001</c:v>
                </c:pt>
                <c:pt idx="22">
                  <c:v>94.899000000000001</c:v>
                </c:pt>
                <c:pt idx="23">
                  <c:v>94.899000000000001</c:v>
                </c:pt>
                <c:pt idx="24">
                  <c:v>94.899000000000001</c:v>
                </c:pt>
                <c:pt idx="25">
                  <c:v>94.899000000000001</c:v>
                </c:pt>
                <c:pt idx="26">
                  <c:v>94.899000000000001</c:v>
                </c:pt>
                <c:pt idx="27">
                  <c:v>94.899000000000001</c:v>
                </c:pt>
                <c:pt idx="28">
                  <c:v>94.899000000000001</c:v>
                </c:pt>
                <c:pt idx="29">
                  <c:v>94.899000000000001</c:v>
                </c:pt>
                <c:pt idx="30">
                  <c:v>94.212000000000003</c:v>
                </c:pt>
                <c:pt idx="31">
                  <c:v>94.212000000000003</c:v>
                </c:pt>
                <c:pt idx="32">
                  <c:v>93.498000000000005</c:v>
                </c:pt>
                <c:pt idx="33">
                  <c:v>93.498000000000005</c:v>
                </c:pt>
                <c:pt idx="34">
                  <c:v>93.498000000000005</c:v>
                </c:pt>
                <c:pt idx="35">
                  <c:v>93.498000000000005</c:v>
                </c:pt>
                <c:pt idx="36">
                  <c:v>93.498000000000005</c:v>
                </c:pt>
                <c:pt idx="37">
                  <c:v>93.498000000000005</c:v>
                </c:pt>
                <c:pt idx="38">
                  <c:v>93.498000000000005</c:v>
                </c:pt>
                <c:pt idx="39">
                  <c:v>93.498000000000005</c:v>
                </c:pt>
                <c:pt idx="40">
                  <c:v>93.498000000000005</c:v>
                </c:pt>
                <c:pt idx="41">
                  <c:v>93.498000000000005</c:v>
                </c:pt>
                <c:pt idx="42">
                  <c:v>93.498000000000005</c:v>
                </c:pt>
                <c:pt idx="43">
                  <c:v>93.498000000000005</c:v>
                </c:pt>
                <c:pt idx="44">
                  <c:v>92.599000000000004</c:v>
                </c:pt>
                <c:pt idx="45">
                  <c:v>92.599000000000004</c:v>
                </c:pt>
                <c:pt idx="46">
                  <c:v>92.599000000000004</c:v>
                </c:pt>
                <c:pt idx="47">
                  <c:v>92.599000000000004</c:v>
                </c:pt>
                <c:pt idx="48">
                  <c:v>92.599000000000004</c:v>
                </c:pt>
                <c:pt idx="49">
                  <c:v>90.47</c:v>
                </c:pt>
                <c:pt idx="50">
                  <c:v>90.47</c:v>
                </c:pt>
                <c:pt idx="51">
                  <c:v>90.47</c:v>
                </c:pt>
                <c:pt idx="52">
                  <c:v>89.338999999999999</c:v>
                </c:pt>
                <c:pt idx="53">
                  <c:v>89.338999999999999</c:v>
                </c:pt>
                <c:pt idx="54">
                  <c:v>88.179000000000002</c:v>
                </c:pt>
                <c:pt idx="55">
                  <c:v>88.179000000000002</c:v>
                </c:pt>
                <c:pt idx="56">
                  <c:v>88.179000000000002</c:v>
                </c:pt>
                <c:pt idx="57">
                  <c:v>88.179000000000002</c:v>
                </c:pt>
                <c:pt idx="58">
                  <c:v>88.179000000000002</c:v>
                </c:pt>
                <c:pt idx="59">
                  <c:v>88.179000000000002</c:v>
                </c:pt>
                <c:pt idx="60">
                  <c:v>88.179000000000002</c:v>
                </c:pt>
                <c:pt idx="61">
                  <c:v>88.179000000000002</c:v>
                </c:pt>
                <c:pt idx="62">
                  <c:v>88.179000000000002</c:v>
                </c:pt>
                <c:pt idx="63">
                  <c:v>88.179000000000002</c:v>
                </c:pt>
                <c:pt idx="64">
                  <c:v>88.179000000000002</c:v>
                </c:pt>
                <c:pt idx="65">
                  <c:v>88.179000000000002</c:v>
                </c:pt>
                <c:pt idx="66">
                  <c:v>88.179000000000002</c:v>
                </c:pt>
                <c:pt idx="67">
                  <c:v>88.179000000000002</c:v>
                </c:pt>
                <c:pt idx="68">
                  <c:v>88.179000000000002</c:v>
                </c:pt>
                <c:pt idx="69">
                  <c:v>88.179000000000002</c:v>
                </c:pt>
                <c:pt idx="70">
                  <c:v>88.179000000000002</c:v>
                </c:pt>
                <c:pt idx="71">
                  <c:v>88.179000000000002</c:v>
                </c:pt>
                <c:pt idx="72">
                  <c:v>88.179000000000002</c:v>
                </c:pt>
                <c:pt idx="73">
                  <c:v>88.179000000000002</c:v>
                </c:pt>
                <c:pt idx="74">
                  <c:v>88.179000000000002</c:v>
                </c:pt>
                <c:pt idx="75">
                  <c:v>88.179000000000002</c:v>
                </c:pt>
                <c:pt idx="76">
                  <c:v>88.179000000000002</c:v>
                </c:pt>
                <c:pt idx="77">
                  <c:v>88.179000000000002</c:v>
                </c:pt>
                <c:pt idx="78">
                  <c:v>88.179000000000002</c:v>
                </c:pt>
                <c:pt idx="79">
                  <c:v>88.179000000000002</c:v>
                </c:pt>
                <c:pt idx="80">
                  <c:v>88.179000000000002</c:v>
                </c:pt>
                <c:pt idx="81">
                  <c:v>88.179000000000002</c:v>
                </c:pt>
                <c:pt idx="82">
                  <c:v>88.179000000000002</c:v>
                </c:pt>
                <c:pt idx="83">
                  <c:v>88.179000000000002</c:v>
                </c:pt>
                <c:pt idx="84">
                  <c:v>88.179000000000002</c:v>
                </c:pt>
                <c:pt idx="85">
                  <c:v>88.179000000000002</c:v>
                </c:pt>
                <c:pt idx="86">
                  <c:v>88.179000000000002</c:v>
                </c:pt>
                <c:pt idx="87">
                  <c:v>88.179000000000002</c:v>
                </c:pt>
                <c:pt idx="88">
                  <c:v>88.179000000000002</c:v>
                </c:pt>
                <c:pt idx="89">
                  <c:v>88.179000000000002</c:v>
                </c:pt>
                <c:pt idx="90">
                  <c:v>88.179000000000002</c:v>
                </c:pt>
                <c:pt idx="91">
                  <c:v>88.179000000000002</c:v>
                </c:pt>
                <c:pt idx="92">
                  <c:v>88.179000000000002</c:v>
                </c:pt>
                <c:pt idx="93">
                  <c:v>88.179000000000002</c:v>
                </c:pt>
                <c:pt idx="94">
                  <c:v>88.179000000000002</c:v>
                </c:pt>
                <c:pt idx="95">
                  <c:v>88.179000000000002</c:v>
                </c:pt>
                <c:pt idx="96">
                  <c:v>88.179000000000002</c:v>
                </c:pt>
                <c:pt idx="97">
                  <c:v>84.912999999999997</c:v>
                </c:pt>
                <c:pt idx="98">
                  <c:v>84.912999999999997</c:v>
                </c:pt>
                <c:pt idx="99">
                  <c:v>84.912999999999997</c:v>
                </c:pt>
                <c:pt idx="100">
                  <c:v>84.912999999999997</c:v>
                </c:pt>
                <c:pt idx="101">
                  <c:v>84.912999999999997</c:v>
                </c:pt>
                <c:pt idx="102">
                  <c:v>84.912999999999997</c:v>
                </c:pt>
                <c:pt idx="103">
                  <c:v>84.912999999999997</c:v>
                </c:pt>
                <c:pt idx="104">
                  <c:v>84.912999999999997</c:v>
                </c:pt>
                <c:pt idx="105">
                  <c:v>84.912999999999997</c:v>
                </c:pt>
                <c:pt idx="106">
                  <c:v>84.912999999999997</c:v>
                </c:pt>
                <c:pt idx="107">
                  <c:v>84.912999999999997</c:v>
                </c:pt>
                <c:pt idx="108">
                  <c:v>84.912999999999997</c:v>
                </c:pt>
                <c:pt idx="109">
                  <c:v>84.912999999999997</c:v>
                </c:pt>
                <c:pt idx="110">
                  <c:v>84.912999999999997</c:v>
                </c:pt>
                <c:pt idx="111">
                  <c:v>84.912999999999997</c:v>
                </c:pt>
                <c:pt idx="112">
                  <c:v>84.912999999999997</c:v>
                </c:pt>
                <c:pt idx="113">
                  <c:v>84.912999999999997</c:v>
                </c:pt>
                <c:pt idx="114">
                  <c:v>84.912999999999997</c:v>
                </c:pt>
                <c:pt idx="115">
                  <c:v>84.912999999999997</c:v>
                </c:pt>
                <c:pt idx="116">
                  <c:v>84.912999999999997</c:v>
                </c:pt>
                <c:pt idx="117">
                  <c:v>84.912999999999997</c:v>
                </c:pt>
                <c:pt idx="118">
                  <c:v>84.912999999999997</c:v>
                </c:pt>
                <c:pt idx="119">
                  <c:v>84.912999999999997</c:v>
                </c:pt>
                <c:pt idx="120">
                  <c:v>0</c:v>
                </c:pt>
              </c:numCache>
            </c:numRef>
          </c:yVal>
          <c:smooth val="0"/>
        </c:ser>
        <c:dLbls>
          <c:showLegendKey val="0"/>
          <c:showVal val="0"/>
          <c:showCatName val="0"/>
          <c:showSerName val="0"/>
          <c:showPercent val="0"/>
          <c:showBubbleSize val="0"/>
        </c:dLbls>
        <c:axId val="1014969536"/>
        <c:axId val="1014969928"/>
      </c:scatterChart>
      <c:valAx>
        <c:axId val="1014969536"/>
        <c:scaling>
          <c:orientation val="minMax"/>
          <c:max val="9"/>
          <c:min val="0"/>
        </c:scaling>
        <c:delete val="0"/>
        <c:axPos val="b"/>
        <c:title>
          <c:tx>
            <c:rich>
              <a:bodyPr/>
              <a:lstStyle/>
              <a:p>
                <a:pPr>
                  <a:defRPr sz="1700"/>
                </a:pPr>
                <a:r>
                  <a:rPr lang="en-US" sz="1700" dirty="0" smtClean="0"/>
                  <a:t>Years</a:t>
                </a:r>
                <a:endParaRPr lang="en-US" sz="1700" dirty="0"/>
              </a:p>
            </c:rich>
          </c:tx>
          <c:layout/>
          <c:overlay val="0"/>
        </c:title>
        <c:numFmt formatCode="#,##0" sourceLinked="0"/>
        <c:majorTickMark val="out"/>
        <c:minorTickMark val="none"/>
        <c:tickLblPos val="nextTo"/>
        <c:txPr>
          <a:bodyPr rot="0"/>
          <a:lstStyle/>
          <a:p>
            <a:pPr>
              <a:defRPr sz="1500" b="1"/>
            </a:pPr>
            <a:endParaRPr lang="en-US"/>
          </a:p>
        </c:txPr>
        <c:crossAx val="1014969928"/>
        <c:crosses val="autoZero"/>
        <c:crossBetween val="midCat"/>
        <c:majorUnit val="1"/>
      </c:valAx>
      <c:valAx>
        <c:axId val="1014969928"/>
        <c:scaling>
          <c:orientation val="minMax"/>
          <c:max val="100"/>
          <c:min val="50"/>
        </c:scaling>
        <c:delete val="0"/>
        <c:axPos val="l"/>
        <c:majorGridlines>
          <c:spPr>
            <a:ln>
              <a:prstDash val="sysDash"/>
            </a:ln>
          </c:spPr>
        </c:majorGridlines>
        <c:title>
          <c:tx>
            <c:rich>
              <a:bodyPr rot="-5400000" vert="horz"/>
              <a:lstStyle/>
              <a:p>
                <a:pPr>
                  <a:defRPr sz="1700"/>
                </a:pPr>
                <a:r>
                  <a:rPr lang="en-US" sz="1800" b="1" i="0" baseline="0" dirty="0" smtClean="0"/>
                  <a:t>Malignancy-Free Survival (%)</a:t>
                </a:r>
                <a:endParaRPr lang="en-US" sz="1800" b="1" i="0" baseline="0" dirty="0"/>
              </a:p>
            </c:rich>
          </c:tx>
          <c:layout/>
          <c:overlay val="0"/>
        </c:title>
        <c:numFmt formatCode="General" sourceLinked="1"/>
        <c:majorTickMark val="out"/>
        <c:minorTickMark val="none"/>
        <c:tickLblPos val="nextTo"/>
        <c:txPr>
          <a:bodyPr/>
          <a:lstStyle/>
          <a:p>
            <a:pPr>
              <a:defRPr sz="1500" b="1"/>
            </a:pPr>
            <a:endParaRPr lang="en-US"/>
          </a:p>
        </c:txPr>
        <c:crossAx val="1014969536"/>
        <c:crosses val="autoZero"/>
        <c:crossBetween val="midCat"/>
        <c:majorUnit val="10"/>
      </c:valAx>
      <c:spPr>
        <a:solidFill>
          <a:schemeClr val="bg2"/>
        </a:solidFill>
        <a:ln>
          <a:solidFill>
            <a:schemeClr val="tx1"/>
          </a:solidFill>
        </a:ln>
      </c:spPr>
    </c:plotArea>
    <c:legend>
      <c:legendPos val="r"/>
      <c:layout>
        <c:manualLayout>
          <c:xMode val="edge"/>
          <c:yMode val="edge"/>
          <c:x val="0.12725643934338715"/>
          <c:y val="0.73961455422910849"/>
          <c:w val="0.41704283092931982"/>
          <c:h val="8.3829480992295424E-2"/>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64885141569696"/>
          <c:y val="2.3185378037422752E-2"/>
          <c:w val="0.86948443944506926"/>
          <c:h val="0.80031242062484131"/>
        </c:manualLayout>
      </c:layout>
      <c:lineChart>
        <c:grouping val="standard"/>
        <c:varyColors val="0"/>
        <c:ser>
          <c:idx val="0"/>
          <c:order val="0"/>
          <c:tx>
            <c:strRef>
              <c:f>Sheet1!$A$2</c:f>
              <c:strCache>
                <c:ptCount val="1"/>
                <c:pt idx="0">
                  <c:v>OB/BOS</c:v>
                </c:pt>
              </c:strCache>
            </c:strRef>
          </c:tx>
          <c:spPr>
            <a:ln w="41275">
              <a:solidFill>
                <a:srgbClr val="FF0000"/>
              </a:solidFill>
            </a:ln>
          </c:spPr>
          <c:marker>
            <c:symbol val="diamond"/>
            <c:size val="9"/>
            <c:spPr>
              <a:solidFill>
                <a:srgbClr val="FF0000"/>
              </a:solidFill>
              <a:ln>
                <a:solidFill>
                  <a:srgbClr val="FF0000"/>
                </a:solidFill>
              </a:ln>
            </c:spPr>
          </c:marker>
          <c:cat>
            <c:strRef>
              <c:f>Sheet1!$B$1:$F$1</c:f>
              <c:strCache>
                <c:ptCount val="5"/>
                <c:pt idx="0">
                  <c:v>0-30 Days (N = 85)</c:v>
                </c:pt>
                <c:pt idx="1">
                  <c:v>31 Days - 1 Year (N  = 135)</c:v>
                </c:pt>
                <c:pt idx="2">
                  <c:v>&gt;1 Year - 3 Years (N = 203)</c:v>
                </c:pt>
                <c:pt idx="3">
                  <c:v>&gt;3 Years - 5 Years (N = 109)</c:v>
                </c:pt>
                <c:pt idx="4">
                  <c:v>&gt;5 Years (N = 133)</c:v>
                </c:pt>
              </c:strCache>
            </c:strRef>
          </c:cat>
          <c:val>
            <c:numRef>
              <c:f>Sheet1!$B$2:$F$2</c:f>
              <c:numCache>
                <c:formatCode>General</c:formatCode>
                <c:ptCount val="5"/>
                <c:pt idx="0">
                  <c:v>0</c:v>
                </c:pt>
                <c:pt idx="1">
                  <c:v>10.4</c:v>
                </c:pt>
                <c:pt idx="2">
                  <c:v>34.5</c:v>
                </c:pt>
                <c:pt idx="3">
                  <c:v>37.6</c:v>
                </c:pt>
                <c:pt idx="4">
                  <c:v>45.9</c:v>
                </c:pt>
              </c:numCache>
            </c:numRef>
          </c:val>
          <c:smooth val="0"/>
        </c:ser>
        <c:ser>
          <c:idx val="1"/>
          <c:order val="1"/>
          <c:tx>
            <c:strRef>
              <c:f>Sheet1!$A$3</c:f>
              <c:strCache>
                <c:ptCount val="1"/>
                <c:pt idx="0">
                  <c:v>Infection (non-CMV)</c:v>
                </c:pt>
              </c:strCache>
            </c:strRef>
          </c:tx>
          <c:spPr>
            <a:ln w="41275">
              <a:solidFill>
                <a:srgbClr val="FFFF00"/>
              </a:solidFill>
              <a:prstDash val="solid"/>
            </a:ln>
          </c:spPr>
          <c:marker>
            <c:symbol val="diamond"/>
            <c:size val="9"/>
            <c:spPr>
              <a:solidFill>
                <a:srgbClr val="FFFF00"/>
              </a:solidFill>
              <a:ln>
                <a:solidFill>
                  <a:srgbClr val="FFFF00"/>
                </a:solidFill>
              </a:ln>
            </c:spPr>
          </c:marker>
          <c:cat>
            <c:strRef>
              <c:f>Sheet1!$B$1:$F$1</c:f>
              <c:strCache>
                <c:ptCount val="5"/>
                <c:pt idx="0">
                  <c:v>0-30 Days (N = 85)</c:v>
                </c:pt>
                <c:pt idx="1">
                  <c:v>31 Days - 1 Year (N  = 135)</c:v>
                </c:pt>
                <c:pt idx="2">
                  <c:v>&gt;1 Year - 3 Years (N = 203)</c:v>
                </c:pt>
                <c:pt idx="3">
                  <c:v>&gt;3 Years - 5 Years (N = 109)</c:v>
                </c:pt>
                <c:pt idx="4">
                  <c:v>&gt;5 Years (N = 133)</c:v>
                </c:pt>
              </c:strCache>
            </c:strRef>
          </c:cat>
          <c:val>
            <c:numRef>
              <c:f>Sheet1!$B$3:$F$3</c:f>
              <c:numCache>
                <c:formatCode>General</c:formatCode>
                <c:ptCount val="5"/>
                <c:pt idx="0">
                  <c:v>16.5</c:v>
                </c:pt>
                <c:pt idx="1">
                  <c:v>27.4</c:v>
                </c:pt>
                <c:pt idx="2">
                  <c:v>15.3</c:v>
                </c:pt>
                <c:pt idx="3">
                  <c:v>15.6</c:v>
                </c:pt>
                <c:pt idx="4">
                  <c:v>6.8</c:v>
                </c:pt>
              </c:numCache>
            </c:numRef>
          </c:val>
          <c:smooth val="0"/>
        </c:ser>
        <c:ser>
          <c:idx val="2"/>
          <c:order val="2"/>
          <c:tx>
            <c:strRef>
              <c:f>Sheet1!$A$4</c:f>
              <c:strCache>
                <c:ptCount val="1"/>
                <c:pt idx="0">
                  <c:v>Graft Failure</c:v>
                </c:pt>
              </c:strCache>
            </c:strRef>
          </c:tx>
          <c:spPr>
            <a:ln w="41275">
              <a:solidFill>
                <a:srgbClr val="00FF00"/>
              </a:solidFill>
            </a:ln>
          </c:spPr>
          <c:marker>
            <c:symbol val="diamond"/>
            <c:size val="9"/>
            <c:spPr>
              <a:solidFill>
                <a:srgbClr val="00FF00"/>
              </a:solidFill>
              <a:ln>
                <a:solidFill>
                  <a:srgbClr val="00FF00"/>
                </a:solidFill>
              </a:ln>
            </c:spPr>
          </c:marker>
          <c:cat>
            <c:strRef>
              <c:f>Sheet1!$B$1:$F$1</c:f>
              <c:strCache>
                <c:ptCount val="5"/>
                <c:pt idx="0">
                  <c:v>0-30 Days (N = 85)</c:v>
                </c:pt>
                <c:pt idx="1">
                  <c:v>31 Days - 1 Year (N  = 135)</c:v>
                </c:pt>
                <c:pt idx="2">
                  <c:v>&gt;1 Year - 3 Years (N = 203)</c:v>
                </c:pt>
                <c:pt idx="3">
                  <c:v>&gt;3 Years - 5 Years (N = 109)</c:v>
                </c:pt>
                <c:pt idx="4">
                  <c:v>&gt;5 Years (N = 133)</c:v>
                </c:pt>
              </c:strCache>
            </c:strRef>
          </c:cat>
          <c:val>
            <c:numRef>
              <c:f>Sheet1!$B$4:$F$4</c:f>
              <c:numCache>
                <c:formatCode>General</c:formatCode>
                <c:ptCount val="5"/>
                <c:pt idx="0">
                  <c:v>14.1</c:v>
                </c:pt>
                <c:pt idx="1">
                  <c:v>22.2</c:v>
                </c:pt>
                <c:pt idx="2">
                  <c:v>29.6</c:v>
                </c:pt>
                <c:pt idx="3">
                  <c:v>23.9</c:v>
                </c:pt>
                <c:pt idx="4">
                  <c:v>22.6</c:v>
                </c:pt>
              </c:numCache>
            </c:numRef>
          </c:val>
          <c:smooth val="0"/>
        </c:ser>
        <c:ser>
          <c:idx val="3"/>
          <c:order val="3"/>
          <c:tx>
            <c:strRef>
              <c:f>Sheet1!$A$5</c:f>
              <c:strCache>
                <c:ptCount val="1"/>
                <c:pt idx="0">
                  <c:v>Cardiovascular</c:v>
                </c:pt>
              </c:strCache>
            </c:strRef>
          </c:tx>
          <c:spPr>
            <a:ln w="41275">
              <a:solidFill>
                <a:srgbClr val="9933FF"/>
              </a:solidFill>
            </a:ln>
          </c:spPr>
          <c:marker>
            <c:symbol val="diamond"/>
            <c:size val="9"/>
            <c:spPr>
              <a:solidFill>
                <a:srgbClr val="9933FF"/>
              </a:solidFill>
              <a:ln>
                <a:solidFill>
                  <a:srgbClr val="9933FF"/>
                </a:solidFill>
              </a:ln>
            </c:spPr>
          </c:marker>
          <c:cat>
            <c:strRef>
              <c:f>Sheet1!$B$1:$F$1</c:f>
              <c:strCache>
                <c:ptCount val="5"/>
                <c:pt idx="0">
                  <c:v>0-30 Days (N = 85)</c:v>
                </c:pt>
                <c:pt idx="1">
                  <c:v>31 Days - 1 Year (N  = 135)</c:v>
                </c:pt>
                <c:pt idx="2">
                  <c:v>&gt;1 Year - 3 Years (N = 203)</c:v>
                </c:pt>
                <c:pt idx="3">
                  <c:v>&gt;3 Years - 5 Years (N = 109)</c:v>
                </c:pt>
                <c:pt idx="4">
                  <c:v>&gt;5 Years (N = 133)</c:v>
                </c:pt>
              </c:strCache>
            </c:strRef>
          </c:cat>
          <c:val>
            <c:numRef>
              <c:f>Sheet1!$B$5:$F$5</c:f>
              <c:numCache>
                <c:formatCode>General</c:formatCode>
                <c:ptCount val="5"/>
                <c:pt idx="0">
                  <c:v>16.5</c:v>
                </c:pt>
                <c:pt idx="1">
                  <c:v>5.2</c:v>
                </c:pt>
                <c:pt idx="2">
                  <c:v>1.5</c:v>
                </c:pt>
                <c:pt idx="3">
                  <c:v>0.9</c:v>
                </c:pt>
                <c:pt idx="4">
                  <c:v>0.8</c:v>
                </c:pt>
              </c:numCache>
            </c:numRef>
          </c:val>
          <c:smooth val="0"/>
        </c:ser>
        <c:ser>
          <c:idx val="4"/>
          <c:order val="4"/>
          <c:tx>
            <c:strRef>
              <c:f>Sheet1!$A$6</c:f>
              <c:strCache>
                <c:ptCount val="1"/>
                <c:pt idx="0">
                  <c:v>Multiple Organ Failure</c:v>
                </c:pt>
              </c:strCache>
            </c:strRef>
          </c:tx>
          <c:spPr>
            <a:ln w="41275">
              <a:solidFill>
                <a:srgbClr val="4DEAF1"/>
              </a:solidFill>
            </a:ln>
          </c:spPr>
          <c:marker>
            <c:symbol val="diamond"/>
            <c:size val="9"/>
            <c:spPr>
              <a:solidFill>
                <a:srgbClr val="4DEAF1"/>
              </a:solidFill>
              <a:ln>
                <a:solidFill>
                  <a:srgbClr val="4DEAF1"/>
                </a:solidFill>
              </a:ln>
            </c:spPr>
          </c:marker>
          <c:cat>
            <c:strRef>
              <c:f>Sheet1!$B$1:$F$1</c:f>
              <c:strCache>
                <c:ptCount val="5"/>
                <c:pt idx="0">
                  <c:v>0-30 Days (N = 85)</c:v>
                </c:pt>
                <c:pt idx="1">
                  <c:v>31 Days - 1 Year (N  = 135)</c:v>
                </c:pt>
                <c:pt idx="2">
                  <c:v>&gt;1 Year - 3 Years (N = 203)</c:v>
                </c:pt>
                <c:pt idx="3">
                  <c:v>&gt;3 Years - 5 Years (N = 109)</c:v>
                </c:pt>
                <c:pt idx="4">
                  <c:v>&gt;5 Years (N = 133)</c:v>
                </c:pt>
              </c:strCache>
            </c:strRef>
          </c:cat>
          <c:val>
            <c:numRef>
              <c:f>Sheet1!$B$6:$F$6</c:f>
              <c:numCache>
                <c:formatCode>General</c:formatCode>
                <c:ptCount val="5"/>
                <c:pt idx="0">
                  <c:v>16.5</c:v>
                </c:pt>
                <c:pt idx="1">
                  <c:v>15.6</c:v>
                </c:pt>
                <c:pt idx="2">
                  <c:v>5.9</c:v>
                </c:pt>
                <c:pt idx="3">
                  <c:v>4.5999999999999996</c:v>
                </c:pt>
                <c:pt idx="4">
                  <c:v>6</c:v>
                </c:pt>
              </c:numCache>
            </c:numRef>
          </c:val>
          <c:smooth val="0"/>
        </c:ser>
        <c:dLbls>
          <c:showLegendKey val="0"/>
          <c:showVal val="0"/>
          <c:showCatName val="0"/>
          <c:showSerName val="0"/>
          <c:showPercent val="0"/>
          <c:showBubbleSize val="0"/>
        </c:dLbls>
        <c:marker val="1"/>
        <c:smooth val="0"/>
        <c:axId val="755012344"/>
        <c:axId val="755011952"/>
      </c:lineChart>
      <c:catAx>
        <c:axId val="755012344"/>
        <c:scaling>
          <c:orientation val="minMax"/>
        </c:scaling>
        <c:delete val="0"/>
        <c:axPos val="b"/>
        <c:numFmt formatCode="General" sourceLinked="1"/>
        <c:majorTickMark val="out"/>
        <c:minorTickMark val="none"/>
        <c:tickLblPos val="nextTo"/>
        <c:txPr>
          <a:bodyPr rot="0"/>
          <a:lstStyle/>
          <a:p>
            <a:pPr>
              <a:defRPr sz="1500" b="1"/>
            </a:pPr>
            <a:endParaRPr lang="en-US"/>
          </a:p>
        </c:txPr>
        <c:crossAx val="755011952"/>
        <c:crosses val="autoZero"/>
        <c:auto val="1"/>
        <c:lblAlgn val="ctr"/>
        <c:lblOffset val="100"/>
        <c:noMultiLvlLbl val="0"/>
      </c:catAx>
      <c:valAx>
        <c:axId val="755011952"/>
        <c:scaling>
          <c:orientation val="minMax"/>
          <c:max val="50"/>
          <c:min val="0"/>
        </c:scaling>
        <c:delete val="0"/>
        <c:axPos val="l"/>
        <c:majorGridlines>
          <c:spPr>
            <a:ln>
              <a:prstDash val="sysDash"/>
            </a:ln>
          </c:spPr>
        </c:majorGridlines>
        <c:title>
          <c:tx>
            <c:rich>
              <a:bodyPr rot="-5400000" vert="horz"/>
              <a:lstStyle/>
              <a:p>
                <a:pPr>
                  <a:defRPr sz="1700"/>
                </a:pPr>
                <a:r>
                  <a:rPr lang="en-US" sz="1700" b="1" i="0" baseline="0" dirty="0" smtClean="0">
                    <a:solidFill>
                      <a:schemeClr val="tx1"/>
                    </a:solidFill>
                  </a:rPr>
                  <a:t>% of Deaths</a:t>
                </a:r>
                <a:endParaRPr lang="en-US" sz="1700" b="1" i="0" baseline="0" dirty="0">
                  <a:solidFill>
                    <a:schemeClr val="tx1"/>
                  </a:solidFill>
                </a:endParaRPr>
              </a:p>
            </c:rich>
          </c:tx>
          <c:layout>
            <c:manualLayout>
              <c:xMode val="edge"/>
              <c:yMode val="edge"/>
              <c:x val="1.5476854110050425E-2"/>
              <c:y val="0.32582317331302857"/>
            </c:manualLayout>
          </c:layout>
          <c:overlay val="0"/>
        </c:title>
        <c:numFmt formatCode="General" sourceLinked="1"/>
        <c:majorTickMark val="out"/>
        <c:minorTickMark val="none"/>
        <c:tickLblPos val="nextTo"/>
        <c:txPr>
          <a:bodyPr/>
          <a:lstStyle/>
          <a:p>
            <a:pPr>
              <a:defRPr sz="1500" b="1"/>
            </a:pPr>
            <a:endParaRPr lang="en-US"/>
          </a:p>
        </c:txPr>
        <c:crossAx val="755012344"/>
        <c:crosses val="autoZero"/>
        <c:crossBetween val="between"/>
        <c:majorUnit val="10"/>
      </c:valAx>
      <c:spPr>
        <a:solidFill>
          <a:schemeClr val="bg2"/>
        </a:solidFill>
        <a:ln>
          <a:solidFill>
            <a:schemeClr val="tx1"/>
          </a:solidFill>
        </a:ln>
      </c:spPr>
    </c:plotArea>
    <c:legend>
      <c:legendPos val="r"/>
      <c:layout>
        <c:manualLayout>
          <c:xMode val="edge"/>
          <c:yMode val="edge"/>
          <c:x val="0.12237463126843665"/>
          <c:y val="4.6311065955465296E-2"/>
          <c:w val="0.2998967551622424"/>
          <c:h val="0.26064897129794262"/>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Microsoft_Excel_Worksheet1!$A$2:$A$9416</c:f>
              <c:numCache>
                <c:formatCode>General</c:formatCode>
                <c:ptCount val="9399"/>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numCache>
            </c:numRef>
          </c:xVal>
          <c:yVal>
            <c:numRef>
              <c:f>Microsoft_Excel_Worksheet1!$B$2:$B$9416</c:f>
              <c:numCache>
                <c:formatCode>General</c:formatCode>
                <c:ptCount val="9399"/>
                <c:pt idx="0">
                  <c:v>0.977710777269163</c:v>
                </c:pt>
                <c:pt idx="1">
                  <c:v>0.97569462909131699</c:v>
                </c:pt>
                <c:pt idx="2">
                  <c:v>0.97368263843486702</c:v>
                </c:pt>
                <c:pt idx="3">
                  <c:v>0.971674796726541</c:v>
                </c:pt>
                <c:pt idx="4">
                  <c:v>0.96967109541074803</c:v>
                </c:pt>
                <c:pt idx="5">
                  <c:v>0.96767152594953998</c:v>
                </c:pt>
                <c:pt idx="6">
                  <c:v>0.96567607982257198</c:v>
                </c:pt>
                <c:pt idx="7">
                  <c:v>0.96368474852707198</c:v>
                </c:pt>
                <c:pt idx="8">
                  <c:v>0.96169752357780103</c:v>
                </c:pt>
                <c:pt idx="9">
                  <c:v>0.95971439650701595</c:v>
                </c:pt>
                <c:pt idx="10">
                  <c:v>0.95773535886443795</c:v>
                </c:pt>
                <c:pt idx="11">
                  <c:v>0.95576040221721104</c:v>
                </c:pt>
                <c:pt idx="12">
                  <c:v>0.95378951814987101</c:v>
                </c:pt>
                <c:pt idx="13">
                  <c:v>0.95182269826430299</c:v>
                </c:pt>
                <c:pt idx="14">
                  <c:v>0.94985993417971604</c:v>
                </c:pt>
                <c:pt idx="15">
                  <c:v>0.94790121753259704</c:v>
                </c:pt>
                <c:pt idx="16">
                  <c:v>0.94594653997667999</c:v>
                </c:pt>
                <c:pt idx="17">
                  <c:v>0.94399589318291099</c:v>
                </c:pt>
                <c:pt idx="18">
                  <c:v>0.94204926883941098</c:v>
                </c:pt>
                <c:pt idx="19">
                  <c:v>0.94010665865144005</c:v>
                </c:pt>
                <c:pt idx="20">
                  <c:v>0.93816805434136497</c:v>
                </c:pt>
                <c:pt idx="21">
                  <c:v>0.93623344764862104</c:v>
                </c:pt>
                <c:pt idx="22">
                  <c:v>0.93430283032967598</c:v>
                </c:pt>
                <c:pt idx="23">
                  <c:v>0.932376194157998</c:v>
                </c:pt>
                <c:pt idx="24">
                  <c:v>0.93045353092402105</c:v>
                </c:pt>
                <c:pt idx="25">
                  <c:v>0.92853483243510604</c:v>
                </c:pt>
                <c:pt idx="26">
                  <c:v>0.92662009051550798</c:v>
                </c:pt>
                <c:pt idx="27">
                  <c:v>0.92470929700634097</c:v>
                </c:pt>
                <c:pt idx="28">
                  <c:v>0.92280244376554599</c:v>
                </c:pt>
                <c:pt idx="29">
                  <c:v>0.92089952266785002</c:v>
                </c:pt>
                <c:pt idx="30">
                  <c:v>0.91900052560473999</c:v>
                </c:pt>
                <c:pt idx="31">
                  <c:v>0.917105444484418</c:v>
                </c:pt>
                <c:pt idx="32">
                  <c:v>0.91521427123177801</c:v>
                </c:pt>
                <c:pt idx="33">
                  <c:v>0.91332699778836102</c:v>
                </c:pt>
                <c:pt idx="34">
                  <c:v>0.91144361611232905</c:v>
                </c:pt>
                <c:pt idx="35">
                  <c:v>0.90956411817842397</c:v>
                </c:pt>
                <c:pt idx="36">
                  <c:v>0.90768849597793899</c:v>
                </c:pt>
                <c:pt idx="37">
                  <c:v>0.90581674151868197</c:v>
                </c:pt>
                <c:pt idx="38">
                  <c:v>0.90394884682494003</c:v>
                </c:pt>
                <c:pt idx="39">
                  <c:v>0.90208480393744905</c:v>
                </c:pt>
                <c:pt idx="40">
                  <c:v>0.90022460491335599</c:v>
                </c:pt>
                <c:pt idx="41">
                  <c:v>0.89836852169937997</c:v>
                </c:pt>
                <c:pt idx="42">
                  <c:v>0.89651794113674499</c:v>
                </c:pt>
                <c:pt idx="43">
                  <c:v>0.89467451731219405</c:v>
                </c:pt>
                <c:pt idx="44">
                  <c:v>0.89283989064484703</c:v>
                </c:pt>
                <c:pt idx="45">
                  <c:v>0.89101568803426701</c:v>
                </c:pt>
                <c:pt idx="46">
                  <c:v>0.88920352303834904</c:v>
                </c:pt>
                <c:pt idx="47">
                  <c:v>0.88740499608060097</c:v>
                </c:pt>
                <c:pt idx="48">
                  <c:v>0.88562169468640295</c:v>
                </c:pt>
                <c:pt idx="49">
                  <c:v>0.88385519374781896</c:v>
                </c:pt>
                <c:pt idx="50">
                  <c:v>0.88210705581659099</c:v>
                </c:pt>
                <c:pt idx="51">
                  <c:v>0.88037883142491002</c:v>
                </c:pt>
                <c:pt idx="52">
                  <c:v>0.87867205943361204</c:v>
                </c:pt>
                <c:pt idx="53">
                  <c:v>0.87698826740744795</c:v>
                </c:pt>
                <c:pt idx="54">
                  <c:v>0.87532897201708804</c:v>
                </c:pt>
                <c:pt idx="55">
                  <c:v>0.87369567946756499</c:v>
                </c:pt>
                <c:pt idx="56">
                  <c:v>0.87208988595285797</c:v>
                </c:pt>
                <c:pt idx="57">
                  <c:v>0.87051307813634504</c:v>
                </c:pt>
                <c:pt idx="58">
                  <c:v>0.86896673365689403</c:v>
                </c:pt>
                <c:pt idx="59">
                  <c:v>0.86745232166035502</c:v>
                </c:pt>
                <c:pt idx="60">
                  <c:v>0.86597130335628303</c:v>
                </c:pt>
                <c:pt idx="61">
                  <c:v>0.86452513259970698</c:v>
                </c:pt>
                <c:pt idx="62">
                  <c:v>0.86311525649781295</c:v>
                </c:pt>
                <c:pt idx="63">
                  <c:v>0.86174311604144205</c:v>
                </c:pt>
                <c:pt idx="64">
                  <c:v>0.860410146761316</c:v>
                </c:pt>
                <c:pt idx="65">
                  <c:v>0.85911777940895395</c:v>
                </c:pt>
                <c:pt idx="66">
                  <c:v>0.85786744066226395</c:v>
                </c:pt>
                <c:pt idx="67">
                  <c:v>0.85666055385583795</c:v>
                </c:pt>
                <c:pt idx="68">
                  <c:v>0.85549853973600498</c:v>
                </c:pt>
                <c:pt idx="69">
                  <c:v>0.85438281724074705</c:v>
                </c:pt>
                <c:pt idx="70">
                  <c:v>0.85331480430459805</c:v>
                </c:pt>
                <c:pt idx="71">
                  <c:v>0.85229591868872401</c:v>
                </c:pt>
                <c:pt idx="72">
                  <c:v>0.851327578836377</c:v>
                </c:pt>
                <c:pt idx="73">
                  <c:v>0.85041120475399301</c:v>
                </c:pt>
                <c:pt idx="74">
                  <c:v>0.84954821891823895</c:v>
                </c:pt>
                <c:pt idx="75">
                  <c:v>0.84874004720934804</c:v>
                </c:pt>
                <c:pt idx="76">
                  <c:v>0.84798811987114298</c:v>
                </c:pt>
                <c:pt idx="77">
                  <c:v>0.847293872498184</c:v>
                </c:pt>
                <c:pt idx="78">
                  <c:v>0.846658747050547</c:v>
                </c:pt>
                <c:pt idx="79">
                  <c:v>0.84608419289675796</c:v>
                </c:pt>
                <c:pt idx="80">
                  <c:v>0.84557166788549198</c:v>
                </c:pt>
                <c:pt idx="81">
                  <c:v>0.84512263944668897</c:v>
                </c:pt>
                <c:pt idx="82">
                  <c:v>0.84473858572278704</c:v>
                </c:pt>
                <c:pt idx="83">
                  <c:v>0.84442099673085003</c:v>
                </c:pt>
                <c:pt idx="84">
                  <c:v>0.84417137555641097</c:v>
                </c:pt>
                <c:pt idx="85">
                  <c:v>0.84399123957992805</c:v>
                </c:pt>
                <c:pt idx="86">
                  <c:v>0.843882121736797</c:v>
                </c:pt>
                <c:pt idx="87">
                  <c:v>0.84384557181196396</c:v>
                </c:pt>
                <c:pt idx="88">
                  <c:v>0.84388315777021194</c:v>
                </c:pt>
                <c:pt idx="89">
                  <c:v>0.84399646712329901</c:v>
                </c:pt>
                <c:pt idx="90">
                  <c:v>0.84418710833517996</c:v>
                </c:pt>
                <c:pt idx="91">
                  <c:v>0.84445671226664099</c:v>
                </c:pt>
                <c:pt idx="92">
                  <c:v>0.844806933660737</c:v>
                </c:pt>
                <c:pt idx="93">
                  <c:v>0.84523945267051503</c:v>
                </c:pt>
                <c:pt idx="94">
                  <c:v>0.84575597643060196</c:v>
                </c:pt>
                <c:pt idx="95">
                  <c:v>0.84635824067431298</c:v>
                </c:pt>
                <c:pt idx="96">
                  <c:v>0.84704801139803598</c:v>
                </c:pt>
                <c:pt idx="97">
                  <c:v>0.84782708657473904</c:v>
                </c:pt>
                <c:pt idx="98">
                  <c:v>0.84869729791857995</c:v>
                </c:pt>
                <c:pt idx="99">
                  <c:v>0.84966051270264997</c:v>
                </c:pt>
                <c:pt idx="100">
                  <c:v>0.85071863563204697</c:v>
                </c:pt>
                <c:pt idx="101">
                  <c:v>0.85187361077456303</c:v>
                </c:pt>
                <c:pt idx="102">
                  <c:v>0.85312742355139204</c:v>
                </c:pt>
                <c:pt idx="103">
                  <c:v>0.85448210279040004</c:v>
                </c:pt>
                <c:pt idx="104">
                  <c:v>0.85593972284462105</c:v>
                </c:pt>
                <c:pt idx="105">
                  <c:v>0.857502405778795</c:v>
                </c:pt>
                <c:pt idx="106">
                  <c:v>0.859172323626891</c:v>
                </c:pt>
                <c:pt idx="107">
                  <c:v>0.86095170072371296</c:v>
                </c:pt>
                <c:pt idx="108">
                  <c:v>0.86284281611386104</c:v>
                </c:pt>
                <c:pt idx="109">
                  <c:v>0.86484800604146495</c:v>
                </c:pt>
                <c:pt idx="110">
                  <c:v>0.86696966652428098</c:v>
                </c:pt>
                <c:pt idx="111">
                  <c:v>0.86921025601594504</c:v>
                </c:pt>
                <c:pt idx="112">
                  <c:v>0.87157229816034498</c:v>
                </c:pt>
                <c:pt idx="113">
                  <c:v>0.87405838464226904</c:v>
                </c:pt>
                <c:pt idx="114">
                  <c:v>0.87667117813872697</c:v>
                </c:pt>
                <c:pt idx="115">
                  <c:v>0.87941341537553297</c:v>
                </c:pt>
                <c:pt idx="116">
                  <c:v>0.88228791029396103</c:v>
                </c:pt>
                <c:pt idx="117">
                  <c:v>0.88529755733257498</c:v>
                </c:pt>
                <c:pt idx="118">
                  <c:v>0.88844533482952004</c:v>
                </c:pt>
                <c:pt idx="119">
                  <c:v>0.89173430855088998</c:v>
                </c:pt>
                <c:pt idx="120">
                  <c:v>0.89516763535103006</c:v>
                </c:pt>
                <c:pt idx="121">
                  <c:v>0.89874856697093997</c:v>
                </c:pt>
                <c:pt idx="122">
                  <c:v>0.90248045398126298</c:v>
                </c:pt>
                <c:pt idx="123">
                  <c:v>0.90636674987664001</c:v>
                </c:pt>
                <c:pt idx="124">
                  <c:v>0.91041101532860902</c:v>
                </c:pt>
                <c:pt idx="125">
                  <c:v>0.91461692260451899</c:v>
                </c:pt>
                <c:pt idx="126">
                  <c:v>0.91898826016037805</c:v>
                </c:pt>
                <c:pt idx="127">
                  <c:v>0.92352893741590603</c:v>
                </c:pt>
                <c:pt idx="128">
                  <c:v>0.928242989720518</c:v>
                </c:pt>
                <c:pt idx="129">
                  <c:v>0.93313458351937695</c:v>
                </c:pt>
                <c:pt idx="130">
                  <c:v>0.93820802172917395</c:v>
                </c:pt>
                <c:pt idx="131">
                  <c:v>0.94346774933371902</c:v>
                </c:pt>
                <c:pt idx="132">
                  <c:v>0.94891835921003398</c:v>
                </c:pt>
                <c:pt idx="133">
                  <c:v>0.95456459819609896</c:v>
                </c:pt>
                <c:pt idx="134">
                  <c:v>0.96041137341206495</c:v>
                </c:pt>
                <c:pt idx="135">
                  <c:v>0.96646375884730196</c:v>
                </c:pt>
                <c:pt idx="136">
                  <c:v>0.97272700222633801</c:v>
                </c:pt>
                <c:pt idx="137">
                  <c:v>0.97920653216740405</c:v>
                </c:pt>
                <c:pt idx="138">
                  <c:v>0.98590796564802596</c:v>
                </c:pt>
                <c:pt idx="139">
                  <c:v>0.99283711579289402</c:v>
                </c:pt>
                <c:pt idx="140">
                  <c:v>1</c:v>
                </c:pt>
                <c:pt idx="141">
                  <c:v>1.00740148844414</c:v>
                </c:pt>
                <c:pt idx="142">
                  <c:v>1.01504115043841</c:v>
                </c:pt>
                <c:pt idx="143">
                  <c:v>1.02291719021418</c:v>
                </c:pt>
                <c:pt idx="144">
                  <c:v>1.0310277768639</c:v>
                </c:pt>
                <c:pt idx="145">
                  <c:v>1.0393710339711799</c:v>
                </c:pt>
                <c:pt idx="146">
                  <c:v>1.04794502923709</c:v>
                </c:pt>
                <c:pt idx="147">
                  <c:v>1.0567477640973399</c:v>
                </c:pt>
                <c:pt idx="148">
                  <c:v>1.0657771633258499</c:v>
                </c:pt>
                <c:pt idx="149">
                  <c:v>1.07503106462182</c:v>
                </c:pt>
                <c:pt idx="150">
                  <c:v>1.0845072081787299</c:v>
                </c:pt>
                <c:pt idx="151">
                  <c:v>1.09420322623484</c:v>
                </c:pt>
                <c:pt idx="152">
                  <c:v>1.1041166326063001</c:v>
                </c:pt>
                <c:pt idx="153">
                  <c:v>1.1142448122052899</c:v>
                </c:pt>
                <c:pt idx="154">
                  <c:v>1.1245850105470201</c:v>
                </c:pt>
                <c:pt idx="155">
                  <c:v>1.1351343232506701</c:v>
                </c:pt>
                <c:pt idx="156">
                  <c:v>1.1458896855410201</c:v>
                </c:pt>
                <c:pt idx="157">
                  <c:v>1.15684786175884</c:v>
                </c:pt>
                <c:pt idx="158">
                  <c:v>1.16800543488943</c:v>
                </c:pt>
                <c:pt idx="159">
                  <c:v>1.1793587961204799</c:v>
                </c:pt>
                <c:pt idx="160">
                  <c:v>1.19090413444168</c:v>
                </c:pt>
                <c:pt idx="161">
                  <c:v>1.2026374263000299</c:v>
                </c:pt>
                <c:pt idx="162">
                  <c:v>1.2145544253266101</c:v>
                </c:pt>
                <c:pt idx="163">
                  <c:v>1.2266506521515901</c:v>
                </c:pt>
                <c:pt idx="164">
                  <c:v>1.23892138432643</c:v>
                </c:pt>
                <c:pt idx="165">
                  <c:v>1.25136164637323</c:v>
                </c:pt>
                <c:pt idx="166">
                  <c:v>1.26396619998314</c:v>
                </c:pt>
                <c:pt idx="167">
                  <c:v>1.27672953438703</c:v>
                </c:pt>
                <c:pt idx="168">
                  <c:v>1.2896458569234699</c:v>
                </c:pt>
                <c:pt idx="169">
                  <c:v>1.30270908383015</c:v>
                </c:pt>
                <c:pt idx="170">
                  <c:v>1.31591283128708</c:v>
                </c:pt>
                <c:pt idx="171">
                  <c:v>1.32925178710145</c:v>
                </c:pt>
                <c:pt idx="172">
                  <c:v>1.3427259553235</c:v>
                </c:pt>
                <c:pt idx="173">
                  <c:v>1.3563367065548999</c:v>
                </c:pt>
                <c:pt idx="174">
                  <c:v>1.37008542529066</c:v>
                </c:pt>
                <c:pt idx="175">
                  <c:v>1.38397351005991</c:v>
                </c:pt>
                <c:pt idx="176">
                  <c:v>1.3980023735682101</c:v>
                </c:pt>
                <c:pt idx="177">
                  <c:v>1.41217344284122</c:v>
                </c:pt>
                <c:pt idx="178">
                  <c:v>1.42648815936986</c:v>
                </c:pt>
                <c:pt idx="179">
                  <c:v>1.4409479792569799</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Microsoft_Excel_Worksheet1!$A$2:$A$9416</c:f>
              <c:numCache>
                <c:formatCode>General</c:formatCode>
                <c:ptCount val="9399"/>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numCache>
            </c:numRef>
          </c:xVal>
          <c:yVal>
            <c:numRef>
              <c:f>Microsoft_Excel_Worksheet1!$C$2:$C$9416</c:f>
              <c:numCache>
                <c:formatCode>General</c:formatCode>
                <c:ptCount val="9399"/>
                <c:pt idx="0">
                  <c:v>0.58076570439483699</c:v>
                </c:pt>
                <c:pt idx="1">
                  <c:v>0.58258785003916203</c:v>
                </c:pt>
                <c:pt idx="2">
                  <c:v>0.58441205214061698</c:v>
                </c:pt>
                <c:pt idx="3">
                  <c:v>0.586238181092952</c:v>
                </c:pt>
                <c:pt idx="4">
                  <c:v>0.588066101226285</c:v>
                </c:pt>
                <c:pt idx="5">
                  <c:v>0.58989567050874803</c:v>
                </c:pt>
                <c:pt idx="6">
                  <c:v>0.59172674023131899</c:v>
                </c:pt>
                <c:pt idx="7">
                  <c:v>0.59355915467476394</c:v>
                </c:pt>
                <c:pt idx="8">
                  <c:v>0.59539275075758402</c:v>
                </c:pt>
                <c:pt idx="9">
                  <c:v>0.59722735766374802</c:v>
                </c:pt>
                <c:pt idx="10">
                  <c:v>0.599062796448944</c:v>
                </c:pt>
                <c:pt idx="11">
                  <c:v>0.60089887962396105</c:v>
                </c:pt>
                <c:pt idx="12">
                  <c:v>0.60273541071375702</c:v>
                </c:pt>
                <c:pt idx="13">
                  <c:v>0.60457218379064703</c:v>
                </c:pt>
                <c:pt idx="14">
                  <c:v>0.60640898297995205</c:v>
                </c:pt>
                <c:pt idx="15">
                  <c:v>0.60824558193632605</c:v>
                </c:pt>
                <c:pt idx="16">
                  <c:v>0.61008174328888798</c:v>
                </c:pt>
                <c:pt idx="17">
                  <c:v>0.61191721805313104</c:v>
                </c:pt>
                <c:pt idx="18">
                  <c:v>0.61375174500746399</c:v>
                </c:pt>
                <c:pt idx="19">
                  <c:v>0.61558505003211295</c:v>
                </c:pt>
                <c:pt idx="20">
                  <c:v>0.61741684540792297</c:v>
                </c:pt>
                <c:pt idx="21">
                  <c:v>0.61924682907251904</c:v>
                </c:pt>
                <c:pt idx="22">
                  <c:v>0.62107468383102604</c:v>
                </c:pt>
                <c:pt idx="23">
                  <c:v>0.62290007651847701</c:v>
                </c:pt>
                <c:pt idx="24">
                  <c:v>0.624722657110794</c:v>
                </c:pt>
                <c:pt idx="25">
                  <c:v>0.62654205778106598</c:v>
                </c:pt>
                <c:pt idx="26">
                  <c:v>0.62835789189767999</c:v>
                </c:pt>
                <c:pt idx="27">
                  <c:v>0.63016975296063305</c:v>
                </c:pt>
                <c:pt idx="28">
                  <c:v>0.63197721347218305</c:v>
                </c:pt>
                <c:pt idx="29">
                  <c:v>0.63377982373779396</c:v>
                </c:pt>
                <c:pt idx="30">
                  <c:v>0.63557711059313704</c:v>
                </c:pt>
                <c:pt idx="31">
                  <c:v>0.63736857605271102</c:v>
                </c:pt>
                <c:pt idx="32">
                  <c:v>0.639153695875471</c:v>
                </c:pt>
                <c:pt idx="33">
                  <c:v>0.64093191804269301</c:v>
                </c:pt>
                <c:pt idx="34">
                  <c:v>0.64270266114312902</c:v>
                </c:pt>
                <c:pt idx="35">
                  <c:v>0.64446531266041696</c:v>
                </c:pt>
                <c:pt idx="36">
                  <c:v>0.64621922715758096</c:v>
                </c:pt>
                <c:pt idx="37">
                  <c:v>0.64796372435346405</c:v>
                </c:pt>
                <c:pt idx="38">
                  <c:v>0.64969808708590304</c:v>
                </c:pt>
                <c:pt idx="39">
                  <c:v>0.65142155915657896</c:v>
                </c:pt>
                <c:pt idx="40">
                  <c:v>0.65313334305264403</c:v>
                </c:pt>
                <c:pt idx="41">
                  <c:v>0.65483270720353104</c:v>
                </c:pt>
                <c:pt idx="42">
                  <c:v>0.65651932905409904</c:v>
                </c:pt>
                <c:pt idx="43">
                  <c:v>0.65819299434179901</c:v>
                </c:pt>
                <c:pt idx="44">
                  <c:v>0.65985349283396399</c:v>
                </c:pt>
                <c:pt idx="45">
                  <c:v>0.66150061991623099</c:v>
                </c:pt>
                <c:pt idx="46">
                  <c:v>0.66313417833905697</c:v>
                </c:pt>
                <c:pt idx="47">
                  <c:v>0.664753980133584</c:v>
                </c:pt>
                <c:pt idx="48">
                  <c:v>0.66635984870825005</c:v>
                </c:pt>
                <c:pt idx="49">
                  <c:v>0.66795162113761397</c:v>
                </c:pt>
                <c:pt idx="50">
                  <c:v>0.66952915065472196</c:v>
                </c:pt>
                <c:pt idx="51">
                  <c:v>0.67109230935811703</c:v>
                </c:pt>
                <c:pt idx="52">
                  <c:v>0.67264099114407006</c:v>
                </c:pt>
                <c:pt idx="53">
                  <c:v>0.67417511487396697</c:v>
                </c:pt>
                <c:pt idx="54">
                  <c:v>0.67569462778577605</c:v>
                </c:pt>
                <c:pt idx="55">
                  <c:v>0.67719950915732396</c:v>
                </c:pt>
                <c:pt idx="56">
                  <c:v>0.67868977422750099</c:v>
                </c:pt>
                <c:pt idx="57">
                  <c:v>0.68016547837962704</c:v>
                </c:pt>
                <c:pt idx="58">
                  <c:v>0.68162672158891802</c:v>
                </c:pt>
                <c:pt idx="59">
                  <c:v>0.68307365313330604</c:v>
                </c:pt>
                <c:pt idx="60">
                  <c:v>0.68450647656380903</c:v>
                </c:pt>
                <c:pt idx="61">
                  <c:v>0.68592545492711898</c:v>
                </c:pt>
                <c:pt idx="62">
                  <c:v>0.68733091622924203</c:v>
                </c:pt>
                <c:pt idx="63">
                  <c:v>0.68872325912471799</c:v>
                </c:pt>
                <c:pt idx="64">
                  <c:v>0.69010295881135597</c:v>
                </c:pt>
                <c:pt idx="65">
                  <c:v>0.69147057310557103</c:v>
                </c:pt>
                <c:pt idx="66">
                  <c:v>0.692826748668252</c:v>
                </c:pt>
                <c:pt idx="67">
                  <c:v>0.69417222734595396</c:v>
                </c:pt>
                <c:pt idx="68">
                  <c:v>0.69550785258695202</c:v>
                </c:pt>
                <c:pt idx="69">
                  <c:v>0.69683457588668596</c:v>
                </c:pt>
                <c:pt idx="70">
                  <c:v>0.69815346321232297</c:v>
                </c:pt>
                <c:pt idx="71">
                  <c:v>0.69946570135191299</c:v>
                </c:pt>
                <c:pt idx="72">
                  <c:v>0.70077260412995901</c:v>
                </c:pt>
                <c:pt idx="73">
                  <c:v>0.70207561842843103</c:v>
                </c:pt>
                <c:pt idx="74">
                  <c:v>0.70337632995049704</c:v>
                </c:pt>
                <c:pt idx="75">
                  <c:v>0.70467646866367395</c:v>
                </c:pt>
                <c:pt idx="76">
                  <c:v>0.70597791385989905</c:v>
                </c:pt>
                <c:pt idx="77">
                  <c:v>0.70728269877230798</c:v>
                </c:pt>
                <c:pt idx="78">
                  <c:v>0.70859301469237601</c:v>
                </c:pt>
                <c:pt idx="79">
                  <c:v>0.70991121453652895</c:v>
                </c:pt>
                <c:pt idx="80">
                  <c:v>0.71123981581844198</c:v>
                </c:pt>
                <c:pt idx="81">
                  <c:v>0.71258150299181899</c:v>
                </c:pt>
                <c:pt idx="82">
                  <c:v>0.71393912913847601</c:v>
                </c:pt>
                <c:pt idx="83">
                  <c:v>0.715315716987732</c:v>
                </c:pt>
                <c:pt idx="84">
                  <c:v>0.71671445926525801</c:v>
                </c:pt>
                <c:pt idx="85">
                  <c:v>0.71813871838233401</c:v>
                </c:pt>
                <c:pt idx="86">
                  <c:v>0.71959202548952705</c:v>
                </c:pt>
                <c:pt idx="87">
                  <c:v>0.72107807893186904</c:v>
                </c:pt>
                <c:pt idx="88">
                  <c:v>0.722600742155174</c:v>
                </c:pt>
                <c:pt idx="89">
                  <c:v>0.724164041124986</c:v>
                </c:pt>
                <c:pt idx="90">
                  <c:v>0.72577216133028399</c:v>
                </c:pt>
                <c:pt idx="91">
                  <c:v>0.72742944445336799</c:v>
                </c:pt>
                <c:pt idx="92">
                  <c:v>0.72914038479493204</c:v>
                </c:pt>
                <c:pt idx="93">
                  <c:v>0.73090962554908301</c:v>
                </c:pt>
                <c:pt idx="94">
                  <c:v>0.73274195502689798</c:v>
                </c:pt>
                <c:pt idx="95">
                  <c:v>0.73464230292896904</c:v>
                </c:pt>
                <c:pt idx="96">
                  <c:v>0.73661573676729697</c:v>
                </c:pt>
                <c:pt idx="97">
                  <c:v>0.73866745853501303</c:v>
                </c:pt>
                <c:pt idx="98">
                  <c:v>0.74080280171888302</c:v>
                </c:pt>
                <c:pt idx="99">
                  <c:v>0.74302722874457205</c:v>
                </c:pt>
                <c:pt idx="100">
                  <c:v>0.74534632893850505</c:v>
                </c:pt>
                <c:pt idx="101">
                  <c:v>0.74776581708312395</c:v>
                </c:pt>
                <c:pt idx="102">
                  <c:v>0.75029153263466997</c:v>
                </c:pt>
                <c:pt idx="103">
                  <c:v>0.75292943966459902</c:v>
                </c:pt>
                <c:pt idx="104">
                  <c:v>0.75568562757769797</c:v>
                </c:pt>
                <c:pt idx="105">
                  <c:v>0.75856631265198904</c:v>
                </c:pt>
                <c:pt idx="106">
                  <c:v>0.76157784043804799</c:v>
                </c:pt>
                <c:pt idx="107">
                  <c:v>0.76472668904834995</c:v>
                </c:pt>
                <c:pt idx="108">
                  <c:v>0.76801947336099796</c:v>
                </c:pt>
                <c:pt idx="109">
                  <c:v>0.77146295015678301</c:v>
                </c:pt>
                <c:pt idx="110">
                  <c:v>0.77506402420392495</c:v>
                </c:pt>
                <c:pt idx="111">
                  <c:v>0.77882975530127396</c:v>
                </c:pt>
                <c:pt idx="112">
                  <c:v>0.78276736628806398</c:v>
                </c:pt>
                <c:pt idx="113">
                  <c:v>0.78688425202660395</c:v>
                </c:pt>
                <c:pt idx="114">
                  <c:v>0.79118798936347701</c:v>
                </c:pt>
                <c:pt idx="115">
                  <c:v>0.79568634807488503</c:v>
                </c:pt>
                <c:pt idx="116">
                  <c:v>0.800387302802677</c:v>
                </c:pt>
                <c:pt idx="117">
                  <c:v>0.80529904598920699</c:v>
                </c:pt>
                <c:pt idx="118">
                  <c:v>0.81043000182154901</c:v>
                </c:pt>
                <c:pt idx="119">
                  <c:v>0.81578884119850703</c:v>
                </c:pt>
                <c:pt idx="120">
                  <c:v>0.82138449773746902</c:v>
                </c:pt>
                <c:pt idx="121">
                  <c:v>0.82722618484213695</c:v>
                </c:pt>
                <c:pt idx="122">
                  <c:v>0.83332341385674502</c:v>
                </c:pt>
                <c:pt idx="123">
                  <c:v>0.83968601333729198</c:v>
                </c:pt>
                <c:pt idx="124">
                  <c:v>0.84632414947564405</c:v>
                </c:pt>
                <c:pt idx="125">
                  <c:v>0.853248347718079</c:v>
                </c:pt>
                <c:pt idx="126">
                  <c:v>0.86046951562583995</c:v>
                </c:pt>
                <c:pt idx="127">
                  <c:v>0.86799896703166901</c:v>
                </c:pt>
                <c:pt idx="128">
                  <c:v>0.87584844755293201</c:v>
                </c:pt>
                <c:pt idx="129">
                  <c:v>0.88403016152901304</c:v>
                </c:pt>
                <c:pt idx="130">
                  <c:v>0.89255680045796904</c:v>
                </c:pt>
                <c:pt idx="131">
                  <c:v>0.90144157301518701</c:v>
                </c:pt>
                <c:pt idx="132">
                  <c:v>0.91069823674486905</c:v>
                </c:pt>
                <c:pt idx="133">
                  <c:v>0.920341131523708</c:v>
                </c:pt>
                <c:pt idx="134">
                  <c:v>0.93038521490506398</c:v>
                </c:pt>
                <c:pt idx="135">
                  <c:v>0.94084609946143805</c:v>
                </c:pt>
                <c:pt idx="136">
                  <c:v>0.95174009225303602</c:v>
                </c:pt>
                <c:pt idx="137">
                  <c:v>0.96308423656083397</c:v>
                </c:pt>
                <c:pt idx="138">
                  <c:v>0.97489635603381697</c:v>
                </c:pt>
                <c:pt idx="139">
                  <c:v>0.98719510141204603</c:v>
                </c:pt>
                <c:pt idx="140">
                  <c:v>1</c:v>
                </c:pt>
                <c:pt idx="141">
                  <c:v>1.00150875077691</c:v>
                </c:pt>
                <c:pt idx="142">
                  <c:v>1.00303612785332</c:v>
                </c:pt>
                <c:pt idx="143">
                  <c:v>1.0045806457326401</c:v>
                </c:pt>
                <c:pt idx="144">
                  <c:v>1.0061409536962</c:v>
                </c:pt>
                <c:pt idx="145">
                  <c:v>1.0077158222129201</c:v>
                </c:pt>
                <c:pt idx="146">
                  <c:v>1.0093041308695001</c:v>
                </c:pt>
                <c:pt idx="147">
                  <c:v>1.0109048576305599</c:v>
                </c:pt>
                <c:pt idx="148">
                  <c:v>1.01251706926345</c:v>
                </c:pt>
                <c:pt idx="149">
                  <c:v>1.01413991278461</c:v>
                </c:pt>
                <c:pt idx="150">
                  <c:v>1.0157726078029601</c:v>
                </c:pt>
                <c:pt idx="151">
                  <c:v>1.0174144396523701</c:v>
                </c:pt>
                <c:pt idx="152">
                  <c:v>1.0190647532188899</c:v>
                </c:pt>
                <c:pt idx="153">
                  <c:v>1.0207229473806501</c:v>
                </c:pt>
                <c:pt idx="154">
                  <c:v>1.0223884699885799</c:v>
                </c:pt>
                <c:pt idx="155">
                  <c:v>1.02406081332521</c:v>
                </c:pt>
                <c:pt idx="156">
                  <c:v>1.02573950998629</c:v>
                </c:pt>
                <c:pt idx="157">
                  <c:v>1.0274241291369799</c:v>
                </c:pt>
                <c:pt idx="158">
                  <c:v>1.0291142730998399</c:v>
                </c:pt>
                <c:pt idx="159">
                  <c:v>1.03080957423709</c:v>
                </c:pt>
                <c:pt idx="160">
                  <c:v>1.0325096920939301</c:v>
                </c:pt>
                <c:pt idx="161">
                  <c:v>1.0342143107734201</c:v>
                </c:pt>
                <c:pt idx="162">
                  <c:v>1.03592313651677</c:v>
                </c:pt>
                <c:pt idx="163">
                  <c:v>1.03763589546582</c:v>
                </c:pt>
                <c:pt idx="164">
                  <c:v>1.03935233158691</c:v>
                </c:pt>
                <c:pt idx="165">
                  <c:v>1.0410722047374199</c:v>
                </c:pt>
                <c:pt idx="166">
                  <c:v>1.0427952888584999</c:v>
                </c:pt>
                <c:pt idx="167">
                  <c:v>1.04452137027868</c:v>
                </c:pt>
                <c:pt idx="168">
                  <c:v>1.0462502461149601</c:v>
                </c:pt>
                <c:pt idx="169">
                  <c:v>1.0479817227588399</c:v>
                </c:pt>
                <c:pt idx="170">
                  <c:v>1.0497156144361499</c:v>
                </c:pt>
                <c:pt idx="171">
                  <c:v>1.05145178269289</c:v>
                </c:pt>
                <c:pt idx="172">
                  <c:v>1.0531902531889901</c:v>
                </c:pt>
                <c:pt idx="173">
                  <c:v>1.05493108525699</c:v>
                </c:pt>
                <c:pt idx="174">
                  <c:v>1.056674331143</c:v>
                </c:pt>
                <c:pt idx="175">
                  <c:v>1.05842003712127</c:v>
                </c:pt>
                <c:pt idx="176">
                  <c:v>1.0601682444051099</c:v>
                </c:pt>
                <c:pt idx="177">
                  <c:v>1.06191898989629</c:v>
                </c:pt>
                <c:pt idx="178">
                  <c:v>1.06367230680531</c:v>
                </c:pt>
                <c:pt idx="179">
                  <c:v>1.0654282251678</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Microsoft_Excel_Worksheet1!$A$2:$A$9416</c:f>
              <c:numCache>
                <c:formatCode>General</c:formatCode>
                <c:ptCount val="9399"/>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numCache>
            </c:numRef>
          </c:xVal>
          <c:yVal>
            <c:numRef>
              <c:f>Microsoft_Excel_Worksheet1!$D$2:$D$9416</c:f>
              <c:numCache>
                <c:formatCode>General</c:formatCode>
                <c:ptCount val="9399"/>
                <c:pt idx="0">
                  <c:v>1.64596214403594</c:v>
                </c:pt>
                <c:pt idx="1">
                  <c:v>1.63405400434226</c:v>
                </c:pt>
                <c:pt idx="2">
                  <c:v>1.6222421781290901</c:v>
                </c:pt>
                <c:pt idx="3">
                  <c:v>1.6105261326264</c:v>
                </c:pt>
                <c:pt idx="4">
                  <c:v>1.5989053463792</c:v>
                </c:pt>
                <c:pt idx="5">
                  <c:v>1.5873793095072799</c:v>
                </c:pt>
                <c:pt idx="6">
                  <c:v>1.575947523982</c:v>
                </c:pt>
                <c:pt idx="7">
                  <c:v>1.5646095039214001</c:v>
                </c:pt>
                <c:pt idx="8">
                  <c:v>1.55336477590443</c:v>
                </c:pt>
                <c:pt idx="9">
                  <c:v>1.5422128793058401</c:v>
                </c:pt>
                <c:pt idx="10">
                  <c:v>1.5311533666527199</c:v>
                </c:pt>
                <c:pt idx="11">
                  <c:v>1.52018580400425</c:v>
                </c:pt>
                <c:pt idx="12">
                  <c:v>1.5093097713560299</c:v>
                </c:pt>
                <c:pt idx="13">
                  <c:v>1.4985248630705399</c:v>
                </c:pt>
                <c:pt idx="14">
                  <c:v>1.4878306883354999</c:v>
                </c:pt>
                <c:pt idx="15">
                  <c:v>1.4772268716517201</c:v>
                </c:pt>
                <c:pt idx="16">
                  <c:v>1.4667130533524899</c:v>
                </c:pt>
                <c:pt idx="17">
                  <c:v>1.4562888901564299</c:v>
                </c:pt>
                <c:pt idx="18">
                  <c:v>1.445954055756</c:v>
                </c:pt>
                <c:pt idx="19">
                  <c:v>1.4357082414439299</c:v>
                </c:pt>
                <c:pt idx="20">
                  <c:v>1.4255511567799</c:v>
                </c:pt>
                <c:pt idx="21">
                  <c:v>1.41548253030033</c:v>
                </c:pt>
                <c:pt idx="22">
                  <c:v>1.40550211027364</c:v>
                </c:pt>
                <c:pt idx="23">
                  <c:v>1.3956096655043</c:v>
                </c:pt>
                <c:pt idx="24">
                  <c:v>1.3858049861883599</c:v>
                </c:pt>
                <c:pt idx="25">
                  <c:v>1.37608788482411</c:v>
                </c:pt>
                <c:pt idx="26">
                  <c:v>1.3664581971810199</c:v>
                </c:pt>
                <c:pt idx="27">
                  <c:v>1.3569157833308101</c:v>
                </c:pt>
                <c:pt idx="28">
                  <c:v>1.3474605287444399</c:v>
                </c:pt>
                <c:pt idx="29">
                  <c:v>1.3380923454589699</c:v>
                </c:pt>
                <c:pt idx="30">
                  <c:v>1.32881117331872</c:v>
                </c:pt>
                <c:pt idx="31">
                  <c:v>1.3196169812949901</c:v>
                </c:pt>
                <c:pt idx="32">
                  <c:v>1.3105097688889999</c:v>
                </c:pt>
                <c:pt idx="33">
                  <c:v>1.3014895676228999</c:v>
                </c:pt>
                <c:pt idx="34">
                  <c:v>1.29255644262365</c:v>
                </c:pt>
                <c:pt idx="35">
                  <c:v>1.28371049430494</c:v>
                </c:pt>
                <c:pt idx="36">
                  <c:v>1.2749518601522301</c:v>
                </c:pt>
                <c:pt idx="37">
                  <c:v>1.2662807166160699</c:v>
                </c:pt>
                <c:pt idx="38">
                  <c:v>1.2576972811189699</c:v>
                </c:pt>
                <c:pt idx="39">
                  <c:v>1.2492018141807699</c:v>
                </c:pt>
                <c:pt idx="40">
                  <c:v>1.2407946216674599</c:v>
                </c:pt>
                <c:pt idx="41">
                  <c:v>1.2324766186877101</c:v>
                </c:pt>
                <c:pt idx="42">
                  <c:v>1.22425095988886</c:v>
                </c:pt>
                <c:pt idx="43">
                  <c:v>1.2161212574561999</c:v>
                </c:pt>
                <c:pt idx="44">
                  <c:v>1.2080910065399799</c:v>
                </c:pt>
                <c:pt idx="45">
                  <c:v>1.2001635862770801</c:v>
                </c:pt>
                <c:pt idx="46">
                  <c:v>1.19234226075366</c:v>
                </c:pt>
                <c:pt idx="47">
                  <c:v>1.1846301798908601</c:v>
                </c:pt>
                <c:pt idx="48">
                  <c:v>1.1770303802362101</c:v>
                </c:pt>
                <c:pt idx="49">
                  <c:v>1.1695457856431299</c:v>
                </c:pt>
                <c:pt idx="50">
                  <c:v>1.16217920782166</c:v>
                </c:pt>
                <c:pt idx="51">
                  <c:v>1.15493334674394</c:v>
                </c:pt>
                <c:pt idx="52">
                  <c:v>1.14781079088881</c:v>
                </c:pt>
                <c:pt idx="53">
                  <c:v>1.1408140173107699</c:v>
                </c:pt>
                <c:pt idx="54">
                  <c:v>1.13394539151998</c:v>
                </c:pt>
                <c:pt idx="55">
                  <c:v>1.1272071671613599</c:v>
                </c:pt>
                <c:pt idx="56">
                  <c:v>1.12060148548272</c:v>
                </c:pt>
                <c:pt idx="57">
                  <c:v>1.1141303745843201</c:v>
                </c:pt>
                <c:pt idx="58">
                  <c:v>1.1077957484444501</c:v>
                </c:pt>
                <c:pt idx="59">
                  <c:v>1.10159940571897</c:v>
                </c:pt>
                <c:pt idx="60">
                  <c:v>1.09554302831593</c:v>
                </c:pt>
                <c:pt idx="61">
                  <c:v>1.0896281797501699</c:v>
                </c:pt>
                <c:pt idx="62">
                  <c:v>1.0838563032872801</c:v>
                </c:pt>
                <c:pt idx="63">
                  <c:v>1.0782287198904399</c:v>
                </c:pt>
                <c:pt idx="64">
                  <c:v>1.07274662598889</c:v>
                </c:pt>
                <c:pt idx="65">
                  <c:v>1.0674110910919199</c:v>
                </c:pt>
                <c:pt idx="66">
                  <c:v>1.06222305527758</c:v>
                </c:pt>
                <c:pt idx="67">
                  <c:v>1.0571833265908701</c:v>
                </c:pt>
                <c:pt idx="68">
                  <c:v>1.05229257839176</c:v>
                </c:pt>
                <c:pt idx="69">
                  <c:v>1.04755134669858</c:v>
                </c:pt>
                <c:pt idx="70">
                  <c:v>1.0429600275777</c:v>
                </c:pt>
                <c:pt idx="71">
                  <c:v>1.0385188746345499</c:v>
                </c:pt>
                <c:pt idx="72">
                  <c:v>1.0342279966655199</c:v>
                </c:pt>
                <c:pt idx="73">
                  <c:v>1.0300873555329999</c:v>
                </c:pt>
                <c:pt idx="74">
                  <c:v>1.0260967643280601</c:v>
                </c:pt>
                <c:pt idx="75">
                  <c:v>1.0222558858861801</c:v>
                </c:pt>
                <c:pt idx="76">
                  <c:v>1.0185642317208501</c:v>
                </c:pt>
                <c:pt idx="77">
                  <c:v>1.0150211614381399</c:v>
                </c:pt>
                <c:pt idx="78">
                  <c:v>1.0116258826914999</c:v>
                </c:pt>
                <c:pt idx="79">
                  <c:v>1.0083774517312201</c:v>
                </c:pt>
                <c:pt idx="80">
                  <c:v>1.0052747745960999</c:v>
                </c:pt>
                <c:pt idx="81">
                  <c:v>1.0023166089866</c:v>
                </c:pt>
                <c:pt idx="82">
                  <c:v>0.99950156684930302</c:v>
                </c:pt>
                <c:pt idx="83">
                  <c:v>0.99682811769135404</c:v>
                </c:pt>
                <c:pt idx="84">
                  <c:v>0.99429459263226505</c:v>
                </c:pt>
                <c:pt idx="85">
                  <c:v>0.991899189187606</c:v>
                </c:pt>
                <c:pt idx="86">
                  <c:v>0.98963997676675597</c:v>
                </c:pt>
                <c:pt idx="87">
                  <c:v>0.987514902854149</c:v>
                </c:pt>
                <c:pt idx="88">
                  <c:v>0.98552179983133403</c:v>
                </c:pt>
                <c:pt idx="89">
                  <c:v>0.98365839238580199</c:v>
                </c:pt>
                <c:pt idx="90">
                  <c:v>0.98192230544235404</c:v>
                </c:pt>
                <c:pt idx="91">
                  <c:v>0.98031107254402505</c:v>
                </c:pt>
                <c:pt idx="92">
                  <c:v>0.97882214460248496</c:v>
                </c:pt>
                <c:pt idx="93">
                  <c:v>0.97745289893268095</c:v>
                </c:pt>
                <c:pt idx="94">
                  <c:v>0.97620064848316601</c:v>
                </c:pt>
                <c:pt idx="95">
                  <c:v>0.97506265117240098</c:v>
                </c:pt>
                <c:pt idx="96">
                  <c:v>0.974036119241948</c:v>
                </c:pt>
                <c:pt idx="97">
                  <c:v>0.97311822854010199</c:v>
                </c:pt>
                <c:pt idx="98">
                  <c:v>0.97230612765370095</c:v>
                </c:pt>
                <c:pt idx="99">
                  <c:v>0.971596946811627</c:v>
                </c:pt>
                <c:pt idx="100">
                  <c:v>0.97098780649037497</c:v>
                </c:pt>
                <c:pt idx="101">
                  <c:v>0.97047582566002999</c:v>
                </c:pt>
                <c:pt idx="102">
                  <c:v>0.97005812961750304</c:v>
                </c:pt>
                <c:pt idx="103">
                  <c:v>0.96973185736282597</c:v>
                </c:pt>
                <c:pt idx="104">
                  <c:v>0.96949416848343895</c:v>
                </c:pt>
                <c:pt idx="105">
                  <c:v>0.96934224952033099</c:v>
                </c:pt>
                <c:pt idx="106">
                  <c:v>0.96927331979859399</c:v>
                </c:pt>
                <c:pt idx="107">
                  <c:v>0.96928463671311504</c:v>
                </c:pt>
                <c:pt idx="108">
                  <c:v>0.969373500467684</c:v>
                </c:pt>
                <c:pt idx="109">
                  <c:v>0.96953725827259696</c:v>
                </c:pt>
                <c:pt idx="110">
                  <c:v>0.96977330801185702</c:v>
                </c:pt>
                <c:pt idx="111">
                  <c:v>0.97007910139622999</c:v>
                </c:pt>
                <c:pt idx="112">
                  <c:v>0.97045214662277302</c:v>
                </c:pt>
                <c:pt idx="113">
                  <c:v>0.970890010564886</c:v>
                </c:pt>
                <c:pt idx="114">
                  <c:v>0.97139032051972396</c:v>
                </c:pt>
                <c:pt idx="115">
                  <c:v>0.97195076554169302</c:v>
                </c:pt>
                <c:pt idx="116">
                  <c:v>0.97256909739208597</c:v>
                </c:pt>
                <c:pt idx="117">
                  <c:v>0.97324313113557204</c:v>
                </c:pt>
                <c:pt idx="118">
                  <c:v>0.97397074541441397</c:v>
                </c:pt>
                <c:pt idx="119">
                  <c:v>0.97474988243096095</c:v>
                </c:pt>
                <c:pt idx="120">
                  <c:v>0.97557854766827301</c:v>
                </c:pt>
                <c:pt idx="121">
                  <c:v>0.97645480937775897</c:v>
                </c:pt>
                <c:pt idx="122">
                  <c:v>0.97737679786138898</c:v>
                </c:pt>
                <c:pt idx="123">
                  <c:v>0.97834270457468897</c:v>
                </c:pt>
                <c:pt idx="124">
                  <c:v>0.97935078107507301</c:v>
                </c:pt>
                <c:pt idx="125">
                  <c:v>0.98039933783845601</c:v>
                </c:pt>
                <c:pt idx="126">
                  <c:v>0.98148674296537297</c:v>
                </c:pt>
                <c:pt idx="127">
                  <c:v>0.98261142079612096</c:v>
                </c:pt>
                <c:pt idx="128">
                  <c:v>0.98377185045271498</c:v>
                </c:pt>
                <c:pt idx="129">
                  <c:v>0.984966564323841</c:v>
                </c:pt>
                <c:pt idx="130">
                  <c:v>0.98619414650734005</c:v>
                </c:pt>
                <c:pt idx="131">
                  <c:v>0.98745323122327</c:v>
                </c:pt>
                <c:pt idx="132">
                  <c:v>0.98874250120912699</c:v>
                </c:pt>
                <c:pt idx="133">
                  <c:v>0.99006068610746201</c:v>
                </c:pt>
                <c:pt idx="134">
                  <c:v>0.991406560854869</c:v>
                </c:pt>
                <c:pt idx="135">
                  <c:v>0.99277894408015099</c:v>
                </c:pt>
                <c:pt idx="136">
                  <c:v>0.99417669651839902</c:v>
                </c:pt>
                <c:pt idx="137">
                  <c:v>0.99559871944674605</c:v>
                </c:pt>
                <c:pt idx="138">
                  <c:v>0.99704395314665895</c:v>
                </c:pt>
                <c:pt idx="139">
                  <c:v>0.998511375396826</c:v>
                </c:pt>
                <c:pt idx="140">
                  <c:v>1</c:v>
                </c:pt>
                <c:pt idx="141">
                  <c:v>1.0133288981571</c:v>
                </c:pt>
                <c:pt idx="142">
                  <c:v>1.0271898573467899</c:v>
                </c:pt>
                <c:pt idx="143">
                  <c:v>1.0415884304366301</c:v>
                </c:pt>
                <c:pt idx="144">
                  <c:v>1.05653017378905</c:v>
                </c:pt>
                <c:pt idx="145">
                  <c:v>1.0720206257018099</c:v>
                </c:pt>
                <c:pt idx="146">
                  <c:v>1.0880652825196</c:v>
                </c:pt>
                <c:pt idx="147">
                  <c:v>1.10466957250772</c:v>
                </c:pt>
                <c:pt idx="148">
                  <c:v>1.1218388275598901</c:v>
                </c:pt>
                <c:pt idx="149">
                  <c:v>1.13957825279614</c:v>
                </c:pt>
                <c:pt idx="150">
                  <c:v>1.15789289409523</c:v>
                </c:pt>
                <c:pt idx="151">
                  <c:v>1.1767876035962499</c:v>
                </c:pt>
                <c:pt idx="152">
                  <c:v>1.1962670031979901</c:v>
                </c:pt>
                <c:pt idx="153">
                  <c:v>1.2163354460800699</c:v>
                </c:pt>
                <c:pt idx="154">
                  <c:v>1.2369969762679001</c:v>
                </c:pt>
                <c:pt idx="155">
                  <c:v>1.2582552862635099</c:v>
                </c:pt>
                <c:pt idx="156">
                  <c:v>1.28011367276557</c:v>
                </c:pt>
                <c:pt idx="157">
                  <c:v>1.30257499050577</c:v>
                </c:pt>
                <c:pt idx="158">
                  <c:v>1.3256416042331001</c:v>
                </c:pt>
                <c:pt idx="159">
                  <c:v>1.3493153388841601</c:v>
                </c:pt>
                <c:pt idx="160">
                  <c:v>1.3735974279854499</c:v>
                </c:pt>
                <c:pt idx="161">
                  <c:v>1.39848846034237</c:v>
                </c:pt>
                <c:pt idx="162">
                  <c:v>1.42398832508031</c:v>
                </c:pt>
                <c:pt idx="163">
                  <c:v>1.4500961551146401</c:v>
                </c:pt>
                <c:pt idx="164">
                  <c:v>1.47681026913921</c:v>
                </c:pt>
                <c:pt idx="165">
                  <c:v>1.50412811223683</c:v>
                </c:pt>
                <c:pt idx="166">
                  <c:v>1.5320461952303699</c:v>
                </c:pt>
                <c:pt idx="167">
                  <c:v>1.56056003290889</c:v>
                </c:pt>
                <c:pt idx="168">
                  <c:v>1.5896640812805301</c:v>
                </c:pt>
                <c:pt idx="169">
                  <c:v>1.6193516740216101</c:v>
                </c:pt>
                <c:pt idx="170">
                  <c:v>1.6496149583105</c:v>
                </c:pt>
                <c:pt idx="171">
                  <c:v>1.68044825506609</c:v>
                </c:pt>
                <c:pt idx="172">
                  <c:v>1.7118587887044201</c:v>
                </c:pt>
                <c:pt idx="173">
                  <c:v>1.74385728817541</c:v>
                </c:pt>
                <c:pt idx="174">
                  <c:v>1.7764546911662</c:v>
                </c:pt>
                <c:pt idx="175">
                  <c:v>1.8096621467570599</c:v>
                </c:pt>
                <c:pt idx="176">
                  <c:v>1.84349101835155</c:v>
                </c:pt>
                <c:pt idx="177">
                  <c:v>1.8779528868400499</c:v>
                </c:pt>
                <c:pt idx="178">
                  <c:v>1.91305955396549</c:v>
                </c:pt>
                <c:pt idx="179">
                  <c:v>1.94882304586754</c:v>
                </c:pt>
              </c:numCache>
            </c:numRef>
          </c:yVal>
          <c:smooth val="1"/>
        </c:ser>
        <c:dLbls>
          <c:showLegendKey val="0"/>
          <c:showVal val="0"/>
          <c:showCatName val="0"/>
          <c:showSerName val="0"/>
          <c:showPercent val="0"/>
          <c:showBubbleSize val="0"/>
        </c:dLbls>
        <c:axId val="669140024"/>
        <c:axId val="669140416"/>
      </c:scatterChart>
      <c:valAx>
        <c:axId val="669140024"/>
        <c:scaling>
          <c:orientation val="minMax"/>
          <c:max val="18"/>
          <c:min val="0"/>
        </c:scaling>
        <c:delete val="0"/>
        <c:axPos val="b"/>
        <c:title>
          <c:tx>
            <c:rich>
              <a:bodyPr/>
              <a:lstStyle/>
              <a:p>
                <a:pPr>
                  <a:defRPr sz="1700"/>
                </a:pPr>
                <a:r>
                  <a:rPr lang="en-US" sz="1700" dirty="0" smtClean="0"/>
                  <a:t>Recipient age</a:t>
                </a:r>
                <a:endParaRPr lang="en-US" sz="1700" dirty="0"/>
              </a:p>
            </c:rich>
          </c:tx>
          <c:layout>
            <c:manualLayout>
              <c:xMode val="edge"/>
              <c:yMode val="edge"/>
              <c:x val="0.41971976401179939"/>
              <c:y val="0.89388472610278558"/>
            </c:manualLayout>
          </c:layout>
          <c:overlay val="0"/>
        </c:title>
        <c:numFmt formatCode="#,##0" sourceLinked="0"/>
        <c:majorTickMark val="out"/>
        <c:minorTickMark val="none"/>
        <c:tickLblPos val="nextTo"/>
        <c:txPr>
          <a:bodyPr rot="0"/>
          <a:lstStyle/>
          <a:p>
            <a:pPr>
              <a:defRPr sz="1500" b="1"/>
            </a:pPr>
            <a:endParaRPr lang="en-US"/>
          </a:p>
        </c:txPr>
        <c:crossAx val="669140416"/>
        <c:crosses val="autoZero"/>
        <c:crossBetween val="midCat"/>
        <c:majorUnit val="2"/>
      </c:valAx>
      <c:valAx>
        <c:axId val="669140416"/>
        <c:scaling>
          <c:orientation val="minMax"/>
          <c:max val="2"/>
          <c:min val="0.5"/>
        </c:scaling>
        <c:delete val="0"/>
        <c:axPos val="l"/>
        <c:majorGridlines>
          <c:spPr>
            <a:ln>
              <a:prstDash val="sysDash"/>
            </a:ln>
          </c:spPr>
        </c:majorGridlines>
        <c:title>
          <c:tx>
            <c:rich>
              <a:bodyPr rot="-5400000" vert="horz"/>
              <a:lstStyle/>
              <a:p>
                <a:pPr>
                  <a:defRPr sz="1700"/>
                </a:pPr>
                <a:r>
                  <a:rPr lang="en-US" sz="1400" b="1" i="0" baseline="0" dirty="0" smtClean="0">
                    <a:solidFill>
                      <a:schemeClr val="tx1"/>
                    </a:solidFill>
                  </a:rPr>
                  <a:t>Hazard Ratio of 1 Year Mortality/Graft Failure</a:t>
                </a:r>
                <a:endParaRPr lang="en-US" sz="1400" b="1" i="0" baseline="0" dirty="0">
                  <a:solidFill>
                    <a:schemeClr val="tx1"/>
                  </a:solidFill>
                </a:endParaRPr>
              </a:p>
            </c:rich>
          </c:tx>
          <c:layout>
            <c:manualLayout>
              <c:xMode val="edge"/>
              <c:yMode val="edge"/>
              <c:x val="7.1214549508745026E-3"/>
              <c:y val="8.1999407332148E-2"/>
            </c:manualLayout>
          </c:layout>
          <c:overlay val="0"/>
        </c:title>
        <c:numFmt formatCode="#,##0.0" sourceLinked="0"/>
        <c:majorTickMark val="out"/>
        <c:minorTickMark val="none"/>
        <c:tickLblPos val="nextTo"/>
        <c:txPr>
          <a:bodyPr/>
          <a:lstStyle/>
          <a:p>
            <a:pPr>
              <a:defRPr sz="1500" b="1"/>
            </a:pPr>
            <a:endParaRPr lang="en-US"/>
          </a:p>
        </c:txPr>
        <c:crossAx val="669140024"/>
        <c:crossesAt val="-2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Microsoft_Excel_Worksheet2!$B$1</c:f>
              <c:strCache>
                <c:ptCount val="1"/>
                <c:pt idx="0">
                  <c:v>yhat</c:v>
                </c:pt>
              </c:strCache>
            </c:strRef>
          </c:tx>
          <c:spPr>
            <a:ln w="38100">
              <a:solidFill>
                <a:srgbClr val="00FF00"/>
              </a:solidFill>
            </a:ln>
          </c:spPr>
          <c:marker>
            <c:symbol val="none"/>
          </c:marker>
          <c:xVal>
            <c:numRef>
              <c:f>Microsoft_Excel_Worksheet2!$A$2:$A$9997</c:f>
              <c:numCache>
                <c:formatCode>General</c:formatCode>
                <c:ptCount val="999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Microsoft_Excel_Worksheet2!$B$2:$B$9997</c:f>
              <c:numCache>
                <c:formatCode>General</c:formatCode>
                <c:ptCount val="9996"/>
                <c:pt idx="0">
                  <c:v>1.0190503376183999</c:v>
                </c:pt>
                <c:pt idx="1">
                  <c:v>1.01103159146376</c:v>
                </c:pt>
                <c:pt idx="2">
                  <c:v>1</c:v>
                </c:pt>
                <c:pt idx="3">
                  <c:v>0.983635981547473</c:v>
                </c:pt>
                <c:pt idx="4">
                  <c:v>0.96220574774717404</c:v>
                </c:pt>
                <c:pt idx="5">
                  <c:v>0.93662853081668795</c:v>
                </c:pt>
                <c:pt idx="6">
                  <c:v>0.90781943843464896</c:v>
                </c:pt>
                <c:pt idx="7">
                  <c:v>0.87665960341469895</c:v>
                </c:pt>
                <c:pt idx="8">
                  <c:v>0.84397327893242002</c:v>
                </c:pt>
                <c:pt idx="9">
                  <c:v>0.81051180858662197</c:v>
                </c:pt>
                <c:pt idx="10">
                  <c:v>0.776943982816794</c:v>
                </c:pt>
                <c:pt idx="11">
                  <c:v>0.74385201284166902</c:v>
                </c:pt>
                <c:pt idx="12">
                  <c:v>0.71173220000343895</c:v>
                </c:pt>
                <c:pt idx="13">
                  <c:v>0.68092961978586897</c:v>
                </c:pt>
                <c:pt idx="14">
                  <c:v>0.65146012376493201</c:v>
                </c:pt>
                <c:pt idx="15">
                  <c:v>0.62326601828435801</c:v>
                </c:pt>
                <c:pt idx="16">
                  <c:v>0.59629210657290699</c:v>
                </c:pt>
                <c:pt idx="17">
                  <c:v>0.57048558068335697</c:v>
                </c:pt>
                <c:pt idx="18">
                  <c:v>0.54579591810818995</c:v>
                </c:pt>
                <c:pt idx="19">
                  <c:v>0.52217478286958596</c:v>
                </c:pt>
                <c:pt idx="20">
                  <c:v>0.49957593089007102</c:v>
                </c:pt>
                <c:pt idx="21">
                  <c:v>0.47795511945856001</c:v>
                </c:pt>
                <c:pt idx="22">
                  <c:v>0.457270020614571</c:v>
                </c:pt>
                <c:pt idx="23">
                  <c:v>0.43748013828101801</c:v>
                </c:pt>
                <c:pt idx="24">
                  <c:v>0.41854672898334999</c:v>
                </c:pt>
                <c:pt idx="25">
                  <c:v>0.40043272599985402</c:v>
                </c:pt>
              </c:numCache>
            </c:numRef>
          </c:yVal>
          <c:smooth val="0"/>
        </c:ser>
        <c:ser>
          <c:idx val="1"/>
          <c:order val="1"/>
          <c:tx>
            <c:strRef>
              <c:f>Microsoft_Excel_Worksheet2!$C$1</c:f>
              <c:strCache>
                <c:ptCount val="1"/>
                <c:pt idx="0">
                  <c:v>lower</c:v>
                </c:pt>
              </c:strCache>
            </c:strRef>
          </c:tx>
          <c:spPr>
            <a:ln w="41275">
              <a:solidFill>
                <a:srgbClr val="00FF00"/>
              </a:solidFill>
              <a:prstDash val="sysDash"/>
            </a:ln>
          </c:spPr>
          <c:marker>
            <c:symbol val="none"/>
          </c:marker>
          <c:xVal>
            <c:numRef>
              <c:f>Microsoft_Excel_Worksheet2!$A$2:$A$9997</c:f>
              <c:numCache>
                <c:formatCode>General</c:formatCode>
                <c:ptCount val="999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Microsoft_Excel_Worksheet2!$C$2:$C$9997</c:f>
              <c:numCache>
                <c:formatCode>General</c:formatCode>
                <c:ptCount val="9996"/>
                <c:pt idx="0">
                  <c:v>0.85976029092371897</c:v>
                </c:pt>
                <c:pt idx="1">
                  <c:v>0.93331410876618404</c:v>
                </c:pt>
                <c:pt idx="2">
                  <c:v>1</c:v>
                </c:pt>
                <c:pt idx="3">
                  <c:v>0.92416992855079505</c:v>
                </c:pt>
                <c:pt idx="4">
                  <c:v>0.86387236199970996</c:v>
                </c:pt>
                <c:pt idx="5">
                  <c:v>0.81483857653846803</c:v>
                </c:pt>
                <c:pt idx="6">
                  <c:v>0.77346572263679503</c:v>
                </c:pt>
                <c:pt idx="7">
                  <c:v>0.736541248085408</c:v>
                </c:pt>
                <c:pt idx="8">
                  <c:v>0.70117682573705298</c:v>
                </c:pt>
                <c:pt idx="9">
                  <c:v>0.66503215882790001</c:v>
                </c:pt>
                <c:pt idx="10">
                  <c:v>0.62677253951091805</c:v>
                </c:pt>
                <c:pt idx="11">
                  <c:v>0.58639498941557799</c:v>
                </c:pt>
                <c:pt idx="12">
                  <c:v>0.54502665205258505</c:v>
                </c:pt>
                <c:pt idx="13">
                  <c:v>0.504202675816118</c:v>
                </c:pt>
                <c:pt idx="14">
                  <c:v>0.46493429142474901</c:v>
                </c:pt>
                <c:pt idx="15">
                  <c:v>0.42774784696896301</c:v>
                </c:pt>
                <c:pt idx="16">
                  <c:v>0.39289113613319998</c:v>
                </c:pt>
                <c:pt idx="17">
                  <c:v>0.36044105674555599</c:v>
                </c:pt>
                <c:pt idx="18">
                  <c:v>0.330373230950539</c:v>
                </c:pt>
                <c:pt idx="19">
                  <c:v>0.30260511079471297</c:v>
                </c:pt>
                <c:pt idx="20">
                  <c:v>0.27702232043541403</c:v>
                </c:pt>
                <c:pt idx="21">
                  <c:v>0.25349472885472701</c:v>
                </c:pt>
                <c:pt idx="22">
                  <c:v>0.23188626122832801</c:v>
                </c:pt>
                <c:pt idx="23">
                  <c:v>0.21206086760345599</c:v>
                </c:pt>
                <c:pt idx="24">
                  <c:v>0.19388610790135799</c:v>
                </c:pt>
                <c:pt idx="25">
                  <c:v>0.17723524185116901</c:v>
                </c:pt>
              </c:numCache>
            </c:numRef>
          </c:yVal>
          <c:smooth val="0"/>
        </c:ser>
        <c:ser>
          <c:idx val="2"/>
          <c:order val="2"/>
          <c:tx>
            <c:strRef>
              <c:f>Microsoft_Excel_Worksheet2!$D$1</c:f>
              <c:strCache>
                <c:ptCount val="1"/>
                <c:pt idx="0">
                  <c:v>upper</c:v>
                </c:pt>
              </c:strCache>
            </c:strRef>
          </c:tx>
          <c:spPr>
            <a:ln w="41275">
              <a:solidFill>
                <a:srgbClr val="00FF00"/>
              </a:solidFill>
              <a:prstDash val="sysDash"/>
            </a:ln>
          </c:spPr>
          <c:marker>
            <c:symbol val="none"/>
          </c:marker>
          <c:xVal>
            <c:numRef>
              <c:f>Microsoft_Excel_Worksheet2!$A$2:$A$9997</c:f>
              <c:numCache>
                <c:formatCode>General</c:formatCode>
                <c:ptCount val="999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Microsoft_Excel_Worksheet2!$D$2:$D$9997</c:f>
              <c:numCache>
                <c:formatCode>General</c:formatCode>
                <c:ptCount val="9996"/>
                <c:pt idx="0">
                  <c:v>1.2078524695348101</c:v>
                </c:pt>
                <c:pt idx="1">
                  <c:v>1.0952206436577301</c:v>
                </c:pt>
                <c:pt idx="2">
                  <c:v>1</c:v>
                </c:pt>
                <c:pt idx="3">
                  <c:v>1.0469283995337</c:v>
                </c:pt>
                <c:pt idx="4">
                  <c:v>1.07173228560588</c:v>
                </c:pt>
                <c:pt idx="5">
                  <c:v>1.0766218365195599</c:v>
                </c:pt>
                <c:pt idx="6">
                  <c:v>1.0655108671012199</c:v>
                </c:pt>
                <c:pt idx="7">
                  <c:v>1.0434338365393201</c:v>
                </c:pt>
                <c:pt idx="8">
                  <c:v>1.0158505948955301</c:v>
                </c:pt>
                <c:pt idx="9">
                  <c:v>0.98781597722458303</c:v>
                </c:pt>
                <c:pt idx="10">
                  <c:v>0.96309572353992201</c:v>
                </c:pt>
                <c:pt idx="11">
                  <c:v>0.94358892384134496</c:v>
                </c:pt>
                <c:pt idx="12">
                  <c:v>0.92942743738128297</c:v>
                </c:pt>
                <c:pt idx="13">
                  <c:v>0.91960072673399595</c:v>
                </c:pt>
                <c:pt idx="14">
                  <c:v>0.91281779099425897</c:v>
                </c:pt>
                <c:pt idx="15">
                  <c:v>0.90815309136137901</c:v>
                </c:pt>
                <c:pt idx="16">
                  <c:v>0.90499439580283803</c:v>
                </c:pt>
                <c:pt idx="17">
                  <c:v>0.90293209299231603</c:v>
                </c:pt>
                <c:pt idx="18">
                  <c:v>0.90168680848164895</c:v>
                </c:pt>
                <c:pt idx="19">
                  <c:v>0.90106377631498702</c:v>
                </c:pt>
                <c:pt idx="20">
                  <c:v>0.90092419387869604</c:v>
                </c:pt>
                <c:pt idx="21">
                  <c:v>0.90116704693911598</c:v>
                </c:pt>
                <c:pt idx="22">
                  <c:v>0.901717379223959</c:v>
                </c:pt>
                <c:pt idx="23">
                  <c:v>0.90251857192372997</c:v>
                </c:pt>
                <c:pt idx="24">
                  <c:v>0.90352715952082097</c:v>
                </c:pt>
                <c:pt idx="25">
                  <c:v>0.90470928003316298</c:v>
                </c:pt>
              </c:numCache>
            </c:numRef>
          </c:yVal>
          <c:smooth val="1"/>
        </c:ser>
        <c:dLbls>
          <c:showLegendKey val="0"/>
          <c:showVal val="0"/>
          <c:showCatName val="0"/>
          <c:showSerName val="0"/>
          <c:showPercent val="0"/>
          <c:showBubbleSize val="0"/>
        </c:dLbls>
        <c:axId val="669141200"/>
        <c:axId val="669141592"/>
      </c:scatterChart>
      <c:valAx>
        <c:axId val="669141200"/>
        <c:scaling>
          <c:orientation val="minMax"/>
          <c:max val="25"/>
          <c:min val="0"/>
        </c:scaling>
        <c:delete val="0"/>
        <c:axPos val="b"/>
        <c:title>
          <c:tx>
            <c:rich>
              <a:bodyPr/>
              <a:lstStyle/>
              <a:p>
                <a:pPr>
                  <a:defRPr sz="1700"/>
                </a:pPr>
                <a:r>
                  <a:rPr lang="en-US" sz="1700" b="1" i="0" u="none" strike="noStrike" baseline="0" dirty="0" smtClean="0">
                    <a:effectLst/>
                  </a:rPr>
                  <a:t>Center volume of pediatric transplants (cases per year)</a:t>
                </a:r>
                <a:endParaRPr lang="en-US" sz="1700" dirty="0"/>
              </a:p>
            </c:rich>
          </c:tx>
          <c:layout>
            <c:manualLayout>
              <c:xMode val="edge"/>
              <c:yMode val="edge"/>
              <c:x val="0.18449852507374631"/>
              <c:y val="0.87506752180171032"/>
            </c:manualLayout>
          </c:layout>
          <c:overlay val="0"/>
        </c:title>
        <c:numFmt formatCode="#,##0" sourceLinked="0"/>
        <c:majorTickMark val="out"/>
        <c:minorTickMark val="none"/>
        <c:tickLblPos val="nextTo"/>
        <c:txPr>
          <a:bodyPr rot="0"/>
          <a:lstStyle/>
          <a:p>
            <a:pPr>
              <a:defRPr sz="1500" b="1"/>
            </a:pPr>
            <a:endParaRPr lang="en-US"/>
          </a:p>
        </c:txPr>
        <c:crossAx val="669141592"/>
        <c:crosses val="autoZero"/>
        <c:crossBetween val="midCat"/>
        <c:majorUnit val="5"/>
      </c:valAx>
      <c:valAx>
        <c:axId val="669141592"/>
        <c:scaling>
          <c:orientation val="minMax"/>
          <c:max val="1.5"/>
          <c:min val="0"/>
        </c:scaling>
        <c:delete val="0"/>
        <c:axPos val="l"/>
        <c:majorGridlines>
          <c:spPr>
            <a:ln>
              <a:prstDash val="sysDash"/>
            </a:ln>
          </c:spPr>
        </c:majorGridlines>
        <c:title>
          <c:tx>
            <c:rich>
              <a:bodyPr rot="-5400000" vert="horz"/>
              <a:lstStyle/>
              <a:p>
                <a:pPr>
                  <a:defRPr sz="1700"/>
                </a:pPr>
                <a:r>
                  <a:rPr lang="en-US" sz="1400" b="1" i="0" baseline="0" dirty="0" smtClean="0">
                    <a:solidFill>
                      <a:schemeClr val="tx1"/>
                    </a:solidFill>
                  </a:rPr>
                  <a:t>Hazard Ratio of 1 Year Mortality/Graft Failure</a:t>
                </a:r>
                <a:endParaRPr lang="en-US" sz="1400" b="1" i="0" baseline="0" dirty="0">
                  <a:solidFill>
                    <a:schemeClr val="tx1"/>
                  </a:solidFill>
                </a:endParaRPr>
              </a:p>
            </c:rich>
          </c:tx>
          <c:layout>
            <c:manualLayout>
              <c:xMode val="edge"/>
              <c:yMode val="edge"/>
              <c:x val="7.1214549508745026E-3"/>
              <c:y val="4.1676826686986704E-2"/>
            </c:manualLayout>
          </c:layout>
          <c:overlay val="0"/>
        </c:title>
        <c:numFmt formatCode="#,##0.0" sourceLinked="0"/>
        <c:majorTickMark val="out"/>
        <c:minorTickMark val="none"/>
        <c:tickLblPos val="nextTo"/>
        <c:txPr>
          <a:bodyPr/>
          <a:lstStyle/>
          <a:p>
            <a:pPr>
              <a:defRPr sz="1500" b="1"/>
            </a:pPr>
            <a:endParaRPr lang="en-US"/>
          </a:p>
        </c:txPr>
        <c:crossAx val="669141200"/>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34796645994445"/>
          <c:y val="3.3590508847684365E-2"/>
          <c:w val="0.85083095254687302"/>
          <c:h val="0.77074260114041093"/>
        </c:manualLayout>
      </c:layout>
      <c:scatterChart>
        <c:scatterStyle val="smoothMarker"/>
        <c:varyColors val="0"/>
        <c:ser>
          <c:idx val="0"/>
          <c:order val="0"/>
          <c:tx>
            <c:strRef>
              <c:f>Microsoft_Excel_Worksheet1!$B$1</c:f>
              <c:strCache>
                <c:ptCount val="1"/>
                <c:pt idx="0">
                  <c:v>yhat</c:v>
                </c:pt>
              </c:strCache>
            </c:strRef>
          </c:tx>
          <c:spPr>
            <a:ln w="38100">
              <a:solidFill>
                <a:srgbClr val="00FF00"/>
              </a:solidFill>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Microsoft_Excel_Worksheet1!$B$2:$B$10002</c:f>
              <c:numCache>
                <c:formatCode>General</c:formatCode>
                <c:ptCount val="10001"/>
                <c:pt idx="0">
                  <c:v>1.0430804444227499</c:v>
                </c:pt>
                <c:pt idx="1">
                  <c:v>1.02131309813531</c:v>
                </c:pt>
                <c:pt idx="2">
                  <c:v>1</c:v>
                </c:pt>
                <c:pt idx="3">
                  <c:v>0.97913167061675399</c:v>
                </c:pt>
                <c:pt idx="4">
                  <c:v>0.95869882840475595</c:v>
                </c:pt>
                <c:pt idx="5">
                  <c:v>0.93869238547427403</c:v>
                </c:pt>
                <c:pt idx="6">
                  <c:v>0.91910344358465301</c:v>
                </c:pt>
                <c:pt idx="7">
                  <c:v>0.89992329018665296</c:v>
                </c:pt>
                <c:pt idx="8">
                  <c:v>0.881143394547383</c:v>
                </c:pt>
                <c:pt idx="9">
                  <c:v>0.86275540395609795</c:v>
                </c:pt>
                <c:pt idx="10">
                  <c:v>0.84475114000916696</c:v>
                </c:pt>
                <c:pt idx="11">
                  <c:v>0.827122594972583</c:v>
                </c:pt>
                <c:pt idx="12">
                  <c:v>0.80986192822036995</c:v>
                </c:pt>
                <c:pt idx="13">
                  <c:v>0.79296146274731705</c:v>
                </c:pt>
                <c:pt idx="14">
                  <c:v>0.776413681754486</c:v>
                </c:pt>
                <c:pt idx="15">
                  <c:v>0.76021122530597496</c:v>
                </c:pt>
                <c:pt idx="16">
                  <c:v>0.74434688705544905</c:v>
                </c:pt>
                <c:pt idx="17">
                  <c:v>0.72881361104098197</c:v>
                </c:pt>
                <c:pt idx="18">
                  <c:v>0.71360448854678604</c:v>
                </c:pt>
                <c:pt idx="19">
                  <c:v>0.69871275503042996</c:v>
                </c:pt>
                <c:pt idx="20">
                  <c:v>0.68413178711417999</c:v>
                </c:pt>
                <c:pt idx="21">
                  <c:v>0.66985509963913203</c:v>
                </c:pt>
                <c:pt idx="22">
                  <c:v>0.65587634278081597</c:v>
                </c:pt>
                <c:pt idx="23">
                  <c:v>0.64218929922498702</c:v>
                </c:pt>
                <c:pt idx="24">
                  <c:v>0.62878788140236497</c:v>
                </c:pt>
                <c:pt idx="25">
                  <c:v>0.61566612878106697</c:v>
                </c:pt>
                <c:pt idx="26">
                  <c:v>0.60281820521555596</c:v>
                </c:pt>
                <c:pt idx="27">
                  <c:v>0.59023839635090103</c:v>
                </c:pt>
                <c:pt idx="28">
                  <c:v>0.57792110708121203</c:v>
                </c:pt>
                <c:pt idx="29">
                  <c:v>0.56586085906111105</c:v>
                </c:pt>
                <c:pt idx="30">
                  <c:v>0.55405228826913699</c:v>
                </c:pt>
              </c:numCache>
            </c:numRef>
          </c:yVal>
          <c:smooth val="0"/>
        </c:ser>
        <c:ser>
          <c:idx val="1"/>
          <c:order val="1"/>
          <c:tx>
            <c:strRef>
              <c:f>Microsoft_Excel_Worksheet1!$C$1</c:f>
              <c:strCache>
                <c:ptCount val="1"/>
                <c:pt idx="0">
                  <c:v>lower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Microsoft_Excel_Worksheet1!$C$2:$C$10002</c:f>
              <c:numCache>
                <c:formatCode>General</c:formatCode>
                <c:ptCount val="10001"/>
                <c:pt idx="0">
                  <c:v>1.0040853939119201</c:v>
                </c:pt>
                <c:pt idx="1">
                  <c:v>1.0020406149013701</c:v>
                </c:pt>
                <c:pt idx="2">
                  <c:v>1</c:v>
                </c:pt>
                <c:pt idx="3">
                  <c:v>0.96065516351992897</c:v>
                </c:pt>
                <c:pt idx="4">
                  <c:v>0.92285834319750204</c:v>
                </c:pt>
                <c:pt idx="5">
                  <c:v>0.88654863259012695</c:v>
                </c:pt>
                <c:pt idx="6">
                  <c:v>0.85166752160923798</c:v>
                </c:pt>
                <c:pt idx="7">
                  <c:v>0.81815880223613502</c:v>
                </c:pt>
                <c:pt idx="8">
                  <c:v>0.78596847794742297</c:v>
                </c:pt>
                <c:pt idx="9">
                  <c:v>0.75504467670409203</c:v>
                </c:pt>
                <c:pt idx="10">
                  <c:v>0.725337567364021</c:v>
                </c:pt>
                <c:pt idx="11">
                  <c:v>0.69679927938323105</c:v>
                </c:pt>
                <c:pt idx="12">
                  <c:v>0.66938382567646704</c:v>
                </c:pt>
                <c:pt idx="13">
                  <c:v>0.64304702851282203</c:v>
                </c:pt>
                <c:pt idx="14">
                  <c:v>0.61774644832698899</c:v>
                </c:pt>
                <c:pt idx="15">
                  <c:v>0.59344131533141897</c:v>
                </c:pt>
                <c:pt idx="16">
                  <c:v>0.57009246381918599</c:v>
                </c:pt>
                <c:pt idx="17">
                  <c:v>0.54766226905170001</c:v>
                </c:pt>
                <c:pt idx="18">
                  <c:v>0.52611458662955601</c:v>
                </c:pt>
                <c:pt idx="19">
                  <c:v>0.50541469424883601</c:v>
                </c:pt>
                <c:pt idx="20">
                  <c:v>0.48552923574898998</c:v>
                </c:pt>
                <c:pt idx="21">
                  <c:v>0.46642616736215198</c:v>
                </c:pt>
                <c:pt idx="22">
                  <c:v>0.44807470607726202</c:v>
                </c:pt>
                <c:pt idx="23">
                  <c:v>0.43044528003579702</c:v>
                </c:pt>
                <c:pt idx="24">
                  <c:v>0.41350948087917</c:v>
                </c:pt>
                <c:pt idx="25">
                  <c:v>0.39724001797101999</c:v>
                </c:pt>
                <c:pt idx="26">
                  <c:v>0.38161067442060997</c:v>
                </c:pt>
                <c:pt idx="27">
                  <c:v>0.366596264836481</c:v>
                </c:pt>
                <c:pt idx="28">
                  <c:v>0.35217259474228502</c:v>
                </c:pt>
                <c:pt idx="29">
                  <c:v>0.33831642158938802</c:v>
                </c:pt>
                <c:pt idx="30">
                  <c:v>0.32500541730343002</c:v>
                </c:pt>
              </c:numCache>
            </c:numRef>
          </c:yVal>
          <c:smooth val="0"/>
        </c:ser>
        <c:ser>
          <c:idx val="2"/>
          <c:order val="2"/>
          <c:tx>
            <c:strRef>
              <c:f>Microsoft_Excel_Worksheet1!$D$1</c:f>
              <c:strCache>
                <c:ptCount val="1"/>
                <c:pt idx="0">
                  <c:v>upper</c:v>
                </c:pt>
              </c:strCache>
            </c:strRef>
          </c:tx>
          <c:spPr>
            <a:ln w="41275">
              <a:solidFill>
                <a:srgbClr val="00FF00"/>
              </a:solidFill>
              <a:prstDash val="sysDash"/>
            </a:ln>
          </c:spPr>
          <c:marker>
            <c:symbol val="none"/>
          </c:marker>
          <c:xVal>
            <c:numRef>
              <c:f>Microsoft_Excel_Worksheet1!$A$2:$A$10002</c:f>
              <c:numCache>
                <c:formatCode>General</c:formatCode>
                <c:ptCount val="1000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numCache>
            </c:numRef>
          </c:xVal>
          <c:yVal>
            <c:numRef>
              <c:f>Microsoft_Excel_Worksheet1!$D$2:$D$10002</c:f>
              <c:numCache>
                <c:formatCode>General</c:formatCode>
                <c:ptCount val="10001"/>
                <c:pt idx="0">
                  <c:v>1.0835899218673399</c:v>
                </c:pt>
                <c:pt idx="1">
                  <c:v>1.0409562535800101</c:v>
                </c:pt>
                <c:pt idx="2">
                  <c:v>1</c:v>
                </c:pt>
                <c:pt idx="3">
                  <c:v>0.99796354072776305</c:v>
                </c:pt>
                <c:pt idx="4">
                  <c:v>0.99593122862189298</c:v>
                </c:pt>
                <c:pt idx="5">
                  <c:v>0.99390305523685596</c:v>
                </c:pt>
                <c:pt idx="6">
                  <c:v>0.99187901214431395</c:v>
                </c:pt>
                <c:pt idx="7">
                  <c:v>0.98985909093309499</c:v>
                </c:pt>
                <c:pt idx="8">
                  <c:v>0.98784328320915604</c:v>
                </c:pt>
                <c:pt idx="9">
                  <c:v>0.98583158059554798</c:v>
                </c:pt>
                <c:pt idx="10">
                  <c:v>0.98382397473238004</c:v>
                </c:pt>
                <c:pt idx="11">
                  <c:v>0.98182045727678702</c:v>
                </c:pt>
                <c:pt idx="12">
                  <c:v>0.97982101990289305</c:v>
                </c:pt>
                <c:pt idx="13">
                  <c:v>0.97782565430177903</c:v>
                </c:pt>
                <c:pt idx="14">
                  <c:v>0.97583435218144499</c:v>
                </c:pt>
                <c:pt idx="15">
                  <c:v>0.97384710526677798</c:v>
                </c:pt>
                <c:pt idx="16">
                  <c:v>0.97186390529951605</c:v>
                </c:pt>
                <c:pt idx="17">
                  <c:v>0.96988474403821601</c:v>
                </c:pt>
                <c:pt idx="18">
                  <c:v>0.967909613258218</c:v>
                </c:pt>
                <c:pt idx="19">
                  <c:v>0.96593850475161103</c:v>
                </c:pt>
                <c:pt idx="20">
                  <c:v>0.96397141032719802</c:v>
                </c:pt>
                <c:pt idx="21">
                  <c:v>0.96200832181046603</c:v>
                </c:pt>
                <c:pt idx="22">
                  <c:v>0.960049231043546</c:v>
                </c:pt>
                <c:pt idx="23">
                  <c:v>0.95809412988518305</c:v>
                </c:pt>
                <c:pt idx="24">
                  <c:v>0.95614301021070203</c:v>
                </c:pt>
                <c:pt idx="25">
                  <c:v>0.95419586391197397</c:v>
                </c:pt>
                <c:pt idx="26">
                  <c:v>0.95225268289737997</c:v>
                </c:pt>
                <c:pt idx="27">
                  <c:v>0.950313459091781</c:v>
                </c:pt>
                <c:pt idx="28">
                  <c:v>0.94837818443648203</c:v>
                </c:pt>
                <c:pt idx="29">
                  <c:v>0.946446850889199</c:v>
                </c:pt>
                <c:pt idx="30">
                  <c:v>0.94451945042402596</c:v>
                </c:pt>
              </c:numCache>
            </c:numRef>
          </c:yVal>
          <c:smooth val="1"/>
        </c:ser>
        <c:dLbls>
          <c:showLegendKey val="0"/>
          <c:showVal val="0"/>
          <c:showCatName val="0"/>
          <c:showSerName val="0"/>
          <c:showPercent val="0"/>
          <c:showBubbleSize val="0"/>
        </c:dLbls>
        <c:axId val="669142376"/>
        <c:axId val="669142768"/>
      </c:scatterChart>
      <c:valAx>
        <c:axId val="669142376"/>
        <c:scaling>
          <c:orientation val="minMax"/>
          <c:max val="20"/>
          <c:min val="0"/>
        </c:scaling>
        <c:delete val="0"/>
        <c:axPos val="b"/>
        <c:title>
          <c:tx>
            <c:rich>
              <a:bodyPr/>
              <a:lstStyle/>
              <a:p>
                <a:pPr>
                  <a:defRPr sz="1700"/>
                </a:pPr>
                <a:r>
                  <a:rPr lang="en-US" sz="1700" b="1" i="0" u="none" strike="noStrike" baseline="0" dirty="0" smtClean="0">
                    <a:effectLst/>
                  </a:rPr>
                  <a:t>Center volume of pediatric transplants (cases per year)</a:t>
                </a:r>
                <a:endParaRPr lang="en-US" sz="1700" dirty="0"/>
              </a:p>
            </c:rich>
          </c:tx>
          <c:layout>
            <c:manualLayout>
              <c:xMode val="edge"/>
              <c:yMode val="edge"/>
              <c:x val="0.21694690265486727"/>
              <c:y val="0.87506752180171032"/>
            </c:manualLayout>
          </c:layout>
          <c:overlay val="0"/>
        </c:title>
        <c:numFmt formatCode="#,##0" sourceLinked="0"/>
        <c:majorTickMark val="out"/>
        <c:minorTickMark val="none"/>
        <c:tickLblPos val="nextTo"/>
        <c:txPr>
          <a:bodyPr rot="0"/>
          <a:lstStyle/>
          <a:p>
            <a:pPr>
              <a:defRPr sz="1500" b="1"/>
            </a:pPr>
            <a:endParaRPr lang="en-US"/>
          </a:p>
        </c:txPr>
        <c:crossAx val="669142768"/>
        <c:crosses val="autoZero"/>
        <c:crossBetween val="midCat"/>
        <c:majorUnit val="5"/>
      </c:valAx>
      <c:valAx>
        <c:axId val="669142768"/>
        <c:scaling>
          <c:orientation val="minMax"/>
          <c:max val="1.5"/>
          <c:min val="0"/>
        </c:scaling>
        <c:delete val="0"/>
        <c:axPos val="l"/>
        <c:majorGridlines>
          <c:spPr>
            <a:ln>
              <a:prstDash val="sysDash"/>
            </a:ln>
          </c:spPr>
        </c:majorGridlines>
        <c:title>
          <c:tx>
            <c:rich>
              <a:bodyPr rot="-5400000" vert="horz"/>
              <a:lstStyle/>
              <a:p>
                <a:pPr>
                  <a:defRPr sz="1700"/>
                </a:pPr>
                <a:r>
                  <a:rPr lang="en-US" sz="1400" b="1" i="0" baseline="0" dirty="0" smtClean="0">
                    <a:solidFill>
                      <a:schemeClr val="tx1"/>
                    </a:solidFill>
                  </a:rPr>
                  <a:t>Hazard Ratio of 5 Year Mortality/Graft Fai</a:t>
                </a:r>
                <a:r>
                  <a:rPr lang="en-US" sz="1700" b="1" i="0" baseline="0" dirty="0" smtClean="0">
                    <a:solidFill>
                      <a:schemeClr val="tx1"/>
                    </a:solidFill>
                  </a:rPr>
                  <a:t>lure</a:t>
                </a:r>
                <a:endParaRPr lang="en-US" sz="1700" b="1" i="0" baseline="0" dirty="0">
                  <a:solidFill>
                    <a:schemeClr val="tx1"/>
                  </a:solidFill>
                </a:endParaRPr>
              </a:p>
            </c:rich>
          </c:tx>
          <c:layout>
            <c:manualLayout>
              <c:xMode val="edge"/>
              <c:yMode val="edge"/>
              <c:x val="0"/>
              <c:y val="0.11156929980526628"/>
            </c:manualLayout>
          </c:layout>
          <c:overlay val="0"/>
        </c:title>
        <c:numFmt formatCode="#,##0.0" sourceLinked="0"/>
        <c:majorTickMark val="out"/>
        <c:minorTickMark val="none"/>
        <c:tickLblPos val="nextTo"/>
        <c:txPr>
          <a:bodyPr/>
          <a:lstStyle/>
          <a:p>
            <a:pPr>
              <a:defRPr sz="1500" b="1"/>
            </a:pPr>
            <a:endParaRPr lang="en-US"/>
          </a:p>
        </c:txPr>
        <c:crossAx val="669142376"/>
        <c:crossesAt val="0"/>
        <c:crossBetween val="midCat"/>
        <c:majorUnit val="0.5"/>
      </c:valAx>
      <c:spPr>
        <a:solidFill>
          <a:schemeClr val="bg2"/>
        </a:solidFill>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08208064900978"/>
          <c:y val="0.11921063971481177"/>
          <c:w val="0.86362491052258861"/>
          <c:h val="0.71435460492811564"/>
        </c:manualLayout>
      </c:layout>
      <c:barChart>
        <c:barDir val="col"/>
        <c:grouping val="percentStacked"/>
        <c:varyColors val="0"/>
        <c:ser>
          <c:idx val="0"/>
          <c:order val="0"/>
          <c:tx>
            <c:strRef>
              <c:f>Sheet1!$A$2</c:f>
              <c:strCache>
                <c:ptCount val="1"/>
                <c:pt idx="0">
                  <c:v>0 - 10</c:v>
                </c:pt>
              </c:strCache>
            </c:strRef>
          </c:tx>
          <c:spPr>
            <a:gradFill flip="none" rotWithShape="1">
              <a:gsLst>
                <a:gs pos="0">
                  <a:srgbClr val="208C03"/>
                </a:gs>
                <a:gs pos="50000">
                  <a:srgbClr val="20F703"/>
                </a:gs>
                <a:gs pos="100000">
                  <a:srgbClr val="208C03"/>
                </a:gs>
              </a:gsLst>
              <a:lin ang="10800000" scaled="1"/>
              <a:tileRect/>
            </a:gradFill>
            <a:ln>
              <a:solidFill>
                <a:schemeClr val="bg2"/>
              </a:solidFill>
            </a:ln>
          </c:spPr>
          <c:invertIfNegative val="0"/>
          <c:cat>
            <c:strRef>
              <c:f>Sheet1!$B$1:$E$1</c:f>
              <c:strCache>
                <c:ptCount val="4"/>
                <c:pt idx="0">
                  <c:v>&lt;1</c:v>
                </c:pt>
                <c:pt idx="1">
                  <c:v>1-5</c:v>
                </c:pt>
                <c:pt idx="2">
                  <c:v>6-10</c:v>
                </c:pt>
                <c:pt idx="3">
                  <c:v>11-17</c:v>
                </c:pt>
              </c:strCache>
            </c:strRef>
          </c:cat>
          <c:val>
            <c:numRef>
              <c:f>Sheet1!$B$2:$E$2</c:f>
              <c:numCache>
                <c:formatCode>General</c:formatCode>
                <c:ptCount val="4"/>
                <c:pt idx="0">
                  <c:v>29</c:v>
                </c:pt>
                <c:pt idx="1">
                  <c:v>57</c:v>
                </c:pt>
                <c:pt idx="2">
                  <c:v>100</c:v>
                </c:pt>
                <c:pt idx="3">
                  <c:v>80</c:v>
                </c:pt>
              </c:numCache>
            </c:numRef>
          </c:val>
        </c:ser>
        <c:ser>
          <c:idx val="1"/>
          <c:order val="1"/>
          <c:tx>
            <c:strRef>
              <c:f>Sheet1!$A$3</c:f>
              <c:strCache>
                <c:ptCount val="1"/>
                <c:pt idx="0">
                  <c:v>11 - 17</c:v>
                </c:pt>
              </c:strCache>
            </c:strRef>
          </c:tx>
          <c:spPr>
            <a:gradFill flip="none" rotWithShape="1">
              <a:gsLst>
                <a:gs pos="0">
                  <a:srgbClr val="C00000"/>
                </a:gs>
                <a:gs pos="50000">
                  <a:srgbClr val="FF0000"/>
                </a:gs>
                <a:gs pos="100000">
                  <a:srgbClr val="C00000"/>
                </a:gs>
              </a:gsLst>
              <a:lin ang="10800000" scaled="1"/>
              <a:tileRect/>
            </a:gradFill>
            <a:ln>
              <a:solidFill>
                <a:schemeClr val="bg2"/>
              </a:solidFill>
            </a:ln>
          </c:spPr>
          <c:invertIfNegative val="0"/>
          <c:cat>
            <c:strRef>
              <c:f>Sheet1!$B$1:$E$1</c:f>
              <c:strCache>
                <c:ptCount val="4"/>
                <c:pt idx="0">
                  <c:v>&lt;1</c:v>
                </c:pt>
                <c:pt idx="1">
                  <c:v>1-5</c:v>
                </c:pt>
                <c:pt idx="2">
                  <c:v>6-10</c:v>
                </c:pt>
                <c:pt idx="3">
                  <c:v>11-17</c:v>
                </c:pt>
              </c:strCache>
            </c:strRef>
          </c:cat>
          <c:val>
            <c:numRef>
              <c:f>Sheet1!$B$3:$E$3</c:f>
              <c:numCache>
                <c:formatCode>General</c:formatCode>
                <c:ptCount val="4"/>
                <c:pt idx="0">
                  <c:v>1</c:v>
                </c:pt>
                <c:pt idx="1">
                  <c:v>0</c:v>
                </c:pt>
                <c:pt idx="2">
                  <c:v>7</c:v>
                </c:pt>
                <c:pt idx="3">
                  <c:v>214</c:v>
                </c:pt>
              </c:numCache>
            </c:numRef>
          </c:val>
        </c:ser>
        <c:ser>
          <c:idx val="2"/>
          <c:order val="2"/>
          <c:tx>
            <c:strRef>
              <c:f>Sheet1!$A$4</c:f>
              <c:strCache>
                <c:ptCount val="1"/>
                <c:pt idx="0">
                  <c:v>18 - 34</c:v>
                </c:pt>
              </c:strCache>
            </c:strRef>
          </c:tx>
          <c:spPr>
            <a:gradFill flip="none" rotWithShape="1">
              <a:gsLst>
                <a:gs pos="0">
                  <a:srgbClr val="A6A200"/>
                </a:gs>
                <a:gs pos="50000">
                  <a:srgbClr val="FFFF00"/>
                </a:gs>
                <a:gs pos="100000">
                  <a:srgbClr val="A6A200"/>
                </a:gs>
              </a:gsLst>
              <a:lin ang="10800000" scaled="1"/>
              <a:tileRect/>
            </a:gradFill>
            <a:ln>
              <a:solidFill>
                <a:srgbClr val="000000"/>
              </a:solidFill>
            </a:ln>
          </c:spPr>
          <c:invertIfNegative val="0"/>
          <c:cat>
            <c:strRef>
              <c:f>Sheet1!$B$1:$E$1</c:f>
              <c:strCache>
                <c:ptCount val="4"/>
                <c:pt idx="0">
                  <c:v>&lt;1</c:v>
                </c:pt>
                <c:pt idx="1">
                  <c:v>1-5</c:v>
                </c:pt>
                <c:pt idx="2">
                  <c:v>6-10</c:v>
                </c:pt>
                <c:pt idx="3">
                  <c:v>11-17</c:v>
                </c:pt>
              </c:strCache>
            </c:strRef>
          </c:cat>
          <c:val>
            <c:numRef>
              <c:f>Sheet1!$B$4:$E$4</c:f>
              <c:numCache>
                <c:formatCode>General</c:formatCode>
                <c:ptCount val="4"/>
                <c:pt idx="0">
                  <c:v>0</c:v>
                </c:pt>
                <c:pt idx="1">
                  <c:v>0</c:v>
                </c:pt>
                <c:pt idx="2">
                  <c:v>6</c:v>
                </c:pt>
                <c:pt idx="3">
                  <c:v>129</c:v>
                </c:pt>
              </c:numCache>
            </c:numRef>
          </c:val>
        </c:ser>
        <c:ser>
          <c:idx val="3"/>
          <c:order val="3"/>
          <c:tx>
            <c:strRef>
              <c:f>Sheet1!$A$5</c:f>
              <c:strCache>
                <c:ptCount val="1"/>
                <c:pt idx="0">
                  <c:v>35 - 49</c:v>
                </c:pt>
              </c:strCache>
            </c:strRef>
          </c:tx>
          <c:spPr>
            <a:gradFill flip="none" rotWithShape="1">
              <a:gsLst>
                <a:gs pos="0">
                  <a:srgbClr val="000077"/>
                </a:gs>
                <a:gs pos="50000">
                  <a:srgbClr val="2626FF"/>
                </a:gs>
                <a:gs pos="100000">
                  <a:srgbClr val="000077"/>
                </a:gs>
              </a:gsLst>
              <a:lin ang="0" scaled="1"/>
              <a:tileRect/>
            </a:gradFill>
            <a:ln>
              <a:solidFill>
                <a:srgbClr val="000000"/>
              </a:solidFill>
            </a:ln>
          </c:spPr>
          <c:invertIfNegative val="0"/>
          <c:cat>
            <c:strRef>
              <c:f>Sheet1!$B$1:$E$1</c:f>
              <c:strCache>
                <c:ptCount val="4"/>
                <c:pt idx="0">
                  <c:v>&lt;1</c:v>
                </c:pt>
                <c:pt idx="1">
                  <c:v>1-5</c:v>
                </c:pt>
                <c:pt idx="2">
                  <c:v>6-10</c:v>
                </c:pt>
                <c:pt idx="3">
                  <c:v>11-17</c:v>
                </c:pt>
              </c:strCache>
            </c:strRef>
          </c:cat>
          <c:val>
            <c:numRef>
              <c:f>Sheet1!$B$5:$E$5</c:f>
              <c:numCache>
                <c:formatCode>General</c:formatCode>
                <c:ptCount val="4"/>
                <c:pt idx="0">
                  <c:v>0</c:v>
                </c:pt>
                <c:pt idx="1">
                  <c:v>0</c:v>
                </c:pt>
                <c:pt idx="2">
                  <c:v>10</c:v>
                </c:pt>
                <c:pt idx="3">
                  <c:v>133</c:v>
                </c:pt>
              </c:numCache>
            </c:numRef>
          </c:val>
        </c:ser>
        <c:ser>
          <c:idx val="4"/>
          <c:order val="4"/>
          <c:tx>
            <c:strRef>
              <c:f>Sheet1!$A$6</c:f>
              <c:strCache>
                <c:ptCount val="1"/>
                <c:pt idx="0">
                  <c:v>50 - 59</c:v>
                </c:pt>
              </c:strCache>
            </c:strRef>
          </c:tx>
          <c:spPr>
            <a:gradFill>
              <a:gsLst>
                <a:gs pos="0">
                  <a:srgbClr val="CC6600"/>
                </a:gs>
                <a:gs pos="50000">
                  <a:srgbClr val="FF9900"/>
                </a:gs>
                <a:gs pos="100000">
                  <a:srgbClr val="CC6600"/>
                </a:gs>
              </a:gsLst>
              <a:lin ang="10800000" scaled="1"/>
            </a:gradFill>
          </c:spPr>
          <c:invertIfNegative val="0"/>
          <c:cat>
            <c:strRef>
              <c:f>Sheet1!$B$1:$E$1</c:f>
              <c:strCache>
                <c:ptCount val="4"/>
                <c:pt idx="0">
                  <c:v>&lt;1</c:v>
                </c:pt>
                <c:pt idx="1">
                  <c:v>1-5</c:v>
                </c:pt>
                <c:pt idx="2">
                  <c:v>6-10</c:v>
                </c:pt>
                <c:pt idx="3">
                  <c:v>11-17</c:v>
                </c:pt>
              </c:strCache>
            </c:strRef>
          </c:cat>
          <c:val>
            <c:numRef>
              <c:f>Sheet1!$B$6:$E$6</c:f>
              <c:numCache>
                <c:formatCode>General</c:formatCode>
                <c:ptCount val="4"/>
                <c:pt idx="0">
                  <c:v>0</c:v>
                </c:pt>
                <c:pt idx="1">
                  <c:v>0</c:v>
                </c:pt>
                <c:pt idx="2">
                  <c:v>2</c:v>
                </c:pt>
                <c:pt idx="3">
                  <c:v>60</c:v>
                </c:pt>
              </c:numCache>
            </c:numRef>
          </c:val>
        </c:ser>
        <c:ser>
          <c:idx val="5"/>
          <c:order val="5"/>
          <c:tx>
            <c:strRef>
              <c:f>Sheet1!$A$7</c:f>
              <c:strCache>
                <c:ptCount val="1"/>
                <c:pt idx="0">
                  <c:v>60+</c:v>
                </c:pt>
              </c:strCache>
            </c:strRef>
          </c:tx>
          <c:spPr>
            <a:gradFill>
              <a:gsLst>
                <a:gs pos="0">
                  <a:srgbClr val="7030A0"/>
                </a:gs>
                <a:gs pos="50000">
                  <a:srgbClr val="9966FF"/>
                </a:gs>
                <a:gs pos="100000">
                  <a:srgbClr val="7030A0"/>
                </a:gs>
              </a:gsLst>
              <a:lin ang="10800000" scaled="1"/>
            </a:gradFill>
          </c:spPr>
          <c:invertIfNegative val="0"/>
          <c:cat>
            <c:strRef>
              <c:f>Sheet1!$B$1:$E$1</c:f>
              <c:strCache>
                <c:ptCount val="4"/>
                <c:pt idx="0">
                  <c:v>&lt;1</c:v>
                </c:pt>
                <c:pt idx="1">
                  <c:v>1-5</c:v>
                </c:pt>
                <c:pt idx="2">
                  <c:v>6-10</c:v>
                </c:pt>
                <c:pt idx="3">
                  <c:v>11-17</c:v>
                </c:pt>
              </c:strCache>
            </c:strRef>
          </c:cat>
          <c:val>
            <c:numRef>
              <c:f>Sheet1!$B$7:$E$7</c:f>
              <c:numCache>
                <c:formatCode>General</c:formatCode>
                <c:ptCount val="4"/>
                <c:pt idx="0">
                  <c:v>0</c:v>
                </c:pt>
                <c:pt idx="1">
                  <c:v>0</c:v>
                </c:pt>
                <c:pt idx="2">
                  <c:v>1</c:v>
                </c:pt>
                <c:pt idx="3">
                  <c:v>13</c:v>
                </c:pt>
              </c:numCache>
            </c:numRef>
          </c:val>
        </c:ser>
        <c:dLbls>
          <c:showLegendKey val="0"/>
          <c:showVal val="0"/>
          <c:showCatName val="0"/>
          <c:showSerName val="0"/>
          <c:showPercent val="0"/>
          <c:showBubbleSize val="0"/>
        </c:dLbls>
        <c:gapWidth val="40"/>
        <c:overlap val="100"/>
        <c:axId val="913538296"/>
        <c:axId val="913538688"/>
      </c:barChart>
      <c:catAx>
        <c:axId val="913538296"/>
        <c:scaling>
          <c:orientation val="minMax"/>
        </c:scaling>
        <c:delete val="0"/>
        <c:axPos val="b"/>
        <c:title>
          <c:tx>
            <c:rich>
              <a:bodyPr/>
              <a:lstStyle/>
              <a:p>
                <a:pPr>
                  <a:defRPr sz="1700"/>
                </a:pPr>
                <a:r>
                  <a:rPr lang="en-US" sz="1700" dirty="0" smtClean="0"/>
                  <a:t>Recipient  Age</a:t>
                </a:r>
                <a:endParaRPr lang="en-US" sz="1700" dirty="0"/>
              </a:p>
            </c:rich>
          </c:tx>
          <c:layout>
            <c:manualLayout>
              <c:xMode val="edge"/>
              <c:yMode val="edge"/>
              <c:x val="0.45892852995145522"/>
              <c:y val="0.90596956164061582"/>
            </c:manualLayout>
          </c:layout>
          <c:overlay val="0"/>
        </c:title>
        <c:numFmt formatCode="General" sourceLinked="0"/>
        <c:majorTickMark val="out"/>
        <c:minorTickMark val="none"/>
        <c:tickLblPos val="nextTo"/>
        <c:txPr>
          <a:bodyPr/>
          <a:lstStyle/>
          <a:p>
            <a:pPr>
              <a:defRPr sz="1500" b="1"/>
            </a:pPr>
            <a:endParaRPr lang="en-US"/>
          </a:p>
        </c:txPr>
        <c:crossAx val="913538688"/>
        <c:crosses val="autoZero"/>
        <c:auto val="1"/>
        <c:lblAlgn val="ctr"/>
        <c:lblOffset val="100"/>
        <c:noMultiLvlLbl val="0"/>
      </c:catAx>
      <c:valAx>
        <c:axId val="913538688"/>
        <c:scaling>
          <c:orientation val="minMax"/>
        </c:scaling>
        <c:delete val="0"/>
        <c:axPos val="l"/>
        <c:majorGridlines>
          <c:spPr>
            <a:ln w="6350">
              <a:solidFill>
                <a:schemeClr val="tx1"/>
              </a:solidFill>
              <a:prstDash val="sysDash"/>
            </a:ln>
          </c:spPr>
        </c:majorGridlines>
        <c:title>
          <c:tx>
            <c:rich>
              <a:bodyPr rot="-5400000" vert="horz"/>
              <a:lstStyle/>
              <a:p>
                <a:pPr>
                  <a:defRPr sz="1700"/>
                </a:pPr>
                <a:r>
                  <a:rPr lang="en-US" sz="1700" dirty="0" smtClean="0"/>
                  <a:t>% of Transplants</a:t>
                </a:r>
                <a:endParaRPr lang="en-US" sz="1700" dirty="0"/>
              </a:p>
            </c:rich>
          </c:tx>
          <c:layout/>
          <c:overlay val="0"/>
        </c:title>
        <c:numFmt formatCode="0%" sourceLinked="1"/>
        <c:majorTickMark val="out"/>
        <c:minorTickMark val="none"/>
        <c:tickLblPos val="nextTo"/>
        <c:txPr>
          <a:bodyPr/>
          <a:lstStyle/>
          <a:p>
            <a:pPr>
              <a:defRPr sz="1500" b="1"/>
            </a:pPr>
            <a:endParaRPr lang="en-US"/>
          </a:p>
        </c:txPr>
        <c:crossAx val="913538296"/>
        <c:crosses val="autoZero"/>
        <c:crossBetween val="between"/>
        <c:majorUnit val="0.2"/>
      </c:valAx>
      <c:spPr>
        <a:solidFill>
          <a:srgbClr val="000000"/>
        </a:solidFill>
        <a:ln w="12700">
          <a:solidFill>
            <a:srgbClr val="FFFFFF"/>
          </a:solidFill>
        </a:ln>
      </c:spPr>
    </c:plotArea>
    <c:legend>
      <c:legendPos val="t"/>
      <c:layout>
        <c:manualLayout>
          <c:xMode val="edge"/>
          <c:yMode val="edge"/>
          <c:x val="0.14903955589622095"/>
          <c:y val="3.0161789477807809E-2"/>
          <c:w val="0.83178640280584382"/>
          <c:h val="7.3342343401104709E-2"/>
        </c:manualLayout>
      </c:layout>
      <c:overlay val="0"/>
      <c:spPr>
        <a:solidFill>
          <a:schemeClr val="bg2"/>
        </a:solidFill>
        <a:ln w="12700">
          <a:solidFill>
            <a:srgbClr val="FFFFFF"/>
          </a:solidFill>
        </a:ln>
      </c:spPr>
      <c:txPr>
        <a:bodyPr/>
        <a:lstStyle/>
        <a:p>
          <a:pPr>
            <a:defRPr sz="1400" b="1"/>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27229229089725"/>
          <c:y val="4.8958223972003521E-2"/>
          <c:w val="0.86950351891854261"/>
          <c:h val="0.81856058617672756"/>
        </c:manualLayout>
      </c:layout>
      <c:barChart>
        <c:barDir val="col"/>
        <c:grouping val="stacked"/>
        <c:varyColors val="0"/>
        <c:ser>
          <c:idx val="0"/>
          <c:order val="0"/>
          <c:tx>
            <c:strRef>
              <c:f>Sheet1!$B$1</c:f>
              <c:strCache>
                <c:ptCount val="1"/>
                <c:pt idx="0">
                  <c:v>&lt;1</c:v>
                </c:pt>
              </c:strCache>
            </c:strRef>
          </c:tx>
          <c:spPr>
            <a:gradFill flip="none" rotWithShape="1">
              <a:gsLst>
                <a:gs pos="0">
                  <a:srgbClr val="7030A0"/>
                </a:gs>
                <a:gs pos="50000">
                  <a:srgbClr val="9966FF"/>
                </a:gs>
                <a:gs pos="100000">
                  <a:srgbClr val="7030A0"/>
                </a:gs>
              </a:gsLst>
              <a:lin ang="10800000" scaled="1"/>
              <a:tileRect/>
            </a:gradFill>
            <a:ln>
              <a:solidFill>
                <a:srgbClr val="000000"/>
              </a:solidFill>
            </a:ln>
          </c:spPr>
          <c:invertIfNegative val="0"/>
          <c:cat>
            <c:numRef>
              <c:f>Sheet1!$A$2:$A$30</c:f>
              <c:numCache>
                <c:formatCode>General</c:formatCode>
                <c:ptCount val="29"/>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numCache>
            </c:numRef>
          </c:cat>
          <c:val>
            <c:numRef>
              <c:f>Sheet1!$B$2:$B$30</c:f>
              <c:numCache>
                <c:formatCode>General</c:formatCode>
                <c:ptCount val="29"/>
                <c:pt idx="0">
                  <c:v>0</c:v>
                </c:pt>
                <c:pt idx="1">
                  <c:v>0</c:v>
                </c:pt>
                <c:pt idx="2">
                  <c:v>0</c:v>
                </c:pt>
                <c:pt idx="3">
                  <c:v>1</c:v>
                </c:pt>
                <c:pt idx="4">
                  <c:v>0</c:v>
                </c:pt>
                <c:pt idx="5">
                  <c:v>2</c:v>
                </c:pt>
                <c:pt idx="6">
                  <c:v>0</c:v>
                </c:pt>
                <c:pt idx="7">
                  <c:v>2</c:v>
                </c:pt>
                <c:pt idx="8">
                  <c:v>5</c:v>
                </c:pt>
                <c:pt idx="9">
                  <c:v>10</c:v>
                </c:pt>
                <c:pt idx="10">
                  <c:v>8</c:v>
                </c:pt>
                <c:pt idx="11">
                  <c:v>7</c:v>
                </c:pt>
                <c:pt idx="12">
                  <c:v>7</c:v>
                </c:pt>
                <c:pt idx="13">
                  <c:v>4</c:v>
                </c:pt>
                <c:pt idx="14">
                  <c:v>3</c:v>
                </c:pt>
                <c:pt idx="15">
                  <c:v>2</c:v>
                </c:pt>
                <c:pt idx="16">
                  <c:v>3</c:v>
                </c:pt>
                <c:pt idx="17">
                  <c:v>4</c:v>
                </c:pt>
                <c:pt idx="18">
                  <c:v>4</c:v>
                </c:pt>
                <c:pt idx="19">
                  <c:v>3</c:v>
                </c:pt>
                <c:pt idx="20">
                  <c:v>4</c:v>
                </c:pt>
                <c:pt idx="21">
                  <c:v>5</c:v>
                </c:pt>
                <c:pt idx="22">
                  <c:v>3</c:v>
                </c:pt>
                <c:pt idx="23">
                  <c:v>3</c:v>
                </c:pt>
                <c:pt idx="24">
                  <c:v>8</c:v>
                </c:pt>
                <c:pt idx="25">
                  <c:v>3</c:v>
                </c:pt>
                <c:pt idx="26">
                  <c:v>4</c:v>
                </c:pt>
                <c:pt idx="27">
                  <c:v>4</c:v>
                </c:pt>
                <c:pt idx="28">
                  <c:v>4</c:v>
                </c:pt>
              </c:numCache>
            </c:numRef>
          </c:val>
        </c:ser>
        <c:ser>
          <c:idx val="1"/>
          <c:order val="1"/>
          <c:tx>
            <c:strRef>
              <c:f>Sheet1!$C$1</c:f>
              <c:strCache>
                <c:ptCount val="1"/>
                <c:pt idx="0">
                  <c:v>1-5</c:v>
                </c:pt>
              </c:strCache>
            </c:strRef>
          </c:tx>
          <c:spPr>
            <a:gradFill flip="none" rotWithShape="1">
              <a:gsLst>
                <a:gs pos="0">
                  <a:srgbClr val="FFCC00">
                    <a:lumMod val="75000"/>
                  </a:srgbClr>
                </a:gs>
                <a:gs pos="50000">
                  <a:srgbClr val="FFFF00"/>
                </a:gs>
                <a:gs pos="100000">
                  <a:schemeClr val="tx2">
                    <a:lumMod val="75000"/>
                  </a:schemeClr>
                </a:gs>
              </a:gsLst>
              <a:lin ang="10800000" scaled="1"/>
              <a:tileRect/>
            </a:gradFill>
            <a:ln>
              <a:solidFill>
                <a:srgbClr val="000000"/>
              </a:solidFill>
            </a:ln>
          </c:spPr>
          <c:invertIfNegative val="0"/>
          <c:cat>
            <c:numRef>
              <c:f>Sheet1!$A$2:$A$30</c:f>
              <c:numCache>
                <c:formatCode>General</c:formatCode>
                <c:ptCount val="29"/>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numCache>
            </c:numRef>
          </c:cat>
          <c:val>
            <c:numRef>
              <c:f>Sheet1!$C$2:$C$30</c:f>
              <c:numCache>
                <c:formatCode>General</c:formatCode>
                <c:ptCount val="29"/>
                <c:pt idx="0">
                  <c:v>0</c:v>
                </c:pt>
                <c:pt idx="1">
                  <c:v>0</c:v>
                </c:pt>
                <c:pt idx="2">
                  <c:v>1</c:v>
                </c:pt>
                <c:pt idx="3">
                  <c:v>0</c:v>
                </c:pt>
                <c:pt idx="4">
                  <c:v>2</c:v>
                </c:pt>
                <c:pt idx="5">
                  <c:v>5</c:v>
                </c:pt>
                <c:pt idx="6">
                  <c:v>6</c:v>
                </c:pt>
                <c:pt idx="7">
                  <c:v>6</c:v>
                </c:pt>
                <c:pt idx="8">
                  <c:v>3</c:v>
                </c:pt>
                <c:pt idx="9">
                  <c:v>8</c:v>
                </c:pt>
                <c:pt idx="10">
                  <c:v>3</c:v>
                </c:pt>
                <c:pt idx="11">
                  <c:v>7</c:v>
                </c:pt>
                <c:pt idx="12">
                  <c:v>12</c:v>
                </c:pt>
                <c:pt idx="13">
                  <c:v>3</c:v>
                </c:pt>
                <c:pt idx="14">
                  <c:v>3</c:v>
                </c:pt>
                <c:pt idx="15">
                  <c:v>4</c:v>
                </c:pt>
                <c:pt idx="16">
                  <c:v>5</c:v>
                </c:pt>
                <c:pt idx="17">
                  <c:v>3</c:v>
                </c:pt>
                <c:pt idx="18">
                  <c:v>2</c:v>
                </c:pt>
                <c:pt idx="19">
                  <c:v>11</c:v>
                </c:pt>
                <c:pt idx="20">
                  <c:v>9</c:v>
                </c:pt>
                <c:pt idx="21">
                  <c:v>9</c:v>
                </c:pt>
                <c:pt idx="22">
                  <c:v>3</c:v>
                </c:pt>
                <c:pt idx="23">
                  <c:v>7</c:v>
                </c:pt>
                <c:pt idx="24">
                  <c:v>7</c:v>
                </c:pt>
                <c:pt idx="25">
                  <c:v>9</c:v>
                </c:pt>
                <c:pt idx="26">
                  <c:v>5</c:v>
                </c:pt>
                <c:pt idx="27">
                  <c:v>12</c:v>
                </c:pt>
                <c:pt idx="28">
                  <c:v>10</c:v>
                </c:pt>
              </c:numCache>
            </c:numRef>
          </c:val>
        </c:ser>
        <c:ser>
          <c:idx val="2"/>
          <c:order val="2"/>
          <c:tx>
            <c:strRef>
              <c:f>Sheet1!$D$1</c:f>
              <c:strCache>
                <c:ptCount val="1"/>
                <c:pt idx="0">
                  <c:v>6-10</c:v>
                </c:pt>
              </c:strCache>
            </c:strRef>
          </c:tx>
          <c:spPr>
            <a:gradFill flip="none" rotWithShape="1">
              <a:gsLst>
                <a:gs pos="0">
                  <a:srgbClr val="C00000"/>
                </a:gs>
                <a:gs pos="50000">
                  <a:srgbClr val="FF0000"/>
                </a:gs>
                <a:gs pos="100000">
                  <a:srgbClr val="C00000"/>
                </a:gs>
              </a:gsLst>
              <a:lin ang="10800000" scaled="1"/>
              <a:tileRect/>
            </a:gradFill>
            <a:ln>
              <a:solidFill>
                <a:srgbClr val="000000"/>
              </a:solidFill>
            </a:ln>
          </c:spPr>
          <c:invertIfNegative val="0"/>
          <c:cat>
            <c:numRef>
              <c:f>Sheet1!$A$2:$A$30</c:f>
              <c:numCache>
                <c:formatCode>General</c:formatCode>
                <c:ptCount val="29"/>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numCache>
            </c:numRef>
          </c:cat>
          <c:val>
            <c:numRef>
              <c:f>Sheet1!$D$2:$D$30</c:f>
              <c:numCache>
                <c:formatCode>General</c:formatCode>
                <c:ptCount val="29"/>
                <c:pt idx="0">
                  <c:v>0</c:v>
                </c:pt>
                <c:pt idx="1">
                  <c:v>1</c:v>
                </c:pt>
                <c:pt idx="2">
                  <c:v>1</c:v>
                </c:pt>
                <c:pt idx="3">
                  <c:v>3</c:v>
                </c:pt>
                <c:pt idx="4">
                  <c:v>4</c:v>
                </c:pt>
                <c:pt idx="5">
                  <c:v>9</c:v>
                </c:pt>
                <c:pt idx="6">
                  <c:v>11</c:v>
                </c:pt>
                <c:pt idx="7">
                  <c:v>9</c:v>
                </c:pt>
                <c:pt idx="8">
                  <c:v>10</c:v>
                </c:pt>
                <c:pt idx="9">
                  <c:v>15</c:v>
                </c:pt>
                <c:pt idx="10">
                  <c:v>9</c:v>
                </c:pt>
                <c:pt idx="11">
                  <c:v>17</c:v>
                </c:pt>
                <c:pt idx="12">
                  <c:v>14</c:v>
                </c:pt>
                <c:pt idx="13">
                  <c:v>15</c:v>
                </c:pt>
                <c:pt idx="14">
                  <c:v>13</c:v>
                </c:pt>
                <c:pt idx="15">
                  <c:v>8</c:v>
                </c:pt>
                <c:pt idx="16">
                  <c:v>13</c:v>
                </c:pt>
                <c:pt idx="17">
                  <c:v>12</c:v>
                </c:pt>
                <c:pt idx="18">
                  <c:v>10</c:v>
                </c:pt>
                <c:pt idx="19">
                  <c:v>11</c:v>
                </c:pt>
                <c:pt idx="20">
                  <c:v>14</c:v>
                </c:pt>
                <c:pt idx="21">
                  <c:v>9</c:v>
                </c:pt>
                <c:pt idx="22">
                  <c:v>19</c:v>
                </c:pt>
                <c:pt idx="23">
                  <c:v>18</c:v>
                </c:pt>
                <c:pt idx="24">
                  <c:v>22</c:v>
                </c:pt>
                <c:pt idx="25">
                  <c:v>17</c:v>
                </c:pt>
                <c:pt idx="26">
                  <c:v>13</c:v>
                </c:pt>
                <c:pt idx="27">
                  <c:v>18</c:v>
                </c:pt>
                <c:pt idx="28">
                  <c:v>15</c:v>
                </c:pt>
              </c:numCache>
            </c:numRef>
          </c:val>
        </c:ser>
        <c:ser>
          <c:idx val="3"/>
          <c:order val="3"/>
          <c:tx>
            <c:strRef>
              <c:f>Sheet1!$E$1</c:f>
              <c:strCache>
                <c:ptCount val="1"/>
                <c:pt idx="0">
                  <c:v>11-17</c:v>
                </c:pt>
              </c:strCache>
            </c:strRef>
          </c:tx>
          <c:spPr>
            <a:gradFill>
              <a:gsLst>
                <a:gs pos="0">
                  <a:srgbClr val="208C03"/>
                </a:gs>
                <a:gs pos="50000">
                  <a:srgbClr val="20F703"/>
                </a:gs>
                <a:gs pos="100000">
                  <a:srgbClr val="208C03"/>
                </a:gs>
              </a:gsLst>
              <a:lin ang="10800000" scaled="0"/>
            </a:gradFill>
            <a:ln>
              <a:solidFill>
                <a:srgbClr val="000000"/>
              </a:solidFill>
            </a:ln>
          </c:spPr>
          <c:invertIfNegative val="0"/>
          <c:cat>
            <c:numRef>
              <c:f>Sheet1!$A$2:$A$30</c:f>
              <c:numCache>
                <c:formatCode>General</c:formatCode>
                <c:ptCount val="29"/>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numCache>
            </c:numRef>
          </c:cat>
          <c:val>
            <c:numRef>
              <c:f>Sheet1!$E$2:$E$30</c:f>
              <c:numCache>
                <c:formatCode>General</c:formatCode>
                <c:ptCount val="29"/>
                <c:pt idx="0">
                  <c:v>1</c:v>
                </c:pt>
                <c:pt idx="1">
                  <c:v>2</c:v>
                </c:pt>
                <c:pt idx="2">
                  <c:v>3</c:v>
                </c:pt>
                <c:pt idx="3">
                  <c:v>3</c:v>
                </c:pt>
                <c:pt idx="4">
                  <c:v>17</c:v>
                </c:pt>
                <c:pt idx="5">
                  <c:v>30</c:v>
                </c:pt>
                <c:pt idx="6">
                  <c:v>31</c:v>
                </c:pt>
                <c:pt idx="7">
                  <c:v>31</c:v>
                </c:pt>
                <c:pt idx="8">
                  <c:v>34</c:v>
                </c:pt>
                <c:pt idx="9">
                  <c:v>63</c:v>
                </c:pt>
                <c:pt idx="10">
                  <c:v>60</c:v>
                </c:pt>
                <c:pt idx="11">
                  <c:v>64</c:v>
                </c:pt>
                <c:pt idx="12">
                  <c:v>64</c:v>
                </c:pt>
                <c:pt idx="13">
                  <c:v>50</c:v>
                </c:pt>
                <c:pt idx="14">
                  <c:v>54</c:v>
                </c:pt>
                <c:pt idx="15">
                  <c:v>57</c:v>
                </c:pt>
                <c:pt idx="16">
                  <c:v>55</c:v>
                </c:pt>
                <c:pt idx="17">
                  <c:v>61</c:v>
                </c:pt>
                <c:pt idx="18">
                  <c:v>74</c:v>
                </c:pt>
                <c:pt idx="19">
                  <c:v>72</c:v>
                </c:pt>
                <c:pt idx="20">
                  <c:v>74</c:v>
                </c:pt>
                <c:pt idx="21">
                  <c:v>84</c:v>
                </c:pt>
                <c:pt idx="22">
                  <c:v>91</c:v>
                </c:pt>
                <c:pt idx="23">
                  <c:v>100</c:v>
                </c:pt>
                <c:pt idx="24">
                  <c:v>89</c:v>
                </c:pt>
                <c:pt idx="25">
                  <c:v>81</c:v>
                </c:pt>
                <c:pt idx="26">
                  <c:v>77</c:v>
                </c:pt>
                <c:pt idx="27">
                  <c:v>103</c:v>
                </c:pt>
                <c:pt idx="28">
                  <c:v>78</c:v>
                </c:pt>
              </c:numCache>
            </c:numRef>
          </c:val>
        </c:ser>
        <c:ser>
          <c:idx val="4"/>
          <c:order val="4"/>
          <c:tx>
            <c:strRef>
              <c:f>Sheet1!$F$1</c:f>
              <c:strCache>
                <c:ptCount val="1"/>
                <c:pt idx="0">
                  <c:v>Total</c:v>
                </c:pt>
              </c:strCache>
            </c:strRef>
          </c:tx>
          <c:spPr>
            <a:noFill/>
          </c:spPr>
          <c:invertIfNegative val="0"/>
          <c:dLbls>
            <c:spPr>
              <a:solidFill>
                <a:srgbClr val="000000">
                  <a:alpha val="50000"/>
                </a:srgbClr>
              </a:solidFill>
            </c:spPr>
            <c:txPr>
              <a:bodyPr/>
              <a:lstStyle/>
              <a:p>
                <a:pPr>
                  <a:defRPr sz="1200" b="1">
                    <a:solidFill>
                      <a:schemeClr val="tx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Sheet1!$A$2:$A$30</c:f>
              <c:numCache>
                <c:formatCode>General</c:formatCode>
                <c:ptCount val="29"/>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numCache>
            </c:numRef>
          </c:cat>
          <c:val>
            <c:numRef>
              <c:f>Sheet1!$F$2:$F$30</c:f>
              <c:numCache>
                <c:formatCode>General</c:formatCode>
                <c:ptCount val="29"/>
                <c:pt idx="0">
                  <c:v>1</c:v>
                </c:pt>
                <c:pt idx="1">
                  <c:v>3</c:v>
                </c:pt>
                <c:pt idx="2">
                  <c:v>5</c:v>
                </c:pt>
                <c:pt idx="3">
                  <c:v>7</c:v>
                </c:pt>
                <c:pt idx="4">
                  <c:v>23</c:v>
                </c:pt>
                <c:pt idx="5">
                  <c:v>46</c:v>
                </c:pt>
                <c:pt idx="6">
                  <c:v>48</c:v>
                </c:pt>
                <c:pt idx="7">
                  <c:v>48</c:v>
                </c:pt>
                <c:pt idx="8">
                  <c:v>52</c:v>
                </c:pt>
                <c:pt idx="9">
                  <c:v>96</c:v>
                </c:pt>
                <c:pt idx="10">
                  <c:v>80</c:v>
                </c:pt>
                <c:pt idx="11">
                  <c:v>95</c:v>
                </c:pt>
                <c:pt idx="12">
                  <c:v>97</c:v>
                </c:pt>
                <c:pt idx="13">
                  <c:v>72</c:v>
                </c:pt>
                <c:pt idx="14">
                  <c:v>73</c:v>
                </c:pt>
                <c:pt idx="15">
                  <c:v>71</c:v>
                </c:pt>
                <c:pt idx="16">
                  <c:v>76</c:v>
                </c:pt>
                <c:pt idx="17">
                  <c:v>80</c:v>
                </c:pt>
                <c:pt idx="18">
                  <c:v>90</c:v>
                </c:pt>
                <c:pt idx="19">
                  <c:v>97</c:v>
                </c:pt>
                <c:pt idx="20">
                  <c:v>101</c:v>
                </c:pt>
                <c:pt idx="21">
                  <c:v>107</c:v>
                </c:pt>
                <c:pt idx="22">
                  <c:v>116</c:v>
                </c:pt>
                <c:pt idx="23">
                  <c:v>128</c:v>
                </c:pt>
                <c:pt idx="24">
                  <c:v>126</c:v>
                </c:pt>
                <c:pt idx="25">
                  <c:v>110</c:v>
                </c:pt>
                <c:pt idx="26">
                  <c:v>99</c:v>
                </c:pt>
                <c:pt idx="27">
                  <c:v>137</c:v>
                </c:pt>
                <c:pt idx="28">
                  <c:v>107</c:v>
                </c:pt>
              </c:numCache>
            </c:numRef>
          </c:val>
        </c:ser>
        <c:dLbls>
          <c:showLegendKey val="0"/>
          <c:showVal val="0"/>
          <c:showCatName val="0"/>
          <c:showSerName val="0"/>
          <c:showPercent val="0"/>
          <c:showBubbleSize val="0"/>
        </c:dLbls>
        <c:gapWidth val="25"/>
        <c:overlap val="100"/>
        <c:axId val="913539472"/>
        <c:axId val="913539864"/>
      </c:barChart>
      <c:catAx>
        <c:axId val="913539472"/>
        <c:scaling>
          <c:orientation val="minMax"/>
        </c:scaling>
        <c:delete val="0"/>
        <c:axPos val="b"/>
        <c:numFmt formatCode="General" sourceLinked="1"/>
        <c:majorTickMark val="out"/>
        <c:minorTickMark val="none"/>
        <c:tickLblPos val="nextTo"/>
        <c:txPr>
          <a:bodyPr rot="-2700000"/>
          <a:lstStyle/>
          <a:p>
            <a:pPr>
              <a:defRPr sz="1500" b="1"/>
            </a:pPr>
            <a:endParaRPr lang="en-US"/>
          </a:p>
        </c:txPr>
        <c:crossAx val="913539864"/>
        <c:crosses val="autoZero"/>
        <c:auto val="1"/>
        <c:lblAlgn val="ctr"/>
        <c:lblOffset val="100"/>
        <c:tickLblSkip val="1"/>
        <c:noMultiLvlLbl val="0"/>
      </c:catAx>
      <c:valAx>
        <c:axId val="913539864"/>
        <c:scaling>
          <c:orientation val="minMax"/>
          <c:max val="140"/>
        </c:scaling>
        <c:delete val="0"/>
        <c:axPos val="l"/>
        <c:majorGridlines>
          <c:spPr>
            <a:ln>
              <a:prstDash val="sysDash"/>
            </a:ln>
          </c:spPr>
        </c:majorGridlines>
        <c:title>
          <c:tx>
            <c:rich>
              <a:bodyPr rot="-5400000" vert="horz"/>
              <a:lstStyle/>
              <a:p>
                <a:pPr>
                  <a:defRPr sz="1700"/>
                </a:pPr>
                <a:r>
                  <a:rPr lang="en-US" sz="1700" dirty="0" smtClean="0"/>
                  <a:t>Number of Transplants</a:t>
                </a:r>
                <a:endParaRPr lang="en-US" sz="1700" dirty="0"/>
              </a:p>
            </c:rich>
          </c:tx>
          <c:layout/>
          <c:overlay val="0"/>
        </c:title>
        <c:numFmt formatCode="General" sourceLinked="1"/>
        <c:majorTickMark val="out"/>
        <c:minorTickMark val="none"/>
        <c:tickLblPos val="nextTo"/>
        <c:txPr>
          <a:bodyPr/>
          <a:lstStyle/>
          <a:p>
            <a:pPr>
              <a:defRPr sz="1500" b="1"/>
            </a:pPr>
            <a:endParaRPr lang="en-US"/>
          </a:p>
        </c:txPr>
        <c:crossAx val="913539472"/>
        <c:crosses val="autoZero"/>
        <c:crossBetween val="between"/>
        <c:majorUnit val="20"/>
      </c:valAx>
      <c:spPr>
        <a:solidFill>
          <a:schemeClr val="bg2"/>
        </a:solidFill>
        <a:ln>
          <a:solidFill>
            <a:schemeClr val="tx1"/>
          </a:solidFill>
        </a:ln>
      </c:spPr>
    </c:plotArea>
    <c:legend>
      <c:legendPos val="r"/>
      <c:legendEntry>
        <c:idx val="0"/>
        <c:delete val="1"/>
      </c:legendEntry>
      <c:layout>
        <c:manualLayout>
          <c:xMode val="edge"/>
          <c:yMode val="edge"/>
          <c:x val="0.1322065825842566"/>
          <c:y val="8.422856517935258E-2"/>
          <c:w val="0.16662090911202471"/>
          <c:h val="0.26769203849518808"/>
        </c:manualLayout>
      </c:layout>
      <c:overlay val="1"/>
      <c:spPr>
        <a:solidFill>
          <a:schemeClr val="bg2"/>
        </a:solidFill>
        <a:ln>
          <a:solidFill>
            <a:schemeClr val="tx1"/>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738983284984112E-2"/>
          <c:y val="4.693902685241276E-2"/>
          <c:w val="0.82969724179214444"/>
          <c:h val="0.74806180797135124"/>
        </c:manualLayout>
      </c:layout>
      <c:barChart>
        <c:barDir val="col"/>
        <c:grouping val="clustered"/>
        <c:varyColors val="0"/>
        <c:ser>
          <c:idx val="0"/>
          <c:order val="0"/>
          <c:tx>
            <c:strRef>
              <c:f>Sheet1!$B$1</c:f>
              <c:strCache>
                <c:ptCount val="1"/>
                <c:pt idx="0">
                  <c:v>N</c:v>
                </c:pt>
              </c:strCache>
            </c:strRef>
          </c:tx>
          <c:spPr>
            <a:gradFill>
              <a:gsLst>
                <a:gs pos="0">
                  <a:srgbClr val="00B050"/>
                </a:gs>
                <a:gs pos="50000">
                  <a:srgbClr val="00FF00"/>
                </a:gs>
                <a:gs pos="100000">
                  <a:srgbClr val="00B050"/>
                </a:gs>
              </a:gsLst>
              <a:lin ang="10800000" scaled="1"/>
            </a:gradFill>
          </c:spPr>
          <c:invertIfNegative val="0"/>
          <c:cat>
            <c:numRef>
              <c:f>Sheet1!$A$2:$A$30</c:f>
              <c:numCache>
                <c:formatCode>General</c:formatCode>
                <c:ptCount val="29"/>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numCache>
            </c:numRef>
          </c:cat>
          <c:val>
            <c:numRef>
              <c:f>Sheet1!$B$2:$B$30</c:f>
              <c:numCache>
                <c:formatCode>General</c:formatCode>
                <c:ptCount val="29"/>
                <c:pt idx="0">
                  <c:v>0</c:v>
                </c:pt>
                <c:pt idx="1">
                  <c:v>0</c:v>
                </c:pt>
                <c:pt idx="2">
                  <c:v>0</c:v>
                </c:pt>
                <c:pt idx="3">
                  <c:v>1</c:v>
                </c:pt>
                <c:pt idx="4">
                  <c:v>3</c:v>
                </c:pt>
                <c:pt idx="5">
                  <c:v>5</c:v>
                </c:pt>
                <c:pt idx="6">
                  <c:v>3</c:v>
                </c:pt>
                <c:pt idx="7">
                  <c:v>2</c:v>
                </c:pt>
                <c:pt idx="8">
                  <c:v>5</c:v>
                </c:pt>
                <c:pt idx="9">
                  <c:v>9</c:v>
                </c:pt>
                <c:pt idx="10">
                  <c:v>10</c:v>
                </c:pt>
                <c:pt idx="11">
                  <c:v>6</c:v>
                </c:pt>
                <c:pt idx="12">
                  <c:v>8</c:v>
                </c:pt>
                <c:pt idx="13">
                  <c:v>7</c:v>
                </c:pt>
                <c:pt idx="14">
                  <c:v>4</c:v>
                </c:pt>
                <c:pt idx="15">
                  <c:v>5</c:v>
                </c:pt>
                <c:pt idx="16">
                  <c:v>3</c:v>
                </c:pt>
                <c:pt idx="17">
                  <c:v>6</c:v>
                </c:pt>
                <c:pt idx="18">
                  <c:v>8</c:v>
                </c:pt>
                <c:pt idx="19">
                  <c:v>4</c:v>
                </c:pt>
                <c:pt idx="20">
                  <c:v>8</c:v>
                </c:pt>
                <c:pt idx="21">
                  <c:v>6</c:v>
                </c:pt>
                <c:pt idx="22">
                  <c:v>8</c:v>
                </c:pt>
                <c:pt idx="23">
                  <c:v>7</c:v>
                </c:pt>
                <c:pt idx="24">
                  <c:v>8</c:v>
                </c:pt>
                <c:pt idx="25">
                  <c:v>6</c:v>
                </c:pt>
                <c:pt idx="26">
                  <c:v>4</c:v>
                </c:pt>
                <c:pt idx="27">
                  <c:v>5</c:v>
                </c:pt>
                <c:pt idx="28">
                  <c:v>10</c:v>
                </c:pt>
              </c:numCache>
            </c:numRef>
          </c:val>
        </c:ser>
        <c:dLbls>
          <c:showLegendKey val="0"/>
          <c:showVal val="0"/>
          <c:showCatName val="0"/>
          <c:showSerName val="0"/>
          <c:showPercent val="0"/>
          <c:showBubbleSize val="0"/>
        </c:dLbls>
        <c:gapWidth val="50"/>
        <c:axId val="913540648"/>
        <c:axId val="895387136"/>
      </c:barChart>
      <c:lineChart>
        <c:grouping val="standard"/>
        <c:varyColors val="0"/>
        <c:ser>
          <c:idx val="1"/>
          <c:order val="1"/>
          <c:tx>
            <c:strRef>
              <c:f>Sheet1!$C$1</c:f>
              <c:strCache>
                <c:ptCount val="1"/>
                <c:pt idx="0">
                  <c:v>%</c:v>
                </c:pt>
              </c:strCache>
            </c:strRef>
          </c:tx>
          <c:spPr>
            <a:ln w="41275">
              <a:solidFill>
                <a:srgbClr val="FF0000"/>
              </a:solidFill>
            </a:ln>
          </c:spPr>
          <c:marker>
            <c:symbol val="none"/>
          </c:marker>
          <c:cat>
            <c:numRef>
              <c:f>Sheet1!$A$2:$A$30</c:f>
              <c:numCache>
                <c:formatCode>General</c:formatCode>
                <c:ptCount val="29"/>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numCache>
            </c:numRef>
          </c:cat>
          <c:val>
            <c:numRef>
              <c:f>Sheet1!$C$2:$C$30</c:f>
              <c:numCache>
                <c:formatCode>General</c:formatCode>
                <c:ptCount val="29"/>
                <c:pt idx="0">
                  <c:v>0</c:v>
                </c:pt>
                <c:pt idx="1">
                  <c:v>0</c:v>
                </c:pt>
                <c:pt idx="2">
                  <c:v>0</c:v>
                </c:pt>
                <c:pt idx="3">
                  <c:v>14.2857</c:v>
                </c:pt>
                <c:pt idx="4">
                  <c:v>13.0435</c:v>
                </c:pt>
                <c:pt idx="5">
                  <c:v>10.8696</c:v>
                </c:pt>
                <c:pt idx="6">
                  <c:v>6.25</c:v>
                </c:pt>
                <c:pt idx="7">
                  <c:v>4.1666999999999996</c:v>
                </c:pt>
                <c:pt idx="8">
                  <c:v>9.6153999999999993</c:v>
                </c:pt>
                <c:pt idx="9">
                  <c:v>9.375</c:v>
                </c:pt>
                <c:pt idx="10">
                  <c:v>12.5</c:v>
                </c:pt>
                <c:pt idx="11">
                  <c:v>6.3158000000000003</c:v>
                </c:pt>
                <c:pt idx="12">
                  <c:v>8.2474000000000007</c:v>
                </c:pt>
                <c:pt idx="13">
                  <c:v>9.7222000000000008</c:v>
                </c:pt>
                <c:pt idx="14">
                  <c:v>5.4794999999999998</c:v>
                </c:pt>
                <c:pt idx="15">
                  <c:v>7.0423</c:v>
                </c:pt>
                <c:pt idx="16">
                  <c:v>3.9474</c:v>
                </c:pt>
                <c:pt idx="17">
                  <c:v>7.5</c:v>
                </c:pt>
                <c:pt idx="18">
                  <c:v>8.8888999999999996</c:v>
                </c:pt>
                <c:pt idx="19">
                  <c:v>4.1237000000000004</c:v>
                </c:pt>
                <c:pt idx="20">
                  <c:v>7.9207999999999998</c:v>
                </c:pt>
                <c:pt idx="21">
                  <c:v>5.6074999999999999</c:v>
                </c:pt>
                <c:pt idx="22">
                  <c:v>6.8966000000000003</c:v>
                </c:pt>
                <c:pt idx="23">
                  <c:v>5.4687999999999999</c:v>
                </c:pt>
                <c:pt idx="24">
                  <c:v>6.3491999999999997</c:v>
                </c:pt>
                <c:pt idx="25">
                  <c:v>5.4545000000000003</c:v>
                </c:pt>
                <c:pt idx="26">
                  <c:v>4.0404</c:v>
                </c:pt>
                <c:pt idx="27">
                  <c:v>3.6496</c:v>
                </c:pt>
                <c:pt idx="28">
                  <c:v>9.3458000000000006</c:v>
                </c:pt>
              </c:numCache>
            </c:numRef>
          </c:val>
          <c:smooth val="0"/>
        </c:ser>
        <c:dLbls>
          <c:showLegendKey val="0"/>
          <c:showVal val="0"/>
          <c:showCatName val="0"/>
          <c:showSerName val="0"/>
          <c:showPercent val="0"/>
          <c:showBubbleSize val="0"/>
        </c:dLbls>
        <c:marker val="1"/>
        <c:smooth val="0"/>
        <c:axId val="895387920"/>
        <c:axId val="895387528"/>
      </c:lineChart>
      <c:catAx>
        <c:axId val="913540648"/>
        <c:scaling>
          <c:orientation val="minMax"/>
        </c:scaling>
        <c:delete val="0"/>
        <c:axPos val="b"/>
        <c:title>
          <c:tx>
            <c:rich>
              <a:bodyPr/>
              <a:lstStyle/>
              <a:p>
                <a:pPr>
                  <a:defRPr sz="1800"/>
                </a:pPr>
                <a:r>
                  <a:rPr lang="en-US" sz="1800" dirty="0" smtClean="0"/>
                  <a:t>Year of retransplant</a:t>
                </a:r>
                <a:endParaRPr lang="en-US" sz="1800" dirty="0"/>
              </a:p>
            </c:rich>
          </c:tx>
          <c:layout>
            <c:manualLayout>
              <c:xMode val="edge"/>
              <c:yMode val="edge"/>
              <c:x val="0.39010939904063718"/>
              <c:y val="0.91600183622336417"/>
            </c:manualLayout>
          </c:layout>
          <c:overlay val="0"/>
        </c:title>
        <c:numFmt formatCode="General" sourceLinked="1"/>
        <c:majorTickMark val="out"/>
        <c:minorTickMark val="none"/>
        <c:tickLblPos val="nextTo"/>
        <c:txPr>
          <a:bodyPr rot="-2700000"/>
          <a:lstStyle/>
          <a:p>
            <a:pPr>
              <a:defRPr sz="1500" b="1"/>
            </a:pPr>
            <a:endParaRPr lang="en-US"/>
          </a:p>
        </c:txPr>
        <c:crossAx val="895387136"/>
        <c:crosses val="autoZero"/>
        <c:auto val="1"/>
        <c:lblAlgn val="ctr"/>
        <c:lblOffset val="100"/>
        <c:tickLblSkip val="1"/>
        <c:noMultiLvlLbl val="0"/>
      </c:catAx>
      <c:valAx>
        <c:axId val="895387136"/>
        <c:scaling>
          <c:orientation val="minMax"/>
        </c:scaling>
        <c:delete val="0"/>
        <c:axPos val="l"/>
        <c:majorGridlines/>
        <c:title>
          <c:tx>
            <c:rich>
              <a:bodyPr rot="-5400000" vert="horz"/>
              <a:lstStyle/>
              <a:p>
                <a:pPr>
                  <a:defRPr/>
                </a:pPr>
                <a:r>
                  <a:rPr lang="en-US" dirty="0" smtClean="0"/>
                  <a:t>Number of retransplants</a:t>
                </a:r>
                <a:endParaRPr lang="en-US" dirty="0"/>
              </a:p>
            </c:rich>
          </c:tx>
          <c:layout>
            <c:manualLayout>
              <c:xMode val="edge"/>
              <c:yMode val="edge"/>
              <c:x val="5.7610344578487311E-3"/>
              <c:y val="0.17453401978598829"/>
            </c:manualLayout>
          </c:layout>
          <c:overlay val="0"/>
        </c:title>
        <c:numFmt formatCode="General" sourceLinked="1"/>
        <c:majorTickMark val="out"/>
        <c:minorTickMark val="none"/>
        <c:tickLblPos val="nextTo"/>
        <c:txPr>
          <a:bodyPr/>
          <a:lstStyle/>
          <a:p>
            <a:pPr>
              <a:defRPr sz="1600" b="1"/>
            </a:pPr>
            <a:endParaRPr lang="en-US"/>
          </a:p>
        </c:txPr>
        <c:crossAx val="913540648"/>
        <c:crosses val="autoZero"/>
        <c:crossBetween val="between"/>
      </c:valAx>
      <c:valAx>
        <c:axId val="895387528"/>
        <c:scaling>
          <c:orientation val="minMax"/>
          <c:max val="20"/>
          <c:min val="0"/>
        </c:scaling>
        <c:delete val="0"/>
        <c:axPos val="r"/>
        <c:title>
          <c:tx>
            <c:rich>
              <a:bodyPr/>
              <a:lstStyle/>
              <a:p>
                <a:pPr>
                  <a:defRPr/>
                </a:pPr>
                <a:r>
                  <a:rPr lang="en-US" dirty="0" smtClean="0"/>
                  <a:t>% of retransplants</a:t>
                </a:r>
                <a:endParaRPr lang="en-US" dirty="0"/>
              </a:p>
            </c:rich>
          </c:tx>
          <c:layout/>
          <c:overlay val="0"/>
        </c:title>
        <c:numFmt formatCode="General" sourceLinked="1"/>
        <c:majorTickMark val="out"/>
        <c:minorTickMark val="none"/>
        <c:tickLblPos val="nextTo"/>
        <c:txPr>
          <a:bodyPr/>
          <a:lstStyle/>
          <a:p>
            <a:pPr>
              <a:defRPr sz="1500" b="1"/>
            </a:pPr>
            <a:endParaRPr lang="en-US"/>
          </a:p>
        </c:txPr>
        <c:crossAx val="895387920"/>
        <c:crosses val="max"/>
        <c:crossBetween val="between"/>
        <c:majorUnit val="2"/>
      </c:valAx>
      <c:catAx>
        <c:axId val="895387920"/>
        <c:scaling>
          <c:orientation val="minMax"/>
        </c:scaling>
        <c:delete val="1"/>
        <c:axPos val="b"/>
        <c:numFmt formatCode="General" sourceLinked="1"/>
        <c:majorTickMark val="out"/>
        <c:minorTickMark val="none"/>
        <c:tickLblPos val="nextTo"/>
        <c:crossAx val="895387528"/>
        <c:crosses val="autoZero"/>
        <c:auto val="1"/>
        <c:lblAlgn val="ctr"/>
        <c:lblOffset val="100"/>
        <c:noMultiLvlLbl val="0"/>
      </c:catAx>
      <c:spPr>
        <a:solidFill>
          <a:schemeClr val="bg2"/>
        </a:solidFill>
        <a:ln>
          <a:solidFill>
            <a:srgbClr val="FFFFFF"/>
          </a:solidFill>
        </a:ln>
      </c:spPr>
    </c:plotArea>
    <c:legend>
      <c:legendPos val="t"/>
      <c:layout>
        <c:manualLayout>
          <c:xMode val="edge"/>
          <c:yMode val="edge"/>
          <c:x val="0.75812573536066608"/>
          <c:y val="6.2307578437131396E-2"/>
          <c:w val="0.14822676260295051"/>
          <c:h val="8.7929075478859031E-2"/>
        </c:manualLayout>
      </c:layout>
      <c:overlay val="0"/>
      <c:spPr>
        <a:solidFill>
          <a:schemeClr val="bg2"/>
        </a:solidFill>
        <a:ln>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02989843660848"/>
          <c:y val="3.7226668387763256E-2"/>
          <c:w val="0.87901339255669964"/>
          <c:h val="0.76278013325257421"/>
        </c:manualLayout>
      </c:layout>
      <c:barChart>
        <c:barDir val="col"/>
        <c:grouping val="stacked"/>
        <c:varyColors val="0"/>
        <c:ser>
          <c:idx val="0"/>
          <c:order val="0"/>
          <c:tx>
            <c:strRef>
              <c:f>Sheet1!$B$1</c:f>
              <c:strCache>
                <c:ptCount val="1"/>
                <c:pt idx="0">
                  <c:v>Europe</c:v>
                </c:pt>
              </c:strCache>
            </c:strRef>
          </c:tx>
          <c:spPr>
            <a:gradFill flip="none" rotWithShape="1">
              <a:gsLst>
                <a:gs pos="0">
                  <a:srgbClr val="6600CC"/>
                </a:gs>
                <a:gs pos="50000">
                  <a:srgbClr val="9933FF"/>
                </a:gs>
                <a:gs pos="100000">
                  <a:srgbClr val="6600CC"/>
                </a:gs>
              </a:gsLst>
              <a:lin ang="10800000" scaled="1"/>
              <a:tileRect/>
            </a:gradFill>
            <a:ln>
              <a:solidFill>
                <a:srgbClr val="000000"/>
              </a:solidFill>
            </a:ln>
          </c:spPr>
          <c:invertIfNegative val="0"/>
          <c:cat>
            <c:numRef>
              <c:f>Sheet1!$A$2:$A$30</c:f>
              <c:numCache>
                <c:formatCode>General</c:formatCode>
                <c:ptCount val="29"/>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numCache>
            </c:numRef>
          </c:cat>
          <c:val>
            <c:numRef>
              <c:f>Sheet1!$B$2:$B$30</c:f>
              <c:numCache>
                <c:formatCode>General</c:formatCode>
                <c:ptCount val="29"/>
                <c:pt idx="0">
                  <c:v>1</c:v>
                </c:pt>
                <c:pt idx="1">
                  <c:v>0</c:v>
                </c:pt>
                <c:pt idx="2">
                  <c:v>2</c:v>
                </c:pt>
                <c:pt idx="3">
                  <c:v>2</c:v>
                </c:pt>
                <c:pt idx="4">
                  <c:v>6</c:v>
                </c:pt>
                <c:pt idx="5">
                  <c:v>5</c:v>
                </c:pt>
                <c:pt idx="6">
                  <c:v>8</c:v>
                </c:pt>
                <c:pt idx="7">
                  <c:v>5</c:v>
                </c:pt>
                <c:pt idx="8">
                  <c:v>13</c:v>
                </c:pt>
                <c:pt idx="9">
                  <c:v>11</c:v>
                </c:pt>
                <c:pt idx="10">
                  <c:v>15</c:v>
                </c:pt>
                <c:pt idx="11">
                  <c:v>16</c:v>
                </c:pt>
                <c:pt idx="12">
                  <c:v>17</c:v>
                </c:pt>
                <c:pt idx="13">
                  <c:v>9</c:v>
                </c:pt>
                <c:pt idx="14">
                  <c:v>10</c:v>
                </c:pt>
                <c:pt idx="15">
                  <c:v>12</c:v>
                </c:pt>
                <c:pt idx="16">
                  <c:v>10</c:v>
                </c:pt>
                <c:pt idx="17">
                  <c:v>13</c:v>
                </c:pt>
                <c:pt idx="18">
                  <c:v>13</c:v>
                </c:pt>
                <c:pt idx="19">
                  <c:v>15</c:v>
                </c:pt>
                <c:pt idx="20">
                  <c:v>16</c:v>
                </c:pt>
                <c:pt idx="21">
                  <c:v>17</c:v>
                </c:pt>
                <c:pt idx="22">
                  <c:v>20</c:v>
                </c:pt>
                <c:pt idx="23">
                  <c:v>21</c:v>
                </c:pt>
                <c:pt idx="24">
                  <c:v>22</c:v>
                </c:pt>
                <c:pt idx="25">
                  <c:v>20</c:v>
                </c:pt>
                <c:pt idx="26">
                  <c:v>21</c:v>
                </c:pt>
                <c:pt idx="27">
                  <c:v>22</c:v>
                </c:pt>
                <c:pt idx="28">
                  <c:v>19</c:v>
                </c:pt>
              </c:numCache>
            </c:numRef>
          </c:val>
        </c:ser>
        <c:ser>
          <c:idx val="1"/>
          <c:order val="1"/>
          <c:tx>
            <c:strRef>
              <c:f>Sheet1!$C$1</c:f>
              <c:strCache>
                <c:ptCount val="1"/>
                <c:pt idx="0">
                  <c:v>North America</c:v>
                </c:pt>
              </c:strCache>
            </c:strRef>
          </c:tx>
          <c:spPr>
            <a:gradFill>
              <a:gsLst>
                <a:gs pos="0">
                  <a:srgbClr val="A6A200"/>
                </a:gs>
                <a:gs pos="50000">
                  <a:srgbClr val="FFFF00"/>
                </a:gs>
                <a:gs pos="100000">
                  <a:srgbClr val="A6A200"/>
                </a:gs>
              </a:gsLst>
              <a:lin ang="10800000" scaled="1"/>
            </a:gradFill>
            <a:ln>
              <a:solidFill>
                <a:srgbClr val="000000"/>
              </a:solidFill>
            </a:ln>
          </c:spPr>
          <c:invertIfNegative val="0"/>
          <c:cat>
            <c:numRef>
              <c:f>Sheet1!$A$2:$A$30</c:f>
              <c:numCache>
                <c:formatCode>General</c:formatCode>
                <c:ptCount val="29"/>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numCache>
            </c:numRef>
          </c:cat>
          <c:val>
            <c:numRef>
              <c:f>Sheet1!$C$2:$C$30</c:f>
              <c:numCache>
                <c:formatCode>General</c:formatCode>
                <c:ptCount val="29"/>
                <c:pt idx="0">
                  <c:v>0</c:v>
                </c:pt>
                <c:pt idx="1">
                  <c:v>2</c:v>
                </c:pt>
                <c:pt idx="2">
                  <c:v>1</c:v>
                </c:pt>
                <c:pt idx="3">
                  <c:v>3</c:v>
                </c:pt>
                <c:pt idx="4">
                  <c:v>9</c:v>
                </c:pt>
                <c:pt idx="5">
                  <c:v>15</c:v>
                </c:pt>
                <c:pt idx="6">
                  <c:v>9</c:v>
                </c:pt>
                <c:pt idx="7">
                  <c:v>9</c:v>
                </c:pt>
                <c:pt idx="8">
                  <c:v>10</c:v>
                </c:pt>
                <c:pt idx="9">
                  <c:v>21</c:v>
                </c:pt>
                <c:pt idx="10">
                  <c:v>19</c:v>
                </c:pt>
                <c:pt idx="11">
                  <c:v>21</c:v>
                </c:pt>
                <c:pt idx="12">
                  <c:v>14</c:v>
                </c:pt>
                <c:pt idx="13">
                  <c:v>19</c:v>
                </c:pt>
                <c:pt idx="14">
                  <c:v>15</c:v>
                </c:pt>
                <c:pt idx="15">
                  <c:v>15</c:v>
                </c:pt>
                <c:pt idx="16">
                  <c:v>19</c:v>
                </c:pt>
                <c:pt idx="17">
                  <c:v>19</c:v>
                </c:pt>
                <c:pt idx="18">
                  <c:v>21</c:v>
                </c:pt>
                <c:pt idx="19">
                  <c:v>19</c:v>
                </c:pt>
                <c:pt idx="20">
                  <c:v>19</c:v>
                </c:pt>
                <c:pt idx="21">
                  <c:v>22</c:v>
                </c:pt>
                <c:pt idx="22">
                  <c:v>17</c:v>
                </c:pt>
                <c:pt idx="23">
                  <c:v>25</c:v>
                </c:pt>
                <c:pt idx="24">
                  <c:v>16</c:v>
                </c:pt>
                <c:pt idx="25">
                  <c:v>18</c:v>
                </c:pt>
                <c:pt idx="26">
                  <c:v>15</c:v>
                </c:pt>
                <c:pt idx="27">
                  <c:v>22</c:v>
                </c:pt>
                <c:pt idx="28">
                  <c:v>18</c:v>
                </c:pt>
              </c:numCache>
            </c:numRef>
          </c:val>
        </c:ser>
        <c:ser>
          <c:idx val="2"/>
          <c:order val="2"/>
          <c:tx>
            <c:strRef>
              <c:f>Sheet1!$D$1</c:f>
              <c:strCache>
                <c:ptCount val="1"/>
                <c:pt idx="0">
                  <c:v>Others</c:v>
                </c:pt>
              </c:strCache>
            </c:strRef>
          </c:tx>
          <c:spPr>
            <a:gradFill>
              <a:gsLst>
                <a:gs pos="0">
                  <a:srgbClr val="C00000"/>
                </a:gs>
                <a:gs pos="50000">
                  <a:srgbClr val="FF0000"/>
                </a:gs>
                <a:gs pos="100000">
                  <a:srgbClr val="C00000"/>
                </a:gs>
              </a:gsLst>
              <a:lin ang="10800000" scaled="1"/>
            </a:gradFill>
            <a:ln>
              <a:solidFill>
                <a:srgbClr val="000000"/>
              </a:solidFill>
            </a:ln>
          </c:spPr>
          <c:invertIfNegative val="0"/>
          <c:cat>
            <c:numRef>
              <c:f>Sheet1!$A$2:$A$30</c:f>
              <c:numCache>
                <c:formatCode>General</c:formatCode>
                <c:ptCount val="29"/>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numCache>
            </c:numRef>
          </c:cat>
          <c:val>
            <c:numRef>
              <c:f>Sheet1!$D$2:$D$30</c:f>
              <c:numCache>
                <c:formatCode>General</c:formatCode>
                <c:ptCount val="29"/>
                <c:pt idx="0">
                  <c:v>0</c:v>
                </c:pt>
                <c:pt idx="1">
                  <c:v>0</c:v>
                </c:pt>
                <c:pt idx="2">
                  <c:v>0</c:v>
                </c:pt>
                <c:pt idx="3">
                  <c:v>0</c:v>
                </c:pt>
                <c:pt idx="4">
                  <c:v>0</c:v>
                </c:pt>
                <c:pt idx="5">
                  <c:v>0</c:v>
                </c:pt>
                <c:pt idx="6">
                  <c:v>0</c:v>
                </c:pt>
                <c:pt idx="7">
                  <c:v>0</c:v>
                </c:pt>
                <c:pt idx="8">
                  <c:v>0</c:v>
                </c:pt>
                <c:pt idx="9">
                  <c:v>2</c:v>
                </c:pt>
                <c:pt idx="10">
                  <c:v>2</c:v>
                </c:pt>
                <c:pt idx="11">
                  <c:v>1</c:v>
                </c:pt>
                <c:pt idx="12">
                  <c:v>1</c:v>
                </c:pt>
                <c:pt idx="13">
                  <c:v>2</c:v>
                </c:pt>
                <c:pt idx="14">
                  <c:v>3</c:v>
                </c:pt>
                <c:pt idx="15">
                  <c:v>2</c:v>
                </c:pt>
                <c:pt idx="16">
                  <c:v>5</c:v>
                </c:pt>
                <c:pt idx="17">
                  <c:v>5</c:v>
                </c:pt>
                <c:pt idx="18">
                  <c:v>2</c:v>
                </c:pt>
                <c:pt idx="19">
                  <c:v>5</c:v>
                </c:pt>
                <c:pt idx="20">
                  <c:v>4</c:v>
                </c:pt>
                <c:pt idx="21">
                  <c:v>3</c:v>
                </c:pt>
                <c:pt idx="22">
                  <c:v>5</c:v>
                </c:pt>
                <c:pt idx="23">
                  <c:v>5</c:v>
                </c:pt>
                <c:pt idx="24">
                  <c:v>5</c:v>
                </c:pt>
                <c:pt idx="25">
                  <c:v>7</c:v>
                </c:pt>
                <c:pt idx="26">
                  <c:v>5</c:v>
                </c:pt>
                <c:pt idx="27">
                  <c:v>6</c:v>
                </c:pt>
                <c:pt idx="28">
                  <c:v>4</c:v>
                </c:pt>
              </c:numCache>
            </c:numRef>
          </c:val>
        </c:ser>
        <c:dLbls>
          <c:showLegendKey val="0"/>
          <c:showVal val="0"/>
          <c:showCatName val="0"/>
          <c:showSerName val="0"/>
          <c:showPercent val="0"/>
          <c:showBubbleSize val="0"/>
        </c:dLbls>
        <c:gapWidth val="25"/>
        <c:overlap val="100"/>
        <c:axId val="895388704"/>
        <c:axId val="895389096"/>
      </c:barChart>
      <c:catAx>
        <c:axId val="895388704"/>
        <c:scaling>
          <c:orientation val="minMax"/>
        </c:scaling>
        <c:delete val="0"/>
        <c:axPos val="b"/>
        <c:title>
          <c:tx>
            <c:rich>
              <a:bodyPr/>
              <a:lstStyle/>
              <a:p>
                <a:pPr>
                  <a:defRPr sz="1700"/>
                </a:pPr>
                <a:r>
                  <a:rPr lang="en-US" sz="1700" dirty="0" smtClean="0"/>
                  <a:t>Transplant Year</a:t>
                </a:r>
                <a:endParaRPr lang="en-US" sz="1700" dirty="0"/>
              </a:p>
            </c:rich>
          </c:tx>
          <c:layout/>
          <c:overlay val="0"/>
        </c:title>
        <c:numFmt formatCode="General" sourceLinked="1"/>
        <c:majorTickMark val="out"/>
        <c:minorTickMark val="none"/>
        <c:tickLblPos val="nextTo"/>
        <c:txPr>
          <a:bodyPr rot="-2700000"/>
          <a:lstStyle/>
          <a:p>
            <a:pPr>
              <a:defRPr sz="1500" b="1"/>
            </a:pPr>
            <a:endParaRPr lang="en-US"/>
          </a:p>
        </c:txPr>
        <c:crossAx val="895389096"/>
        <c:crosses val="autoZero"/>
        <c:auto val="1"/>
        <c:lblAlgn val="ctr"/>
        <c:lblOffset val="100"/>
        <c:tickLblSkip val="1"/>
        <c:noMultiLvlLbl val="0"/>
      </c:catAx>
      <c:valAx>
        <c:axId val="895389096"/>
        <c:scaling>
          <c:orientation val="minMax"/>
          <c:max val="55"/>
          <c:min val="0"/>
        </c:scaling>
        <c:delete val="0"/>
        <c:axPos val="l"/>
        <c:majorGridlines>
          <c:spPr>
            <a:ln>
              <a:prstDash val="sysDash"/>
            </a:ln>
          </c:spPr>
        </c:majorGridlines>
        <c:title>
          <c:tx>
            <c:rich>
              <a:bodyPr rot="-5400000" vert="horz"/>
              <a:lstStyle/>
              <a:p>
                <a:pPr>
                  <a:defRPr sz="1700"/>
                </a:pPr>
                <a:r>
                  <a:rPr lang="en-US" sz="1700" dirty="0" smtClean="0"/>
                  <a:t>Number of Centers</a:t>
                </a:r>
                <a:endParaRPr lang="en-US" sz="1700" dirty="0"/>
              </a:p>
            </c:rich>
          </c:tx>
          <c:layout>
            <c:manualLayout>
              <c:xMode val="edge"/>
              <c:yMode val="edge"/>
              <c:x val="1.3252196736277529E-2"/>
              <c:y val="0.2103510498687664"/>
            </c:manualLayout>
          </c:layout>
          <c:overlay val="0"/>
        </c:title>
        <c:numFmt formatCode="General" sourceLinked="1"/>
        <c:majorTickMark val="out"/>
        <c:minorTickMark val="none"/>
        <c:tickLblPos val="nextTo"/>
        <c:txPr>
          <a:bodyPr/>
          <a:lstStyle/>
          <a:p>
            <a:pPr>
              <a:defRPr sz="1500" b="1"/>
            </a:pPr>
            <a:endParaRPr lang="en-US"/>
          </a:p>
        </c:txPr>
        <c:crossAx val="895388704"/>
        <c:crosses val="autoZero"/>
        <c:crossBetween val="between"/>
        <c:majorUnit val="5"/>
      </c:valAx>
      <c:spPr>
        <a:solidFill>
          <a:schemeClr val="bg2"/>
        </a:solidFill>
        <a:ln>
          <a:solidFill>
            <a:schemeClr val="tx1"/>
          </a:solidFill>
        </a:ln>
      </c:spPr>
    </c:plotArea>
    <c:legend>
      <c:legendPos val="r"/>
      <c:layout>
        <c:manualLayout>
          <c:xMode val="edge"/>
          <c:yMode val="edge"/>
          <c:x val="0.11339723838867967"/>
          <c:y val="6.2668281849384208E-2"/>
          <c:w val="0.21607565902088324"/>
          <c:h val="0.21236801342455142"/>
        </c:manualLayout>
      </c:layout>
      <c:overlay val="0"/>
      <c:spPr>
        <a:solidFill>
          <a:srgbClr val="000000"/>
        </a:solidFill>
        <a:ln>
          <a:solidFill>
            <a:srgbClr val="FFFFFF"/>
          </a:solidFill>
        </a:ln>
      </c:spPr>
      <c:txPr>
        <a:bodyPr/>
        <a:lstStyle/>
        <a:p>
          <a:pPr>
            <a:defRPr sz="15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0.15254</cdr:x>
      <cdr:y>0.84331</cdr:y>
    </cdr:from>
    <cdr:to>
      <cdr:x>0.33838</cdr:x>
      <cdr:y>0.92395</cdr:y>
    </cdr:to>
    <cdr:sp macro="" textlink="">
      <cdr:nvSpPr>
        <cdr:cNvPr id="2" name="TextBox 1"/>
        <cdr:cNvSpPr txBox="1"/>
      </cdr:nvSpPr>
      <cdr:spPr>
        <a:xfrm xmlns:a="http://schemas.openxmlformats.org/drawingml/2006/main">
          <a:off x="1371600" y="3984119"/>
          <a:ext cx="1670999" cy="38097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smtClean="0">
              <a:solidFill>
                <a:srgbClr val="FFFF00"/>
              </a:solidFill>
            </a:rPr>
            <a:t>1988-1999</a:t>
          </a:r>
          <a:endParaRPr lang="en-US" sz="1500" b="1" dirty="0">
            <a:solidFill>
              <a:srgbClr val="FFFF00"/>
            </a:solidFill>
          </a:endParaRPr>
        </a:p>
      </cdr:txBody>
    </cdr:sp>
  </cdr:relSizeAnchor>
  <cdr:relSizeAnchor xmlns:cdr="http://schemas.openxmlformats.org/drawingml/2006/chartDrawing">
    <cdr:from>
      <cdr:x>0.45763</cdr:x>
      <cdr:y>0.84867</cdr:y>
    </cdr:from>
    <cdr:to>
      <cdr:x>0.64347</cdr:x>
      <cdr:y>0.92932</cdr:y>
    </cdr:to>
    <cdr:sp macro="" textlink="">
      <cdr:nvSpPr>
        <cdr:cNvPr id="4" name="TextBox 1"/>
        <cdr:cNvSpPr txBox="1"/>
      </cdr:nvSpPr>
      <cdr:spPr>
        <a:xfrm xmlns:a="http://schemas.openxmlformats.org/drawingml/2006/main">
          <a:off x="4114800" y="4009456"/>
          <a:ext cx="1670999"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500" b="1" dirty="0" smtClean="0">
              <a:solidFill>
                <a:srgbClr val="FFFF00"/>
              </a:solidFill>
            </a:rPr>
            <a:t>2000-2007</a:t>
          </a:r>
          <a:endParaRPr lang="en-US" sz="1500" b="1" dirty="0">
            <a:solidFill>
              <a:srgbClr val="FFFF0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0.14655</cdr:x>
      <cdr:y>0.02709</cdr:y>
    </cdr:from>
    <cdr:to>
      <cdr:x>0.19827</cdr:x>
      <cdr:y>0.05834</cdr:y>
    </cdr:to>
    <cdr:sp macro="" textlink="">
      <cdr:nvSpPr>
        <cdr:cNvPr id="3" name="Straight Arrow Connector 2"/>
        <cdr:cNvSpPr/>
      </cdr:nvSpPr>
      <cdr:spPr bwMode="auto">
        <a:xfrm xmlns:a="http://schemas.openxmlformats.org/drawingml/2006/main" flipV="1">
          <a:off x="1295400" y="132118"/>
          <a:ext cx="457164" cy="152400"/>
        </a:xfrm>
        <a:prstGeom xmlns:a="http://schemas.openxmlformats.org/drawingml/2006/main" prst="straightConnector1">
          <a:avLst/>
        </a:prstGeom>
        <a:solidFill xmlns:a="http://schemas.openxmlformats.org/drawingml/2006/main">
          <a:schemeClr val="accent1"/>
        </a:solidFill>
        <a:ln xmlns:a="http://schemas.openxmlformats.org/drawingml/2006/main" w="25400" cap="flat" cmpd="sng" algn="ctr">
          <a:solidFill>
            <a:schemeClr val="tx1"/>
          </a:solidFill>
          <a:prstDash val="solid"/>
          <a:round/>
          <a:headEnd type="none" w="med" len="med"/>
          <a:tailEnd type="arrow"/>
        </a:ln>
        <a:effectLst xmlns:a="http://schemas.openxmlformats.org/drawingml/2006/main"/>
      </cdr:spPr>
      <cdr:txBody>
        <a:bodyPr xmlns:a="http://schemas.openxmlformats.org/drawingml/2006/main" vertOverflow="clip"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cdr:x>
      <cdr:y>0.02985</cdr:y>
    </cdr:from>
    <cdr:to>
      <cdr:x>0.15044</cdr:x>
      <cdr:y>0.10797</cdr:y>
    </cdr:to>
    <cdr:sp macro="" textlink="">
      <cdr:nvSpPr>
        <cdr:cNvPr id="2" name="TextBox 1"/>
        <cdr:cNvSpPr txBox="1"/>
      </cdr:nvSpPr>
      <cdr:spPr>
        <a:xfrm xmlns:a="http://schemas.openxmlformats.org/drawingml/2006/main">
          <a:off x="0" y="152400"/>
          <a:ext cx="1295378" cy="39883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r"/>
          <a:r>
            <a:rPr lang="en-US" sz="1500" b="1" dirty="0" smtClean="0">
              <a:solidFill>
                <a:srgbClr val="FFFF00"/>
              </a:solidFill>
            </a:rPr>
            <a:t>Donor Age:  </a:t>
          </a:r>
          <a:endParaRPr lang="en-US" sz="1500" b="1" dirty="0">
            <a:solidFill>
              <a:srgbClr val="FFFF00"/>
            </a:solidFill>
          </a:endParaRPr>
        </a:p>
      </cdr:txBody>
    </cdr:sp>
  </cdr:relSizeAnchor>
  <cdr:relSizeAnchor xmlns:cdr="http://schemas.openxmlformats.org/drawingml/2006/chartDrawing">
    <cdr:from>
      <cdr:x>0.22124</cdr:x>
      <cdr:y>0.48438</cdr:y>
    </cdr:from>
    <cdr:to>
      <cdr:x>0.77876</cdr:x>
      <cdr:y>0.75</cdr:y>
    </cdr:to>
    <cdr:sp macro="" textlink="">
      <cdr:nvSpPr>
        <cdr:cNvPr id="3" name="TextBox 2"/>
        <cdr:cNvSpPr txBox="1"/>
      </cdr:nvSpPr>
      <cdr:spPr>
        <a:xfrm xmlns:a="http://schemas.openxmlformats.org/drawingml/2006/main">
          <a:off x="1905000" y="2362200"/>
          <a:ext cx="4800600" cy="1295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7200" b="1" dirty="0">
            <a:solidFill>
              <a:srgbClr val="66FFFF"/>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0.23009</cdr:x>
      <cdr:y>0.90323</cdr:y>
    </cdr:from>
    <cdr:to>
      <cdr:x>0.86726</cdr:x>
      <cdr:y>0.98387</cdr:y>
    </cdr:to>
    <cdr:sp macro="" textlink="">
      <cdr:nvSpPr>
        <cdr:cNvPr id="2" name="TextBox 1"/>
        <cdr:cNvSpPr txBox="1"/>
      </cdr:nvSpPr>
      <cdr:spPr>
        <a:xfrm xmlns:a="http://schemas.openxmlformats.org/drawingml/2006/main">
          <a:off x="1981213" y="4267199"/>
          <a:ext cx="5486416" cy="38099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solidFill>
                <a:srgbClr val="FFFF00"/>
              </a:solidFill>
              <a:latin typeface="+mn-lt"/>
              <a:ea typeface="+mn-ea"/>
              <a:cs typeface="+mn-cs"/>
            </a:rPr>
            <a:t>NOTE: Different patients are </a:t>
          </a:r>
          <a:r>
            <a:rPr lang="en-US" sz="1400" b="1" dirty="0" smtClean="0">
              <a:solidFill>
                <a:srgbClr val="FFFF00"/>
              </a:solidFill>
              <a:latin typeface="+mn-lt"/>
              <a:ea typeface="+mn-ea"/>
              <a:cs typeface="+mn-cs"/>
            </a:rPr>
            <a:t>analyzed </a:t>
          </a:r>
          <a:r>
            <a:rPr lang="en-US" sz="1400" b="1" dirty="0">
              <a:solidFill>
                <a:srgbClr val="FFFF00"/>
              </a:solidFill>
              <a:latin typeface="+mn-lt"/>
              <a:ea typeface="+mn-ea"/>
              <a:cs typeface="+mn-cs"/>
            </a:rPr>
            <a:t>in Year 1 and Year </a:t>
          </a:r>
          <a:r>
            <a:rPr lang="en-US" sz="1400" b="1" dirty="0" smtClean="0">
              <a:solidFill>
                <a:srgbClr val="FFFF00"/>
              </a:solidFill>
              <a:latin typeface="+mn-lt"/>
              <a:ea typeface="+mn-ea"/>
              <a:cs typeface="+mn-cs"/>
            </a:rPr>
            <a:t>5.</a:t>
          </a:r>
          <a:endParaRPr lang="en-US" sz="1400" b="1" dirty="0">
            <a:solidFill>
              <a:srgbClr val="FFFF00"/>
            </a:solidFill>
            <a:latin typeface="+mn-lt"/>
            <a:ea typeface="+mn-ea"/>
            <a:cs typeface="+mn-cs"/>
          </a:endParaRPr>
        </a:p>
        <a:p xmlns:a="http://schemas.openxmlformats.org/drawingml/2006/main">
          <a:pPr algn="ctr"/>
          <a:endParaRPr lang="en-US" sz="1400" dirty="0">
            <a:solidFill>
              <a:srgbClr val="FFFF00"/>
            </a:solidFil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0.00755</cdr:x>
      <cdr:y>0.87097</cdr:y>
    </cdr:from>
    <cdr:to>
      <cdr:x>0.29815</cdr:x>
      <cdr:y>1</cdr:y>
    </cdr:to>
    <cdr:sp macro="" textlink="">
      <cdr:nvSpPr>
        <cdr:cNvPr id="2" name="TextBox 1"/>
        <cdr:cNvSpPr txBox="1"/>
      </cdr:nvSpPr>
      <cdr:spPr>
        <a:xfrm xmlns:a="http://schemas.openxmlformats.org/drawingml/2006/main">
          <a:off x="67339" y="4114811"/>
          <a:ext cx="2590800" cy="60958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1300" b="1" dirty="0">
              <a:solidFill>
                <a:schemeClr val="tx1"/>
              </a:solidFill>
              <a:latin typeface="+mn-lt"/>
              <a:ea typeface="+mn-ea"/>
              <a:cs typeface="+mn-cs"/>
            </a:rPr>
            <a:t>NOTE: Different patients are </a:t>
          </a:r>
          <a:r>
            <a:rPr lang="en-US" sz="1300" b="1" dirty="0" smtClean="0">
              <a:solidFill>
                <a:schemeClr val="tx1"/>
              </a:solidFill>
              <a:latin typeface="+mn-lt"/>
              <a:ea typeface="+mn-ea"/>
              <a:cs typeface="+mn-cs"/>
            </a:rPr>
            <a:t>analyzed </a:t>
          </a:r>
          <a:r>
            <a:rPr lang="en-US" sz="1300" b="1" dirty="0">
              <a:solidFill>
                <a:schemeClr val="tx1"/>
              </a:solidFill>
              <a:latin typeface="+mn-lt"/>
              <a:ea typeface="+mn-ea"/>
              <a:cs typeface="+mn-cs"/>
            </a:rPr>
            <a:t>in Year 1 and Year </a:t>
          </a:r>
          <a:r>
            <a:rPr lang="en-US" sz="1300" b="1" dirty="0" smtClean="0">
              <a:solidFill>
                <a:schemeClr val="tx1"/>
              </a:solidFill>
              <a:latin typeface="+mn-lt"/>
              <a:ea typeface="+mn-ea"/>
              <a:cs typeface="+mn-cs"/>
            </a:rPr>
            <a:t>5.</a:t>
          </a:r>
          <a:endParaRPr lang="en-US" sz="1300" b="1" dirty="0">
            <a:solidFill>
              <a:schemeClr val="tx1"/>
            </a:solidFill>
            <a:latin typeface="+mn-lt"/>
            <a:ea typeface="+mn-ea"/>
            <a:cs typeface="+mn-cs"/>
          </a:endParaRPr>
        </a:p>
        <a:p xmlns:a="http://schemas.openxmlformats.org/drawingml/2006/main">
          <a:pPr algn="ctr"/>
          <a:endParaRPr lang="en-US" sz="1400" dirty="0">
            <a:solidFill>
              <a:srgbClr val="FFFF00"/>
            </a:solidFill>
          </a:endParaRPr>
        </a:p>
      </cdr:txBody>
    </cdr:sp>
  </cdr:relSizeAnchor>
  <cdr:relSizeAnchor xmlns:cdr="http://schemas.openxmlformats.org/drawingml/2006/chartDrawing">
    <cdr:from>
      <cdr:x>0.12389</cdr:x>
      <cdr:y>0.30645</cdr:y>
    </cdr:from>
    <cdr:to>
      <cdr:x>0.21239</cdr:x>
      <cdr:y>0.3871</cdr:y>
    </cdr:to>
    <cdr:sp macro="" textlink="">
      <cdr:nvSpPr>
        <cdr:cNvPr id="3" name="TextBox 2"/>
        <cdr:cNvSpPr txBox="1"/>
      </cdr:nvSpPr>
      <cdr:spPr>
        <a:xfrm xmlns:a="http://schemas.openxmlformats.org/drawingml/2006/main">
          <a:off x="1066800" y="1447800"/>
          <a:ext cx="7620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500" b="1" dirty="0" err="1"/>
            <a:t>T</a:t>
          </a:r>
          <a:r>
            <a:rPr lang="en-US" sz="1500" b="1" dirty="0" err="1" smtClean="0"/>
            <a:t>ac</a:t>
          </a:r>
          <a:endParaRPr lang="en-US" sz="1500" b="1" dirty="0"/>
        </a:p>
      </cdr:txBody>
    </cdr:sp>
  </cdr:relSizeAnchor>
  <cdr:relSizeAnchor xmlns:cdr="http://schemas.openxmlformats.org/drawingml/2006/chartDrawing">
    <cdr:from>
      <cdr:x>0.11966</cdr:x>
      <cdr:y>0.6129</cdr:y>
    </cdr:from>
    <cdr:to>
      <cdr:x>0.20816</cdr:x>
      <cdr:y>0.69355</cdr:y>
    </cdr:to>
    <cdr:sp macro="" textlink="">
      <cdr:nvSpPr>
        <cdr:cNvPr id="4" name="TextBox 1"/>
        <cdr:cNvSpPr txBox="1"/>
      </cdr:nvSpPr>
      <cdr:spPr>
        <a:xfrm xmlns:a="http://schemas.openxmlformats.org/drawingml/2006/main">
          <a:off x="1066800" y="2895600"/>
          <a:ext cx="789013"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err="1" smtClean="0">
              <a:solidFill>
                <a:schemeClr val="tx1"/>
              </a:solidFill>
            </a:rPr>
            <a:t>CyA</a:t>
          </a:r>
          <a:endParaRPr lang="en-US" sz="1500" b="1" dirty="0">
            <a:solidFill>
              <a:schemeClr val="tx1"/>
            </a:solidFill>
          </a:endParaRPr>
        </a:p>
      </cdr:txBody>
    </cdr:sp>
  </cdr:relSizeAnchor>
  <cdr:relSizeAnchor xmlns:cdr="http://schemas.openxmlformats.org/drawingml/2006/chartDrawing">
    <cdr:from>
      <cdr:x>0.62832</cdr:x>
      <cdr:y>0.29032</cdr:y>
    </cdr:from>
    <cdr:to>
      <cdr:x>0.71681</cdr:x>
      <cdr:y>0.37097</cdr:y>
    </cdr:to>
    <cdr:sp macro="" textlink="">
      <cdr:nvSpPr>
        <cdr:cNvPr id="5" name="TextBox 1"/>
        <cdr:cNvSpPr txBox="1"/>
      </cdr:nvSpPr>
      <cdr:spPr>
        <a:xfrm xmlns:a="http://schemas.openxmlformats.org/drawingml/2006/main">
          <a:off x="5410200" y="1371600"/>
          <a:ext cx="762000" cy="381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err="1"/>
            <a:t>T</a:t>
          </a:r>
          <a:r>
            <a:rPr lang="en-US" sz="1500" b="1" dirty="0" err="1" smtClean="0"/>
            <a:t>ac</a:t>
          </a:r>
          <a:endParaRPr lang="en-US" sz="1500" b="1" dirty="0"/>
        </a:p>
      </cdr:txBody>
    </cdr:sp>
  </cdr:relSizeAnchor>
  <cdr:relSizeAnchor xmlns:cdr="http://schemas.openxmlformats.org/drawingml/2006/chartDrawing">
    <cdr:from>
      <cdr:x>0.62393</cdr:x>
      <cdr:y>0.59677</cdr:y>
    </cdr:from>
    <cdr:to>
      <cdr:x>0.71242</cdr:x>
      <cdr:y>0.67742</cdr:y>
    </cdr:to>
    <cdr:sp macro="" textlink="">
      <cdr:nvSpPr>
        <cdr:cNvPr id="6" name="TextBox 1"/>
        <cdr:cNvSpPr txBox="1"/>
      </cdr:nvSpPr>
      <cdr:spPr>
        <a:xfrm xmlns:a="http://schemas.openxmlformats.org/drawingml/2006/main">
          <a:off x="5562600" y="2819400"/>
          <a:ext cx="788923"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err="1" smtClean="0">
              <a:solidFill>
                <a:srgbClr val="FFFFFF"/>
              </a:solidFill>
            </a:rPr>
            <a:t>CyA</a:t>
          </a:r>
          <a:endParaRPr lang="en-US" sz="1500" b="1" dirty="0">
            <a:solidFill>
              <a:srgbClr val="FFFFFF"/>
            </a:solidFill>
          </a:endParaRPr>
        </a:p>
      </cdr:txBody>
    </cdr:sp>
  </cdr:relSizeAnchor>
  <cdr:relSizeAnchor xmlns:cdr="http://schemas.openxmlformats.org/drawingml/2006/chartDrawing">
    <cdr:from>
      <cdr:x>0.24786</cdr:x>
      <cdr:y>0.59677</cdr:y>
    </cdr:from>
    <cdr:to>
      <cdr:x>0.33636</cdr:x>
      <cdr:y>0.67742</cdr:y>
    </cdr:to>
    <cdr:sp macro="" textlink="">
      <cdr:nvSpPr>
        <cdr:cNvPr id="7" name="TextBox 1"/>
        <cdr:cNvSpPr txBox="1"/>
      </cdr:nvSpPr>
      <cdr:spPr>
        <a:xfrm xmlns:a="http://schemas.openxmlformats.org/drawingml/2006/main">
          <a:off x="2209800" y="2819400"/>
          <a:ext cx="789013"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FF"/>
              </a:solidFill>
            </a:rPr>
            <a:t>AZA</a:t>
          </a:r>
          <a:endParaRPr lang="en-US" sz="1500" b="1" dirty="0">
            <a:solidFill>
              <a:srgbClr val="FFFFFF"/>
            </a:solidFill>
          </a:endParaRPr>
        </a:p>
      </cdr:txBody>
    </cdr:sp>
  </cdr:relSizeAnchor>
  <cdr:relSizeAnchor xmlns:cdr="http://schemas.openxmlformats.org/drawingml/2006/chartDrawing">
    <cdr:from>
      <cdr:x>0.75221</cdr:x>
      <cdr:y>0.58065</cdr:y>
    </cdr:from>
    <cdr:to>
      <cdr:x>0.84071</cdr:x>
      <cdr:y>0.6613</cdr:y>
    </cdr:to>
    <cdr:sp macro="" textlink="">
      <cdr:nvSpPr>
        <cdr:cNvPr id="8" name="TextBox 1"/>
        <cdr:cNvSpPr txBox="1"/>
      </cdr:nvSpPr>
      <cdr:spPr>
        <a:xfrm xmlns:a="http://schemas.openxmlformats.org/drawingml/2006/main">
          <a:off x="6477000" y="2743200"/>
          <a:ext cx="762038"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FFFFFF"/>
              </a:solidFill>
            </a:rPr>
            <a:t>AZA</a:t>
          </a:r>
          <a:endParaRPr lang="en-US" sz="1500" b="1" dirty="0">
            <a:solidFill>
              <a:srgbClr val="FFFFFF"/>
            </a:solidFill>
          </a:endParaRPr>
        </a:p>
      </cdr:txBody>
    </cdr:sp>
  </cdr:relSizeAnchor>
  <cdr:relSizeAnchor xmlns:cdr="http://schemas.openxmlformats.org/drawingml/2006/chartDrawing">
    <cdr:from>
      <cdr:x>0.24779</cdr:x>
      <cdr:y>0.27419</cdr:y>
    </cdr:from>
    <cdr:to>
      <cdr:x>0.33629</cdr:x>
      <cdr:y>0.3871</cdr:y>
    </cdr:to>
    <cdr:sp macro="" textlink="">
      <cdr:nvSpPr>
        <cdr:cNvPr id="9" name="TextBox 1"/>
        <cdr:cNvSpPr txBox="1"/>
      </cdr:nvSpPr>
      <cdr:spPr>
        <a:xfrm xmlns:a="http://schemas.openxmlformats.org/drawingml/2006/main">
          <a:off x="2133621" y="1295383"/>
          <a:ext cx="762038" cy="53341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chemeClr val="bg2"/>
              </a:solidFill>
            </a:rPr>
            <a:t>MMF/MPA</a:t>
          </a:r>
          <a:endParaRPr lang="en-US" sz="1500" b="1" dirty="0">
            <a:solidFill>
              <a:schemeClr val="bg2"/>
            </a:solidFill>
          </a:endParaRPr>
        </a:p>
      </cdr:txBody>
    </cdr:sp>
  </cdr:relSizeAnchor>
  <cdr:relSizeAnchor xmlns:cdr="http://schemas.openxmlformats.org/drawingml/2006/chartDrawing">
    <cdr:from>
      <cdr:x>0.75221</cdr:x>
      <cdr:y>0.29032</cdr:y>
    </cdr:from>
    <cdr:to>
      <cdr:x>0.84071</cdr:x>
      <cdr:y>0.37097</cdr:y>
    </cdr:to>
    <cdr:sp macro="" textlink="">
      <cdr:nvSpPr>
        <cdr:cNvPr id="10" name="TextBox 1"/>
        <cdr:cNvSpPr txBox="1"/>
      </cdr:nvSpPr>
      <cdr:spPr>
        <a:xfrm xmlns:a="http://schemas.openxmlformats.org/drawingml/2006/main">
          <a:off x="6477000" y="1371600"/>
          <a:ext cx="762038" cy="38102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1500" b="1" dirty="0" smtClean="0">
              <a:solidFill>
                <a:srgbClr val="000000"/>
              </a:solidFill>
            </a:rPr>
            <a:t>MMF/MPA</a:t>
          </a:r>
          <a:endParaRPr lang="en-US" sz="1500" b="1" dirty="0">
            <a:solidFill>
              <a:srgbClr val="000000"/>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0.00885</cdr:x>
      <cdr:y>0</cdr:y>
    </cdr:from>
    <cdr:to>
      <cdr:x>0.10619</cdr:x>
      <cdr:y>0.84375</cdr:y>
    </cdr:to>
    <cdr:sp macro="" textlink="">
      <cdr:nvSpPr>
        <cdr:cNvPr id="3" name="TextBox 2"/>
        <cdr:cNvSpPr txBox="1"/>
      </cdr:nvSpPr>
      <cdr:spPr>
        <a:xfrm xmlns:a="http://schemas.openxmlformats.org/drawingml/2006/main">
          <a:off x="76204" y="0"/>
          <a:ext cx="838196" cy="4114799"/>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700" b="1" i="0" baseline="0" dirty="0" smtClean="0">
              <a:solidFill>
                <a:schemeClr val="tx1"/>
              </a:solidFill>
            </a:rPr>
            <a:t>Severe Renal Dysfunction-Free Survival (%)</a:t>
          </a:r>
        </a:p>
        <a:p xmlns:a="http://schemas.openxmlformats.org/drawingml/2006/main">
          <a:endParaRPr lang="en-US" sz="1100" dirty="0"/>
        </a:p>
      </cdr:txBody>
    </cdr:sp>
  </cdr:relSizeAnchor>
  <cdr:relSizeAnchor xmlns:cdr="http://schemas.openxmlformats.org/drawingml/2006/chartDrawing">
    <cdr:from>
      <cdr:x>0.16814</cdr:x>
      <cdr:y>0.46875</cdr:y>
    </cdr:from>
    <cdr:to>
      <cdr:x>0.71682</cdr:x>
      <cdr:y>0.59375</cdr:y>
    </cdr:to>
    <cdr:sp macro="" textlink="">
      <cdr:nvSpPr>
        <cdr:cNvPr id="4" name="TextBox 3"/>
        <cdr:cNvSpPr txBox="1"/>
      </cdr:nvSpPr>
      <cdr:spPr>
        <a:xfrm xmlns:a="http://schemas.openxmlformats.org/drawingml/2006/main">
          <a:off x="1447800" y="2286000"/>
          <a:ext cx="4724464" cy="609600"/>
        </a:xfrm>
        <a:prstGeom xmlns:a="http://schemas.openxmlformats.org/drawingml/2006/main" prst="rect">
          <a:avLst/>
        </a:prstGeom>
        <a:solidFill xmlns:a="http://schemas.openxmlformats.org/drawingml/2006/main">
          <a:schemeClr val="bg2"/>
        </a:solidFill>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1500" b="1" dirty="0">
              <a:solidFill>
                <a:schemeClr val="tx1"/>
              </a:solidFill>
            </a:rPr>
            <a:t>*Severe renal dysfunction = Creatinine &gt; 2.5 mg/dl (221 μmol/L), dialysis or renal transplant</a:t>
          </a:r>
        </a:p>
      </cdr:txBody>
    </cdr:sp>
  </cdr:relSizeAnchor>
</c:userShapes>
</file>

<file path=ppt/drawings/drawing7.xml><?xml version="1.0" encoding="utf-8"?>
<c:userShapes xmlns:c="http://schemas.openxmlformats.org/drawingml/2006/chart">
  <cdr:relSizeAnchor xmlns:cdr="http://schemas.openxmlformats.org/drawingml/2006/chartDrawing">
    <cdr:from>
      <cdr:x>0.00885</cdr:x>
      <cdr:y>2.05052E-7</cdr:y>
    </cdr:from>
    <cdr:to>
      <cdr:x>0.10619</cdr:x>
      <cdr:y>0.84375</cdr:y>
    </cdr:to>
    <cdr:sp macro="" textlink="">
      <cdr:nvSpPr>
        <cdr:cNvPr id="3" name="TextBox 2"/>
        <cdr:cNvSpPr txBox="1"/>
      </cdr:nvSpPr>
      <cdr:spPr>
        <a:xfrm xmlns:a="http://schemas.openxmlformats.org/drawingml/2006/main">
          <a:off x="76204" y="1"/>
          <a:ext cx="838196" cy="41148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rtl="0"/>
          <a:r>
            <a:rPr lang="en-US" sz="1700" b="1" i="0" baseline="0" dirty="0" smtClean="0">
              <a:solidFill>
                <a:schemeClr val="tx1"/>
              </a:solidFill>
            </a:rPr>
            <a:t>Severe Renal Dysfunction-Free Survival (%)</a:t>
          </a:r>
        </a:p>
        <a:p xmlns:a="http://schemas.openxmlformats.org/drawingml/2006/main">
          <a:endParaRPr lang="en-US" sz="1100" dirty="0"/>
        </a:p>
      </cdr:txBody>
    </cdr:sp>
  </cdr:relSizeAnchor>
  <cdr:relSizeAnchor xmlns:cdr="http://schemas.openxmlformats.org/drawingml/2006/chartDrawing">
    <cdr:from>
      <cdr:x>0.26549</cdr:x>
      <cdr:y>0.375</cdr:y>
    </cdr:from>
    <cdr:to>
      <cdr:x>0.81417</cdr:x>
      <cdr:y>0.5</cdr:y>
    </cdr:to>
    <cdr:sp macro="" textlink="">
      <cdr:nvSpPr>
        <cdr:cNvPr id="4" name="TextBox 3"/>
        <cdr:cNvSpPr txBox="1"/>
      </cdr:nvSpPr>
      <cdr:spPr>
        <a:xfrm xmlns:a="http://schemas.openxmlformats.org/drawingml/2006/main">
          <a:off x="2286000" y="1828800"/>
          <a:ext cx="4724464" cy="609600"/>
        </a:xfrm>
        <a:prstGeom xmlns:a="http://schemas.openxmlformats.org/drawingml/2006/main" prst="rect">
          <a:avLst/>
        </a:prstGeom>
        <a:solidFill xmlns:a="http://schemas.openxmlformats.org/drawingml/2006/main">
          <a:schemeClr val="bg2"/>
        </a:solidFill>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r>
            <a:rPr lang="en-US" sz="1500" b="1" dirty="0">
              <a:solidFill>
                <a:schemeClr val="tx1"/>
              </a:solidFill>
            </a:rPr>
            <a:t>*Severe renal dysfunction = Creatinine &gt; 2.5 mg/dl (221 μmol/L), dialysis or renal transplant</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DE734E2-BCB6-4C57-B9E5-DDA820ECD009}" type="datetimeFigureOut">
              <a:rPr lang="en-US" smtClean="0"/>
              <a:pPr/>
              <a:t>10/24/2016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4CF527-DB22-4A89-A796-D9BF6FBA4C61}" type="slidenum">
              <a:rPr lang="en-US" smtClean="0"/>
              <a:pPr/>
              <a:t>‹#›</a:t>
            </a:fld>
            <a:endParaRPr lang="en-US"/>
          </a:p>
        </p:txBody>
      </p:sp>
    </p:spTree>
    <p:extLst>
      <p:ext uri="{BB962C8B-B14F-4D97-AF65-F5344CB8AC3E}">
        <p14:creationId xmlns:p14="http://schemas.microsoft.com/office/powerpoint/2010/main" val="997615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Analysis excludes living donor transplants unless specifically stated otherwise.</a:t>
            </a:r>
          </a:p>
        </p:txBody>
      </p:sp>
      <p:sp>
        <p:nvSpPr>
          <p:cNvPr id="4" name="Slide Number Placeholder 3"/>
          <p:cNvSpPr>
            <a:spLocks noGrp="1"/>
          </p:cNvSpPr>
          <p:nvPr>
            <p:ph type="sldNum" sz="quarter" idx="10"/>
          </p:nvPr>
        </p:nvSpPr>
        <p:spPr/>
        <p:txBody>
          <a:bodyPr/>
          <a:lstStyle/>
          <a:p>
            <a:fld id="{2C4CF527-DB22-4A89-A796-D9BF6FBA4C61}" type="slidenum">
              <a:rPr lang="en-US" smtClean="0"/>
              <a:pPr/>
              <a:t>1</a:t>
            </a:fld>
            <a:endParaRPr lang="en-US"/>
          </a:p>
        </p:txBody>
      </p:sp>
    </p:spTree>
    <p:extLst>
      <p:ext uri="{BB962C8B-B14F-4D97-AF65-F5344CB8AC3E}">
        <p14:creationId xmlns:p14="http://schemas.microsoft.com/office/powerpoint/2010/main" val="990343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10</a:t>
            </a:fld>
            <a:endParaRPr lang="en-US"/>
          </a:p>
        </p:txBody>
      </p:sp>
    </p:spTree>
    <p:extLst>
      <p:ext uri="{BB962C8B-B14F-4D97-AF65-F5344CB8AC3E}">
        <p14:creationId xmlns:p14="http://schemas.microsoft.com/office/powerpoint/2010/main" val="1333520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1143000" y="685800"/>
            <a:ext cx="4572000" cy="3429000"/>
          </a:xfrm>
          <a:ln/>
        </p:spPr>
      </p:sp>
      <p:sp>
        <p:nvSpPr>
          <p:cNvPr id="137219" name="Rectangle 3"/>
          <p:cNvSpPr>
            <a:spLocks noGrp="1" noChangeArrowheads="1"/>
          </p:cNvSpPr>
          <p:nvPr>
            <p:ph type="body" idx="1"/>
          </p:nvPr>
        </p:nvSpPr>
        <p:spPr>
          <a:xfrm>
            <a:off x="686731" y="4344336"/>
            <a:ext cx="5484540" cy="4113553"/>
          </a:xfrm>
          <a:ln/>
        </p:spPr>
        <p:txBody>
          <a:bodyPr/>
          <a:lstStyle/>
          <a:p>
            <a:endParaRPr lang="en-US" dirty="0" smtClean="0"/>
          </a:p>
        </p:txBody>
      </p:sp>
    </p:spTree>
    <p:extLst>
      <p:ext uri="{BB962C8B-B14F-4D97-AF65-F5344CB8AC3E}">
        <p14:creationId xmlns:p14="http://schemas.microsoft.com/office/powerpoint/2010/main" val="4253286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12</a:t>
            </a:fld>
            <a:endParaRPr lang="en-US"/>
          </a:p>
        </p:txBody>
      </p:sp>
    </p:spTree>
    <p:extLst>
      <p:ext uri="{BB962C8B-B14F-4D97-AF65-F5344CB8AC3E}">
        <p14:creationId xmlns:p14="http://schemas.microsoft.com/office/powerpoint/2010/main" val="3643271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13</a:t>
            </a:fld>
            <a:endParaRPr lang="en-US"/>
          </a:p>
        </p:txBody>
      </p:sp>
    </p:spTree>
    <p:extLst>
      <p:ext uri="{BB962C8B-B14F-4D97-AF65-F5344CB8AC3E}">
        <p14:creationId xmlns:p14="http://schemas.microsoft.com/office/powerpoint/2010/main" val="1082117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14</a:t>
            </a:fld>
            <a:endParaRPr lang="en-US"/>
          </a:p>
        </p:txBody>
      </p:sp>
    </p:spTree>
    <p:extLst>
      <p:ext uri="{BB962C8B-B14F-4D97-AF65-F5344CB8AC3E}">
        <p14:creationId xmlns:p14="http://schemas.microsoft.com/office/powerpoint/2010/main" val="2505829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Transplants with unknown diagnoses are excluded from this 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15</a:t>
            </a:fld>
            <a:endParaRPr lang="en-US"/>
          </a:p>
        </p:txBody>
      </p:sp>
    </p:spTree>
    <p:extLst>
      <p:ext uri="{BB962C8B-B14F-4D97-AF65-F5344CB8AC3E}">
        <p14:creationId xmlns:p14="http://schemas.microsoft.com/office/powerpoint/2010/main" val="42123690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16</a:t>
            </a:fld>
            <a:endParaRPr lang="en-US"/>
          </a:p>
        </p:txBody>
      </p:sp>
    </p:spTree>
    <p:extLst>
      <p:ext uri="{BB962C8B-B14F-4D97-AF65-F5344CB8AC3E}">
        <p14:creationId xmlns:p14="http://schemas.microsoft.com/office/powerpoint/2010/main" val="796783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17</a:t>
            </a:fld>
            <a:endParaRPr lang="en-US"/>
          </a:p>
        </p:txBody>
      </p:sp>
    </p:spTree>
    <p:extLst>
      <p:ext uri="{BB962C8B-B14F-4D97-AF65-F5344CB8AC3E}">
        <p14:creationId xmlns:p14="http://schemas.microsoft.com/office/powerpoint/2010/main" val="1788120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18</a:t>
            </a:fld>
            <a:endParaRPr lang="en-US"/>
          </a:p>
        </p:txBody>
      </p:sp>
    </p:spTree>
    <p:extLst>
      <p:ext uri="{BB962C8B-B14F-4D97-AF65-F5344CB8AC3E}">
        <p14:creationId xmlns:p14="http://schemas.microsoft.com/office/powerpoint/2010/main" val="20309645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19</a:t>
            </a:fld>
            <a:endParaRPr lang="en-US"/>
          </a:p>
        </p:txBody>
      </p:sp>
    </p:spTree>
    <p:extLst>
      <p:ext uri="{BB962C8B-B14F-4D97-AF65-F5344CB8AC3E}">
        <p14:creationId xmlns:p14="http://schemas.microsoft.com/office/powerpoint/2010/main" val="425850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a:t>
            </a:fld>
            <a:endParaRPr lang="en-US"/>
          </a:p>
        </p:txBody>
      </p:sp>
    </p:spTree>
    <p:extLst>
      <p:ext uri="{BB962C8B-B14F-4D97-AF65-F5344CB8AC3E}">
        <p14:creationId xmlns:p14="http://schemas.microsoft.com/office/powerpoint/2010/main" val="4153173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20</a:t>
            </a:fld>
            <a:endParaRPr lang="en-US"/>
          </a:p>
        </p:txBody>
      </p:sp>
    </p:spTree>
    <p:extLst>
      <p:ext uri="{BB962C8B-B14F-4D97-AF65-F5344CB8AC3E}">
        <p14:creationId xmlns:p14="http://schemas.microsoft.com/office/powerpoint/2010/main" val="1514478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21</a:t>
            </a:fld>
            <a:endParaRPr lang="en-US"/>
          </a:p>
        </p:txBody>
      </p:sp>
    </p:spTree>
    <p:extLst>
      <p:ext uri="{BB962C8B-B14F-4D97-AF65-F5344CB8AC3E}">
        <p14:creationId xmlns:p14="http://schemas.microsoft.com/office/powerpoint/2010/main" val="38419759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22</a:t>
            </a:fld>
            <a:endParaRPr lang="en-US"/>
          </a:p>
        </p:txBody>
      </p:sp>
    </p:spTree>
    <p:extLst>
      <p:ext uri="{BB962C8B-B14F-4D97-AF65-F5344CB8AC3E}">
        <p14:creationId xmlns:p14="http://schemas.microsoft.com/office/powerpoint/2010/main" val="37307291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Analysis excludes living donor transplants unless specifically stated otherwise.</a:t>
            </a:r>
          </a:p>
        </p:txBody>
      </p:sp>
      <p:sp>
        <p:nvSpPr>
          <p:cNvPr id="4" name="Slide Number Placeholder 3"/>
          <p:cNvSpPr>
            <a:spLocks noGrp="1"/>
          </p:cNvSpPr>
          <p:nvPr>
            <p:ph type="sldNum" sz="quarter" idx="10"/>
          </p:nvPr>
        </p:nvSpPr>
        <p:spPr/>
        <p:txBody>
          <a:bodyPr/>
          <a:lstStyle/>
          <a:p>
            <a:fld id="{2C4CF527-DB22-4A89-A796-D9BF6FBA4C61}" type="slidenum">
              <a:rPr lang="en-US" smtClean="0"/>
              <a:pPr/>
              <a:t>23</a:t>
            </a:fld>
            <a:endParaRPr lang="en-US"/>
          </a:p>
        </p:txBody>
      </p:sp>
    </p:spTree>
    <p:extLst>
      <p:ext uri="{BB962C8B-B14F-4D97-AF65-F5344CB8AC3E}">
        <p14:creationId xmlns:p14="http://schemas.microsoft.com/office/powerpoint/2010/main" val="15493680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24</a:t>
            </a:fld>
            <a:endParaRPr lang="en-US"/>
          </a:p>
        </p:txBody>
      </p:sp>
    </p:spTree>
    <p:extLst>
      <p:ext uri="{BB962C8B-B14F-4D97-AF65-F5344CB8AC3E}">
        <p14:creationId xmlns:p14="http://schemas.microsoft.com/office/powerpoint/2010/main" val="923352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r>
              <a:rPr lang="en-US" sz="1200" kern="1200" dirty="0" smtClean="0">
                <a:solidFill>
                  <a:schemeClr val="tx1"/>
                </a:solidFill>
                <a:latin typeface="+mn-lt"/>
                <a:ea typeface="+mn-ea"/>
                <a:cs typeface="+mn-cs"/>
              </a:rPr>
              <a:t>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25</a:t>
            </a:fld>
            <a:endParaRPr lang="en-US"/>
          </a:p>
        </p:txBody>
      </p:sp>
    </p:spTree>
    <p:extLst>
      <p:ext uri="{BB962C8B-B14F-4D97-AF65-F5344CB8AC3E}">
        <p14:creationId xmlns:p14="http://schemas.microsoft.com/office/powerpoint/2010/main" val="23946760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26</a:t>
            </a:fld>
            <a:endParaRPr lang="en-US"/>
          </a:p>
        </p:txBody>
      </p:sp>
    </p:spTree>
    <p:extLst>
      <p:ext uri="{BB962C8B-B14F-4D97-AF65-F5344CB8AC3E}">
        <p14:creationId xmlns:p14="http://schemas.microsoft.com/office/powerpoint/2010/main" val="8143596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27</a:t>
            </a:fld>
            <a:endParaRPr lang="en-US"/>
          </a:p>
        </p:txBody>
      </p:sp>
    </p:spTree>
    <p:extLst>
      <p:ext uri="{BB962C8B-B14F-4D97-AF65-F5344CB8AC3E}">
        <p14:creationId xmlns:p14="http://schemas.microsoft.com/office/powerpoint/2010/main" val="2469173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figure shows survival conditional on survival to 1 year.  Therefore, only patients surviving to at least 1 year were included in the calculation. The conditional median survival is the estimated time point at which 50% of the recipients who survive to at least 1 year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28</a:t>
            </a:fld>
            <a:endParaRPr lang="en-US"/>
          </a:p>
        </p:txBody>
      </p:sp>
    </p:spTree>
    <p:extLst>
      <p:ext uri="{BB962C8B-B14F-4D97-AF65-F5344CB8AC3E}">
        <p14:creationId xmlns:p14="http://schemas.microsoft.com/office/powerpoint/2010/main" val="32254150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 Adjustments for multiple comparisons were done using Scheffe’s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method. Results of log-rank</a:t>
            </a:r>
            <a:r>
              <a:rPr lang="en-US" sz="1200" kern="1200" baseline="0" dirty="0" smtClean="0">
                <a:solidFill>
                  <a:schemeClr val="tx1"/>
                </a:solidFill>
                <a:latin typeface="+mn-lt"/>
                <a:ea typeface="+mn-ea"/>
                <a:cs typeface="+mn-cs"/>
              </a:rPr>
              <a:t> test should be interpreted with caution when curves cross. </a:t>
            </a:r>
            <a:r>
              <a:rPr lang="en-US" sz="1200" kern="1200" dirty="0" smtClean="0">
                <a:solidFill>
                  <a:schemeClr val="tx1"/>
                </a:solidFill>
                <a:latin typeface="+mn-lt"/>
                <a:ea typeface="+mn-ea"/>
                <a:cs typeface="+mn-cs"/>
              </a:rPr>
              <a:t>With only small number of transplants available for analysis in the tail, the p-value may be affected by the outcomes of just a few transplants.</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29</a:t>
            </a:fld>
            <a:endParaRPr lang="en-US"/>
          </a:p>
        </p:txBody>
      </p:sp>
    </p:spTree>
    <p:extLst>
      <p:ext uri="{BB962C8B-B14F-4D97-AF65-F5344CB8AC3E}">
        <p14:creationId xmlns:p14="http://schemas.microsoft.com/office/powerpoint/2010/main" val="1933014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Analysis excludes living donor transplants unless specifically stated otherwise.</a:t>
            </a:r>
          </a:p>
        </p:txBody>
      </p:sp>
      <p:sp>
        <p:nvSpPr>
          <p:cNvPr id="4" name="Slide Number Placeholder 3"/>
          <p:cNvSpPr>
            <a:spLocks noGrp="1"/>
          </p:cNvSpPr>
          <p:nvPr>
            <p:ph type="sldNum" sz="quarter" idx="10"/>
          </p:nvPr>
        </p:nvSpPr>
        <p:spPr/>
        <p:txBody>
          <a:bodyPr/>
          <a:lstStyle/>
          <a:p>
            <a:fld id="{2C4CF527-DB22-4A89-A796-D9BF6FBA4C61}" type="slidenum">
              <a:rPr lang="en-US" smtClean="0"/>
              <a:pPr/>
              <a:t>3</a:t>
            </a:fld>
            <a:endParaRPr lang="en-US"/>
          </a:p>
        </p:txBody>
      </p:sp>
    </p:spTree>
    <p:extLst>
      <p:ext uri="{BB962C8B-B14F-4D97-AF65-F5344CB8AC3E}">
        <p14:creationId xmlns:p14="http://schemas.microsoft.com/office/powerpoint/2010/main" val="12465693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figure shows survival conditional on survival to 1 year.  Therefore, only patients surviving to at least 1 year were included in the calculation. The conditional median survival is the estimated time point at which 50% of the recipients who survive to at least 1 year have died. Because the decline in survival is greatest during the first year following transplantation, the conditional survival provides a more realistic expectation of survival time for recipients who survive the early post-transplant period.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Adjustments for multiple comparisons were done using Scheffe’s method. Results of log-rank</a:t>
            </a:r>
            <a:r>
              <a:rPr lang="en-US" sz="1200" kern="1200" baseline="0" dirty="0" smtClean="0">
                <a:solidFill>
                  <a:schemeClr val="tx1"/>
                </a:solidFill>
                <a:latin typeface="+mn-lt"/>
                <a:ea typeface="+mn-ea"/>
                <a:cs typeface="+mn-cs"/>
              </a:rPr>
              <a:t> test should be interpreted with caution when curves cross. </a:t>
            </a:r>
            <a:r>
              <a:rPr lang="en-US" sz="1200" kern="1200" dirty="0" smtClean="0">
                <a:solidFill>
                  <a:schemeClr val="tx1"/>
                </a:solidFill>
                <a:latin typeface="+mn-lt"/>
                <a:ea typeface="+mn-ea"/>
                <a:cs typeface="+mn-cs"/>
              </a:rPr>
              <a:t>With only small number of transplants available for analysis in the tail, the p-value may be affected by the outcomes of just a few transplants.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30</a:t>
            </a:fld>
            <a:endParaRPr lang="en-US"/>
          </a:p>
        </p:txBody>
      </p:sp>
    </p:spTree>
    <p:extLst>
      <p:ext uri="{BB962C8B-B14F-4D97-AF65-F5344CB8AC3E}">
        <p14:creationId xmlns:p14="http://schemas.microsoft.com/office/powerpoint/2010/main" val="40929539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31</a:t>
            </a:fld>
            <a:endParaRPr lang="en-US"/>
          </a:p>
        </p:txBody>
      </p:sp>
    </p:spTree>
    <p:extLst>
      <p:ext uri="{BB962C8B-B14F-4D97-AF65-F5344CB8AC3E}">
        <p14:creationId xmlns:p14="http://schemas.microsoft.com/office/powerpoint/2010/main" val="26844525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r>
              <a:rPr lang="en-US" sz="1200" kern="1200" baseline="0" dirty="0" smtClean="0">
                <a:solidFill>
                  <a:schemeClr val="tx1"/>
                </a:solidFill>
                <a:latin typeface="+mn-lt"/>
                <a:ea typeface="+mn-ea"/>
                <a:cs typeface="+mn-cs"/>
              </a:rPr>
              <a:t>Adjustments for multiple comparisons were done using Scheffe’s method.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32</a:t>
            </a:fld>
            <a:endParaRPr lang="en-US" dirty="0"/>
          </a:p>
        </p:txBody>
      </p:sp>
    </p:spTree>
    <p:extLst>
      <p:ext uri="{BB962C8B-B14F-4D97-AF65-F5344CB8AC3E}">
        <p14:creationId xmlns:p14="http://schemas.microsoft.com/office/powerpoint/2010/main" val="28505585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median survival is the estimated time point at which 50% of all of the recipients have died. The conditional median survival is the estimated time point at which 5% of the recipients who survive to at least 1 year have died. Because the decline in survival is greatest during the first year following transplantation, the conditional survival provides a more realistic expectation of survival time for recipients who survive the early post-transplant period.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Adjustments for multiple comparisons were done using Scheffe’s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method.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33</a:t>
            </a:fld>
            <a:endParaRPr lang="en-US"/>
          </a:p>
        </p:txBody>
      </p:sp>
    </p:spTree>
    <p:extLst>
      <p:ext uri="{BB962C8B-B14F-4D97-AF65-F5344CB8AC3E}">
        <p14:creationId xmlns:p14="http://schemas.microsoft.com/office/powerpoint/2010/main" val="10600840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Adjustments for multiple comparisons were done using Scheffe’s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method.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34</a:t>
            </a:fld>
            <a:endParaRPr lang="en-US"/>
          </a:p>
        </p:txBody>
      </p:sp>
    </p:spTree>
    <p:extLst>
      <p:ext uri="{BB962C8B-B14F-4D97-AF65-F5344CB8AC3E}">
        <p14:creationId xmlns:p14="http://schemas.microsoft.com/office/powerpoint/2010/main" val="12282799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35</a:t>
            </a:fld>
            <a:endParaRPr lang="en-US"/>
          </a:p>
        </p:txBody>
      </p:sp>
    </p:spTree>
    <p:extLst>
      <p:ext uri="{BB962C8B-B14F-4D97-AF65-F5344CB8AC3E}">
        <p14:creationId xmlns:p14="http://schemas.microsoft.com/office/powerpoint/2010/main" val="10785267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median survival is the estimated time point at which 50% of all of the recipients have died.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Adjustments for multiple comparisons were done using Scheffe’s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method.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36</a:t>
            </a:fld>
            <a:endParaRPr lang="en-US"/>
          </a:p>
        </p:txBody>
      </p:sp>
    </p:spTree>
    <p:extLst>
      <p:ext uri="{BB962C8B-B14F-4D97-AF65-F5344CB8AC3E}">
        <p14:creationId xmlns:p14="http://schemas.microsoft.com/office/powerpoint/2010/main" val="3493271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Adjustments for multiple comparisons were done using Scheffe’s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method.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37</a:t>
            </a:fld>
            <a:endParaRPr lang="en-US"/>
          </a:p>
        </p:txBody>
      </p:sp>
    </p:spTree>
    <p:extLst>
      <p:ext uri="{BB962C8B-B14F-4D97-AF65-F5344CB8AC3E}">
        <p14:creationId xmlns:p14="http://schemas.microsoft.com/office/powerpoint/2010/main" val="33038854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 Adjustments for multiple comparisons were done using Scheffe’s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method. Results of log-rank</a:t>
            </a:r>
            <a:r>
              <a:rPr lang="en-US" sz="1200" kern="1200" baseline="0" dirty="0" smtClean="0">
                <a:solidFill>
                  <a:schemeClr val="tx1"/>
                </a:solidFill>
                <a:latin typeface="+mn-lt"/>
                <a:ea typeface="+mn-ea"/>
                <a:cs typeface="+mn-cs"/>
              </a:rPr>
              <a:t> test should be interpreted with caution when curves cross.</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38</a:t>
            </a:fld>
            <a:endParaRPr lang="en-US"/>
          </a:p>
        </p:txBody>
      </p:sp>
    </p:spTree>
    <p:extLst>
      <p:ext uri="{BB962C8B-B14F-4D97-AF65-F5344CB8AC3E}">
        <p14:creationId xmlns:p14="http://schemas.microsoft.com/office/powerpoint/2010/main" val="10393812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39</a:t>
            </a:fld>
            <a:endParaRPr lang="en-US"/>
          </a:p>
        </p:txBody>
      </p:sp>
    </p:spTree>
    <p:extLst>
      <p:ext uri="{BB962C8B-B14F-4D97-AF65-F5344CB8AC3E}">
        <p14:creationId xmlns:p14="http://schemas.microsoft.com/office/powerpoint/2010/main" val="1821903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4</a:t>
            </a:fld>
            <a:endParaRPr lang="en-US"/>
          </a:p>
        </p:txBody>
      </p:sp>
    </p:spTree>
    <p:extLst>
      <p:ext uri="{BB962C8B-B14F-4D97-AF65-F5344CB8AC3E}">
        <p14:creationId xmlns:p14="http://schemas.microsoft.com/office/powerpoint/2010/main" val="38665631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retransplants for whom any follow-up has been provided.  Since many patients are still alive and some patients have been lost to follow-up, the survival rates are estimates rather than exact rates because the time of death is not known for all patients.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Survival rates were compared using the log-rank test statistic.</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40</a:t>
            </a:fld>
            <a:endParaRPr lang="en-US"/>
          </a:p>
        </p:txBody>
      </p:sp>
    </p:spTree>
    <p:extLst>
      <p:ext uri="{BB962C8B-B14F-4D97-AF65-F5344CB8AC3E}">
        <p14:creationId xmlns:p14="http://schemas.microsoft.com/office/powerpoint/2010/main" val="19014102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Functional status is collected using Karnofsky score for adult recipients and Lansky score for pediatric recipients.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This figure shows the functional status reported on the 1-year, 2-year and 3-year annual follow-ups.  Because all follow-ups between </a:t>
            </a:r>
            <a:r>
              <a:rPr lang="en-US" sz="1200" kern="1200" smtClean="0">
                <a:solidFill>
                  <a:schemeClr val="tx1"/>
                </a:solidFill>
                <a:latin typeface="+mn-lt"/>
                <a:ea typeface="+mn-ea"/>
                <a:cs typeface="+mn-cs"/>
              </a:rPr>
              <a:t>January 2008 </a:t>
            </a:r>
            <a:r>
              <a:rPr lang="en-US" sz="1200" kern="1200" dirty="0" smtClean="0">
                <a:solidFill>
                  <a:schemeClr val="tx1"/>
                </a:solidFill>
                <a:latin typeface="+mn-lt"/>
                <a:ea typeface="+mn-ea"/>
                <a:cs typeface="+mn-cs"/>
              </a:rPr>
              <a:t>and June 2015 were included, the bars do not include the same patients.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41</a:t>
            </a:fld>
            <a:endParaRPr lang="en-US" dirty="0"/>
          </a:p>
        </p:txBody>
      </p:sp>
    </p:spTree>
    <p:extLst>
      <p:ext uri="{BB962C8B-B14F-4D97-AF65-F5344CB8AC3E}">
        <p14:creationId xmlns:p14="http://schemas.microsoft.com/office/powerpoint/2010/main" val="3462417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hospitalizations reported on the 1-year, 3-year and 5-year annual follow-ups, representing the hospitalizations between discharge and 1 year, between the 2-year and 3-year follow-up and between the 4-year and 5-year follow-up, respectively.  Because all follow-ups between 2008 and June 2015 were included, the bars do not include the same patients.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42</a:t>
            </a:fld>
            <a:endParaRPr lang="en-US"/>
          </a:p>
        </p:txBody>
      </p:sp>
    </p:spTree>
    <p:extLst>
      <p:ext uri="{BB962C8B-B14F-4D97-AF65-F5344CB8AC3E}">
        <p14:creationId xmlns:p14="http://schemas.microsoft.com/office/powerpoint/2010/main" val="41839678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hospitalizations reported between discharge and 1 year, between the 1-year and 3-year follow-up, and between the 3-year and 5-year follow-up, respectively.  Because all follow-ups between 2008 and June 2015 were included, the bars do not include the same patients.</a:t>
            </a:r>
          </a:p>
        </p:txBody>
      </p:sp>
      <p:sp>
        <p:nvSpPr>
          <p:cNvPr id="4" name="Slide Number Placeholder 3"/>
          <p:cNvSpPr>
            <a:spLocks noGrp="1"/>
          </p:cNvSpPr>
          <p:nvPr>
            <p:ph type="sldNum" sz="quarter" idx="10"/>
          </p:nvPr>
        </p:nvSpPr>
        <p:spPr/>
        <p:txBody>
          <a:bodyPr/>
          <a:lstStyle/>
          <a:p>
            <a:fld id="{8D3FF3A6-B03F-4710-AAA0-E3CB014C4A59}" type="slidenum">
              <a:rPr lang="en-US" smtClean="0"/>
              <a:pPr/>
              <a:t>43</a:t>
            </a:fld>
            <a:endParaRPr lang="en-US"/>
          </a:p>
        </p:txBody>
      </p:sp>
    </p:spTree>
    <p:extLst>
      <p:ext uri="{BB962C8B-B14F-4D97-AF65-F5344CB8AC3E}">
        <p14:creationId xmlns:p14="http://schemas.microsoft.com/office/powerpoint/2010/main" val="2662853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Analysis excludes living donor transplants unless specifically stated otherwise.</a:t>
            </a:r>
          </a:p>
        </p:txBody>
      </p:sp>
      <p:sp>
        <p:nvSpPr>
          <p:cNvPr id="4" name="Slide Number Placeholder 3"/>
          <p:cNvSpPr>
            <a:spLocks noGrp="1"/>
          </p:cNvSpPr>
          <p:nvPr>
            <p:ph type="sldNum" sz="quarter" idx="10"/>
          </p:nvPr>
        </p:nvSpPr>
        <p:spPr/>
        <p:txBody>
          <a:bodyPr/>
          <a:lstStyle/>
          <a:p>
            <a:fld id="{2C4CF527-DB22-4A89-A796-D9BF6FBA4C61}" type="slidenum">
              <a:rPr lang="en-US" smtClean="0"/>
              <a:pPr/>
              <a:t>44</a:t>
            </a:fld>
            <a:endParaRPr lang="en-US"/>
          </a:p>
        </p:txBody>
      </p:sp>
    </p:spTree>
    <p:extLst>
      <p:ext uri="{BB962C8B-B14F-4D97-AF65-F5344CB8AC3E}">
        <p14:creationId xmlns:p14="http://schemas.microsoft.com/office/powerpoint/2010/main" val="26829043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45</a:t>
            </a:fld>
            <a:endParaRPr lang="en-US"/>
          </a:p>
        </p:txBody>
      </p:sp>
    </p:spTree>
    <p:extLst>
      <p:ext uri="{BB962C8B-B14F-4D97-AF65-F5344CB8AC3E}">
        <p14:creationId xmlns:p14="http://schemas.microsoft.com/office/powerpoint/2010/main" val="5874513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46</a:t>
            </a:fld>
            <a:endParaRPr lang="en-US" dirty="0"/>
          </a:p>
        </p:txBody>
      </p:sp>
    </p:spTree>
    <p:extLst>
      <p:ext uri="{BB962C8B-B14F-4D97-AF65-F5344CB8AC3E}">
        <p14:creationId xmlns:p14="http://schemas.microsoft.com/office/powerpoint/2010/main" val="33972744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Survival was calculated using the Kaplan-Meier method, which incorporates information from all transplants for whom any follow-up has been provided.  Since many patients are still alive and some patients have been lost to follow-up, the survival rates are estimates rather than exact rates because the time of death is not know for all patients.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Survival rates were compared using the log-rank test statistic.</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47</a:t>
            </a:fld>
            <a:endParaRPr lang="en-US"/>
          </a:p>
        </p:txBody>
      </p:sp>
    </p:spTree>
    <p:extLst>
      <p:ext uri="{BB962C8B-B14F-4D97-AF65-F5344CB8AC3E}">
        <p14:creationId xmlns:p14="http://schemas.microsoft.com/office/powerpoint/2010/main" val="14066941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This figure shows the maintenance </a:t>
            </a:r>
            <a:r>
              <a:rPr lang="en-US" sz="1200" kern="1200" dirty="0" err="1" smtClean="0">
                <a:solidFill>
                  <a:schemeClr val="tx1"/>
                </a:solidFill>
                <a:latin typeface="+mn-lt"/>
                <a:ea typeface="+mn-ea"/>
                <a:cs typeface="+mn-cs"/>
              </a:rPr>
              <a:t>immunosuppression</a:t>
            </a:r>
            <a:r>
              <a:rPr lang="en-US" sz="1200" kern="1200" dirty="0" smtClean="0">
                <a:solidFill>
                  <a:schemeClr val="tx1"/>
                </a:solidFill>
                <a:latin typeface="+mn-lt"/>
                <a:ea typeface="+mn-ea"/>
                <a:cs typeface="+mn-cs"/>
              </a:rPr>
              <a:t> reported as being provided at the time of the 1-year and 5-year annual follow-up forms.  To provide a snapshot of current practice, only follow-ups occurring between January 2008 and June 2015 were included.  Therefore, this figure does not represent changes in practice between the 1-year follow-up and 5-year follow-up on a cohort of patients.  The patients in the 1-year tabulation are not the same patients as in the 5-year tabulation.</a:t>
            </a:r>
            <a:endParaRPr lang="en-US" dirty="0" smtClean="0"/>
          </a:p>
        </p:txBody>
      </p:sp>
      <p:sp>
        <p:nvSpPr>
          <p:cNvPr id="4" name="Slide Number Placeholder 3"/>
          <p:cNvSpPr>
            <a:spLocks noGrp="1"/>
          </p:cNvSpPr>
          <p:nvPr>
            <p:ph type="sldNum" sz="quarter" idx="10"/>
          </p:nvPr>
        </p:nvSpPr>
        <p:spPr/>
        <p:txBody>
          <a:bodyPr/>
          <a:lstStyle/>
          <a:p>
            <a:fld id="{8D3FF3A6-B03F-4710-AAA0-E3CB014C4A59}" type="slidenum">
              <a:rPr lang="en-US" smtClean="0"/>
              <a:pPr/>
              <a:t>48</a:t>
            </a:fld>
            <a:endParaRPr lang="en-US"/>
          </a:p>
        </p:txBody>
      </p:sp>
    </p:spTree>
    <p:extLst>
      <p:ext uri="{BB962C8B-B14F-4D97-AF65-F5344CB8AC3E}">
        <p14:creationId xmlns:p14="http://schemas.microsoft.com/office/powerpoint/2010/main" val="26513659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a:t>
            </a:r>
            <a:r>
              <a:rPr lang="en-US" sz="1200" kern="1200" dirty="0" err="1" smtClean="0">
                <a:solidFill>
                  <a:schemeClr val="tx1"/>
                </a:solidFill>
                <a:latin typeface="+mn-lt"/>
                <a:ea typeface="+mn-ea"/>
                <a:cs typeface="+mn-cs"/>
              </a:rPr>
              <a:t>immunosuppression</a:t>
            </a:r>
            <a:r>
              <a:rPr lang="en-US" sz="1200" kern="1200" dirty="0" smtClean="0">
                <a:solidFill>
                  <a:schemeClr val="tx1"/>
                </a:solidFill>
                <a:latin typeface="+mn-lt"/>
                <a:ea typeface="+mn-ea"/>
                <a:cs typeface="+mn-cs"/>
              </a:rPr>
              <a:t> reported as being provided at the time of the 1-year and 5-year annual follow-up forms.  To provide a snapshot of current practice, only follow-ups occurring between January 2008 and June 2015 were included.  Therefore, this figure does not represent changes in practice between the 1-year follow-up and 5-year follow-up on a cohort of patients.  The patients in the 1-year tabulation are not the same patients as in the 5-year tabulation.</a:t>
            </a:r>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49</a:t>
            </a:fld>
            <a:endParaRPr lang="en-US"/>
          </a:p>
        </p:txBody>
      </p:sp>
    </p:spTree>
    <p:extLst>
      <p:ext uri="{BB962C8B-B14F-4D97-AF65-F5344CB8AC3E}">
        <p14:creationId xmlns:p14="http://schemas.microsoft.com/office/powerpoint/2010/main" val="2709524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5</a:t>
            </a:fld>
            <a:endParaRPr lang="en-US"/>
          </a:p>
        </p:txBody>
      </p:sp>
    </p:spTree>
    <p:extLst>
      <p:ext uri="{BB962C8B-B14F-4D97-AF65-F5344CB8AC3E}">
        <p14:creationId xmlns:p14="http://schemas.microsoft.com/office/powerpoint/2010/main" val="38803384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figure shows the maintenance </a:t>
            </a:r>
            <a:r>
              <a:rPr lang="en-US" sz="1200" kern="1200" dirty="0" err="1" smtClean="0">
                <a:solidFill>
                  <a:schemeClr val="tx1"/>
                </a:solidFill>
                <a:latin typeface="+mn-lt"/>
                <a:ea typeface="+mn-ea"/>
                <a:cs typeface="+mn-cs"/>
              </a:rPr>
              <a:t>immunosuppression</a:t>
            </a:r>
            <a:r>
              <a:rPr lang="en-US" sz="1200" kern="1200" dirty="0" smtClean="0">
                <a:solidFill>
                  <a:schemeClr val="tx1"/>
                </a:solidFill>
                <a:latin typeface="+mn-lt"/>
                <a:ea typeface="+mn-ea"/>
                <a:cs typeface="+mn-cs"/>
              </a:rPr>
              <a:t> reported as being provided at the time of the 1-year and 5-year annual follow-up forms.  To provide a snapshot of current practice, only follow-ups occurring between January 2008 and June 2015 were included.  Therefore, this figure does not represent changes in practice between the 1-year follow-up and 5-year follow-up on a cohort of patients.  The patients in the 1-year tabulation are not the same patients as in the 5-year tabulation. </a:t>
            </a:r>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50</a:t>
            </a:fld>
            <a:endParaRPr lang="en-US"/>
          </a:p>
        </p:txBody>
      </p:sp>
    </p:spTree>
    <p:extLst>
      <p:ext uri="{BB962C8B-B14F-4D97-AF65-F5344CB8AC3E}">
        <p14:creationId xmlns:p14="http://schemas.microsoft.com/office/powerpoint/2010/main" val="27806498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Analysis excludes living donor transplants unless specifically stated otherwise.</a:t>
            </a:r>
          </a:p>
        </p:txBody>
      </p:sp>
      <p:sp>
        <p:nvSpPr>
          <p:cNvPr id="4" name="Slide Number Placeholder 3"/>
          <p:cNvSpPr>
            <a:spLocks noGrp="1"/>
          </p:cNvSpPr>
          <p:nvPr>
            <p:ph type="sldNum" sz="quarter" idx="10"/>
          </p:nvPr>
        </p:nvSpPr>
        <p:spPr/>
        <p:txBody>
          <a:bodyPr/>
          <a:lstStyle/>
          <a:p>
            <a:fld id="{2C4CF527-DB22-4A89-A796-D9BF6FBA4C61}" type="slidenum">
              <a:rPr lang="en-US" smtClean="0"/>
              <a:pPr/>
              <a:t>51</a:t>
            </a:fld>
            <a:endParaRPr lang="en-US"/>
          </a:p>
        </p:txBody>
      </p:sp>
    </p:spTree>
    <p:extLst>
      <p:ext uri="{BB962C8B-B14F-4D97-AF65-F5344CB8AC3E}">
        <p14:creationId xmlns:p14="http://schemas.microsoft.com/office/powerpoint/2010/main" val="34968325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within 1, 5 and 7 years following transplantation. The percentages are based on patients with known responses. To reduce bias, only patients with responses reported on every follow-up through the 5-year annual (or 7-year annual) follow-up were included in the 5-year (or 7-year) analysis.  Because the outcomes are reported to be unknown at different rates the number with known responses for each outcome are also provided.</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52</a:t>
            </a:fld>
            <a:endParaRPr lang="en-US"/>
          </a:p>
        </p:txBody>
      </p:sp>
    </p:spTree>
    <p:extLst>
      <p:ext uri="{BB962C8B-B14F-4D97-AF65-F5344CB8AC3E}">
        <p14:creationId xmlns:p14="http://schemas.microsoft.com/office/powerpoint/2010/main" val="6719562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on the 1-year annual follow-up form.  The percentages are based on patients with known responses.  Because the outcomes are reported to be unknown at different rates the number with known responses for each outcome are also provided.  </a:t>
            </a:r>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53</a:t>
            </a:fld>
            <a:endParaRPr lang="en-US"/>
          </a:p>
        </p:txBody>
      </p:sp>
    </p:spTree>
    <p:extLst>
      <p:ext uri="{BB962C8B-B14F-4D97-AF65-F5344CB8AC3E}">
        <p14:creationId xmlns:p14="http://schemas.microsoft.com/office/powerpoint/2010/main" val="31221931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experiencing various morbidities as reported within 5 years following transplantation. The percentages are based on patients with known responses.  To reduce bias, only patients with responses reported on every follow-up through the 5-year annual follow-up were included.  Because the outcomes are reported to be unknown at different rates the number with known responses for each outcome are also provided. </a:t>
            </a:r>
          </a:p>
        </p:txBody>
      </p:sp>
      <p:sp>
        <p:nvSpPr>
          <p:cNvPr id="4" name="Slide Number Placeholder 3"/>
          <p:cNvSpPr>
            <a:spLocks noGrp="1"/>
          </p:cNvSpPr>
          <p:nvPr>
            <p:ph type="sldNum" sz="quarter" idx="10"/>
          </p:nvPr>
        </p:nvSpPr>
        <p:spPr/>
        <p:txBody>
          <a:bodyPr/>
          <a:lstStyle/>
          <a:p>
            <a:fld id="{8D3FF3A6-B03F-4710-AAA0-E3CB014C4A59}" type="slidenum">
              <a:rPr lang="en-US" smtClean="0"/>
              <a:pPr/>
              <a:t>54</a:t>
            </a:fld>
            <a:endParaRPr lang="en-US"/>
          </a:p>
        </p:txBody>
      </p:sp>
    </p:spTree>
    <p:extLst>
      <p:ext uri="{BB962C8B-B14F-4D97-AF65-F5344CB8AC3E}">
        <p14:creationId xmlns:p14="http://schemas.microsoft.com/office/powerpoint/2010/main" val="24089133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Bronchiolitis obliterans syndrome-free survival 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For this figure the midpoint between the date of previous follow-up (when event had not occurred) and the date of follow-up when the event was reported was used as the date of occurrence. </a:t>
            </a:r>
          </a:p>
          <a:p>
            <a:r>
              <a:rPr lang="en-US" sz="1200" kern="1200" dirty="0" smtClean="0">
                <a:solidFill>
                  <a:schemeClr val="tx1"/>
                </a:solidFill>
                <a:latin typeface="+mn-lt"/>
                <a:ea typeface="+mn-ea"/>
                <a:cs typeface="+mn-cs"/>
              </a:rPr>
              <a:t>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55</a:t>
            </a:fld>
            <a:endParaRPr lang="en-US"/>
          </a:p>
        </p:txBody>
      </p:sp>
    </p:spTree>
    <p:extLst>
      <p:ext uri="{BB962C8B-B14F-4D97-AF65-F5344CB8AC3E}">
        <p14:creationId xmlns:p14="http://schemas.microsoft.com/office/powerpoint/2010/main" val="386656862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Bronchiolitis obliterans syndrome-free</a:t>
            </a:r>
            <a:r>
              <a:rPr lang="en-US" sz="1200" kern="1200" baseline="0" dirty="0" smtClean="0">
                <a:solidFill>
                  <a:schemeClr val="tx1"/>
                </a:solidFill>
                <a:latin typeface="+mn-lt"/>
                <a:ea typeface="+mn-ea"/>
                <a:cs typeface="+mn-cs"/>
              </a:rPr>
              <a:t> survival </a:t>
            </a:r>
            <a:r>
              <a:rPr lang="en-US" sz="1200" kern="1200" dirty="0" smtClean="0">
                <a:solidFill>
                  <a:schemeClr val="tx1"/>
                </a:solidFill>
                <a:latin typeface="+mn-lt"/>
                <a:ea typeface="+mn-ea"/>
                <a:cs typeface="+mn-cs"/>
              </a:rPr>
              <a:t>rates were computed using the Kaplan-Meier method.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development of bronchiolitis obliterans is reported on annual follow-ups; a date of diagnosis is not provided. For this figure the midpoint between the date of previous follow-up (when event had not occurred) and the date of follow-up when the event was reported was used as the date of occurrence. </a:t>
            </a:r>
          </a:p>
          <a:p>
            <a:r>
              <a:rPr lang="en-US" sz="1200" kern="1200" dirty="0" smtClean="0">
                <a:solidFill>
                  <a:schemeClr val="tx1"/>
                </a:solidFill>
                <a:latin typeface="+mn-lt"/>
                <a:ea typeface="+mn-ea"/>
                <a:cs typeface="+mn-cs"/>
              </a:rPr>
              <a:t>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56</a:t>
            </a:fld>
            <a:endParaRPr lang="en-US"/>
          </a:p>
        </p:txBody>
      </p:sp>
    </p:spTree>
    <p:extLst>
      <p:ext uri="{BB962C8B-B14F-4D97-AF65-F5344CB8AC3E}">
        <p14:creationId xmlns:p14="http://schemas.microsoft.com/office/powerpoint/2010/main" val="17441057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Bronchiolitis obliterans syndrome-free survival rates were computed using the Kaplan-Meier method.</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development of bronchiolitis obliterans is reported on annual follow-ups; a date of diagnosis is not provided. For this figure the midpoint between the date of previous follow-up (when event had not occurred) and the date of follow-up when the event was reported was used as the date of occurrence.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were compared using the log-rank test statistic. Adjustments for multiple comparisons were done using Scheffe’s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method.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57</a:t>
            </a:fld>
            <a:endParaRPr lang="en-US"/>
          </a:p>
        </p:txBody>
      </p:sp>
    </p:spTree>
    <p:extLst>
      <p:ext uri="{BB962C8B-B14F-4D97-AF65-F5344CB8AC3E}">
        <p14:creationId xmlns:p14="http://schemas.microsoft.com/office/powerpoint/2010/main" val="17800718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Bronchiolitis obliterans syndrome-free</a:t>
            </a:r>
            <a:r>
              <a:rPr lang="en-US" sz="1200" kern="1200" baseline="0" dirty="0" smtClean="0">
                <a:solidFill>
                  <a:schemeClr val="tx1"/>
                </a:solidFill>
                <a:latin typeface="+mn-lt"/>
                <a:ea typeface="+mn-ea"/>
                <a:cs typeface="+mn-cs"/>
              </a:rPr>
              <a:t> survival </a:t>
            </a:r>
            <a:r>
              <a:rPr lang="en-US" sz="1200" kern="1200" dirty="0" smtClean="0">
                <a:solidFill>
                  <a:schemeClr val="tx1"/>
                </a:solidFill>
                <a:latin typeface="+mn-lt"/>
                <a:ea typeface="+mn-ea"/>
                <a:cs typeface="+mn-cs"/>
              </a:rPr>
              <a:t>rates were computed using the Kaplan-Meier method.</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development of bronchiolitis obliterans is reported on annual follow-ups; a date of diagnosis is not provided. For this figure the midpoint between the date of previous follow-up (when event had not occurred) and the date of follow-up when the event was reported was used as the date of occurrence. 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58</a:t>
            </a:fld>
            <a:endParaRPr lang="en-US"/>
          </a:p>
        </p:txBody>
      </p:sp>
    </p:spTree>
    <p:extLst>
      <p:ext uri="{BB962C8B-B14F-4D97-AF65-F5344CB8AC3E}">
        <p14:creationId xmlns:p14="http://schemas.microsoft.com/office/powerpoint/2010/main" val="257754070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Bronchiolitis obliterans syndrome-free survival rates were computed using the Kaplan-Meier method.</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development of bronchiolitis obliterans is reported on annual follow-ups; a date of diagnosis is not provided. For this figure the midpoint between the date of previous follow-up (when event had not occurred) and the date of follow-up when the event was reported was used as the date of occurrence.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Patients were included in the analysis until an unknown response for bronchiolitis obliterans was reported.  Therefore, the rates seen here may differ from those reported in the cumulative prevalence slide which is based on only those patients with known responses for bronchiolitis obliterans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59</a:t>
            </a:fld>
            <a:endParaRPr lang="en-US"/>
          </a:p>
        </p:txBody>
      </p:sp>
    </p:spTree>
    <p:extLst>
      <p:ext uri="{BB962C8B-B14F-4D97-AF65-F5344CB8AC3E}">
        <p14:creationId xmlns:p14="http://schemas.microsoft.com/office/powerpoint/2010/main" val="827771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6</a:t>
            </a:fld>
            <a:endParaRPr lang="en-US"/>
          </a:p>
        </p:txBody>
      </p:sp>
    </p:spTree>
    <p:extLst>
      <p:ext uri="{BB962C8B-B14F-4D97-AF65-F5344CB8AC3E}">
        <p14:creationId xmlns:p14="http://schemas.microsoft.com/office/powerpoint/2010/main" val="17077052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Severe renal dysfunction-free survival rates were computed using the Kaplan-Meier method.</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development of severe renal dysfunction is reported on annual follow-ups; a date of diagnosis is not provided. For this figure the midpoint between the date of previous follow-up (when event had not occurred) and the date of follow-up when the event was reported was used as the date of occurrence.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Patients were included in the analysis until an unknown response for severe renal dysfunction was reported.  Therefore, the rates seen here may differ from those reported in the cumulative prevalence slide which is based on only those patients with known responses for severe renal dysfunction at all follow-up time points</a:t>
            </a:r>
            <a:endParaRPr lang="en-US" dirty="0" smtClean="0"/>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60</a:t>
            </a:fld>
            <a:endParaRPr lang="en-US"/>
          </a:p>
        </p:txBody>
      </p:sp>
    </p:spTree>
    <p:extLst>
      <p:ext uri="{BB962C8B-B14F-4D97-AF65-F5344CB8AC3E}">
        <p14:creationId xmlns:p14="http://schemas.microsoft.com/office/powerpoint/2010/main" val="142841411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Severe renal dysfunction-free survival rates were computed using the Kaplan-Meier method.</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development of severe renal dysfunction is reported on annual follow-ups; a date of diagnosis is not provided. For this figure the midpoint between the date of previous follow-up (when event had not occurred) and the date of follow-up when the event was reported was used as the date of occurrence.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Patients were included in the analysis until an unknown response for severe renal dysfunction was reported.  Therefore, the rates seen here may differ from those reported in the cumulative prevalence slide which is based on only those patients with known responses for severe renal dysfunction at all follow-up time points</a:t>
            </a:r>
            <a:endParaRPr lang="en-US" dirty="0" smtClean="0"/>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Rates were compared using the log-rank test statistic. </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61</a:t>
            </a:fld>
            <a:endParaRPr lang="en-US"/>
          </a:p>
        </p:txBody>
      </p:sp>
    </p:spTree>
    <p:extLst>
      <p:ext uri="{BB962C8B-B14F-4D97-AF65-F5344CB8AC3E}">
        <p14:creationId xmlns:p14="http://schemas.microsoft.com/office/powerpoint/2010/main" val="2617337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This table shows the percentage of patients with malignancies reported within 1, within 5 years and within 7 years following transplantation. The percentages are based on patients with known responses.  To reduce bias, only patients with responses reported on every follow-up through the 5-year (or 7-year) annual follow-up were included in the “5-Year Survivors” (or “7-Year Survivors”) column.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62</a:t>
            </a:fld>
            <a:endParaRPr lang="en-US"/>
          </a:p>
        </p:txBody>
      </p:sp>
    </p:spTree>
    <p:extLst>
      <p:ext uri="{BB962C8B-B14F-4D97-AF65-F5344CB8AC3E}">
        <p14:creationId xmlns:p14="http://schemas.microsoft.com/office/powerpoint/2010/main" val="1078229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Malignancy-free survival rates were computed using the Kaplan-Meier method.</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When available</a:t>
            </a:r>
            <a:r>
              <a:rPr lang="en-US" sz="1200" kern="1200" baseline="0" dirty="0" smtClean="0">
                <a:solidFill>
                  <a:schemeClr val="tx1"/>
                </a:solidFill>
                <a:latin typeface="+mn-lt"/>
                <a:ea typeface="+mn-ea"/>
                <a:cs typeface="+mn-cs"/>
              </a:rPr>
              <a:t>, diagnosis date is used. Otherwise </a:t>
            </a:r>
            <a:r>
              <a:rPr lang="en-US" sz="1200" kern="1200" dirty="0" smtClean="0">
                <a:solidFill>
                  <a:schemeClr val="tx1"/>
                </a:solidFill>
                <a:latin typeface="+mn-lt"/>
                <a:ea typeface="+mn-ea"/>
                <a:cs typeface="+mn-cs"/>
              </a:rPr>
              <a:t>the midpoint between the date of previous follow-up (when event had not occurred) and the date of follow-up when the event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63</a:t>
            </a:fld>
            <a:endParaRPr lang="en-US"/>
          </a:p>
        </p:txBody>
      </p:sp>
    </p:spTree>
    <p:extLst>
      <p:ext uri="{BB962C8B-B14F-4D97-AF65-F5344CB8AC3E}">
        <p14:creationId xmlns:p14="http://schemas.microsoft.com/office/powerpoint/2010/main" val="33717069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Malignancy-free survival rates were computed using the Kaplan-Meier method.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When available</a:t>
            </a:r>
            <a:r>
              <a:rPr lang="en-US" sz="1200" kern="1200" baseline="0" dirty="0" smtClean="0">
                <a:solidFill>
                  <a:schemeClr val="tx1"/>
                </a:solidFill>
                <a:latin typeface="+mn-lt"/>
                <a:ea typeface="+mn-ea"/>
                <a:cs typeface="+mn-cs"/>
              </a:rPr>
              <a:t>, diagnosis date is used. Otherwise </a:t>
            </a:r>
            <a:r>
              <a:rPr lang="en-US" sz="1200" kern="1200" dirty="0" smtClean="0">
                <a:solidFill>
                  <a:schemeClr val="tx1"/>
                </a:solidFill>
                <a:latin typeface="+mn-lt"/>
                <a:ea typeface="+mn-ea"/>
                <a:cs typeface="+mn-cs"/>
              </a:rPr>
              <a:t>the midpoint between the date of previous follow-up (when event had not occurred) and the date of follow-up when the event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Rates were compared using the log-rank test statistic. Adjustments for multiple comparisons were done using Scheffe’s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method. Results of log-rank</a:t>
            </a:r>
            <a:r>
              <a:rPr lang="en-US" sz="1200" kern="1200" baseline="0" dirty="0" smtClean="0">
                <a:solidFill>
                  <a:schemeClr val="tx1"/>
                </a:solidFill>
                <a:latin typeface="+mn-lt"/>
                <a:ea typeface="+mn-ea"/>
                <a:cs typeface="+mn-cs"/>
              </a:rPr>
              <a:t> test should be interpreted with caution when curves cross. </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64</a:t>
            </a:fld>
            <a:endParaRPr lang="en-US"/>
          </a:p>
        </p:txBody>
      </p:sp>
    </p:spTree>
    <p:extLst>
      <p:ext uri="{BB962C8B-B14F-4D97-AF65-F5344CB8AC3E}">
        <p14:creationId xmlns:p14="http://schemas.microsoft.com/office/powerpoint/2010/main" val="107760983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Malignancy-free survival rates were computed using the Kaplan-Meier method.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When available</a:t>
            </a:r>
            <a:r>
              <a:rPr lang="en-US" sz="1200" kern="1200" baseline="0" dirty="0" smtClean="0">
                <a:solidFill>
                  <a:schemeClr val="tx1"/>
                </a:solidFill>
                <a:latin typeface="+mn-lt"/>
                <a:ea typeface="+mn-ea"/>
                <a:cs typeface="+mn-cs"/>
              </a:rPr>
              <a:t>, diagnosis date is used. Otherwise </a:t>
            </a:r>
            <a:r>
              <a:rPr lang="en-US" sz="1200" kern="1200" dirty="0" smtClean="0">
                <a:solidFill>
                  <a:schemeClr val="tx1"/>
                </a:solidFill>
                <a:latin typeface="+mn-lt"/>
                <a:ea typeface="+mn-ea"/>
                <a:cs typeface="+mn-cs"/>
              </a:rPr>
              <a:t>the midpoint between the date of previous follow-up (when event had not occurred) and the date of follow-up when the event was reported was used as the date of occurrence. Patients were included in the analysis until an unknown response for malignancy was reported.  Therefore, the rates seen here may differ from those reported in the cumulative prevalence slide which is based on only those patients with known responses for malignancy at all follow-up time points.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Rates were compared using the log-rank test statistic. Results of log-rank</a:t>
            </a:r>
            <a:r>
              <a:rPr lang="en-US" sz="1200" kern="1200" baseline="0" dirty="0" smtClean="0">
                <a:solidFill>
                  <a:schemeClr val="tx1"/>
                </a:solidFill>
                <a:latin typeface="+mn-lt"/>
                <a:ea typeface="+mn-ea"/>
                <a:cs typeface="+mn-cs"/>
              </a:rPr>
              <a:t> test should be interpreted with caution when curves cross.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65</a:t>
            </a:fld>
            <a:endParaRPr lang="en-US"/>
          </a:p>
        </p:txBody>
      </p:sp>
    </p:spTree>
    <p:extLst>
      <p:ext uri="{BB962C8B-B14F-4D97-AF65-F5344CB8AC3E}">
        <p14:creationId xmlns:p14="http://schemas.microsoft.com/office/powerpoint/2010/main" val="19010355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66</a:t>
            </a:fld>
            <a:endParaRPr lang="en-US"/>
          </a:p>
        </p:txBody>
      </p:sp>
    </p:spTree>
    <p:extLst>
      <p:ext uri="{BB962C8B-B14F-4D97-AF65-F5344CB8AC3E}">
        <p14:creationId xmlns:p14="http://schemas.microsoft.com/office/powerpoint/2010/main" val="36300036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67</a:t>
            </a:fld>
            <a:endParaRPr lang="en-US"/>
          </a:p>
        </p:txBody>
      </p:sp>
    </p:spTree>
    <p:extLst>
      <p:ext uri="{BB962C8B-B14F-4D97-AF65-F5344CB8AC3E}">
        <p14:creationId xmlns:p14="http://schemas.microsoft.com/office/powerpoint/2010/main" val="25844502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tabulation.</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68</a:t>
            </a:fld>
            <a:endParaRPr lang="en-US"/>
          </a:p>
        </p:txBody>
      </p:sp>
    </p:spTree>
    <p:extLst>
      <p:ext uri="{BB962C8B-B14F-4D97-AF65-F5344CB8AC3E}">
        <p14:creationId xmlns:p14="http://schemas.microsoft.com/office/powerpoint/2010/main" val="192033406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Only known causes of death are included in the </a:t>
            </a:r>
            <a:r>
              <a:rPr lang="en-US" sz="1200" kern="1200" smtClean="0">
                <a:solidFill>
                  <a:schemeClr val="tx1"/>
                </a:solidFill>
                <a:latin typeface="+mn-lt"/>
                <a:ea typeface="+mn-ea"/>
                <a:cs typeface="+mn-cs"/>
              </a:rPr>
              <a:t>tabulation.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69</a:t>
            </a:fld>
            <a:endParaRPr lang="en-US"/>
          </a:p>
        </p:txBody>
      </p:sp>
    </p:spTree>
    <p:extLst>
      <p:ext uri="{BB962C8B-B14F-4D97-AF65-F5344CB8AC3E}">
        <p14:creationId xmlns:p14="http://schemas.microsoft.com/office/powerpoint/2010/main" val="836906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3FF3A6-B03F-4710-AAA0-E3CB014C4A59}" type="slidenum">
              <a:rPr lang="en-US" smtClean="0"/>
              <a:pPr/>
              <a:t>7</a:t>
            </a:fld>
            <a:endParaRPr lang="en-US"/>
          </a:p>
        </p:txBody>
      </p:sp>
    </p:spTree>
    <p:extLst>
      <p:ext uri="{BB962C8B-B14F-4D97-AF65-F5344CB8AC3E}">
        <p14:creationId xmlns:p14="http://schemas.microsoft.com/office/powerpoint/2010/main" val="293979003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Analysis excludes living donor transplants unless specifically stated otherwise.</a:t>
            </a:r>
          </a:p>
        </p:txBody>
      </p:sp>
      <p:sp>
        <p:nvSpPr>
          <p:cNvPr id="4" name="Slide Number Placeholder 3"/>
          <p:cNvSpPr>
            <a:spLocks noGrp="1"/>
          </p:cNvSpPr>
          <p:nvPr>
            <p:ph type="sldNum" sz="quarter" idx="10"/>
          </p:nvPr>
        </p:nvSpPr>
        <p:spPr/>
        <p:txBody>
          <a:bodyPr/>
          <a:lstStyle/>
          <a:p>
            <a:fld id="{2C4CF527-DB22-4A89-A796-D9BF6FBA4C61}" type="slidenum">
              <a:rPr lang="en-US" smtClean="0"/>
              <a:pPr/>
              <a:t>70</a:t>
            </a:fld>
            <a:endParaRPr lang="en-US"/>
          </a:p>
        </p:txBody>
      </p:sp>
    </p:spTree>
    <p:extLst>
      <p:ext uri="{BB962C8B-B14F-4D97-AF65-F5344CB8AC3E}">
        <p14:creationId xmlns:p14="http://schemas.microsoft.com/office/powerpoint/2010/main" val="421396390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FBB1FB-AC70-4579-BA4D-6720E6A05D35}" type="slidenum">
              <a:rPr lang="en-US" smtClean="0"/>
              <a:pPr/>
              <a:t>71</a:t>
            </a:fld>
            <a:endParaRPr lang="en-US"/>
          </a:p>
        </p:txBody>
      </p:sp>
    </p:spTree>
    <p:extLst>
      <p:ext uri="{BB962C8B-B14F-4D97-AF65-F5344CB8AC3E}">
        <p14:creationId xmlns:p14="http://schemas.microsoft.com/office/powerpoint/2010/main" val="152754945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FBB1FB-AC70-4579-BA4D-6720E6A05D35}" type="slidenum">
              <a:rPr lang="en-US" smtClean="0"/>
              <a:pPr/>
              <a:t>72</a:t>
            </a:fld>
            <a:endParaRPr lang="en-US"/>
          </a:p>
        </p:txBody>
      </p:sp>
    </p:spTree>
    <p:extLst>
      <p:ext uri="{BB962C8B-B14F-4D97-AF65-F5344CB8AC3E}">
        <p14:creationId xmlns:p14="http://schemas.microsoft.com/office/powerpoint/2010/main" val="93787038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73</a:t>
            </a:fld>
            <a:endParaRPr lang="en-US"/>
          </a:p>
        </p:txBody>
      </p:sp>
    </p:spTree>
    <p:extLst>
      <p:ext uri="{BB962C8B-B14F-4D97-AF65-F5344CB8AC3E}">
        <p14:creationId xmlns:p14="http://schemas.microsoft.com/office/powerpoint/2010/main" val="227222672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1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74</a:t>
            </a:fld>
            <a:endParaRPr lang="en-US"/>
          </a:p>
        </p:txBody>
      </p:sp>
    </p:spTree>
    <p:extLst>
      <p:ext uri="{BB962C8B-B14F-4D97-AF65-F5344CB8AC3E}">
        <p14:creationId xmlns:p14="http://schemas.microsoft.com/office/powerpoint/2010/main" val="206963550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Multivariable analysis was performed using a proportional hazards model censoring all patients at 5 years. Continuous factors were fit using a restricted cubic </a:t>
            </a:r>
            <a:r>
              <a:rPr lang="en-US" sz="1200" kern="1200" dirty="0" err="1" smtClean="0">
                <a:solidFill>
                  <a:schemeClr val="tx1"/>
                </a:solidFill>
                <a:latin typeface="+mn-lt"/>
                <a:ea typeface="+mn-ea"/>
                <a:cs typeface="+mn-cs"/>
              </a:rPr>
              <a:t>spline</a:t>
            </a:r>
            <a:r>
              <a:rPr lang="en-US" sz="1200" kern="1200" dirty="0" smtClean="0">
                <a:solidFill>
                  <a:schemeClr val="tx1"/>
                </a:solidFill>
                <a:latin typeface="+mn-lt"/>
                <a:ea typeface="+mn-ea"/>
                <a:cs typeface="+mn-cs"/>
              </a:rPr>
              <a:t>.</a:t>
            </a: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77</a:t>
            </a:fld>
            <a:endParaRPr lang="en-US"/>
          </a:p>
        </p:txBody>
      </p:sp>
    </p:spTree>
    <p:extLst>
      <p:ext uri="{BB962C8B-B14F-4D97-AF65-F5344CB8AC3E}">
        <p14:creationId xmlns:p14="http://schemas.microsoft.com/office/powerpoint/2010/main" val="2308905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Transplants with unknown donor ages are excluded from this tabulation.</a:t>
            </a:r>
          </a:p>
        </p:txBody>
      </p:sp>
      <p:sp>
        <p:nvSpPr>
          <p:cNvPr id="4" name="Slide Number Placeholder 3"/>
          <p:cNvSpPr>
            <a:spLocks noGrp="1"/>
          </p:cNvSpPr>
          <p:nvPr>
            <p:ph type="sldNum" sz="quarter" idx="10"/>
          </p:nvPr>
        </p:nvSpPr>
        <p:spPr/>
        <p:txBody>
          <a:bodyPr/>
          <a:lstStyle/>
          <a:p>
            <a:fld id="{8D3FF3A6-B03F-4710-AAA0-E3CB014C4A59}" type="slidenum">
              <a:rPr lang="en-US" smtClean="0"/>
              <a:pPr/>
              <a:t>8</a:t>
            </a:fld>
            <a:endParaRPr lang="en-US"/>
          </a:p>
        </p:txBody>
      </p:sp>
    </p:spTree>
    <p:extLst>
      <p:ext uri="{BB962C8B-B14F-4D97-AF65-F5344CB8AC3E}">
        <p14:creationId xmlns:p14="http://schemas.microsoft.com/office/powerpoint/2010/main" val="2385649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D3FF3A6-B03F-4710-AAA0-E3CB014C4A59}" type="slidenum">
              <a:rPr lang="en-US" smtClean="0"/>
              <a:pPr/>
              <a:t>9</a:t>
            </a:fld>
            <a:endParaRPr lang="en-US"/>
          </a:p>
        </p:txBody>
      </p:sp>
    </p:spTree>
    <p:extLst>
      <p:ext uri="{BB962C8B-B14F-4D97-AF65-F5344CB8AC3E}">
        <p14:creationId xmlns:p14="http://schemas.microsoft.com/office/powerpoint/2010/main" val="3361374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360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lvl1pPr>
              <a:defRPr>
                <a:solidFill>
                  <a:schemeClr val="tx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600200"/>
            <a:ext cx="7772400" cy="4114800"/>
          </a:xfrm>
        </p:spPr>
        <p:txBody>
          <a:bodyPr/>
          <a:lstStyle/>
          <a:p>
            <a:pPr lvl="0"/>
            <a:endParaRPr lang="en-US" noProof="0" dirty="0" smtClean="0"/>
          </a:p>
        </p:txBody>
      </p:sp>
    </p:spTree>
    <p:extLst>
      <p:ext uri="{BB962C8B-B14F-4D97-AF65-F5344CB8AC3E}">
        <p14:creationId xmlns:p14="http://schemas.microsoft.com/office/powerpoint/2010/main" val="2893495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5000">
              <a:srgbClr val="330033"/>
            </a:gs>
            <a:gs pos="100000">
              <a:schemeClr val="tx1"/>
            </a:gs>
          </a:gsLst>
          <a:lin ang="162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5000"/>
        <a:buFont typeface="Webdings" charset="2"/>
        <a:buChar char="&lt;"/>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2"/>
        </a:buClr>
        <a:buFont typeface="Times" charset="0"/>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Font typeface="Times" charset="0"/>
        <a:buChar char="•"/>
        <a:defRPr sz="2400">
          <a:solidFill>
            <a:schemeClr val="tx1"/>
          </a:solidFill>
          <a:latin typeface="+mn-lt"/>
        </a:defRPr>
      </a:lvl3pPr>
      <a:lvl4pPr marL="1600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Font typeface="Times"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Working_heartlung.pp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6.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8.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59.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1.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4.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5.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LUNG TRANSPLANTATION</a:t>
            </a:r>
            <a:endParaRPr lang="en-US" sz="4000" dirty="0"/>
          </a:p>
        </p:txBody>
      </p:sp>
      <p:sp>
        <p:nvSpPr>
          <p:cNvPr id="3" name="Subtitle 2"/>
          <p:cNvSpPr>
            <a:spLocks noGrp="1"/>
          </p:cNvSpPr>
          <p:nvPr>
            <p:ph type="subTitle" idx="1"/>
          </p:nvPr>
        </p:nvSpPr>
        <p:spPr/>
        <p:txBody>
          <a:bodyPr/>
          <a:lstStyle/>
          <a:p>
            <a:r>
              <a:rPr lang="en-US" dirty="0" smtClean="0"/>
              <a:t>Pediatric Recipients</a:t>
            </a:r>
            <a:endParaRPr lang="en-US" dirty="0"/>
          </a:p>
        </p:txBody>
      </p:sp>
      <p:grpSp>
        <p:nvGrpSpPr>
          <p:cNvPr id="9" name="Group 8"/>
          <p:cNvGrpSpPr/>
          <p:nvPr/>
        </p:nvGrpSpPr>
        <p:grpSpPr>
          <a:xfrm>
            <a:off x="3" y="6146799"/>
            <a:ext cx="4715933" cy="711201"/>
            <a:chOff x="3" y="6146799"/>
            <a:chExt cx="4715933" cy="711201"/>
          </a:xfrm>
        </p:grpSpPr>
        <p:grpSp>
          <p:nvGrpSpPr>
            <p:cNvPr id="10" name="Group 9"/>
            <p:cNvGrpSpPr/>
            <p:nvPr/>
          </p:nvGrpSpPr>
          <p:grpSpPr>
            <a:xfrm>
              <a:off x="3" y="6146799"/>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3"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1"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136146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Pediatric Lung Transplants</a:t>
            </a:r>
            <a:br>
              <a:rPr lang="en-US" sz="2600" dirty="0" smtClean="0"/>
            </a:br>
            <a:r>
              <a:rPr lang="en-US" sz="2400" dirty="0" smtClean="0"/>
              <a:t>Recipient Age Distribution by Year of Transplant</a:t>
            </a:r>
            <a:endParaRPr lang="en-US" sz="2400" dirty="0"/>
          </a:p>
        </p:txBody>
      </p:sp>
      <p:graphicFrame>
        <p:nvGraphicFramePr>
          <p:cNvPr id="4" name="Content Placeholder 3"/>
          <p:cNvGraphicFramePr>
            <a:graphicFrameLocks noGrp="1"/>
          </p:cNvGraphicFramePr>
          <p:nvPr>
            <p:ph idx="1"/>
            <p:extLst/>
          </p:nvPr>
        </p:nvGraphicFramePr>
        <p:xfrm>
          <a:off x="0" y="1066800"/>
          <a:ext cx="8991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81000" y="5638800"/>
            <a:ext cx="8763000" cy="430887"/>
          </a:xfrm>
          <a:prstGeom prst="rect">
            <a:avLst/>
          </a:prstGeom>
          <a:noFill/>
        </p:spPr>
        <p:txBody>
          <a:bodyPr wrap="square" rtlCol="0">
            <a:spAutoFit/>
          </a:bodyPr>
          <a:lstStyle/>
          <a:p>
            <a:r>
              <a:rPr lang="en-US" sz="1100" b="1" dirty="0" smtClean="0">
                <a:solidFill>
                  <a:srgbClr val="FFFF00"/>
                </a:solidFill>
              </a:rPr>
              <a:t>NOTE: This figure includes only the pediatric lung transplants that are reported to the ISHLT Transplant Registry. Therefore, these numbers should not be interpreted as the rate of change in pediatric lung procedures performed worldwide.</a:t>
            </a:r>
          </a:p>
        </p:txBody>
      </p:sp>
      <p:sp>
        <p:nvSpPr>
          <p:cNvPr id="11" name="TextBox 10"/>
          <p:cNvSpPr txBox="1"/>
          <p:nvPr/>
        </p:nvSpPr>
        <p:spPr>
          <a:xfrm>
            <a:off x="5105400" y="6248400"/>
            <a:ext cx="3886200" cy="461665"/>
          </a:xfrm>
          <a:prstGeom prst="rect">
            <a:avLst/>
          </a:prstGeom>
          <a:noFill/>
        </p:spPr>
        <p:txBody>
          <a:bodyPr wrap="square" rtlCol="0">
            <a:spAutoFit/>
          </a:bodyPr>
          <a:lstStyle/>
          <a:p>
            <a:r>
              <a:rPr lang="en-US" sz="1200" b="1" dirty="0" smtClean="0">
                <a:solidFill>
                  <a:srgbClr val="FFFF00"/>
                </a:solidFill>
              </a:rPr>
              <a:t>Analysis includes deceased and living donor transplants.</a:t>
            </a:r>
            <a:endParaRPr lang="en-US" sz="1200" dirty="0">
              <a:solidFill>
                <a:srgbClr val="FFFF00"/>
              </a:solidFill>
            </a:endParaRPr>
          </a:p>
        </p:txBody>
      </p:sp>
      <p:grpSp>
        <p:nvGrpSpPr>
          <p:cNvPr id="10" name="Group 9"/>
          <p:cNvGrpSpPr/>
          <p:nvPr/>
        </p:nvGrpSpPr>
        <p:grpSpPr>
          <a:xfrm>
            <a:off x="3" y="6146799"/>
            <a:ext cx="4715933" cy="711201"/>
            <a:chOff x="3" y="6146799"/>
            <a:chExt cx="4715933" cy="711201"/>
          </a:xfrm>
        </p:grpSpPr>
        <p:grpSp>
          <p:nvGrpSpPr>
            <p:cNvPr id="12" name="Group 11"/>
            <p:cNvGrpSpPr/>
            <p:nvPr/>
          </p:nvGrpSpPr>
          <p:grpSpPr>
            <a:xfrm>
              <a:off x="3" y="6146799"/>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3"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555490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itle 1"/>
          <p:cNvSpPr>
            <a:spLocks noGrp="1" noChangeArrowheads="1"/>
          </p:cNvSpPr>
          <p:nvPr>
            <p:ph type="title"/>
          </p:nvPr>
        </p:nvSpPr>
        <p:spPr>
          <a:xfrm>
            <a:off x="0" y="152400"/>
            <a:ext cx="9144000" cy="1143000"/>
          </a:xfrm>
        </p:spPr>
        <p:txBody>
          <a:bodyPr/>
          <a:lstStyle/>
          <a:p>
            <a:r>
              <a:rPr lang="en-US" sz="2600" dirty="0" smtClean="0">
                <a:solidFill>
                  <a:schemeClr val="tx1"/>
                </a:solidFill>
              </a:rPr>
              <a:t>Pediatric Lung Retransplants</a:t>
            </a:r>
            <a:br>
              <a:rPr lang="en-US" sz="2600" dirty="0" smtClean="0">
                <a:solidFill>
                  <a:schemeClr val="tx1"/>
                </a:solidFill>
              </a:rPr>
            </a:br>
            <a:r>
              <a:rPr lang="en-US" sz="2400" dirty="0" smtClean="0">
                <a:solidFill>
                  <a:schemeClr val="tx1"/>
                </a:solidFill>
              </a:rPr>
              <a:t>by Year of Retransplant</a:t>
            </a:r>
            <a:endParaRPr lang="en-US" sz="2000" dirty="0" smtClean="0">
              <a:solidFill>
                <a:schemeClr val="tx1"/>
              </a:solidFill>
            </a:endParaRPr>
          </a:p>
        </p:txBody>
      </p:sp>
      <p:sp>
        <p:nvSpPr>
          <p:cNvPr id="8197" name="Text Box 14"/>
          <p:cNvSpPr txBox="1">
            <a:spLocks noChangeArrowheads="1"/>
          </p:cNvSpPr>
          <p:nvPr/>
        </p:nvSpPr>
        <p:spPr bwMode="auto">
          <a:xfrm>
            <a:off x="5334000" y="6179342"/>
            <a:ext cx="3505200" cy="461665"/>
          </a:xfrm>
          <a:prstGeom prst="rect">
            <a:avLst/>
          </a:prstGeom>
          <a:noFill/>
          <a:ln w="12700">
            <a:noFill/>
            <a:miter lim="800000"/>
            <a:headEnd/>
            <a:tailEnd/>
          </a:ln>
        </p:spPr>
        <p:txBody>
          <a:bodyPr wrap="square">
            <a:spAutoFit/>
          </a:bodyPr>
          <a:lstStyle/>
          <a:p>
            <a:pPr>
              <a:spcBef>
                <a:spcPct val="50000"/>
              </a:spcBef>
            </a:pPr>
            <a:r>
              <a:rPr lang="en-US" sz="1200" b="1" dirty="0">
                <a:solidFill>
                  <a:srgbClr val="FFFF00"/>
                </a:solidFill>
              </a:rPr>
              <a:t>Only patients who were less than 18 years old at the time of </a:t>
            </a:r>
            <a:r>
              <a:rPr lang="en-US" sz="1200" b="1" dirty="0" smtClean="0">
                <a:solidFill>
                  <a:srgbClr val="FFFF00"/>
                </a:solidFill>
              </a:rPr>
              <a:t>retransplant </a:t>
            </a:r>
            <a:r>
              <a:rPr lang="en-US" sz="1200" b="1" dirty="0">
                <a:solidFill>
                  <a:srgbClr val="FFFF00"/>
                </a:solidFill>
              </a:rPr>
              <a:t>are included.</a:t>
            </a:r>
          </a:p>
        </p:txBody>
      </p:sp>
      <p:graphicFrame>
        <p:nvGraphicFramePr>
          <p:cNvPr id="11" name="Chart 10"/>
          <p:cNvGraphicFramePr/>
          <p:nvPr>
            <p:extLst/>
          </p:nvPr>
        </p:nvGraphicFramePr>
        <p:xfrm>
          <a:off x="152400" y="1066800"/>
          <a:ext cx="8839200" cy="5079992"/>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3" y="6146799"/>
            <a:ext cx="4715933" cy="711201"/>
            <a:chOff x="3" y="6146799"/>
            <a:chExt cx="4715933" cy="711201"/>
          </a:xfrm>
        </p:grpSpPr>
        <p:grpSp>
          <p:nvGrpSpPr>
            <p:cNvPr id="10" name="Group 9"/>
            <p:cNvGrpSpPr/>
            <p:nvPr/>
          </p:nvGrpSpPr>
          <p:grpSpPr>
            <a:xfrm>
              <a:off x="3" y="6146799"/>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2"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912067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 y="152400"/>
            <a:ext cx="9143998" cy="1143000"/>
          </a:xfrm>
        </p:spPr>
        <p:txBody>
          <a:bodyPr/>
          <a:lstStyle/>
          <a:p>
            <a:r>
              <a:rPr lang="en-US" sz="2600" dirty="0" smtClean="0"/>
              <a:t>Pediatric Lung Transplants</a:t>
            </a:r>
            <a:r>
              <a:rPr lang="en-US" sz="2800" dirty="0" smtClean="0"/>
              <a:t/>
            </a:r>
            <a:br>
              <a:rPr lang="en-US" sz="2800" dirty="0" smtClean="0"/>
            </a:br>
            <a:r>
              <a:rPr lang="en-US" sz="2400" dirty="0" smtClean="0"/>
              <a:t>Number of Centers Reporting Transplants by Location</a:t>
            </a:r>
            <a:br>
              <a:rPr lang="en-US" sz="2400" dirty="0" smtClean="0"/>
            </a:br>
            <a:endParaRPr lang="en-US" sz="2000" dirty="0"/>
          </a:p>
        </p:txBody>
      </p:sp>
      <p:graphicFrame>
        <p:nvGraphicFramePr>
          <p:cNvPr id="4" name="Content Placeholder 3"/>
          <p:cNvGraphicFramePr>
            <a:graphicFrameLocks noGrp="1"/>
          </p:cNvGraphicFramePr>
          <p:nvPr>
            <p:ph idx="1"/>
            <p:extLst/>
          </p:nvPr>
        </p:nvGraphicFramePr>
        <p:xfrm>
          <a:off x="76200" y="1295400"/>
          <a:ext cx="8915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105400" y="6248400"/>
            <a:ext cx="3886200" cy="461665"/>
          </a:xfrm>
          <a:prstGeom prst="rect">
            <a:avLst/>
          </a:prstGeom>
          <a:noFill/>
        </p:spPr>
        <p:txBody>
          <a:bodyPr wrap="square" rtlCol="0">
            <a:spAutoFit/>
          </a:bodyPr>
          <a:lstStyle/>
          <a:p>
            <a:r>
              <a:rPr lang="en-US" sz="1200" b="1" dirty="0" smtClean="0">
                <a:solidFill>
                  <a:srgbClr val="FFFF00"/>
                </a:solidFill>
              </a:rPr>
              <a:t>Analysis includes deceased and living donor transplants.</a:t>
            </a:r>
            <a:endParaRPr lang="en-US" sz="1200" dirty="0">
              <a:solidFill>
                <a:srgbClr val="FFFF00"/>
              </a:solidFill>
            </a:endParaRPr>
          </a:p>
        </p:txBody>
      </p:sp>
      <p:sp>
        <p:nvSpPr>
          <p:cNvPr id="3" name="title_cohort"/>
          <p:cNvSpPr txBox="1"/>
          <p:nvPr/>
        </p:nvSpPr>
        <p:spPr>
          <a:xfrm>
            <a:off x="1838381" y="989272"/>
            <a:ext cx="5755102" cy="400110"/>
          </a:xfrm>
          <a:prstGeom prst="rect">
            <a:avLst/>
          </a:prstGeom>
          <a:noFill/>
        </p:spPr>
        <p:txBody>
          <a:bodyPr wrap="none" rtlCol="0">
            <a:spAutoFit/>
          </a:bodyPr>
          <a:lstStyle/>
          <a:p>
            <a:r>
              <a:rPr lang="en-US" sz="2000" b="1" kern="0" smtClean="0">
                <a:solidFill>
                  <a:srgbClr val="FFFFFF"/>
                </a:solidFill>
                <a:ea typeface="+mj-ea"/>
                <a:cs typeface="+mj-cs"/>
              </a:rPr>
              <a:t>(Transplants: January 1986 – December 2014)</a:t>
            </a:r>
            <a:endParaRPr lang="en-US" dirty="0"/>
          </a:p>
        </p:txBody>
      </p:sp>
      <p:grpSp>
        <p:nvGrpSpPr>
          <p:cNvPr id="11" name="Group 10"/>
          <p:cNvGrpSpPr/>
          <p:nvPr/>
        </p:nvGrpSpPr>
        <p:grpSpPr>
          <a:xfrm>
            <a:off x="3" y="6146799"/>
            <a:ext cx="4715933" cy="711201"/>
            <a:chOff x="3" y="6146799"/>
            <a:chExt cx="4715933" cy="711201"/>
          </a:xfrm>
        </p:grpSpPr>
        <p:grpSp>
          <p:nvGrpSpPr>
            <p:cNvPr id="12" name="Group 11"/>
            <p:cNvGrpSpPr/>
            <p:nvPr/>
          </p:nvGrpSpPr>
          <p:grpSpPr>
            <a:xfrm>
              <a:off x="3" y="6146799"/>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3"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5207994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Pediatric Lung Transplants</a:t>
            </a:r>
            <a:br>
              <a:rPr lang="en-US" sz="2600" dirty="0" smtClean="0"/>
            </a:br>
            <a:r>
              <a:rPr lang="en-US" sz="2400" dirty="0" smtClean="0"/>
              <a:t>Number of Centers Reporting Transplants</a:t>
            </a:r>
            <a:br>
              <a:rPr lang="en-US" sz="2400" dirty="0" smtClean="0"/>
            </a:br>
            <a:r>
              <a:rPr lang="en-US" sz="2400" dirty="0" smtClean="0"/>
              <a:t>by Pediatric Center Volume</a:t>
            </a:r>
            <a:endParaRPr lang="en-US" sz="2400" dirty="0"/>
          </a:p>
        </p:txBody>
      </p:sp>
      <p:graphicFrame>
        <p:nvGraphicFramePr>
          <p:cNvPr id="4" name="Content Placeholder 3"/>
          <p:cNvGraphicFramePr>
            <a:graphicFrameLocks noGrp="1"/>
          </p:cNvGraphicFramePr>
          <p:nvPr>
            <p:ph idx="1"/>
            <p:extLst/>
          </p:nvPr>
        </p:nvGraphicFramePr>
        <p:xfrm>
          <a:off x="0" y="1143000"/>
          <a:ext cx="8991600" cy="500379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105400" y="6248400"/>
            <a:ext cx="3886200" cy="461665"/>
          </a:xfrm>
          <a:prstGeom prst="rect">
            <a:avLst/>
          </a:prstGeom>
          <a:noFill/>
        </p:spPr>
        <p:txBody>
          <a:bodyPr wrap="square" rtlCol="0">
            <a:spAutoFit/>
          </a:bodyPr>
          <a:lstStyle/>
          <a:p>
            <a:r>
              <a:rPr lang="en-US" sz="1200" b="1" dirty="0" smtClean="0">
                <a:solidFill>
                  <a:srgbClr val="FFFF00"/>
                </a:solidFill>
              </a:rPr>
              <a:t>Analysis includes deceased and living donor transplants.</a:t>
            </a:r>
            <a:endParaRPr lang="en-US" sz="1200" dirty="0">
              <a:solidFill>
                <a:srgbClr val="FFFF00"/>
              </a:solidFill>
            </a:endParaRPr>
          </a:p>
        </p:txBody>
      </p:sp>
      <p:grpSp>
        <p:nvGrpSpPr>
          <p:cNvPr id="10" name="Group 9"/>
          <p:cNvGrpSpPr/>
          <p:nvPr/>
        </p:nvGrpSpPr>
        <p:grpSpPr>
          <a:xfrm>
            <a:off x="3" y="6146799"/>
            <a:ext cx="4715933" cy="711201"/>
            <a:chOff x="3" y="6146799"/>
            <a:chExt cx="4715933" cy="711201"/>
          </a:xfrm>
        </p:grpSpPr>
        <p:grpSp>
          <p:nvGrpSpPr>
            <p:cNvPr id="11" name="Group 10"/>
            <p:cNvGrpSpPr/>
            <p:nvPr/>
          </p:nvGrpSpPr>
          <p:grpSpPr>
            <a:xfrm>
              <a:off x="3" y="6146799"/>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2"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1708575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Pediatric Lung Transplants</a:t>
            </a:r>
            <a:r>
              <a:rPr lang="en-US" sz="2800" dirty="0" smtClean="0"/>
              <a:t/>
            </a:r>
            <a:br>
              <a:rPr lang="en-US" sz="2800" dirty="0" smtClean="0"/>
            </a:br>
            <a:r>
              <a:rPr lang="en-US" sz="2400" dirty="0" smtClean="0"/>
              <a:t>Number of Transplants by Pediatric Center Volume</a:t>
            </a:r>
            <a:endParaRPr lang="en-US" sz="2400" dirty="0"/>
          </a:p>
        </p:txBody>
      </p:sp>
      <p:graphicFrame>
        <p:nvGraphicFramePr>
          <p:cNvPr id="4" name="Content Placeholder 3"/>
          <p:cNvGraphicFramePr>
            <a:graphicFrameLocks noGrp="1"/>
          </p:cNvGraphicFramePr>
          <p:nvPr>
            <p:ph idx="1"/>
            <p:extLst/>
          </p:nvPr>
        </p:nvGraphicFramePr>
        <p:xfrm>
          <a:off x="76200" y="1143000"/>
          <a:ext cx="8915400" cy="502578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105400" y="6248400"/>
            <a:ext cx="3886200" cy="461665"/>
          </a:xfrm>
          <a:prstGeom prst="rect">
            <a:avLst/>
          </a:prstGeom>
          <a:noFill/>
        </p:spPr>
        <p:txBody>
          <a:bodyPr wrap="square" rtlCol="0">
            <a:spAutoFit/>
          </a:bodyPr>
          <a:lstStyle/>
          <a:p>
            <a:r>
              <a:rPr lang="en-US" sz="1200" b="1" dirty="0" smtClean="0">
                <a:solidFill>
                  <a:srgbClr val="FFFF00"/>
                </a:solidFill>
              </a:rPr>
              <a:t>Analysis includes deceased and living donor transplants.</a:t>
            </a:r>
            <a:endParaRPr lang="en-US" sz="1200" dirty="0">
              <a:solidFill>
                <a:srgbClr val="FFFF00"/>
              </a:solidFill>
            </a:endParaRPr>
          </a:p>
        </p:txBody>
      </p:sp>
      <p:grpSp>
        <p:nvGrpSpPr>
          <p:cNvPr id="9" name="Group 8"/>
          <p:cNvGrpSpPr/>
          <p:nvPr/>
        </p:nvGrpSpPr>
        <p:grpSpPr>
          <a:xfrm>
            <a:off x="3" y="6146799"/>
            <a:ext cx="4715933" cy="711201"/>
            <a:chOff x="3" y="6146799"/>
            <a:chExt cx="4715933" cy="711201"/>
          </a:xfrm>
        </p:grpSpPr>
        <p:grpSp>
          <p:nvGrpSpPr>
            <p:cNvPr id="11" name="Group 10"/>
            <p:cNvGrpSpPr/>
            <p:nvPr/>
          </p:nvGrpSpPr>
          <p:grpSpPr>
            <a:xfrm>
              <a:off x="3" y="6146799"/>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2"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600693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28592"/>
            <a:ext cx="11358034" cy="914400"/>
          </a:xfrm>
        </p:spPr>
        <p:txBody>
          <a:bodyPr/>
          <a:lstStyle/>
          <a:p>
            <a:r>
              <a:rPr lang="en-US" sz="2600" dirty="0" smtClean="0"/>
              <a:t>				                  Pediatric Lung Transplants</a:t>
            </a:r>
            <a:r>
              <a:rPr lang="en-US" sz="2400" dirty="0" smtClean="0"/>
              <a:t/>
            </a:r>
            <a:br>
              <a:rPr lang="en-US" sz="2400" dirty="0" smtClean="0"/>
            </a:br>
            <a:r>
              <a:rPr lang="en-US" sz="2400" dirty="0" smtClean="0"/>
              <a:t>Indications by Age Group</a:t>
            </a:r>
            <a:endParaRPr lang="en-US" sz="2000" dirty="0"/>
          </a:p>
        </p:txBody>
      </p:sp>
      <p:graphicFrame>
        <p:nvGraphicFramePr>
          <p:cNvPr id="11" name="Content Placeholder 10">
            <a:hlinkClick r:id="rId3"/>
          </p:cNvPr>
          <p:cNvGraphicFramePr>
            <a:graphicFrameLocks noGrp="1"/>
          </p:cNvGraphicFramePr>
          <p:nvPr>
            <p:ph idx="1"/>
            <p:extLst>
              <p:ext uri="{D42A27DB-BD31-4B8C-83A1-F6EECF244321}">
                <p14:modId xmlns:p14="http://schemas.microsoft.com/office/powerpoint/2010/main" val="3372252465"/>
              </p:ext>
            </p:extLst>
          </p:nvPr>
        </p:nvGraphicFramePr>
        <p:xfrm>
          <a:off x="457202" y="1156064"/>
          <a:ext cx="8348233" cy="5017861"/>
        </p:xfrm>
        <a:graphic>
          <a:graphicData uri="http://schemas.openxmlformats.org/drawingml/2006/table">
            <a:tbl>
              <a:tblPr bandRow="1">
                <a:tableStyleId>{5C22544A-7EE6-4342-B048-85BDC9FD1C3A}</a:tableStyleId>
              </a:tblPr>
              <a:tblGrid>
                <a:gridCol w="3352798"/>
                <a:gridCol w="685800"/>
                <a:gridCol w="586779"/>
                <a:gridCol w="620476"/>
                <a:gridCol w="620476"/>
                <a:gridCol w="620476"/>
                <a:gridCol w="620476"/>
                <a:gridCol w="620476"/>
                <a:gridCol w="620476"/>
              </a:tblGrid>
              <a:tr h="178610">
                <a:tc>
                  <a:txBody>
                    <a:bodyPr/>
                    <a:lstStyle/>
                    <a:p>
                      <a:pPr rtl="0" fontAlgn="t"/>
                      <a:r>
                        <a:rPr lang="en-US" sz="1350" b="1" dirty="0">
                          <a:solidFill>
                            <a:srgbClr val="FFFF00"/>
                          </a:solidFill>
                        </a:rPr>
                        <a:t>Diagnosis</a:t>
                      </a:r>
                      <a:endParaRPr lang="en-US" sz="1350" dirty="0">
                        <a:solidFill>
                          <a:srgbClr val="FFFF00"/>
                        </a:solidFill>
                      </a:endParaRPr>
                    </a:p>
                  </a:txBody>
                  <a:tcPr marR="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gridSpan="2">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350" b="1" kern="1200" dirty="0" smtClean="0">
                          <a:solidFill>
                            <a:srgbClr val="FFFF00"/>
                          </a:solidFill>
                          <a:latin typeface="+mn-lt"/>
                          <a:ea typeface="+mn-ea"/>
                          <a:cs typeface="+mn-cs"/>
                        </a:rPr>
                        <a:t>&lt; 1</a:t>
                      </a:r>
                      <a:endParaRPr lang="en-US" sz="1350" dirty="0">
                        <a:solidFill>
                          <a:srgbClr val="FFFF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pPr algn="ctr" rtl="0" fontAlgn="t"/>
                      <a:endParaRPr lang="en-US" dirty="0">
                        <a:solidFill>
                          <a:srgbClr val="FFFF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gridSpan="2">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350" b="1" kern="1200" dirty="0" smtClean="0">
                          <a:solidFill>
                            <a:srgbClr val="FFFF00"/>
                          </a:solidFill>
                          <a:latin typeface="+mn-lt"/>
                          <a:ea typeface="+mn-ea"/>
                          <a:cs typeface="+mn-cs"/>
                        </a:rPr>
                        <a:t>1-5</a:t>
                      </a:r>
                      <a:endParaRPr lang="en-US" sz="1350" dirty="0">
                        <a:solidFill>
                          <a:srgbClr val="FFFF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pPr algn="ctr" rtl="0" fontAlgn="t"/>
                      <a:endParaRPr lang="en-US" dirty="0">
                        <a:solidFill>
                          <a:srgbClr val="FFFF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gridSpan="2">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350" b="1" kern="1200" dirty="0" smtClean="0">
                          <a:solidFill>
                            <a:srgbClr val="FFFF00"/>
                          </a:solidFill>
                          <a:latin typeface="+mn-lt"/>
                          <a:ea typeface="+mn-ea"/>
                          <a:cs typeface="+mn-cs"/>
                        </a:rPr>
                        <a:t>6-10</a:t>
                      </a:r>
                      <a:endParaRPr lang="en-US" sz="1350" dirty="0">
                        <a:solidFill>
                          <a:srgbClr val="FFFF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pPr algn="ctr" rtl="0" fontAlgn="t"/>
                      <a:endParaRPr lang="en-US" dirty="0">
                        <a:solidFill>
                          <a:srgbClr val="FFFF00"/>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gridSpan="2">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US" sz="1350" b="1" kern="1200" dirty="0" smtClean="0">
                          <a:solidFill>
                            <a:srgbClr val="FFFF00"/>
                          </a:solidFill>
                          <a:latin typeface="+mn-lt"/>
                          <a:ea typeface="+mn-ea"/>
                          <a:cs typeface="+mn-cs"/>
                        </a:rPr>
                        <a:t>11-17</a:t>
                      </a:r>
                      <a:endParaRPr lang="en-US" sz="1350" dirty="0">
                        <a:solidFill>
                          <a:srgbClr val="FFFF00"/>
                        </a:solidFill>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hMerge="1">
                  <a:txBody>
                    <a:bodyPr/>
                    <a:lstStyle/>
                    <a:p>
                      <a:pPr algn="ctr" rtl="0" fontAlgn="t"/>
                      <a:endParaRPr lang="en-US" dirty="0">
                        <a:solidFill>
                          <a:srgbClr val="FFFF00"/>
                        </a:solidFill>
                      </a:endParaRPr>
                    </a:p>
                  </a:txBody>
                  <a:tcPr marL="0" marR="0" marT="0"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63671">
                <a:tc>
                  <a:txBody>
                    <a:bodyPr/>
                    <a:lstStyle/>
                    <a:p>
                      <a:pPr marL="0" marR="0" algn="l">
                        <a:lnSpc>
                          <a:spcPct val="115000"/>
                        </a:lnSpc>
                        <a:spcBef>
                          <a:spcPts val="0"/>
                        </a:spcBef>
                        <a:spcAft>
                          <a:spcPts val="0"/>
                        </a:spcAft>
                      </a:pPr>
                      <a:r>
                        <a:rPr lang="en-US" sz="1300" b="1" dirty="0">
                          <a:solidFill>
                            <a:schemeClr val="tx1"/>
                          </a:solidFill>
                          <a:effectLst/>
                          <a:latin typeface="+mj-lt"/>
                          <a:ea typeface="Times New Roman" panose="02020603050405020304" pitchFamily="18" charset="0"/>
                          <a:cs typeface="Times New Roman" panose="02020603050405020304" pitchFamily="18" charset="0"/>
                        </a:rPr>
                        <a:t>Cystic Fibrosis</a:t>
                      </a:r>
                      <a:endParaRPr lang="en-US" sz="1300" b="1" dirty="0">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dirty="0">
                          <a:solidFill>
                            <a:schemeClr val="tx1"/>
                          </a:solidFill>
                          <a:effectLst/>
                          <a:latin typeface="+mj-lt"/>
                          <a:ea typeface="Times New Roman" panose="02020603050405020304" pitchFamily="18" charset="0"/>
                          <a:cs typeface="Times New Roman" panose="02020603050405020304" pitchFamily="18" charset="0"/>
                        </a:rPr>
                        <a:t>0</a:t>
                      </a:r>
                      <a:endParaRPr lang="en-US" sz="1300" b="1" dirty="0">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 </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4</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4.0%</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108</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50.0%</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780</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67.8%</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63671">
                <a:tc>
                  <a:txBody>
                    <a:bodyPr/>
                    <a:lstStyle/>
                    <a:p>
                      <a:pPr marL="0" marR="0" algn="l">
                        <a:lnSpc>
                          <a:spcPct val="115000"/>
                        </a:lnSpc>
                        <a:spcBef>
                          <a:spcPts val="0"/>
                        </a:spcBef>
                        <a:spcAft>
                          <a:spcPts val="0"/>
                        </a:spcAft>
                      </a:pPr>
                      <a:r>
                        <a:rPr lang="en-US" sz="1300" b="1" dirty="0">
                          <a:solidFill>
                            <a:schemeClr val="tx1"/>
                          </a:solidFill>
                          <a:effectLst/>
                          <a:latin typeface="+mj-lt"/>
                          <a:ea typeface="Times New Roman" panose="02020603050405020304" pitchFamily="18" charset="0"/>
                          <a:cs typeface="Times New Roman" panose="02020603050405020304" pitchFamily="18" charset="0"/>
                        </a:rPr>
                        <a:t>Bronchiectasis</a:t>
                      </a:r>
                      <a:endParaRPr lang="en-US" sz="1300" b="1" dirty="0">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dirty="0">
                          <a:solidFill>
                            <a:schemeClr val="tx1"/>
                          </a:solidFill>
                          <a:effectLst/>
                          <a:latin typeface="+mj-lt"/>
                          <a:ea typeface="Times New Roman" panose="02020603050405020304" pitchFamily="18" charset="0"/>
                          <a:cs typeface="Times New Roman" panose="02020603050405020304" pitchFamily="18" charset="0"/>
                        </a:rPr>
                        <a:t>0</a:t>
                      </a:r>
                      <a:endParaRPr lang="en-US" sz="1300" b="1" dirty="0">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 </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0</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 </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0</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 </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19</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1.7%</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63671">
                <a:tc>
                  <a:txBody>
                    <a:bodyPr/>
                    <a:lstStyle/>
                    <a:p>
                      <a:pPr marL="0" marR="0" algn="l">
                        <a:lnSpc>
                          <a:spcPct val="115000"/>
                        </a:lnSpc>
                        <a:spcBef>
                          <a:spcPts val="0"/>
                        </a:spcBef>
                        <a:spcAft>
                          <a:spcPts val="0"/>
                        </a:spcAft>
                      </a:pPr>
                      <a:r>
                        <a:rPr lang="en-US" sz="1300" b="1" dirty="0">
                          <a:solidFill>
                            <a:schemeClr val="tx1"/>
                          </a:solidFill>
                          <a:effectLst/>
                          <a:latin typeface="+mj-lt"/>
                          <a:ea typeface="Times New Roman" panose="02020603050405020304" pitchFamily="18" charset="0"/>
                          <a:cs typeface="Times New Roman" panose="02020603050405020304" pitchFamily="18" charset="0"/>
                        </a:rPr>
                        <a:t>ILD</a:t>
                      </a:r>
                      <a:endParaRPr lang="en-US" sz="1300" b="1" dirty="0">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5</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8.8%</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9</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9.1%</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7</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3.2%</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35</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3.0%</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63671">
                <a:tc>
                  <a:txBody>
                    <a:bodyPr/>
                    <a:lstStyle/>
                    <a:p>
                      <a:pPr marL="0" marR="0" algn="l">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ILD Other Specify Cause</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6</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10.5%</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9</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9.1%</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21</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9.7%</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43</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3.7%</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461466">
                <a:tc>
                  <a:txBody>
                    <a:bodyPr/>
                    <a:lstStyle/>
                    <a:p>
                      <a:pPr marL="0" marR="0" algn="l">
                        <a:lnSpc>
                          <a:spcPct val="115000"/>
                        </a:lnSpc>
                        <a:spcBef>
                          <a:spcPts val="0"/>
                        </a:spcBef>
                        <a:spcAft>
                          <a:spcPts val="0"/>
                        </a:spcAft>
                      </a:pPr>
                      <a:r>
                        <a:rPr lang="en-US" sz="1300" b="1" dirty="0">
                          <a:solidFill>
                            <a:schemeClr val="tx1"/>
                          </a:solidFill>
                          <a:effectLst/>
                          <a:latin typeface="+mj-lt"/>
                          <a:ea typeface="Times New Roman" panose="02020603050405020304" pitchFamily="18" charset="0"/>
                          <a:cs typeface="Times New Roman" panose="02020603050405020304" pitchFamily="18" charset="0"/>
                        </a:rPr>
                        <a:t>Pulmonary Hypertension/Pulmonary Arterial Hypertension</a:t>
                      </a:r>
                      <a:endParaRPr lang="en-US" sz="1300" b="1" dirty="0">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7</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dirty="0">
                          <a:solidFill>
                            <a:schemeClr val="tx1"/>
                          </a:solidFill>
                          <a:effectLst/>
                          <a:latin typeface="+mj-lt"/>
                          <a:ea typeface="Times New Roman" panose="02020603050405020304" pitchFamily="18" charset="0"/>
                          <a:cs typeface="Times New Roman" panose="02020603050405020304" pitchFamily="18" charset="0"/>
                        </a:rPr>
                        <a:t>12.3%</a:t>
                      </a:r>
                      <a:endParaRPr lang="en-US" sz="1300" b="1" dirty="0">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dirty="0">
                          <a:solidFill>
                            <a:schemeClr val="tx1"/>
                          </a:solidFill>
                          <a:effectLst/>
                          <a:latin typeface="+mj-lt"/>
                          <a:ea typeface="Times New Roman" panose="02020603050405020304" pitchFamily="18" charset="0"/>
                          <a:cs typeface="Times New Roman" panose="02020603050405020304" pitchFamily="18" charset="0"/>
                        </a:rPr>
                        <a:t>27</a:t>
                      </a:r>
                      <a:endParaRPr lang="en-US" sz="1300" b="1" dirty="0">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dirty="0">
                          <a:solidFill>
                            <a:schemeClr val="tx1"/>
                          </a:solidFill>
                          <a:effectLst/>
                          <a:latin typeface="+mj-lt"/>
                          <a:ea typeface="Times New Roman" panose="02020603050405020304" pitchFamily="18" charset="0"/>
                          <a:cs typeface="Times New Roman" panose="02020603050405020304" pitchFamily="18" charset="0"/>
                        </a:rPr>
                        <a:t>27.3%</a:t>
                      </a:r>
                      <a:endParaRPr lang="en-US" sz="1300" b="1" dirty="0">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22</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10.2%</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89</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7.7%</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63671">
                <a:tc>
                  <a:txBody>
                    <a:bodyPr/>
                    <a:lstStyle/>
                    <a:p>
                      <a:pPr marL="0" marR="0" algn="l">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PH Eisenmenger’s Syndrome</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0</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 </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dirty="0">
                          <a:solidFill>
                            <a:schemeClr val="tx1"/>
                          </a:solidFill>
                          <a:effectLst/>
                          <a:latin typeface="+mj-lt"/>
                          <a:ea typeface="Times New Roman" panose="02020603050405020304" pitchFamily="18" charset="0"/>
                          <a:cs typeface="Times New Roman" panose="02020603050405020304" pitchFamily="18" charset="0"/>
                        </a:rPr>
                        <a:t>1</a:t>
                      </a:r>
                      <a:endParaRPr lang="en-US" sz="1300" b="1" dirty="0">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1.0%</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dirty="0">
                          <a:solidFill>
                            <a:schemeClr val="tx1"/>
                          </a:solidFill>
                          <a:effectLst/>
                          <a:latin typeface="+mj-lt"/>
                          <a:ea typeface="Times New Roman" panose="02020603050405020304" pitchFamily="18" charset="0"/>
                          <a:cs typeface="Times New Roman" panose="02020603050405020304" pitchFamily="18" charset="0"/>
                        </a:rPr>
                        <a:t>1</a:t>
                      </a:r>
                      <a:endParaRPr lang="en-US" sz="1300" b="1" dirty="0">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0.5%</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6</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0.5%</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63671">
                <a:tc>
                  <a:txBody>
                    <a:bodyPr/>
                    <a:lstStyle/>
                    <a:p>
                      <a:pPr marL="0" marR="0" algn="l">
                        <a:lnSpc>
                          <a:spcPct val="115000"/>
                        </a:lnSpc>
                        <a:spcBef>
                          <a:spcPts val="0"/>
                        </a:spcBef>
                        <a:spcAft>
                          <a:spcPts val="0"/>
                        </a:spcAft>
                      </a:pPr>
                      <a:r>
                        <a:rPr lang="en-US" sz="1300" b="1" dirty="0">
                          <a:solidFill>
                            <a:schemeClr val="tx1"/>
                          </a:solidFill>
                          <a:effectLst/>
                          <a:latin typeface="+mj-lt"/>
                          <a:ea typeface="Times New Roman" panose="02020603050405020304" pitchFamily="18" charset="0"/>
                          <a:cs typeface="Times New Roman" panose="02020603050405020304" pitchFamily="18" charset="0"/>
                        </a:rPr>
                        <a:t>PHT Other</a:t>
                      </a:r>
                      <a:endParaRPr lang="en-US" sz="1300" b="1" dirty="0">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14</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24.6%</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18</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18.2%</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dirty="0">
                          <a:solidFill>
                            <a:schemeClr val="tx1"/>
                          </a:solidFill>
                          <a:effectLst/>
                          <a:latin typeface="+mj-lt"/>
                          <a:ea typeface="Times New Roman" panose="02020603050405020304" pitchFamily="18" charset="0"/>
                          <a:cs typeface="Times New Roman" panose="02020603050405020304" pitchFamily="18" charset="0"/>
                        </a:rPr>
                        <a:t>8</a:t>
                      </a:r>
                      <a:endParaRPr lang="en-US" sz="1300" b="1" dirty="0">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3.7%</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18</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1.6%</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461466">
                <a:tc>
                  <a:txBody>
                    <a:bodyPr/>
                    <a:lstStyle/>
                    <a:p>
                      <a:pPr marL="0" marR="0" algn="l">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Obliterative Bronchiolitis (non-Retransplant)</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0</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dirty="0">
                          <a:solidFill>
                            <a:schemeClr val="tx1"/>
                          </a:solidFill>
                          <a:effectLst/>
                          <a:latin typeface="+mj-lt"/>
                          <a:ea typeface="Times New Roman" panose="02020603050405020304" pitchFamily="18" charset="0"/>
                          <a:cs typeface="Times New Roman" panose="02020603050405020304" pitchFamily="18" charset="0"/>
                        </a:rPr>
                        <a:t> </a:t>
                      </a:r>
                      <a:endParaRPr lang="en-US" sz="1300" b="1" dirty="0">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8</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8.1%</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27</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dirty="0">
                          <a:solidFill>
                            <a:schemeClr val="tx1"/>
                          </a:solidFill>
                          <a:effectLst/>
                          <a:latin typeface="+mj-lt"/>
                          <a:ea typeface="Times New Roman" panose="02020603050405020304" pitchFamily="18" charset="0"/>
                          <a:cs typeface="Times New Roman" panose="02020603050405020304" pitchFamily="18" charset="0"/>
                        </a:rPr>
                        <a:t>12.5%</a:t>
                      </a:r>
                      <a:endParaRPr lang="en-US" sz="1300" b="1" dirty="0">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53</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4.6%</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63671">
                <a:tc>
                  <a:txBody>
                    <a:bodyPr/>
                    <a:lstStyle/>
                    <a:p>
                      <a:pPr marL="0" marR="0" algn="l">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Bronchopulmonary Dysplasia</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4</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7.0%</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dirty="0">
                          <a:solidFill>
                            <a:schemeClr val="tx1"/>
                          </a:solidFill>
                          <a:effectLst/>
                          <a:latin typeface="+mj-lt"/>
                          <a:ea typeface="Times New Roman" panose="02020603050405020304" pitchFamily="18" charset="0"/>
                          <a:cs typeface="Times New Roman" panose="02020603050405020304" pitchFamily="18" charset="0"/>
                        </a:rPr>
                        <a:t>3</a:t>
                      </a:r>
                      <a:endParaRPr lang="en-US" sz="1300" b="1" dirty="0">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dirty="0">
                          <a:solidFill>
                            <a:schemeClr val="tx1"/>
                          </a:solidFill>
                          <a:effectLst/>
                          <a:latin typeface="+mj-lt"/>
                          <a:ea typeface="Times New Roman" panose="02020603050405020304" pitchFamily="18" charset="0"/>
                          <a:cs typeface="Times New Roman" panose="02020603050405020304" pitchFamily="18" charset="0"/>
                        </a:rPr>
                        <a:t>3.0%</a:t>
                      </a:r>
                      <a:endParaRPr lang="en-US" sz="1300" b="1" dirty="0">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3</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dirty="0">
                          <a:solidFill>
                            <a:schemeClr val="tx1"/>
                          </a:solidFill>
                          <a:effectLst/>
                          <a:latin typeface="+mj-lt"/>
                          <a:ea typeface="Times New Roman" panose="02020603050405020304" pitchFamily="18" charset="0"/>
                          <a:cs typeface="Times New Roman" panose="02020603050405020304" pitchFamily="18" charset="0"/>
                        </a:rPr>
                        <a:t>1.4%</a:t>
                      </a:r>
                      <a:endParaRPr lang="en-US" sz="1300" b="1" dirty="0">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3</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0.3%</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63671">
                <a:tc>
                  <a:txBody>
                    <a:bodyPr/>
                    <a:lstStyle/>
                    <a:p>
                      <a:pPr marL="0" marR="0" algn="l">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ABCA3 Transporter Mutation</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4</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7.0%</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4</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dirty="0">
                          <a:solidFill>
                            <a:schemeClr val="tx1"/>
                          </a:solidFill>
                          <a:effectLst/>
                          <a:latin typeface="+mj-lt"/>
                          <a:ea typeface="Times New Roman" panose="02020603050405020304" pitchFamily="18" charset="0"/>
                          <a:cs typeface="Times New Roman" panose="02020603050405020304" pitchFamily="18" charset="0"/>
                        </a:rPr>
                        <a:t>4.0%</a:t>
                      </a:r>
                      <a:endParaRPr lang="en-US" sz="1300" b="1" dirty="0">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dirty="0">
                          <a:solidFill>
                            <a:schemeClr val="tx1"/>
                          </a:solidFill>
                          <a:effectLst/>
                          <a:latin typeface="+mj-lt"/>
                          <a:ea typeface="Times New Roman" panose="02020603050405020304" pitchFamily="18" charset="0"/>
                          <a:cs typeface="Times New Roman" panose="02020603050405020304" pitchFamily="18" charset="0"/>
                        </a:rPr>
                        <a:t>1</a:t>
                      </a:r>
                      <a:endParaRPr lang="en-US" sz="1300" b="1" dirty="0">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dirty="0">
                          <a:solidFill>
                            <a:schemeClr val="tx1"/>
                          </a:solidFill>
                          <a:effectLst/>
                          <a:latin typeface="+mj-lt"/>
                          <a:ea typeface="Times New Roman" panose="02020603050405020304" pitchFamily="18" charset="0"/>
                          <a:cs typeface="Times New Roman" panose="02020603050405020304" pitchFamily="18" charset="0"/>
                        </a:rPr>
                        <a:t>0.5%</a:t>
                      </a:r>
                      <a:endParaRPr lang="en-US" sz="1300" b="1" dirty="0">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1</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0.1%</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63671">
                <a:tc>
                  <a:txBody>
                    <a:bodyPr/>
                    <a:lstStyle/>
                    <a:p>
                      <a:pPr marL="0" marR="0" algn="l">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Surfactant Protein B Deficiency</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12</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21.1%</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4</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dirty="0">
                          <a:solidFill>
                            <a:schemeClr val="tx1"/>
                          </a:solidFill>
                          <a:effectLst/>
                          <a:latin typeface="+mj-lt"/>
                          <a:ea typeface="Times New Roman" panose="02020603050405020304" pitchFamily="18" charset="0"/>
                          <a:cs typeface="Times New Roman" panose="02020603050405020304" pitchFamily="18" charset="0"/>
                        </a:rPr>
                        <a:t>4.0%</a:t>
                      </a:r>
                      <a:endParaRPr lang="en-US" sz="1300" b="1" dirty="0">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dirty="0">
                          <a:solidFill>
                            <a:schemeClr val="tx1"/>
                          </a:solidFill>
                          <a:effectLst/>
                          <a:latin typeface="+mj-lt"/>
                          <a:ea typeface="Times New Roman" panose="02020603050405020304" pitchFamily="18" charset="0"/>
                          <a:cs typeface="Times New Roman" panose="02020603050405020304" pitchFamily="18" charset="0"/>
                        </a:rPr>
                        <a:t>1</a:t>
                      </a:r>
                      <a:endParaRPr lang="en-US" sz="1300" b="1" dirty="0">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0.5%</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dirty="0">
                          <a:solidFill>
                            <a:schemeClr val="tx1"/>
                          </a:solidFill>
                          <a:effectLst/>
                          <a:latin typeface="+mj-lt"/>
                          <a:ea typeface="Times New Roman" panose="02020603050405020304" pitchFamily="18" charset="0"/>
                          <a:cs typeface="Times New Roman" panose="02020603050405020304" pitchFamily="18" charset="0"/>
                        </a:rPr>
                        <a:t>0</a:t>
                      </a:r>
                      <a:endParaRPr lang="en-US" sz="1300" b="1" dirty="0">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 </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63671">
                <a:tc>
                  <a:txBody>
                    <a:bodyPr/>
                    <a:lstStyle/>
                    <a:p>
                      <a:pPr marL="0" marR="0" algn="l">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Surfactant Protein C Deficiency</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0</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 </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1</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1.0%</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dirty="0">
                          <a:solidFill>
                            <a:schemeClr val="tx1"/>
                          </a:solidFill>
                          <a:effectLst/>
                          <a:latin typeface="+mj-lt"/>
                          <a:ea typeface="Times New Roman" panose="02020603050405020304" pitchFamily="18" charset="0"/>
                          <a:cs typeface="Times New Roman" panose="02020603050405020304" pitchFamily="18" charset="0"/>
                        </a:rPr>
                        <a:t>0</a:t>
                      </a:r>
                      <a:endParaRPr lang="en-US" sz="1300" b="1" dirty="0">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 </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dirty="0">
                          <a:solidFill>
                            <a:schemeClr val="tx1"/>
                          </a:solidFill>
                          <a:effectLst/>
                          <a:latin typeface="+mj-lt"/>
                          <a:ea typeface="Times New Roman" panose="02020603050405020304" pitchFamily="18" charset="0"/>
                          <a:cs typeface="Times New Roman" panose="02020603050405020304" pitchFamily="18" charset="0"/>
                        </a:rPr>
                        <a:t>1</a:t>
                      </a:r>
                      <a:endParaRPr lang="en-US" sz="1300" b="1" dirty="0">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0.1%</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63671">
                <a:tc>
                  <a:txBody>
                    <a:bodyPr/>
                    <a:lstStyle/>
                    <a:p>
                      <a:pPr marL="0" marR="0" algn="l">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Retransplant (Obliterative Bronchiolitis)</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0</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 </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4</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4.0%</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dirty="0">
                          <a:solidFill>
                            <a:schemeClr val="tx1"/>
                          </a:solidFill>
                          <a:effectLst/>
                          <a:latin typeface="+mj-lt"/>
                          <a:ea typeface="Times New Roman" panose="02020603050405020304" pitchFamily="18" charset="0"/>
                          <a:cs typeface="Times New Roman" panose="02020603050405020304" pitchFamily="18" charset="0"/>
                        </a:rPr>
                        <a:t>5</a:t>
                      </a:r>
                      <a:endParaRPr lang="en-US" sz="1300" b="1" dirty="0">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2.3%</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dirty="0">
                          <a:solidFill>
                            <a:schemeClr val="tx1"/>
                          </a:solidFill>
                          <a:effectLst/>
                          <a:latin typeface="+mj-lt"/>
                          <a:ea typeface="Times New Roman" panose="02020603050405020304" pitchFamily="18" charset="0"/>
                          <a:cs typeface="Times New Roman" panose="02020603050405020304" pitchFamily="18" charset="0"/>
                        </a:rPr>
                        <a:t>37</a:t>
                      </a:r>
                      <a:endParaRPr lang="en-US" sz="1300" b="1" dirty="0">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3.2%</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461466">
                <a:tc>
                  <a:txBody>
                    <a:bodyPr/>
                    <a:lstStyle/>
                    <a:p>
                      <a:pPr marL="0" marR="0" algn="l">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Retransplant (not Obliterative Bronchiolitis)</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0</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 </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3</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3.0%</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dirty="0">
                          <a:solidFill>
                            <a:schemeClr val="tx1"/>
                          </a:solidFill>
                          <a:effectLst/>
                          <a:latin typeface="+mj-lt"/>
                          <a:ea typeface="Times New Roman" panose="02020603050405020304" pitchFamily="18" charset="0"/>
                          <a:cs typeface="Times New Roman" panose="02020603050405020304" pitchFamily="18" charset="0"/>
                        </a:rPr>
                        <a:t>5</a:t>
                      </a:r>
                      <a:endParaRPr lang="en-US" sz="1300" b="1" dirty="0">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dirty="0">
                          <a:solidFill>
                            <a:schemeClr val="tx1"/>
                          </a:solidFill>
                          <a:effectLst/>
                          <a:latin typeface="+mj-lt"/>
                          <a:ea typeface="Times New Roman" panose="02020603050405020304" pitchFamily="18" charset="0"/>
                          <a:cs typeface="Times New Roman" panose="02020603050405020304" pitchFamily="18" charset="0"/>
                        </a:rPr>
                        <a:t>2.3%</a:t>
                      </a:r>
                      <a:endParaRPr lang="en-US" sz="1300" b="1" dirty="0">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dirty="0">
                          <a:solidFill>
                            <a:schemeClr val="tx1"/>
                          </a:solidFill>
                          <a:effectLst/>
                          <a:latin typeface="+mj-lt"/>
                          <a:ea typeface="Times New Roman" panose="02020603050405020304" pitchFamily="18" charset="0"/>
                          <a:cs typeface="Times New Roman" panose="02020603050405020304" pitchFamily="18" charset="0"/>
                        </a:rPr>
                        <a:t>40</a:t>
                      </a:r>
                      <a:endParaRPr lang="en-US" sz="1300" b="1" dirty="0">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3.5%</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r>
              <a:tr h="263671">
                <a:tc>
                  <a:txBody>
                    <a:bodyPr/>
                    <a:lstStyle/>
                    <a:p>
                      <a:pPr marL="0" marR="0" algn="l">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COPD, with or without A1ATD</a:t>
                      </a:r>
                      <a:r>
                        <a:rPr lang="en-US" sz="1300" b="1">
                          <a:solidFill>
                            <a:schemeClr val="tx1"/>
                          </a:solidFill>
                          <a:effectLst/>
                          <a:latin typeface="+mj-lt"/>
                          <a:ea typeface="Calibri" panose="020F0502020204030204" pitchFamily="34" charset="0"/>
                          <a:cs typeface="Times New Roman" panose="02020603050405020304" pitchFamily="18" charset="0"/>
                        </a:rPr>
                        <a:t> </a:t>
                      </a:r>
                    </a:p>
                  </a:txBody>
                  <a:tcPr marL="47625" marR="4762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2</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3.5%</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1</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1.0%</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1</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dirty="0">
                          <a:solidFill>
                            <a:schemeClr val="tx1"/>
                          </a:solidFill>
                          <a:effectLst/>
                          <a:latin typeface="+mj-lt"/>
                          <a:ea typeface="Times New Roman" panose="02020603050405020304" pitchFamily="18" charset="0"/>
                          <a:cs typeface="Times New Roman" panose="02020603050405020304" pitchFamily="18" charset="0"/>
                        </a:rPr>
                        <a:t>0.5%</a:t>
                      </a:r>
                      <a:endParaRPr lang="en-US" sz="1300" b="1" dirty="0">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dirty="0">
                          <a:solidFill>
                            <a:schemeClr val="tx1"/>
                          </a:solidFill>
                          <a:effectLst/>
                          <a:latin typeface="+mj-lt"/>
                          <a:ea typeface="Times New Roman" panose="02020603050405020304" pitchFamily="18" charset="0"/>
                          <a:cs typeface="Times New Roman" panose="02020603050405020304" pitchFamily="18" charset="0"/>
                        </a:rPr>
                        <a:t>7</a:t>
                      </a:r>
                      <a:endParaRPr lang="en-US" sz="1300" b="1" dirty="0">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c>
                  <a:txBody>
                    <a:bodyPr/>
                    <a:lstStyle/>
                    <a:p>
                      <a:pPr marL="0" marR="0" algn="ctr">
                        <a:lnSpc>
                          <a:spcPct val="115000"/>
                        </a:lnSpc>
                        <a:spcBef>
                          <a:spcPts val="0"/>
                        </a:spcBef>
                        <a:spcAft>
                          <a:spcPts val="0"/>
                        </a:spcAft>
                      </a:pPr>
                      <a:r>
                        <a:rPr lang="en-US" sz="1300" b="1" dirty="0">
                          <a:solidFill>
                            <a:schemeClr val="tx1"/>
                          </a:solidFill>
                          <a:effectLst/>
                          <a:latin typeface="+mj-lt"/>
                          <a:ea typeface="Times New Roman" panose="02020603050405020304" pitchFamily="18" charset="0"/>
                          <a:cs typeface="Times New Roman" panose="02020603050405020304" pitchFamily="18" charset="0"/>
                        </a:rPr>
                        <a:t>0.6%</a:t>
                      </a:r>
                      <a:endParaRPr lang="en-US" sz="1300" b="1" dirty="0">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00FF"/>
                    </a:solidFill>
                  </a:tcPr>
                </a:tc>
              </a:tr>
              <a:tr h="263671">
                <a:tc>
                  <a:txBody>
                    <a:bodyPr/>
                    <a:lstStyle/>
                    <a:p>
                      <a:pPr marL="0" marR="0" algn="l">
                        <a:lnSpc>
                          <a:spcPct val="115000"/>
                        </a:lnSpc>
                        <a:spcBef>
                          <a:spcPts val="0"/>
                        </a:spcBef>
                        <a:spcAft>
                          <a:spcPts val="0"/>
                        </a:spcAft>
                      </a:pPr>
                      <a:r>
                        <a:rPr lang="en-US" sz="1300" b="1" dirty="0">
                          <a:solidFill>
                            <a:schemeClr val="tx1"/>
                          </a:solidFill>
                          <a:effectLst/>
                          <a:latin typeface="+mj-lt"/>
                          <a:ea typeface="Times New Roman" panose="02020603050405020304" pitchFamily="18" charset="0"/>
                          <a:cs typeface="Times New Roman" panose="02020603050405020304" pitchFamily="18" charset="0"/>
                        </a:rPr>
                        <a:t>Other</a:t>
                      </a:r>
                      <a:endParaRPr lang="en-US" sz="1300" b="1" dirty="0">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dirty="0">
                          <a:solidFill>
                            <a:schemeClr val="tx1"/>
                          </a:solidFill>
                          <a:effectLst/>
                          <a:latin typeface="+mj-lt"/>
                          <a:ea typeface="Times New Roman" panose="02020603050405020304" pitchFamily="18" charset="0"/>
                          <a:cs typeface="Times New Roman" panose="02020603050405020304" pitchFamily="18" charset="0"/>
                        </a:rPr>
                        <a:t>3</a:t>
                      </a:r>
                      <a:endParaRPr lang="en-US" sz="1300" b="1" dirty="0">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dirty="0">
                          <a:solidFill>
                            <a:schemeClr val="tx1"/>
                          </a:solidFill>
                          <a:effectLst/>
                          <a:latin typeface="+mj-lt"/>
                          <a:ea typeface="Times New Roman" panose="02020603050405020304" pitchFamily="18" charset="0"/>
                          <a:cs typeface="Times New Roman" panose="02020603050405020304" pitchFamily="18" charset="0"/>
                        </a:rPr>
                        <a:t>5.3%</a:t>
                      </a:r>
                      <a:endParaRPr lang="en-US" sz="1300" b="1" dirty="0">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dirty="0">
                          <a:solidFill>
                            <a:schemeClr val="tx1"/>
                          </a:solidFill>
                          <a:effectLst/>
                          <a:latin typeface="+mj-lt"/>
                          <a:ea typeface="Times New Roman" panose="02020603050405020304" pitchFamily="18" charset="0"/>
                          <a:cs typeface="Times New Roman" panose="02020603050405020304" pitchFamily="18" charset="0"/>
                        </a:rPr>
                        <a:t>3</a:t>
                      </a:r>
                      <a:endParaRPr lang="en-US" sz="1300" b="1" dirty="0">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dirty="0">
                          <a:solidFill>
                            <a:schemeClr val="tx1"/>
                          </a:solidFill>
                          <a:effectLst/>
                          <a:latin typeface="+mj-lt"/>
                          <a:ea typeface="Times New Roman" panose="02020603050405020304" pitchFamily="18" charset="0"/>
                          <a:cs typeface="Times New Roman" panose="02020603050405020304" pitchFamily="18" charset="0"/>
                        </a:rPr>
                        <a:t>3.0%</a:t>
                      </a:r>
                      <a:endParaRPr lang="en-US" sz="1300" b="1" dirty="0">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a:solidFill>
                            <a:schemeClr val="tx1"/>
                          </a:solidFill>
                          <a:effectLst/>
                          <a:latin typeface="+mj-lt"/>
                          <a:ea typeface="Times New Roman" panose="02020603050405020304" pitchFamily="18" charset="0"/>
                          <a:cs typeface="Times New Roman" panose="02020603050405020304" pitchFamily="18" charset="0"/>
                        </a:rPr>
                        <a:t>6</a:t>
                      </a:r>
                      <a:endParaRPr lang="en-US" sz="1300" b="1">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dirty="0">
                          <a:solidFill>
                            <a:schemeClr val="tx1"/>
                          </a:solidFill>
                          <a:effectLst/>
                          <a:latin typeface="+mj-lt"/>
                          <a:ea typeface="Times New Roman" panose="02020603050405020304" pitchFamily="18" charset="0"/>
                          <a:cs typeface="Times New Roman" panose="02020603050405020304" pitchFamily="18" charset="0"/>
                        </a:rPr>
                        <a:t>2.8%</a:t>
                      </a:r>
                      <a:endParaRPr lang="en-US" sz="1300" b="1" dirty="0">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dirty="0">
                          <a:solidFill>
                            <a:schemeClr val="tx1"/>
                          </a:solidFill>
                          <a:effectLst/>
                          <a:latin typeface="+mj-lt"/>
                          <a:ea typeface="Times New Roman" panose="02020603050405020304" pitchFamily="18" charset="0"/>
                          <a:cs typeface="Times New Roman" panose="02020603050405020304" pitchFamily="18" charset="0"/>
                        </a:rPr>
                        <a:t>19</a:t>
                      </a:r>
                      <a:endParaRPr lang="en-US" sz="1300" b="1" dirty="0">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c>
                  <a:txBody>
                    <a:bodyPr/>
                    <a:lstStyle/>
                    <a:p>
                      <a:pPr marL="0" marR="0" algn="ctr">
                        <a:lnSpc>
                          <a:spcPct val="115000"/>
                        </a:lnSpc>
                        <a:spcBef>
                          <a:spcPts val="0"/>
                        </a:spcBef>
                        <a:spcAft>
                          <a:spcPts val="0"/>
                        </a:spcAft>
                      </a:pPr>
                      <a:r>
                        <a:rPr lang="en-US" sz="1300" b="1" dirty="0">
                          <a:solidFill>
                            <a:schemeClr val="tx1"/>
                          </a:solidFill>
                          <a:effectLst/>
                          <a:latin typeface="+mj-lt"/>
                          <a:ea typeface="Times New Roman" panose="02020603050405020304" pitchFamily="18" charset="0"/>
                          <a:cs typeface="Times New Roman" panose="02020603050405020304" pitchFamily="18" charset="0"/>
                        </a:rPr>
                        <a:t>1.7%</a:t>
                      </a:r>
                      <a:endParaRPr lang="en-US" sz="1300" b="1" dirty="0">
                        <a:solidFill>
                          <a:schemeClr val="tx1"/>
                        </a:solidFill>
                        <a:effectLst/>
                        <a:latin typeface="+mj-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002060"/>
                    </a:solidFill>
                  </a:tcPr>
                </a:tc>
              </a:tr>
            </a:tbl>
          </a:graphicData>
        </a:graphic>
      </p:graphicFrame>
      <p:sp>
        <p:nvSpPr>
          <p:cNvPr id="9" name="TextBox 8"/>
          <p:cNvSpPr txBox="1"/>
          <p:nvPr/>
        </p:nvSpPr>
        <p:spPr>
          <a:xfrm>
            <a:off x="5105400" y="6259320"/>
            <a:ext cx="3666066" cy="461665"/>
          </a:xfrm>
          <a:prstGeom prst="rect">
            <a:avLst/>
          </a:prstGeom>
          <a:noFill/>
        </p:spPr>
        <p:txBody>
          <a:bodyPr wrap="square" lIns="0" rIns="0" rtlCol="0">
            <a:spAutoFit/>
          </a:bodyPr>
          <a:lstStyle/>
          <a:p>
            <a:r>
              <a:rPr lang="en-US" sz="1200" b="1" dirty="0" smtClean="0">
                <a:solidFill>
                  <a:srgbClr val="FFFF00"/>
                </a:solidFill>
              </a:rPr>
              <a:t>Analysis includes deceased and living donor transplants</a:t>
            </a:r>
            <a:r>
              <a:rPr lang="en-US" sz="1200" b="1" dirty="0">
                <a:solidFill>
                  <a:srgbClr val="FFFF00"/>
                </a:solidFill>
              </a:rPr>
              <a:t>. </a:t>
            </a:r>
            <a:endParaRPr lang="en-US" sz="1200" dirty="0">
              <a:solidFill>
                <a:srgbClr val="FFFF00"/>
              </a:solidFill>
            </a:endParaRPr>
          </a:p>
        </p:txBody>
      </p:sp>
      <p:sp>
        <p:nvSpPr>
          <p:cNvPr id="3" name="title_cohort"/>
          <p:cNvSpPr txBox="1"/>
          <p:nvPr/>
        </p:nvSpPr>
        <p:spPr>
          <a:xfrm>
            <a:off x="3886200" y="708567"/>
            <a:ext cx="5113900" cy="400110"/>
          </a:xfrm>
          <a:prstGeom prst="rect">
            <a:avLst/>
          </a:prstGeom>
          <a:noFill/>
        </p:spPr>
        <p:txBody>
          <a:bodyPr wrap="none" rtlCol="0">
            <a:spAutoFit/>
          </a:bodyPr>
          <a:lstStyle/>
          <a:p>
            <a:r>
              <a:rPr lang="en-US" sz="2000" b="1" kern="0" dirty="0">
                <a:solidFill>
                  <a:srgbClr val="FFFFFF"/>
                </a:solidFill>
                <a:ea typeface="+mj-ea"/>
                <a:cs typeface="+mj-cs"/>
              </a:rPr>
              <a:t>(Transplants: January 2000 – June </a:t>
            </a:r>
            <a:r>
              <a:rPr lang="en-US" sz="2000" b="1" kern="0" dirty="0" smtClean="0">
                <a:solidFill>
                  <a:srgbClr val="FFFFFF"/>
                </a:solidFill>
                <a:ea typeface="+mj-ea"/>
                <a:cs typeface="+mj-cs"/>
              </a:rPr>
              <a:t>2015)</a:t>
            </a:r>
            <a:endParaRPr lang="en-US" dirty="0"/>
          </a:p>
        </p:txBody>
      </p:sp>
      <p:grpSp>
        <p:nvGrpSpPr>
          <p:cNvPr id="12" name="Group 11"/>
          <p:cNvGrpSpPr/>
          <p:nvPr/>
        </p:nvGrpSpPr>
        <p:grpSpPr>
          <a:xfrm>
            <a:off x="3" y="6146799"/>
            <a:ext cx="4715933" cy="711201"/>
            <a:chOff x="3" y="6146799"/>
            <a:chExt cx="4715933" cy="711201"/>
          </a:xfrm>
        </p:grpSpPr>
        <p:grpSp>
          <p:nvGrpSpPr>
            <p:cNvPr id="13" name="Group 12"/>
            <p:cNvGrpSpPr/>
            <p:nvPr/>
          </p:nvGrpSpPr>
          <p:grpSpPr>
            <a:xfrm>
              <a:off x="3" y="6146799"/>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7"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3566474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lIns="45720" rIns="45720"/>
          <a:lstStyle/>
          <a:p>
            <a:r>
              <a:rPr lang="en-US" sz="2600" dirty="0" smtClean="0"/>
              <a:t>Pediatric Lung Transplants</a:t>
            </a:r>
            <a:br>
              <a:rPr lang="en-US" sz="2600" dirty="0" smtClean="0"/>
            </a:br>
            <a:r>
              <a:rPr lang="en-US" sz="2400" dirty="0" smtClean="0"/>
              <a:t>Diagnosis Distribution by Gender</a:t>
            </a:r>
            <a:br>
              <a:rPr lang="en-US" sz="2400" dirty="0" smtClean="0"/>
            </a:b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4122021575"/>
              </p:ext>
            </p:extLst>
          </p:nvPr>
        </p:nvGraphicFramePr>
        <p:xfrm>
          <a:off x="0" y="1295400"/>
          <a:ext cx="8991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897297" y="6192337"/>
            <a:ext cx="4419600" cy="646331"/>
          </a:xfrm>
          <a:prstGeom prst="rect">
            <a:avLst/>
          </a:prstGeom>
          <a:noFill/>
        </p:spPr>
        <p:txBody>
          <a:bodyPr wrap="square" rtlCol="0">
            <a:spAutoFit/>
          </a:bodyPr>
          <a:lstStyle/>
          <a:p>
            <a:r>
              <a:rPr lang="en-US" sz="1200" b="1" dirty="0">
                <a:solidFill>
                  <a:srgbClr val="FFFF00"/>
                </a:solidFill>
              </a:rPr>
              <a:t>NOTE: Unknown diagnoses were excluded from this tabulation. Analysis includes deceased and living donor </a:t>
            </a:r>
            <a:r>
              <a:rPr lang="en-US" sz="1200" b="1" dirty="0" smtClean="0">
                <a:solidFill>
                  <a:srgbClr val="FFFF00"/>
                </a:solidFill>
              </a:rPr>
              <a:t>transplants.</a:t>
            </a:r>
            <a:endParaRPr lang="en-US" sz="1200" dirty="0">
              <a:solidFill>
                <a:srgbClr val="FFFF00"/>
              </a:solidFill>
            </a:endParaRPr>
          </a:p>
        </p:txBody>
      </p:sp>
      <p:sp>
        <p:nvSpPr>
          <p:cNvPr id="3" name="title_cohort"/>
          <p:cNvSpPr txBox="1"/>
          <p:nvPr/>
        </p:nvSpPr>
        <p:spPr>
          <a:xfrm>
            <a:off x="1993197" y="938555"/>
            <a:ext cx="5113900" cy="400110"/>
          </a:xfrm>
          <a:prstGeom prst="rect">
            <a:avLst/>
          </a:prstGeom>
          <a:noFill/>
        </p:spPr>
        <p:txBody>
          <a:bodyPr wrap="none" rtlCol="0">
            <a:spAutoFit/>
          </a:bodyPr>
          <a:lstStyle/>
          <a:p>
            <a:r>
              <a:rPr lang="en-US" sz="2000" b="1" kern="0" smtClean="0">
                <a:solidFill>
                  <a:srgbClr val="FFFFFF"/>
                </a:solidFill>
                <a:ea typeface="+mj-ea"/>
                <a:cs typeface="+mj-cs"/>
              </a:rPr>
              <a:t>(Transplants: January 2008 – June 2015)</a:t>
            </a:r>
            <a:endParaRPr lang="en-US" dirty="0"/>
          </a:p>
        </p:txBody>
      </p:sp>
      <p:grpSp>
        <p:nvGrpSpPr>
          <p:cNvPr id="14" name="Group 13"/>
          <p:cNvGrpSpPr/>
          <p:nvPr/>
        </p:nvGrpSpPr>
        <p:grpSpPr>
          <a:xfrm>
            <a:off x="3" y="6146799"/>
            <a:ext cx="4715933" cy="711201"/>
            <a:chOff x="3" y="6146799"/>
            <a:chExt cx="4715933" cy="711201"/>
          </a:xfrm>
        </p:grpSpPr>
        <p:grpSp>
          <p:nvGrpSpPr>
            <p:cNvPr id="17" name="Group 16"/>
            <p:cNvGrpSpPr/>
            <p:nvPr/>
          </p:nvGrpSpPr>
          <p:grpSpPr>
            <a:xfrm>
              <a:off x="3" y="6146799"/>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8"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6519784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lIns="45720" rIns="45720"/>
          <a:lstStyle/>
          <a:p>
            <a:r>
              <a:rPr lang="en-US" sz="2600" dirty="0" smtClean="0"/>
              <a:t>Pediatric Lung Transplants</a:t>
            </a:r>
            <a:br>
              <a:rPr lang="en-US" sz="2600" dirty="0" smtClean="0"/>
            </a:br>
            <a:r>
              <a:rPr lang="en-US" sz="2400" dirty="0" smtClean="0"/>
              <a:t>Diagnosis Distribution by Location</a:t>
            </a:r>
            <a:br>
              <a:rPr lang="en-US" sz="2400" dirty="0" smtClean="0"/>
            </a:b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961001341"/>
              </p:ext>
            </p:extLst>
          </p:nvPr>
        </p:nvGraphicFramePr>
        <p:xfrm>
          <a:off x="0" y="1295400"/>
          <a:ext cx="89916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897297" y="6192337"/>
            <a:ext cx="4419600" cy="646331"/>
          </a:xfrm>
          <a:prstGeom prst="rect">
            <a:avLst/>
          </a:prstGeom>
          <a:noFill/>
        </p:spPr>
        <p:txBody>
          <a:bodyPr wrap="square" rtlCol="0">
            <a:spAutoFit/>
          </a:bodyPr>
          <a:lstStyle/>
          <a:p>
            <a:r>
              <a:rPr lang="en-US" sz="1200" b="1" dirty="0">
                <a:solidFill>
                  <a:srgbClr val="FFFF00"/>
                </a:solidFill>
              </a:rPr>
              <a:t>NOTE: Unknown diagnoses were excluded from this tabulation. Analysis includes deceased and living donor </a:t>
            </a:r>
            <a:r>
              <a:rPr lang="en-US" sz="1200" b="1" dirty="0" smtClean="0">
                <a:solidFill>
                  <a:srgbClr val="FFFF00"/>
                </a:solidFill>
              </a:rPr>
              <a:t>transplants.</a:t>
            </a:r>
            <a:endParaRPr lang="en-US" sz="1200" dirty="0">
              <a:solidFill>
                <a:srgbClr val="FFFF00"/>
              </a:solidFill>
            </a:endParaRPr>
          </a:p>
        </p:txBody>
      </p:sp>
      <p:sp>
        <p:nvSpPr>
          <p:cNvPr id="3" name="title_cohort"/>
          <p:cNvSpPr txBox="1"/>
          <p:nvPr/>
        </p:nvSpPr>
        <p:spPr>
          <a:xfrm>
            <a:off x="1993197" y="938555"/>
            <a:ext cx="5113900" cy="400110"/>
          </a:xfrm>
          <a:prstGeom prst="rect">
            <a:avLst/>
          </a:prstGeom>
          <a:noFill/>
        </p:spPr>
        <p:txBody>
          <a:bodyPr wrap="none" rtlCol="0">
            <a:spAutoFit/>
          </a:bodyPr>
          <a:lstStyle/>
          <a:p>
            <a:r>
              <a:rPr lang="en-US" sz="2000" b="1" kern="0" smtClean="0">
                <a:solidFill>
                  <a:srgbClr val="FFFFFF"/>
                </a:solidFill>
                <a:ea typeface="+mj-ea"/>
                <a:cs typeface="+mj-cs"/>
              </a:rPr>
              <a:t>(Transplants: January 2008 – June 2015)</a:t>
            </a:r>
            <a:endParaRPr lang="en-US" dirty="0"/>
          </a:p>
        </p:txBody>
      </p:sp>
      <p:grpSp>
        <p:nvGrpSpPr>
          <p:cNvPr id="14" name="Group 13"/>
          <p:cNvGrpSpPr/>
          <p:nvPr/>
        </p:nvGrpSpPr>
        <p:grpSpPr>
          <a:xfrm>
            <a:off x="3" y="6146799"/>
            <a:ext cx="4715933" cy="711201"/>
            <a:chOff x="3" y="6146799"/>
            <a:chExt cx="4715933" cy="711201"/>
          </a:xfrm>
        </p:grpSpPr>
        <p:grpSp>
          <p:nvGrpSpPr>
            <p:cNvPr id="17" name="Group 16"/>
            <p:cNvGrpSpPr/>
            <p:nvPr/>
          </p:nvGrpSpPr>
          <p:grpSpPr>
            <a:xfrm>
              <a:off x="3" y="6146799"/>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8"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3" name="TextBox 22"/>
          <p:cNvSpPr txBox="1"/>
          <p:nvPr/>
        </p:nvSpPr>
        <p:spPr>
          <a:xfrm>
            <a:off x="4882979" y="5743526"/>
            <a:ext cx="4094008" cy="276999"/>
          </a:xfrm>
          <a:prstGeom prst="rect">
            <a:avLst/>
          </a:prstGeom>
          <a:noFill/>
        </p:spPr>
        <p:txBody>
          <a:bodyPr wrap="square" rtlCol="0">
            <a:spAutoFit/>
          </a:bodyPr>
          <a:lstStyle/>
          <a:p>
            <a:r>
              <a:rPr lang="en-US" sz="1200" b="1" u="sng" dirty="0" smtClean="0"/>
              <a:t>Total number of transplants reported</a:t>
            </a:r>
            <a:r>
              <a:rPr lang="en-US" sz="1200" b="1" dirty="0" smtClean="0"/>
              <a:t>:</a:t>
            </a:r>
          </a:p>
        </p:txBody>
      </p:sp>
      <p:sp>
        <p:nvSpPr>
          <p:cNvPr id="4" name="pvalues"/>
          <p:cNvSpPr txBox="1"/>
          <p:nvPr/>
        </p:nvSpPr>
        <p:spPr>
          <a:xfrm>
            <a:off x="4893374" y="5936388"/>
            <a:ext cx="3754297" cy="276999"/>
          </a:xfrm>
          <a:prstGeom prst="rect">
            <a:avLst/>
          </a:prstGeom>
          <a:noFill/>
        </p:spPr>
        <p:txBody>
          <a:bodyPr wrap="square" rtlCol="0">
            <a:spAutoFit/>
          </a:bodyPr>
          <a:lstStyle/>
          <a:p>
            <a:r>
              <a:rPr lang="en-US" sz="1200" b="1" smtClean="0"/>
              <a:t>Europe = 383, North America = 400, Other = 78</a:t>
            </a:r>
            <a:endParaRPr lang="en-US" sz="1200" dirty="0"/>
          </a:p>
        </p:txBody>
      </p:sp>
    </p:spTree>
    <p:extLst>
      <p:ext uri="{BB962C8B-B14F-4D97-AF65-F5344CB8AC3E}">
        <p14:creationId xmlns:p14="http://schemas.microsoft.com/office/powerpoint/2010/main" val="8785145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lIns="45720" rIns="45720"/>
          <a:lstStyle/>
          <a:p>
            <a:r>
              <a:rPr lang="en-US" sz="2600" dirty="0" smtClean="0"/>
              <a:t>Pediatric Lung Transplants</a:t>
            </a:r>
            <a:r>
              <a:rPr lang="en-US" sz="2400" dirty="0" smtClean="0"/>
              <a:t/>
            </a:r>
            <a:br>
              <a:rPr lang="en-US" sz="2400" dirty="0" smtClean="0"/>
            </a:br>
            <a:r>
              <a:rPr lang="en-US" sz="2400" dirty="0" smtClean="0"/>
              <a:t>Age Distribution by </a:t>
            </a:r>
            <a:r>
              <a:rPr lang="en-US" sz="2400" dirty="0"/>
              <a:t>Diagnosis</a:t>
            </a:r>
            <a:r>
              <a:rPr lang="en-US" sz="2300" dirty="0" smtClean="0"/>
              <a:t/>
            </a:r>
            <a:br>
              <a:rPr lang="en-US" sz="2300" dirty="0" smtClean="0"/>
            </a:b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35458757"/>
              </p:ext>
            </p:extLst>
          </p:nvPr>
        </p:nvGraphicFramePr>
        <p:xfrm>
          <a:off x="76200" y="1371600"/>
          <a:ext cx="8915400" cy="477519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_cohort"/>
          <p:cNvSpPr txBox="1"/>
          <p:nvPr/>
        </p:nvSpPr>
        <p:spPr>
          <a:xfrm>
            <a:off x="2068161" y="1018360"/>
            <a:ext cx="5113900" cy="400110"/>
          </a:xfrm>
          <a:prstGeom prst="rect">
            <a:avLst/>
          </a:prstGeom>
          <a:noFill/>
        </p:spPr>
        <p:txBody>
          <a:bodyPr wrap="none" rtlCol="0">
            <a:spAutoFit/>
          </a:bodyPr>
          <a:lstStyle/>
          <a:p>
            <a:r>
              <a:rPr lang="en-US" sz="2000" b="1" kern="0" smtClean="0">
                <a:solidFill>
                  <a:srgbClr val="FFFFFF"/>
                </a:solidFill>
                <a:ea typeface="+mj-ea"/>
                <a:cs typeface="+mj-cs"/>
              </a:rPr>
              <a:t>(Transplants: January 2008 – June 2015)</a:t>
            </a:r>
            <a:endParaRPr lang="en-US"/>
          </a:p>
        </p:txBody>
      </p:sp>
      <p:grpSp>
        <p:nvGrpSpPr>
          <p:cNvPr id="11" name="Group 10"/>
          <p:cNvGrpSpPr/>
          <p:nvPr/>
        </p:nvGrpSpPr>
        <p:grpSpPr>
          <a:xfrm>
            <a:off x="3" y="6146799"/>
            <a:ext cx="4715933" cy="711201"/>
            <a:chOff x="3" y="6146799"/>
            <a:chExt cx="4715933" cy="711201"/>
          </a:xfrm>
        </p:grpSpPr>
        <p:grpSp>
          <p:nvGrpSpPr>
            <p:cNvPr id="14" name="Group 13"/>
            <p:cNvGrpSpPr/>
            <p:nvPr/>
          </p:nvGrpSpPr>
          <p:grpSpPr>
            <a:xfrm>
              <a:off x="3" y="6146799"/>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2" name="TextBox 11"/>
          <p:cNvSpPr txBox="1"/>
          <p:nvPr/>
        </p:nvSpPr>
        <p:spPr>
          <a:xfrm>
            <a:off x="4897297" y="6192337"/>
            <a:ext cx="4419600" cy="646331"/>
          </a:xfrm>
          <a:prstGeom prst="rect">
            <a:avLst/>
          </a:prstGeom>
          <a:noFill/>
        </p:spPr>
        <p:txBody>
          <a:bodyPr wrap="square" rtlCol="0">
            <a:spAutoFit/>
          </a:bodyPr>
          <a:lstStyle/>
          <a:p>
            <a:r>
              <a:rPr lang="en-US" sz="1200" b="1" dirty="0">
                <a:solidFill>
                  <a:srgbClr val="FFFF00"/>
                </a:solidFill>
              </a:rPr>
              <a:t>NOTE: Unknown diagnoses were excluded from this tabulation. Analysis includes deceased and living donor </a:t>
            </a:r>
            <a:r>
              <a:rPr lang="en-US" sz="1200" b="1" dirty="0" smtClean="0">
                <a:solidFill>
                  <a:srgbClr val="FFFF00"/>
                </a:solidFill>
              </a:rPr>
              <a:t>transplants.</a:t>
            </a:r>
            <a:endParaRPr lang="en-US" sz="1200" dirty="0">
              <a:solidFill>
                <a:srgbClr val="FFFF00"/>
              </a:solidFill>
            </a:endParaRPr>
          </a:p>
        </p:txBody>
      </p:sp>
    </p:spTree>
    <p:extLst>
      <p:ext uri="{BB962C8B-B14F-4D97-AF65-F5344CB8AC3E}">
        <p14:creationId xmlns:p14="http://schemas.microsoft.com/office/powerpoint/2010/main" val="40616474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lIns="45720" rIns="45720"/>
          <a:lstStyle/>
          <a:p>
            <a:r>
              <a:rPr lang="en-US" sz="2600" dirty="0" smtClean="0"/>
              <a:t>Pediatric Lung Transplants</a:t>
            </a:r>
            <a:br>
              <a:rPr lang="en-US" sz="2600" dirty="0" smtClean="0"/>
            </a:br>
            <a:r>
              <a:rPr lang="en-US" sz="2400" dirty="0" smtClean="0"/>
              <a:t>Diagnosis Distribution by Era</a:t>
            </a:r>
            <a:br>
              <a:rPr lang="en-US" sz="2400" dirty="0" smtClean="0"/>
            </a:b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121354796"/>
              </p:ext>
            </p:extLst>
          </p:nvPr>
        </p:nvGraphicFramePr>
        <p:xfrm>
          <a:off x="0" y="1295399"/>
          <a:ext cx="8991600" cy="489693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897297" y="6192337"/>
            <a:ext cx="4419600" cy="646331"/>
          </a:xfrm>
          <a:prstGeom prst="rect">
            <a:avLst/>
          </a:prstGeom>
          <a:noFill/>
        </p:spPr>
        <p:txBody>
          <a:bodyPr wrap="square" rtlCol="0">
            <a:spAutoFit/>
          </a:bodyPr>
          <a:lstStyle/>
          <a:p>
            <a:r>
              <a:rPr lang="en-US" sz="1200" b="1" dirty="0">
                <a:solidFill>
                  <a:srgbClr val="FFFF00"/>
                </a:solidFill>
              </a:rPr>
              <a:t>NOTE: Unknown diagnoses were excluded from this tabulation. Analysis includes deceased and living donor </a:t>
            </a:r>
            <a:r>
              <a:rPr lang="en-US" sz="1200" b="1" dirty="0" smtClean="0">
                <a:solidFill>
                  <a:srgbClr val="FFFF00"/>
                </a:solidFill>
              </a:rPr>
              <a:t>transplants.</a:t>
            </a:r>
            <a:endParaRPr lang="en-US" sz="1200" dirty="0">
              <a:solidFill>
                <a:srgbClr val="FFFF00"/>
              </a:solidFill>
            </a:endParaRPr>
          </a:p>
        </p:txBody>
      </p:sp>
      <p:sp>
        <p:nvSpPr>
          <p:cNvPr id="3" name="title_cohort"/>
          <p:cNvSpPr txBox="1"/>
          <p:nvPr/>
        </p:nvSpPr>
        <p:spPr>
          <a:xfrm>
            <a:off x="1993197" y="938555"/>
            <a:ext cx="5113900" cy="400110"/>
          </a:xfrm>
          <a:prstGeom prst="rect">
            <a:avLst/>
          </a:prstGeom>
          <a:noFill/>
        </p:spPr>
        <p:txBody>
          <a:bodyPr wrap="none" rtlCol="0">
            <a:spAutoFit/>
          </a:bodyPr>
          <a:lstStyle/>
          <a:p>
            <a:r>
              <a:rPr lang="en-US" sz="2000" b="1" kern="0" smtClean="0">
                <a:solidFill>
                  <a:srgbClr val="FFFFFF"/>
                </a:solidFill>
                <a:ea typeface="+mj-ea"/>
                <a:cs typeface="+mj-cs"/>
              </a:rPr>
              <a:t>(Transplants: January 1988 – June 2015)</a:t>
            </a:r>
            <a:endParaRPr lang="en-US" dirty="0"/>
          </a:p>
        </p:txBody>
      </p:sp>
      <p:grpSp>
        <p:nvGrpSpPr>
          <p:cNvPr id="14" name="Group 13"/>
          <p:cNvGrpSpPr/>
          <p:nvPr/>
        </p:nvGrpSpPr>
        <p:grpSpPr>
          <a:xfrm>
            <a:off x="3" y="6146799"/>
            <a:ext cx="4715933" cy="711201"/>
            <a:chOff x="3" y="6146799"/>
            <a:chExt cx="4715933" cy="711201"/>
          </a:xfrm>
        </p:grpSpPr>
        <p:grpSp>
          <p:nvGrpSpPr>
            <p:cNvPr id="17" name="Group 16"/>
            <p:cNvGrpSpPr/>
            <p:nvPr/>
          </p:nvGrpSpPr>
          <p:grpSpPr>
            <a:xfrm>
              <a:off x="3" y="6146799"/>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8"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06509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z="3200" dirty="0" smtClean="0"/>
              <a:t>Table of Contents</a:t>
            </a:r>
            <a:endParaRPr lang="en-US" sz="3200" dirty="0"/>
          </a:p>
        </p:txBody>
      </p:sp>
      <p:sp>
        <p:nvSpPr>
          <p:cNvPr id="10" name="Content Placeholder 9"/>
          <p:cNvSpPr>
            <a:spLocks noGrp="1"/>
          </p:cNvSpPr>
          <p:nvPr>
            <p:ph idx="1"/>
          </p:nvPr>
        </p:nvSpPr>
        <p:spPr>
          <a:xfrm>
            <a:off x="381000" y="1066800"/>
            <a:ext cx="8458200" cy="4114800"/>
          </a:xfrm>
        </p:spPr>
        <p:txBody>
          <a:bodyPr lIns="9144" rIns="9144"/>
          <a:lstStyle/>
          <a:p>
            <a:pPr>
              <a:lnSpc>
                <a:spcPct val="120000"/>
              </a:lnSpc>
            </a:pPr>
            <a:r>
              <a:rPr lang="en-US" sz="2600" b="1" dirty="0" smtClean="0"/>
              <a:t>Donor, recipient and center characteristics: slides 3-22</a:t>
            </a:r>
          </a:p>
          <a:p>
            <a:pPr>
              <a:lnSpc>
                <a:spcPct val="120000"/>
              </a:lnSpc>
            </a:pPr>
            <a:r>
              <a:rPr lang="en-US" sz="2600" b="1" dirty="0" smtClean="0"/>
              <a:t>Post transplant – survival and other outcomes: slides 23-43</a:t>
            </a:r>
          </a:p>
          <a:p>
            <a:pPr>
              <a:lnSpc>
                <a:spcPct val="120000"/>
              </a:lnSpc>
            </a:pPr>
            <a:r>
              <a:rPr lang="en-US" sz="2600" b="1" dirty="0"/>
              <a:t>Induction and </a:t>
            </a:r>
            <a:r>
              <a:rPr lang="en-US" sz="2600" b="1" dirty="0" smtClean="0"/>
              <a:t>maintenance immunosuppression: slides 44-50</a:t>
            </a:r>
          </a:p>
          <a:p>
            <a:pPr>
              <a:lnSpc>
                <a:spcPct val="120000"/>
              </a:lnSpc>
            </a:pPr>
            <a:r>
              <a:rPr lang="en-US" sz="2600" b="1" dirty="0" smtClean="0"/>
              <a:t>Post transplant morbidities: slides 51-69</a:t>
            </a:r>
          </a:p>
          <a:p>
            <a:pPr>
              <a:lnSpc>
                <a:spcPct val="120000"/>
              </a:lnSpc>
            </a:pPr>
            <a:r>
              <a:rPr lang="en-US" sz="2600" b="1" dirty="0" smtClean="0"/>
              <a:t>Multivariable analyses: slides 70-79</a:t>
            </a:r>
            <a:endParaRPr lang="en-US" sz="2800" b="1" dirty="0" smtClean="0"/>
          </a:p>
          <a:p>
            <a:pPr>
              <a:buNone/>
            </a:pPr>
            <a:endParaRPr lang="en-US" dirty="0"/>
          </a:p>
        </p:txBody>
      </p:sp>
      <p:grpSp>
        <p:nvGrpSpPr>
          <p:cNvPr id="14" name="Group 13"/>
          <p:cNvGrpSpPr/>
          <p:nvPr/>
        </p:nvGrpSpPr>
        <p:grpSpPr>
          <a:xfrm>
            <a:off x="3" y="6146799"/>
            <a:ext cx="4715933" cy="711201"/>
            <a:chOff x="3" y="6146799"/>
            <a:chExt cx="4715933" cy="711201"/>
          </a:xfrm>
        </p:grpSpPr>
        <p:grpSp>
          <p:nvGrpSpPr>
            <p:cNvPr id="15" name="Group 14"/>
            <p:cNvGrpSpPr/>
            <p:nvPr/>
          </p:nvGrpSpPr>
          <p:grpSpPr>
            <a:xfrm>
              <a:off x="3" y="6146799"/>
              <a:ext cx="4715932" cy="711201"/>
              <a:chOff x="1" y="6067776"/>
              <a:chExt cx="4952999" cy="790224"/>
            </a:xfrm>
          </p:grpSpPr>
          <p:pic>
            <p:nvPicPr>
              <p:cNvPr id="17" name="Picture 16"/>
              <p:cNvPicPr>
                <a:picLocks noChangeAspect="1"/>
              </p:cNvPicPr>
              <p:nvPr/>
            </p:nvPicPr>
            <p:blipFill>
              <a:blip r:embed="rId3"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7349251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lIns="45720" rIns="45720"/>
          <a:lstStyle/>
          <a:p>
            <a:r>
              <a:rPr lang="en-US" sz="2600" dirty="0" smtClean="0"/>
              <a:t>Pediatric Lung Transplants</a:t>
            </a:r>
            <a:r>
              <a:rPr lang="en-US" sz="2400" dirty="0" smtClean="0"/>
              <a:t/>
            </a:r>
            <a:br>
              <a:rPr lang="en-US" sz="2400" dirty="0" smtClean="0"/>
            </a:br>
            <a:r>
              <a:rPr lang="en-US" sz="2400" dirty="0" smtClean="0"/>
              <a:t>Age Distribution by Era and Diagnosis</a:t>
            </a:r>
            <a:r>
              <a:rPr lang="en-US" sz="2300" dirty="0" smtClean="0"/>
              <a:t/>
            </a:r>
            <a:br>
              <a:rPr lang="en-US" sz="2300" dirty="0" smtClean="0"/>
            </a:b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005574844"/>
              </p:ext>
            </p:extLst>
          </p:nvPr>
        </p:nvGraphicFramePr>
        <p:xfrm>
          <a:off x="76200" y="1371600"/>
          <a:ext cx="8915400" cy="477519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_cohort"/>
          <p:cNvSpPr txBox="1"/>
          <p:nvPr/>
        </p:nvSpPr>
        <p:spPr>
          <a:xfrm>
            <a:off x="2068161" y="1018360"/>
            <a:ext cx="5113900" cy="400110"/>
          </a:xfrm>
          <a:prstGeom prst="rect">
            <a:avLst/>
          </a:prstGeom>
          <a:noFill/>
        </p:spPr>
        <p:txBody>
          <a:bodyPr wrap="none" rtlCol="0">
            <a:spAutoFit/>
          </a:bodyPr>
          <a:lstStyle/>
          <a:p>
            <a:r>
              <a:rPr lang="en-US" sz="2000" b="1" kern="0" smtClean="0">
                <a:solidFill>
                  <a:srgbClr val="FFFFFF"/>
                </a:solidFill>
                <a:ea typeface="+mj-ea"/>
                <a:cs typeface="+mj-cs"/>
              </a:rPr>
              <a:t>(Transplants: January 2000 – June 2015)</a:t>
            </a:r>
            <a:endParaRPr lang="en-US"/>
          </a:p>
        </p:txBody>
      </p:sp>
      <p:grpSp>
        <p:nvGrpSpPr>
          <p:cNvPr id="11" name="Group 10"/>
          <p:cNvGrpSpPr/>
          <p:nvPr/>
        </p:nvGrpSpPr>
        <p:grpSpPr>
          <a:xfrm>
            <a:off x="3" y="6146799"/>
            <a:ext cx="4715933" cy="711201"/>
            <a:chOff x="3" y="6146799"/>
            <a:chExt cx="4715933" cy="711201"/>
          </a:xfrm>
        </p:grpSpPr>
        <p:grpSp>
          <p:nvGrpSpPr>
            <p:cNvPr id="14" name="Group 13"/>
            <p:cNvGrpSpPr/>
            <p:nvPr/>
          </p:nvGrpSpPr>
          <p:grpSpPr>
            <a:xfrm>
              <a:off x="3" y="6146799"/>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2" name="TextBox 11"/>
          <p:cNvSpPr txBox="1"/>
          <p:nvPr/>
        </p:nvSpPr>
        <p:spPr>
          <a:xfrm>
            <a:off x="4897297" y="6192337"/>
            <a:ext cx="4419600" cy="646331"/>
          </a:xfrm>
          <a:prstGeom prst="rect">
            <a:avLst/>
          </a:prstGeom>
          <a:noFill/>
        </p:spPr>
        <p:txBody>
          <a:bodyPr wrap="square" rtlCol="0">
            <a:spAutoFit/>
          </a:bodyPr>
          <a:lstStyle/>
          <a:p>
            <a:r>
              <a:rPr lang="en-US" sz="1200" b="1" dirty="0">
                <a:solidFill>
                  <a:srgbClr val="FFFF00"/>
                </a:solidFill>
              </a:rPr>
              <a:t>NOTE: Unknown diagnoses were excluded from this tabulation. Analysis includes deceased and living donor </a:t>
            </a:r>
            <a:r>
              <a:rPr lang="en-US" sz="1200" b="1" dirty="0" smtClean="0">
                <a:solidFill>
                  <a:srgbClr val="FFFF00"/>
                </a:solidFill>
              </a:rPr>
              <a:t>transplants.</a:t>
            </a:r>
            <a:endParaRPr lang="en-US" sz="1200" dirty="0">
              <a:solidFill>
                <a:srgbClr val="FFFF00"/>
              </a:solidFill>
            </a:endParaRPr>
          </a:p>
        </p:txBody>
      </p:sp>
      <p:sp>
        <p:nvSpPr>
          <p:cNvPr id="4" name="TextBox 3"/>
          <p:cNvSpPr txBox="1"/>
          <p:nvPr/>
        </p:nvSpPr>
        <p:spPr>
          <a:xfrm>
            <a:off x="892622" y="5638800"/>
            <a:ext cx="848961" cy="323165"/>
          </a:xfrm>
          <a:prstGeom prst="rect">
            <a:avLst/>
          </a:prstGeom>
          <a:noFill/>
        </p:spPr>
        <p:txBody>
          <a:bodyPr wrap="square" rtlCol="0">
            <a:spAutoFit/>
          </a:bodyPr>
          <a:lstStyle/>
          <a:p>
            <a:pPr algn="ctr"/>
            <a:r>
              <a:rPr lang="en-US" sz="1500" b="1" dirty="0" smtClean="0">
                <a:solidFill>
                  <a:srgbClr val="FFFF00"/>
                </a:solidFill>
              </a:rPr>
              <a:t>CF</a:t>
            </a:r>
            <a:endParaRPr lang="en-US" sz="1500" b="1" dirty="0">
              <a:solidFill>
                <a:srgbClr val="FFFF00"/>
              </a:solidFill>
            </a:endParaRPr>
          </a:p>
        </p:txBody>
      </p:sp>
      <p:sp>
        <p:nvSpPr>
          <p:cNvPr id="13" name="TextBox 12"/>
          <p:cNvSpPr txBox="1"/>
          <p:nvPr/>
        </p:nvSpPr>
        <p:spPr>
          <a:xfrm>
            <a:off x="4355872" y="5638800"/>
            <a:ext cx="1138257" cy="553998"/>
          </a:xfrm>
          <a:prstGeom prst="rect">
            <a:avLst/>
          </a:prstGeom>
          <a:noFill/>
        </p:spPr>
        <p:txBody>
          <a:bodyPr wrap="square" rtlCol="0">
            <a:spAutoFit/>
          </a:bodyPr>
          <a:lstStyle/>
          <a:p>
            <a:pPr algn="ctr"/>
            <a:r>
              <a:rPr lang="en-US" sz="1500" b="1" dirty="0" smtClean="0">
                <a:solidFill>
                  <a:srgbClr val="FFFF00"/>
                </a:solidFill>
              </a:rPr>
              <a:t>OB (non-</a:t>
            </a:r>
            <a:r>
              <a:rPr lang="en-US" sz="1500" b="1" dirty="0" err="1" smtClean="0">
                <a:solidFill>
                  <a:srgbClr val="FFFF00"/>
                </a:solidFill>
              </a:rPr>
              <a:t>Retx</a:t>
            </a:r>
            <a:r>
              <a:rPr lang="en-US" sz="1500" b="1" dirty="0" smtClean="0">
                <a:solidFill>
                  <a:srgbClr val="FFFF00"/>
                </a:solidFill>
              </a:rPr>
              <a:t>)</a:t>
            </a:r>
            <a:endParaRPr lang="en-US" sz="1500" b="1" dirty="0">
              <a:solidFill>
                <a:srgbClr val="FFFF00"/>
              </a:solidFill>
            </a:endParaRPr>
          </a:p>
        </p:txBody>
      </p:sp>
      <p:sp>
        <p:nvSpPr>
          <p:cNvPr id="17" name="TextBox 16"/>
          <p:cNvSpPr txBox="1"/>
          <p:nvPr/>
        </p:nvSpPr>
        <p:spPr>
          <a:xfrm>
            <a:off x="3266758" y="5638800"/>
            <a:ext cx="848961" cy="553998"/>
          </a:xfrm>
          <a:prstGeom prst="rect">
            <a:avLst/>
          </a:prstGeom>
          <a:noFill/>
        </p:spPr>
        <p:txBody>
          <a:bodyPr wrap="square" rtlCol="0">
            <a:spAutoFit/>
          </a:bodyPr>
          <a:lstStyle/>
          <a:p>
            <a:pPr algn="ctr"/>
            <a:r>
              <a:rPr lang="en-US" sz="1500" b="1" dirty="0" smtClean="0">
                <a:solidFill>
                  <a:srgbClr val="FFFF00"/>
                </a:solidFill>
              </a:rPr>
              <a:t>ILD Other</a:t>
            </a:r>
            <a:endParaRPr lang="en-US" sz="1500" b="1" dirty="0">
              <a:solidFill>
                <a:srgbClr val="FFFF00"/>
              </a:solidFill>
            </a:endParaRPr>
          </a:p>
        </p:txBody>
      </p:sp>
      <p:sp>
        <p:nvSpPr>
          <p:cNvPr id="18" name="TextBox 17"/>
          <p:cNvSpPr txBox="1"/>
          <p:nvPr/>
        </p:nvSpPr>
        <p:spPr>
          <a:xfrm>
            <a:off x="1891442" y="5638800"/>
            <a:ext cx="1286406" cy="323165"/>
          </a:xfrm>
          <a:prstGeom prst="rect">
            <a:avLst/>
          </a:prstGeom>
          <a:noFill/>
        </p:spPr>
        <p:txBody>
          <a:bodyPr wrap="square" rtlCol="0">
            <a:spAutoFit/>
          </a:bodyPr>
          <a:lstStyle/>
          <a:p>
            <a:pPr algn="ctr"/>
            <a:r>
              <a:rPr lang="en-US" sz="1500" b="1" dirty="0" smtClean="0">
                <a:solidFill>
                  <a:srgbClr val="FFFF00"/>
                </a:solidFill>
              </a:rPr>
              <a:t>ILD</a:t>
            </a:r>
            <a:endParaRPr lang="en-US" sz="1500" b="1" dirty="0">
              <a:solidFill>
                <a:srgbClr val="FFFF00"/>
              </a:solidFill>
            </a:endParaRPr>
          </a:p>
        </p:txBody>
      </p:sp>
      <p:sp>
        <p:nvSpPr>
          <p:cNvPr id="20" name="TextBox 19"/>
          <p:cNvSpPr txBox="1"/>
          <p:nvPr/>
        </p:nvSpPr>
        <p:spPr>
          <a:xfrm>
            <a:off x="6847239" y="5638800"/>
            <a:ext cx="848961" cy="553998"/>
          </a:xfrm>
          <a:prstGeom prst="rect">
            <a:avLst/>
          </a:prstGeom>
          <a:noFill/>
        </p:spPr>
        <p:txBody>
          <a:bodyPr wrap="square" rtlCol="0">
            <a:spAutoFit/>
          </a:bodyPr>
          <a:lstStyle/>
          <a:p>
            <a:pPr algn="ctr"/>
            <a:r>
              <a:rPr lang="en-US" sz="1500" b="1" dirty="0" smtClean="0">
                <a:solidFill>
                  <a:srgbClr val="FFFF00"/>
                </a:solidFill>
              </a:rPr>
              <a:t>PH/ PAH</a:t>
            </a:r>
            <a:endParaRPr lang="en-US" sz="1500" b="1" dirty="0">
              <a:solidFill>
                <a:srgbClr val="FFFF00"/>
              </a:solidFill>
            </a:endParaRPr>
          </a:p>
        </p:txBody>
      </p:sp>
      <p:sp>
        <p:nvSpPr>
          <p:cNvPr id="21" name="TextBox 20"/>
          <p:cNvSpPr txBox="1"/>
          <p:nvPr/>
        </p:nvSpPr>
        <p:spPr>
          <a:xfrm>
            <a:off x="7690055" y="5638800"/>
            <a:ext cx="1396473" cy="323165"/>
          </a:xfrm>
          <a:prstGeom prst="rect">
            <a:avLst/>
          </a:prstGeom>
          <a:noFill/>
        </p:spPr>
        <p:txBody>
          <a:bodyPr wrap="square" rtlCol="0">
            <a:spAutoFit/>
          </a:bodyPr>
          <a:lstStyle/>
          <a:p>
            <a:pPr algn="ctr"/>
            <a:r>
              <a:rPr lang="en-US" sz="1500" b="1" dirty="0" smtClean="0">
                <a:solidFill>
                  <a:srgbClr val="FFFF00"/>
                </a:solidFill>
              </a:rPr>
              <a:t>Other</a:t>
            </a:r>
            <a:endParaRPr lang="en-US" sz="1500" b="1" dirty="0">
              <a:solidFill>
                <a:srgbClr val="FFFF00"/>
              </a:solidFill>
            </a:endParaRPr>
          </a:p>
        </p:txBody>
      </p:sp>
      <p:sp>
        <p:nvSpPr>
          <p:cNvPr id="22" name="TextBox 21"/>
          <p:cNvSpPr txBox="1"/>
          <p:nvPr/>
        </p:nvSpPr>
        <p:spPr>
          <a:xfrm>
            <a:off x="5577763" y="5638800"/>
            <a:ext cx="848961" cy="553998"/>
          </a:xfrm>
          <a:prstGeom prst="rect">
            <a:avLst/>
          </a:prstGeom>
          <a:noFill/>
        </p:spPr>
        <p:txBody>
          <a:bodyPr wrap="square" rtlCol="0">
            <a:spAutoFit/>
          </a:bodyPr>
          <a:lstStyle/>
          <a:p>
            <a:pPr algn="ctr"/>
            <a:r>
              <a:rPr lang="en-US" sz="1500" b="1" dirty="0" smtClean="0">
                <a:solidFill>
                  <a:srgbClr val="FFFF00"/>
                </a:solidFill>
              </a:rPr>
              <a:t>PHT Other</a:t>
            </a:r>
            <a:endParaRPr lang="en-US" sz="1500" b="1" dirty="0">
              <a:solidFill>
                <a:srgbClr val="FFFF00"/>
              </a:solidFill>
            </a:endParaRPr>
          </a:p>
        </p:txBody>
      </p:sp>
    </p:spTree>
    <p:extLst>
      <p:ext uri="{BB962C8B-B14F-4D97-AF65-F5344CB8AC3E}">
        <p14:creationId xmlns:p14="http://schemas.microsoft.com/office/powerpoint/2010/main" val="30187159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14400"/>
          </a:xfrm>
        </p:spPr>
        <p:txBody>
          <a:bodyPr lIns="45720" rIns="45720"/>
          <a:lstStyle/>
          <a:p>
            <a:r>
              <a:rPr lang="en-US" sz="2600" dirty="0" smtClean="0"/>
              <a:t>Pediatric Lung Transplants</a:t>
            </a:r>
            <a:r>
              <a:rPr lang="en-US" sz="2400" dirty="0" smtClean="0"/>
              <a:t/>
            </a:r>
            <a:br>
              <a:rPr lang="en-US" sz="2400" dirty="0" smtClean="0"/>
            </a:br>
            <a:r>
              <a:rPr lang="en-US" sz="2400" dirty="0" smtClean="0"/>
              <a:t>Age Distribution by Location</a:t>
            </a:r>
            <a:r>
              <a:rPr lang="en-US" sz="2300" dirty="0" smtClean="0"/>
              <a:t/>
            </a:r>
            <a:br>
              <a:rPr lang="en-US" sz="2300" dirty="0" smtClean="0"/>
            </a:br>
            <a:endParaRPr lang="en-US" sz="2000" dirty="0"/>
          </a:p>
        </p:txBody>
      </p:sp>
      <p:graphicFrame>
        <p:nvGraphicFramePr>
          <p:cNvPr id="10" name="Content Placeholder 9"/>
          <p:cNvGraphicFramePr>
            <a:graphicFrameLocks noGrp="1"/>
          </p:cNvGraphicFramePr>
          <p:nvPr>
            <p:ph idx="1"/>
            <p:extLst/>
          </p:nvPr>
        </p:nvGraphicFramePr>
        <p:xfrm>
          <a:off x="76200" y="1371600"/>
          <a:ext cx="8915400" cy="477519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105400" y="6248400"/>
            <a:ext cx="3886200" cy="461665"/>
          </a:xfrm>
          <a:prstGeom prst="rect">
            <a:avLst/>
          </a:prstGeom>
          <a:noFill/>
        </p:spPr>
        <p:txBody>
          <a:bodyPr wrap="square" rtlCol="0">
            <a:spAutoFit/>
          </a:bodyPr>
          <a:lstStyle/>
          <a:p>
            <a:r>
              <a:rPr lang="en-US" sz="1200" b="1" dirty="0" smtClean="0">
                <a:solidFill>
                  <a:srgbClr val="FFFF00"/>
                </a:solidFill>
              </a:rPr>
              <a:t>Analysis includes deceased and living donor transplants.</a:t>
            </a:r>
            <a:endParaRPr lang="en-US" sz="1200" dirty="0">
              <a:solidFill>
                <a:srgbClr val="FFFF00"/>
              </a:solidFill>
            </a:endParaRPr>
          </a:p>
        </p:txBody>
      </p:sp>
      <p:sp>
        <p:nvSpPr>
          <p:cNvPr id="3" name="title_cohort"/>
          <p:cNvSpPr txBox="1"/>
          <p:nvPr/>
        </p:nvSpPr>
        <p:spPr>
          <a:xfrm>
            <a:off x="2068161" y="1018360"/>
            <a:ext cx="5113900" cy="400110"/>
          </a:xfrm>
          <a:prstGeom prst="rect">
            <a:avLst/>
          </a:prstGeom>
          <a:noFill/>
        </p:spPr>
        <p:txBody>
          <a:bodyPr wrap="none" rtlCol="0">
            <a:spAutoFit/>
          </a:bodyPr>
          <a:lstStyle/>
          <a:p>
            <a:r>
              <a:rPr lang="en-US" sz="2000" b="1" kern="0" smtClean="0">
                <a:solidFill>
                  <a:srgbClr val="FFFFFF"/>
                </a:solidFill>
                <a:ea typeface="+mj-ea"/>
                <a:cs typeface="+mj-cs"/>
              </a:rPr>
              <a:t>(Transplants: January 2008 – June 2015)</a:t>
            </a:r>
            <a:endParaRPr lang="en-US"/>
          </a:p>
        </p:txBody>
      </p:sp>
      <p:grpSp>
        <p:nvGrpSpPr>
          <p:cNvPr id="11" name="Group 10"/>
          <p:cNvGrpSpPr/>
          <p:nvPr/>
        </p:nvGrpSpPr>
        <p:grpSpPr>
          <a:xfrm>
            <a:off x="3" y="6146799"/>
            <a:ext cx="4715933" cy="711201"/>
            <a:chOff x="3" y="6146799"/>
            <a:chExt cx="4715933" cy="711201"/>
          </a:xfrm>
        </p:grpSpPr>
        <p:grpSp>
          <p:nvGrpSpPr>
            <p:cNvPr id="14" name="Group 13"/>
            <p:cNvGrpSpPr/>
            <p:nvPr/>
          </p:nvGrpSpPr>
          <p:grpSpPr>
            <a:xfrm>
              <a:off x="3" y="6146799"/>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8315638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Pediatric Lung Transplants</a:t>
            </a:r>
            <a:br>
              <a:rPr lang="en-US" sz="2600" dirty="0" smtClean="0"/>
            </a:br>
            <a:r>
              <a:rPr lang="en-US" sz="2400" dirty="0" smtClean="0"/>
              <a:t> Donor Age Distribution by Location</a:t>
            </a:r>
            <a:br>
              <a:rPr lang="en-US" sz="2400" dirty="0" smtClean="0"/>
            </a:br>
            <a:endParaRPr lang="en-US" sz="2000" dirty="0"/>
          </a:p>
        </p:txBody>
      </p:sp>
      <p:graphicFrame>
        <p:nvGraphicFramePr>
          <p:cNvPr id="10" name="Content Placeholder 9"/>
          <p:cNvGraphicFramePr>
            <a:graphicFrameLocks noGrp="1"/>
          </p:cNvGraphicFramePr>
          <p:nvPr>
            <p:ph idx="1"/>
            <p:extLst/>
          </p:nvPr>
        </p:nvGraphicFramePr>
        <p:xfrm>
          <a:off x="76200" y="1447800"/>
          <a:ext cx="89154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0" y="5779109"/>
            <a:ext cx="4572000" cy="461665"/>
          </a:xfrm>
          <a:prstGeom prst="rect">
            <a:avLst/>
          </a:prstGeom>
          <a:noFill/>
        </p:spPr>
        <p:txBody>
          <a:bodyPr wrap="square" rtlCol="0">
            <a:spAutoFit/>
          </a:bodyPr>
          <a:lstStyle/>
          <a:p>
            <a:r>
              <a:rPr lang="en-US" sz="1200" b="1" dirty="0" smtClean="0">
                <a:solidFill>
                  <a:srgbClr val="FFFF00"/>
                </a:solidFill>
              </a:rPr>
              <a:t>NOTE: Transplants with unknown donor age and living donor transplants were excluded from this tabulation.</a:t>
            </a:r>
            <a:endParaRPr lang="en-US" sz="1200" dirty="0" smtClean="0">
              <a:solidFill>
                <a:srgbClr val="FFFF00"/>
              </a:solidFill>
            </a:endParaRPr>
          </a:p>
        </p:txBody>
      </p:sp>
      <p:sp>
        <p:nvSpPr>
          <p:cNvPr id="4" name="title_cohort"/>
          <p:cNvSpPr txBox="1"/>
          <p:nvPr/>
        </p:nvSpPr>
        <p:spPr>
          <a:xfrm>
            <a:off x="2146979" y="1065351"/>
            <a:ext cx="5113900" cy="400110"/>
          </a:xfrm>
          <a:prstGeom prst="rect">
            <a:avLst/>
          </a:prstGeom>
          <a:noFill/>
        </p:spPr>
        <p:txBody>
          <a:bodyPr wrap="none" rtlCol="0">
            <a:spAutoFit/>
          </a:bodyPr>
          <a:lstStyle/>
          <a:p>
            <a:r>
              <a:rPr lang="en-US" sz="2000" b="1" kern="0" smtClean="0">
                <a:solidFill>
                  <a:srgbClr val="FFFFFF"/>
                </a:solidFill>
                <a:ea typeface="+mj-ea"/>
                <a:cs typeface="+mj-cs"/>
              </a:rPr>
              <a:t>(Transplants: January 2008 – June 2015)</a:t>
            </a:r>
            <a:endParaRPr lang="en-US" dirty="0"/>
          </a:p>
        </p:txBody>
      </p:sp>
      <p:grpSp>
        <p:nvGrpSpPr>
          <p:cNvPr id="12" name="Group 11"/>
          <p:cNvGrpSpPr/>
          <p:nvPr/>
        </p:nvGrpSpPr>
        <p:grpSpPr>
          <a:xfrm>
            <a:off x="3" y="6146799"/>
            <a:ext cx="4715933" cy="711201"/>
            <a:chOff x="3" y="6146799"/>
            <a:chExt cx="4715933" cy="711201"/>
          </a:xfrm>
        </p:grpSpPr>
        <p:grpSp>
          <p:nvGrpSpPr>
            <p:cNvPr id="15" name="Group 14"/>
            <p:cNvGrpSpPr/>
            <p:nvPr/>
          </p:nvGrpSpPr>
          <p:grpSpPr>
            <a:xfrm>
              <a:off x="3" y="6146799"/>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3" name="TextBox 12"/>
          <p:cNvSpPr txBox="1"/>
          <p:nvPr/>
        </p:nvSpPr>
        <p:spPr>
          <a:xfrm>
            <a:off x="4882979" y="6047601"/>
            <a:ext cx="4094008" cy="276999"/>
          </a:xfrm>
          <a:prstGeom prst="rect">
            <a:avLst/>
          </a:prstGeom>
          <a:noFill/>
        </p:spPr>
        <p:txBody>
          <a:bodyPr wrap="square" rtlCol="0">
            <a:spAutoFit/>
          </a:bodyPr>
          <a:lstStyle/>
          <a:p>
            <a:r>
              <a:rPr lang="en-US" sz="1200" b="1" u="sng" dirty="0" smtClean="0"/>
              <a:t>Total number of transplants reported</a:t>
            </a:r>
            <a:r>
              <a:rPr lang="en-US" sz="1200" b="1" dirty="0" smtClean="0"/>
              <a:t>:</a:t>
            </a:r>
          </a:p>
        </p:txBody>
      </p:sp>
      <p:sp>
        <p:nvSpPr>
          <p:cNvPr id="14" name="pvalues"/>
          <p:cNvSpPr txBox="1"/>
          <p:nvPr/>
        </p:nvSpPr>
        <p:spPr>
          <a:xfrm>
            <a:off x="4893374" y="6224715"/>
            <a:ext cx="3754297" cy="276999"/>
          </a:xfrm>
          <a:prstGeom prst="rect">
            <a:avLst/>
          </a:prstGeom>
          <a:noFill/>
        </p:spPr>
        <p:txBody>
          <a:bodyPr wrap="square" rtlCol="0">
            <a:spAutoFit/>
          </a:bodyPr>
          <a:lstStyle/>
          <a:p>
            <a:r>
              <a:rPr lang="en-US" sz="1200" b="1" smtClean="0"/>
              <a:t>Europe = 383, North America = 400, Other = 78</a:t>
            </a:r>
            <a:endParaRPr lang="en-US" sz="1200" dirty="0"/>
          </a:p>
        </p:txBody>
      </p:sp>
    </p:spTree>
    <p:extLst>
      <p:ext uri="{BB962C8B-B14F-4D97-AF65-F5344CB8AC3E}">
        <p14:creationId xmlns:p14="http://schemas.microsoft.com/office/powerpoint/2010/main" val="1142091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Post Transplant:</a:t>
            </a:r>
            <a:br>
              <a:rPr lang="en-US" sz="4000" dirty="0" smtClean="0"/>
            </a:br>
            <a:r>
              <a:rPr lang="en-US" sz="4000" dirty="0" smtClean="0"/>
              <a:t>Survival and Other Outcomes</a:t>
            </a:r>
            <a:endParaRPr lang="en-US" sz="4000" dirty="0"/>
          </a:p>
        </p:txBody>
      </p:sp>
      <p:grpSp>
        <p:nvGrpSpPr>
          <p:cNvPr id="9" name="Group 8"/>
          <p:cNvGrpSpPr/>
          <p:nvPr/>
        </p:nvGrpSpPr>
        <p:grpSpPr>
          <a:xfrm>
            <a:off x="3" y="6146799"/>
            <a:ext cx="4715933" cy="711201"/>
            <a:chOff x="3" y="6146799"/>
            <a:chExt cx="4715933" cy="711201"/>
          </a:xfrm>
        </p:grpSpPr>
        <p:grpSp>
          <p:nvGrpSpPr>
            <p:cNvPr id="11" name="Group 10"/>
            <p:cNvGrpSpPr/>
            <p:nvPr/>
          </p:nvGrpSpPr>
          <p:grpSpPr>
            <a:xfrm>
              <a:off x="3" y="6146799"/>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3"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8465974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Lung Transplants</a:t>
            </a:r>
            <a:r>
              <a:rPr lang="en-US" sz="2800" dirty="0" smtClean="0"/>
              <a:t/>
            </a:r>
            <a:br>
              <a:rPr lang="en-US" sz="2800" dirty="0" smtClean="0"/>
            </a:br>
            <a:r>
              <a:rPr lang="en-US" sz="2400" dirty="0" smtClean="0"/>
              <a:t>Kaplan-Meier Survival by Recipient Age Group </a:t>
            </a:r>
            <a:br>
              <a:rPr lang="en-US" sz="2400" dirty="0" smtClean="0"/>
            </a:br>
            <a:endParaRPr lang="en-US" sz="2000" dirty="0"/>
          </a:p>
        </p:txBody>
      </p:sp>
      <p:graphicFrame>
        <p:nvGraphicFramePr>
          <p:cNvPr id="4" name="Content Placeholder 3"/>
          <p:cNvGraphicFramePr>
            <a:graphicFrameLocks noGrp="1"/>
          </p:cNvGraphicFramePr>
          <p:nvPr>
            <p:ph idx="1"/>
            <p:extLst/>
          </p:nvPr>
        </p:nvGraphicFramePr>
        <p:xfrm>
          <a:off x="76200" y="1219200"/>
          <a:ext cx="8991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7391400" y="3663043"/>
            <a:ext cx="1143000" cy="323165"/>
          </a:xfrm>
          <a:prstGeom prst="rect">
            <a:avLst/>
          </a:prstGeom>
          <a:noFill/>
        </p:spPr>
        <p:txBody>
          <a:bodyPr wrap="square" rtlCol="0">
            <a:spAutoFit/>
          </a:bodyPr>
          <a:lstStyle/>
          <a:p>
            <a:pPr algn="ctr"/>
            <a:r>
              <a:rPr lang="en-US" sz="1500" b="1" smtClean="0">
                <a:solidFill>
                  <a:srgbClr val="FFFF00"/>
                </a:solidFill>
              </a:rPr>
              <a:t>p = 0.1299</a:t>
            </a:r>
            <a:endParaRPr lang="en-US" sz="1500" b="1" dirty="0">
              <a:solidFill>
                <a:srgbClr val="FFFF00"/>
              </a:solidFill>
            </a:endParaRPr>
          </a:p>
        </p:txBody>
      </p:sp>
      <p:sp>
        <p:nvSpPr>
          <p:cNvPr id="18" name="median_survival"/>
          <p:cNvSpPr txBox="1"/>
          <p:nvPr/>
        </p:nvSpPr>
        <p:spPr>
          <a:xfrm>
            <a:off x="1152822" y="4851417"/>
            <a:ext cx="2410288" cy="533388"/>
          </a:xfrm>
          <a:prstGeom prst="rect">
            <a:avLst/>
          </a:prstGeom>
          <a:ln>
            <a:solidFill>
              <a:srgbClr val="FFFF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400" b="1" smtClean="0">
                <a:solidFill>
                  <a:schemeClr val="tx1"/>
                </a:solidFill>
              </a:rPr>
              <a:t>Median survival (years): Adult = 5.7; Pediatric= 5.4</a:t>
            </a:r>
            <a:endParaRPr lang="en-US" sz="1400" b="1" dirty="0">
              <a:solidFill>
                <a:schemeClr val="tx1"/>
              </a:solidFill>
            </a:endParaRPr>
          </a:p>
        </p:txBody>
      </p:sp>
      <p:sp>
        <p:nvSpPr>
          <p:cNvPr id="5" name="title_cohort"/>
          <p:cNvSpPr txBox="1"/>
          <p:nvPr/>
        </p:nvSpPr>
        <p:spPr>
          <a:xfrm>
            <a:off x="2357966" y="950564"/>
            <a:ext cx="5113900" cy="400110"/>
          </a:xfrm>
          <a:prstGeom prst="rect">
            <a:avLst/>
          </a:prstGeom>
          <a:noFill/>
        </p:spPr>
        <p:txBody>
          <a:bodyPr wrap="none" rtlCol="0">
            <a:spAutoFit/>
          </a:bodyPr>
          <a:lstStyle/>
          <a:p>
            <a:r>
              <a:rPr lang="en-US" sz="2000" b="1" kern="0" smtClean="0">
                <a:solidFill>
                  <a:srgbClr val="FFFFFF"/>
                </a:solidFill>
                <a:ea typeface="+mj-ea"/>
                <a:cs typeface="+mj-cs"/>
              </a:rPr>
              <a:t>(Transplants: January 1990 – June 2014)</a:t>
            </a:r>
            <a:endParaRPr lang="en-US" dirty="0"/>
          </a:p>
        </p:txBody>
      </p:sp>
      <p:grpSp>
        <p:nvGrpSpPr>
          <p:cNvPr id="13" name="Group 12"/>
          <p:cNvGrpSpPr/>
          <p:nvPr/>
        </p:nvGrpSpPr>
        <p:grpSpPr>
          <a:xfrm>
            <a:off x="3" y="6146799"/>
            <a:ext cx="4715933" cy="711201"/>
            <a:chOff x="3" y="6146799"/>
            <a:chExt cx="4715933" cy="711201"/>
          </a:xfrm>
        </p:grpSpPr>
        <p:grpSp>
          <p:nvGrpSpPr>
            <p:cNvPr id="14" name="Group 13"/>
            <p:cNvGrpSpPr/>
            <p:nvPr/>
          </p:nvGrpSpPr>
          <p:grpSpPr>
            <a:xfrm>
              <a:off x="3" y="6146799"/>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6562160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z="2600" dirty="0" smtClean="0"/>
              <a:t>Lung Transplants</a:t>
            </a:r>
            <a:r>
              <a:rPr lang="en-US" sz="2800" dirty="0" smtClean="0"/>
              <a:t/>
            </a:r>
            <a:br>
              <a:rPr lang="en-US" sz="2800" dirty="0" smtClean="0"/>
            </a:br>
            <a:r>
              <a:rPr lang="en-US" sz="2400" dirty="0" smtClean="0"/>
              <a:t>Kaplan-Meier Survival by Recipient Age Group and Procedure</a:t>
            </a:r>
            <a:endParaRPr lang="en-US" sz="2000" dirty="0"/>
          </a:p>
        </p:txBody>
      </p:sp>
      <p:graphicFrame>
        <p:nvGraphicFramePr>
          <p:cNvPr id="4" name="Content Placeholder 3"/>
          <p:cNvGraphicFramePr>
            <a:graphicFrameLocks noGrp="1"/>
          </p:cNvGraphicFramePr>
          <p:nvPr>
            <p:ph idx="1"/>
            <p:extLst/>
          </p:nvPr>
        </p:nvGraphicFramePr>
        <p:xfrm>
          <a:off x="76200" y="1371600"/>
          <a:ext cx="8991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3886200" y="2673460"/>
            <a:ext cx="4648200" cy="692497"/>
          </a:xfrm>
          <a:prstGeom prst="rect">
            <a:avLst/>
          </a:prstGeom>
          <a:solidFill>
            <a:schemeClr val="bg2"/>
          </a:solidFill>
        </p:spPr>
        <p:txBody>
          <a:bodyPr wrap="square" lIns="0" tIns="0" rIns="0" bIns="0" rtlCol="0">
            <a:spAutoFit/>
          </a:bodyPr>
          <a:lstStyle/>
          <a:p>
            <a:r>
              <a:rPr lang="en-US" sz="1500" b="1" dirty="0" smtClean="0">
                <a:solidFill>
                  <a:srgbClr val="FFFF00"/>
                </a:solidFill>
              </a:rPr>
              <a:t>Adult, Single vs. Adult, Bilateral/Double: p&lt;0.0001</a:t>
            </a:r>
          </a:p>
          <a:p>
            <a:r>
              <a:rPr lang="en-US" sz="1500" b="1" dirty="0" smtClean="0">
                <a:solidFill>
                  <a:srgbClr val="FFFF00"/>
                </a:solidFill>
              </a:rPr>
              <a:t>Adult, Single vs. Pediatric: p&lt;0.0001</a:t>
            </a:r>
          </a:p>
          <a:p>
            <a:r>
              <a:rPr lang="en-US" sz="1500" b="1" dirty="0" smtClean="0">
                <a:solidFill>
                  <a:srgbClr val="FFFF00"/>
                </a:solidFill>
              </a:rPr>
              <a:t>Adult, Bilateral/Double vs. Pediatric: p = 0.0009</a:t>
            </a:r>
            <a:endParaRPr lang="en-US" sz="1500" b="1" dirty="0">
              <a:solidFill>
                <a:srgbClr val="FFFF00"/>
              </a:solidFill>
            </a:endParaRPr>
          </a:p>
        </p:txBody>
      </p:sp>
      <p:sp>
        <p:nvSpPr>
          <p:cNvPr id="18" name="median_survival"/>
          <p:cNvSpPr txBox="1"/>
          <p:nvPr/>
        </p:nvSpPr>
        <p:spPr>
          <a:xfrm>
            <a:off x="1100799" y="4462647"/>
            <a:ext cx="2626536" cy="978314"/>
          </a:xfrm>
          <a:prstGeom prst="rect">
            <a:avLst/>
          </a:prstGeom>
          <a:solidFill>
            <a:schemeClr val="bg2"/>
          </a:solidFill>
          <a:ln>
            <a:solidFill>
              <a:srgbClr val="FFFF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400" b="1" dirty="0" smtClean="0">
                <a:solidFill>
                  <a:schemeClr val="tx1"/>
                </a:solidFill>
              </a:rPr>
              <a:t>Median survival (years): Adult, Single=4.5; </a:t>
            </a:r>
          </a:p>
          <a:p>
            <a:pPr algn="l"/>
            <a:r>
              <a:rPr lang="en-US" sz="1400" b="1" dirty="0" smtClean="0">
                <a:solidFill>
                  <a:schemeClr val="tx1"/>
                </a:solidFill>
              </a:rPr>
              <a:t>Adult, Bilateral/Double=7.1; </a:t>
            </a:r>
          </a:p>
          <a:p>
            <a:pPr algn="l"/>
            <a:r>
              <a:rPr lang="en-US" sz="1400" b="1" dirty="0" smtClean="0">
                <a:solidFill>
                  <a:schemeClr val="tx1"/>
                </a:solidFill>
              </a:rPr>
              <a:t>Adult, Pediatric=5.4</a:t>
            </a:r>
            <a:endParaRPr lang="en-US" sz="1400" b="1" dirty="0">
              <a:solidFill>
                <a:schemeClr val="tx1"/>
              </a:solidFill>
            </a:endParaRPr>
          </a:p>
        </p:txBody>
      </p:sp>
      <p:sp>
        <p:nvSpPr>
          <p:cNvPr id="3" name="title_cohort"/>
          <p:cNvSpPr txBox="1"/>
          <p:nvPr/>
        </p:nvSpPr>
        <p:spPr>
          <a:xfrm>
            <a:off x="1371600" y="958374"/>
            <a:ext cx="6104556" cy="461665"/>
          </a:xfrm>
          <a:prstGeom prst="rect">
            <a:avLst/>
          </a:prstGeom>
          <a:noFill/>
        </p:spPr>
        <p:txBody>
          <a:bodyPr wrap="none" rtlCol="0">
            <a:spAutoFit/>
          </a:bodyPr>
          <a:lstStyle/>
          <a:p>
            <a:r>
              <a:rPr lang="en-US" sz="2400" b="1" kern="0" smtClean="0">
                <a:solidFill>
                  <a:srgbClr val="FFFFFF"/>
                </a:solidFill>
                <a:ea typeface="+mj-ea"/>
                <a:cs typeface="+mj-cs"/>
              </a:rPr>
              <a:t>(Transplants: January 1990 – June 2014)</a:t>
            </a:r>
            <a:endParaRPr lang="en-US" dirty="0"/>
          </a:p>
        </p:txBody>
      </p:sp>
      <p:grpSp>
        <p:nvGrpSpPr>
          <p:cNvPr id="13" name="Group 12"/>
          <p:cNvGrpSpPr/>
          <p:nvPr/>
        </p:nvGrpSpPr>
        <p:grpSpPr>
          <a:xfrm>
            <a:off x="3" y="6146799"/>
            <a:ext cx="4715933" cy="711201"/>
            <a:chOff x="3" y="6146799"/>
            <a:chExt cx="4715933" cy="711201"/>
          </a:xfrm>
        </p:grpSpPr>
        <p:grpSp>
          <p:nvGrpSpPr>
            <p:cNvPr id="14" name="Group 13"/>
            <p:cNvGrpSpPr/>
            <p:nvPr/>
          </p:nvGrpSpPr>
          <p:grpSpPr>
            <a:xfrm>
              <a:off x="3" y="6146799"/>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9704066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Lung Transplants</a:t>
            </a:r>
            <a:br>
              <a:rPr lang="en-US" sz="2600" dirty="0" smtClean="0"/>
            </a:br>
            <a:r>
              <a:rPr lang="en-US" sz="2400" dirty="0" smtClean="0"/>
              <a:t>Kaplan-Meier Survival by Procedure Type</a:t>
            </a:r>
            <a:br>
              <a:rPr lang="en-US" sz="2400" dirty="0" smtClean="0"/>
            </a:br>
            <a:endParaRPr lang="en-US" sz="2000" dirty="0"/>
          </a:p>
        </p:txBody>
      </p:sp>
      <p:graphicFrame>
        <p:nvGraphicFramePr>
          <p:cNvPr id="4" name="Content Placeholder 3"/>
          <p:cNvGraphicFramePr>
            <a:graphicFrameLocks noGrp="1"/>
          </p:cNvGraphicFramePr>
          <p:nvPr>
            <p:ph idx="1"/>
            <p:extLst/>
          </p:nvPr>
        </p:nvGraphicFramePr>
        <p:xfrm>
          <a:off x="76200" y="1295400"/>
          <a:ext cx="89154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6400800" y="3568408"/>
            <a:ext cx="1981200" cy="323165"/>
          </a:xfrm>
          <a:prstGeom prst="rect">
            <a:avLst/>
          </a:prstGeom>
          <a:noFill/>
        </p:spPr>
        <p:txBody>
          <a:bodyPr wrap="square" rtlCol="0">
            <a:spAutoFit/>
          </a:bodyPr>
          <a:lstStyle/>
          <a:p>
            <a:pPr algn="ctr"/>
            <a:r>
              <a:rPr lang="en-US" sz="1500" b="1" smtClean="0">
                <a:solidFill>
                  <a:srgbClr val="FFFF00"/>
                </a:solidFill>
              </a:rPr>
              <a:t>p&lt;0.0001</a:t>
            </a:r>
            <a:endParaRPr lang="en-US" sz="1500" b="1" dirty="0">
              <a:solidFill>
                <a:srgbClr val="FFFF00"/>
              </a:solidFill>
            </a:endParaRPr>
          </a:p>
        </p:txBody>
      </p:sp>
      <p:sp>
        <p:nvSpPr>
          <p:cNvPr id="18" name="median_survival"/>
          <p:cNvSpPr txBox="1"/>
          <p:nvPr/>
        </p:nvSpPr>
        <p:spPr>
          <a:xfrm>
            <a:off x="1143000" y="4800600"/>
            <a:ext cx="4038587" cy="550591"/>
          </a:xfrm>
          <a:prstGeom prst="rect">
            <a:avLst/>
          </a:prstGeom>
          <a:ln>
            <a:solidFill>
              <a:srgbClr val="FFFF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400" b="1" dirty="0" smtClean="0">
                <a:solidFill>
                  <a:schemeClr val="tx1"/>
                </a:solidFill>
              </a:rPr>
              <a:t>Median survival (years):</a:t>
            </a:r>
          </a:p>
          <a:p>
            <a:pPr algn="l"/>
            <a:r>
              <a:rPr lang="en-US" sz="1400" b="1" dirty="0" smtClean="0">
                <a:solidFill>
                  <a:schemeClr val="tx1"/>
                </a:solidFill>
              </a:rPr>
              <a:t>Single Lung=2.2; Bilateral/Double=5.6</a:t>
            </a:r>
            <a:endParaRPr lang="en-US" sz="1400" b="1" dirty="0">
              <a:solidFill>
                <a:schemeClr val="tx1"/>
              </a:solidFill>
            </a:endParaRPr>
          </a:p>
        </p:txBody>
      </p:sp>
      <p:sp>
        <p:nvSpPr>
          <p:cNvPr id="3" name="title_cohort"/>
          <p:cNvSpPr txBox="1"/>
          <p:nvPr/>
        </p:nvSpPr>
        <p:spPr>
          <a:xfrm>
            <a:off x="1976950" y="1016839"/>
            <a:ext cx="5113900" cy="400110"/>
          </a:xfrm>
          <a:prstGeom prst="rect">
            <a:avLst/>
          </a:prstGeom>
          <a:noFill/>
        </p:spPr>
        <p:txBody>
          <a:bodyPr wrap="none" rtlCol="0">
            <a:spAutoFit/>
          </a:bodyPr>
          <a:lstStyle/>
          <a:p>
            <a:r>
              <a:rPr lang="en-US" sz="2000" b="1" kern="0" smtClean="0">
                <a:solidFill>
                  <a:srgbClr val="FFFFFF"/>
                </a:solidFill>
                <a:ea typeface="+mj-ea"/>
                <a:cs typeface="+mj-cs"/>
              </a:rPr>
              <a:t>(Transplants: January 1990 – June 2014)</a:t>
            </a:r>
            <a:endParaRPr lang="en-US"/>
          </a:p>
        </p:txBody>
      </p:sp>
      <p:grpSp>
        <p:nvGrpSpPr>
          <p:cNvPr id="13" name="Group 12"/>
          <p:cNvGrpSpPr/>
          <p:nvPr/>
        </p:nvGrpSpPr>
        <p:grpSpPr>
          <a:xfrm>
            <a:off x="3" y="6146799"/>
            <a:ext cx="4715933" cy="711201"/>
            <a:chOff x="3" y="6146799"/>
            <a:chExt cx="4715933" cy="711201"/>
          </a:xfrm>
        </p:grpSpPr>
        <p:grpSp>
          <p:nvGrpSpPr>
            <p:cNvPr id="14" name="Group 13"/>
            <p:cNvGrpSpPr/>
            <p:nvPr/>
          </p:nvGrpSpPr>
          <p:grpSpPr>
            <a:xfrm>
              <a:off x="3" y="6146799"/>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1655274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Lung Transplants</a:t>
            </a:r>
            <a:r>
              <a:rPr lang="en-US" sz="2800" dirty="0" smtClean="0"/>
              <a:t/>
            </a:r>
            <a:br>
              <a:rPr lang="en-US" sz="2800" dirty="0" smtClean="0"/>
            </a:br>
            <a:r>
              <a:rPr lang="en-US" sz="2400" dirty="0" smtClean="0"/>
              <a:t>Kaplan-Meier Survival by Diagnosis</a:t>
            </a:r>
            <a:br>
              <a:rPr lang="en-US" sz="2400" dirty="0" smtClean="0"/>
            </a:b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25013716"/>
              </p:ext>
            </p:extLst>
          </p:nvPr>
        </p:nvGraphicFramePr>
        <p:xfrm>
          <a:off x="76200" y="1219200"/>
          <a:ext cx="8915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990600" y="4189219"/>
            <a:ext cx="5181600" cy="323165"/>
          </a:xfrm>
          <a:prstGeom prst="rect">
            <a:avLst/>
          </a:prstGeom>
          <a:solidFill>
            <a:schemeClr val="bg2"/>
          </a:solidFill>
        </p:spPr>
        <p:txBody>
          <a:bodyPr wrap="square" rtlCol="0">
            <a:spAutoFit/>
          </a:bodyPr>
          <a:lstStyle/>
          <a:p>
            <a:r>
              <a:rPr lang="en-US" sz="1500" b="1" dirty="0" smtClean="0">
                <a:solidFill>
                  <a:srgbClr val="FFFF00"/>
                </a:solidFill>
              </a:rPr>
              <a:t>No pair-wise comparisons were significant at p &lt; 0.05.</a:t>
            </a:r>
            <a:endParaRPr lang="en-US" sz="1500" b="1" dirty="0">
              <a:solidFill>
                <a:srgbClr val="FFFF00"/>
              </a:solidFill>
            </a:endParaRPr>
          </a:p>
        </p:txBody>
      </p:sp>
      <p:sp>
        <p:nvSpPr>
          <p:cNvPr id="18" name="median_survival"/>
          <p:cNvSpPr txBox="1"/>
          <p:nvPr/>
        </p:nvSpPr>
        <p:spPr>
          <a:xfrm>
            <a:off x="990600" y="4846101"/>
            <a:ext cx="4979472" cy="533388"/>
          </a:xfrm>
          <a:prstGeom prst="rect">
            <a:avLst/>
          </a:prstGeom>
          <a:ln>
            <a:solidFill>
              <a:srgbClr val="FFFF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tx1"/>
                </a:solidFill>
              </a:rPr>
              <a:t>Median survival (years): </a:t>
            </a:r>
            <a:r>
              <a:rPr lang="en-US" sz="1400" b="1" dirty="0"/>
              <a:t>CF=5.3; ILD=4.5; ILD Other=5.7; OB (non-</a:t>
            </a:r>
            <a:r>
              <a:rPr lang="en-US" sz="1400" b="1" dirty="0" err="1"/>
              <a:t>Retx</a:t>
            </a:r>
            <a:r>
              <a:rPr lang="en-US" sz="1400" b="1" dirty="0"/>
              <a:t>)=NA; PHT Other=3.5; PH/PAH=8.6</a:t>
            </a:r>
            <a:endParaRPr lang="en-US" sz="1400" b="1" dirty="0">
              <a:solidFill>
                <a:schemeClr val="tx1"/>
              </a:solidFill>
            </a:endParaRPr>
          </a:p>
        </p:txBody>
      </p:sp>
      <p:sp>
        <p:nvSpPr>
          <p:cNvPr id="5" name="title_cohort"/>
          <p:cNvSpPr txBox="1"/>
          <p:nvPr/>
        </p:nvSpPr>
        <p:spPr>
          <a:xfrm>
            <a:off x="2068161" y="950564"/>
            <a:ext cx="5113900" cy="400110"/>
          </a:xfrm>
          <a:prstGeom prst="rect">
            <a:avLst/>
          </a:prstGeom>
          <a:noFill/>
        </p:spPr>
        <p:txBody>
          <a:bodyPr wrap="none" rtlCol="0">
            <a:spAutoFit/>
          </a:bodyPr>
          <a:lstStyle/>
          <a:p>
            <a:r>
              <a:rPr lang="en-US" sz="2000" b="1" kern="0" smtClean="0">
                <a:solidFill>
                  <a:srgbClr val="FFFFFF"/>
                </a:solidFill>
                <a:ea typeface="+mj-ea"/>
                <a:cs typeface="+mj-cs"/>
              </a:rPr>
              <a:t>(Transplants: January 1990 – June 2014)</a:t>
            </a:r>
            <a:endParaRPr lang="en-US"/>
          </a:p>
        </p:txBody>
      </p:sp>
      <p:grpSp>
        <p:nvGrpSpPr>
          <p:cNvPr id="13" name="Group 12"/>
          <p:cNvGrpSpPr/>
          <p:nvPr/>
        </p:nvGrpSpPr>
        <p:grpSpPr>
          <a:xfrm>
            <a:off x="3" y="6146799"/>
            <a:ext cx="4715933" cy="711201"/>
            <a:chOff x="3" y="6146799"/>
            <a:chExt cx="4715933" cy="711201"/>
          </a:xfrm>
        </p:grpSpPr>
        <p:grpSp>
          <p:nvGrpSpPr>
            <p:cNvPr id="14" name="Group 13"/>
            <p:cNvGrpSpPr/>
            <p:nvPr/>
          </p:nvGrpSpPr>
          <p:grpSpPr>
            <a:xfrm>
              <a:off x="3" y="6146799"/>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9396907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Lung Transplants</a:t>
            </a:r>
            <a:r>
              <a:rPr lang="en-US" sz="2800" dirty="0" smtClean="0"/>
              <a:t/>
            </a:r>
            <a:br>
              <a:rPr lang="en-US" sz="2800" dirty="0" smtClean="0"/>
            </a:br>
            <a:r>
              <a:rPr lang="en-US" sz="2400" dirty="0" smtClean="0"/>
              <a:t>Conditional Kaplan-Meier Survival by Diagnosis</a:t>
            </a:r>
            <a:br>
              <a:rPr lang="en-US" sz="2400" dirty="0" smtClean="0"/>
            </a:b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15437254"/>
              </p:ext>
            </p:extLst>
          </p:nvPr>
        </p:nvGraphicFramePr>
        <p:xfrm>
          <a:off x="76200" y="1219200"/>
          <a:ext cx="8915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990600" y="4189219"/>
            <a:ext cx="5181600" cy="323165"/>
          </a:xfrm>
          <a:prstGeom prst="rect">
            <a:avLst/>
          </a:prstGeom>
          <a:solidFill>
            <a:schemeClr val="bg2"/>
          </a:solidFill>
        </p:spPr>
        <p:txBody>
          <a:bodyPr wrap="square" rtlCol="0">
            <a:spAutoFit/>
          </a:bodyPr>
          <a:lstStyle/>
          <a:p>
            <a:r>
              <a:rPr lang="en-US" sz="1500" b="1" dirty="0" smtClean="0">
                <a:solidFill>
                  <a:srgbClr val="FFFF00"/>
                </a:solidFill>
              </a:rPr>
              <a:t>No pair-wise comparisons were significant at p &lt; 0.05.</a:t>
            </a:r>
            <a:endParaRPr lang="en-US" sz="1500" b="1" dirty="0">
              <a:solidFill>
                <a:srgbClr val="FFFF00"/>
              </a:solidFill>
            </a:endParaRPr>
          </a:p>
        </p:txBody>
      </p:sp>
      <p:sp>
        <p:nvSpPr>
          <p:cNvPr id="18" name="median_survival"/>
          <p:cNvSpPr txBox="1"/>
          <p:nvPr/>
        </p:nvSpPr>
        <p:spPr>
          <a:xfrm>
            <a:off x="3429000" y="1482537"/>
            <a:ext cx="5181600" cy="533388"/>
          </a:xfrm>
          <a:prstGeom prst="rect">
            <a:avLst/>
          </a:prstGeom>
          <a:ln>
            <a:solidFill>
              <a:srgbClr val="FFFF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tx1"/>
                </a:solidFill>
              </a:rPr>
              <a:t>Median survival (years): </a:t>
            </a:r>
            <a:r>
              <a:rPr lang="en-US" sz="1400" b="1" dirty="0"/>
              <a:t>CF=8.0; </a:t>
            </a:r>
            <a:r>
              <a:rPr lang="en-US" sz="1400" b="1" dirty="0" smtClean="0"/>
              <a:t>ILD=NA; </a:t>
            </a:r>
            <a:r>
              <a:rPr lang="en-US" sz="1400" b="1" dirty="0"/>
              <a:t>ILD Other=7.3; OB (non-</a:t>
            </a:r>
            <a:r>
              <a:rPr lang="en-US" sz="1400" b="1" dirty="0" err="1"/>
              <a:t>Retx</a:t>
            </a:r>
            <a:r>
              <a:rPr lang="en-US" sz="1400" b="1" dirty="0"/>
              <a:t>)=NA; PHT Other=7.4; </a:t>
            </a:r>
            <a:r>
              <a:rPr lang="en-US" sz="1400" b="1" dirty="0" smtClean="0"/>
              <a:t>PH/PAH=NA</a:t>
            </a:r>
            <a:endParaRPr lang="en-US" sz="1400" b="1" dirty="0">
              <a:solidFill>
                <a:schemeClr val="tx1"/>
              </a:solidFill>
            </a:endParaRPr>
          </a:p>
        </p:txBody>
      </p:sp>
      <p:sp>
        <p:nvSpPr>
          <p:cNvPr id="5" name="title_cohort"/>
          <p:cNvSpPr txBox="1"/>
          <p:nvPr/>
        </p:nvSpPr>
        <p:spPr>
          <a:xfrm>
            <a:off x="2068161" y="950564"/>
            <a:ext cx="5113900" cy="400110"/>
          </a:xfrm>
          <a:prstGeom prst="rect">
            <a:avLst/>
          </a:prstGeom>
          <a:noFill/>
        </p:spPr>
        <p:txBody>
          <a:bodyPr wrap="none" rtlCol="0">
            <a:spAutoFit/>
          </a:bodyPr>
          <a:lstStyle/>
          <a:p>
            <a:r>
              <a:rPr lang="en-US" sz="2000" b="1" kern="0" smtClean="0">
                <a:solidFill>
                  <a:srgbClr val="FFFFFF"/>
                </a:solidFill>
                <a:ea typeface="+mj-ea"/>
                <a:cs typeface="+mj-cs"/>
              </a:rPr>
              <a:t>(Transplants: January 1990 – June 2014)</a:t>
            </a:r>
            <a:endParaRPr lang="en-US"/>
          </a:p>
        </p:txBody>
      </p:sp>
      <p:grpSp>
        <p:nvGrpSpPr>
          <p:cNvPr id="13" name="Group 12"/>
          <p:cNvGrpSpPr/>
          <p:nvPr/>
        </p:nvGrpSpPr>
        <p:grpSpPr>
          <a:xfrm>
            <a:off x="3" y="6146799"/>
            <a:ext cx="4715933" cy="711201"/>
            <a:chOff x="3" y="6146799"/>
            <a:chExt cx="4715933" cy="711201"/>
          </a:xfrm>
        </p:grpSpPr>
        <p:grpSp>
          <p:nvGrpSpPr>
            <p:cNvPr id="14" name="Group 13"/>
            <p:cNvGrpSpPr/>
            <p:nvPr/>
          </p:nvGrpSpPr>
          <p:grpSpPr>
            <a:xfrm>
              <a:off x="3" y="6146799"/>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1307206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Pediatric Lung Transplants</a:t>
            </a:r>
            <a:br>
              <a:rPr lang="en-US" sz="2600" dirty="0" smtClean="0"/>
            </a:br>
            <a:r>
              <a:rPr lang="en-US" sz="2400" dirty="0" smtClean="0"/>
              <a:t>Kaplan-Meier Survival by Recipient Age Group</a:t>
            </a:r>
            <a:br>
              <a:rPr lang="en-US" sz="2400" dirty="0" smtClean="0"/>
            </a:br>
            <a:endParaRPr lang="en-US" sz="2000" dirty="0"/>
          </a:p>
        </p:txBody>
      </p:sp>
      <p:graphicFrame>
        <p:nvGraphicFramePr>
          <p:cNvPr id="4" name="Content Placeholder 3"/>
          <p:cNvGraphicFramePr>
            <a:graphicFrameLocks noGrp="1"/>
          </p:cNvGraphicFramePr>
          <p:nvPr>
            <p:ph idx="1"/>
            <p:extLst/>
          </p:nvPr>
        </p:nvGraphicFramePr>
        <p:xfrm>
          <a:off x="76200" y="1371600"/>
          <a:ext cx="8991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2667000" y="1768289"/>
            <a:ext cx="2819400" cy="553998"/>
          </a:xfrm>
          <a:prstGeom prst="rect">
            <a:avLst/>
          </a:prstGeom>
          <a:noFill/>
        </p:spPr>
        <p:txBody>
          <a:bodyPr wrap="square" rtlCol="0">
            <a:spAutoFit/>
          </a:bodyPr>
          <a:lstStyle/>
          <a:p>
            <a:r>
              <a:rPr lang="en-US" sz="1500" b="1" dirty="0" smtClean="0">
                <a:solidFill>
                  <a:srgbClr val="FFFF00"/>
                </a:solidFill>
              </a:rPr>
              <a:t>No pair-wise </a:t>
            </a:r>
            <a:r>
              <a:rPr lang="en-US" sz="1500" b="1" dirty="0">
                <a:solidFill>
                  <a:srgbClr val="FFFF00"/>
                </a:solidFill>
              </a:rPr>
              <a:t>comparisons were </a:t>
            </a:r>
            <a:r>
              <a:rPr lang="en-US" sz="1500" b="1" dirty="0" smtClean="0">
                <a:solidFill>
                  <a:srgbClr val="FFFF00"/>
                </a:solidFill>
              </a:rPr>
              <a:t>significant </a:t>
            </a:r>
            <a:r>
              <a:rPr lang="en-US" sz="1500" b="1" dirty="0">
                <a:solidFill>
                  <a:srgbClr val="FFFF00"/>
                </a:solidFill>
              </a:rPr>
              <a:t>at p&lt;0.05.</a:t>
            </a:r>
          </a:p>
        </p:txBody>
      </p:sp>
      <p:sp>
        <p:nvSpPr>
          <p:cNvPr id="20" name="median_survival"/>
          <p:cNvSpPr txBox="1"/>
          <p:nvPr/>
        </p:nvSpPr>
        <p:spPr>
          <a:xfrm>
            <a:off x="1143000" y="4823217"/>
            <a:ext cx="3886200" cy="501388"/>
          </a:xfrm>
          <a:prstGeom prst="rect">
            <a:avLst/>
          </a:prstGeom>
          <a:solidFill>
            <a:srgbClr val="000000"/>
          </a:solidFill>
          <a:ln>
            <a:solidFill>
              <a:srgbClr val="FFFF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tx1"/>
                </a:solidFill>
              </a:rPr>
              <a:t>Median survival (years):</a:t>
            </a:r>
          </a:p>
          <a:p>
            <a:r>
              <a:rPr lang="en-US" sz="1400" b="1" dirty="0" smtClean="0">
                <a:solidFill>
                  <a:schemeClr val="tx1"/>
                </a:solidFill>
              </a:rPr>
              <a:t> &lt; 1 = 6.4; 1-5 = 7.2; 6-10 = 6.7; 11-17 = 4.9</a:t>
            </a:r>
            <a:endParaRPr lang="en-US" sz="1400" b="1" dirty="0">
              <a:solidFill>
                <a:schemeClr val="tx1"/>
              </a:solidFill>
            </a:endParaRPr>
          </a:p>
        </p:txBody>
      </p:sp>
      <p:sp>
        <p:nvSpPr>
          <p:cNvPr id="3" name="title_cohort"/>
          <p:cNvSpPr txBox="1"/>
          <p:nvPr/>
        </p:nvSpPr>
        <p:spPr>
          <a:xfrm>
            <a:off x="2015050" y="1005431"/>
            <a:ext cx="5113900" cy="400110"/>
          </a:xfrm>
          <a:prstGeom prst="rect">
            <a:avLst/>
          </a:prstGeom>
          <a:noFill/>
        </p:spPr>
        <p:txBody>
          <a:bodyPr wrap="none" rtlCol="0">
            <a:spAutoFit/>
          </a:bodyPr>
          <a:lstStyle/>
          <a:p>
            <a:r>
              <a:rPr lang="en-US" sz="2000" b="1" kern="0" smtClean="0">
                <a:solidFill>
                  <a:srgbClr val="FFFFFF"/>
                </a:solidFill>
                <a:ea typeface="+mj-ea"/>
                <a:cs typeface="+mj-cs"/>
              </a:rPr>
              <a:t>(Transplants: January 1990 – June 2014)</a:t>
            </a:r>
            <a:endParaRPr lang="en-US" dirty="0"/>
          </a:p>
        </p:txBody>
      </p:sp>
      <p:grpSp>
        <p:nvGrpSpPr>
          <p:cNvPr id="11" name="Group 10"/>
          <p:cNvGrpSpPr/>
          <p:nvPr/>
        </p:nvGrpSpPr>
        <p:grpSpPr>
          <a:xfrm>
            <a:off x="3" y="6146799"/>
            <a:ext cx="4715933" cy="711201"/>
            <a:chOff x="3" y="6146799"/>
            <a:chExt cx="4715933" cy="711201"/>
          </a:xfrm>
        </p:grpSpPr>
        <p:grpSp>
          <p:nvGrpSpPr>
            <p:cNvPr id="14" name="Group 13"/>
            <p:cNvGrpSpPr/>
            <p:nvPr/>
          </p:nvGrpSpPr>
          <p:grpSpPr>
            <a:xfrm>
              <a:off x="3" y="6146799"/>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6010361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Donor, Recipient and Center Characteristics</a:t>
            </a:r>
            <a:endParaRPr lang="en-US" sz="4000" dirty="0"/>
          </a:p>
        </p:txBody>
      </p:sp>
      <p:grpSp>
        <p:nvGrpSpPr>
          <p:cNvPr id="8" name="Group 7"/>
          <p:cNvGrpSpPr/>
          <p:nvPr/>
        </p:nvGrpSpPr>
        <p:grpSpPr>
          <a:xfrm>
            <a:off x="3" y="6146799"/>
            <a:ext cx="4715933" cy="711201"/>
            <a:chOff x="3" y="6146799"/>
            <a:chExt cx="4715933" cy="711201"/>
          </a:xfrm>
        </p:grpSpPr>
        <p:grpSp>
          <p:nvGrpSpPr>
            <p:cNvPr id="10" name="Group 9"/>
            <p:cNvGrpSpPr/>
            <p:nvPr/>
          </p:nvGrpSpPr>
          <p:grpSpPr>
            <a:xfrm>
              <a:off x="3" y="6146799"/>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2"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7149120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Pediatric Lung Transplants</a:t>
            </a:r>
            <a:r>
              <a:rPr lang="en-US" sz="2800" dirty="0" smtClean="0"/>
              <a:t/>
            </a:r>
            <a:br>
              <a:rPr lang="en-US" sz="2800" dirty="0" smtClean="0"/>
            </a:br>
            <a:r>
              <a:rPr lang="en-US" sz="2400" dirty="0" smtClean="0"/>
              <a:t>Conditional Kaplan-Meier Survival by Recipient Age Group</a:t>
            </a:r>
            <a:r>
              <a:rPr lang="en-US" sz="2800" dirty="0" smtClean="0"/>
              <a:t/>
            </a:r>
            <a:br>
              <a:rPr lang="en-US" sz="2800" dirty="0" smtClean="0"/>
            </a:br>
            <a:endParaRPr lang="en-US" sz="2000" dirty="0"/>
          </a:p>
        </p:txBody>
      </p:sp>
      <p:graphicFrame>
        <p:nvGraphicFramePr>
          <p:cNvPr id="4" name="Content Placeholder 3"/>
          <p:cNvGraphicFramePr>
            <a:graphicFrameLocks noGrp="1"/>
          </p:cNvGraphicFramePr>
          <p:nvPr>
            <p:ph idx="1"/>
            <p:extLst/>
          </p:nvPr>
        </p:nvGraphicFramePr>
        <p:xfrm>
          <a:off x="76200" y="1447800"/>
          <a:ext cx="8991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2819400" y="1676400"/>
            <a:ext cx="3581400" cy="553998"/>
          </a:xfrm>
          <a:prstGeom prst="rect">
            <a:avLst/>
          </a:prstGeom>
          <a:noFill/>
        </p:spPr>
        <p:txBody>
          <a:bodyPr wrap="square" rtlCol="0">
            <a:spAutoFit/>
          </a:bodyPr>
          <a:lstStyle/>
          <a:p>
            <a:r>
              <a:rPr lang="en-US" sz="1500" b="1" dirty="0">
                <a:solidFill>
                  <a:srgbClr val="FFFF00"/>
                </a:solidFill>
              </a:rPr>
              <a:t>No pair-wise comparisons were significant at p&lt;0.05.</a:t>
            </a:r>
          </a:p>
        </p:txBody>
      </p:sp>
      <p:sp>
        <p:nvSpPr>
          <p:cNvPr id="20" name="median_survival"/>
          <p:cNvSpPr txBox="1"/>
          <p:nvPr/>
        </p:nvSpPr>
        <p:spPr>
          <a:xfrm>
            <a:off x="1066800" y="4800600"/>
            <a:ext cx="3733800" cy="549370"/>
          </a:xfrm>
          <a:prstGeom prst="rect">
            <a:avLst/>
          </a:prstGeom>
          <a:solidFill>
            <a:srgbClr val="000000"/>
          </a:solidFill>
          <a:ln>
            <a:solidFill>
              <a:srgbClr val="FFFF00"/>
            </a:solidFill>
          </a:ln>
        </p:spPr>
        <p:txBody>
          <a:bodyPr wrap="square" lIns="45720" rIns="4572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tx1"/>
                </a:solidFill>
              </a:rPr>
              <a:t>Median survival (years):</a:t>
            </a:r>
          </a:p>
          <a:p>
            <a:r>
              <a:rPr lang="en-US" sz="1400" b="1" dirty="0" smtClean="0">
                <a:solidFill>
                  <a:schemeClr val="tx1"/>
                </a:solidFill>
              </a:rPr>
              <a:t>&lt; 1 = 9.2; 1-5 = NA; 6-10 = 10.0; 11-17 = 8.0</a:t>
            </a:r>
            <a:endParaRPr lang="en-US" sz="1400" b="1" dirty="0">
              <a:solidFill>
                <a:schemeClr val="tx1"/>
              </a:solidFill>
            </a:endParaRPr>
          </a:p>
        </p:txBody>
      </p:sp>
      <p:sp>
        <p:nvSpPr>
          <p:cNvPr id="3" name="title_cohort"/>
          <p:cNvSpPr txBox="1"/>
          <p:nvPr/>
        </p:nvSpPr>
        <p:spPr>
          <a:xfrm>
            <a:off x="2068161" y="1077931"/>
            <a:ext cx="5113900" cy="400110"/>
          </a:xfrm>
          <a:prstGeom prst="rect">
            <a:avLst/>
          </a:prstGeom>
          <a:noFill/>
        </p:spPr>
        <p:txBody>
          <a:bodyPr wrap="none" rtlCol="0">
            <a:spAutoFit/>
          </a:bodyPr>
          <a:lstStyle/>
          <a:p>
            <a:r>
              <a:rPr lang="en-US" sz="2000" b="1" kern="0" smtClean="0">
                <a:solidFill>
                  <a:srgbClr val="FFFFFF"/>
                </a:solidFill>
                <a:ea typeface="+mj-ea"/>
                <a:cs typeface="+mj-cs"/>
              </a:rPr>
              <a:t>(Transplants: January 1990 – June 2014)</a:t>
            </a:r>
            <a:endParaRPr lang="en-US" dirty="0"/>
          </a:p>
        </p:txBody>
      </p:sp>
      <p:grpSp>
        <p:nvGrpSpPr>
          <p:cNvPr id="11" name="Group 10"/>
          <p:cNvGrpSpPr/>
          <p:nvPr/>
        </p:nvGrpSpPr>
        <p:grpSpPr>
          <a:xfrm>
            <a:off x="3" y="6146799"/>
            <a:ext cx="4715933" cy="711201"/>
            <a:chOff x="3" y="6146799"/>
            <a:chExt cx="4715933" cy="711201"/>
          </a:xfrm>
        </p:grpSpPr>
        <p:grpSp>
          <p:nvGrpSpPr>
            <p:cNvPr id="14" name="Group 13"/>
            <p:cNvGrpSpPr/>
            <p:nvPr/>
          </p:nvGrpSpPr>
          <p:grpSpPr>
            <a:xfrm>
              <a:off x="3" y="6146799"/>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390432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Lung Transplants</a:t>
            </a:r>
            <a:r>
              <a:rPr lang="en-US" sz="2800" dirty="0" smtClean="0"/>
              <a:t/>
            </a:r>
            <a:br>
              <a:rPr lang="en-US" sz="2800" dirty="0" smtClean="0"/>
            </a:br>
            <a:r>
              <a:rPr lang="en-US" sz="2400" dirty="0" smtClean="0"/>
              <a:t>Kaplan-Meier Survival by Gender</a:t>
            </a:r>
            <a:br>
              <a:rPr lang="en-US" sz="2400" dirty="0" smtClean="0"/>
            </a:b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41449420"/>
              </p:ext>
            </p:extLst>
          </p:nvPr>
        </p:nvGraphicFramePr>
        <p:xfrm>
          <a:off x="76200" y="1219200"/>
          <a:ext cx="8915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5410200" y="2514600"/>
            <a:ext cx="2819400" cy="323165"/>
          </a:xfrm>
          <a:prstGeom prst="rect">
            <a:avLst/>
          </a:prstGeom>
          <a:noFill/>
        </p:spPr>
        <p:txBody>
          <a:bodyPr wrap="square" rtlCol="0">
            <a:spAutoFit/>
          </a:bodyPr>
          <a:lstStyle/>
          <a:p>
            <a:pPr algn="ctr"/>
            <a:r>
              <a:rPr lang="en-US" sz="1500" b="1" smtClean="0">
                <a:solidFill>
                  <a:srgbClr val="FFFF00"/>
                </a:solidFill>
              </a:rPr>
              <a:t>p = 0.0205</a:t>
            </a:r>
            <a:endParaRPr lang="en-US" sz="1500" b="1" dirty="0">
              <a:solidFill>
                <a:srgbClr val="FFFF00"/>
              </a:solidFill>
            </a:endParaRPr>
          </a:p>
        </p:txBody>
      </p:sp>
      <p:sp>
        <p:nvSpPr>
          <p:cNvPr id="18" name="median_survival"/>
          <p:cNvSpPr txBox="1"/>
          <p:nvPr/>
        </p:nvSpPr>
        <p:spPr>
          <a:xfrm>
            <a:off x="1066800" y="4724400"/>
            <a:ext cx="2312472" cy="533388"/>
          </a:xfrm>
          <a:prstGeom prst="rect">
            <a:avLst/>
          </a:prstGeom>
          <a:ln>
            <a:solidFill>
              <a:srgbClr val="FFFF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400" b="1" dirty="0" smtClean="0">
                <a:solidFill>
                  <a:schemeClr val="tx1"/>
                </a:solidFill>
              </a:rPr>
              <a:t>Median survival (years):</a:t>
            </a:r>
          </a:p>
          <a:p>
            <a:pPr algn="l"/>
            <a:r>
              <a:rPr lang="en-US" sz="1400" b="1" dirty="0" smtClean="0">
                <a:solidFill>
                  <a:schemeClr val="tx1"/>
                </a:solidFill>
              </a:rPr>
              <a:t>Male=5.9; Female=4.9</a:t>
            </a:r>
            <a:endParaRPr lang="en-US" sz="1400" b="1" dirty="0">
              <a:solidFill>
                <a:schemeClr val="tx1"/>
              </a:solidFill>
            </a:endParaRPr>
          </a:p>
        </p:txBody>
      </p:sp>
      <p:sp>
        <p:nvSpPr>
          <p:cNvPr id="5" name="title_cohort"/>
          <p:cNvSpPr txBox="1"/>
          <p:nvPr/>
        </p:nvSpPr>
        <p:spPr>
          <a:xfrm>
            <a:off x="2068161" y="950564"/>
            <a:ext cx="5113900" cy="400110"/>
          </a:xfrm>
          <a:prstGeom prst="rect">
            <a:avLst/>
          </a:prstGeom>
          <a:noFill/>
        </p:spPr>
        <p:txBody>
          <a:bodyPr wrap="none" rtlCol="0">
            <a:spAutoFit/>
          </a:bodyPr>
          <a:lstStyle/>
          <a:p>
            <a:r>
              <a:rPr lang="en-US" sz="2000" b="1" kern="0" smtClean="0">
                <a:solidFill>
                  <a:srgbClr val="FFFFFF"/>
                </a:solidFill>
                <a:ea typeface="+mj-ea"/>
                <a:cs typeface="+mj-cs"/>
              </a:rPr>
              <a:t>(Transplants: January 1990 – June 2014)</a:t>
            </a:r>
            <a:endParaRPr lang="en-US"/>
          </a:p>
        </p:txBody>
      </p:sp>
      <p:grpSp>
        <p:nvGrpSpPr>
          <p:cNvPr id="13" name="Group 12"/>
          <p:cNvGrpSpPr/>
          <p:nvPr/>
        </p:nvGrpSpPr>
        <p:grpSpPr>
          <a:xfrm>
            <a:off x="3" y="6146799"/>
            <a:ext cx="4715933" cy="711201"/>
            <a:chOff x="3" y="6146799"/>
            <a:chExt cx="4715933" cy="711201"/>
          </a:xfrm>
        </p:grpSpPr>
        <p:grpSp>
          <p:nvGrpSpPr>
            <p:cNvPr id="14" name="Group 13"/>
            <p:cNvGrpSpPr/>
            <p:nvPr/>
          </p:nvGrpSpPr>
          <p:grpSpPr>
            <a:xfrm>
              <a:off x="3" y="6146799"/>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extBox 2"/>
          <p:cNvSpPr txBox="1"/>
          <p:nvPr/>
        </p:nvSpPr>
        <p:spPr>
          <a:xfrm>
            <a:off x="5943600" y="6123715"/>
            <a:ext cx="2590800" cy="461665"/>
          </a:xfrm>
          <a:prstGeom prst="rect">
            <a:avLst/>
          </a:prstGeom>
          <a:noFill/>
        </p:spPr>
        <p:txBody>
          <a:bodyPr wrap="square" rtlCol="0">
            <a:spAutoFit/>
          </a:bodyPr>
          <a:lstStyle/>
          <a:p>
            <a:r>
              <a:rPr lang="en-US" sz="1200" b="1" dirty="0" smtClean="0">
                <a:solidFill>
                  <a:srgbClr val="FFFF00"/>
                </a:solidFill>
              </a:rPr>
              <a:t>Median recipient age (years):</a:t>
            </a:r>
          </a:p>
          <a:p>
            <a:r>
              <a:rPr lang="en-US" sz="1200" b="1" dirty="0" smtClean="0">
                <a:solidFill>
                  <a:srgbClr val="FFFF00"/>
                </a:solidFill>
              </a:rPr>
              <a:t>Male=13.0; Female=14.0</a:t>
            </a:r>
            <a:endParaRPr lang="en-US" sz="1200" b="1" dirty="0">
              <a:solidFill>
                <a:srgbClr val="FFFF00"/>
              </a:solidFill>
            </a:endParaRPr>
          </a:p>
        </p:txBody>
      </p:sp>
    </p:spTree>
    <p:extLst>
      <p:ext uri="{BB962C8B-B14F-4D97-AF65-F5344CB8AC3E}">
        <p14:creationId xmlns:p14="http://schemas.microsoft.com/office/powerpoint/2010/main" val="39861156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52400" y="1447800"/>
          <a:ext cx="8915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
          <p:cNvSpPr txBox="1">
            <a:spLocks/>
          </p:cNvSpPr>
          <p:nvPr/>
        </p:nvSpPr>
        <p:spPr bwMode="auto">
          <a:xfrm>
            <a:off x="0" y="2286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Lung Transplants</a:t>
            </a:r>
            <a:r>
              <a:rPr lang="en-US" sz="2800" kern="0" dirty="0" smtClean="0"/>
              <a:t/>
            </a:r>
            <a:br>
              <a:rPr lang="en-US" sz="2800" kern="0" dirty="0" smtClean="0"/>
            </a:br>
            <a:r>
              <a:rPr lang="en-US" sz="2400" kern="0" dirty="0" smtClean="0"/>
              <a:t>Kaplan-Meier Survival by Donor/Recipient Gender</a:t>
            </a:r>
            <a:br>
              <a:rPr lang="en-US" sz="2400" kern="0" dirty="0" smtClean="0"/>
            </a:br>
            <a:endParaRPr lang="en-US" sz="2000" kern="0" dirty="0"/>
          </a:p>
        </p:txBody>
      </p:sp>
      <p:grpSp>
        <p:nvGrpSpPr>
          <p:cNvPr id="11" name="Group 10"/>
          <p:cNvGrpSpPr/>
          <p:nvPr/>
        </p:nvGrpSpPr>
        <p:grpSpPr>
          <a:xfrm>
            <a:off x="2" y="6146792"/>
            <a:ext cx="4715933" cy="711201"/>
            <a:chOff x="2" y="6146792"/>
            <a:chExt cx="4715933" cy="711201"/>
          </a:xfrm>
        </p:grpSpPr>
        <p:grpSp>
          <p:nvGrpSpPr>
            <p:cNvPr id="13" name="Group 12"/>
            <p:cNvGrpSpPr/>
            <p:nvPr/>
          </p:nvGrpSpPr>
          <p:grpSpPr>
            <a:xfrm>
              <a:off x="2" y="6146792"/>
              <a:ext cx="4715932" cy="711201"/>
              <a:chOff x="1" y="6067776"/>
              <a:chExt cx="4952999" cy="790224"/>
            </a:xfrm>
          </p:grpSpPr>
          <p:pic>
            <p:nvPicPr>
              <p:cNvPr id="20" name="Picture 19"/>
              <p:cNvPicPr>
                <a:picLocks noChangeAspect="1"/>
              </p:cNvPicPr>
              <p:nvPr/>
            </p:nvPicPr>
            <p:blipFill>
              <a:blip r:embed="rId4"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22" name="median_survival"/>
          <p:cNvSpPr txBox="1"/>
          <p:nvPr/>
        </p:nvSpPr>
        <p:spPr>
          <a:xfrm>
            <a:off x="1021270" y="4572000"/>
            <a:ext cx="3471478" cy="761999"/>
          </a:xfrm>
          <a:prstGeom prst="rect">
            <a:avLst/>
          </a:prstGeom>
          <a:solidFill>
            <a:srgbClr val="000000"/>
          </a:solidFill>
          <a:ln>
            <a:solidFill>
              <a:srgbClr val="FFFF00"/>
            </a:solidFill>
          </a:ln>
        </p:spPr>
        <p:txBody>
          <a:bodyPr wrap="square" lIns="45720" rIns="45720" rtlCol="0" anchor="ctr" anchorCtr="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tx1"/>
                </a:solidFill>
              </a:rPr>
              <a:t>Median survival (years):</a:t>
            </a:r>
          </a:p>
          <a:p>
            <a:r>
              <a:rPr lang="en-US" sz="1400" b="1" dirty="0" smtClean="0">
                <a:solidFill>
                  <a:schemeClr val="tx1"/>
                </a:solidFill>
              </a:rPr>
              <a:t>Male/Male:  6.3; Male/Female:  4.4; Female/Male:  5.5; Female/Female:  5.6</a:t>
            </a:r>
          </a:p>
        </p:txBody>
      </p:sp>
      <p:sp>
        <p:nvSpPr>
          <p:cNvPr id="9" name="pvalues"/>
          <p:cNvSpPr txBox="1"/>
          <p:nvPr/>
        </p:nvSpPr>
        <p:spPr>
          <a:xfrm>
            <a:off x="4572000" y="2666026"/>
            <a:ext cx="4038600" cy="523220"/>
          </a:xfrm>
          <a:prstGeom prst="rect">
            <a:avLst/>
          </a:prstGeom>
          <a:solidFill>
            <a:srgbClr val="000000"/>
          </a:solidFill>
        </p:spPr>
        <p:txBody>
          <a:bodyPr wrap="square" rtlCol="0">
            <a:spAutoFit/>
          </a:bodyPr>
          <a:lstStyle/>
          <a:p>
            <a:r>
              <a:rPr lang="en-US" sz="1400" b="1" dirty="0">
                <a:solidFill>
                  <a:srgbClr val="FFFF00"/>
                </a:solidFill>
              </a:rPr>
              <a:t>No pair-wise comparisons were significant at </a:t>
            </a:r>
            <a:r>
              <a:rPr lang="en-US" sz="1400" b="1" dirty="0" smtClean="0">
                <a:solidFill>
                  <a:srgbClr val="FFFF00"/>
                </a:solidFill>
              </a:rPr>
              <a:t>p&lt;0.05</a:t>
            </a:r>
            <a:r>
              <a:rPr lang="en-US" sz="1400" b="1" dirty="0">
                <a:solidFill>
                  <a:srgbClr val="FFFF00"/>
                </a:solidFill>
              </a:rPr>
              <a:t> </a:t>
            </a:r>
            <a:r>
              <a:rPr lang="en-US" sz="1400" b="1" dirty="0" smtClean="0">
                <a:solidFill>
                  <a:srgbClr val="FFFF00"/>
                </a:solidFill>
              </a:rPr>
              <a:t>except Male/Male vs. Male/Female</a:t>
            </a:r>
            <a:endParaRPr lang="en-US" sz="1400" b="1" dirty="0">
              <a:solidFill>
                <a:srgbClr val="FFFF00"/>
              </a:solidFill>
            </a:endParaRPr>
          </a:p>
        </p:txBody>
      </p:sp>
      <p:sp>
        <p:nvSpPr>
          <p:cNvPr id="3" name="title_cohort"/>
          <p:cNvSpPr txBox="1"/>
          <p:nvPr/>
        </p:nvSpPr>
        <p:spPr>
          <a:xfrm>
            <a:off x="2048934" y="979116"/>
            <a:ext cx="5334000" cy="400110"/>
          </a:xfrm>
          <a:prstGeom prst="rect">
            <a:avLst/>
          </a:prstGeom>
          <a:noFill/>
        </p:spPr>
        <p:txBody>
          <a:bodyPr wrap="square" rtlCol="0">
            <a:spAutoFit/>
          </a:bodyPr>
          <a:lstStyle/>
          <a:p>
            <a:r>
              <a:rPr lang="en-US" sz="2000" b="1" kern="0" smtClean="0"/>
              <a:t>(Transplants: January 1990 – June 2014)</a:t>
            </a:r>
            <a:endParaRPr lang="en-US" sz="2000" b="1" kern="0" dirty="0"/>
          </a:p>
        </p:txBody>
      </p:sp>
    </p:spTree>
    <p:extLst>
      <p:ext uri="{BB962C8B-B14F-4D97-AF65-F5344CB8AC3E}">
        <p14:creationId xmlns:p14="http://schemas.microsoft.com/office/powerpoint/2010/main" val="28390971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r>
              <a:rPr lang="en-US" sz="2600" dirty="0" smtClean="0"/>
              <a:t>Pediatric Lung Transplants</a:t>
            </a:r>
            <a:br>
              <a:rPr lang="en-US" sz="2600" dirty="0" smtClean="0"/>
            </a:br>
            <a:r>
              <a:rPr lang="en-US" sz="2400" dirty="0" smtClean="0"/>
              <a:t>Kaplan-Meier Survival by Era </a:t>
            </a:r>
            <a:r>
              <a:rPr lang="en-US" sz="2800" dirty="0" smtClean="0"/>
              <a:t/>
            </a:r>
            <a:br>
              <a:rPr lang="en-US" sz="2800" dirty="0" smtClean="0"/>
            </a:br>
            <a:endParaRPr lang="en-US" sz="2000" dirty="0"/>
          </a:p>
        </p:txBody>
      </p:sp>
      <p:graphicFrame>
        <p:nvGraphicFramePr>
          <p:cNvPr id="4" name="Content Placeholder 3"/>
          <p:cNvGraphicFramePr>
            <a:graphicFrameLocks noGrp="1"/>
          </p:cNvGraphicFramePr>
          <p:nvPr>
            <p:ph idx="1"/>
            <p:extLst/>
          </p:nvPr>
        </p:nvGraphicFramePr>
        <p:xfrm>
          <a:off x="76200" y="1219200"/>
          <a:ext cx="89916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8" name="pvalues"/>
          <p:cNvSpPr/>
          <p:nvPr/>
        </p:nvSpPr>
        <p:spPr>
          <a:xfrm>
            <a:off x="4800600" y="2438401"/>
            <a:ext cx="3810000" cy="738664"/>
          </a:xfrm>
          <a:prstGeom prst="rect">
            <a:avLst/>
          </a:prstGeom>
        </p:spPr>
        <p:txBody>
          <a:bodyPr wrap="square">
            <a:spAutoFit/>
          </a:bodyPr>
          <a:lstStyle/>
          <a:p>
            <a:r>
              <a:rPr lang="en-US" sz="1400" b="1" dirty="0" smtClean="0">
                <a:solidFill>
                  <a:srgbClr val="FFFF00"/>
                </a:solidFill>
              </a:rPr>
              <a:t>1988-1999 vs. 2000-2007: p = 0.0007</a:t>
            </a:r>
          </a:p>
          <a:p>
            <a:r>
              <a:rPr lang="en-US" sz="1400" b="1" dirty="0" smtClean="0">
                <a:solidFill>
                  <a:srgbClr val="FFFF00"/>
                </a:solidFill>
              </a:rPr>
              <a:t>1988-1999 vs. 2008-6/2014: p&lt;0.0001</a:t>
            </a:r>
          </a:p>
          <a:p>
            <a:r>
              <a:rPr lang="en-US" sz="1400" b="1" dirty="0" smtClean="0">
                <a:solidFill>
                  <a:srgbClr val="FFFF00"/>
                </a:solidFill>
              </a:rPr>
              <a:t>2000-2007 vs. 2008-6/2014: p = 0.4806</a:t>
            </a:r>
            <a:endParaRPr lang="en-US" sz="1400" b="1" dirty="0">
              <a:solidFill>
                <a:srgbClr val="FFFF00"/>
              </a:solidFill>
            </a:endParaRPr>
          </a:p>
        </p:txBody>
      </p:sp>
      <p:sp>
        <p:nvSpPr>
          <p:cNvPr id="19" name="median_survival"/>
          <p:cNvSpPr txBox="1"/>
          <p:nvPr/>
        </p:nvSpPr>
        <p:spPr>
          <a:xfrm>
            <a:off x="2881423" y="1546855"/>
            <a:ext cx="5729177" cy="762006"/>
          </a:xfrm>
          <a:prstGeom prst="rect">
            <a:avLst/>
          </a:prstGeom>
          <a:solidFill>
            <a:srgbClr val="000000"/>
          </a:solidFill>
          <a:ln>
            <a:solidFill>
              <a:srgbClr val="FFFF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tx1"/>
                </a:solidFill>
              </a:rPr>
              <a:t>Median survival (years):</a:t>
            </a:r>
          </a:p>
          <a:p>
            <a:r>
              <a:rPr lang="en-US" sz="1400" b="1" dirty="0" smtClean="0">
                <a:solidFill>
                  <a:schemeClr val="tx1"/>
                </a:solidFill>
              </a:rPr>
              <a:t>Unconditional: 1988-1999=3.3; 2000-2007=5.8; 2008-6/2014=NA Conditional: 1988-1999=7.1; 2000-2007=8.8; 2008-6/2014=NA</a:t>
            </a:r>
            <a:endParaRPr lang="en-US" sz="1400" b="1" dirty="0">
              <a:solidFill>
                <a:schemeClr val="tx1"/>
              </a:solidFill>
            </a:endParaRPr>
          </a:p>
        </p:txBody>
      </p:sp>
      <p:sp>
        <p:nvSpPr>
          <p:cNvPr id="3" name="title_cohort"/>
          <p:cNvSpPr txBox="1"/>
          <p:nvPr/>
        </p:nvSpPr>
        <p:spPr>
          <a:xfrm>
            <a:off x="2158982" y="967376"/>
            <a:ext cx="5113900" cy="400110"/>
          </a:xfrm>
          <a:prstGeom prst="rect">
            <a:avLst/>
          </a:prstGeom>
          <a:noFill/>
        </p:spPr>
        <p:txBody>
          <a:bodyPr wrap="none" rtlCol="0">
            <a:spAutoFit/>
          </a:bodyPr>
          <a:lstStyle/>
          <a:p>
            <a:r>
              <a:rPr lang="en-US" sz="2000" b="1" kern="0" dirty="0" smtClean="0">
                <a:solidFill>
                  <a:srgbClr val="FFFFFF"/>
                </a:solidFill>
                <a:ea typeface="+mj-ea"/>
                <a:cs typeface="+mj-cs"/>
              </a:rPr>
              <a:t>(Transplants: January 1988 – June 2014)</a:t>
            </a:r>
            <a:endParaRPr lang="en-US" dirty="0"/>
          </a:p>
        </p:txBody>
      </p:sp>
      <p:grpSp>
        <p:nvGrpSpPr>
          <p:cNvPr id="11" name="Group 10"/>
          <p:cNvGrpSpPr/>
          <p:nvPr/>
        </p:nvGrpSpPr>
        <p:grpSpPr>
          <a:xfrm>
            <a:off x="3" y="6146799"/>
            <a:ext cx="4715933" cy="711201"/>
            <a:chOff x="3" y="6146799"/>
            <a:chExt cx="4715933" cy="711201"/>
          </a:xfrm>
        </p:grpSpPr>
        <p:grpSp>
          <p:nvGrpSpPr>
            <p:cNvPr id="14" name="Group 13"/>
            <p:cNvGrpSpPr/>
            <p:nvPr/>
          </p:nvGrpSpPr>
          <p:grpSpPr>
            <a:xfrm>
              <a:off x="3" y="6146799"/>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6232729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pPr algn="l"/>
            <a:r>
              <a:rPr lang="en-US" sz="2600" dirty="0" smtClean="0"/>
              <a:t>		        Pediatric Lung Transplants</a:t>
            </a:r>
            <a:r>
              <a:rPr lang="en-US" sz="2800" dirty="0" smtClean="0"/>
              <a:t/>
            </a:r>
            <a:br>
              <a:rPr lang="en-US" sz="2800" dirty="0" smtClean="0"/>
            </a:br>
            <a:r>
              <a:rPr lang="en-US" sz="2800" dirty="0" smtClean="0"/>
              <a:t>		</a:t>
            </a:r>
            <a:r>
              <a:rPr lang="en-US" sz="2400" dirty="0" smtClean="0"/>
              <a:t>Kaplan-Meier Survival by Donor Age, </a:t>
            </a:r>
            <a:br>
              <a:rPr lang="en-US" sz="2400" dirty="0" smtClean="0"/>
            </a:br>
            <a:r>
              <a:rPr lang="en-US" sz="2400" dirty="0" smtClean="0"/>
              <a:t>Recipients Age 11-17 Years                                                          </a:t>
            </a:r>
            <a:endParaRPr lang="en-US" sz="2000" dirty="0"/>
          </a:p>
        </p:txBody>
      </p:sp>
      <p:graphicFrame>
        <p:nvGraphicFramePr>
          <p:cNvPr id="4" name="Content Placeholder 3"/>
          <p:cNvGraphicFramePr>
            <a:graphicFrameLocks noGrp="1"/>
          </p:cNvGraphicFramePr>
          <p:nvPr>
            <p:ph idx="1"/>
            <p:extLst/>
          </p:nvPr>
        </p:nvGraphicFramePr>
        <p:xfrm>
          <a:off x="76200" y="1219200"/>
          <a:ext cx="9067800" cy="4927592"/>
        </p:xfrm>
        <a:graphic>
          <a:graphicData uri="http://schemas.openxmlformats.org/drawingml/2006/chart">
            <c:chart xmlns:c="http://schemas.openxmlformats.org/drawingml/2006/chart" xmlns:r="http://schemas.openxmlformats.org/officeDocument/2006/relationships" r:id="rId3"/>
          </a:graphicData>
        </a:graphic>
      </p:graphicFrame>
      <p:sp>
        <p:nvSpPr>
          <p:cNvPr id="22" name="median_survival"/>
          <p:cNvSpPr txBox="1"/>
          <p:nvPr/>
        </p:nvSpPr>
        <p:spPr>
          <a:xfrm>
            <a:off x="4191000" y="1518409"/>
            <a:ext cx="4536870" cy="519881"/>
          </a:xfrm>
          <a:prstGeom prst="rect">
            <a:avLst/>
          </a:prstGeom>
          <a:solidFill>
            <a:srgbClr val="000000"/>
          </a:solidFill>
          <a:ln>
            <a:solidFill>
              <a:srgbClr val="FFFF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tx1"/>
                </a:solidFill>
              </a:rPr>
              <a:t>Median survival (years):</a:t>
            </a:r>
          </a:p>
          <a:p>
            <a:r>
              <a:rPr lang="en-US" sz="1400" b="1" dirty="0" smtClean="0">
                <a:solidFill>
                  <a:schemeClr val="tx1"/>
                </a:solidFill>
              </a:rPr>
              <a:t>0-10=5.7; 11-17=4.8; 18-34=4.7;35-49=5.6; 50+=3.9</a:t>
            </a:r>
            <a:endParaRPr lang="en-US" sz="1400" b="1" dirty="0">
              <a:solidFill>
                <a:schemeClr val="tx1"/>
              </a:solidFill>
            </a:endParaRPr>
          </a:p>
        </p:txBody>
      </p:sp>
      <p:sp>
        <p:nvSpPr>
          <p:cNvPr id="23" name="pvalues"/>
          <p:cNvSpPr txBox="1"/>
          <p:nvPr/>
        </p:nvSpPr>
        <p:spPr>
          <a:xfrm>
            <a:off x="5562600" y="2590800"/>
            <a:ext cx="2728320" cy="5539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a:solidFill>
                  <a:srgbClr val="FFFF00"/>
                </a:solidFill>
              </a:rPr>
              <a:t>No pair-wise comparisons were significant at p&lt;0.05.</a:t>
            </a:r>
          </a:p>
        </p:txBody>
      </p:sp>
      <p:sp>
        <p:nvSpPr>
          <p:cNvPr id="3" name="title_cohort"/>
          <p:cNvSpPr txBox="1"/>
          <p:nvPr/>
        </p:nvSpPr>
        <p:spPr>
          <a:xfrm>
            <a:off x="4030100" y="895290"/>
            <a:ext cx="5113900" cy="400110"/>
          </a:xfrm>
          <a:prstGeom prst="rect">
            <a:avLst/>
          </a:prstGeom>
          <a:noFill/>
        </p:spPr>
        <p:txBody>
          <a:bodyPr wrap="none" rtlCol="0">
            <a:spAutoFit/>
          </a:bodyPr>
          <a:lstStyle/>
          <a:p>
            <a:r>
              <a:rPr lang="en-US" sz="2000" b="1" kern="0" smtClean="0">
                <a:solidFill>
                  <a:srgbClr val="FFFFFF"/>
                </a:solidFill>
                <a:ea typeface="+mj-ea"/>
                <a:cs typeface="+mj-cs"/>
              </a:rPr>
              <a:t>(Transplants: January 1990 – June 2014)</a:t>
            </a:r>
            <a:endParaRPr lang="en-US" dirty="0"/>
          </a:p>
        </p:txBody>
      </p:sp>
      <p:grpSp>
        <p:nvGrpSpPr>
          <p:cNvPr id="11" name="Group 10"/>
          <p:cNvGrpSpPr/>
          <p:nvPr/>
        </p:nvGrpSpPr>
        <p:grpSpPr>
          <a:xfrm>
            <a:off x="3" y="6146799"/>
            <a:ext cx="4715933" cy="711201"/>
            <a:chOff x="3" y="6146799"/>
            <a:chExt cx="4715933" cy="711201"/>
          </a:xfrm>
        </p:grpSpPr>
        <p:grpSp>
          <p:nvGrpSpPr>
            <p:cNvPr id="12" name="Group 11"/>
            <p:cNvGrpSpPr/>
            <p:nvPr/>
          </p:nvGrpSpPr>
          <p:grpSpPr>
            <a:xfrm>
              <a:off x="3" y="6146799"/>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3"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5576531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lstStyle/>
          <a:p>
            <a:pPr algn="l"/>
            <a:r>
              <a:rPr lang="en-US" sz="2600" dirty="0" smtClean="0"/>
              <a:t>                        Pediatric Lung Transplants</a:t>
            </a:r>
            <a:r>
              <a:rPr lang="en-US" sz="2800" dirty="0" smtClean="0"/>
              <a:t/>
            </a:r>
            <a:br>
              <a:rPr lang="en-US" sz="2800" dirty="0" smtClean="0"/>
            </a:br>
            <a:r>
              <a:rPr lang="en-US" sz="2800" dirty="0"/>
              <a:t> </a:t>
            </a:r>
            <a:r>
              <a:rPr lang="en-US" sz="2400" dirty="0" smtClean="0"/>
              <a:t>Kaplan-Meier Survival by Donor Type for Recipients Age      	11-17 Years      </a:t>
            </a:r>
            <a:endParaRPr lang="en-US" sz="2000" dirty="0"/>
          </a:p>
        </p:txBody>
      </p:sp>
      <p:graphicFrame>
        <p:nvGraphicFramePr>
          <p:cNvPr id="4" name="Content Placeholder 3"/>
          <p:cNvGraphicFramePr>
            <a:graphicFrameLocks noGrp="1"/>
          </p:cNvGraphicFramePr>
          <p:nvPr>
            <p:ph idx="1"/>
            <p:extLst/>
          </p:nvPr>
        </p:nvGraphicFramePr>
        <p:xfrm>
          <a:off x="228600" y="1219200"/>
          <a:ext cx="8610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2971800" y="2667000"/>
            <a:ext cx="1066800" cy="304800"/>
          </a:xfrm>
          <a:prstGeom prst="rect">
            <a:avLst/>
          </a:prstGeom>
          <a:noFill/>
        </p:spPr>
        <p:txBody>
          <a:bodyPr wrap="square" rtlCol="0">
            <a:spAutoFit/>
          </a:bodyPr>
          <a:lstStyle/>
          <a:p>
            <a:r>
              <a:rPr lang="en-US" sz="1400" b="1" smtClean="0">
                <a:solidFill>
                  <a:srgbClr val="FFFF00"/>
                </a:solidFill>
              </a:rPr>
              <a:t>p = 0.1019</a:t>
            </a:r>
            <a:endParaRPr lang="en-US" sz="1400" b="1" dirty="0">
              <a:solidFill>
                <a:srgbClr val="FFFF00"/>
              </a:solidFill>
            </a:endParaRPr>
          </a:p>
        </p:txBody>
      </p:sp>
      <p:sp>
        <p:nvSpPr>
          <p:cNvPr id="18" name="median_survival"/>
          <p:cNvSpPr txBox="1"/>
          <p:nvPr/>
        </p:nvSpPr>
        <p:spPr>
          <a:xfrm>
            <a:off x="5867400" y="1465623"/>
            <a:ext cx="2514625" cy="607015"/>
          </a:xfrm>
          <a:prstGeom prst="rect">
            <a:avLst/>
          </a:prstGeom>
          <a:solidFill>
            <a:srgbClr val="000000"/>
          </a:solidFill>
          <a:ln>
            <a:solidFill>
              <a:srgbClr val="FFFF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tx1"/>
                </a:solidFill>
              </a:rPr>
              <a:t>Median survival (years): Deceased = 4.9 Living = 3.8</a:t>
            </a:r>
            <a:endParaRPr lang="en-US" sz="1400" b="1" dirty="0">
              <a:solidFill>
                <a:schemeClr val="tx1"/>
              </a:solidFill>
            </a:endParaRPr>
          </a:p>
        </p:txBody>
      </p:sp>
      <p:sp>
        <p:nvSpPr>
          <p:cNvPr id="3" name="title_cohort"/>
          <p:cNvSpPr txBox="1"/>
          <p:nvPr/>
        </p:nvSpPr>
        <p:spPr>
          <a:xfrm>
            <a:off x="2829559" y="950564"/>
            <a:ext cx="5113900" cy="400110"/>
          </a:xfrm>
          <a:prstGeom prst="rect">
            <a:avLst/>
          </a:prstGeom>
          <a:noFill/>
        </p:spPr>
        <p:txBody>
          <a:bodyPr wrap="none" rtlCol="0">
            <a:spAutoFit/>
          </a:bodyPr>
          <a:lstStyle/>
          <a:p>
            <a:r>
              <a:rPr lang="en-US" sz="2000" b="1" kern="0" smtClean="0">
                <a:solidFill>
                  <a:srgbClr val="FFFFFF"/>
                </a:solidFill>
                <a:ea typeface="+mj-ea"/>
                <a:cs typeface="+mj-cs"/>
              </a:rPr>
              <a:t>(Transplants: January 1990 – June 2014)</a:t>
            </a:r>
            <a:endParaRPr lang="en-US" dirty="0"/>
          </a:p>
        </p:txBody>
      </p:sp>
      <p:grpSp>
        <p:nvGrpSpPr>
          <p:cNvPr id="13" name="Group 12"/>
          <p:cNvGrpSpPr/>
          <p:nvPr/>
        </p:nvGrpSpPr>
        <p:grpSpPr>
          <a:xfrm>
            <a:off x="3" y="6146799"/>
            <a:ext cx="4715933" cy="711201"/>
            <a:chOff x="3" y="6146799"/>
            <a:chExt cx="4715933" cy="711201"/>
          </a:xfrm>
        </p:grpSpPr>
        <p:grpSp>
          <p:nvGrpSpPr>
            <p:cNvPr id="14" name="Group 13"/>
            <p:cNvGrpSpPr/>
            <p:nvPr/>
          </p:nvGrpSpPr>
          <p:grpSpPr>
            <a:xfrm>
              <a:off x="3" y="6146799"/>
              <a:ext cx="4715932" cy="711201"/>
              <a:chOff x="1" y="6067776"/>
              <a:chExt cx="4952999" cy="790224"/>
            </a:xfrm>
          </p:grpSpPr>
          <p:pic>
            <p:nvPicPr>
              <p:cNvPr id="19" name="Picture 18"/>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8995716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pPr lvl="0"/>
            <a:r>
              <a:rPr lang="en-US" sz="2600" dirty="0" smtClean="0"/>
              <a:t>Pediatric Lung Transplants</a:t>
            </a:r>
            <a:br>
              <a:rPr lang="en-US" sz="2600" dirty="0" smtClean="0"/>
            </a:br>
            <a:r>
              <a:rPr lang="en-US" sz="2200" dirty="0" smtClean="0"/>
              <a:t>Kaplan-Meier Survival by </a:t>
            </a:r>
            <a:r>
              <a:rPr lang="en-US" sz="2200" kern="1200" dirty="0" smtClean="0">
                <a:latin typeface="Arial" charset="0"/>
              </a:rPr>
              <a:t>Stages of Chronic Kidney Disease* at</a:t>
            </a:r>
            <a:r>
              <a:rPr lang="en-US" sz="2800" dirty="0" smtClean="0"/>
              <a:t/>
            </a:r>
            <a:br>
              <a:rPr lang="en-US" sz="2800" dirty="0" smtClean="0"/>
            </a:b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59235712"/>
              </p:ext>
            </p:extLst>
          </p:nvPr>
        </p:nvGraphicFramePr>
        <p:xfrm>
          <a:off x="76200" y="1219200"/>
          <a:ext cx="89916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8" name="pvalues"/>
          <p:cNvSpPr/>
          <p:nvPr/>
        </p:nvSpPr>
        <p:spPr>
          <a:xfrm>
            <a:off x="3962400" y="2676216"/>
            <a:ext cx="4800600" cy="307777"/>
          </a:xfrm>
          <a:prstGeom prst="rect">
            <a:avLst/>
          </a:prstGeom>
        </p:spPr>
        <p:txBody>
          <a:bodyPr wrap="square">
            <a:spAutoFit/>
          </a:bodyPr>
          <a:lstStyle/>
          <a:p>
            <a:r>
              <a:rPr lang="en-US" sz="1400" b="1" dirty="0" smtClean="0">
                <a:solidFill>
                  <a:srgbClr val="FFFF00"/>
                </a:solidFill>
              </a:rPr>
              <a:t>No pair-wise comparisons were significant at p &lt; 0.05.</a:t>
            </a:r>
            <a:endParaRPr lang="en-US" sz="1400" b="1" dirty="0">
              <a:solidFill>
                <a:srgbClr val="FFFF00"/>
              </a:solidFill>
            </a:endParaRPr>
          </a:p>
        </p:txBody>
      </p:sp>
      <p:sp>
        <p:nvSpPr>
          <p:cNvPr id="19" name="median_survival"/>
          <p:cNvSpPr txBox="1"/>
          <p:nvPr/>
        </p:nvSpPr>
        <p:spPr>
          <a:xfrm>
            <a:off x="6059596" y="1546855"/>
            <a:ext cx="2551003" cy="559407"/>
          </a:xfrm>
          <a:prstGeom prst="rect">
            <a:avLst/>
          </a:prstGeom>
          <a:solidFill>
            <a:srgbClr val="000000"/>
          </a:solidFill>
          <a:ln>
            <a:solidFill>
              <a:srgbClr val="FFFF00"/>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b="1" dirty="0" smtClean="0">
                <a:solidFill>
                  <a:schemeClr val="tx1"/>
                </a:solidFill>
              </a:rPr>
              <a:t>Median survival (years):</a:t>
            </a:r>
          </a:p>
          <a:p>
            <a:r>
              <a:rPr lang="en-US" sz="1400" b="1" dirty="0"/>
              <a:t>1: 5.8; 2: 3.9;  3: 4.0</a:t>
            </a:r>
            <a:endParaRPr lang="en-US" sz="1400" b="1" dirty="0">
              <a:solidFill>
                <a:schemeClr val="tx1"/>
              </a:solidFill>
            </a:endParaRPr>
          </a:p>
        </p:txBody>
      </p:sp>
      <p:sp>
        <p:nvSpPr>
          <p:cNvPr id="3" name="title_cohort"/>
          <p:cNvSpPr txBox="1"/>
          <p:nvPr/>
        </p:nvSpPr>
        <p:spPr>
          <a:xfrm>
            <a:off x="3377351" y="967376"/>
            <a:ext cx="5113900" cy="400110"/>
          </a:xfrm>
          <a:prstGeom prst="rect">
            <a:avLst/>
          </a:prstGeom>
          <a:noFill/>
        </p:spPr>
        <p:txBody>
          <a:bodyPr wrap="none" rtlCol="0">
            <a:spAutoFit/>
          </a:bodyPr>
          <a:lstStyle/>
          <a:p>
            <a:r>
              <a:rPr lang="en-US" sz="2000" b="1" kern="0" dirty="0" smtClean="0">
                <a:solidFill>
                  <a:srgbClr val="FFFFFF"/>
                </a:solidFill>
                <a:ea typeface="+mj-ea"/>
                <a:cs typeface="+mj-cs"/>
              </a:rPr>
              <a:t>(Transplants: January 1990 – June 2014)</a:t>
            </a:r>
            <a:endParaRPr lang="en-US" dirty="0"/>
          </a:p>
        </p:txBody>
      </p:sp>
      <p:grpSp>
        <p:nvGrpSpPr>
          <p:cNvPr id="11" name="Group 10"/>
          <p:cNvGrpSpPr/>
          <p:nvPr/>
        </p:nvGrpSpPr>
        <p:grpSpPr>
          <a:xfrm>
            <a:off x="3" y="6146799"/>
            <a:ext cx="4715933" cy="711201"/>
            <a:chOff x="3" y="6146799"/>
            <a:chExt cx="4715933" cy="711201"/>
          </a:xfrm>
        </p:grpSpPr>
        <p:grpSp>
          <p:nvGrpSpPr>
            <p:cNvPr id="14" name="Group 13"/>
            <p:cNvGrpSpPr/>
            <p:nvPr/>
          </p:nvGrpSpPr>
          <p:grpSpPr>
            <a:xfrm>
              <a:off x="3" y="6146799"/>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5" name="TextBox 4"/>
          <p:cNvSpPr txBox="1"/>
          <p:nvPr/>
        </p:nvSpPr>
        <p:spPr>
          <a:xfrm>
            <a:off x="76200" y="914400"/>
            <a:ext cx="3886200" cy="461665"/>
          </a:xfrm>
          <a:prstGeom prst="rect">
            <a:avLst/>
          </a:prstGeom>
          <a:noFill/>
        </p:spPr>
        <p:txBody>
          <a:bodyPr wrap="square" rtlCol="0">
            <a:spAutoFit/>
          </a:bodyPr>
          <a:lstStyle/>
          <a:p>
            <a:pPr algn="ctr"/>
            <a:r>
              <a:rPr lang="en-US" sz="2400" b="1" dirty="0">
                <a:latin typeface="Arial" charset="0"/>
              </a:rPr>
              <a:t>Time of </a:t>
            </a:r>
            <a:r>
              <a:rPr lang="en-US" sz="2400" b="1" dirty="0"/>
              <a:t>Transplant</a:t>
            </a:r>
          </a:p>
        </p:txBody>
      </p:sp>
      <p:sp>
        <p:nvSpPr>
          <p:cNvPr id="6" name="TextBox 5"/>
          <p:cNvSpPr txBox="1"/>
          <p:nvPr/>
        </p:nvSpPr>
        <p:spPr>
          <a:xfrm>
            <a:off x="6059597" y="5943625"/>
            <a:ext cx="2819400" cy="784830"/>
          </a:xfrm>
          <a:prstGeom prst="rect">
            <a:avLst/>
          </a:prstGeom>
          <a:noFill/>
        </p:spPr>
        <p:txBody>
          <a:bodyPr wrap="square" rtlCol="0">
            <a:spAutoFit/>
          </a:bodyPr>
          <a:lstStyle/>
          <a:p>
            <a:r>
              <a:rPr lang="en-US" sz="1500" b="1" dirty="0" smtClean="0">
                <a:solidFill>
                  <a:srgbClr val="FFFF00"/>
                </a:solidFill>
              </a:rPr>
              <a:t>* Stages of CKD:</a:t>
            </a:r>
          </a:p>
          <a:p>
            <a:r>
              <a:rPr lang="en-US" sz="1500" b="1" dirty="0" smtClean="0">
                <a:solidFill>
                  <a:srgbClr val="FFFF00"/>
                </a:solidFill>
              </a:rPr>
              <a:t>1: eGFR ≥90; 2: eGFR=60-89; 3: eGFR=30-59</a:t>
            </a:r>
            <a:endParaRPr lang="en-US" sz="1500" b="1" dirty="0">
              <a:solidFill>
                <a:srgbClr val="FFFF00"/>
              </a:solidFill>
            </a:endParaRPr>
          </a:p>
        </p:txBody>
      </p:sp>
    </p:spTree>
    <p:extLst>
      <p:ext uri="{BB962C8B-B14F-4D97-AF65-F5344CB8AC3E}">
        <p14:creationId xmlns:p14="http://schemas.microsoft.com/office/powerpoint/2010/main" val="40518708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6"/>
            <a:ext cx="9144000" cy="990600"/>
          </a:xfrm>
        </p:spPr>
        <p:txBody>
          <a:bodyPr/>
          <a:lstStyle/>
          <a:p>
            <a:pPr algn="l"/>
            <a:r>
              <a:rPr lang="en-US" sz="2600" dirty="0" smtClean="0"/>
              <a:t>		        Pediatric Lung Transplants</a:t>
            </a:r>
            <a:r>
              <a:rPr lang="en-US" sz="2800" dirty="0" smtClean="0"/>
              <a:t/>
            </a:r>
            <a:br>
              <a:rPr lang="en-US" sz="2800" dirty="0" smtClean="0"/>
            </a:br>
            <a:r>
              <a:rPr lang="en-US" sz="2200" dirty="0"/>
              <a:t> </a:t>
            </a:r>
            <a:r>
              <a:rPr lang="en-US" sz="2200" dirty="0" smtClean="0"/>
              <a:t>   Kaplan-Meier Survival </a:t>
            </a:r>
            <a:r>
              <a:rPr lang="en-US" sz="2200" dirty="0"/>
              <a:t>Donor/Recipient Height Difference </a:t>
            </a:r>
            <a:r>
              <a:rPr lang="en-US" sz="2200" dirty="0" smtClean="0"/>
              <a:t>(%*)</a:t>
            </a:r>
            <a:r>
              <a:rPr lang="en-US" sz="2400" dirty="0" smtClean="0"/>
              <a:t> </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94284508"/>
              </p:ext>
            </p:extLst>
          </p:nvPr>
        </p:nvGraphicFramePr>
        <p:xfrm>
          <a:off x="76200" y="1219200"/>
          <a:ext cx="9067800" cy="4927592"/>
        </p:xfrm>
        <a:graphic>
          <a:graphicData uri="http://schemas.openxmlformats.org/drawingml/2006/chart">
            <c:chart xmlns:c="http://schemas.openxmlformats.org/drawingml/2006/chart" xmlns:r="http://schemas.openxmlformats.org/officeDocument/2006/relationships" r:id="rId3"/>
          </a:graphicData>
        </a:graphic>
      </p:graphicFrame>
      <p:sp>
        <p:nvSpPr>
          <p:cNvPr id="23" name="pvalues"/>
          <p:cNvSpPr txBox="1"/>
          <p:nvPr/>
        </p:nvSpPr>
        <p:spPr>
          <a:xfrm>
            <a:off x="2799078" y="1677970"/>
            <a:ext cx="5659121" cy="3231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smtClean="0">
                <a:solidFill>
                  <a:srgbClr val="FFFF00"/>
                </a:solidFill>
              </a:rPr>
              <a:t>No pair-wise comparisons were significant at p &lt; 0.05.</a:t>
            </a:r>
          </a:p>
        </p:txBody>
      </p:sp>
      <p:sp>
        <p:nvSpPr>
          <p:cNvPr id="3" name="title_cohort"/>
          <p:cNvSpPr txBox="1"/>
          <p:nvPr/>
        </p:nvSpPr>
        <p:spPr>
          <a:xfrm>
            <a:off x="2068164" y="895411"/>
            <a:ext cx="5113900" cy="400110"/>
          </a:xfrm>
          <a:prstGeom prst="rect">
            <a:avLst/>
          </a:prstGeom>
          <a:noFill/>
        </p:spPr>
        <p:txBody>
          <a:bodyPr wrap="none" rtlCol="0">
            <a:spAutoFit/>
          </a:bodyPr>
          <a:lstStyle/>
          <a:p>
            <a:r>
              <a:rPr lang="en-US" sz="2000" b="1" kern="0" dirty="0" smtClean="0">
                <a:solidFill>
                  <a:srgbClr val="FFFFFF"/>
                </a:solidFill>
                <a:ea typeface="+mj-ea"/>
                <a:cs typeface="+mj-cs"/>
              </a:rPr>
              <a:t>(Transplants: January 1990 – June 2014)</a:t>
            </a:r>
            <a:endParaRPr lang="en-US" dirty="0"/>
          </a:p>
        </p:txBody>
      </p:sp>
      <p:grpSp>
        <p:nvGrpSpPr>
          <p:cNvPr id="11" name="Group 10"/>
          <p:cNvGrpSpPr/>
          <p:nvPr/>
        </p:nvGrpSpPr>
        <p:grpSpPr>
          <a:xfrm>
            <a:off x="3" y="6146799"/>
            <a:ext cx="4715933" cy="711201"/>
            <a:chOff x="3" y="6146799"/>
            <a:chExt cx="4715933" cy="711201"/>
          </a:xfrm>
        </p:grpSpPr>
        <p:grpSp>
          <p:nvGrpSpPr>
            <p:cNvPr id="12" name="Group 11"/>
            <p:cNvGrpSpPr/>
            <p:nvPr/>
          </p:nvGrpSpPr>
          <p:grpSpPr>
            <a:xfrm>
              <a:off x="3" y="6146799"/>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3"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5" name="TextBox 4"/>
          <p:cNvSpPr txBox="1"/>
          <p:nvPr/>
        </p:nvSpPr>
        <p:spPr>
          <a:xfrm>
            <a:off x="4800600" y="6240781"/>
            <a:ext cx="4343400" cy="523220"/>
          </a:xfrm>
          <a:prstGeom prst="rect">
            <a:avLst/>
          </a:prstGeom>
          <a:noFill/>
        </p:spPr>
        <p:txBody>
          <a:bodyPr wrap="square" rtlCol="0">
            <a:spAutoFit/>
          </a:bodyPr>
          <a:lstStyle/>
          <a:p>
            <a:r>
              <a:rPr lang="en-US" sz="1400" b="1" dirty="0" smtClean="0"/>
              <a:t>* Computed as</a:t>
            </a:r>
          </a:p>
          <a:p>
            <a:r>
              <a:rPr lang="en-US" sz="1400" b="1" dirty="0" smtClean="0"/>
              <a:t>(donor – recipient height)*100%/recipient height</a:t>
            </a:r>
            <a:endParaRPr lang="en-US" sz="1400" b="1" dirty="0"/>
          </a:p>
        </p:txBody>
      </p:sp>
    </p:spTree>
    <p:extLst>
      <p:ext uri="{BB962C8B-B14F-4D97-AF65-F5344CB8AC3E}">
        <p14:creationId xmlns:p14="http://schemas.microsoft.com/office/powerpoint/2010/main" val="18918633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46"/>
            <a:ext cx="9144000" cy="990600"/>
          </a:xfrm>
        </p:spPr>
        <p:txBody>
          <a:bodyPr/>
          <a:lstStyle/>
          <a:p>
            <a:pPr algn="l"/>
            <a:r>
              <a:rPr lang="en-US" sz="2600" dirty="0" smtClean="0"/>
              <a:t>		        Pediatric Lung Transplants</a:t>
            </a:r>
            <a:r>
              <a:rPr lang="en-US" sz="2800" dirty="0" smtClean="0"/>
              <a:t/>
            </a:r>
            <a:br>
              <a:rPr lang="en-US" sz="2800" dirty="0" smtClean="0"/>
            </a:br>
            <a:r>
              <a:rPr lang="en-US" sz="2200" dirty="0"/>
              <a:t> </a:t>
            </a:r>
            <a:r>
              <a:rPr lang="en-US" sz="2200" dirty="0" smtClean="0"/>
              <a:t>   Kaplan-Meier Survival Donor - Recipient </a:t>
            </a:r>
            <a:r>
              <a:rPr lang="en-US" sz="2200" dirty="0"/>
              <a:t>Height Difference </a:t>
            </a:r>
            <a:r>
              <a:rPr lang="en-US" sz="2200" dirty="0" smtClean="0"/>
              <a:t>(cm)</a:t>
            </a:r>
            <a:r>
              <a:rPr lang="en-US" sz="2400" dirty="0" smtClean="0"/>
              <a:t> </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15158772"/>
              </p:ext>
            </p:extLst>
          </p:nvPr>
        </p:nvGraphicFramePr>
        <p:xfrm>
          <a:off x="76200" y="1219200"/>
          <a:ext cx="9067800" cy="4927592"/>
        </p:xfrm>
        <a:graphic>
          <a:graphicData uri="http://schemas.openxmlformats.org/drawingml/2006/chart">
            <c:chart xmlns:c="http://schemas.openxmlformats.org/drawingml/2006/chart" xmlns:r="http://schemas.openxmlformats.org/officeDocument/2006/relationships" r:id="rId3"/>
          </a:graphicData>
        </a:graphic>
      </p:graphicFrame>
      <p:sp>
        <p:nvSpPr>
          <p:cNvPr id="23" name="pvalues"/>
          <p:cNvSpPr txBox="1"/>
          <p:nvPr/>
        </p:nvSpPr>
        <p:spPr>
          <a:xfrm>
            <a:off x="2799078" y="1677970"/>
            <a:ext cx="5659121" cy="32316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dirty="0" smtClean="0">
                <a:solidFill>
                  <a:srgbClr val="FFFF00"/>
                </a:solidFill>
              </a:rPr>
              <a:t>No pair-wise comparisons were significant at p &lt; 0.05.</a:t>
            </a:r>
          </a:p>
        </p:txBody>
      </p:sp>
      <p:sp>
        <p:nvSpPr>
          <p:cNvPr id="3" name="title_cohort"/>
          <p:cNvSpPr txBox="1"/>
          <p:nvPr/>
        </p:nvSpPr>
        <p:spPr>
          <a:xfrm>
            <a:off x="2068164" y="895411"/>
            <a:ext cx="5113900" cy="400110"/>
          </a:xfrm>
          <a:prstGeom prst="rect">
            <a:avLst/>
          </a:prstGeom>
          <a:noFill/>
        </p:spPr>
        <p:txBody>
          <a:bodyPr wrap="none" rtlCol="0">
            <a:spAutoFit/>
          </a:bodyPr>
          <a:lstStyle/>
          <a:p>
            <a:r>
              <a:rPr lang="en-US" sz="2000" b="1" kern="0" dirty="0" smtClean="0">
                <a:solidFill>
                  <a:srgbClr val="FFFFFF"/>
                </a:solidFill>
                <a:ea typeface="+mj-ea"/>
                <a:cs typeface="+mj-cs"/>
              </a:rPr>
              <a:t>(Transplants: January 1990 – June 2014)</a:t>
            </a:r>
            <a:endParaRPr lang="en-US" dirty="0"/>
          </a:p>
        </p:txBody>
      </p:sp>
      <p:grpSp>
        <p:nvGrpSpPr>
          <p:cNvPr id="11" name="Group 10"/>
          <p:cNvGrpSpPr/>
          <p:nvPr/>
        </p:nvGrpSpPr>
        <p:grpSpPr>
          <a:xfrm>
            <a:off x="3" y="6146799"/>
            <a:ext cx="4715933" cy="711201"/>
            <a:chOff x="3" y="6146799"/>
            <a:chExt cx="4715933" cy="711201"/>
          </a:xfrm>
        </p:grpSpPr>
        <p:grpSp>
          <p:nvGrpSpPr>
            <p:cNvPr id="12" name="Group 11"/>
            <p:cNvGrpSpPr/>
            <p:nvPr/>
          </p:nvGrpSpPr>
          <p:grpSpPr>
            <a:xfrm>
              <a:off x="3" y="6146799"/>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3"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9485082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143000"/>
          </a:xfrm>
        </p:spPr>
        <p:txBody>
          <a:bodyPr/>
          <a:lstStyle/>
          <a:p>
            <a:r>
              <a:rPr lang="en-US" sz="2600" dirty="0" smtClean="0"/>
              <a:t>Pediatric Lung Retransplants</a:t>
            </a:r>
            <a:r>
              <a:rPr lang="en-US" sz="2800" dirty="0" smtClean="0"/>
              <a:t/>
            </a:r>
            <a:br>
              <a:rPr lang="en-US" sz="2800" dirty="0" smtClean="0"/>
            </a:br>
            <a:endParaRPr lang="en-US" sz="2000" dirty="0"/>
          </a:p>
        </p:txBody>
      </p:sp>
      <p:graphicFrame>
        <p:nvGraphicFramePr>
          <p:cNvPr id="4" name="Content Placeholder 3"/>
          <p:cNvGraphicFramePr>
            <a:graphicFrameLocks noGrp="1"/>
          </p:cNvGraphicFramePr>
          <p:nvPr>
            <p:ph idx="1"/>
            <p:extLst/>
          </p:nvPr>
        </p:nvGraphicFramePr>
        <p:xfrm>
          <a:off x="76200" y="1143000"/>
          <a:ext cx="89916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029200" y="6248400"/>
            <a:ext cx="3886200" cy="461665"/>
          </a:xfrm>
          <a:prstGeom prst="rect">
            <a:avLst/>
          </a:prstGeom>
          <a:noFill/>
        </p:spPr>
        <p:txBody>
          <a:bodyPr wrap="square" rtlCol="0">
            <a:spAutoFit/>
          </a:bodyPr>
          <a:lstStyle/>
          <a:p>
            <a:r>
              <a:rPr lang="en-US" sz="1200" b="1" dirty="0" smtClean="0">
                <a:solidFill>
                  <a:srgbClr val="FFFF00"/>
                </a:solidFill>
              </a:rPr>
              <a:t>Analysis includes deceased and living donor transplants.</a:t>
            </a:r>
            <a:endParaRPr lang="en-US" sz="1200" dirty="0">
              <a:solidFill>
                <a:srgbClr val="FFFF00"/>
              </a:solidFill>
            </a:endParaRPr>
          </a:p>
        </p:txBody>
      </p:sp>
      <p:sp>
        <p:nvSpPr>
          <p:cNvPr id="3" name="title_cohort"/>
          <p:cNvSpPr txBox="1"/>
          <p:nvPr/>
        </p:nvSpPr>
        <p:spPr>
          <a:xfrm>
            <a:off x="2030741" y="798164"/>
            <a:ext cx="5370381" cy="400110"/>
          </a:xfrm>
          <a:prstGeom prst="rect">
            <a:avLst/>
          </a:prstGeom>
          <a:noFill/>
        </p:spPr>
        <p:txBody>
          <a:bodyPr wrap="none" rtlCol="0">
            <a:spAutoFit/>
          </a:bodyPr>
          <a:lstStyle/>
          <a:p>
            <a:r>
              <a:rPr lang="en-US" sz="2000" b="1" kern="0" smtClean="0">
                <a:solidFill>
                  <a:srgbClr val="FFFFFF"/>
                </a:solidFill>
                <a:ea typeface="+mj-ea"/>
                <a:cs typeface="+mj-cs"/>
              </a:rPr>
              <a:t>(Retransplants: January 2000 – June 2015)</a:t>
            </a:r>
            <a:endParaRPr lang="en-US" dirty="0"/>
          </a:p>
        </p:txBody>
      </p:sp>
      <p:grpSp>
        <p:nvGrpSpPr>
          <p:cNvPr id="14" name="Group 13"/>
          <p:cNvGrpSpPr/>
          <p:nvPr/>
        </p:nvGrpSpPr>
        <p:grpSpPr>
          <a:xfrm>
            <a:off x="3" y="6146799"/>
            <a:ext cx="4715933" cy="711201"/>
            <a:chOff x="3" y="6146799"/>
            <a:chExt cx="4715933" cy="711201"/>
          </a:xfrm>
        </p:grpSpPr>
        <p:grpSp>
          <p:nvGrpSpPr>
            <p:cNvPr id="15" name="Group 14"/>
            <p:cNvGrpSpPr/>
            <p:nvPr/>
          </p:nvGrpSpPr>
          <p:grpSpPr>
            <a:xfrm>
              <a:off x="3" y="6146799"/>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879915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Pediatric Lung Transplants</a:t>
            </a:r>
            <a:r>
              <a:rPr lang="en-US" sz="2800" dirty="0" smtClean="0"/>
              <a:t/>
            </a:r>
            <a:br>
              <a:rPr lang="en-US" sz="2800" dirty="0" smtClean="0"/>
            </a:br>
            <a:r>
              <a:rPr lang="en-US" sz="2400" dirty="0" smtClean="0"/>
              <a:t>Recipient Age Distribution – Number </a:t>
            </a:r>
            <a:r>
              <a:rPr lang="en-US" sz="3200" dirty="0" smtClean="0"/>
              <a:t/>
            </a:r>
            <a:br>
              <a:rPr lang="en-US" sz="3200" dirty="0" smtClean="0"/>
            </a:br>
            <a:endParaRPr lang="en-US" sz="2000" dirty="0"/>
          </a:p>
        </p:txBody>
      </p:sp>
      <p:graphicFrame>
        <p:nvGraphicFramePr>
          <p:cNvPr id="10" name="Content Placeholder 9"/>
          <p:cNvGraphicFramePr>
            <a:graphicFrameLocks noGrp="1"/>
          </p:cNvGraphicFramePr>
          <p:nvPr>
            <p:ph idx="1"/>
            <p:extLst/>
          </p:nvPr>
        </p:nvGraphicFramePr>
        <p:xfrm>
          <a:off x="0" y="1447800"/>
          <a:ext cx="90678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4953000" y="6240774"/>
            <a:ext cx="3505200" cy="461665"/>
          </a:xfrm>
          <a:prstGeom prst="rect">
            <a:avLst/>
          </a:prstGeom>
          <a:noFill/>
        </p:spPr>
        <p:txBody>
          <a:bodyPr wrap="square" rtlCol="0">
            <a:spAutoFit/>
          </a:bodyPr>
          <a:lstStyle/>
          <a:p>
            <a:r>
              <a:rPr lang="en-US" sz="1200" b="1" dirty="0" smtClean="0">
                <a:solidFill>
                  <a:srgbClr val="FFFF00"/>
                </a:solidFill>
              </a:rPr>
              <a:t>Analysis includes deceased and living donor transplants.</a:t>
            </a:r>
            <a:endParaRPr lang="en-US" sz="1200" dirty="0">
              <a:solidFill>
                <a:srgbClr val="FFFF00"/>
              </a:solidFill>
            </a:endParaRPr>
          </a:p>
        </p:txBody>
      </p:sp>
      <p:grpSp>
        <p:nvGrpSpPr>
          <p:cNvPr id="3" name="Group 2"/>
          <p:cNvGrpSpPr/>
          <p:nvPr/>
        </p:nvGrpSpPr>
        <p:grpSpPr>
          <a:xfrm>
            <a:off x="3" y="6146799"/>
            <a:ext cx="4715933" cy="711201"/>
            <a:chOff x="3" y="6146799"/>
            <a:chExt cx="4715933" cy="711201"/>
          </a:xfrm>
        </p:grpSpPr>
        <p:grpSp>
          <p:nvGrpSpPr>
            <p:cNvPr id="22" name="Group 21"/>
            <p:cNvGrpSpPr/>
            <p:nvPr/>
          </p:nvGrpSpPr>
          <p:grpSpPr>
            <a:xfrm>
              <a:off x="3" y="6146799"/>
              <a:ext cx="4715932" cy="711201"/>
              <a:chOff x="1" y="6067776"/>
              <a:chExt cx="4952999" cy="790224"/>
            </a:xfrm>
          </p:grpSpPr>
          <p:pic>
            <p:nvPicPr>
              <p:cNvPr id="23" name="Picture 22"/>
              <p:cNvPicPr>
                <a:picLocks noChangeAspect="1"/>
              </p:cNvPicPr>
              <p:nvPr/>
            </p:nvPicPr>
            <p:blipFill>
              <a:blip r:embed="rId4" cstate="print"/>
              <a:stretch>
                <a:fillRect/>
              </a:stretch>
            </p:blipFill>
            <p:spPr>
              <a:xfrm>
                <a:off x="1" y="6172200"/>
                <a:ext cx="4952999" cy="685800"/>
              </a:xfrm>
              <a:prstGeom prst="rect">
                <a:avLst/>
              </a:prstGeom>
            </p:spPr>
          </p:pic>
          <p:sp>
            <p:nvSpPr>
              <p:cNvPr id="24"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25"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1" name="title_cohort"/>
          <p:cNvSpPr txBox="1"/>
          <p:nvPr/>
        </p:nvSpPr>
        <p:spPr>
          <a:xfrm>
            <a:off x="2209800" y="1069961"/>
            <a:ext cx="5099729" cy="400110"/>
          </a:xfrm>
          <a:prstGeom prst="rect">
            <a:avLst/>
          </a:prstGeom>
          <a:noFill/>
        </p:spPr>
        <p:txBody>
          <a:bodyPr wrap="none" rtlCol="0">
            <a:spAutoFit/>
          </a:bodyPr>
          <a:lstStyle/>
          <a:p>
            <a:r>
              <a:rPr lang="en-US" sz="2000" b="1" dirty="0" smtClean="0">
                <a:latin typeface="+mj-lt"/>
              </a:rPr>
              <a:t>(Transplants: January 1988 – June 2015)</a:t>
            </a:r>
            <a:endParaRPr lang="en-US" sz="2000" b="1" dirty="0">
              <a:latin typeface="+mj-lt"/>
            </a:endParaRPr>
          </a:p>
        </p:txBody>
      </p:sp>
    </p:spTree>
    <p:extLst>
      <p:ext uri="{BB962C8B-B14F-4D97-AF65-F5344CB8AC3E}">
        <p14:creationId xmlns:p14="http://schemas.microsoft.com/office/powerpoint/2010/main" val="24956151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066800"/>
          </a:xfrm>
        </p:spPr>
        <p:txBody>
          <a:bodyPr/>
          <a:lstStyle/>
          <a:p>
            <a:r>
              <a:rPr lang="en-US" sz="2600" dirty="0" smtClean="0"/>
              <a:t>Pediatric Lung </a:t>
            </a:r>
            <a:r>
              <a:rPr lang="en-US" sz="2600" dirty="0"/>
              <a:t>T</a:t>
            </a:r>
            <a:r>
              <a:rPr lang="en-US" sz="2600" dirty="0" smtClean="0"/>
              <a:t>ransplants</a:t>
            </a:r>
            <a:r>
              <a:rPr lang="en-US" sz="2800" dirty="0" smtClean="0"/>
              <a:t/>
            </a:r>
            <a:br>
              <a:rPr lang="en-US" sz="2800" dirty="0" smtClean="0"/>
            </a:br>
            <a:r>
              <a:rPr lang="en-US" sz="2400" dirty="0" smtClean="0"/>
              <a:t>Kaplan-Meier Survival by Transplant Type</a:t>
            </a:r>
            <a:r>
              <a:rPr lang="en-US" sz="2000" dirty="0" smtClean="0"/>
              <a:t/>
            </a:r>
            <a:br>
              <a:rPr lang="en-US" sz="2000" dirty="0" smtClean="0"/>
            </a:br>
            <a:endParaRPr lang="en-US" sz="2000" dirty="0"/>
          </a:p>
        </p:txBody>
      </p:sp>
      <p:graphicFrame>
        <p:nvGraphicFramePr>
          <p:cNvPr id="4" name="Content Placeholder 3"/>
          <p:cNvGraphicFramePr>
            <a:graphicFrameLocks noGrp="1"/>
          </p:cNvGraphicFramePr>
          <p:nvPr>
            <p:ph idx="1"/>
            <p:extLst/>
          </p:nvPr>
        </p:nvGraphicFramePr>
        <p:xfrm>
          <a:off x="76200" y="1219200"/>
          <a:ext cx="89916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pvalues"/>
          <p:cNvSpPr txBox="1"/>
          <p:nvPr/>
        </p:nvSpPr>
        <p:spPr>
          <a:xfrm>
            <a:off x="5181600" y="2438400"/>
            <a:ext cx="1295400" cy="307777"/>
          </a:xfrm>
          <a:prstGeom prst="rect">
            <a:avLst/>
          </a:prstGeom>
          <a:noFill/>
        </p:spPr>
        <p:txBody>
          <a:bodyPr wrap="square" rtlCol="0">
            <a:spAutoFit/>
          </a:bodyPr>
          <a:lstStyle/>
          <a:p>
            <a:r>
              <a:rPr lang="en-US" sz="1400" b="1" smtClean="0">
                <a:solidFill>
                  <a:srgbClr val="FFFF00"/>
                </a:solidFill>
              </a:rPr>
              <a:t>p = 0.0006</a:t>
            </a:r>
            <a:endParaRPr lang="en-US" sz="1400" b="1" dirty="0">
              <a:solidFill>
                <a:srgbClr val="FFFF00"/>
              </a:solidFill>
            </a:endParaRPr>
          </a:p>
        </p:txBody>
      </p:sp>
      <p:sp>
        <p:nvSpPr>
          <p:cNvPr id="3" name="title_cohort"/>
          <p:cNvSpPr txBox="1"/>
          <p:nvPr/>
        </p:nvSpPr>
        <p:spPr>
          <a:xfrm>
            <a:off x="2015050" y="923835"/>
            <a:ext cx="5113900" cy="400110"/>
          </a:xfrm>
          <a:prstGeom prst="rect">
            <a:avLst/>
          </a:prstGeom>
          <a:noFill/>
        </p:spPr>
        <p:txBody>
          <a:bodyPr wrap="none" rtlCol="0">
            <a:spAutoFit/>
          </a:bodyPr>
          <a:lstStyle/>
          <a:p>
            <a:r>
              <a:rPr lang="en-US" sz="2000" b="1" kern="0" smtClean="0">
                <a:solidFill>
                  <a:srgbClr val="FFFFFF"/>
                </a:solidFill>
                <a:ea typeface="+mj-ea"/>
                <a:cs typeface="+mj-cs"/>
              </a:rPr>
              <a:t>(Transplants: January 2000 – June 2015)</a:t>
            </a:r>
            <a:endParaRPr lang="en-US" dirty="0"/>
          </a:p>
        </p:txBody>
      </p:sp>
      <p:grpSp>
        <p:nvGrpSpPr>
          <p:cNvPr id="11" name="Group 10"/>
          <p:cNvGrpSpPr/>
          <p:nvPr/>
        </p:nvGrpSpPr>
        <p:grpSpPr>
          <a:xfrm>
            <a:off x="3" y="6146799"/>
            <a:ext cx="4715933" cy="711201"/>
            <a:chOff x="3" y="6146799"/>
            <a:chExt cx="4715933" cy="711201"/>
          </a:xfrm>
        </p:grpSpPr>
        <p:grpSp>
          <p:nvGrpSpPr>
            <p:cNvPr id="14" name="Group 13"/>
            <p:cNvGrpSpPr/>
            <p:nvPr/>
          </p:nvGrpSpPr>
          <p:grpSpPr>
            <a:xfrm>
              <a:off x="3" y="6146799"/>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580368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ext uri="{D42A27DB-BD31-4B8C-83A1-F6EECF244321}">
                <p14:modId xmlns:p14="http://schemas.microsoft.com/office/powerpoint/2010/main" val="1029327134"/>
              </p:ext>
            </p:extLst>
          </p:nvPr>
        </p:nvGraphicFramePr>
        <p:xfrm>
          <a:off x="152400" y="1426064"/>
          <a:ext cx="8763000" cy="4724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p:cNvGrpSpPr/>
          <p:nvPr/>
        </p:nvGrpSpPr>
        <p:grpSpPr>
          <a:xfrm>
            <a:off x="2" y="6180658"/>
            <a:ext cx="4715933" cy="711201"/>
            <a:chOff x="2" y="6180658"/>
            <a:chExt cx="4715933" cy="711201"/>
          </a:xfrm>
        </p:grpSpPr>
        <p:grpSp>
          <p:nvGrpSpPr>
            <p:cNvPr id="14" name="Group 13"/>
            <p:cNvGrpSpPr/>
            <p:nvPr/>
          </p:nvGrpSpPr>
          <p:grpSpPr>
            <a:xfrm>
              <a:off x="2" y="6180658"/>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1" name="Title 1"/>
          <p:cNvSpPr txBox="1">
            <a:spLocks/>
          </p:cNvSpPr>
          <p:nvPr/>
        </p:nvSpPr>
        <p:spPr bwMode="auto">
          <a:xfrm>
            <a:off x="5645" y="168343"/>
            <a:ext cx="91440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Lung Transplants</a:t>
            </a:r>
            <a:r>
              <a:rPr lang="en-US" sz="2400" kern="0" dirty="0" smtClean="0"/>
              <a:t/>
            </a:r>
            <a:br>
              <a:rPr lang="en-US" sz="2400" kern="0" dirty="0" smtClean="0"/>
            </a:br>
            <a:r>
              <a:rPr lang="en-US" sz="2400" kern="0" dirty="0" smtClean="0"/>
              <a:t>Functional Status of Surviving Recipients </a:t>
            </a:r>
            <a:br>
              <a:rPr lang="en-US" sz="2400" kern="0" dirty="0" smtClean="0"/>
            </a:br>
            <a:endParaRPr lang="en-US" sz="2000" kern="0" dirty="0"/>
          </a:p>
        </p:txBody>
      </p:sp>
      <p:sp>
        <p:nvSpPr>
          <p:cNvPr id="3" name="title_cohort"/>
          <p:cNvSpPr txBox="1"/>
          <p:nvPr/>
        </p:nvSpPr>
        <p:spPr>
          <a:xfrm>
            <a:off x="2091267" y="1014665"/>
            <a:ext cx="5181600" cy="400110"/>
          </a:xfrm>
          <a:prstGeom prst="rect">
            <a:avLst/>
          </a:prstGeom>
          <a:noFill/>
        </p:spPr>
        <p:txBody>
          <a:bodyPr wrap="square" rtlCol="0">
            <a:spAutoFit/>
          </a:bodyPr>
          <a:lstStyle/>
          <a:p>
            <a:r>
              <a:rPr lang="en-US" sz="2000" b="1" kern="0" dirty="0" smtClean="0"/>
              <a:t>(Follow-ups: January 2008 – June 2015)</a:t>
            </a:r>
            <a:endParaRPr lang="en-US" sz="2000" b="1" kern="0" dirty="0"/>
          </a:p>
        </p:txBody>
      </p:sp>
    </p:spTree>
    <p:extLst>
      <p:ext uri="{BB962C8B-B14F-4D97-AF65-F5344CB8AC3E}">
        <p14:creationId xmlns:p14="http://schemas.microsoft.com/office/powerpoint/2010/main" val="42920710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95400"/>
          </a:xfrm>
        </p:spPr>
        <p:txBody>
          <a:bodyPr/>
          <a:lstStyle/>
          <a:p>
            <a:r>
              <a:rPr lang="en-US" sz="2600" dirty="0" smtClean="0"/>
              <a:t>Pediatric Lung Transplants</a:t>
            </a:r>
            <a:r>
              <a:rPr lang="en-US" sz="2400" dirty="0" smtClean="0"/>
              <a:t/>
            </a:r>
            <a:br>
              <a:rPr lang="en-US" sz="2400" dirty="0" smtClean="0"/>
            </a:br>
            <a:r>
              <a:rPr lang="en-US" sz="2400" dirty="0" err="1" smtClean="0"/>
              <a:t>Rehospitalization</a:t>
            </a:r>
            <a:r>
              <a:rPr lang="en-US" sz="2400" dirty="0" smtClean="0"/>
              <a:t> Post-Transplant of Surviving Recipients </a:t>
            </a:r>
            <a:r>
              <a:rPr lang="en-US" sz="2600" dirty="0" smtClean="0"/>
              <a:t/>
            </a:r>
            <a:br>
              <a:rPr lang="en-US" sz="2600" dirty="0" smtClean="0"/>
            </a:br>
            <a:endParaRPr lang="en-US" sz="2000"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987833924"/>
              </p:ext>
            </p:extLst>
          </p:nvPr>
        </p:nvGraphicFramePr>
        <p:xfrm>
          <a:off x="0" y="1447800"/>
          <a:ext cx="9067800" cy="469899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_cohort"/>
          <p:cNvSpPr txBox="1"/>
          <p:nvPr/>
        </p:nvSpPr>
        <p:spPr>
          <a:xfrm>
            <a:off x="1828800" y="1065351"/>
            <a:ext cx="5486400" cy="400110"/>
          </a:xfrm>
          <a:prstGeom prst="rect">
            <a:avLst/>
          </a:prstGeom>
          <a:noFill/>
        </p:spPr>
        <p:txBody>
          <a:bodyPr wrap="square" rtlCol="0">
            <a:spAutoFit/>
          </a:bodyPr>
          <a:lstStyle/>
          <a:p>
            <a:pPr algn="ctr"/>
            <a:r>
              <a:rPr lang="en-US" sz="2000" b="1" kern="0" dirty="0" smtClean="0">
                <a:solidFill>
                  <a:srgbClr val="FFFFFF"/>
                </a:solidFill>
                <a:ea typeface="+mj-ea"/>
                <a:cs typeface="+mj-cs"/>
              </a:rPr>
              <a:t>(Follow-ups: January 2008 – June 2015)</a:t>
            </a:r>
            <a:endParaRPr lang="en-US" dirty="0"/>
          </a:p>
        </p:txBody>
      </p:sp>
      <p:grpSp>
        <p:nvGrpSpPr>
          <p:cNvPr id="9" name="Group 8"/>
          <p:cNvGrpSpPr/>
          <p:nvPr/>
        </p:nvGrpSpPr>
        <p:grpSpPr>
          <a:xfrm>
            <a:off x="3" y="6146799"/>
            <a:ext cx="4715933" cy="711201"/>
            <a:chOff x="3" y="6146799"/>
            <a:chExt cx="4715933" cy="711201"/>
          </a:xfrm>
        </p:grpSpPr>
        <p:grpSp>
          <p:nvGrpSpPr>
            <p:cNvPr id="13" name="Group 12"/>
            <p:cNvGrpSpPr/>
            <p:nvPr/>
          </p:nvGrpSpPr>
          <p:grpSpPr>
            <a:xfrm>
              <a:off x="3" y="6146799"/>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4"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8161332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95400"/>
          </a:xfrm>
        </p:spPr>
        <p:txBody>
          <a:bodyPr/>
          <a:lstStyle/>
          <a:p>
            <a:r>
              <a:rPr lang="en-US" sz="2600" dirty="0" smtClean="0"/>
              <a:t>Pediatric Lung Transplants</a:t>
            </a:r>
            <a:r>
              <a:rPr lang="en-US" sz="2400" dirty="0" smtClean="0"/>
              <a:t/>
            </a:r>
            <a:br>
              <a:rPr lang="en-US" sz="2400" dirty="0" smtClean="0"/>
            </a:br>
            <a:r>
              <a:rPr lang="en-US" sz="2400" dirty="0" err="1" smtClean="0"/>
              <a:t>Rehospitalization</a:t>
            </a:r>
            <a:r>
              <a:rPr lang="en-US" sz="2400" dirty="0" smtClean="0"/>
              <a:t> Post-Transplant of Surviving Recipients </a:t>
            </a:r>
            <a:r>
              <a:rPr lang="en-US" sz="2600" dirty="0" smtClean="0"/>
              <a:t/>
            </a:r>
            <a:br>
              <a:rPr lang="en-US" sz="2600" dirty="0" smtClean="0"/>
            </a:br>
            <a:endParaRPr lang="en-US" sz="2000" dirty="0"/>
          </a:p>
        </p:txBody>
      </p:sp>
      <p:graphicFrame>
        <p:nvGraphicFramePr>
          <p:cNvPr id="10" name="Content Placeholder 9"/>
          <p:cNvGraphicFramePr>
            <a:graphicFrameLocks noGrp="1"/>
          </p:cNvGraphicFramePr>
          <p:nvPr>
            <p:ph idx="1"/>
            <p:extLst/>
          </p:nvPr>
        </p:nvGraphicFramePr>
        <p:xfrm>
          <a:off x="0" y="1447800"/>
          <a:ext cx="9067800" cy="469899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_cohort"/>
          <p:cNvSpPr txBox="1"/>
          <p:nvPr/>
        </p:nvSpPr>
        <p:spPr>
          <a:xfrm>
            <a:off x="2118655" y="1065351"/>
            <a:ext cx="5012911" cy="400110"/>
          </a:xfrm>
          <a:prstGeom prst="rect">
            <a:avLst/>
          </a:prstGeom>
          <a:noFill/>
        </p:spPr>
        <p:txBody>
          <a:bodyPr wrap="none" rtlCol="0">
            <a:spAutoFit/>
          </a:bodyPr>
          <a:lstStyle/>
          <a:p>
            <a:r>
              <a:rPr lang="en-US" sz="2000" b="1" kern="0" dirty="0" smtClean="0">
                <a:solidFill>
                  <a:srgbClr val="FFFFFF"/>
                </a:solidFill>
                <a:ea typeface="+mj-ea"/>
                <a:cs typeface="+mj-cs"/>
              </a:rPr>
              <a:t>(Follow-ups: January 2008 – June 2015)</a:t>
            </a:r>
            <a:endParaRPr lang="en-US" dirty="0"/>
          </a:p>
        </p:txBody>
      </p:sp>
      <p:grpSp>
        <p:nvGrpSpPr>
          <p:cNvPr id="9" name="Group 8"/>
          <p:cNvGrpSpPr/>
          <p:nvPr/>
        </p:nvGrpSpPr>
        <p:grpSpPr>
          <a:xfrm>
            <a:off x="3" y="6146799"/>
            <a:ext cx="4715933" cy="711201"/>
            <a:chOff x="3" y="6146799"/>
            <a:chExt cx="4715933" cy="711201"/>
          </a:xfrm>
        </p:grpSpPr>
        <p:grpSp>
          <p:nvGrpSpPr>
            <p:cNvPr id="13" name="Group 12"/>
            <p:cNvGrpSpPr/>
            <p:nvPr/>
          </p:nvGrpSpPr>
          <p:grpSpPr>
            <a:xfrm>
              <a:off x="3" y="6146799"/>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4"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16092759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Induction and Maintenance Immunosuppression</a:t>
            </a:r>
            <a:endParaRPr lang="en-US" sz="4000" dirty="0"/>
          </a:p>
        </p:txBody>
      </p:sp>
      <p:grpSp>
        <p:nvGrpSpPr>
          <p:cNvPr id="9" name="Group 8"/>
          <p:cNvGrpSpPr/>
          <p:nvPr/>
        </p:nvGrpSpPr>
        <p:grpSpPr>
          <a:xfrm>
            <a:off x="3" y="6146799"/>
            <a:ext cx="4715933" cy="711201"/>
            <a:chOff x="3" y="6146799"/>
            <a:chExt cx="4715933" cy="711201"/>
          </a:xfrm>
        </p:grpSpPr>
        <p:grpSp>
          <p:nvGrpSpPr>
            <p:cNvPr id="11" name="Group 10"/>
            <p:cNvGrpSpPr/>
            <p:nvPr/>
          </p:nvGrpSpPr>
          <p:grpSpPr>
            <a:xfrm>
              <a:off x="3" y="6146799"/>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3"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7984322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371600"/>
          <a:ext cx="8763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5486400" y="610618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grpSp>
        <p:nvGrpSpPr>
          <p:cNvPr id="9" name="Group 8"/>
          <p:cNvGrpSpPr/>
          <p:nvPr/>
        </p:nvGrpSpPr>
        <p:grpSpPr>
          <a:xfrm>
            <a:off x="3" y="6146799"/>
            <a:ext cx="4715933" cy="711201"/>
            <a:chOff x="3" y="6146799"/>
            <a:chExt cx="4715933" cy="711201"/>
          </a:xfrm>
        </p:grpSpPr>
        <p:grpSp>
          <p:nvGrpSpPr>
            <p:cNvPr id="12" name="Group 11"/>
            <p:cNvGrpSpPr/>
            <p:nvPr/>
          </p:nvGrpSpPr>
          <p:grpSpPr>
            <a:xfrm>
              <a:off x="3" y="6146799"/>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1" name="Title 1"/>
          <p:cNvSpPr txBox="1">
            <a:spLocks/>
          </p:cNvSpPr>
          <p:nvPr/>
        </p:nvSpPr>
        <p:spPr bwMode="auto">
          <a:xfrm>
            <a:off x="0" y="283028"/>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pPr>
              <a:lnSpc>
                <a:spcPct val="90000"/>
              </a:lnSpc>
            </a:pPr>
            <a:r>
              <a:rPr lang="en-US" sz="2600" kern="0" dirty="0" smtClean="0"/>
              <a:t>Pediatric Lung Transplants</a:t>
            </a:r>
            <a:r>
              <a:rPr lang="en-US" sz="2400" kern="0" dirty="0" smtClean="0"/>
              <a:t/>
            </a:r>
            <a:br>
              <a:rPr lang="en-US" sz="2400" kern="0" dirty="0" smtClean="0"/>
            </a:br>
            <a:r>
              <a:rPr lang="en-US" sz="2400" kern="0" dirty="0" smtClean="0"/>
              <a:t>Induction Immunosuppression </a:t>
            </a:r>
            <a:br>
              <a:rPr lang="en-US" sz="2400" kern="0" dirty="0" smtClean="0"/>
            </a:br>
            <a:endParaRPr lang="en-US" sz="2000" kern="0" dirty="0"/>
          </a:p>
        </p:txBody>
      </p:sp>
      <p:sp>
        <p:nvSpPr>
          <p:cNvPr id="3" name="title_cohort"/>
          <p:cNvSpPr txBox="1"/>
          <p:nvPr/>
        </p:nvSpPr>
        <p:spPr>
          <a:xfrm>
            <a:off x="1972734" y="1015899"/>
            <a:ext cx="5257800" cy="400110"/>
          </a:xfrm>
          <a:prstGeom prst="rect">
            <a:avLst/>
          </a:prstGeom>
          <a:noFill/>
        </p:spPr>
        <p:txBody>
          <a:bodyPr wrap="square" rtlCol="0">
            <a:spAutoFit/>
          </a:bodyPr>
          <a:lstStyle/>
          <a:p>
            <a:pPr algn="ctr"/>
            <a:r>
              <a:rPr lang="en-US" sz="2000" b="1" kern="0" dirty="0">
                <a:solidFill>
                  <a:srgbClr val="FFFFFF"/>
                </a:solidFill>
              </a:rPr>
              <a:t>(Transplants: January 2008 – June </a:t>
            </a:r>
            <a:r>
              <a:rPr lang="en-US" sz="2000" b="1" kern="0" dirty="0" smtClean="0">
                <a:solidFill>
                  <a:srgbClr val="FFFFFF"/>
                </a:solidFill>
              </a:rPr>
              <a:t>2015)</a:t>
            </a:r>
            <a:endParaRPr lang="en-US" sz="2000" b="1" dirty="0"/>
          </a:p>
        </p:txBody>
      </p:sp>
    </p:spTree>
    <p:extLst>
      <p:ext uri="{BB962C8B-B14F-4D97-AF65-F5344CB8AC3E}">
        <p14:creationId xmlns:p14="http://schemas.microsoft.com/office/powerpoint/2010/main" val="35610508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400" y="1542832"/>
          <a:ext cx="8763000" cy="4697942"/>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p:cNvGrpSpPr/>
          <p:nvPr/>
        </p:nvGrpSpPr>
        <p:grpSpPr>
          <a:xfrm>
            <a:off x="2" y="6180658"/>
            <a:ext cx="4715933" cy="711201"/>
            <a:chOff x="2" y="6180658"/>
            <a:chExt cx="4715933" cy="711201"/>
          </a:xfrm>
        </p:grpSpPr>
        <p:grpSp>
          <p:nvGrpSpPr>
            <p:cNvPr id="14" name="Group 13"/>
            <p:cNvGrpSpPr/>
            <p:nvPr/>
          </p:nvGrpSpPr>
          <p:grpSpPr>
            <a:xfrm>
              <a:off x="2" y="6180658"/>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39428"/>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2" name="Title 1"/>
          <p:cNvSpPr txBox="1">
            <a:spLocks/>
          </p:cNvSpPr>
          <p:nvPr/>
        </p:nvSpPr>
        <p:spPr bwMode="auto">
          <a:xfrm>
            <a:off x="-11289" y="1524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600" kern="0" dirty="0" smtClean="0"/>
              <a:t>Pediatric Lung Transplants</a:t>
            </a:r>
            <a:r>
              <a:rPr lang="en-US" sz="2400" kern="0" dirty="0" smtClean="0"/>
              <a:t/>
            </a:r>
            <a:br>
              <a:rPr lang="en-US" sz="2400" kern="0" dirty="0" smtClean="0"/>
            </a:br>
            <a:r>
              <a:rPr lang="en-US" sz="2400" kern="0" dirty="0" smtClean="0"/>
              <a:t>Induction Immunosuppression</a:t>
            </a:r>
            <a:endParaRPr lang="en-US" sz="2000" kern="0" dirty="0"/>
          </a:p>
        </p:txBody>
      </p:sp>
      <p:sp>
        <p:nvSpPr>
          <p:cNvPr id="13" name="title_cohort"/>
          <p:cNvSpPr txBox="1"/>
          <p:nvPr/>
        </p:nvSpPr>
        <p:spPr>
          <a:xfrm>
            <a:off x="1714500" y="1066800"/>
            <a:ext cx="5715000" cy="400110"/>
          </a:xfrm>
          <a:prstGeom prst="rect">
            <a:avLst/>
          </a:prstGeom>
          <a:noFill/>
        </p:spPr>
        <p:txBody>
          <a:bodyPr wrap="square" rtlCol="0">
            <a:spAutoFit/>
          </a:bodyPr>
          <a:lstStyle/>
          <a:p>
            <a:pPr algn="ctr"/>
            <a:r>
              <a:rPr lang="en-US" sz="2000" b="1" kern="0" dirty="0" smtClean="0"/>
              <a:t>(Transplants: January 2001 – June 2015)</a:t>
            </a:r>
            <a:endParaRPr lang="en-US" sz="2000" b="1" kern="0" dirty="0"/>
          </a:p>
        </p:txBody>
      </p:sp>
      <p:sp>
        <p:nvSpPr>
          <p:cNvPr id="18" name="TextBox 17"/>
          <p:cNvSpPr txBox="1"/>
          <p:nvPr/>
        </p:nvSpPr>
        <p:spPr>
          <a:xfrm>
            <a:off x="5486400" y="6106180"/>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discharge.</a:t>
            </a:r>
            <a:endParaRPr lang="en-US" sz="1200" b="1" dirty="0">
              <a:solidFill>
                <a:srgbClr val="FFFF00"/>
              </a:solidFill>
            </a:endParaRPr>
          </a:p>
        </p:txBody>
      </p:sp>
    </p:spTree>
    <p:extLst>
      <p:ext uri="{BB962C8B-B14F-4D97-AF65-F5344CB8AC3E}">
        <p14:creationId xmlns:p14="http://schemas.microsoft.com/office/powerpoint/2010/main" val="1750064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Pediatric Lung Transplants</a:t>
            </a:r>
            <a:r>
              <a:rPr lang="en-US" sz="2800" dirty="0" smtClean="0"/>
              <a:t/>
            </a:r>
            <a:br>
              <a:rPr lang="en-US" sz="2800" dirty="0" smtClean="0"/>
            </a:br>
            <a:r>
              <a:rPr lang="en-US" sz="2400" dirty="0" smtClean="0"/>
              <a:t>Kaplan-Meier Survival Stratified by Induction Use </a:t>
            </a:r>
            <a:br>
              <a:rPr lang="en-US" sz="2400" dirty="0" smtClean="0"/>
            </a:br>
            <a:endParaRPr lang="en-US" sz="2000" dirty="0"/>
          </a:p>
        </p:txBody>
      </p:sp>
      <p:graphicFrame>
        <p:nvGraphicFramePr>
          <p:cNvPr id="4" name="Content Placeholder 3"/>
          <p:cNvGraphicFramePr>
            <a:graphicFrameLocks noGrp="1"/>
          </p:cNvGraphicFramePr>
          <p:nvPr>
            <p:ph idx="1"/>
            <p:extLst/>
          </p:nvPr>
        </p:nvGraphicFramePr>
        <p:xfrm>
          <a:off x="76200" y="1447800"/>
          <a:ext cx="8915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6248400" y="2021488"/>
            <a:ext cx="1371600" cy="323165"/>
          </a:xfrm>
          <a:prstGeom prst="rect">
            <a:avLst/>
          </a:prstGeom>
          <a:noFill/>
        </p:spPr>
        <p:txBody>
          <a:bodyPr wrap="square" rtlCol="0">
            <a:spAutoFit/>
          </a:bodyPr>
          <a:lstStyle/>
          <a:p>
            <a:pPr algn="ctr"/>
            <a:r>
              <a:rPr lang="en-US" sz="1500" b="1" dirty="0" smtClean="0">
                <a:solidFill>
                  <a:srgbClr val="FFFF00"/>
                </a:solidFill>
              </a:rPr>
              <a:t>p = 0.7345</a:t>
            </a:r>
            <a:endParaRPr lang="en-US" sz="1500" b="1" dirty="0">
              <a:solidFill>
                <a:srgbClr val="FFFF00"/>
              </a:solidFill>
            </a:endParaRPr>
          </a:p>
        </p:txBody>
      </p:sp>
      <p:sp>
        <p:nvSpPr>
          <p:cNvPr id="3" name="title_cohort"/>
          <p:cNvSpPr txBox="1"/>
          <p:nvPr/>
        </p:nvSpPr>
        <p:spPr>
          <a:xfrm>
            <a:off x="1976950" y="1040071"/>
            <a:ext cx="5113900" cy="400110"/>
          </a:xfrm>
          <a:prstGeom prst="rect">
            <a:avLst/>
          </a:prstGeom>
          <a:noFill/>
        </p:spPr>
        <p:txBody>
          <a:bodyPr wrap="none" rtlCol="0">
            <a:spAutoFit/>
          </a:bodyPr>
          <a:lstStyle/>
          <a:p>
            <a:r>
              <a:rPr lang="en-US" sz="2000" b="1" kern="0" smtClean="0">
                <a:solidFill>
                  <a:srgbClr val="FFFFFF"/>
                </a:solidFill>
                <a:ea typeface="+mj-ea"/>
                <a:cs typeface="+mj-cs"/>
              </a:rPr>
              <a:t>(Transplants: January 2008 – June 2014)</a:t>
            </a:r>
            <a:endParaRPr lang="en-US"/>
          </a:p>
        </p:txBody>
      </p:sp>
      <p:grpSp>
        <p:nvGrpSpPr>
          <p:cNvPr id="10" name="Group 9"/>
          <p:cNvGrpSpPr/>
          <p:nvPr/>
        </p:nvGrpSpPr>
        <p:grpSpPr>
          <a:xfrm>
            <a:off x="3" y="6146799"/>
            <a:ext cx="4715933" cy="711201"/>
            <a:chOff x="3" y="6146799"/>
            <a:chExt cx="4715933" cy="711201"/>
          </a:xfrm>
        </p:grpSpPr>
        <p:grpSp>
          <p:nvGrpSpPr>
            <p:cNvPr id="11" name="Group 10"/>
            <p:cNvGrpSpPr/>
            <p:nvPr/>
          </p:nvGrpSpPr>
          <p:grpSpPr>
            <a:xfrm>
              <a:off x="3" y="6146799"/>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4"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6656964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219200"/>
          </a:xfrm>
        </p:spPr>
        <p:txBody>
          <a:bodyPr/>
          <a:lstStyle/>
          <a:p>
            <a:r>
              <a:rPr lang="en-US" sz="2600" smtClean="0"/>
              <a:t>Pediatric Lung Transplants</a:t>
            </a:r>
            <a:r>
              <a:rPr lang="en-US" sz="3200" smtClean="0"/>
              <a:t/>
            </a:r>
            <a:br>
              <a:rPr lang="en-US" sz="3200" smtClean="0"/>
            </a:br>
            <a:r>
              <a:rPr lang="en-US" sz="2400" smtClean="0"/>
              <a:t>Maintenance Immunosuppression at Time of Follow-up</a:t>
            </a:r>
            <a:r>
              <a:rPr lang="en-US" sz="3200" smtClean="0"/>
              <a:t/>
            </a:r>
            <a:br>
              <a:rPr lang="en-US" sz="3200" smtClean="0"/>
            </a:br>
            <a:endParaRPr lang="en-US" sz="2000" dirty="0"/>
          </a:p>
        </p:txBody>
      </p:sp>
      <p:graphicFrame>
        <p:nvGraphicFramePr>
          <p:cNvPr id="4" name="Content Placeholder 3"/>
          <p:cNvGraphicFramePr>
            <a:graphicFrameLocks noGrp="1"/>
          </p:cNvGraphicFramePr>
          <p:nvPr>
            <p:ph idx="1"/>
            <p:extLst/>
          </p:nvPr>
        </p:nvGraphicFramePr>
        <p:xfrm>
          <a:off x="76200" y="1371600"/>
          <a:ext cx="8915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029200" y="6172200"/>
            <a:ext cx="38862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endParaRPr lang="en-US" sz="1200" b="1" dirty="0">
              <a:solidFill>
                <a:srgbClr val="FFFF00"/>
              </a:solidFill>
            </a:endParaRPr>
          </a:p>
        </p:txBody>
      </p:sp>
      <p:sp>
        <p:nvSpPr>
          <p:cNvPr id="3" name="title_cohort"/>
          <p:cNvSpPr/>
          <p:nvPr/>
        </p:nvSpPr>
        <p:spPr>
          <a:xfrm>
            <a:off x="2057400" y="979557"/>
            <a:ext cx="5334000" cy="400110"/>
          </a:xfrm>
          <a:prstGeom prst="rect">
            <a:avLst/>
          </a:prstGeom>
        </p:spPr>
        <p:txBody>
          <a:bodyPr wrap="square">
            <a:spAutoFit/>
          </a:bodyPr>
          <a:lstStyle/>
          <a:p>
            <a:r>
              <a:rPr lang="en-US" sz="2000" b="1" kern="0" smtClean="0">
                <a:solidFill>
                  <a:srgbClr val="FFFFFF"/>
                </a:solidFill>
                <a:ea typeface="+mj-ea"/>
                <a:cs typeface="+mj-cs"/>
              </a:rPr>
              <a:t>(Follow-ups: January 2008 – June 2015)</a:t>
            </a:r>
            <a:endParaRPr lang="en-US" dirty="0"/>
          </a:p>
        </p:txBody>
      </p:sp>
      <p:grpSp>
        <p:nvGrpSpPr>
          <p:cNvPr id="11" name="Group 10"/>
          <p:cNvGrpSpPr/>
          <p:nvPr/>
        </p:nvGrpSpPr>
        <p:grpSpPr>
          <a:xfrm>
            <a:off x="3" y="6146799"/>
            <a:ext cx="4715933" cy="711201"/>
            <a:chOff x="3" y="6146799"/>
            <a:chExt cx="4715933" cy="711201"/>
          </a:xfrm>
        </p:grpSpPr>
        <p:grpSp>
          <p:nvGrpSpPr>
            <p:cNvPr id="12" name="Group 11"/>
            <p:cNvGrpSpPr/>
            <p:nvPr/>
          </p:nvGrpSpPr>
          <p:grpSpPr>
            <a:xfrm>
              <a:off x="3" y="6146799"/>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4116630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143000"/>
          </a:xfrm>
        </p:spPr>
        <p:txBody>
          <a:bodyPr/>
          <a:lstStyle/>
          <a:p>
            <a:r>
              <a:rPr lang="en-US" sz="2600" dirty="0" smtClean="0"/>
              <a:t>Pediatric Lung Transplants</a:t>
            </a:r>
            <a:r>
              <a:rPr lang="en-US" sz="3200" dirty="0" smtClean="0"/>
              <a:t/>
            </a:r>
            <a:br>
              <a:rPr lang="en-US" sz="3200" dirty="0" smtClean="0"/>
            </a:br>
            <a:r>
              <a:rPr lang="en-US" sz="2400" dirty="0" smtClean="0"/>
              <a:t>Maintenance Immunosuppression at Time of Follow-up</a:t>
            </a:r>
            <a:br>
              <a:rPr lang="en-US" sz="2400" dirty="0" smtClean="0"/>
            </a:br>
            <a:endParaRPr lang="en-US" sz="2000" dirty="0"/>
          </a:p>
        </p:txBody>
      </p:sp>
      <p:graphicFrame>
        <p:nvGraphicFramePr>
          <p:cNvPr id="4" name="Content Placeholder 3"/>
          <p:cNvGraphicFramePr>
            <a:graphicFrameLocks noGrp="1"/>
          </p:cNvGraphicFramePr>
          <p:nvPr>
            <p:ph idx="1"/>
            <p:extLst/>
          </p:nvPr>
        </p:nvGraphicFramePr>
        <p:xfrm>
          <a:off x="0" y="1219200"/>
          <a:ext cx="8915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334000" y="6240774"/>
            <a:ext cx="3352800" cy="461665"/>
          </a:xfrm>
          <a:prstGeom prst="rect">
            <a:avLst/>
          </a:prstGeom>
          <a:noFill/>
        </p:spPr>
        <p:txBody>
          <a:bodyPr wrap="square" rtlCol="0">
            <a:spAutoFit/>
          </a:bodyPr>
          <a:lstStyle/>
          <a:p>
            <a:r>
              <a:rPr lang="en-US" sz="1200" b="1" dirty="0" smtClean="0"/>
              <a:t>Analysis is limited to patients who were alive at the time of the follow-up.</a:t>
            </a:r>
            <a:endParaRPr lang="en-US" sz="1200" b="1" dirty="0"/>
          </a:p>
        </p:txBody>
      </p:sp>
      <p:sp>
        <p:nvSpPr>
          <p:cNvPr id="9" name="TextBox 8"/>
          <p:cNvSpPr txBox="1"/>
          <p:nvPr/>
        </p:nvSpPr>
        <p:spPr>
          <a:xfrm>
            <a:off x="2844209" y="5275038"/>
            <a:ext cx="5994991" cy="812530"/>
          </a:xfrm>
          <a:prstGeom prst="rect">
            <a:avLst/>
          </a:prstGeom>
          <a:solidFill>
            <a:schemeClr val="bg2"/>
          </a:solidFill>
          <a:ln>
            <a:solidFill>
              <a:schemeClr val="tx1"/>
            </a:solidFill>
          </a:ln>
        </p:spPr>
        <p:txBody>
          <a:bodyPr wrap="square" lIns="45720" tIns="36576" rIns="45720" bIns="36576" rtlCol="0">
            <a:spAutoFit/>
          </a:bodyPr>
          <a:lstStyle/>
          <a:p>
            <a:r>
              <a:rPr lang="en-US" sz="1200" b="1" dirty="0" smtClean="0"/>
              <a:t>NOTE: No patients were on both calcineurin inhibitors at different points during the 1-year, and two patients were on neither drug during the 1-year.  In the 5-year tabulations, 1 patient was reported to be on both drugs during the year and none were reported to be on neither drug.</a:t>
            </a:r>
          </a:p>
        </p:txBody>
      </p:sp>
      <p:grpSp>
        <p:nvGrpSpPr>
          <p:cNvPr id="11" name="Group 10"/>
          <p:cNvGrpSpPr/>
          <p:nvPr/>
        </p:nvGrpSpPr>
        <p:grpSpPr>
          <a:xfrm>
            <a:off x="3" y="6146799"/>
            <a:ext cx="4715933" cy="711201"/>
            <a:chOff x="3" y="6146799"/>
            <a:chExt cx="4715933" cy="711201"/>
          </a:xfrm>
        </p:grpSpPr>
        <p:grpSp>
          <p:nvGrpSpPr>
            <p:cNvPr id="12" name="Group 11"/>
            <p:cNvGrpSpPr/>
            <p:nvPr/>
          </p:nvGrpSpPr>
          <p:grpSpPr>
            <a:xfrm>
              <a:off x="3" y="6146799"/>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14" name="median_survival"/>
          <p:cNvSpPr txBox="1"/>
          <p:nvPr/>
        </p:nvSpPr>
        <p:spPr>
          <a:xfrm>
            <a:off x="5632530" y="4866976"/>
            <a:ext cx="2998071" cy="38102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smtClean="0">
                <a:solidFill>
                  <a:srgbClr val="FFFF00"/>
                </a:solidFill>
                <a:latin typeface="Arial"/>
              </a:rPr>
              <a:t>5 Year Follow-up (N=160)</a:t>
            </a:r>
            <a:endParaRPr lang="en-US" sz="1600" dirty="0">
              <a:solidFill>
                <a:srgbClr val="FFFF00"/>
              </a:solidFill>
            </a:endParaRPr>
          </a:p>
        </p:txBody>
      </p:sp>
      <p:sp>
        <p:nvSpPr>
          <p:cNvPr id="13" name="pvalues"/>
          <p:cNvSpPr txBox="1"/>
          <p:nvPr/>
        </p:nvSpPr>
        <p:spPr>
          <a:xfrm>
            <a:off x="1257930" y="4894015"/>
            <a:ext cx="2998160" cy="38102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600" b="1" smtClean="0">
                <a:solidFill>
                  <a:srgbClr val="FFFF00"/>
                </a:solidFill>
                <a:latin typeface="+mn-lt"/>
                <a:ea typeface="+mn-ea"/>
                <a:cs typeface="+mn-cs"/>
              </a:rPr>
              <a:t>1 Year Follow-up (N=325)</a:t>
            </a:r>
            <a:endParaRPr lang="en-US" sz="1600" dirty="0">
              <a:solidFill>
                <a:srgbClr val="FFFF00"/>
              </a:solidFill>
            </a:endParaRPr>
          </a:p>
        </p:txBody>
      </p:sp>
      <p:sp>
        <p:nvSpPr>
          <p:cNvPr id="3" name="title_cohort"/>
          <p:cNvSpPr txBox="1"/>
          <p:nvPr/>
        </p:nvSpPr>
        <p:spPr>
          <a:xfrm>
            <a:off x="2118655" y="966935"/>
            <a:ext cx="5012911" cy="400110"/>
          </a:xfrm>
          <a:prstGeom prst="rect">
            <a:avLst/>
          </a:prstGeom>
          <a:noFill/>
        </p:spPr>
        <p:txBody>
          <a:bodyPr wrap="none" rtlCol="0">
            <a:spAutoFit/>
          </a:bodyPr>
          <a:lstStyle/>
          <a:p>
            <a:r>
              <a:rPr lang="en-US" sz="2000" b="1" kern="0" smtClean="0">
                <a:solidFill>
                  <a:srgbClr val="FFFFFF"/>
                </a:solidFill>
                <a:ea typeface="+mj-ea"/>
                <a:cs typeface="+mj-cs"/>
              </a:rPr>
              <a:t>(Follow-ups: January 2008 – June 2015)</a:t>
            </a:r>
            <a:endParaRPr lang="en-US" dirty="0"/>
          </a:p>
        </p:txBody>
      </p:sp>
    </p:spTree>
    <p:extLst>
      <p:ext uri="{BB962C8B-B14F-4D97-AF65-F5344CB8AC3E}">
        <p14:creationId xmlns:p14="http://schemas.microsoft.com/office/powerpoint/2010/main" val="18131476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914400"/>
          </a:xfrm>
        </p:spPr>
        <p:txBody>
          <a:bodyPr/>
          <a:lstStyle/>
          <a:p>
            <a:r>
              <a:rPr lang="en-US" sz="2600" dirty="0" smtClean="0"/>
              <a:t>Pediatric Lung Transplants</a:t>
            </a:r>
            <a:br>
              <a:rPr lang="en-US" sz="2600" dirty="0" smtClean="0"/>
            </a:br>
            <a:r>
              <a:rPr lang="en-US" sz="2400" dirty="0" smtClean="0"/>
              <a:t>Recipient Age Distribution – Percentage</a:t>
            </a:r>
            <a:br>
              <a:rPr lang="en-US" sz="2400" dirty="0" smtClean="0"/>
            </a:br>
            <a:endParaRPr lang="en-US" sz="2000" dirty="0"/>
          </a:p>
        </p:txBody>
      </p:sp>
      <p:graphicFrame>
        <p:nvGraphicFramePr>
          <p:cNvPr id="10" name="Content Placeholder 9"/>
          <p:cNvGraphicFramePr>
            <a:graphicFrameLocks noGrp="1"/>
          </p:cNvGraphicFramePr>
          <p:nvPr>
            <p:ph idx="1"/>
            <p:extLst/>
          </p:nvPr>
        </p:nvGraphicFramePr>
        <p:xfrm>
          <a:off x="0" y="1371600"/>
          <a:ext cx="91440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953000" y="6240774"/>
            <a:ext cx="3505200" cy="461665"/>
          </a:xfrm>
          <a:prstGeom prst="rect">
            <a:avLst/>
          </a:prstGeom>
          <a:noFill/>
        </p:spPr>
        <p:txBody>
          <a:bodyPr wrap="square" rtlCol="0">
            <a:spAutoFit/>
          </a:bodyPr>
          <a:lstStyle/>
          <a:p>
            <a:r>
              <a:rPr lang="en-US" sz="1200" b="1" dirty="0" smtClean="0">
                <a:solidFill>
                  <a:srgbClr val="FFFF00"/>
                </a:solidFill>
              </a:rPr>
              <a:t>Analysis includes deceased and living donor transplants.</a:t>
            </a:r>
            <a:endParaRPr lang="en-US" sz="1200" dirty="0">
              <a:solidFill>
                <a:srgbClr val="FFFF00"/>
              </a:solidFill>
            </a:endParaRPr>
          </a:p>
        </p:txBody>
      </p:sp>
      <p:sp>
        <p:nvSpPr>
          <p:cNvPr id="3" name="title_cohort"/>
          <p:cNvSpPr txBox="1"/>
          <p:nvPr/>
        </p:nvSpPr>
        <p:spPr>
          <a:xfrm>
            <a:off x="2209800" y="1069961"/>
            <a:ext cx="5099729" cy="400110"/>
          </a:xfrm>
          <a:prstGeom prst="rect">
            <a:avLst/>
          </a:prstGeom>
          <a:noFill/>
        </p:spPr>
        <p:txBody>
          <a:bodyPr wrap="none" rtlCol="0">
            <a:spAutoFit/>
          </a:bodyPr>
          <a:lstStyle/>
          <a:p>
            <a:r>
              <a:rPr lang="en-US" sz="2000" b="1" dirty="0" smtClean="0">
                <a:latin typeface="+mj-lt"/>
              </a:rPr>
              <a:t>(Transplants: January 1988 – June 2015)</a:t>
            </a:r>
            <a:endParaRPr lang="en-US" sz="2000" b="1" dirty="0">
              <a:latin typeface="+mj-lt"/>
            </a:endParaRPr>
          </a:p>
        </p:txBody>
      </p:sp>
      <p:grpSp>
        <p:nvGrpSpPr>
          <p:cNvPr id="11" name="Group 10"/>
          <p:cNvGrpSpPr/>
          <p:nvPr/>
        </p:nvGrpSpPr>
        <p:grpSpPr>
          <a:xfrm>
            <a:off x="3" y="6146799"/>
            <a:ext cx="4715933" cy="711201"/>
            <a:chOff x="3" y="6146799"/>
            <a:chExt cx="4715933" cy="711201"/>
          </a:xfrm>
        </p:grpSpPr>
        <p:grpSp>
          <p:nvGrpSpPr>
            <p:cNvPr id="12" name="Group 11"/>
            <p:cNvGrpSpPr/>
            <p:nvPr/>
          </p:nvGrpSpPr>
          <p:grpSpPr>
            <a:xfrm>
              <a:off x="3" y="6146799"/>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3"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9456018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71600"/>
          </a:xfrm>
        </p:spPr>
        <p:txBody>
          <a:bodyPr/>
          <a:lstStyle/>
          <a:p>
            <a:pPr algn="l">
              <a:lnSpc>
                <a:spcPct val="90000"/>
              </a:lnSpc>
            </a:pPr>
            <a:r>
              <a:rPr lang="en-US" sz="2600" dirty="0"/>
              <a:t> </a:t>
            </a:r>
            <a:r>
              <a:rPr lang="en-US" sz="2600" dirty="0" smtClean="0"/>
              <a:t>  		    Pediatric Lung Transplants </a:t>
            </a:r>
            <a:r>
              <a:rPr lang="en-US" sz="2400" dirty="0" smtClean="0"/>
              <a:t/>
            </a:r>
            <a:br>
              <a:rPr lang="en-US" sz="2400" dirty="0" smtClean="0"/>
            </a:br>
            <a:r>
              <a:rPr lang="en-US" sz="2400" dirty="0" smtClean="0"/>
              <a:t>    Maintenance Immunosuppression Drug Combinations at  	Time of Follow-up</a:t>
            </a:r>
            <a:endParaRPr lang="en-US" sz="2000" dirty="0"/>
          </a:p>
        </p:txBody>
      </p:sp>
      <p:graphicFrame>
        <p:nvGraphicFramePr>
          <p:cNvPr id="10" name="Content Placeholder 9"/>
          <p:cNvGraphicFramePr>
            <a:graphicFrameLocks noGrp="1"/>
          </p:cNvGraphicFramePr>
          <p:nvPr>
            <p:ph idx="1"/>
            <p:extLst/>
          </p:nvPr>
        </p:nvGraphicFramePr>
        <p:xfrm>
          <a:off x="152400" y="1229833"/>
          <a:ext cx="87630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5410200" y="6259316"/>
            <a:ext cx="3429000" cy="461665"/>
          </a:xfrm>
          <a:prstGeom prst="rect">
            <a:avLst/>
          </a:prstGeom>
          <a:noFill/>
        </p:spPr>
        <p:txBody>
          <a:bodyPr wrap="square" rtlCol="0">
            <a:spAutoFit/>
          </a:bodyPr>
          <a:lstStyle/>
          <a:p>
            <a:r>
              <a:rPr lang="en-US" sz="1200" b="1" dirty="0" smtClean="0">
                <a:solidFill>
                  <a:srgbClr val="FFFF00"/>
                </a:solidFill>
              </a:rPr>
              <a:t>Analysis is limited to patients who were alive at the time of the follow-up.</a:t>
            </a:r>
          </a:p>
        </p:txBody>
      </p:sp>
      <p:sp>
        <p:nvSpPr>
          <p:cNvPr id="12" name="TextBox 11"/>
          <p:cNvSpPr txBox="1"/>
          <p:nvPr/>
        </p:nvSpPr>
        <p:spPr>
          <a:xfrm>
            <a:off x="1600200" y="5780352"/>
            <a:ext cx="5943600" cy="323165"/>
          </a:xfrm>
          <a:prstGeom prst="rect">
            <a:avLst/>
          </a:prstGeom>
          <a:noFill/>
        </p:spPr>
        <p:txBody>
          <a:bodyPr wrap="square" rtlCol="0">
            <a:spAutoFit/>
          </a:bodyPr>
          <a:lstStyle/>
          <a:p>
            <a:pPr algn="ctr"/>
            <a:r>
              <a:rPr lang="en-US" sz="1500" b="1" dirty="0" smtClean="0">
                <a:solidFill>
                  <a:srgbClr val="FFFF00"/>
                </a:solidFill>
              </a:rPr>
              <a:t>NOTE: Different patients are analyzed in Year 1 and Year 5.</a:t>
            </a:r>
          </a:p>
        </p:txBody>
      </p:sp>
      <p:sp>
        <p:nvSpPr>
          <p:cNvPr id="3" name="title_cohort"/>
          <p:cNvSpPr txBox="1"/>
          <p:nvPr/>
        </p:nvSpPr>
        <p:spPr>
          <a:xfrm>
            <a:off x="3570516" y="923281"/>
            <a:ext cx="5012911" cy="400110"/>
          </a:xfrm>
          <a:prstGeom prst="rect">
            <a:avLst/>
          </a:prstGeom>
          <a:noFill/>
        </p:spPr>
        <p:txBody>
          <a:bodyPr wrap="none" rtlCol="0">
            <a:spAutoFit/>
          </a:bodyPr>
          <a:lstStyle/>
          <a:p>
            <a:r>
              <a:rPr lang="en-US" sz="2000" b="1" kern="0" dirty="0" smtClean="0">
                <a:solidFill>
                  <a:srgbClr val="FFFFFF"/>
                </a:solidFill>
                <a:ea typeface="+mj-ea"/>
                <a:cs typeface="+mj-cs"/>
              </a:rPr>
              <a:t>(Follow-ups: January 2008 – June 2015)</a:t>
            </a:r>
            <a:endParaRPr lang="en-US" sz="2000" dirty="0"/>
          </a:p>
        </p:txBody>
      </p:sp>
      <p:grpSp>
        <p:nvGrpSpPr>
          <p:cNvPr id="11" name="Group 10"/>
          <p:cNvGrpSpPr/>
          <p:nvPr/>
        </p:nvGrpSpPr>
        <p:grpSpPr>
          <a:xfrm>
            <a:off x="3" y="6146799"/>
            <a:ext cx="4715933" cy="711201"/>
            <a:chOff x="3" y="6146799"/>
            <a:chExt cx="4715933" cy="711201"/>
          </a:xfrm>
        </p:grpSpPr>
        <p:grpSp>
          <p:nvGrpSpPr>
            <p:cNvPr id="13" name="Group 12"/>
            <p:cNvGrpSpPr/>
            <p:nvPr/>
          </p:nvGrpSpPr>
          <p:grpSpPr>
            <a:xfrm>
              <a:off x="3" y="6146799"/>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5754988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Post Transplant Morbidities</a:t>
            </a:r>
            <a:endParaRPr lang="en-US" sz="4000" dirty="0"/>
          </a:p>
        </p:txBody>
      </p:sp>
      <p:grpSp>
        <p:nvGrpSpPr>
          <p:cNvPr id="9" name="Group 8"/>
          <p:cNvGrpSpPr/>
          <p:nvPr/>
        </p:nvGrpSpPr>
        <p:grpSpPr>
          <a:xfrm>
            <a:off x="3" y="6146799"/>
            <a:ext cx="4715933" cy="711201"/>
            <a:chOff x="3" y="6146799"/>
            <a:chExt cx="4715933" cy="711201"/>
          </a:xfrm>
        </p:grpSpPr>
        <p:grpSp>
          <p:nvGrpSpPr>
            <p:cNvPr id="11" name="Group 10"/>
            <p:cNvGrpSpPr/>
            <p:nvPr/>
          </p:nvGrpSpPr>
          <p:grpSpPr>
            <a:xfrm>
              <a:off x="3" y="6146799"/>
              <a:ext cx="4715932" cy="711201"/>
              <a:chOff x="1" y="6067776"/>
              <a:chExt cx="4952999" cy="790224"/>
            </a:xfrm>
          </p:grpSpPr>
          <p:pic>
            <p:nvPicPr>
              <p:cNvPr id="14" name="Picture 13"/>
              <p:cNvPicPr>
                <a:picLocks noChangeAspect="1"/>
              </p:cNvPicPr>
              <p:nvPr/>
            </p:nvPicPr>
            <p:blipFill>
              <a:blip r:embed="rId3"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3"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9442693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219200"/>
          </a:xfrm>
        </p:spPr>
        <p:txBody>
          <a:bodyPr/>
          <a:lstStyle/>
          <a:p>
            <a:pPr algn="l"/>
            <a:r>
              <a:rPr lang="en-US" sz="2600" dirty="0" smtClean="0"/>
              <a:t>		    Pediatric Lung Transplants</a:t>
            </a:r>
            <a:r>
              <a:rPr lang="en-US" sz="2400" dirty="0" smtClean="0"/>
              <a:t/>
            </a:r>
            <a:br>
              <a:rPr lang="en-US" sz="2400" dirty="0" smtClean="0"/>
            </a:br>
            <a:r>
              <a:rPr lang="en-US" sz="2400" dirty="0" smtClean="0"/>
              <a:t>   Cumulative Morbidity Rates in </a:t>
            </a:r>
            <a:r>
              <a:rPr lang="en-US" sz="2400" u="sng" dirty="0" smtClean="0"/>
              <a:t>Survivors</a:t>
            </a:r>
            <a:r>
              <a:rPr lang="en-US" sz="2400" dirty="0" smtClean="0"/>
              <a:t> within 1, 5 and 7   	Years Post Transplant</a:t>
            </a:r>
            <a:endParaRPr lang="en-US" sz="2000" dirty="0"/>
          </a:p>
        </p:txBody>
      </p:sp>
      <p:graphicFrame>
        <p:nvGraphicFramePr>
          <p:cNvPr id="13" name="Content Placeholder 12"/>
          <p:cNvGraphicFramePr>
            <a:graphicFrameLocks noGrp="1"/>
          </p:cNvGraphicFramePr>
          <p:nvPr>
            <p:ph idx="1"/>
            <p:extLst/>
          </p:nvPr>
        </p:nvGraphicFramePr>
        <p:xfrm>
          <a:off x="228598" y="1524000"/>
          <a:ext cx="8763002" cy="4583365"/>
        </p:xfrm>
        <a:graphic>
          <a:graphicData uri="http://schemas.openxmlformats.org/drawingml/2006/table">
            <a:tbl>
              <a:tblPr bandRow="1">
                <a:tableStyleId>{5C22544A-7EE6-4342-B048-85BDC9FD1C3A}</a:tableStyleId>
              </a:tblPr>
              <a:tblGrid>
                <a:gridCol w="3048002"/>
                <a:gridCol w="838200"/>
                <a:gridCol w="1066800"/>
                <a:gridCol w="914400"/>
                <a:gridCol w="990600"/>
                <a:gridCol w="952500"/>
                <a:gridCol w="952500"/>
              </a:tblGrid>
              <a:tr h="1039291">
                <a:tc>
                  <a:txBody>
                    <a:bodyPr/>
                    <a:lstStyle/>
                    <a:p>
                      <a:pPr marL="0" marR="0" algn="ctr">
                        <a:spcBef>
                          <a:spcPts val="0"/>
                        </a:spcBef>
                        <a:spcAft>
                          <a:spcPts val="0"/>
                        </a:spcAft>
                      </a:pPr>
                      <a:r>
                        <a:rPr lang="en-US" sz="1300" b="1" u="none" strike="noStrike" dirty="0">
                          <a:solidFill>
                            <a:srgbClr val="FFFF00"/>
                          </a:solidFill>
                          <a:latin typeface="+mn-lt"/>
                          <a:ea typeface="Times New Roman"/>
                          <a:cs typeface="Times New Roman"/>
                        </a:rPr>
                        <a:t>Outcome</a:t>
                      </a:r>
                      <a:endParaRPr lang="en-US" sz="13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a:solidFill>
                            <a:srgbClr val="FFFF00"/>
                          </a:solidFill>
                          <a:latin typeface="+mn-lt"/>
                          <a:ea typeface="Times New Roman"/>
                          <a:cs typeface="Times New Roman"/>
                        </a:rPr>
                        <a:t>Within </a:t>
                      </a:r>
                      <a:endParaRPr lang="en-US" sz="13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300" b="1" u="sng" strike="noStrike" dirty="0" smtClean="0">
                          <a:solidFill>
                            <a:srgbClr val="FFFF00"/>
                          </a:solidFill>
                          <a:latin typeface="+mn-lt"/>
                          <a:ea typeface="Times New Roman"/>
                          <a:cs typeface="Times New Roman"/>
                        </a:rPr>
                        <a:t>1 </a:t>
                      </a:r>
                      <a:r>
                        <a:rPr lang="en-US" sz="1300" b="1" u="sng" strike="noStrike" dirty="0">
                          <a:solidFill>
                            <a:srgbClr val="FFFF00"/>
                          </a:solidFill>
                          <a:latin typeface="+mn-lt"/>
                          <a:ea typeface="Times New Roman"/>
                          <a:cs typeface="Times New Roman"/>
                        </a:rPr>
                        <a:t>Year</a:t>
                      </a:r>
                      <a:endParaRPr lang="en-US" sz="1300" b="1" u="sng" dirty="0">
                        <a:solidFill>
                          <a:srgbClr val="FFFF00"/>
                        </a:solidFill>
                        <a:latin typeface="+mn-lt"/>
                        <a:ea typeface="Times New Roman"/>
                        <a:cs typeface="Times New Roman"/>
                      </a:endParaRPr>
                    </a:p>
                  </a:txBody>
                  <a:tcPr marL="9144" marR="9144"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a:solidFill>
                            <a:srgbClr val="FFFF00"/>
                          </a:solidFill>
                          <a:latin typeface="+mn-lt"/>
                          <a:ea typeface="Times New Roman"/>
                          <a:cs typeface="Times New Roman"/>
                        </a:rPr>
                        <a:t>Total </a:t>
                      </a:r>
                      <a:r>
                        <a:rPr lang="en-US" sz="1300" b="1" u="none" strike="noStrike" dirty="0" smtClean="0">
                          <a:solidFill>
                            <a:srgbClr val="FFFF00"/>
                          </a:solidFill>
                          <a:latin typeface="+mn-lt"/>
                          <a:ea typeface="Times New Roman"/>
                          <a:cs typeface="Times New Roman"/>
                        </a:rPr>
                        <a:t>N </a:t>
                      </a:r>
                      <a:r>
                        <a:rPr lang="en-US" sz="1300" b="1" u="none" strike="noStrike" dirty="0">
                          <a:solidFill>
                            <a:srgbClr val="FFFF00"/>
                          </a:solidFill>
                          <a:latin typeface="+mn-lt"/>
                          <a:ea typeface="Times New Roman"/>
                          <a:cs typeface="Times New Roman"/>
                        </a:rPr>
                        <a:t>with </a:t>
                      </a:r>
                      <a:r>
                        <a:rPr lang="en-US" sz="1300" b="1" u="sng" strike="noStrike" dirty="0">
                          <a:solidFill>
                            <a:srgbClr val="FFFF00"/>
                          </a:solidFill>
                          <a:latin typeface="+mn-lt"/>
                          <a:ea typeface="Times New Roman"/>
                          <a:cs typeface="Times New Roman"/>
                        </a:rPr>
                        <a:t>known response</a:t>
                      </a:r>
                      <a:endParaRPr lang="en-US" sz="1300" b="1" u="sng" dirty="0">
                        <a:solidFill>
                          <a:srgbClr val="FFFF00"/>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smtClean="0">
                          <a:solidFill>
                            <a:srgbClr val="FFFF00"/>
                          </a:solidFill>
                          <a:latin typeface="+mn-lt"/>
                          <a:ea typeface="Times New Roman"/>
                          <a:cs typeface="Times New Roman"/>
                        </a:rPr>
                        <a:t>Within </a:t>
                      </a:r>
                    </a:p>
                    <a:p>
                      <a:pPr marL="0" marR="0" algn="ctr">
                        <a:spcBef>
                          <a:spcPts val="0"/>
                        </a:spcBef>
                        <a:spcAft>
                          <a:spcPts val="0"/>
                        </a:spcAft>
                      </a:pPr>
                      <a:r>
                        <a:rPr lang="en-US" sz="1300" b="1" u="sng" strike="noStrike" dirty="0" smtClean="0">
                          <a:solidFill>
                            <a:srgbClr val="FFFF00"/>
                          </a:solidFill>
                          <a:latin typeface="+mn-lt"/>
                          <a:ea typeface="Times New Roman"/>
                          <a:cs typeface="Times New Roman"/>
                        </a:rPr>
                        <a:t>5 Years</a:t>
                      </a:r>
                      <a:endParaRPr lang="en-US" sz="1300" b="1" u="sng" dirty="0" smtClean="0">
                        <a:solidFill>
                          <a:srgbClr val="FFFF00"/>
                        </a:solidFill>
                        <a:latin typeface="+mn-lt"/>
                        <a:ea typeface="Times New Roman"/>
                        <a:cs typeface="Times New Roman"/>
                      </a:endParaRPr>
                    </a:p>
                    <a:p>
                      <a:pPr marL="0" marR="0" algn="ctr">
                        <a:spcBef>
                          <a:spcPts val="0"/>
                        </a:spcBef>
                        <a:spcAft>
                          <a:spcPts val="0"/>
                        </a:spcAft>
                      </a:pPr>
                      <a:endParaRPr lang="en-US" sz="1300" b="1" u="sng" dirty="0">
                        <a:solidFill>
                          <a:srgbClr val="FFFF00"/>
                        </a:solidFill>
                        <a:latin typeface="+mn-lt"/>
                        <a:ea typeface="Times New Roman"/>
                        <a:cs typeface="Times New Roman"/>
                      </a:endParaRPr>
                    </a:p>
                  </a:txBody>
                  <a:tcPr marL="9144" marR="9144"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300" b="1" u="none" strike="noStrike" dirty="0" smtClean="0">
                          <a:solidFill>
                            <a:srgbClr val="FFFF00"/>
                          </a:solidFill>
                          <a:latin typeface="+mn-lt"/>
                          <a:ea typeface="Times New Roman"/>
                          <a:cs typeface="Times New Roman"/>
                        </a:rPr>
                        <a:t>Total N with </a:t>
                      </a:r>
                      <a:r>
                        <a:rPr lang="en-US" sz="1300" b="1" u="sng" strike="noStrike" dirty="0" smtClean="0">
                          <a:solidFill>
                            <a:srgbClr val="FFFF00"/>
                          </a:solidFill>
                          <a:latin typeface="+mn-lt"/>
                          <a:ea typeface="Times New Roman"/>
                          <a:cs typeface="Times New Roman"/>
                        </a:rPr>
                        <a:t>known response</a:t>
                      </a:r>
                      <a:endParaRPr lang="en-US" sz="1300" b="1" u="sng" dirty="0" smtClean="0">
                        <a:solidFill>
                          <a:srgbClr val="FFFF00"/>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smtClean="0">
                          <a:solidFill>
                            <a:srgbClr val="FFFF00"/>
                          </a:solidFill>
                          <a:latin typeface="+mn-lt"/>
                          <a:ea typeface="Times New Roman"/>
                          <a:cs typeface="Times New Roman"/>
                        </a:rPr>
                        <a:t>Within </a:t>
                      </a:r>
                    </a:p>
                    <a:p>
                      <a:pPr marL="0" marR="0" algn="ctr">
                        <a:spcBef>
                          <a:spcPts val="0"/>
                        </a:spcBef>
                        <a:spcAft>
                          <a:spcPts val="0"/>
                        </a:spcAft>
                      </a:pPr>
                      <a:r>
                        <a:rPr lang="en-US" sz="1300" b="1" u="sng" strike="noStrike" dirty="0" smtClean="0">
                          <a:solidFill>
                            <a:srgbClr val="FFFF00"/>
                          </a:solidFill>
                          <a:latin typeface="+mn-lt"/>
                          <a:ea typeface="Times New Roman"/>
                          <a:cs typeface="Times New Roman"/>
                        </a:rPr>
                        <a:t>7 Years</a:t>
                      </a:r>
                      <a:endParaRPr lang="en-US" sz="1300" b="1" u="sng" dirty="0" smtClean="0">
                        <a:solidFill>
                          <a:srgbClr val="FFFF00"/>
                        </a:solidFill>
                        <a:latin typeface="+mn-lt"/>
                        <a:ea typeface="Times New Roman"/>
                        <a:cs typeface="Times New Roman"/>
                      </a:endParaRPr>
                    </a:p>
                  </a:txBody>
                  <a:tcPr marL="9144" marR="9144"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300" b="1" u="none" strike="noStrike" dirty="0" smtClean="0">
                          <a:solidFill>
                            <a:srgbClr val="FFFF00"/>
                          </a:solidFill>
                          <a:latin typeface="+mn-lt"/>
                          <a:ea typeface="Times New Roman"/>
                          <a:cs typeface="Times New Roman"/>
                        </a:rPr>
                        <a:t>Total N with </a:t>
                      </a:r>
                      <a:r>
                        <a:rPr lang="en-US" sz="1300" b="1" u="sng" strike="noStrike" dirty="0" smtClean="0">
                          <a:solidFill>
                            <a:srgbClr val="FFFF00"/>
                          </a:solidFill>
                          <a:latin typeface="+mn-lt"/>
                          <a:ea typeface="Times New Roman"/>
                          <a:cs typeface="Times New Roman"/>
                        </a:rPr>
                        <a:t>known response</a:t>
                      </a:r>
                      <a:endParaRPr lang="en-US" sz="1300" b="1" u="sng" dirty="0">
                        <a:solidFill>
                          <a:srgbClr val="FFFF00"/>
                        </a:solidFill>
                        <a:latin typeface="+mn-lt"/>
                        <a:ea typeface="Times New Roman"/>
                        <a:cs typeface="Times New Roman"/>
                      </a:endParaRPr>
                    </a:p>
                  </a:txBody>
                  <a:tcPr marL="9144" marR="27432" marT="0"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21491">
                <a:tc>
                  <a:txBody>
                    <a:bodyPr/>
                    <a:lstStyle/>
                    <a:p>
                      <a:pPr marL="0" marR="0">
                        <a:spcBef>
                          <a:spcPts val="0"/>
                        </a:spcBef>
                        <a:spcAft>
                          <a:spcPts val="0"/>
                        </a:spcAft>
                      </a:pPr>
                      <a:r>
                        <a:rPr lang="en-US" sz="1300" b="1" dirty="0" smtClean="0">
                          <a:solidFill>
                            <a:srgbClr val="FFFFFF"/>
                          </a:solidFill>
                          <a:latin typeface="+mn-lt"/>
                          <a:ea typeface="Times New Roman"/>
                          <a:cs typeface="Times New Roman"/>
                        </a:rPr>
                        <a:t>Hypertension*</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42.4%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(N = 780)</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69.3%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(N = 270)</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300" b="1" i="0" kern="1200" baseline="0" dirty="0" smtClean="0">
                          <a:solidFill>
                            <a:srgbClr val="FFFFFF"/>
                          </a:solidFill>
                          <a:latin typeface="+mn-lt"/>
                          <a:ea typeface="Times New Roman"/>
                          <a:cs typeface="Times New Roman"/>
                        </a:rPr>
                        <a:t>–</a:t>
                      </a:r>
                      <a:r>
                        <a:rPr lang="en-US" sz="1300" b="1" i="0" u="none" strike="noStrike" dirty="0" smtClean="0">
                          <a:solidFill>
                            <a:schemeClr val="tx1"/>
                          </a:solidFill>
                          <a:effectLst/>
                          <a:latin typeface="+mj-lt"/>
                        </a:rPr>
                        <a:t> </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 </a:t>
                      </a: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421491">
                <a:tc>
                  <a:txBody>
                    <a:bodyPr/>
                    <a:lstStyle/>
                    <a:p>
                      <a:pPr marL="0" marR="0">
                        <a:spcBef>
                          <a:spcPts val="0"/>
                        </a:spcBef>
                        <a:spcAft>
                          <a:spcPts val="0"/>
                        </a:spcAft>
                      </a:pPr>
                      <a:r>
                        <a:rPr lang="en-US" sz="1300" b="1" kern="0" dirty="0">
                          <a:solidFill>
                            <a:srgbClr val="FFFFFF"/>
                          </a:solidFill>
                          <a:latin typeface="+mn-lt"/>
                          <a:ea typeface="Times New Roman"/>
                          <a:cs typeface="Times New Roman"/>
                        </a:rPr>
                        <a:t>Renal Dysfunction</a:t>
                      </a:r>
                      <a:endParaRPr lang="en-US" sz="13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9.5%</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(N = 813)</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29.5%</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(N = 292)</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41.7%</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(N = 168)</a:t>
                      </a: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84495">
                <a:tc>
                  <a:txBody>
                    <a:bodyPr/>
                    <a:lstStyle/>
                    <a:p>
                      <a:pPr marL="0" marR="0">
                        <a:spcBef>
                          <a:spcPts val="0"/>
                        </a:spcBef>
                        <a:spcAft>
                          <a:spcPts val="0"/>
                        </a:spcAft>
                      </a:pPr>
                      <a:r>
                        <a:rPr lang="en-US" sz="1300" b="1" i="1" dirty="0">
                          <a:solidFill>
                            <a:srgbClr val="FFFFFF"/>
                          </a:solidFill>
                          <a:latin typeface="+mn-lt"/>
                          <a:ea typeface="Times New Roman"/>
                          <a:cs typeface="Times New Roman"/>
                        </a:rPr>
                        <a:t>        Abnormal Creatinine </a:t>
                      </a:r>
                      <a:r>
                        <a:rPr lang="en-US" sz="1300" b="1" i="1" dirty="0" smtClean="0">
                          <a:solidFill>
                            <a:srgbClr val="FFFFFF"/>
                          </a:solidFill>
                          <a:latin typeface="+mn-lt"/>
                          <a:ea typeface="Times New Roman"/>
                          <a:cs typeface="Times New Roman"/>
                        </a:rPr>
                        <a:t>≤ </a:t>
                      </a:r>
                      <a:r>
                        <a:rPr lang="en-US" sz="1300" b="1" i="1" dirty="0">
                          <a:solidFill>
                            <a:srgbClr val="FFFFFF"/>
                          </a:solidFill>
                          <a:latin typeface="+mn-lt"/>
                          <a:ea typeface="Times New Roman"/>
                          <a:cs typeface="Times New Roman"/>
                        </a:rPr>
                        <a:t>2.5 mg/dl</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dirty="0">
                          <a:solidFill>
                            <a:schemeClr val="tx1"/>
                          </a:solidFill>
                          <a:effectLst/>
                          <a:latin typeface="+mj-lt"/>
                        </a:rPr>
                        <a:t>6.4%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dirty="0">
                          <a:solidFill>
                            <a:schemeClr val="tx1"/>
                          </a:solidFill>
                          <a:effectLst/>
                          <a:latin typeface="+mj-lt"/>
                        </a:rPr>
                        <a:t> </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a:solidFill>
                            <a:schemeClr val="tx1"/>
                          </a:solidFill>
                          <a:effectLst/>
                          <a:latin typeface="+mj-lt"/>
                        </a:rPr>
                        <a:t>22.6%</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a:solidFill>
                            <a:schemeClr val="tx1"/>
                          </a:solidFill>
                          <a:effectLst/>
                          <a:latin typeface="+mj-lt"/>
                        </a:rPr>
                        <a:t> </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a:solidFill>
                            <a:schemeClr val="tx1"/>
                          </a:solidFill>
                          <a:effectLst/>
                          <a:latin typeface="+mj-lt"/>
                        </a:rPr>
                        <a:t>31.0%</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 </a:t>
                      </a: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50708">
                <a:tc>
                  <a:txBody>
                    <a:bodyPr/>
                    <a:lstStyle/>
                    <a:p>
                      <a:pPr marL="0" marR="0">
                        <a:spcBef>
                          <a:spcPts val="0"/>
                        </a:spcBef>
                        <a:spcAft>
                          <a:spcPts val="0"/>
                        </a:spcAft>
                      </a:pPr>
                      <a:r>
                        <a:rPr lang="en-US" sz="1300" b="1" i="1" dirty="0">
                          <a:solidFill>
                            <a:srgbClr val="FFFFFF"/>
                          </a:solidFill>
                          <a:latin typeface="+mn-lt"/>
                          <a:ea typeface="Times New Roman"/>
                          <a:cs typeface="Times New Roman"/>
                        </a:rPr>
                        <a:t>        Creatinine &gt; 2.5 mg/dl</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a:solidFill>
                            <a:schemeClr val="tx1"/>
                          </a:solidFill>
                          <a:effectLst/>
                          <a:latin typeface="+mj-lt"/>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a:solidFill>
                            <a:schemeClr val="tx1"/>
                          </a:solidFill>
                          <a:effectLst/>
                          <a:latin typeface="+mj-lt"/>
                        </a:rPr>
                        <a:t> </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dirty="0">
                          <a:solidFill>
                            <a:schemeClr val="tx1"/>
                          </a:solidFill>
                          <a:effectLst/>
                          <a:latin typeface="+mj-lt"/>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dirty="0">
                          <a:solidFill>
                            <a:schemeClr val="tx1"/>
                          </a:solidFill>
                          <a:effectLst/>
                          <a:latin typeface="+mj-lt"/>
                        </a:rPr>
                        <a:t> </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a:solidFill>
                            <a:schemeClr val="tx1"/>
                          </a:solidFill>
                          <a:effectLst/>
                          <a:latin typeface="+mj-lt"/>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 </a:t>
                      </a: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50708">
                <a:tc>
                  <a:txBody>
                    <a:bodyPr/>
                    <a:lstStyle/>
                    <a:p>
                      <a:pPr marL="0" marR="0">
                        <a:spcBef>
                          <a:spcPts val="0"/>
                        </a:spcBef>
                        <a:spcAft>
                          <a:spcPts val="0"/>
                        </a:spcAft>
                      </a:pPr>
                      <a:r>
                        <a:rPr lang="en-US" sz="1300" b="1" i="1" dirty="0">
                          <a:solidFill>
                            <a:srgbClr val="FFFFFF"/>
                          </a:solidFill>
                          <a:latin typeface="+mn-lt"/>
                          <a:ea typeface="Times New Roman"/>
                          <a:cs typeface="Times New Roman"/>
                        </a:rPr>
                        <a:t>        Chronic Dialysis</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a:solidFill>
                            <a:schemeClr val="tx1"/>
                          </a:solidFill>
                          <a:effectLst/>
                          <a:latin typeface="+mj-lt"/>
                        </a:rPr>
                        <a:t>0.7%</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a:solidFill>
                            <a:schemeClr val="tx1"/>
                          </a:solidFill>
                          <a:effectLst/>
                          <a:latin typeface="+mj-lt"/>
                        </a:rPr>
                        <a:t> </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a:solidFill>
                            <a:schemeClr val="tx1"/>
                          </a:solidFill>
                          <a:effectLst/>
                          <a:latin typeface="+mj-lt"/>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dirty="0">
                          <a:solidFill>
                            <a:schemeClr val="tx1"/>
                          </a:solidFill>
                          <a:effectLst/>
                          <a:latin typeface="+mj-lt"/>
                        </a:rPr>
                        <a:t> </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dirty="0">
                          <a:solidFill>
                            <a:schemeClr val="tx1"/>
                          </a:solidFill>
                          <a:effectLst/>
                          <a:latin typeface="+mj-lt"/>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 </a:t>
                      </a: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50708">
                <a:tc>
                  <a:txBody>
                    <a:bodyPr/>
                    <a:lstStyle/>
                    <a:p>
                      <a:pPr marL="0" marR="0">
                        <a:spcBef>
                          <a:spcPts val="0"/>
                        </a:spcBef>
                        <a:spcAft>
                          <a:spcPts val="0"/>
                        </a:spcAft>
                      </a:pPr>
                      <a:r>
                        <a:rPr lang="en-US" sz="1300" b="1" i="1" dirty="0">
                          <a:solidFill>
                            <a:srgbClr val="FFFFFF"/>
                          </a:solidFill>
                          <a:latin typeface="+mn-lt"/>
                          <a:ea typeface="Times New Roman"/>
                          <a:cs typeface="Times New Roman"/>
                        </a:rPr>
                        <a:t>        Renal Transplant</a:t>
                      </a:r>
                      <a:endParaRPr lang="en-US" sz="13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a:solidFill>
                            <a:schemeClr val="tx1"/>
                          </a:solidFill>
                          <a:effectLst/>
                          <a:latin typeface="+mj-lt"/>
                        </a:rPr>
                        <a:t>0.2%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a:solidFill>
                            <a:schemeClr val="tx1"/>
                          </a:solidFill>
                          <a:effectLst/>
                          <a:latin typeface="+mj-lt"/>
                        </a:rPr>
                        <a:t> </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a:solidFill>
                            <a:schemeClr val="tx1"/>
                          </a:solidFill>
                          <a:effectLst/>
                          <a:latin typeface="+mj-lt"/>
                        </a:rPr>
                        <a:t>0.7%</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a:solidFill>
                            <a:schemeClr val="tx1"/>
                          </a:solidFill>
                          <a:effectLst/>
                          <a:latin typeface="+mj-lt"/>
                        </a:rPr>
                        <a:t> </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300" b="1" i="1" u="none" strike="noStrike" dirty="0">
                          <a:solidFill>
                            <a:schemeClr val="tx1"/>
                          </a:solidFill>
                          <a:effectLst/>
                          <a:latin typeface="+mj-lt"/>
                        </a:rPr>
                        <a:t>2.4%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 </a:t>
                      </a: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21491">
                <a:tc>
                  <a:txBody>
                    <a:bodyPr/>
                    <a:lstStyle/>
                    <a:p>
                      <a:pPr marL="0" marR="0">
                        <a:spcBef>
                          <a:spcPts val="0"/>
                        </a:spcBef>
                        <a:spcAft>
                          <a:spcPts val="0"/>
                        </a:spcAft>
                      </a:pPr>
                      <a:r>
                        <a:rPr lang="en-US" sz="1300" b="1" kern="0" dirty="0" smtClean="0">
                          <a:solidFill>
                            <a:srgbClr val="FFFFFF"/>
                          </a:solidFill>
                          <a:latin typeface="+mn-lt"/>
                          <a:ea typeface="Times New Roman"/>
                          <a:cs typeface="Times New Roman"/>
                        </a:rPr>
                        <a:t>Hyperlipidemia*</a:t>
                      </a:r>
                      <a:endParaRPr lang="en-US" sz="13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(N = 791)</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18.0%</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(N = 272)</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300" b="1" i="0" u="none" strike="noStrike" dirty="0">
                          <a:solidFill>
                            <a:schemeClr val="tx1"/>
                          </a:solidFill>
                          <a:effectLst/>
                          <a:latin typeface="+mj-lt"/>
                        </a:rPr>
                        <a:t> </a:t>
                      </a:r>
                      <a:r>
                        <a:rPr lang="en-US" sz="1300" b="1" i="0" kern="1200" baseline="0" dirty="0" smtClean="0">
                          <a:solidFill>
                            <a:srgbClr val="FFFFFF"/>
                          </a:solidFill>
                          <a:latin typeface="+mn-lt"/>
                          <a:ea typeface="Times New Roman"/>
                          <a:cs typeface="Times New Roman"/>
                        </a:rPr>
                        <a:t>–</a:t>
                      </a:r>
                      <a:r>
                        <a:rPr lang="en-US" sz="1300" b="1" i="0" u="none" strike="noStrike" kern="1200" dirty="0" smtClean="0">
                          <a:solidFill>
                            <a:schemeClr val="tx1"/>
                          </a:solidFill>
                          <a:effectLst/>
                          <a:latin typeface="+mn-lt"/>
                          <a:ea typeface="+mn-ea"/>
                          <a:cs typeface="+mn-cs"/>
                        </a:rPr>
                        <a:t> </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 </a:t>
                      </a: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21491">
                <a:tc>
                  <a:txBody>
                    <a:bodyPr/>
                    <a:lstStyle/>
                    <a:p>
                      <a:pPr marL="0" marR="0">
                        <a:spcBef>
                          <a:spcPts val="0"/>
                        </a:spcBef>
                        <a:spcAft>
                          <a:spcPts val="0"/>
                        </a:spcAft>
                      </a:pPr>
                      <a:r>
                        <a:rPr lang="en-US" sz="1300" b="1" dirty="0" smtClean="0">
                          <a:solidFill>
                            <a:schemeClr val="tx1"/>
                          </a:solidFill>
                          <a:latin typeface="+mn-lt"/>
                          <a:ea typeface="Times New Roman"/>
                          <a:cs typeface="Times New Roman"/>
                        </a:rPr>
                        <a:t>Diabetes*</a:t>
                      </a:r>
                      <a:endParaRPr lang="en-US" sz="1300" dirty="0">
                        <a:solidFill>
                          <a:schemeClr val="tx1"/>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21.1%</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(N = 829)</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31.3%</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(N = 316)</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300" b="1" i="0" kern="1200" baseline="0" dirty="0" smtClean="0">
                          <a:solidFill>
                            <a:srgbClr val="FFFFFF"/>
                          </a:solidFill>
                          <a:latin typeface="+mn-lt"/>
                          <a:ea typeface="Times New Roman"/>
                          <a:cs typeface="Times New Roman"/>
                        </a:rPr>
                        <a:t>–</a:t>
                      </a:r>
                      <a:r>
                        <a:rPr lang="en-US" sz="1300" b="1" i="0" u="none" strike="noStrike" kern="1200" dirty="0" smtClean="0">
                          <a:solidFill>
                            <a:schemeClr val="tx1"/>
                          </a:solidFill>
                          <a:effectLst/>
                          <a:latin typeface="+mn-lt"/>
                          <a:ea typeface="+mn-ea"/>
                          <a:cs typeface="+mn-cs"/>
                        </a:rPr>
                        <a:t> </a:t>
                      </a:r>
                      <a:r>
                        <a:rPr lang="en-US" sz="1300" b="1" i="0" u="none" strike="noStrike" dirty="0" smtClean="0">
                          <a:solidFill>
                            <a:schemeClr val="tx1"/>
                          </a:solidFill>
                          <a:effectLst/>
                          <a:latin typeface="+mj-lt"/>
                        </a:rPr>
                        <a:t> </a:t>
                      </a:r>
                      <a:endParaRPr lang="en-US" sz="1300" b="1" i="0" u="none" strike="noStrike" dirty="0">
                        <a:solidFill>
                          <a:schemeClr val="tx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 </a:t>
                      </a: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21491">
                <a:tc>
                  <a:txBody>
                    <a:bodyPr/>
                    <a:lstStyle/>
                    <a:p>
                      <a:pPr marL="0" marR="0">
                        <a:spcBef>
                          <a:spcPts val="0"/>
                        </a:spcBef>
                        <a:spcAft>
                          <a:spcPts val="0"/>
                        </a:spcAft>
                      </a:pPr>
                      <a:r>
                        <a:rPr lang="en-US" sz="1300" b="1" dirty="0" smtClean="0">
                          <a:solidFill>
                            <a:srgbClr val="FFFFFF"/>
                          </a:solidFill>
                          <a:latin typeface="+mn-lt"/>
                          <a:ea typeface="Times New Roman"/>
                          <a:cs typeface="Times New Roman"/>
                        </a:rPr>
                        <a:t>Bronchiolitis Obliterans Syndrome</a:t>
                      </a:r>
                      <a:endParaRPr lang="en-US" sz="1300" b="1" dirty="0">
                        <a:solidFill>
                          <a:srgbClr val="FF00FF"/>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11.2%</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(N = 771)</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37.4%</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(N = 243)</a:t>
                      </a:r>
                    </a:p>
                  </a:txBody>
                  <a:tcPr marL="9525" marR="9525" marT="9525"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a:solidFill>
                            <a:schemeClr val="tx1"/>
                          </a:solidFill>
                          <a:effectLst/>
                          <a:latin typeface="+mj-lt"/>
                        </a:rPr>
                        <a:t>45.7%</a:t>
                      </a:r>
                    </a:p>
                  </a:txBody>
                  <a:tcPr marL="9525" marR="9525" marT="9525"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300" b="1" i="0" u="none" strike="noStrike" dirty="0">
                          <a:solidFill>
                            <a:schemeClr val="tx1"/>
                          </a:solidFill>
                          <a:effectLst/>
                          <a:latin typeface="+mj-lt"/>
                        </a:rPr>
                        <a:t>(N = 129)</a:t>
                      </a:r>
                    </a:p>
                  </a:txBody>
                  <a:tcPr marL="9525" marR="9525" marT="9525" marB="0" anchor="ctr">
                    <a:lnL w="1270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8" name="TextBox 7"/>
          <p:cNvSpPr txBox="1"/>
          <p:nvPr/>
        </p:nvSpPr>
        <p:spPr>
          <a:xfrm>
            <a:off x="5029200" y="6370885"/>
            <a:ext cx="3962401" cy="461665"/>
          </a:xfrm>
          <a:prstGeom prst="rect">
            <a:avLst/>
          </a:prstGeom>
          <a:noFill/>
        </p:spPr>
        <p:txBody>
          <a:bodyPr wrap="square" rtlCol="0">
            <a:spAutoFit/>
          </a:bodyPr>
          <a:lstStyle/>
          <a:p>
            <a:r>
              <a:rPr lang="en-US" sz="1200" b="1" dirty="0" smtClean="0"/>
              <a:t>* Data are not available 7 years post-transplant.</a:t>
            </a:r>
          </a:p>
          <a:p>
            <a:endParaRPr lang="en-US" sz="1200" dirty="0"/>
          </a:p>
        </p:txBody>
      </p:sp>
      <p:sp>
        <p:nvSpPr>
          <p:cNvPr id="3" name="title_cohort"/>
          <p:cNvSpPr txBox="1"/>
          <p:nvPr/>
        </p:nvSpPr>
        <p:spPr>
          <a:xfrm>
            <a:off x="4191000" y="1022892"/>
            <a:ext cx="4886274" cy="384721"/>
          </a:xfrm>
          <a:prstGeom prst="rect">
            <a:avLst/>
          </a:prstGeom>
          <a:noFill/>
        </p:spPr>
        <p:txBody>
          <a:bodyPr wrap="none" rtlCol="0">
            <a:spAutoFit/>
          </a:bodyPr>
          <a:lstStyle/>
          <a:p>
            <a:r>
              <a:rPr lang="en-US" sz="1900" b="1" kern="0" dirty="0" smtClean="0">
                <a:solidFill>
                  <a:srgbClr val="FFFFFF"/>
                </a:solidFill>
                <a:ea typeface="+mj-ea"/>
                <a:cs typeface="+mj-cs"/>
              </a:rPr>
              <a:t>(Transplants: January </a:t>
            </a:r>
            <a:r>
              <a:rPr lang="en-US" sz="1900" b="1" kern="0" dirty="0">
                <a:solidFill>
                  <a:srgbClr val="FFFFFF"/>
                </a:solidFill>
                <a:ea typeface="+mj-ea"/>
                <a:cs typeface="+mj-cs"/>
              </a:rPr>
              <a:t>1994 – June 2014)</a:t>
            </a:r>
            <a:endParaRPr lang="en-US" sz="1900" dirty="0"/>
          </a:p>
        </p:txBody>
      </p:sp>
      <p:grpSp>
        <p:nvGrpSpPr>
          <p:cNvPr id="11" name="Group 10"/>
          <p:cNvGrpSpPr/>
          <p:nvPr/>
        </p:nvGrpSpPr>
        <p:grpSpPr>
          <a:xfrm>
            <a:off x="3" y="6146799"/>
            <a:ext cx="4715933" cy="711201"/>
            <a:chOff x="3" y="6146799"/>
            <a:chExt cx="4715933" cy="711201"/>
          </a:xfrm>
        </p:grpSpPr>
        <p:grpSp>
          <p:nvGrpSpPr>
            <p:cNvPr id="16" name="Group 15"/>
            <p:cNvGrpSpPr/>
            <p:nvPr/>
          </p:nvGrpSpPr>
          <p:grpSpPr>
            <a:xfrm>
              <a:off x="3" y="6146799"/>
              <a:ext cx="4715932" cy="711201"/>
              <a:chOff x="1" y="6067776"/>
              <a:chExt cx="4952999" cy="790224"/>
            </a:xfrm>
          </p:grpSpPr>
          <p:pic>
            <p:nvPicPr>
              <p:cNvPr id="18" name="Picture 17"/>
              <p:cNvPicPr>
                <a:picLocks noChangeAspect="1"/>
              </p:cNvPicPr>
              <p:nvPr/>
            </p:nvPicPr>
            <p:blipFill>
              <a:blip r:embed="rId3" cstate="print"/>
              <a:stretch>
                <a:fillRect/>
              </a:stretch>
            </p:blipFill>
            <p:spPr>
              <a:xfrm>
                <a:off x="1" y="6172200"/>
                <a:ext cx="4952999" cy="685800"/>
              </a:xfrm>
              <a:prstGeom prst="rect">
                <a:avLst/>
              </a:prstGeom>
            </p:spPr>
          </p:pic>
          <p:sp>
            <p:nvSpPr>
              <p:cNvPr id="20"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7"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84408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71600"/>
          </a:xfrm>
        </p:spPr>
        <p:txBody>
          <a:bodyPr/>
          <a:lstStyle/>
          <a:p>
            <a:pPr algn="l"/>
            <a:r>
              <a:rPr lang="en-US" sz="2600" dirty="0" smtClean="0"/>
              <a:t>		Pediatric Lung Transplants</a:t>
            </a:r>
            <a:br>
              <a:rPr lang="en-US" sz="2600" dirty="0" smtClean="0"/>
            </a:br>
            <a:r>
              <a:rPr lang="en-US" sz="2600" dirty="0" smtClean="0"/>
              <a:t>   </a:t>
            </a:r>
            <a:r>
              <a:rPr lang="en-US" sz="2300" dirty="0" smtClean="0"/>
              <a:t>Cumulative Morbidity Rates in </a:t>
            </a:r>
            <a:r>
              <a:rPr lang="en-US" sz="2300" u="sng" dirty="0" smtClean="0"/>
              <a:t>Survivors</a:t>
            </a:r>
            <a:r>
              <a:rPr lang="en-US" sz="2300" dirty="0" smtClean="0"/>
              <a:t> within 1 Year Post-Transplant by Induction Use</a:t>
            </a:r>
            <a:endParaRPr lang="en-US" sz="2000" dirty="0"/>
          </a:p>
        </p:txBody>
      </p:sp>
      <p:graphicFrame>
        <p:nvGraphicFramePr>
          <p:cNvPr id="13" name="Content Placeholder 12"/>
          <p:cNvGraphicFramePr>
            <a:graphicFrameLocks noGrp="1"/>
          </p:cNvGraphicFramePr>
          <p:nvPr>
            <p:ph idx="1"/>
            <p:extLst/>
          </p:nvPr>
        </p:nvGraphicFramePr>
        <p:xfrm>
          <a:off x="380999" y="1524001"/>
          <a:ext cx="8305801" cy="4499715"/>
        </p:xfrm>
        <a:graphic>
          <a:graphicData uri="http://schemas.openxmlformats.org/drawingml/2006/table">
            <a:tbl>
              <a:tblPr bandRow="1">
                <a:tableStyleId>{5C22544A-7EE6-4342-B048-85BDC9FD1C3A}</a:tableStyleId>
              </a:tblPr>
              <a:tblGrid>
                <a:gridCol w="3505201"/>
                <a:gridCol w="1066800"/>
                <a:gridCol w="1333500"/>
                <a:gridCol w="952500"/>
                <a:gridCol w="1447800"/>
              </a:tblGrid>
              <a:tr h="368508">
                <a:tc rowSpan="2">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Outcome</a:t>
                      </a: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algn="ctr">
                        <a:spcBef>
                          <a:spcPts val="0"/>
                        </a:spcBef>
                        <a:spcAft>
                          <a:spcPts val="0"/>
                        </a:spcAft>
                      </a:pPr>
                      <a:r>
                        <a:rPr lang="en-US" sz="1500" b="1" u="none" dirty="0" smtClean="0">
                          <a:solidFill>
                            <a:srgbClr val="FFFF00"/>
                          </a:solidFill>
                          <a:latin typeface="+mn-lt"/>
                          <a:ea typeface="Times New Roman"/>
                          <a:cs typeface="Times New Roman"/>
                        </a:rPr>
                        <a:t>Induction</a:t>
                      </a:r>
                      <a:endParaRPr lang="en-US" sz="1500" b="1" u="none"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algn="ctr">
                        <a:spcBef>
                          <a:spcPts val="0"/>
                        </a:spcBef>
                        <a:spcAft>
                          <a:spcPts val="0"/>
                        </a:spcAft>
                      </a:pPr>
                      <a:endParaRPr lang="en-US" sz="1500" b="1" u="none" dirty="0">
                        <a:solidFill>
                          <a:srgbClr val="FFFF00"/>
                        </a:solidFill>
                        <a:latin typeface="+mn-lt"/>
                        <a:ea typeface="Times New Roman"/>
                        <a:cs typeface="Times New Roman"/>
                      </a:endParaRPr>
                    </a:p>
                  </a:txBody>
                  <a:tcPr marL="68580" marR="68580" marT="0" marB="0" anchor="ctr">
                    <a:lnL w="12700" cmpd="sng">
                      <a:noFill/>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algn="ctr">
                        <a:spcBef>
                          <a:spcPts val="0"/>
                        </a:spcBef>
                        <a:spcAft>
                          <a:spcPts val="0"/>
                        </a:spcAft>
                      </a:pPr>
                      <a:r>
                        <a:rPr lang="en-US" sz="1500" b="1" u="none" dirty="0" smtClean="0">
                          <a:solidFill>
                            <a:srgbClr val="FFFF00"/>
                          </a:solidFill>
                          <a:latin typeface="+mn-lt"/>
                          <a:ea typeface="Times New Roman"/>
                          <a:cs typeface="Times New Roman"/>
                        </a:rPr>
                        <a:t>No Induction</a:t>
                      </a:r>
                      <a:endParaRPr lang="en-US" sz="1500" b="1" u="none"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algn="ctr">
                        <a:spcBef>
                          <a:spcPts val="0"/>
                        </a:spcBef>
                        <a:spcAft>
                          <a:spcPts val="0"/>
                        </a:spcAft>
                      </a:pPr>
                      <a:endParaRPr lang="en-US" sz="1500" b="1" u="none"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81887">
                <a:tc v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none" strike="noStrike" dirty="0" smtClean="0">
                          <a:solidFill>
                            <a:srgbClr val="FFFF00"/>
                          </a:solidFill>
                          <a:latin typeface="+mn-lt"/>
                          <a:ea typeface="Times New Roman"/>
                          <a:cs typeface="Times New Roman"/>
                        </a:rPr>
                        <a:t>1 </a:t>
                      </a:r>
                      <a:r>
                        <a:rPr lang="en-US" sz="1500" b="1" u="none" strike="noStrike" dirty="0">
                          <a:solidFill>
                            <a:srgbClr val="FFFF00"/>
                          </a:solidFill>
                          <a:latin typeface="+mn-lt"/>
                          <a:ea typeface="Times New Roman"/>
                          <a:cs typeface="Times New Roman"/>
                        </a:rPr>
                        <a:t>Year</a:t>
                      </a:r>
                      <a:endParaRPr lang="en-US" sz="1500" b="1" u="none"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known response</a:t>
                      </a:r>
                      <a:endParaRPr lang="en-US" sz="1500" b="1" u="none"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none" strike="noStrike" dirty="0" smtClean="0">
                          <a:solidFill>
                            <a:srgbClr val="FFFF00"/>
                          </a:solidFill>
                          <a:latin typeface="+mn-lt"/>
                          <a:ea typeface="Times New Roman"/>
                          <a:cs typeface="Times New Roman"/>
                        </a:rPr>
                        <a:t>1 </a:t>
                      </a:r>
                      <a:r>
                        <a:rPr lang="en-US" sz="1500" b="1" u="none" strike="noStrike" dirty="0">
                          <a:solidFill>
                            <a:srgbClr val="FFFF00"/>
                          </a:solidFill>
                          <a:latin typeface="+mn-lt"/>
                          <a:ea typeface="Times New Roman"/>
                          <a:cs typeface="Times New Roman"/>
                        </a:rPr>
                        <a:t>Year</a:t>
                      </a:r>
                      <a:endParaRPr lang="en-US" sz="1500" b="1" u="none"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known response</a:t>
                      </a:r>
                      <a:endParaRPr lang="en-US" sz="1500" b="1" u="none"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09757">
                <a:tc>
                  <a:txBody>
                    <a:bodyPr/>
                    <a:lstStyle/>
                    <a:p>
                      <a:pPr marL="0" marR="0">
                        <a:spcBef>
                          <a:spcPts val="0"/>
                        </a:spcBef>
                        <a:spcAft>
                          <a:spcPts val="0"/>
                        </a:spcAft>
                      </a:pPr>
                      <a:r>
                        <a:rPr lang="en-US" sz="1500" b="1" dirty="0">
                          <a:solidFill>
                            <a:srgbClr val="FFFFFF"/>
                          </a:solidFill>
                          <a:latin typeface="+mn-lt"/>
                          <a:ea typeface="Times New Roman"/>
                          <a:cs typeface="Times New Roman"/>
                        </a:rPr>
                        <a:t>Hypertension </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46.4%</a:t>
                      </a:r>
                    </a:p>
                  </a:txBody>
                  <a:tcPr marL="9525" marR="9525" marT="9525" marB="0" anchor="ct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345)</a:t>
                      </a:r>
                    </a:p>
                  </a:txBody>
                  <a:tcPr marL="9525" marR="9525" marT="9525"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44.2%</a:t>
                      </a:r>
                    </a:p>
                  </a:txBody>
                  <a:tcPr marL="9525" marR="9525" marT="9525"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190)</a:t>
                      </a:r>
                    </a:p>
                  </a:txBody>
                  <a:tcPr marL="9525" marR="9525" marT="9525"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409757">
                <a:tc>
                  <a:txBody>
                    <a:bodyPr/>
                    <a:lstStyle/>
                    <a:p>
                      <a:pPr marL="0" marR="0">
                        <a:spcBef>
                          <a:spcPts val="0"/>
                        </a:spcBef>
                        <a:spcAft>
                          <a:spcPts val="0"/>
                        </a:spcAft>
                      </a:pPr>
                      <a:r>
                        <a:rPr lang="en-US" sz="1500" b="1" kern="0" dirty="0">
                          <a:solidFill>
                            <a:srgbClr val="FFFFFF"/>
                          </a:solidFill>
                          <a:latin typeface="+mn-lt"/>
                          <a:ea typeface="Times New Roman"/>
                          <a:cs typeface="Times New Roman"/>
                        </a:rPr>
                        <a:t>Renal Dysfunction</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9.7%</a:t>
                      </a:r>
                    </a:p>
                  </a:txBody>
                  <a:tcPr marL="9525" marR="9525" marT="9525"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359)</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7.8%</a:t>
                      </a:r>
                    </a:p>
                  </a:txBody>
                  <a:tcPr marL="9525" marR="9525" marT="9525"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205)</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73790">
                <a:tc>
                  <a:txBody>
                    <a:bodyPr/>
                    <a:lstStyle/>
                    <a:p>
                      <a:pPr marL="0" marR="0">
                        <a:spcBef>
                          <a:spcPts val="0"/>
                        </a:spcBef>
                        <a:spcAft>
                          <a:spcPts val="0"/>
                        </a:spcAft>
                      </a:pPr>
                      <a:r>
                        <a:rPr lang="en-US" sz="1500" b="1" i="1" dirty="0">
                          <a:solidFill>
                            <a:srgbClr val="FFFFFF"/>
                          </a:solidFill>
                          <a:latin typeface="+mn-lt"/>
                          <a:ea typeface="Times New Roman"/>
                          <a:cs typeface="Times New Roman"/>
                        </a:rPr>
                        <a:t>        Abnormal Creatinine </a:t>
                      </a:r>
                      <a:r>
                        <a:rPr lang="en-US" sz="1500" b="1" i="1" dirty="0" smtClean="0">
                          <a:solidFill>
                            <a:srgbClr val="FFFFFF"/>
                          </a:solidFill>
                          <a:latin typeface="+mn-lt"/>
                          <a:ea typeface="Times New Roman"/>
                          <a:cs typeface="Times New Roman"/>
                        </a:rPr>
                        <a:t>≤ </a:t>
                      </a:r>
                      <a:r>
                        <a:rPr lang="en-US" sz="1500" b="1" i="1" dirty="0">
                          <a:solidFill>
                            <a:srgbClr val="FFFFFF"/>
                          </a:solidFill>
                          <a:latin typeface="+mn-lt"/>
                          <a:ea typeface="Times New Roman"/>
                          <a:cs typeface="Times New Roman"/>
                        </a:rPr>
                        <a:t>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7.5%</a:t>
                      </a:r>
                    </a:p>
                  </a:txBody>
                  <a:tcPr marL="9525" marR="9525" marT="9525"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6.8%</a:t>
                      </a:r>
                    </a:p>
                  </a:txBody>
                  <a:tcPr marL="9525" marR="9525" marT="9525"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40944">
                <a:tc>
                  <a:txBody>
                    <a:bodyPr/>
                    <a:lstStyle/>
                    <a:p>
                      <a:pPr marL="0" marR="0">
                        <a:spcBef>
                          <a:spcPts val="0"/>
                        </a:spcBef>
                        <a:spcAft>
                          <a:spcPts val="0"/>
                        </a:spcAft>
                      </a:pPr>
                      <a:r>
                        <a:rPr lang="en-US" sz="1500" b="1" i="1" dirty="0">
                          <a:solidFill>
                            <a:srgbClr val="FFFFFF"/>
                          </a:solidFill>
                          <a:latin typeface="+mn-lt"/>
                          <a:ea typeface="Times New Roman"/>
                          <a:cs typeface="Times New Roman"/>
                        </a:rPr>
                        <a:t>        Creatinine &gt; 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1.9%</a:t>
                      </a:r>
                    </a:p>
                  </a:txBody>
                  <a:tcPr marL="9525" marR="9525" marT="9525"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0.5%</a:t>
                      </a:r>
                    </a:p>
                  </a:txBody>
                  <a:tcPr marL="9525" marR="9525" marT="9525"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40944">
                <a:tc>
                  <a:txBody>
                    <a:bodyPr/>
                    <a:lstStyle/>
                    <a:p>
                      <a:pPr marL="0" marR="0">
                        <a:spcBef>
                          <a:spcPts val="0"/>
                        </a:spcBef>
                        <a:spcAft>
                          <a:spcPts val="0"/>
                        </a:spcAft>
                      </a:pPr>
                      <a:r>
                        <a:rPr lang="en-US" sz="1500" b="1" i="1" dirty="0">
                          <a:solidFill>
                            <a:srgbClr val="FFFFFF"/>
                          </a:solidFill>
                          <a:latin typeface="+mn-lt"/>
                          <a:ea typeface="Times New Roman"/>
                          <a:cs typeface="Times New Roman"/>
                        </a:rPr>
                        <a:t>        Chronic Dialysis</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0.3%</a:t>
                      </a:r>
                    </a:p>
                  </a:txBody>
                  <a:tcPr marL="9525" marR="9525" marT="9525"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0.0%</a:t>
                      </a:r>
                    </a:p>
                  </a:txBody>
                  <a:tcPr marL="9525" marR="9525" marT="9525"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40944">
                <a:tc>
                  <a:txBody>
                    <a:bodyPr/>
                    <a:lstStyle/>
                    <a:p>
                      <a:pPr marL="0" marR="0">
                        <a:spcBef>
                          <a:spcPts val="0"/>
                        </a:spcBef>
                        <a:spcAft>
                          <a:spcPts val="0"/>
                        </a:spcAft>
                      </a:pPr>
                      <a:r>
                        <a:rPr lang="en-US" sz="1500" b="1" i="1" dirty="0">
                          <a:solidFill>
                            <a:srgbClr val="FFFFFF"/>
                          </a:solidFill>
                          <a:latin typeface="+mn-lt"/>
                          <a:ea typeface="Times New Roman"/>
                          <a:cs typeface="Times New Roman"/>
                        </a:rPr>
                        <a:t>        Renal Transplant</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0.0%</a:t>
                      </a:r>
                    </a:p>
                  </a:txBody>
                  <a:tcPr marL="9525" marR="9525" marT="9525"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0.5%</a:t>
                      </a:r>
                    </a:p>
                  </a:txBody>
                  <a:tcPr marL="9525" marR="9525" marT="9525"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09757">
                <a:tc>
                  <a:txBody>
                    <a:bodyPr/>
                    <a:lstStyle/>
                    <a:p>
                      <a:pPr marL="0" marR="0">
                        <a:spcBef>
                          <a:spcPts val="0"/>
                        </a:spcBef>
                        <a:spcAft>
                          <a:spcPts val="0"/>
                        </a:spcAft>
                      </a:pPr>
                      <a:r>
                        <a:rPr lang="en-US" sz="1500" b="1" kern="0" dirty="0">
                          <a:solidFill>
                            <a:srgbClr val="FFFFFF"/>
                          </a:solidFill>
                          <a:latin typeface="+mn-lt"/>
                          <a:ea typeface="Times New Roman"/>
                          <a:cs typeface="Times New Roman"/>
                        </a:rPr>
                        <a:t>Hyperlipidemia</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4.9%</a:t>
                      </a:r>
                    </a:p>
                  </a:txBody>
                  <a:tcPr marL="9525" marR="9525" marT="9525"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346)</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10.5%</a:t>
                      </a:r>
                    </a:p>
                  </a:txBody>
                  <a:tcPr marL="9525" marR="9525" marT="9525"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191)</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09757">
                <a:tc>
                  <a:txBody>
                    <a:bodyPr/>
                    <a:lstStyle/>
                    <a:p>
                      <a:pPr marL="0" marR="0">
                        <a:spcBef>
                          <a:spcPts val="0"/>
                        </a:spcBef>
                        <a:spcAft>
                          <a:spcPts val="0"/>
                        </a:spcAft>
                      </a:pPr>
                      <a:r>
                        <a:rPr lang="en-US" sz="1500" b="1" dirty="0">
                          <a:solidFill>
                            <a:srgbClr val="FFFFFF"/>
                          </a:solidFill>
                          <a:latin typeface="+mn-lt"/>
                          <a:ea typeface="Times New Roman"/>
                          <a:cs typeface="Times New Roman"/>
                        </a:rPr>
                        <a:t>Diabetes</a:t>
                      </a:r>
                      <a:endParaRPr lang="en-US" sz="1500"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19.1%</a:t>
                      </a:r>
                    </a:p>
                  </a:txBody>
                  <a:tcPr marL="9525" marR="9525" marT="9525"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371)</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24.0%</a:t>
                      </a:r>
                    </a:p>
                  </a:txBody>
                  <a:tcPr marL="9525" marR="9525" marT="9525"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208)</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09757">
                <a:tc>
                  <a:txBody>
                    <a:bodyPr/>
                    <a:lstStyle/>
                    <a:p>
                      <a:pPr marL="0" marR="0">
                        <a:spcBef>
                          <a:spcPts val="0"/>
                        </a:spcBef>
                        <a:spcAft>
                          <a:spcPts val="0"/>
                        </a:spcAft>
                      </a:pPr>
                      <a:r>
                        <a:rPr lang="en-US" sz="1500" b="1" dirty="0">
                          <a:solidFill>
                            <a:srgbClr val="FFFFFF"/>
                          </a:solidFill>
                          <a:latin typeface="+mn-lt"/>
                          <a:ea typeface="Times New Roman"/>
                          <a:cs typeface="Times New Roman"/>
                        </a:rPr>
                        <a:t>Bronchiolitis Obliterans Syndrome</a:t>
                      </a:r>
                      <a:endParaRPr lang="en-US" sz="1500" b="1" dirty="0">
                        <a:solidFill>
                          <a:srgbClr val="FF00FF"/>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10.2%</a:t>
                      </a:r>
                    </a:p>
                  </a:txBody>
                  <a:tcPr marL="9525" marR="9525" marT="9525" marB="0" anchor="ctr">
                    <a:lnL w="28575"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352)</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8.6%</a:t>
                      </a:r>
                    </a:p>
                  </a:txBody>
                  <a:tcPr marL="9525" marR="9525" marT="9525"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j-lt"/>
                        </a:rPr>
                        <a:t>(N = 197)</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3" name="title_cohort"/>
          <p:cNvSpPr/>
          <p:nvPr/>
        </p:nvSpPr>
        <p:spPr>
          <a:xfrm>
            <a:off x="4080932" y="987664"/>
            <a:ext cx="5444068" cy="400110"/>
          </a:xfrm>
          <a:prstGeom prst="rect">
            <a:avLst/>
          </a:prstGeom>
        </p:spPr>
        <p:txBody>
          <a:bodyPr wrap="square">
            <a:spAutoFit/>
          </a:bodyPr>
          <a:lstStyle/>
          <a:p>
            <a:r>
              <a:rPr lang="en-US" sz="2000" b="1" kern="0" dirty="0">
                <a:solidFill>
                  <a:srgbClr val="FFFFFF"/>
                </a:solidFill>
                <a:ea typeface="+mj-ea"/>
                <a:cs typeface="+mj-cs"/>
              </a:rPr>
              <a:t>(Transplants: January 2000 – June </a:t>
            </a:r>
            <a:r>
              <a:rPr lang="en-US" sz="2000" b="1" kern="0" dirty="0" smtClean="0">
                <a:solidFill>
                  <a:srgbClr val="FFFFFF"/>
                </a:solidFill>
                <a:ea typeface="+mj-ea"/>
                <a:cs typeface="+mj-cs"/>
              </a:rPr>
              <a:t>2014)</a:t>
            </a:r>
            <a:endParaRPr lang="en-US" dirty="0"/>
          </a:p>
        </p:txBody>
      </p:sp>
      <p:grpSp>
        <p:nvGrpSpPr>
          <p:cNvPr id="10" name="Group 9"/>
          <p:cNvGrpSpPr/>
          <p:nvPr/>
        </p:nvGrpSpPr>
        <p:grpSpPr>
          <a:xfrm>
            <a:off x="3" y="6146799"/>
            <a:ext cx="4715933" cy="711201"/>
            <a:chOff x="3" y="6146799"/>
            <a:chExt cx="4715933" cy="711201"/>
          </a:xfrm>
        </p:grpSpPr>
        <p:grpSp>
          <p:nvGrpSpPr>
            <p:cNvPr id="11" name="Group 10"/>
            <p:cNvGrpSpPr/>
            <p:nvPr/>
          </p:nvGrpSpPr>
          <p:grpSpPr>
            <a:xfrm>
              <a:off x="3" y="6146799"/>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3589163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71600"/>
          </a:xfrm>
        </p:spPr>
        <p:txBody>
          <a:bodyPr/>
          <a:lstStyle/>
          <a:p>
            <a:pPr algn="l"/>
            <a:r>
              <a:rPr lang="en-US" sz="2600" dirty="0" smtClean="0"/>
              <a:t>		Pediatric Lung Transplants</a:t>
            </a:r>
            <a:br>
              <a:rPr lang="en-US" sz="2600" dirty="0" smtClean="0"/>
            </a:br>
            <a:r>
              <a:rPr lang="en-US" sz="2600" dirty="0" smtClean="0"/>
              <a:t>  </a:t>
            </a:r>
            <a:r>
              <a:rPr lang="en-US" sz="2300" dirty="0" smtClean="0"/>
              <a:t>Cumulative Morbidity Rates in </a:t>
            </a:r>
            <a:r>
              <a:rPr lang="en-US" sz="2300" u="sng" dirty="0" smtClean="0"/>
              <a:t>Survivors</a:t>
            </a:r>
            <a:r>
              <a:rPr lang="en-US" sz="2300" dirty="0" smtClean="0"/>
              <a:t> within 5 Years Post-Transplant by Induction Use</a:t>
            </a:r>
            <a:endParaRPr lang="en-US" sz="2000" dirty="0"/>
          </a:p>
        </p:txBody>
      </p:sp>
      <p:graphicFrame>
        <p:nvGraphicFramePr>
          <p:cNvPr id="13" name="Content Placeholder 12"/>
          <p:cNvGraphicFramePr>
            <a:graphicFrameLocks noGrp="1"/>
          </p:cNvGraphicFramePr>
          <p:nvPr>
            <p:ph idx="1"/>
            <p:extLst/>
          </p:nvPr>
        </p:nvGraphicFramePr>
        <p:xfrm>
          <a:off x="380999" y="1524001"/>
          <a:ext cx="8305801" cy="4499715"/>
        </p:xfrm>
        <a:graphic>
          <a:graphicData uri="http://schemas.openxmlformats.org/drawingml/2006/table">
            <a:tbl>
              <a:tblPr bandRow="1">
                <a:tableStyleId>{5C22544A-7EE6-4342-B048-85BDC9FD1C3A}</a:tableStyleId>
              </a:tblPr>
              <a:tblGrid>
                <a:gridCol w="3505201"/>
                <a:gridCol w="1066800"/>
                <a:gridCol w="1333500"/>
                <a:gridCol w="952500"/>
                <a:gridCol w="1447800"/>
              </a:tblGrid>
              <a:tr h="368508">
                <a:tc rowSpan="2">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Outcome</a:t>
                      </a: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algn="ctr">
                        <a:spcBef>
                          <a:spcPts val="0"/>
                        </a:spcBef>
                        <a:spcAft>
                          <a:spcPts val="0"/>
                        </a:spcAft>
                      </a:pPr>
                      <a:r>
                        <a:rPr lang="en-US" sz="1500" b="1" u="none" dirty="0" smtClean="0">
                          <a:solidFill>
                            <a:srgbClr val="FFFF00"/>
                          </a:solidFill>
                          <a:latin typeface="+mn-lt"/>
                          <a:ea typeface="Times New Roman"/>
                          <a:cs typeface="Times New Roman"/>
                        </a:rPr>
                        <a:t>Induction</a:t>
                      </a:r>
                      <a:endParaRPr lang="en-US" sz="1500" b="1" u="none"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algn="ctr">
                        <a:spcBef>
                          <a:spcPts val="0"/>
                        </a:spcBef>
                        <a:spcAft>
                          <a:spcPts val="0"/>
                        </a:spcAft>
                      </a:pPr>
                      <a:endParaRPr lang="en-US" sz="1500" b="1" u="none" dirty="0">
                        <a:solidFill>
                          <a:srgbClr val="FFFF00"/>
                        </a:solidFill>
                        <a:latin typeface="+mn-lt"/>
                        <a:ea typeface="Times New Roman"/>
                        <a:cs typeface="Times New Roman"/>
                      </a:endParaRPr>
                    </a:p>
                  </a:txBody>
                  <a:tcPr marL="68580" marR="68580" marT="0" marB="0" anchor="ctr">
                    <a:lnL w="12700" cmpd="sng">
                      <a:noFill/>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marL="0" marR="0" algn="ctr">
                        <a:spcBef>
                          <a:spcPts val="0"/>
                        </a:spcBef>
                        <a:spcAft>
                          <a:spcPts val="0"/>
                        </a:spcAft>
                      </a:pPr>
                      <a:r>
                        <a:rPr lang="en-US" sz="1500" b="1" u="none" dirty="0" smtClean="0">
                          <a:solidFill>
                            <a:srgbClr val="FFFF00"/>
                          </a:solidFill>
                          <a:latin typeface="+mn-lt"/>
                          <a:ea typeface="Times New Roman"/>
                          <a:cs typeface="Times New Roman"/>
                        </a:rPr>
                        <a:t>No Induction</a:t>
                      </a:r>
                      <a:endParaRPr lang="en-US" sz="1500" b="1" u="none"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pPr marL="0" marR="0" algn="ctr">
                        <a:spcBef>
                          <a:spcPts val="0"/>
                        </a:spcBef>
                        <a:spcAft>
                          <a:spcPts val="0"/>
                        </a:spcAft>
                      </a:pPr>
                      <a:endParaRPr lang="en-US" sz="1500" b="1" u="none"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681887">
                <a:tc vMerge="1">
                  <a:txBody>
                    <a:bodyPr/>
                    <a:lstStyle/>
                    <a:p>
                      <a:pPr marL="0" marR="0" algn="ctr">
                        <a:spcBef>
                          <a:spcPts val="0"/>
                        </a:spcBef>
                        <a:spcAft>
                          <a:spcPts val="0"/>
                        </a:spcAft>
                      </a:pPr>
                      <a:endParaRPr lang="en-US" sz="1500" b="1" u="sng"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none" strike="noStrike" dirty="0" smtClean="0">
                          <a:solidFill>
                            <a:srgbClr val="FFFF00"/>
                          </a:solidFill>
                          <a:latin typeface="+mn-lt"/>
                          <a:ea typeface="Times New Roman"/>
                          <a:cs typeface="Times New Roman"/>
                        </a:rPr>
                        <a:t>5 Years</a:t>
                      </a:r>
                      <a:endParaRPr lang="en-US" sz="1500" b="1" u="none"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known response</a:t>
                      </a:r>
                      <a:endParaRPr lang="en-US" sz="1500" b="1" u="none"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Within </a:t>
                      </a:r>
                      <a:endParaRPr lang="en-US" sz="1500" b="1" u="none" strike="noStrike" dirty="0" smtClean="0">
                        <a:solidFill>
                          <a:srgbClr val="FFFF00"/>
                        </a:solidFill>
                        <a:latin typeface="+mn-lt"/>
                        <a:ea typeface="Times New Roman"/>
                        <a:cs typeface="Times New Roman"/>
                      </a:endParaRPr>
                    </a:p>
                    <a:p>
                      <a:pPr marL="0" marR="0" algn="ctr">
                        <a:spcBef>
                          <a:spcPts val="0"/>
                        </a:spcBef>
                        <a:spcAft>
                          <a:spcPts val="0"/>
                        </a:spcAft>
                      </a:pPr>
                      <a:r>
                        <a:rPr lang="en-US" sz="1500" b="1" u="none" strike="noStrike" dirty="0" smtClean="0">
                          <a:solidFill>
                            <a:srgbClr val="FFFF00"/>
                          </a:solidFill>
                          <a:latin typeface="+mn-lt"/>
                          <a:ea typeface="Times New Roman"/>
                          <a:cs typeface="Times New Roman"/>
                        </a:rPr>
                        <a:t>5 Years</a:t>
                      </a:r>
                      <a:endParaRPr lang="en-US" sz="1500" b="1" u="none" dirty="0">
                        <a:solidFill>
                          <a:srgbClr val="FFFF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algn="ctr">
                        <a:spcBef>
                          <a:spcPts val="0"/>
                        </a:spcBef>
                        <a:spcAft>
                          <a:spcPts val="0"/>
                        </a:spcAft>
                      </a:pPr>
                      <a:r>
                        <a:rPr lang="en-US" sz="1500" b="1" u="none" strike="noStrike" dirty="0">
                          <a:solidFill>
                            <a:srgbClr val="FFFF00"/>
                          </a:solidFill>
                          <a:latin typeface="+mn-lt"/>
                          <a:ea typeface="Times New Roman"/>
                          <a:cs typeface="Times New Roman"/>
                        </a:rPr>
                        <a:t>Total number with known response</a:t>
                      </a:r>
                      <a:endParaRPr lang="en-US" sz="1500" b="1" u="none" dirty="0">
                        <a:solidFill>
                          <a:srgbClr val="FFFF00"/>
                        </a:solidFill>
                        <a:latin typeface="+mn-lt"/>
                        <a:ea typeface="Times New Roman"/>
                        <a:cs typeface="Times New Roman"/>
                      </a:endParaRPr>
                    </a:p>
                  </a:txBody>
                  <a:tcPr marL="68580" marR="68580" marT="0"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09757">
                <a:tc>
                  <a:txBody>
                    <a:bodyPr/>
                    <a:lstStyle/>
                    <a:p>
                      <a:pPr marL="0" marR="0">
                        <a:spcBef>
                          <a:spcPts val="0"/>
                        </a:spcBef>
                        <a:spcAft>
                          <a:spcPts val="0"/>
                        </a:spcAft>
                      </a:pPr>
                      <a:r>
                        <a:rPr lang="en-US" sz="1500" b="1" dirty="0">
                          <a:solidFill>
                            <a:srgbClr val="FFFFFF"/>
                          </a:solidFill>
                          <a:latin typeface="+mn-lt"/>
                          <a:ea typeface="Times New Roman"/>
                          <a:cs typeface="Times New Roman"/>
                        </a:rPr>
                        <a:t>Hypertension </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71.4%</a:t>
                      </a:r>
                    </a:p>
                  </a:txBody>
                  <a:tcPr marL="9525" marR="9525" marT="9525" marB="0" anchor="ctr">
                    <a:lnL w="28575" cap="flat" cmpd="sng" algn="ctr">
                      <a:solidFill>
                        <a:schemeClr val="tx1"/>
                      </a:solidFill>
                      <a:prstDash val="solid"/>
                      <a:round/>
                      <a:headEnd type="none" w="med" len="med"/>
                      <a:tailEnd type="none" w="med" len="med"/>
                    </a:lnL>
                    <a:lnR w="12700" cmpd="sng">
                      <a:noFill/>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98)</a:t>
                      </a:r>
                    </a:p>
                  </a:txBody>
                  <a:tcPr marL="9525" marR="9525" marT="9525"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63.6%</a:t>
                      </a:r>
                    </a:p>
                  </a:txBody>
                  <a:tcPr marL="9525" marR="9525" marT="9525"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66)</a:t>
                      </a:r>
                    </a:p>
                  </a:txBody>
                  <a:tcPr marL="9525" marR="9525" marT="9525" marB="0" anchor="ctr">
                    <a:lnL w="12700" cmpd="sng">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2"/>
                    </a:solidFill>
                  </a:tcPr>
                </a:tc>
              </a:tr>
              <a:tr h="409757">
                <a:tc>
                  <a:txBody>
                    <a:bodyPr/>
                    <a:lstStyle/>
                    <a:p>
                      <a:pPr marL="0" marR="0">
                        <a:spcBef>
                          <a:spcPts val="0"/>
                        </a:spcBef>
                        <a:spcAft>
                          <a:spcPts val="0"/>
                        </a:spcAft>
                      </a:pPr>
                      <a:r>
                        <a:rPr lang="en-US" sz="1500" b="1" kern="0" dirty="0">
                          <a:solidFill>
                            <a:srgbClr val="FFFFFF"/>
                          </a:solidFill>
                          <a:latin typeface="+mn-lt"/>
                          <a:ea typeface="Times New Roman"/>
                          <a:cs typeface="Times New Roman"/>
                        </a:rPr>
                        <a:t>Renal Dysfunction</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28.8%</a:t>
                      </a:r>
                    </a:p>
                  </a:txBody>
                  <a:tcPr marL="9525" marR="9525" marT="9525"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111)</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29.3%</a:t>
                      </a:r>
                    </a:p>
                  </a:txBody>
                  <a:tcPr marL="9525" marR="9525" marT="9525"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75)</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73790">
                <a:tc>
                  <a:txBody>
                    <a:bodyPr/>
                    <a:lstStyle/>
                    <a:p>
                      <a:pPr marL="0" marR="0">
                        <a:spcBef>
                          <a:spcPts val="0"/>
                        </a:spcBef>
                        <a:spcAft>
                          <a:spcPts val="0"/>
                        </a:spcAft>
                      </a:pPr>
                      <a:r>
                        <a:rPr lang="en-US" sz="1500" b="1" i="1" dirty="0">
                          <a:solidFill>
                            <a:srgbClr val="FFFFFF"/>
                          </a:solidFill>
                          <a:latin typeface="+mn-lt"/>
                          <a:ea typeface="Times New Roman"/>
                          <a:cs typeface="Times New Roman"/>
                        </a:rPr>
                        <a:t>        Abnormal Creatinine </a:t>
                      </a:r>
                      <a:r>
                        <a:rPr lang="en-US" sz="1500" b="1" i="1" dirty="0" smtClean="0">
                          <a:solidFill>
                            <a:srgbClr val="FFFFFF"/>
                          </a:solidFill>
                          <a:latin typeface="+mn-lt"/>
                          <a:ea typeface="Times New Roman"/>
                          <a:cs typeface="Times New Roman"/>
                        </a:rPr>
                        <a:t>≤ </a:t>
                      </a:r>
                      <a:r>
                        <a:rPr lang="en-US" sz="1500" b="1" i="1" dirty="0">
                          <a:solidFill>
                            <a:srgbClr val="FFFFFF"/>
                          </a:solidFill>
                          <a:latin typeface="+mn-lt"/>
                          <a:ea typeface="Times New Roman"/>
                          <a:cs typeface="Times New Roman"/>
                        </a:rPr>
                        <a:t>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25.2%</a:t>
                      </a:r>
                    </a:p>
                  </a:txBody>
                  <a:tcPr marL="9525" marR="9525" marT="9525"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22.7%</a:t>
                      </a:r>
                    </a:p>
                  </a:txBody>
                  <a:tcPr marL="9525" marR="9525" marT="9525"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40944">
                <a:tc>
                  <a:txBody>
                    <a:bodyPr/>
                    <a:lstStyle/>
                    <a:p>
                      <a:pPr marL="0" marR="0">
                        <a:spcBef>
                          <a:spcPts val="0"/>
                        </a:spcBef>
                        <a:spcAft>
                          <a:spcPts val="0"/>
                        </a:spcAft>
                      </a:pPr>
                      <a:r>
                        <a:rPr lang="en-US" sz="1500" b="1" i="1" dirty="0">
                          <a:solidFill>
                            <a:srgbClr val="FFFFFF"/>
                          </a:solidFill>
                          <a:latin typeface="+mn-lt"/>
                          <a:ea typeface="Times New Roman"/>
                          <a:cs typeface="Times New Roman"/>
                        </a:rPr>
                        <a:t>        Creatinine &gt; 2.5 mg/dl</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3.6%</a:t>
                      </a:r>
                    </a:p>
                  </a:txBody>
                  <a:tcPr marL="9525" marR="9525" marT="9525"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2.7%</a:t>
                      </a:r>
                    </a:p>
                  </a:txBody>
                  <a:tcPr marL="9525" marR="9525" marT="9525"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40944">
                <a:tc>
                  <a:txBody>
                    <a:bodyPr/>
                    <a:lstStyle/>
                    <a:p>
                      <a:pPr marL="0" marR="0">
                        <a:spcBef>
                          <a:spcPts val="0"/>
                        </a:spcBef>
                        <a:spcAft>
                          <a:spcPts val="0"/>
                        </a:spcAft>
                      </a:pPr>
                      <a:r>
                        <a:rPr lang="en-US" sz="1500" b="1" i="1" dirty="0">
                          <a:solidFill>
                            <a:srgbClr val="FFFFFF"/>
                          </a:solidFill>
                          <a:latin typeface="+mn-lt"/>
                          <a:ea typeface="Times New Roman"/>
                          <a:cs typeface="Times New Roman"/>
                        </a:rPr>
                        <a:t>        Chronic Dialysis</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0.0%</a:t>
                      </a:r>
                    </a:p>
                  </a:txBody>
                  <a:tcPr marL="9525" marR="9525" marT="9525"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2.7%</a:t>
                      </a:r>
                    </a:p>
                  </a:txBody>
                  <a:tcPr marL="9525" marR="9525" marT="9525"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340944">
                <a:tc>
                  <a:txBody>
                    <a:bodyPr/>
                    <a:lstStyle/>
                    <a:p>
                      <a:pPr marL="0" marR="0">
                        <a:spcBef>
                          <a:spcPts val="0"/>
                        </a:spcBef>
                        <a:spcAft>
                          <a:spcPts val="0"/>
                        </a:spcAft>
                      </a:pPr>
                      <a:r>
                        <a:rPr lang="en-US" sz="1500" b="1" i="1" dirty="0">
                          <a:solidFill>
                            <a:srgbClr val="FFFFFF"/>
                          </a:solidFill>
                          <a:latin typeface="+mn-lt"/>
                          <a:ea typeface="Times New Roman"/>
                          <a:cs typeface="Times New Roman"/>
                        </a:rPr>
                        <a:t>        Renal Transplant</a:t>
                      </a:r>
                      <a:endParaRPr lang="en-US" sz="1500" b="1"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0.0%</a:t>
                      </a:r>
                    </a:p>
                  </a:txBody>
                  <a:tcPr marL="9525" marR="9525" marT="9525"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a:solidFill>
                            <a:schemeClr val="tx1"/>
                          </a:solidFill>
                          <a:effectLst/>
                          <a:latin typeface="+mj-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fontAlgn="b"/>
                      <a:r>
                        <a:rPr lang="en-US" sz="1500" b="1" i="1" u="none" strike="noStrike" dirty="0">
                          <a:solidFill>
                            <a:schemeClr val="tx1"/>
                          </a:solidFill>
                          <a:effectLst/>
                          <a:latin typeface="+mj-lt"/>
                        </a:rPr>
                        <a:t>1.3%</a:t>
                      </a:r>
                    </a:p>
                  </a:txBody>
                  <a:tcPr marL="9525" marR="9525" marT="9525"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 </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09757">
                <a:tc>
                  <a:txBody>
                    <a:bodyPr/>
                    <a:lstStyle/>
                    <a:p>
                      <a:pPr marL="0" marR="0">
                        <a:spcBef>
                          <a:spcPts val="0"/>
                        </a:spcBef>
                        <a:spcAft>
                          <a:spcPts val="0"/>
                        </a:spcAft>
                      </a:pPr>
                      <a:r>
                        <a:rPr lang="en-US" sz="1500" b="1" kern="0" dirty="0">
                          <a:solidFill>
                            <a:srgbClr val="FFFFFF"/>
                          </a:solidFill>
                          <a:latin typeface="+mn-lt"/>
                          <a:ea typeface="Times New Roman"/>
                          <a:cs typeface="Times New Roman"/>
                        </a:rPr>
                        <a:t>Hyperlipidemia</a:t>
                      </a:r>
                      <a:endParaRPr lang="en-US" sz="1500" b="1" kern="0" dirty="0">
                        <a:solidFill>
                          <a:srgbClr val="000000"/>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24.2%</a:t>
                      </a:r>
                    </a:p>
                  </a:txBody>
                  <a:tcPr marL="9525" marR="9525" marT="9525"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95)</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24.6%</a:t>
                      </a:r>
                    </a:p>
                  </a:txBody>
                  <a:tcPr marL="9525" marR="9525" marT="9525"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65)</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09757">
                <a:tc>
                  <a:txBody>
                    <a:bodyPr/>
                    <a:lstStyle/>
                    <a:p>
                      <a:pPr marL="0" marR="0">
                        <a:spcBef>
                          <a:spcPts val="0"/>
                        </a:spcBef>
                        <a:spcAft>
                          <a:spcPts val="0"/>
                        </a:spcAft>
                      </a:pPr>
                      <a:r>
                        <a:rPr lang="en-US" sz="1500" b="1" dirty="0">
                          <a:solidFill>
                            <a:srgbClr val="FFFFFF"/>
                          </a:solidFill>
                          <a:latin typeface="+mn-lt"/>
                          <a:ea typeface="Times New Roman"/>
                          <a:cs typeface="Times New Roman"/>
                        </a:rPr>
                        <a:t>Diabetes</a:t>
                      </a:r>
                      <a:endParaRPr lang="en-US" sz="1500" dirty="0">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31.4%</a:t>
                      </a:r>
                    </a:p>
                  </a:txBody>
                  <a:tcPr marL="9525" marR="9525" marT="9525" marB="0" anchor="ct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118)</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35.0%</a:t>
                      </a:r>
                    </a:p>
                  </a:txBody>
                  <a:tcPr marL="9525" marR="9525" marT="9525"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80)</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solidFill>
                  </a:tcPr>
                </a:tc>
              </a:tr>
              <a:tr h="409757">
                <a:tc>
                  <a:txBody>
                    <a:bodyPr/>
                    <a:lstStyle/>
                    <a:p>
                      <a:pPr marL="0" marR="0">
                        <a:spcBef>
                          <a:spcPts val="0"/>
                        </a:spcBef>
                        <a:spcAft>
                          <a:spcPts val="0"/>
                        </a:spcAft>
                      </a:pPr>
                      <a:r>
                        <a:rPr lang="en-US" sz="1500" b="1" dirty="0">
                          <a:solidFill>
                            <a:srgbClr val="FFFFFF"/>
                          </a:solidFill>
                          <a:latin typeface="+mn-lt"/>
                          <a:ea typeface="Times New Roman"/>
                          <a:cs typeface="Times New Roman"/>
                        </a:rPr>
                        <a:t>Bronchiolitis Obliterans Syndrome</a:t>
                      </a:r>
                      <a:endParaRPr lang="en-US" sz="1500" b="1" dirty="0">
                        <a:solidFill>
                          <a:srgbClr val="FF00FF"/>
                        </a:solidFill>
                        <a:latin typeface="+mn-lt"/>
                        <a:ea typeface="Times New Roman"/>
                        <a:cs typeface="Times New Roman"/>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34.0%</a:t>
                      </a:r>
                    </a:p>
                  </a:txBody>
                  <a:tcPr marL="9525" marR="9525" marT="9525" marB="0" anchor="ctr">
                    <a:lnL w="28575" cap="flat" cmpd="sng" algn="ctr">
                      <a:solidFill>
                        <a:schemeClr val="tx1"/>
                      </a:solidFill>
                      <a:prstDash val="solid"/>
                      <a:round/>
                      <a:headEnd type="none" w="med" len="med"/>
                      <a:tailEnd type="none" w="med" len="med"/>
                    </a:lnL>
                    <a:lnR w="12700" cmpd="sng">
                      <a:noFill/>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(N = 97)</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a:solidFill>
                            <a:schemeClr val="tx1"/>
                          </a:solidFill>
                          <a:effectLst/>
                          <a:latin typeface="+mj-lt"/>
                        </a:rPr>
                        <a:t>45.2%</a:t>
                      </a:r>
                    </a:p>
                  </a:txBody>
                  <a:tcPr marL="9525" marR="9525" marT="9525" marB="0"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500" b="1" i="0" u="none" strike="noStrike" dirty="0">
                          <a:solidFill>
                            <a:schemeClr val="tx1"/>
                          </a:solidFill>
                          <a:effectLst/>
                          <a:latin typeface="+mj-lt"/>
                        </a:rPr>
                        <a:t>(N = 62)</a:t>
                      </a:r>
                    </a:p>
                  </a:txBody>
                  <a:tcPr marL="9525" marR="9525" marT="9525" marB="0" anchor="ctr">
                    <a:lnL w="12700" cmpd="sng">
                      <a:noFill/>
                    </a:lnL>
                    <a:lnR w="28575" cap="flat" cmpd="sng" algn="ctr">
                      <a:solidFill>
                        <a:schemeClr val="tx1"/>
                      </a:solidFill>
                      <a:prstDash val="solid"/>
                      <a:round/>
                      <a:headEnd type="none" w="med" len="med"/>
                      <a:tailEnd type="none" w="med" len="med"/>
                    </a:lnR>
                    <a:lnT w="12700" cmpd="sng">
                      <a:noFill/>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3" name="title_cohort"/>
          <p:cNvSpPr txBox="1"/>
          <p:nvPr/>
        </p:nvSpPr>
        <p:spPr>
          <a:xfrm>
            <a:off x="4030100" y="954852"/>
            <a:ext cx="5113900" cy="400110"/>
          </a:xfrm>
          <a:prstGeom prst="rect">
            <a:avLst/>
          </a:prstGeom>
          <a:noFill/>
        </p:spPr>
        <p:txBody>
          <a:bodyPr wrap="none" rtlCol="0">
            <a:spAutoFit/>
          </a:bodyPr>
          <a:lstStyle/>
          <a:p>
            <a:r>
              <a:rPr lang="en-US" sz="2000" b="1" kern="0" dirty="0">
                <a:solidFill>
                  <a:srgbClr val="FFFFFF"/>
                </a:solidFill>
                <a:ea typeface="+mj-ea"/>
                <a:cs typeface="+mj-cs"/>
              </a:rPr>
              <a:t>(Transplants: January 2000 – June </a:t>
            </a:r>
            <a:r>
              <a:rPr lang="en-US" sz="2000" b="1" kern="0" dirty="0" smtClean="0">
                <a:solidFill>
                  <a:srgbClr val="FFFFFF"/>
                </a:solidFill>
                <a:ea typeface="+mj-ea"/>
                <a:cs typeface="+mj-cs"/>
              </a:rPr>
              <a:t>2010)</a:t>
            </a:r>
            <a:endParaRPr lang="en-US" dirty="0"/>
          </a:p>
        </p:txBody>
      </p:sp>
      <p:grpSp>
        <p:nvGrpSpPr>
          <p:cNvPr id="10" name="Group 9"/>
          <p:cNvGrpSpPr/>
          <p:nvPr/>
        </p:nvGrpSpPr>
        <p:grpSpPr>
          <a:xfrm>
            <a:off x="3" y="6146799"/>
            <a:ext cx="4715933" cy="711201"/>
            <a:chOff x="3" y="6146799"/>
            <a:chExt cx="4715933" cy="711201"/>
          </a:xfrm>
        </p:grpSpPr>
        <p:grpSp>
          <p:nvGrpSpPr>
            <p:cNvPr id="11" name="Group 10"/>
            <p:cNvGrpSpPr/>
            <p:nvPr/>
          </p:nvGrpSpPr>
          <p:grpSpPr>
            <a:xfrm>
              <a:off x="3" y="6146799"/>
              <a:ext cx="4715932" cy="711201"/>
              <a:chOff x="1" y="6067776"/>
              <a:chExt cx="4952999" cy="790224"/>
            </a:xfrm>
          </p:grpSpPr>
          <p:pic>
            <p:nvPicPr>
              <p:cNvPr id="18" name="Picture 17"/>
              <p:cNvPicPr>
                <a:picLocks noChangeAspect="1"/>
              </p:cNvPicPr>
              <p:nvPr/>
            </p:nvPicPr>
            <p:blipFill>
              <a:blip r:embed="rId3"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2"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8616669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19200"/>
          </a:xfrm>
        </p:spPr>
        <p:txBody>
          <a:bodyPr/>
          <a:lstStyle/>
          <a:p>
            <a:r>
              <a:rPr lang="en-US" sz="2600" dirty="0" smtClean="0"/>
              <a:t>Pediatric Lung Transplants</a:t>
            </a:r>
            <a:br>
              <a:rPr lang="en-US" sz="2600" dirty="0" smtClean="0"/>
            </a:br>
            <a:r>
              <a:rPr lang="en-US" sz="2400" dirty="0" smtClean="0"/>
              <a:t>Bronchiolitis Obliterans Syndrome-Free Survival</a:t>
            </a:r>
            <a:br>
              <a:rPr lang="en-US" sz="2400" dirty="0" smtClean="0"/>
            </a:b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49612649"/>
              </p:ext>
            </p:extLst>
          </p:nvPr>
        </p:nvGraphicFramePr>
        <p:xfrm>
          <a:off x="228600" y="1371600"/>
          <a:ext cx="8763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_cohort"/>
          <p:cNvSpPr txBox="1"/>
          <p:nvPr/>
        </p:nvSpPr>
        <p:spPr>
          <a:xfrm>
            <a:off x="2268754" y="1001851"/>
            <a:ext cx="5113900" cy="400110"/>
          </a:xfrm>
          <a:prstGeom prst="rect">
            <a:avLst/>
          </a:prstGeom>
          <a:noFill/>
        </p:spPr>
        <p:txBody>
          <a:bodyPr wrap="none" rtlCol="0">
            <a:spAutoFit/>
          </a:bodyPr>
          <a:lstStyle/>
          <a:p>
            <a:r>
              <a:rPr lang="en-US" sz="2000" b="1" kern="0" dirty="0" smtClean="0">
                <a:solidFill>
                  <a:srgbClr val="FFFFFF"/>
                </a:solidFill>
                <a:ea typeface="+mj-ea"/>
                <a:cs typeface="+mj-cs"/>
              </a:rPr>
              <a:t>(Transplants: January 1994 – June 2014)</a:t>
            </a:r>
            <a:endParaRPr lang="en-US" dirty="0"/>
          </a:p>
        </p:txBody>
      </p:sp>
      <p:grpSp>
        <p:nvGrpSpPr>
          <p:cNvPr id="12" name="Group 11"/>
          <p:cNvGrpSpPr/>
          <p:nvPr/>
        </p:nvGrpSpPr>
        <p:grpSpPr>
          <a:xfrm>
            <a:off x="3" y="6146799"/>
            <a:ext cx="4715933" cy="711201"/>
            <a:chOff x="3" y="6146799"/>
            <a:chExt cx="4715933" cy="711201"/>
          </a:xfrm>
        </p:grpSpPr>
        <p:grpSp>
          <p:nvGrpSpPr>
            <p:cNvPr id="13" name="Group 12"/>
            <p:cNvGrpSpPr/>
            <p:nvPr/>
          </p:nvGrpSpPr>
          <p:grpSpPr>
            <a:xfrm>
              <a:off x="3" y="6146799"/>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6"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4902243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11368086"/>
              </p:ext>
            </p:extLst>
          </p:nvPr>
        </p:nvGraphicFramePr>
        <p:xfrm>
          <a:off x="228600" y="1371600"/>
          <a:ext cx="8763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16" name="pvalues"/>
          <p:cNvSpPr txBox="1"/>
          <p:nvPr/>
        </p:nvSpPr>
        <p:spPr>
          <a:xfrm>
            <a:off x="6311924" y="2590800"/>
            <a:ext cx="1837251" cy="38102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500" b="1" smtClean="0">
                <a:solidFill>
                  <a:srgbClr val="FFFF00"/>
                </a:solidFill>
              </a:rPr>
              <a:t>p = 0.2213</a:t>
            </a:r>
            <a:endParaRPr lang="en-US" sz="1500" b="1" dirty="0">
              <a:solidFill>
                <a:srgbClr val="FFFF00"/>
              </a:solidFill>
            </a:endParaRPr>
          </a:p>
        </p:txBody>
      </p:sp>
      <p:sp>
        <p:nvSpPr>
          <p:cNvPr id="14" name="Title"/>
          <p:cNvSpPr>
            <a:spLocks noGrp="1"/>
          </p:cNvSpPr>
          <p:nvPr>
            <p:ph type="title"/>
          </p:nvPr>
        </p:nvSpPr>
        <p:spPr>
          <a:xfrm>
            <a:off x="0" y="122904"/>
            <a:ext cx="9144000" cy="1219200"/>
          </a:xfrm>
        </p:spPr>
        <p:txBody>
          <a:bodyPr/>
          <a:lstStyle/>
          <a:p>
            <a:r>
              <a:rPr lang="en-US" sz="2600" dirty="0" smtClean="0"/>
              <a:t>Pediatric Lung Transplants</a:t>
            </a:r>
            <a:br>
              <a:rPr lang="en-US" sz="2600" dirty="0" smtClean="0"/>
            </a:br>
            <a:r>
              <a:rPr lang="en-US" sz="2400" dirty="0" smtClean="0"/>
              <a:t>Bronchiolitis Obliterans Syndrome-Free Survival by Era</a:t>
            </a:r>
            <a:endParaRPr lang="en-US" sz="2000" dirty="0"/>
          </a:p>
        </p:txBody>
      </p:sp>
      <p:grpSp>
        <p:nvGrpSpPr>
          <p:cNvPr id="12" name="Group 11"/>
          <p:cNvGrpSpPr/>
          <p:nvPr/>
        </p:nvGrpSpPr>
        <p:grpSpPr>
          <a:xfrm>
            <a:off x="3" y="6146799"/>
            <a:ext cx="4715933" cy="711201"/>
            <a:chOff x="3" y="6146799"/>
            <a:chExt cx="4715933" cy="711201"/>
          </a:xfrm>
        </p:grpSpPr>
        <p:grpSp>
          <p:nvGrpSpPr>
            <p:cNvPr id="13" name="Group 12"/>
            <p:cNvGrpSpPr/>
            <p:nvPr/>
          </p:nvGrpSpPr>
          <p:grpSpPr>
            <a:xfrm>
              <a:off x="3" y="6146799"/>
              <a:ext cx="4715932" cy="711201"/>
              <a:chOff x="1" y="6067776"/>
              <a:chExt cx="4952999" cy="790224"/>
            </a:xfrm>
          </p:grpSpPr>
          <p:pic>
            <p:nvPicPr>
              <p:cNvPr id="18" name="Picture 17"/>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7"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3" name="title_cohort"/>
          <p:cNvSpPr txBox="1"/>
          <p:nvPr/>
        </p:nvSpPr>
        <p:spPr>
          <a:xfrm>
            <a:off x="2044677" y="1065471"/>
            <a:ext cx="5184433" cy="400110"/>
          </a:xfrm>
          <a:prstGeom prst="rect">
            <a:avLst/>
          </a:prstGeom>
          <a:noFill/>
        </p:spPr>
        <p:txBody>
          <a:bodyPr wrap="none" rtlCol="0">
            <a:spAutoFit/>
          </a:bodyPr>
          <a:lstStyle/>
          <a:p>
            <a:r>
              <a:rPr lang="en-US" sz="2000" b="1" kern="0" dirty="0">
                <a:solidFill>
                  <a:srgbClr val="FFFFFF"/>
                </a:solidFill>
                <a:ea typeface="+mj-ea"/>
                <a:cs typeface="+mj-cs"/>
              </a:rPr>
              <a:t> (Transplants: </a:t>
            </a:r>
            <a:r>
              <a:rPr lang="en-US" sz="2000" b="1" kern="0" dirty="0" smtClean="0">
                <a:solidFill>
                  <a:srgbClr val="FFFFFF"/>
                </a:solidFill>
                <a:ea typeface="+mj-ea"/>
                <a:cs typeface="+mj-cs"/>
              </a:rPr>
              <a:t>January </a:t>
            </a:r>
            <a:r>
              <a:rPr lang="en-US" sz="2000" b="1" kern="0" dirty="0">
                <a:solidFill>
                  <a:srgbClr val="FFFFFF"/>
                </a:solidFill>
                <a:ea typeface="+mj-ea"/>
                <a:cs typeface="+mj-cs"/>
              </a:rPr>
              <a:t>1994 – June </a:t>
            </a:r>
            <a:r>
              <a:rPr lang="en-US" sz="2000" b="1" kern="0" dirty="0" smtClean="0">
                <a:solidFill>
                  <a:srgbClr val="FFFFFF"/>
                </a:solidFill>
                <a:ea typeface="+mj-ea"/>
                <a:cs typeface="+mj-cs"/>
              </a:rPr>
              <a:t>2014)</a:t>
            </a:r>
            <a:endParaRPr lang="en-US" dirty="0"/>
          </a:p>
        </p:txBody>
      </p:sp>
    </p:spTree>
    <p:extLst>
      <p:ext uri="{BB962C8B-B14F-4D97-AF65-F5344CB8AC3E}">
        <p14:creationId xmlns:p14="http://schemas.microsoft.com/office/powerpoint/2010/main" val="14732695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lstStyle/>
          <a:p>
            <a:pPr algn="l"/>
            <a:r>
              <a:rPr lang="en-US" sz="2600" dirty="0" smtClean="0"/>
              <a:t>		      Pediatric Lung Transplants </a:t>
            </a:r>
            <a:br>
              <a:rPr lang="en-US" sz="2600" dirty="0" smtClean="0"/>
            </a:br>
            <a:r>
              <a:rPr lang="en-US" sz="2600" dirty="0" smtClean="0"/>
              <a:t>	</a:t>
            </a:r>
            <a:r>
              <a:rPr lang="en-US" sz="2400" dirty="0" smtClean="0"/>
              <a:t>Bronchiolitis Obliterans Syndrome-Free Survival</a:t>
            </a:r>
            <a:br>
              <a:rPr lang="en-US" sz="2400" dirty="0" smtClean="0"/>
            </a:br>
            <a:r>
              <a:rPr lang="en-US" sz="2400" dirty="0" smtClean="0"/>
              <a:t> 	        by Age Group</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69558698"/>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3505200" y="1828800"/>
            <a:ext cx="5029200" cy="323165"/>
          </a:xfrm>
          <a:prstGeom prst="rect">
            <a:avLst/>
          </a:prstGeom>
          <a:noFill/>
        </p:spPr>
        <p:txBody>
          <a:bodyPr wrap="square" rtlCol="0">
            <a:spAutoFit/>
          </a:bodyPr>
          <a:lstStyle/>
          <a:p>
            <a:r>
              <a:rPr lang="en-US" sz="1500" b="1" dirty="0">
                <a:solidFill>
                  <a:srgbClr val="FFFF00"/>
                </a:solidFill>
              </a:rPr>
              <a:t>No pair-wise comparisons were significant at </a:t>
            </a:r>
            <a:r>
              <a:rPr lang="en-US" sz="1500" b="1" dirty="0" smtClean="0">
                <a:solidFill>
                  <a:srgbClr val="FFFF00"/>
                </a:solidFill>
              </a:rPr>
              <a:t>p&lt;0.05.</a:t>
            </a:r>
            <a:endParaRPr lang="en-US" sz="1500" b="1" dirty="0">
              <a:solidFill>
                <a:srgbClr val="FFFF00"/>
              </a:solidFill>
            </a:endParaRPr>
          </a:p>
        </p:txBody>
      </p:sp>
      <p:sp>
        <p:nvSpPr>
          <p:cNvPr id="3" name="title_cohort"/>
          <p:cNvSpPr/>
          <p:nvPr/>
        </p:nvSpPr>
        <p:spPr>
          <a:xfrm>
            <a:off x="3713720" y="936993"/>
            <a:ext cx="5113900" cy="400110"/>
          </a:xfrm>
          <a:prstGeom prst="rect">
            <a:avLst/>
          </a:prstGeom>
        </p:spPr>
        <p:txBody>
          <a:bodyPr wrap="none">
            <a:spAutoFit/>
          </a:bodyPr>
          <a:lstStyle/>
          <a:p>
            <a:r>
              <a:rPr lang="en-US" sz="2000" b="1" kern="0" dirty="0" smtClean="0">
                <a:solidFill>
                  <a:srgbClr val="FFFFFF"/>
                </a:solidFill>
                <a:ea typeface="+mj-ea"/>
                <a:cs typeface="+mj-cs"/>
              </a:rPr>
              <a:t>(Transplants: January 1994 – June 2014)</a:t>
            </a:r>
            <a:endParaRPr lang="en-US" dirty="0"/>
          </a:p>
        </p:txBody>
      </p:sp>
      <p:grpSp>
        <p:nvGrpSpPr>
          <p:cNvPr id="10" name="Group 9"/>
          <p:cNvGrpSpPr/>
          <p:nvPr/>
        </p:nvGrpSpPr>
        <p:grpSpPr>
          <a:xfrm>
            <a:off x="3" y="6146799"/>
            <a:ext cx="4715933" cy="711201"/>
            <a:chOff x="3" y="6146799"/>
            <a:chExt cx="4715933" cy="711201"/>
          </a:xfrm>
        </p:grpSpPr>
        <p:grpSp>
          <p:nvGrpSpPr>
            <p:cNvPr id="13" name="Group 12"/>
            <p:cNvGrpSpPr/>
            <p:nvPr/>
          </p:nvGrpSpPr>
          <p:grpSpPr>
            <a:xfrm>
              <a:off x="3" y="6146799"/>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4"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67055378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990600"/>
          </a:xfrm>
        </p:spPr>
        <p:txBody>
          <a:bodyPr/>
          <a:lstStyle/>
          <a:p>
            <a:pPr algn="l"/>
            <a:r>
              <a:rPr lang="en-US" sz="2600" dirty="0" smtClean="0"/>
              <a:t>		Pediatric Lung Transplants</a:t>
            </a:r>
            <a:br>
              <a:rPr lang="en-US" sz="2600" dirty="0" smtClean="0"/>
            </a:br>
            <a:r>
              <a:rPr lang="en-US" sz="2600" dirty="0" smtClean="0"/>
              <a:t>	</a:t>
            </a:r>
            <a:r>
              <a:rPr lang="en-US" sz="2400" dirty="0" smtClean="0"/>
              <a:t>Bronchiolitis Obliterans Syndrome-Free Survival</a:t>
            </a:r>
            <a:br>
              <a:rPr lang="en-US" sz="2400" dirty="0" smtClean="0"/>
            </a:br>
            <a:r>
              <a:rPr lang="en-US" sz="2400" dirty="0" smtClean="0"/>
              <a:t>	 by Diagnosis</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98247680"/>
              </p:ext>
            </p:extLst>
          </p:nvPr>
        </p:nvGraphicFramePr>
        <p:xfrm>
          <a:off x="228600" y="14478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18" name="pvalues"/>
          <p:cNvSpPr txBox="1"/>
          <p:nvPr/>
        </p:nvSpPr>
        <p:spPr>
          <a:xfrm>
            <a:off x="4939259" y="1838407"/>
            <a:ext cx="3200400" cy="553998"/>
          </a:xfrm>
          <a:prstGeom prst="rect">
            <a:avLst/>
          </a:prstGeom>
          <a:noFill/>
        </p:spPr>
        <p:txBody>
          <a:bodyPr wrap="square" rtlCol="0">
            <a:spAutoFit/>
          </a:bodyPr>
          <a:lstStyle/>
          <a:p>
            <a:r>
              <a:rPr lang="en-US" sz="1500" b="1" dirty="0" smtClean="0">
                <a:solidFill>
                  <a:srgbClr val="FFFF00"/>
                </a:solidFill>
              </a:rPr>
              <a:t>No pair-wise comparisons were significant at p &lt; 0.05</a:t>
            </a:r>
            <a:endParaRPr lang="en-US" sz="1500" b="1" dirty="0">
              <a:solidFill>
                <a:srgbClr val="FFFF00"/>
              </a:solidFill>
            </a:endParaRPr>
          </a:p>
        </p:txBody>
      </p:sp>
      <p:sp>
        <p:nvSpPr>
          <p:cNvPr id="3" name="title_cohort"/>
          <p:cNvSpPr txBox="1"/>
          <p:nvPr/>
        </p:nvSpPr>
        <p:spPr>
          <a:xfrm>
            <a:off x="2944340" y="1010048"/>
            <a:ext cx="5184433" cy="400110"/>
          </a:xfrm>
          <a:prstGeom prst="rect">
            <a:avLst/>
          </a:prstGeom>
          <a:noFill/>
        </p:spPr>
        <p:txBody>
          <a:bodyPr wrap="none" rtlCol="0">
            <a:spAutoFit/>
          </a:bodyPr>
          <a:lstStyle/>
          <a:p>
            <a:r>
              <a:rPr lang="en-US" sz="2000" b="1" kern="0" dirty="0" smtClean="0">
                <a:solidFill>
                  <a:srgbClr val="FFFFFF"/>
                </a:solidFill>
                <a:ea typeface="+mj-ea"/>
                <a:cs typeface="+mj-cs"/>
              </a:rPr>
              <a:t>(Transplants: January 1994 – June 2014)</a:t>
            </a:r>
            <a:endParaRPr lang="en-US" dirty="0"/>
          </a:p>
        </p:txBody>
      </p:sp>
      <p:grpSp>
        <p:nvGrpSpPr>
          <p:cNvPr id="10" name="Group 9"/>
          <p:cNvGrpSpPr/>
          <p:nvPr/>
        </p:nvGrpSpPr>
        <p:grpSpPr>
          <a:xfrm>
            <a:off x="3" y="6146799"/>
            <a:ext cx="4715933" cy="711201"/>
            <a:chOff x="3" y="6146799"/>
            <a:chExt cx="4715933" cy="711201"/>
          </a:xfrm>
        </p:grpSpPr>
        <p:grpSp>
          <p:nvGrpSpPr>
            <p:cNvPr id="13" name="Group 12"/>
            <p:cNvGrpSpPr/>
            <p:nvPr/>
          </p:nvGrpSpPr>
          <p:grpSpPr>
            <a:xfrm>
              <a:off x="3" y="6146799"/>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4"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0656792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pPr algn="l"/>
            <a:r>
              <a:rPr lang="en-US" sz="2600" dirty="0" smtClean="0"/>
              <a:t>		Pediatric Lung Transplants</a:t>
            </a:r>
            <a:r>
              <a:rPr lang="en-US" sz="2800" dirty="0" smtClean="0"/>
              <a:t/>
            </a:r>
            <a:br>
              <a:rPr lang="en-US" sz="2800" dirty="0" smtClean="0"/>
            </a:br>
            <a:r>
              <a:rPr lang="en-US" sz="2800" dirty="0" smtClean="0"/>
              <a:t>	</a:t>
            </a:r>
            <a:r>
              <a:rPr lang="en-US" sz="2400" dirty="0" smtClean="0"/>
              <a:t>Bronchiolitis Obliterans Syndrome-Free Survival</a:t>
            </a:r>
            <a:br>
              <a:rPr lang="en-US" sz="2400" dirty="0" smtClean="0"/>
            </a:br>
            <a:r>
              <a:rPr lang="en-US" sz="2400" dirty="0" smtClean="0"/>
              <a:t>         by Induction Use</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58547835"/>
              </p:ext>
            </p:extLst>
          </p:nvPr>
        </p:nvGraphicFramePr>
        <p:xfrm>
          <a:off x="228600" y="1447800"/>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6400800" y="2590800"/>
            <a:ext cx="1143000" cy="323165"/>
          </a:xfrm>
          <a:prstGeom prst="rect">
            <a:avLst/>
          </a:prstGeom>
          <a:noFill/>
        </p:spPr>
        <p:txBody>
          <a:bodyPr wrap="square" rtlCol="0">
            <a:spAutoFit/>
          </a:bodyPr>
          <a:lstStyle/>
          <a:p>
            <a:r>
              <a:rPr lang="en-US" sz="1500" b="1" smtClean="0">
                <a:solidFill>
                  <a:srgbClr val="FFFF00"/>
                </a:solidFill>
              </a:rPr>
              <a:t>p = 0.3014</a:t>
            </a:r>
            <a:endParaRPr lang="en-US" sz="1500" b="1" dirty="0">
              <a:solidFill>
                <a:srgbClr val="FFFF00"/>
              </a:solidFill>
            </a:endParaRPr>
          </a:p>
        </p:txBody>
      </p:sp>
      <p:sp>
        <p:nvSpPr>
          <p:cNvPr id="3" name="title_cohort"/>
          <p:cNvSpPr txBox="1"/>
          <p:nvPr/>
        </p:nvSpPr>
        <p:spPr>
          <a:xfrm>
            <a:off x="3276600" y="988941"/>
            <a:ext cx="5113900" cy="400110"/>
          </a:xfrm>
          <a:prstGeom prst="rect">
            <a:avLst/>
          </a:prstGeom>
          <a:noFill/>
        </p:spPr>
        <p:txBody>
          <a:bodyPr wrap="none" rtlCol="0">
            <a:spAutoFit/>
          </a:bodyPr>
          <a:lstStyle/>
          <a:p>
            <a:r>
              <a:rPr lang="en-US" sz="2000" b="1" kern="0" dirty="0" smtClean="0">
                <a:solidFill>
                  <a:srgbClr val="FFFFFF"/>
                </a:solidFill>
                <a:ea typeface="+mj-ea"/>
                <a:cs typeface="+mj-cs"/>
              </a:rPr>
              <a:t>(Transplants: January 1994 – June 2014)</a:t>
            </a:r>
            <a:endParaRPr lang="en-US" dirty="0"/>
          </a:p>
        </p:txBody>
      </p:sp>
      <p:grpSp>
        <p:nvGrpSpPr>
          <p:cNvPr id="10" name="Group 9"/>
          <p:cNvGrpSpPr/>
          <p:nvPr/>
        </p:nvGrpSpPr>
        <p:grpSpPr>
          <a:xfrm>
            <a:off x="3" y="6146799"/>
            <a:ext cx="4715933" cy="711201"/>
            <a:chOff x="3" y="6146799"/>
            <a:chExt cx="4715933" cy="711201"/>
          </a:xfrm>
        </p:grpSpPr>
        <p:grpSp>
          <p:nvGrpSpPr>
            <p:cNvPr id="11" name="Group 10"/>
            <p:cNvGrpSpPr/>
            <p:nvPr/>
          </p:nvGrpSpPr>
          <p:grpSpPr>
            <a:xfrm>
              <a:off x="3" y="6146799"/>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2"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2853774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Pediatric Lung Transplants</a:t>
            </a:r>
            <a:r>
              <a:rPr lang="en-US" sz="2800" dirty="0" smtClean="0"/>
              <a:t/>
            </a:r>
            <a:br>
              <a:rPr lang="en-US" sz="2800" dirty="0" smtClean="0"/>
            </a:br>
            <a:r>
              <a:rPr lang="en-US" sz="2400" dirty="0" smtClean="0"/>
              <a:t>Donor Type Distribution by Transplant Year</a:t>
            </a:r>
            <a:br>
              <a:rPr lang="en-US" sz="2400" dirty="0" smtClean="0"/>
            </a:br>
            <a:endParaRPr lang="en-US" sz="2000" dirty="0"/>
          </a:p>
        </p:txBody>
      </p:sp>
      <p:graphicFrame>
        <p:nvGraphicFramePr>
          <p:cNvPr id="4" name="Content Placeholder 3"/>
          <p:cNvGraphicFramePr>
            <a:graphicFrameLocks noGrp="1"/>
          </p:cNvGraphicFramePr>
          <p:nvPr>
            <p:ph idx="1"/>
            <p:extLst/>
          </p:nvPr>
        </p:nvGraphicFramePr>
        <p:xfrm>
          <a:off x="228600" y="1287959"/>
          <a:ext cx="861060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805916" y="5585100"/>
            <a:ext cx="4114800" cy="769441"/>
          </a:xfrm>
          <a:prstGeom prst="rect">
            <a:avLst/>
          </a:prstGeom>
          <a:noFill/>
          <a:ln>
            <a:solidFill>
              <a:srgbClr val="FFFF00"/>
            </a:solidFill>
          </a:ln>
        </p:spPr>
        <p:txBody>
          <a:bodyPr wrap="square" rtlCol="0">
            <a:spAutoFit/>
          </a:bodyPr>
          <a:lstStyle/>
          <a:p>
            <a:r>
              <a:rPr lang="en-US" sz="1100" b="1" dirty="0" smtClean="0">
                <a:solidFill>
                  <a:srgbClr val="FFFF00"/>
                </a:solidFill>
              </a:rPr>
              <a:t>NOTE: This figure includes only the lung transplants that are reported to the ISHLT Transplant Registry. As such, the presented data may not reflect the changes in the number of lung transplants performed worldwide.</a:t>
            </a:r>
            <a:endParaRPr lang="en-US" sz="1100" b="1" dirty="0">
              <a:solidFill>
                <a:srgbClr val="FFFF00"/>
              </a:solidFill>
            </a:endParaRPr>
          </a:p>
        </p:txBody>
      </p:sp>
      <p:sp>
        <p:nvSpPr>
          <p:cNvPr id="10" name="TextBox 9"/>
          <p:cNvSpPr txBox="1"/>
          <p:nvPr/>
        </p:nvSpPr>
        <p:spPr>
          <a:xfrm>
            <a:off x="4795283" y="6374732"/>
            <a:ext cx="3886200" cy="461665"/>
          </a:xfrm>
          <a:prstGeom prst="rect">
            <a:avLst/>
          </a:prstGeom>
          <a:noFill/>
        </p:spPr>
        <p:txBody>
          <a:bodyPr wrap="square" rtlCol="0">
            <a:spAutoFit/>
          </a:bodyPr>
          <a:lstStyle/>
          <a:p>
            <a:r>
              <a:rPr lang="en-US" sz="1200" b="1" dirty="0" smtClean="0">
                <a:solidFill>
                  <a:srgbClr val="FFFF00"/>
                </a:solidFill>
              </a:rPr>
              <a:t>Analysis includes deceased and living donor transplants.</a:t>
            </a:r>
            <a:endParaRPr lang="en-US" sz="1200" dirty="0">
              <a:solidFill>
                <a:srgbClr val="FFFF00"/>
              </a:solidFill>
            </a:endParaRPr>
          </a:p>
        </p:txBody>
      </p:sp>
      <p:sp>
        <p:nvSpPr>
          <p:cNvPr id="3" name="title_cohort"/>
          <p:cNvSpPr txBox="1"/>
          <p:nvPr/>
        </p:nvSpPr>
        <p:spPr>
          <a:xfrm>
            <a:off x="1838381" y="952955"/>
            <a:ext cx="5755102" cy="400110"/>
          </a:xfrm>
          <a:prstGeom prst="rect">
            <a:avLst/>
          </a:prstGeom>
          <a:noFill/>
        </p:spPr>
        <p:txBody>
          <a:bodyPr wrap="none" rtlCol="0">
            <a:spAutoFit/>
          </a:bodyPr>
          <a:lstStyle/>
          <a:p>
            <a:r>
              <a:rPr lang="en-US" sz="2000" b="1" kern="0" smtClean="0">
                <a:solidFill>
                  <a:srgbClr val="FFFFFF"/>
                </a:solidFill>
                <a:ea typeface="+mj-ea"/>
                <a:cs typeface="+mj-cs"/>
              </a:rPr>
              <a:t>(Transplants: January 1986 - December 2014)</a:t>
            </a:r>
            <a:endParaRPr lang="en-US"/>
          </a:p>
        </p:txBody>
      </p:sp>
      <p:grpSp>
        <p:nvGrpSpPr>
          <p:cNvPr id="11" name="Group 10"/>
          <p:cNvGrpSpPr/>
          <p:nvPr/>
        </p:nvGrpSpPr>
        <p:grpSpPr>
          <a:xfrm>
            <a:off x="3" y="6146799"/>
            <a:ext cx="4715933" cy="711201"/>
            <a:chOff x="3" y="6146799"/>
            <a:chExt cx="4715933" cy="711201"/>
          </a:xfrm>
        </p:grpSpPr>
        <p:grpSp>
          <p:nvGrpSpPr>
            <p:cNvPr id="12" name="Group 11"/>
            <p:cNvGrpSpPr/>
            <p:nvPr/>
          </p:nvGrpSpPr>
          <p:grpSpPr>
            <a:xfrm>
              <a:off x="3" y="6146799"/>
              <a:ext cx="4715932" cy="711201"/>
              <a:chOff x="1" y="6067776"/>
              <a:chExt cx="4952999" cy="790224"/>
            </a:xfrm>
          </p:grpSpPr>
          <p:pic>
            <p:nvPicPr>
              <p:cNvPr id="14" name="Picture 13"/>
              <p:cNvPicPr>
                <a:picLocks noChangeAspect="1"/>
              </p:cNvPicPr>
              <p:nvPr/>
            </p:nvPicPr>
            <p:blipFill>
              <a:blip r:embed="rId4" cstate="print"/>
              <a:stretch>
                <a:fillRect/>
              </a:stretch>
            </p:blipFill>
            <p:spPr>
              <a:xfrm>
                <a:off x="1" y="6172200"/>
                <a:ext cx="4952999" cy="685800"/>
              </a:xfrm>
              <a:prstGeom prst="rect">
                <a:avLst/>
              </a:prstGeom>
            </p:spPr>
          </p:pic>
          <p:sp>
            <p:nvSpPr>
              <p:cNvPr id="15"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3"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96046210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Pediatric Lung Transplants</a:t>
            </a:r>
            <a:br>
              <a:rPr lang="en-US" sz="2600" dirty="0" smtClean="0"/>
            </a:br>
            <a:r>
              <a:rPr lang="en-US" sz="2400" dirty="0" smtClean="0"/>
              <a:t>Severe Renal Dysfunction*-Free Survival</a:t>
            </a:r>
            <a:br>
              <a:rPr lang="en-US" sz="2400" dirty="0" smtClean="0"/>
            </a:b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27712415"/>
              </p:ext>
            </p:extLst>
          </p:nvPr>
        </p:nvGraphicFramePr>
        <p:xfrm>
          <a:off x="228600" y="14478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_cohort"/>
          <p:cNvSpPr txBox="1"/>
          <p:nvPr/>
        </p:nvSpPr>
        <p:spPr>
          <a:xfrm>
            <a:off x="2227820" y="989272"/>
            <a:ext cx="5113900" cy="400110"/>
          </a:xfrm>
          <a:prstGeom prst="rect">
            <a:avLst/>
          </a:prstGeom>
          <a:noFill/>
        </p:spPr>
        <p:txBody>
          <a:bodyPr wrap="none" rtlCol="0">
            <a:spAutoFit/>
          </a:bodyPr>
          <a:lstStyle/>
          <a:p>
            <a:r>
              <a:rPr lang="en-US" sz="2000" b="1" kern="0" smtClean="0">
                <a:solidFill>
                  <a:srgbClr val="FFFFFF"/>
                </a:solidFill>
                <a:ea typeface="+mj-ea"/>
                <a:cs typeface="+mj-cs"/>
              </a:rPr>
              <a:t>(Transplants: January 1994 – June 2014)</a:t>
            </a:r>
            <a:endParaRPr lang="en-US" dirty="0"/>
          </a:p>
        </p:txBody>
      </p:sp>
      <p:grpSp>
        <p:nvGrpSpPr>
          <p:cNvPr id="9" name="Group 8"/>
          <p:cNvGrpSpPr/>
          <p:nvPr/>
        </p:nvGrpSpPr>
        <p:grpSpPr>
          <a:xfrm>
            <a:off x="3" y="6146799"/>
            <a:ext cx="4715933" cy="711201"/>
            <a:chOff x="3" y="6146799"/>
            <a:chExt cx="4715933" cy="711201"/>
          </a:xfrm>
        </p:grpSpPr>
        <p:grpSp>
          <p:nvGrpSpPr>
            <p:cNvPr id="12" name="Group 11"/>
            <p:cNvGrpSpPr/>
            <p:nvPr/>
          </p:nvGrpSpPr>
          <p:grpSpPr>
            <a:xfrm>
              <a:off x="3" y="6146799"/>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3"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56327418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Pediatric Lung Transplants</a:t>
            </a:r>
            <a:br>
              <a:rPr lang="en-US" sz="2600" dirty="0" smtClean="0"/>
            </a:br>
            <a:r>
              <a:rPr lang="en-US" sz="2400" dirty="0" smtClean="0"/>
              <a:t>Severe Renal Dysfunction*-Free Survival by Era</a:t>
            </a:r>
            <a:br>
              <a:rPr lang="en-US" sz="2400" dirty="0" smtClean="0"/>
            </a:b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12448379"/>
              </p:ext>
            </p:extLst>
          </p:nvPr>
        </p:nvGraphicFramePr>
        <p:xfrm>
          <a:off x="228600" y="1447800"/>
          <a:ext cx="86106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6096000" y="2590800"/>
            <a:ext cx="1295400" cy="323165"/>
          </a:xfrm>
          <a:prstGeom prst="rect">
            <a:avLst/>
          </a:prstGeom>
          <a:noFill/>
        </p:spPr>
        <p:txBody>
          <a:bodyPr wrap="square" rtlCol="0">
            <a:spAutoFit/>
          </a:bodyPr>
          <a:lstStyle/>
          <a:p>
            <a:pPr algn="ctr"/>
            <a:r>
              <a:rPr lang="en-US" sz="1500" b="1" smtClean="0">
                <a:solidFill>
                  <a:srgbClr val="FFFF00"/>
                </a:solidFill>
              </a:rPr>
              <a:t>p = 0.0049</a:t>
            </a:r>
            <a:endParaRPr lang="en-US" sz="1500" b="1" dirty="0">
              <a:solidFill>
                <a:srgbClr val="FFFF00"/>
              </a:solidFill>
            </a:endParaRPr>
          </a:p>
        </p:txBody>
      </p:sp>
      <p:sp>
        <p:nvSpPr>
          <p:cNvPr id="3" name="title_cohort"/>
          <p:cNvSpPr/>
          <p:nvPr/>
        </p:nvSpPr>
        <p:spPr>
          <a:xfrm>
            <a:off x="2057400" y="949235"/>
            <a:ext cx="5712330" cy="400110"/>
          </a:xfrm>
          <a:prstGeom prst="rect">
            <a:avLst/>
          </a:prstGeom>
        </p:spPr>
        <p:txBody>
          <a:bodyPr wrap="square">
            <a:spAutoFit/>
          </a:bodyPr>
          <a:lstStyle/>
          <a:p>
            <a:r>
              <a:rPr lang="en-US" sz="2000" b="1" kern="0" smtClean="0">
                <a:solidFill>
                  <a:srgbClr val="FFFFFF"/>
                </a:solidFill>
                <a:ea typeface="+mj-ea"/>
                <a:cs typeface="+mj-cs"/>
              </a:rPr>
              <a:t>(Transplants: January 1994 – June 2014)</a:t>
            </a:r>
            <a:endParaRPr lang="en-US" dirty="0"/>
          </a:p>
        </p:txBody>
      </p:sp>
      <p:grpSp>
        <p:nvGrpSpPr>
          <p:cNvPr id="10" name="Group 9"/>
          <p:cNvGrpSpPr/>
          <p:nvPr/>
        </p:nvGrpSpPr>
        <p:grpSpPr>
          <a:xfrm>
            <a:off x="3" y="6146799"/>
            <a:ext cx="4715933" cy="711201"/>
            <a:chOff x="3" y="6146799"/>
            <a:chExt cx="4715933" cy="711201"/>
          </a:xfrm>
        </p:grpSpPr>
        <p:grpSp>
          <p:nvGrpSpPr>
            <p:cNvPr id="12" name="Group 11"/>
            <p:cNvGrpSpPr/>
            <p:nvPr/>
          </p:nvGrpSpPr>
          <p:grpSpPr>
            <a:xfrm>
              <a:off x="3" y="6146799"/>
              <a:ext cx="4715932" cy="711201"/>
              <a:chOff x="1" y="6067776"/>
              <a:chExt cx="4952999" cy="790224"/>
            </a:xfrm>
          </p:grpSpPr>
          <p:pic>
            <p:nvPicPr>
              <p:cNvPr id="17" name="Picture 16"/>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3"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4707073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sz="2600" dirty="0" smtClean="0"/>
              <a:t>Pediatric Lung Transplants</a:t>
            </a:r>
            <a:r>
              <a:rPr lang="en-US" sz="2400" dirty="0" smtClean="0"/>
              <a:t/>
            </a:r>
            <a:br>
              <a:rPr lang="en-US" sz="2400" dirty="0" smtClean="0"/>
            </a:br>
            <a:r>
              <a:rPr lang="en-US" sz="2400" dirty="0" smtClean="0"/>
              <a:t>Cumulative Post-Transplant Malignancy Rates in </a:t>
            </a:r>
            <a:r>
              <a:rPr lang="en-US" sz="2400" u="sng" dirty="0" smtClean="0"/>
              <a:t>Survivors</a:t>
            </a:r>
            <a:r>
              <a:rPr lang="en-US" sz="2400" dirty="0" smtClean="0"/>
              <a:t/>
            </a:r>
            <a:br>
              <a:rPr lang="en-US" sz="2400" dirty="0" smtClean="0"/>
            </a:br>
            <a:endParaRPr lang="en-US" sz="20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2701052162"/>
              </p:ext>
            </p:extLst>
          </p:nvPr>
        </p:nvGraphicFramePr>
        <p:xfrm>
          <a:off x="601134" y="1524000"/>
          <a:ext cx="8009465" cy="3625614"/>
        </p:xfrm>
        <a:graphic>
          <a:graphicData uri="http://schemas.openxmlformats.org/drawingml/2006/table">
            <a:tbl>
              <a:tblPr bandRow="1">
                <a:tableStyleId>{5C22544A-7EE6-4342-B048-85BDC9FD1C3A}</a:tableStyleId>
              </a:tblPr>
              <a:tblGrid>
                <a:gridCol w="1506569"/>
                <a:gridCol w="2134097"/>
                <a:gridCol w="1375362"/>
                <a:gridCol w="1375362"/>
                <a:gridCol w="1618075"/>
              </a:tblGrid>
              <a:tr h="668104">
                <a:tc gridSpan="2">
                  <a:txBody>
                    <a:bodyPr/>
                    <a:lstStyle/>
                    <a:p>
                      <a:pPr rtl="0" fontAlgn="t"/>
                      <a:r>
                        <a:rPr lang="en-US" sz="1600" b="1" dirty="0">
                          <a:solidFill>
                            <a:srgbClr val="FFFF00"/>
                          </a:solidFill>
                        </a:rPr>
                        <a:t>Malignancy/Type</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tc>
                  <a:txBody>
                    <a:bodyPr/>
                    <a:lstStyle/>
                    <a:p>
                      <a:pPr algn="ctr" rtl="0" fontAlgn="t"/>
                      <a:r>
                        <a:rPr lang="en-US" sz="1600" b="1" dirty="0">
                          <a:solidFill>
                            <a:srgbClr val="FFFF00"/>
                          </a:solidFill>
                        </a:rPr>
                        <a:t>1-Year  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a:solidFill>
                            <a:srgbClr val="FFFF00"/>
                          </a:solidFill>
                        </a:rPr>
                        <a:t>5-Year 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rtl="0" fontAlgn="t"/>
                      <a:r>
                        <a:rPr lang="en-US" sz="1600" b="1" dirty="0" smtClean="0">
                          <a:solidFill>
                            <a:srgbClr val="FFFF00"/>
                          </a:solidFill>
                        </a:rPr>
                        <a:t>7-Year </a:t>
                      </a:r>
                      <a:r>
                        <a:rPr lang="en-US" sz="1600" b="1" dirty="0">
                          <a:solidFill>
                            <a:srgbClr val="FFFF00"/>
                          </a:solidFill>
                        </a:rPr>
                        <a:t>Survivors</a:t>
                      </a:r>
                      <a:endParaRPr lang="en-US" sz="1600" dirty="0"/>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554099">
                <a:tc gridSpan="2">
                  <a:txBody>
                    <a:bodyPr/>
                    <a:lstStyle/>
                    <a:p>
                      <a:pPr rtl="0" fontAlgn="t"/>
                      <a:r>
                        <a:rPr lang="en-US" sz="1600" b="1" dirty="0">
                          <a:solidFill>
                            <a:schemeClr val="tx1"/>
                          </a:solidFill>
                        </a:rPr>
                        <a:t>No Malignancy</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lang="en-US"/>
                    </a:p>
                  </a:txBody>
                  <a:tcPr/>
                </a:tc>
                <a:tc>
                  <a:txBody>
                    <a:bodyPr/>
                    <a:lstStyle/>
                    <a:p>
                      <a:pPr algn="ctr" fontAlgn="b"/>
                      <a:r>
                        <a:rPr lang="en-US" sz="1600" b="1" i="0" u="none" strike="noStrike">
                          <a:solidFill>
                            <a:schemeClr val="tx1"/>
                          </a:solidFill>
                          <a:effectLst/>
                          <a:latin typeface="+mj-lt"/>
                        </a:rPr>
                        <a:t>748 (94.8%)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600" b="1" i="0" u="none" strike="noStrike">
                          <a:solidFill>
                            <a:schemeClr val="tx1"/>
                          </a:solidFill>
                          <a:effectLst/>
                          <a:latin typeface="+mj-lt"/>
                        </a:rPr>
                        <a:t>277 (90.2%)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fontAlgn="b"/>
                      <a:r>
                        <a:rPr lang="en-US" sz="1600" b="1" i="0" u="none" strike="noStrike">
                          <a:solidFill>
                            <a:schemeClr val="tx1"/>
                          </a:solidFill>
                          <a:effectLst/>
                          <a:latin typeface="+mj-lt"/>
                        </a:rPr>
                        <a:t>167 (89.8%)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554099">
                <a:tc gridSpan="2">
                  <a:txBody>
                    <a:bodyPr/>
                    <a:lstStyle/>
                    <a:p>
                      <a:pPr rtl="0" fontAlgn="t"/>
                      <a:r>
                        <a:rPr lang="en-US" sz="1600" b="1" dirty="0">
                          <a:solidFill>
                            <a:schemeClr val="tx1"/>
                          </a:solidFill>
                        </a:rPr>
                        <a:t>Malignancy (all types combined)</a:t>
                      </a:r>
                      <a:endParaRPr lang="en-US" sz="1600" dirty="0">
                        <a:solidFill>
                          <a:schemeClr val="tx1"/>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endParaRPr lang="en-US"/>
                    </a:p>
                  </a:txBody>
                  <a:tcPr/>
                </a:tc>
                <a:tc>
                  <a:txBody>
                    <a:bodyPr/>
                    <a:lstStyle/>
                    <a:p>
                      <a:pPr algn="ctr" fontAlgn="b"/>
                      <a:r>
                        <a:rPr lang="en-US" sz="1600" b="1" i="0" u="none" strike="noStrike">
                          <a:solidFill>
                            <a:schemeClr val="tx1"/>
                          </a:solidFill>
                          <a:effectLst/>
                          <a:latin typeface="+mj-lt"/>
                        </a:rPr>
                        <a:t>41 (5.2%)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600" b="1" i="0" u="none" strike="noStrike">
                          <a:solidFill>
                            <a:schemeClr val="tx1"/>
                          </a:solidFill>
                          <a:effectLst/>
                          <a:latin typeface="+mj-lt"/>
                        </a:rPr>
                        <a:t>30 (9.8%)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600" b="1" i="0" u="none" strike="noStrike">
                          <a:solidFill>
                            <a:schemeClr val="tx1"/>
                          </a:solidFill>
                          <a:effectLst/>
                          <a:latin typeface="+mj-lt"/>
                        </a:rPr>
                        <a:t>19 (10.2%)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62328">
                <a:tc rowSpan="4">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600" b="1" i="1" dirty="0" smtClean="0">
                          <a:solidFill>
                            <a:schemeClr val="tx1"/>
                          </a:solidFill>
                        </a:rPr>
                        <a:t>Malignancy Type*</a:t>
                      </a:r>
                    </a:p>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rtl="0" fontAlgn="t"/>
                      <a:r>
                        <a:rPr lang="en-US" sz="1600" b="1" i="1" baseline="0" dirty="0" smtClean="0">
                          <a:solidFill>
                            <a:schemeClr val="tx2">
                              <a:lumMod val="20000"/>
                              <a:lumOff val="80000"/>
                            </a:schemeClr>
                          </a:solidFill>
                        </a:rPr>
                        <a:t>Lymphoma</a:t>
                      </a:r>
                      <a:endParaRPr lang="en-US" sz="1600" baseline="0" dirty="0">
                        <a:solidFill>
                          <a:schemeClr val="tx2">
                            <a:lumMod val="20000"/>
                            <a:lumOff val="80000"/>
                          </a:schemeClr>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600" b="1" i="1" u="none" strike="noStrike" dirty="0">
                          <a:solidFill>
                            <a:schemeClr val="tx2">
                              <a:lumMod val="20000"/>
                              <a:lumOff val="80000"/>
                            </a:schemeClr>
                          </a:solidFill>
                          <a:effectLst/>
                          <a:latin typeface="+mj-lt"/>
                        </a:rPr>
                        <a:t>38</a:t>
                      </a:r>
                    </a:p>
                  </a:txBody>
                  <a:tcPr marL="9525" marR="45720"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600" b="1" i="1" u="none" strike="noStrike" dirty="0">
                          <a:solidFill>
                            <a:schemeClr val="tx2">
                              <a:lumMod val="20000"/>
                              <a:lumOff val="80000"/>
                            </a:schemeClr>
                          </a:solidFill>
                          <a:effectLst/>
                          <a:latin typeface="+mj-lt"/>
                        </a:rPr>
                        <a:t>29</a:t>
                      </a:r>
                    </a:p>
                  </a:txBody>
                  <a:tcPr marL="9525" marR="45720"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600" b="1" i="1" u="none" strike="noStrike" dirty="0">
                          <a:solidFill>
                            <a:schemeClr val="tx2">
                              <a:lumMod val="20000"/>
                              <a:lumOff val="80000"/>
                            </a:schemeClr>
                          </a:solidFill>
                          <a:effectLst/>
                          <a:latin typeface="+mj-lt"/>
                        </a:rPr>
                        <a:t>19</a:t>
                      </a:r>
                    </a:p>
                  </a:txBody>
                  <a:tcPr marL="9525" marR="45720"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62328">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fontAlgn="t"/>
                      <a:r>
                        <a:rPr lang="en-US" sz="1600" b="1" i="1" baseline="0" dirty="0" smtClean="0">
                          <a:solidFill>
                            <a:schemeClr val="tx2">
                              <a:lumMod val="20000"/>
                              <a:lumOff val="80000"/>
                            </a:schemeClr>
                          </a:solidFill>
                        </a:rPr>
                        <a:t>Other</a:t>
                      </a:r>
                      <a:endParaRPr lang="en-US" sz="1600" baseline="0" dirty="0">
                        <a:solidFill>
                          <a:schemeClr val="tx2">
                            <a:lumMod val="20000"/>
                            <a:lumOff val="80000"/>
                          </a:schemeClr>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b"/>
                      <a:r>
                        <a:rPr lang="en-US" sz="1600" b="1" i="1" u="none" strike="noStrike" dirty="0">
                          <a:solidFill>
                            <a:schemeClr val="tx2">
                              <a:lumMod val="20000"/>
                              <a:lumOff val="80000"/>
                            </a:schemeClr>
                          </a:solidFill>
                          <a:effectLst/>
                          <a:latin typeface="+mj-lt"/>
                        </a:rPr>
                        <a:t>2</a:t>
                      </a:r>
                    </a:p>
                  </a:txBody>
                  <a:tcPr marL="9525" marR="45720"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b"/>
                      <a:r>
                        <a:rPr lang="en-US" sz="1600" b="1" i="1" u="none" strike="noStrike">
                          <a:solidFill>
                            <a:schemeClr val="tx2">
                              <a:lumMod val="20000"/>
                              <a:lumOff val="80000"/>
                            </a:schemeClr>
                          </a:solidFill>
                          <a:effectLst/>
                          <a:latin typeface="+mj-lt"/>
                        </a:rPr>
                        <a:t>1</a:t>
                      </a:r>
                    </a:p>
                  </a:txBody>
                  <a:tcPr marL="9525" marR="45720"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b"/>
                      <a:r>
                        <a:rPr lang="en-US" sz="1600" b="1" i="1" u="none" strike="noStrike" dirty="0">
                          <a:solidFill>
                            <a:schemeClr val="tx2">
                              <a:lumMod val="20000"/>
                              <a:lumOff val="80000"/>
                            </a:schemeClr>
                          </a:solidFill>
                          <a:effectLst/>
                          <a:latin typeface="+mj-lt"/>
                        </a:rPr>
                        <a:t>0</a:t>
                      </a:r>
                    </a:p>
                  </a:txBody>
                  <a:tcPr marL="9525" marR="45720"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462328">
                <a:tc vMerge="1">
                  <a:txBody>
                    <a:bodyPr/>
                    <a:lstStyle/>
                    <a:p>
                      <a:endParaRPr lang="en-US"/>
                    </a:p>
                  </a:txBody>
                  <a:tcPr/>
                </a:tc>
                <a:tc>
                  <a:txBody>
                    <a:bodyPr/>
                    <a:lstStyle/>
                    <a:p>
                      <a:pPr marL="0" algn="l" defTabSz="914400" rtl="0" eaLnBrk="1" fontAlgn="t" latinLnBrk="0" hangingPunct="1"/>
                      <a:r>
                        <a:rPr lang="en-US" sz="1600" b="1" i="1" kern="1200" baseline="0" dirty="0" smtClean="0">
                          <a:solidFill>
                            <a:schemeClr val="tx2">
                              <a:lumMod val="20000"/>
                              <a:lumOff val="80000"/>
                            </a:schemeClr>
                          </a:solidFill>
                          <a:latin typeface="+mn-lt"/>
                          <a:ea typeface="+mn-ea"/>
                          <a:cs typeface="+mn-cs"/>
                        </a:rPr>
                        <a:t>Skin</a:t>
                      </a:r>
                      <a:endParaRPr lang="en-US" sz="1600" b="1" i="1" kern="1200" baseline="0" dirty="0">
                        <a:solidFill>
                          <a:schemeClr val="tx2">
                            <a:lumMod val="20000"/>
                            <a:lumOff val="80000"/>
                          </a:schemeClr>
                        </a:solidFill>
                        <a:latin typeface="+mn-lt"/>
                        <a:ea typeface="+mn-ea"/>
                        <a:cs typeface="+mn-cs"/>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600" b="1" i="1" u="none" strike="noStrike">
                          <a:solidFill>
                            <a:schemeClr val="tx2">
                              <a:lumMod val="20000"/>
                              <a:lumOff val="80000"/>
                            </a:schemeClr>
                          </a:solidFill>
                          <a:effectLst/>
                          <a:latin typeface="+mj-lt"/>
                        </a:rPr>
                        <a:t>1</a:t>
                      </a:r>
                    </a:p>
                  </a:txBody>
                  <a:tcPr marL="9525" marR="45720"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600" b="1" i="1" u="none" strike="noStrike">
                          <a:solidFill>
                            <a:schemeClr val="tx2">
                              <a:lumMod val="20000"/>
                              <a:lumOff val="80000"/>
                            </a:schemeClr>
                          </a:solidFill>
                          <a:effectLst/>
                          <a:latin typeface="+mj-lt"/>
                        </a:rPr>
                        <a:t>0</a:t>
                      </a:r>
                    </a:p>
                  </a:txBody>
                  <a:tcPr marL="9525" marR="45720"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fontAlgn="b"/>
                      <a:r>
                        <a:rPr lang="en-US" sz="1600" b="1" i="1" u="none" strike="noStrike" dirty="0">
                          <a:solidFill>
                            <a:schemeClr val="tx2">
                              <a:lumMod val="20000"/>
                              <a:lumOff val="80000"/>
                            </a:schemeClr>
                          </a:solidFill>
                          <a:effectLst/>
                          <a:latin typeface="+mj-lt"/>
                        </a:rPr>
                        <a:t>0</a:t>
                      </a:r>
                    </a:p>
                  </a:txBody>
                  <a:tcPr marL="9525" marR="45720"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462328">
                <a:tc vMerge="1">
                  <a:txBody>
                    <a:bodyPr/>
                    <a:lstStyle/>
                    <a:p>
                      <a:pPr marL="0" marR="0" algn="ctr">
                        <a:spcBef>
                          <a:spcPts val="0"/>
                        </a:spcBef>
                        <a:spcAft>
                          <a:spcPts val="0"/>
                        </a:spcAft>
                      </a:pPr>
                      <a:endParaRPr lang="en-US" sz="1600" b="1" u="sng" dirty="0">
                        <a:solidFill>
                          <a:schemeClr val="tx1"/>
                        </a:solidFill>
                        <a:latin typeface="+mn-lt"/>
                        <a:ea typeface="Times New Roman"/>
                        <a:cs typeface="Times New Roman"/>
                      </a:endParaRPr>
                    </a:p>
                  </a:txBody>
                  <a:tcPr marR="68580" marT="9144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rtl="0" fontAlgn="t"/>
                      <a:r>
                        <a:rPr lang="en-US" sz="1600" b="1" i="1" baseline="0" dirty="0" smtClean="0">
                          <a:solidFill>
                            <a:schemeClr val="tx2">
                              <a:lumMod val="20000"/>
                              <a:lumOff val="80000"/>
                            </a:schemeClr>
                          </a:solidFill>
                        </a:rPr>
                        <a:t>Type Not Reported</a:t>
                      </a:r>
                      <a:endParaRPr lang="en-US" sz="1600" baseline="0" dirty="0">
                        <a:solidFill>
                          <a:schemeClr val="tx2">
                            <a:lumMod val="20000"/>
                            <a:lumOff val="80000"/>
                          </a:schemeClr>
                        </a:solidFill>
                      </a:endParaRPr>
                    </a:p>
                  </a:txBody>
                  <a:tcPr marR="0" marT="9144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b"/>
                      <a:r>
                        <a:rPr lang="en-US" sz="1600" b="1" i="1" u="none" strike="noStrike">
                          <a:solidFill>
                            <a:schemeClr val="tx2">
                              <a:lumMod val="20000"/>
                              <a:lumOff val="80000"/>
                            </a:schemeClr>
                          </a:solidFill>
                          <a:effectLst/>
                          <a:latin typeface="+mj-lt"/>
                        </a:rPr>
                        <a:t>0</a:t>
                      </a:r>
                    </a:p>
                  </a:txBody>
                  <a:tcPr marL="9525" marR="45720"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b"/>
                      <a:r>
                        <a:rPr lang="en-US" sz="1600" b="1" i="1" u="none" strike="noStrike">
                          <a:solidFill>
                            <a:schemeClr val="tx2">
                              <a:lumMod val="20000"/>
                              <a:lumOff val="80000"/>
                            </a:schemeClr>
                          </a:solidFill>
                          <a:effectLst/>
                          <a:latin typeface="+mj-lt"/>
                        </a:rPr>
                        <a:t>1</a:t>
                      </a:r>
                    </a:p>
                  </a:txBody>
                  <a:tcPr marL="9525" marR="45720"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r" fontAlgn="b"/>
                      <a:r>
                        <a:rPr lang="en-US" sz="1600" b="1" i="1" u="none" strike="noStrike" dirty="0">
                          <a:solidFill>
                            <a:schemeClr val="tx2">
                              <a:lumMod val="20000"/>
                              <a:lumOff val="80000"/>
                            </a:schemeClr>
                          </a:solidFill>
                          <a:effectLst/>
                          <a:latin typeface="+mj-lt"/>
                        </a:rPr>
                        <a:t>0</a:t>
                      </a:r>
                    </a:p>
                  </a:txBody>
                  <a:tcPr marL="9525" marR="45720"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bl>
          </a:graphicData>
        </a:graphic>
      </p:graphicFrame>
      <p:sp>
        <p:nvSpPr>
          <p:cNvPr id="9" name="TextBox 8"/>
          <p:cNvSpPr txBox="1"/>
          <p:nvPr/>
        </p:nvSpPr>
        <p:spPr>
          <a:xfrm>
            <a:off x="601134" y="5504381"/>
            <a:ext cx="8229600" cy="553998"/>
          </a:xfrm>
          <a:prstGeom prst="rect">
            <a:avLst/>
          </a:prstGeom>
          <a:noFill/>
        </p:spPr>
        <p:txBody>
          <a:bodyPr wrap="square" rtlCol="0">
            <a:spAutoFit/>
          </a:bodyPr>
          <a:lstStyle/>
          <a:p>
            <a:r>
              <a:rPr lang="en-US" sz="1500" b="1" dirty="0" smtClean="0"/>
              <a:t>* Recipients may have experienced more than one type of malignancy so the sum of</a:t>
            </a:r>
          </a:p>
          <a:p>
            <a:r>
              <a:rPr lang="en-US" sz="1500" b="1" dirty="0" smtClean="0"/>
              <a:t>  individual malignancy types may be greater than the total number with malignancy.</a:t>
            </a:r>
            <a:endParaRPr lang="en-US" sz="1500" dirty="0"/>
          </a:p>
        </p:txBody>
      </p:sp>
      <p:sp>
        <p:nvSpPr>
          <p:cNvPr id="10" name="TextBox 9"/>
          <p:cNvSpPr txBox="1"/>
          <p:nvPr/>
        </p:nvSpPr>
        <p:spPr>
          <a:xfrm>
            <a:off x="601134" y="5149613"/>
            <a:ext cx="6324600" cy="307777"/>
          </a:xfrm>
          <a:prstGeom prst="rect">
            <a:avLst/>
          </a:prstGeom>
          <a:noFill/>
        </p:spPr>
        <p:txBody>
          <a:bodyPr wrap="square" rtlCol="0">
            <a:spAutoFit/>
          </a:bodyPr>
          <a:lstStyle/>
          <a:p>
            <a:r>
              <a:rPr lang="en-US" sz="1400" b="1" dirty="0" smtClean="0">
                <a:solidFill>
                  <a:srgbClr val="FFFF00"/>
                </a:solidFill>
              </a:rPr>
              <a:t>“Other” includes liver and primitive neuroectodermal tumor. </a:t>
            </a:r>
          </a:p>
        </p:txBody>
      </p:sp>
      <p:sp>
        <p:nvSpPr>
          <p:cNvPr id="3" name="title_cohort"/>
          <p:cNvSpPr/>
          <p:nvPr/>
        </p:nvSpPr>
        <p:spPr>
          <a:xfrm>
            <a:off x="2265920" y="986838"/>
            <a:ext cx="5113900" cy="400110"/>
          </a:xfrm>
          <a:prstGeom prst="rect">
            <a:avLst/>
          </a:prstGeom>
        </p:spPr>
        <p:txBody>
          <a:bodyPr wrap="none">
            <a:spAutoFit/>
          </a:bodyPr>
          <a:lstStyle/>
          <a:p>
            <a:r>
              <a:rPr lang="en-US" sz="2000" b="1" kern="0" dirty="0" smtClean="0">
                <a:solidFill>
                  <a:srgbClr val="FFFFFF"/>
                </a:solidFill>
                <a:ea typeface="+mj-ea"/>
                <a:cs typeface="+mj-cs"/>
              </a:rPr>
              <a:t>(Transplants: January </a:t>
            </a:r>
            <a:r>
              <a:rPr lang="en-US" sz="2000" b="1" kern="0" dirty="0">
                <a:solidFill>
                  <a:srgbClr val="FFFFFF"/>
                </a:solidFill>
                <a:ea typeface="+mj-ea"/>
                <a:cs typeface="+mj-cs"/>
              </a:rPr>
              <a:t>1994 – June 2014)</a:t>
            </a:r>
            <a:endParaRPr lang="en-US" dirty="0"/>
          </a:p>
        </p:txBody>
      </p:sp>
      <p:grpSp>
        <p:nvGrpSpPr>
          <p:cNvPr id="12" name="Group 11"/>
          <p:cNvGrpSpPr/>
          <p:nvPr/>
        </p:nvGrpSpPr>
        <p:grpSpPr>
          <a:xfrm>
            <a:off x="3" y="6146799"/>
            <a:ext cx="4715933" cy="711201"/>
            <a:chOff x="3" y="6146799"/>
            <a:chExt cx="4715933" cy="711201"/>
          </a:xfrm>
        </p:grpSpPr>
        <p:grpSp>
          <p:nvGrpSpPr>
            <p:cNvPr id="14" name="Group 13"/>
            <p:cNvGrpSpPr/>
            <p:nvPr/>
          </p:nvGrpSpPr>
          <p:grpSpPr>
            <a:xfrm>
              <a:off x="3" y="6146799"/>
              <a:ext cx="4715932" cy="711201"/>
              <a:chOff x="1" y="6067776"/>
              <a:chExt cx="4952999" cy="790224"/>
            </a:xfrm>
          </p:grpSpPr>
          <p:pic>
            <p:nvPicPr>
              <p:cNvPr id="20" name="Picture 19"/>
              <p:cNvPicPr>
                <a:picLocks noChangeAspect="1"/>
              </p:cNvPicPr>
              <p:nvPr/>
            </p:nvPicPr>
            <p:blipFill>
              <a:blip r:embed="rId3" cstate="print"/>
              <a:stretch>
                <a:fillRect/>
              </a:stretch>
            </p:blipFill>
            <p:spPr>
              <a:xfrm>
                <a:off x="1" y="6172200"/>
                <a:ext cx="4952999" cy="685800"/>
              </a:xfrm>
              <a:prstGeom prst="rect">
                <a:avLst/>
              </a:prstGeom>
            </p:spPr>
          </p:pic>
          <p:sp>
            <p:nvSpPr>
              <p:cNvPr id="21"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9"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5267939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11" y="118891"/>
            <a:ext cx="9144000" cy="685800"/>
          </a:xfrm>
        </p:spPr>
        <p:txBody>
          <a:bodyPr/>
          <a:lstStyle/>
          <a:p>
            <a:r>
              <a:rPr lang="en-US" sz="2600" dirty="0" smtClean="0"/>
              <a:t>Pediatric Lung Transplants</a:t>
            </a:r>
            <a:r>
              <a:rPr lang="en-US" sz="2800" dirty="0" smtClean="0"/>
              <a:t/>
            </a:r>
            <a:br>
              <a:rPr lang="en-US" sz="2800" dirty="0" smtClean="0"/>
            </a:br>
            <a:r>
              <a:rPr lang="en-US" sz="2400" dirty="0" smtClean="0"/>
              <a:t>Malignancy-Free Survival</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94569116"/>
              </p:ext>
            </p:extLst>
          </p:nvPr>
        </p:nvGraphicFramePr>
        <p:xfrm>
          <a:off x="76200" y="1219200"/>
          <a:ext cx="8915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_cohort"/>
          <p:cNvSpPr/>
          <p:nvPr/>
        </p:nvSpPr>
        <p:spPr>
          <a:xfrm>
            <a:off x="2319031" y="873272"/>
            <a:ext cx="5113900" cy="400110"/>
          </a:xfrm>
          <a:prstGeom prst="rect">
            <a:avLst/>
          </a:prstGeom>
        </p:spPr>
        <p:txBody>
          <a:bodyPr wrap="none">
            <a:spAutoFit/>
          </a:bodyPr>
          <a:lstStyle/>
          <a:p>
            <a:r>
              <a:rPr lang="en-US" sz="2000" b="1" kern="0" dirty="0" smtClean="0">
                <a:solidFill>
                  <a:srgbClr val="FFFFFF"/>
                </a:solidFill>
                <a:ea typeface="+mj-ea"/>
                <a:cs typeface="+mj-cs"/>
              </a:rPr>
              <a:t>(Transplants: January 1994 – June 2014)</a:t>
            </a:r>
            <a:endParaRPr lang="en-US" dirty="0"/>
          </a:p>
        </p:txBody>
      </p:sp>
      <p:grpSp>
        <p:nvGrpSpPr>
          <p:cNvPr id="9" name="Group 8"/>
          <p:cNvGrpSpPr/>
          <p:nvPr/>
        </p:nvGrpSpPr>
        <p:grpSpPr>
          <a:xfrm>
            <a:off x="3" y="6146799"/>
            <a:ext cx="4715933" cy="711201"/>
            <a:chOff x="3" y="6146799"/>
            <a:chExt cx="4715933" cy="711201"/>
          </a:xfrm>
        </p:grpSpPr>
        <p:grpSp>
          <p:nvGrpSpPr>
            <p:cNvPr id="12" name="Group 11"/>
            <p:cNvGrpSpPr/>
            <p:nvPr/>
          </p:nvGrpSpPr>
          <p:grpSpPr>
            <a:xfrm>
              <a:off x="3" y="6146799"/>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3"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5837809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Pediatric Lung Transplants</a:t>
            </a:r>
            <a:r>
              <a:rPr lang="en-US" sz="3200" dirty="0" smtClean="0"/>
              <a:t/>
            </a:r>
            <a:br>
              <a:rPr lang="en-US" sz="3200" dirty="0" smtClean="0"/>
            </a:br>
            <a:r>
              <a:rPr lang="en-US" sz="2400" dirty="0" smtClean="0"/>
              <a:t>Malignancy-Free Survival by Age Group</a:t>
            </a:r>
            <a:r>
              <a:rPr lang="en-US" sz="2800" dirty="0" smtClean="0"/>
              <a:t/>
            </a:r>
            <a:br>
              <a:rPr lang="en-US" sz="2800" dirty="0" smtClean="0"/>
            </a:b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55130686"/>
              </p:ext>
            </p:extLst>
          </p:nvPr>
        </p:nvGraphicFramePr>
        <p:xfrm>
          <a:off x="228600" y="1447800"/>
          <a:ext cx="88392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5638800" y="3352800"/>
            <a:ext cx="2590800" cy="553998"/>
          </a:xfrm>
          <a:prstGeom prst="rect">
            <a:avLst/>
          </a:prstGeom>
          <a:noFill/>
        </p:spPr>
        <p:txBody>
          <a:bodyPr wrap="square" rtlCol="0">
            <a:spAutoFit/>
          </a:bodyPr>
          <a:lstStyle/>
          <a:p>
            <a:r>
              <a:rPr lang="en-US" sz="1500" b="1" dirty="0">
                <a:solidFill>
                  <a:srgbClr val="FFFF00"/>
                </a:solidFill>
              </a:rPr>
              <a:t>No pair-wise comparisons were significant at p&lt;0.05.</a:t>
            </a:r>
          </a:p>
        </p:txBody>
      </p:sp>
      <p:sp>
        <p:nvSpPr>
          <p:cNvPr id="3" name="title_cohort"/>
          <p:cNvSpPr txBox="1"/>
          <p:nvPr/>
        </p:nvSpPr>
        <p:spPr>
          <a:xfrm>
            <a:off x="2091250" y="1087398"/>
            <a:ext cx="4713150" cy="400110"/>
          </a:xfrm>
          <a:prstGeom prst="rect">
            <a:avLst/>
          </a:prstGeom>
          <a:noFill/>
        </p:spPr>
        <p:txBody>
          <a:bodyPr wrap="none" rtlCol="0">
            <a:spAutoFit/>
          </a:bodyPr>
          <a:lstStyle/>
          <a:p>
            <a:r>
              <a:rPr lang="en-US" sz="2000" b="1" kern="0" dirty="0" smtClean="0">
                <a:solidFill>
                  <a:srgbClr val="FFFFFF"/>
                </a:solidFill>
                <a:ea typeface="+mj-ea"/>
                <a:cs typeface="+mj-cs"/>
              </a:rPr>
              <a:t>(Transplants: April 1994 – June 2014)</a:t>
            </a:r>
            <a:endParaRPr lang="en-US" dirty="0"/>
          </a:p>
        </p:txBody>
      </p:sp>
      <p:grpSp>
        <p:nvGrpSpPr>
          <p:cNvPr id="10" name="Group 9"/>
          <p:cNvGrpSpPr/>
          <p:nvPr/>
        </p:nvGrpSpPr>
        <p:grpSpPr>
          <a:xfrm>
            <a:off x="3" y="6146799"/>
            <a:ext cx="4715933" cy="711201"/>
            <a:chOff x="3" y="6146799"/>
            <a:chExt cx="4715933" cy="711201"/>
          </a:xfrm>
        </p:grpSpPr>
        <p:grpSp>
          <p:nvGrpSpPr>
            <p:cNvPr id="11" name="Group 10"/>
            <p:cNvGrpSpPr/>
            <p:nvPr/>
          </p:nvGrpSpPr>
          <p:grpSpPr>
            <a:xfrm>
              <a:off x="3" y="6146799"/>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4"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09151614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066800"/>
          </a:xfrm>
        </p:spPr>
        <p:txBody>
          <a:bodyPr/>
          <a:lstStyle/>
          <a:p>
            <a:r>
              <a:rPr lang="en-US" sz="2600" dirty="0" smtClean="0"/>
              <a:t>Pediatric Lung Transplants</a:t>
            </a:r>
            <a:r>
              <a:rPr lang="en-US" sz="2800" dirty="0" smtClean="0"/>
              <a:t/>
            </a:r>
            <a:br>
              <a:rPr lang="en-US" sz="2800" dirty="0" smtClean="0"/>
            </a:br>
            <a:r>
              <a:rPr lang="en-US" sz="2400" dirty="0" smtClean="0"/>
              <a:t>Malignancy-Free Survival by Induction Use</a:t>
            </a:r>
            <a:br>
              <a:rPr lang="en-US" sz="2400" dirty="0" smtClean="0"/>
            </a:b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62930348"/>
              </p:ext>
            </p:extLst>
          </p:nvPr>
        </p:nvGraphicFramePr>
        <p:xfrm>
          <a:off x="76200" y="1447800"/>
          <a:ext cx="8991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s"/>
          <p:cNvSpPr txBox="1"/>
          <p:nvPr/>
        </p:nvSpPr>
        <p:spPr>
          <a:xfrm>
            <a:off x="2865003" y="2667000"/>
            <a:ext cx="1219200" cy="323165"/>
          </a:xfrm>
          <a:prstGeom prst="rect">
            <a:avLst/>
          </a:prstGeom>
          <a:noFill/>
        </p:spPr>
        <p:txBody>
          <a:bodyPr wrap="square" rtlCol="0">
            <a:spAutoFit/>
          </a:bodyPr>
          <a:lstStyle/>
          <a:p>
            <a:r>
              <a:rPr lang="en-US" sz="1500" b="1" smtClean="0">
                <a:solidFill>
                  <a:srgbClr val="FFFF00"/>
                </a:solidFill>
              </a:rPr>
              <a:t>p = 0.8219</a:t>
            </a:r>
            <a:endParaRPr lang="en-US" sz="1500" b="1" dirty="0">
              <a:solidFill>
                <a:srgbClr val="FFFF00"/>
              </a:solidFill>
            </a:endParaRPr>
          </a:p>
        </p:txBody>
      </p:sp>
      <p:sp>
        <p:nvSpPr>
          <p:cNvPr id="3" name="title_cohort"/>
          <p:cNvSpPr/>
          <p:nvPr/>
        </p:nvSpPr>
        <p:spPr>
          <a:xfrm>
            <a:off x="1981200" y="1035439"/>
            <a:ext cx="5334000" cy="400110"/>
          </a:xfrm>
          <a:prstGeom prst="rect">
            <a:avLst/>
          </a:prstGeom>
        </p:spPr>
        <p:txBody>
          <a:bodyPr wrap="square">
            <a:spAutoFit/>
          </a:bodyPr>
          <a:lstStyle/>
          <a:p>
            <a:r>
              <a:rPr lang="en-US" sz="2000" b="1" kern="0" smtClean="0">
                <a:solidFill>
                  <a:srgbClr val="FFFFFF"/>
                </a:solidFill>
                <a:ea typeface="+mj-ea"/>
                <a:cs typeface="+mj-cs"/>
              </a:rPr>
              <a:t>(Transplants: January 2000 – June 2014)</a:t>
            </a:r>
            <a:endParaRPr lang="en-US" dirty="0"/>
          </a:p>
        </p:txBody>
      </p:sp>
      <p:grpSp>
        <p:nvGrpSpPr>
          <p:cNvPr id="10" name="Group 9"/>
          <p:cNvGrpSpPr/>
          <p:nvPr/>
        </p:nvGrpSpPr>
        <p:grpSpPr>
          <a:xfrm>
            <a:off x="3" y="6146799"/>
            <a:ext cx="4715933" cy="711201"/>
            <a:chOff x="3" y="6146799"/>
            <a:chExt cx="4715933" cy="711201"/>
          </a:xfrm>
        </p:grpSpPr>
        <p:grpSp>
          <p:nvGrpSpPr>
            <p:cNvPr id="11" name="Group 10"/>
            <p:cNvGrpSpPr/>
            <p:nvPr/>
          </p:nvGrpSpPr>
          <p:grpSpPr>
            <a:xfrm>
              <a:off x="3" y="6146799"/>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8"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2"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8664939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pPr algn="l"/>
            <a:r>
              <a:rPr lang="en-US" sz="2600" dirty="0" smtClean="0"/>
              <a:t>		      Pediatric Lung Transplants</a:t>
            </a:r>
            <a:br>
              <a:rPr lang="en-US" sz="2600" dirty="0" smtClean="0"/>
            </a:br>
            <a:r>
              <a:rPr lang="en-US" sz="2600" dirty="0" smtClean="0"/>
              <a:t>	</a:t>
            </a:r>
            <a:r>
              <a:rPr lang="en-US" sz="2400" dirty="0" smtClean="0"/>
              <a:t>Cause of Death</a:t>
            </a:r>
            <a:endParaRPr lang="en-US" sz="20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982598296"/>
              </p:ext>
            </p:extLst>
          </p:nvPr>
        </p:nvGraphicFramePr>
        <p:xfrm>
          <a:off x="228601" y="1143000"/>
          <a:ext cx="8686799" cy="4952997"/>
        </p:xfrm>
        <a:graphic>
          <a:graphicData uri="http://schemas.openxmlformats.org/drawingml/2006/table">
            <a:tbl>
              <a:tblPr>
                <a:tableStyleId>{5C22544A-7EE6-4342-B048-85BDC9FD1C3A}</a:tableStyleId>
              </a:tblPr>
              <a:tblGrid>
                <a:gridCol w="2743200"/>
                <a:gridCol w="914399"/>
                <a:gridCol w="1295400"/>
                <a:gridCol w="1371600"/>
                <a:gridCol w="1371601"/>
                <a:gridCol w="990599"/>
              </a:tblGrid>
              <a:tr h="575822">
                <a:tc>
                  <a:txBody>
                    <a:bodyPr/>
                    <a:lstStyle/>
                    <a:p>
                      <a:pPr algn="ctr" rtl="0" fontAlgn="t"/>
                      <a:r>
                        <a:rPr lang="en-US" sz="1400" b="1" dirty="0">
                          <a:solidFill>
                            <a:srgbClr val="FFFF00"/>
                          </a:solidFill>
                        </a:rPr>
                        <a:t>CAUSE OF DEATH</a:t>
                      </a:r>
                      <a:endParaRPr lang="en-US" dirty="0">
                        <a:solidFill>
                          <a:srgbClr val="FFFF00"/>
                        </a:solidFill>
                      </a:endParaRPr>
                    </a:p>
                  </a:txBody>
                  <a:tcPr marT="91440" marB="914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300" b="1" i="0" u="none" strike="noStrike">
                          <a:solidFill>
                            <a:schemeClr val="tx1"/>
                          </a:solidFill>
                          <a:effectLst/>
                          <a:latin typeface="+mj-lt"/>
                        </a:rPr>
                        <a:t>0-30 Days (N = 151)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300" b="1" i="0" u="none" strike="noStrike">
                          <a:solidFill>
                            <a:schemeClr val="tx1"/>
                          </a:solidFill>
                          <a:effectLst/>
                          <a:latin typeface="+mj-lt"/>
                        </a:rPr>
                        <a:t>31 Days - 1 Year (N  = 212)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300" b="1" i="0" u="none" strike="noStrike">
                          <a:solidFill>
                            <a:schemeClr val="tx1"/>
                          </a:solidFill>
                          <a:effectLst/>
                          <a:latin typeface="+mj-lt"/>
                        </a:rPr>
                        <a:t>&gt;1 Year - 3 Years (N = 266)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300" b="1" i="0" u="none" strike="noStrike">
                          <a:solidFill>
                            <a:schemeClr val="tx1"/>
                          </a:solidFill>
                          <a:effectLst/>
                          <a:latin typeface="+mj-lt"/>
                        </a:rPr>
                        <a:t>&gt;3 Years - 5 Years (N = 128)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300" b="1" i="0" u="none" strike="noStrike" dirty="0">
                          <a:solidFill>
                            <a:schemeClr val="tx1"/>
                          </a:solidFill>
                          <a:effectLst/>
                          <a:latin typeface="+mj-lt"/>
                        </a:rPr>
                        <a:t>&gt;5 </a:t>
                      </a:r>
                      <a:r>
                        <a:rPr lang="en-US" sz="1300" b="1" i="0" u="none" strike="noStrike" dirty="0" smtClean="0">
                          <a:solidFill>
                            <a:schemeClr val="tx1"/>
                          </a:solidFill>
                          <a:effectLst/>
                          <a:latin typeface="+mj-lt"/>
                        </a:rPr>
                        <a:t>Years</a:t>
                      </a:r>
                    </a:p>
                    <a:p>
                      <a:pPr algn="ctr" fontAlgn="ctr"/>
                      <a:r>
                        <a:rPr lang="en-US" sz="1300" b="1" i="0" u="none" strike="noStrike" dirty="0" smtClean="0">
                          <a:solidFill>
                            <a:schemeClr val="tx1"/>
                          </a:solidFill>
                          <a:effectLst/>
                          <a:latin typeface="+mj-lt"/>
                        </a:rPr>
                        <a:t>(N </a:t>
                      </a:r>
                      <a:r>
                        <a:rPr lang="en-US" sz="1300" b="1" i="0" u="none" strike="noStrike" dirty="0">
                          <a:solidFill>
                            <a:schemeClr val="tx1"/>
                          </a:solidFill>
                          <a:effectLst/>
                          <a:latin typeface="+mj-lt"/>
                        </a:rPr>
                        <a:t>= 140)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7925">
                <a:tc>
                  <a:txBody>
                    <a:bodyPr/>
                    <a:lstStyle/>
                    <a:p>
                      <a:pPr rtl="0"/>
                      <a:r>
                        <a:rPr lang="en-US" sz="1300" b="1" dirty="0" smtClean="0">
                          <a:solidFill>
                            <a:schemeClr val="tx1"/>
                          </a:solidFill>
                        </a:rPr>
                        <a:t>OB/BOS</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24 (11.3%)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96 (36.1%)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49 (38.3%)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65 (46.4%)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7925">
                <a:tc>
                  <a:txBody>
                    <a:bodyPr/>
                    <a:lstStyle/>
                    <a:p>
                      <a:pPr rtl="0"/>
                      <a:r>
                        <a:rPr lang="en-US" sz="1300" b="1" dirty="0">
                          <a:solidFill>
                            <a:schemeClr val="tx1"/>
                          </a:solidFill>
                        </a:rPr>
                        <a:t>ACUTE REJECTION</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3 (2.0%)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5 (2.4%)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6 (2.3%)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3 (2.3%)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1 (0.7%)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7925">
                <a:tc>
                  <a:txBody>
                    <a:bodyPr/>
                    <a:lstStyle/>
                    <a:p>
                      <a:pPr rtl="0"/>
                      <a:r>
                        <a:rPr lang="en-US" sz="1300" b="1" dirty="0">
                          <a:solidFill>
                            <a:schemeClr val="tx1"/>
                          </a:solidFill>
                        </a:rPr>
                        <a:t>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9 (4.2%)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7 (2.6%)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3 (2.3%)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5 (3.6%)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7925">
                <a:tc>
                  <a:txBody>
                    <a:bodyPr/>
                    <a:lstStyle/>
                    <a:p>
                      <a:pPr rtl="0"/>
                      <a:r>
                        <a:rPr lang="en-US" sz="1300" b="1" dirty="0">
                          <a:solidFill>
                            <a:schemeClr val="tx1"/>
                          </a:solidFill>
                        </a:rPr>
                        <a:t>MALIGNANCY, NON-LYMPHOMA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3 (1.4%)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1 (0.4%)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1 (0.8%)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7 (5.0%)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7925">
                <a:tc>
                  <a:txBody>
                    <a:bodyPr/>
                    <a:lstStyle/>
                    <a:p>
                      <a:pPr rtl="0"/>
                      <a:r>
                        <a:rPr lang="en-US" sz="1300" b="1" dirty="0">
                          <a:solidFill>
                            <a:schemeClr val="tx1"/>
                          </a:solidFill>
                        </a:rPr>
                        <a:t>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6 (2.8%)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7925">
                <a:tc>
                  <a:txBody>
                    <a:bodyPr/>
                    <a:lstStyle/>
                    <a:p>
                      <a:pPr rtl="0"/>
                      <a:r>
                        <a:rPr lang="en-US" sz="1300" b="1" dirty="0">
                          <a:solidFill>
                            <a:schemeClr val="tx1"/>
                          </a:solidFill>
                        </a:rPr>
                        <a:t>INFECTION, NON-CMV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23 (15.2%)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66 (31.1%)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43 (16.2%)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22 (17.2%)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10 (7.1%)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7925">
                <a:tc>
                  <a:txBody>
                    <a:bodyPr/>
                    <a:lstStyle/>
                    <a:p>
                      <a:pPr rtl="0"/>
                      <a:r>
                        <a:rPr lang="en-US" sz="1300" b="1" dirty="0">
                          <a:solidFill>
                            <a:schemeClr val="tx1"/>
                          </a:solidFill>
                        </a:rPr>
                        <a:t>GRAFT FAILURE</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44 (29.1%)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41 (19.3%)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70 (26.3%)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29 (22.7%)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31 (22.1%)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7925">
                <a:tc>
                  <a:txBody>
                    <a:bodyPr/>
                    <a:lstStyle/>
                    <a:p>
                      <a:pPr rtl="0"/>
                      <a:r>
                        <a:rPr lang="en-US" sz="1300" b="1" dirty="0">
                          <a:solidFill>
                            <a:schemeClr val="tx1"/>
                          </a:solidFill>
                        </a:rPr>
                        <a:t>CARDIOVASCULAR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22 (14.6%)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9 (4.2%)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4 (1.5%)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1 (0.8%)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1 (0.7%)</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7925">
                <a:tc>
                  <a:txBody>
                    <a:bodyPr/>
                    <a:lstStyle/>
                    <a:p>
                      <a:pPr rtl="0"/>
                      <a:r>
                        <a:rPr lang="en-US" sz="1300" b="1" dirty="0">
                          <a:solidFill>
                            <a:schemeClr val="tx1"/>
                          </a:solidFill>
                        </a:rPr>
                        <a:t>TECHNICAL</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22 (14.6%)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5 (2.4%)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6 (2.3%)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3 (2.3%)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2 (1.4%)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7925">
                <a:tc>
                  <a:txBody>
                    <a:bodyPr/>
                    <a:lstStyle/>
                    <a:p>
                      <a:pPr rtl="0"/>
                      <a:r>
                        <a:rPr lang="en-US" sz="1300" b="1" dirty="0">
                          <a:solidFill>
                            <a:schemeClr val="tx1"/>
                          </a:solidFill>
                        </a:rPr>
                        <a:t>MULTIPLE ORGAN FAILURE</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16 (10.6%)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25 (11.8%)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14 (5.3%)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5 (3.9%)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9 (6.4%)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7925">
                <a:tc>
                  <a:txBody>
                    <a:bodyPr/>
                    <a:lstStyle/>
                    <a:p>
                      <a:pPr rtl="0"/>
                      <a:r>
                        <a:rPr lang="en-US" sz="1300" b="1" dirty="0">
                          <a:solidFill>
                            <a:schemeClr val="tx1"/>
                          </a:solidFill>
                        </a:rPr>
                        <a:t>OTHER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a:solidFill>
                            <a:schemeClr val="tx1"/>
                          </a:solidFill>
                          <a:effectLst/>
                          <a:latin typeface="+mj-lt"/>
                        </a:rPr>
                        <a:t>21 (13.9%)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a:solidFill>
                            <a:schemeClr val="tx1"/>
                          </a:solidFill>
                          <a:effectLst/>
                          <a:latin typeface="+mj-lt"/>
                        </a:rPr>
                        <a:t>19 (9.0%)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a:solidFill>
                            <a:schemeClr val="tx1"/>
                          </a:solidFill>
                          <a:effectLst/>
                          <a:latin typeface="+mj-lt"/>
                        </a:rPr>
                        <a:t>19 (7.1%)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a:solidFill>
                            <a:schemeClr val="tx1"/>
                          </a:solidFill>
                          <a:effectLst/>
                          <a:latin typeface="+mj-lt"/>
                        </a:rPr>
                        <a:t>12 (9.4%)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dirty="0">
                          <a:solidFill>
                            <a:schemeClr val="tx1"/>
                          </a:solidFill>
                          <a:effectLst/>
                          <a:latin typeface="+mj-lt"/>
                        </a:rPr>
                        <a:t>9 (6.4%)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r>
            </a:tbl>
          </a:graphicData>
        </a:graphic>
      </p:graphicFrame>
      <p:sp>
        <p:nvSpPr>
          <p:cNvPr id="3" name="title_cohort"/>
          <p:cNvSpPr txBox="1"/>
          <p:nvPr/>
        </p:nvSpPr>
        <p:spPr>
          <a:xfrm>
            <a:off x="3276600" y="647700"/>
            <a:ext cx="4515980" cy="400110"/>
          </a:xfrm>
          <a:prstGeom prst="rect">
            <a:avLst/>
          </a:prstGeom>
          <a:noFill/>
        </p:spPr>
        <p:txBody>
          <a:bodyPr wrap="none" rtlCol="0">
            <a:spAutoFit/>
          </a:bodyPr>
          <a:lstStyle/>
          <a:p>
            <a:r>
              <a:rPr lang="en-US" sz="2000" b="1" kern="0" dirty="0">
                <a:solidFill>
                  <a:srgbClr val="FFFFFF"/>
                </a:solidFill>
                <a:ea typeface="+mj-ea"/>
                <a:cs typeface="+mj-cs"/>
              </a:rPr>
              <a:t>(Deaths: January 1990 – June </a:t>
            </a:r>
            <a:r>
              <a:rPr lang="en-US" sz="2000" b="1" kern="0" dirty="0" smtClean="0">
                <a:solidFill>
                  <a:srgbClr val="FFFFFF"/>
                </a:solidFill>
                <a:ea typeface="+mj-ea"/>
                <a:cs typeface="+mj-cs"/>
              </a:rPr>
              <a:t>2015)</a:t>
            </a:r>
            <a:endParaRPr lang="en-US" dirty="0"/>
          </a:p>
        </p:txBody>
      </p:sp>
      <p:grpSp>
        <p:nvGrpSpPr>
          <p:cNvPr id="10" name="Group 9"/>
          <p:cNvGrpSpPr/>
          <p:nvPr/>
        </p:nvGrpSpPr>
        <p:grpSpPr>
          <a:xfrm>
            <a:off x="3" y="6146799"/>
            <a:ext cx="4715933" cy="711201"/>
            <a:chOff x="3" y="6146799"/>
            <a:chExt cx="4715933" cy="711201"/>
          </a:xfrm>
        </p:grpSpPr>
        <p:grpSp>
          <p:nvGrpSpPr>
            <p:cNvPr id="11" name="Group 10"/>
            <p:cNvGrpSpPr/>
            <p:nvPr/>
          </p:nvGrpSpPr>
          <p:grpSpPr>
            <a:xfrm>
              <a:off x="3" y="6146799"/>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56873744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pPr algn="l"/>
            <a:r>
              <a:rPr lang="en-US" sz="2600" dirty="0" smtClean="0"/>
              <a:t>		      Pediatric Lung Transplants</a:t>
            </a:r>
            <a:br>
              <a:rPr lang="en-US" sz="2600" dirty="0" smtClean="0"/>
            </a:br>
            <a:r>
              <a:rPr lang="en-US" sz="2600" dirty="0" smtClean="0"/>
              <a:t>	</a:t>
            </a:r>
            <a:r>
              <a:rPr lang="en-US" sz="2400" dirty="0" smtClean="0"/>
              <a:t>Cause of Death</a:t>
            </a:r>
            <a:endParaRPr lang="en-US" sz="20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2337494023"/>
              </p:ext>
            </p:extLst>
          </p:nvPr>
        </p:nvGraphicFramePr>
        <p:xfrm>
          <a:off x="228601" y="1518103"/>
          <a:ext cx="8686799" cy="4649564"/>
        </p:xfrm>
        <a:graphic>
          <a:graphicData uri="http://schemas.openxmlformats.org/drawingml/2006/table">
            <a:tbl>
              <a:tblPr>
                <a:tableStyleId>{5C22544A-7EE6-4342-B048-85BDC9FD1C3A}</a:tableStyleId>
              </a:tblPr>
              <a:tblGrid>
                <a:gridCol w="2743200"/>
                <a:gridCol w="914399"/>
                <a:gridCol w="1295400"/>
                <a:gridCol w="1371600"/>
                <a:gridCol w="1371601"/>
                <a:gridCol w="990599"/>
              </a:tblGrid>
              <a:tr h="532215">
                <a:tc>
                  <a:txBody>
                    <a:bodyPr/>
                    <a:lstStyle/>
                    <a:p>
                      <a:pPr algn="ctr" fontAlgn="ctr"/>
                      <a:r>
                        <a:rPr lang="en-US" sz="1300" b="1" i="0" u="none" strike="noStrike" dirty="0">
                          <a:solidFill>
                            <a:srgbClr val="FFFF00"/>
                          </a:solidFill>
                          <a:effectLst/>
                          <a:latin typeface="+mj-lt"/>
                        </a:rPr>
                        <a:t>CAUSE OF DEATH</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300" b="1" i="0" u="none" strike="noStrike">
                          <a:solidFill>
                            <a:schemeClr val="tx1"/>
                          </a:solidFill>
                          <a:effectLst/>
                          <a:latin typeface="+mj-lt"/>
                        </a:rPr>
                        <a:t>0-30 Days (N=55)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300" b="1" i="0" u="none" strike="noStrike" dirty="0">
                          <a:solidFill>
                            <a:schemeClr val="tx1"/>
                          </a:solidFill>
                          <a:effectLst/>
                          <a:latin typeface="+mj-lt"/>
                        </a:rPr>
                        <a:t>31 Days - 1 Year (N=114)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300" b="1" i="0" u="none" strike="noStrike">
                          <a:solidFill>
                            <a:schemeClr val="tx1"/>
                          </a:solidFill>
                          <a:effectLst/>
                          <a:latin typeface="+mj-lt"/>
                        </a:rPr>
                        <a:t>&gt;1 Year - 3 Years (N=164)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300" b="1" i="0" u="none" strike="noStrike">
                          <a:solidFill>
                            <a:schemeClr val="tx1"/>
                          </a:solidFill>
                          <a:effectLst/>
                          <a:latin typeface="+mj-lt"/>
                        </a:rPr>
                        <a:t>&gt;3 Years - 5 Years (N=79)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300" b="1" i="0" u="none" strike="noStrike">
                          <a:solidFill>
                            <a:schemeClr val="tx1"/>
                          </a:solidFill>
                          <a:effectLst/>
                          <a:latin typeface="+mj-lt"/>
                        </a:rPr>
                        <a:t>&gt;5 Years - 10 Years (N=78)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67789">
                <a:tc>
                  <a:txBody>
                    <a:bodyPr/>
                    <a:lstStyle/>
                    <a:p>
                      <a:pPr algn="l" fontAlgn="b"/>
                      <a:r>
                        <a:rPr lang="en-US" sz="1300" b="1" i="0" u="none" strike="noStrike" dirty="0" smtClean="0">
                          <a:solidFill>
                            <a:schemeClr val="tx1"/>
                          </a:solidFill>
                          <a:effectLst/>
                          <a:latin typeface="+mj-lt"/>
                        </a:rPr>
                        <a:t>OB/BOS</a:t>
                      </a:r>
                      <a:endParaRPr lang="en-US" sz="1300" b="1" i="0" u="none" strike="noStrike" dirty="0">
                        <a:solidFill>
                          <a:schemeClr val="tx1"/>
                        </a:solidFill>
                        <a:effectLst/>
                        <a:latin typeface="+mj-lt"/>
                      </a:endParaRPr>
                    </a:p>
                  </a:txBody>
                  <a:tcPr marL="45720"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j-lt"/>
                        </a:rPr>
                        <a:t>15 (13.2%)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j-lt"/>
                        </a:rPr>
                        <a:t>64 (39.0%)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35 (44.3%)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35 (44.9%)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67789">
                <a:tc>
                  <a:txBody>
                    <a:bodyPr/>
                    <a:lstStyle/>
                    <a:p>
                      <a:pPr algn="l" fontAlgn="b"/>
                      <a:r>
                        <a:rPr lang="en-US" sz="1300" b="1" i="0" u="none" strike="noStrike">
                          <a:solidFill>
                            <a:schemeClr val="tx1"/>
                          </a:solidFill>
                          <a:effectLst/>
                          <a:latin typeface="+mj-lt"/>
                        </a:rPr>
                        <a:t>ACUTE REJECTION</a:t>
                      </a:r>
                    </a:p>
                  </a:txBody>
                  <a:tcPr marL="45720"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2 (1.8%)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j-lt"/>
                        </a:rPr>
                        <a:t>5 (3.0%)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j-lt"/>
                        </a:rPr>
                        <a:t>1 (1.3%)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67789">
                <a:tc>
                  <a:txBody>
                    <a:bodyPr/>
                    <a:lstStyle/>
                    <a:p>
                      <a:pPr algn="l" fontAlgn="b"/>
                      <a:r>
                        <a:rPr lang="en-US" sz="1300" b="1" i="0" u="none" strike="noStrike">
                          <a:solidFill>
                            <a:schemeClr val="tx1"/>
                          </a:solidFill>
                          <a:effectLst/>
                          <a:latin typeface="+mj-lt"/>
                        </a:rPr>
                        <a:t>LYMPHOMA</a:t>
                      </a:r>
                    </a:p>
                  </a:txBody>
                  <a:tcPr marL="45720"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3 (2.6%)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j-lt"/>
                        </a:rPr>
                        <a:t>5 (3.0%)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j-lt"/>
                        </a:rPr>
                        <a:t>2 (2.5%)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2 (2.6%)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67789">
                <a:tc>
                  <a:txBody>
                    <a:bodyPr/>
                    <a:lstStyle/>
                    <a:p>
                      <a:pPr algn="l" fontAlgn="b"/>
                      <a:r>
                        <a:rPr lang="en-US" sz="1300" b="1" i="0" u="none" strike="noStrike">
                          <a:solidFill>
                            <a:schemeClr val="tx1"/>
                          </a:solidFill>
                          <a:effectLst/>
                          <a:latin typeface="+mj-lt"/>
                        </a:rPr>
                        <a:t>MALIGNANCY, OTHER</a:t>
                      </a:r>
                    </a:p>
                  </a:txBody>
                  <a:tcPr marL="45720"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3 (2.6%)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4 (5.1%)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67789">
                <a:tc>
                  <a:txBody>
                    <a:bodyPr/>
                    <a:lstStyle/>
                    <a:p>
                      <a:pPr algn="l" fontAlgn="b"/>
                      <a:r>
                        <a:rPr lang="en-US" sz="1300" b="1" i="0" u="none" strike="noStrike">
                          <a:solidFill>
                            <a:schemeClr val="tx1"/>
                          </a:solidFill>
                          <a:effectLst/>
                          <a:latin typeface="+mj-lt"/>
                        </a:rPr>
                        <a:t>CMV</a:t>
                      </a:r>
                    </a:p>
                  </a:txBody>
                  <a:tcPr marL="45720"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3 (2.6%)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67789">
                <a:tc>
                  <a:txBody>
                    <a:bodyPr/>
                    <a:lstStyle/>
                    <a:p>
                      <a:pPr algn="l" fontAlgn="b"/>
                      <a:r>
                        <a:rPr lang="en-US" sz="1300" b="1" i="0" u="none" strike="noStrike">
                          <a:solidFill>
                            <a:schemeClr val="tx1"/>
                          </a:solidFill>
                          <a:effectLst/>
                          <a:latin typeface="+mj-lt"/>
                        </a:rPr>
                        <a:t>INFECTION, NON-CMV</a:t>
                      </a:r>
                    </a:p>
                  </a:txBody>
                  <a:tcPr marL="45720"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11 (20.0%)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37 (32.5%)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25 (15.2%)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j-lt"/>
                        </a:rPr>
                        <a:t>15 (19.0%)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j-lt"/>
                        </a:rPr>
                        <a:t>8 (10.3%)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67789">
                <a:tc>
                  <a:txBody>
                    <a:bodyPr/>
                    <a:lstStyle/>
                    <a:p>
                      <a:pPr algn="l" fontAlgn="b"/>
                      <a:r>
                        <a:rPr lang="en-US" sz="1300" b="1" i="0" u="none" strike="noStrike">
                          <a:solidFill>
                            <a:schemeClr val="tx1"/>
                          </a:solidFill>
                          <a:effectLst/>
                          <a:latin typeface="+mj-lt"/>
                        </a:rPr>
                        <a:t>GRAFT FAILURE</a:t>
                      </a:r>
                    </a:p>
                  </a:txBody>
                  <a:tcPr marL="45720"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17 (30.9%)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21 (18.4%)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41 (25.0%)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j-lt"/>
                        </a:rPr>
                        <a:t>16 (20.3%)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j-lt"/>
                        </a:rPr>
                        <a:t>16 (20.5%)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67789">
                <a:tc>
                  <a:txBody>
                    <a:bodyPr/>
                    <a:lstStyle/>
                    <a:p>
                      <a:pPr algn="l" fontAlgn="b"/>
                      <a:r>
                        <a:rPr lang="en-US" sz="1300" b="1" i="0" u="none" strike="noStrike">
                          <a:solidFill>
                            <a:schemeClr val="tx1"/>
                          </a:solidFill>
                          <a:effectLst/>
                          <a:latin typeface="+mj-lt"/>
                        </a:rPr>
                        <a:t>CARDIOVASCULAR</a:t>
                      </a:r>
                    </a:p>
                  </a:txBody>
                  <a:tcPr marL="45720"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4 (7.3%)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5 (4.4%)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1 (0.6%)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j-lt"/>
                        </a:rPr>
                        <a:t>1 (1.3%)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67789">
                <a:tc>
                  <a:txBody>
                    <a:bodyPr/>
                    <a:lstStyle/>
                    <a:p>
                      <a:pPr algn="l" fontAlgn="b"/>
                      <a:r>
                        <a:rPr lang="en-US" sz="1300" b="1" i="0" u="none" strike="noStrike">
                          <a:solidFill>
                            <a:schemeClr val="tx1"/>
                          </a:solidFill>
                          <a:effectLst/>
                          <a:latin typeface="+mj-lt"/>
                        </a:rPr>
                        <a:t>TECHNICAL</a:t>
                      </a:r>
                    </a:p>
                  </a:txBody>
                  <a:tcPr marL="45720"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4 (7.3%)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4 (3.5%)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4 (2.4%)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2 (2.5%)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j-lt"/>
                        </a:rPr>
                        <a:t>1 (1.3%)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67789">
                <a:tc>
                  <a:txBody>
                    <a:bodyPr/>
                    <a:lstStyle/>
                    <a:p>
                      <a:pPr algn="l" fontAlgn="b"/>
                      <a:r>
                        <a:rPr lang="en-US" sz="1300" b="1" i="0" u="none" strike="noStrike" dirty="0">
                          <a:solidFill>
                            <a:schemeClr val="tx1"/>
                          </a:solidFill>
                          <a:effectLst/>
                          <a:latin typeface="+mj-lt"/>
                        </a:rPr>
                        <a:t>MULTIPLE ORGAN FAILURE</a:t>
                      </a:r>
                    </a:p>
                  </a:txBody>
                  <a:tcPr marL="45720"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6 (10.9%)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13 (11.4%)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9 (5.5%)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1 (1.3%)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j-lt"/>
                        </a:rPr>
                        <a:t>7 (9.0%)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67789">
                <a:tc>
                  <a:txBody>
                    <a:bodyPr/>
                    <a:lstStyle/>
                    <a:p>
                      <a:pPr algn="l" fontAlgn="b"/>
                      <a:r>
                        <a:rPr lang="en-US" sz="1300" b="1" i="0" u="none" strike="noStrike" dirty="0">
                          <a:solidFill>
                            <a:schemeClr val="tx1"/>
                          </a:solidFill>
                          <a:effectLst/>
                          <a:latin typeface="+mj-lt"/>
                        </a:rPr>
                        <a:t>OTHER</a:t>
                      </a:r>
                    </a:p>
                  </a:txBody>
                  <a:tcPr marL="45720"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a:solidFill>
                            <a:schemeClr val="tx1"/>
                          </a:solidFill>
                          <a:effectLst/>
                          <a:latin typeface="+mj-lt"/>
                        </a:rPr>
                        <a:t>13 (23.6%)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a:solidFill>
                            <a:schemeClr val="tx1"/>
                          </a:solidFill>
                          <a:effectLst/>
                          <a:latin typeface="+mj-lt"/>
                        </a:rPr>
                        <a:t>8 (7.0%)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a:solidFill>
                            <a:schemeClr val="tx1"/>
                          </a:solidFill>
                          <a:effectLst/>
                          <a:latin typeface="+mj-lt"/>
                        </a:rPr>
                        <a:t>10 (6.1%)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a:solidFill>
                            <a:schemeClr val="tx1"/>
                          </a:solidFill>
                          <a:effectLst/>
                          <a:latin typeface="+mj-lt"/>
                        </a:rPr>
                        <a:t>7 (8.9%)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dirty="0">
                          <a:solidFill>
                            <a:schemeClr val="tx1"/>
                          </a:solidFill>
                          <a:effectLst/>
                          <a:latin typeface="+mj-lt"/>
                        </a:rPr>
                        <a:t>4 (5.1%)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r>
            </a:tbl>
          </a:graphicData>
        </a:graphic>
      </p:graphicFrame>
      <p:sp>
        <p:nvSpPr>
          <p:cNvPr id="3" name="title_cohort"/>
          <p:cNvSpPr txBox="1"/>
          <p:nvPr/>
        </p:nvSpPr>
        <p:spPr>
          <a:xfrm>
            <a:off x="3276600" y="647700"/>
            <a:ext cx="4515980" cy="400110"/>
          </a:xfrm>
          <a:prstGeom prst="rect">
            <a:avLst/>
          </a:prstGeom>
          <a:noFill/>
        </p:spPr>
        <p:txBody>
          <a:bodyPr wrap="none" rtlCol="0">
            <a:spAutoFit/>
          </a:bodyPr>
          <a:lstStyle/>
          <a:p>
            <a:r>
              <a:rPr lang="en-US" sz="2000" b="1" kern="0" dirty="0">
                <a:solidFill>
                  <a:srgbClr val="FFFFFF"/>
                </a:solidFill>
                <a:ea typeface="+mj-ea"/>
                <a:cs typeface="+mj-cs"/>
              </a:rPr>
              <a:t>(Deaths: January 1990 – June </a:t>
            </a:r>
            <a:r>
              <a:rPr lang="en-US" sz="2000" b="1" kern="0" dirty="0" smtClean="0">
                <a:solidFill>
                  <a:srgbClr val="FFFFFF"/>
                </a:solidFill>
                <a:ea typeface="+mj-ea"/>
                <a:cs typeface="+mj-cs"/>
              </a:rPr>
              <a:t>2015)</a:t>
            </a:r>
            <a:endParaRPr lang="en-US" dirty="0"/>
          </a:p>
        </p:txBody>
      </p:sp>
      <p:grpSp>
        <p:nvGrpSpPr>
          <p:cNvPr id="10" name="Group 9"/>
          <p:cNvGrpSpPr/>
          <p:nvPr/>
        </p:nvGrpSpPr>
        <p:grpSpPr>
          <a:xfrm>
            <a:off x="3" y="6146799"/>
            <a:ext cx="4715933" cy="711201"/>
            <a:chOff x="3" y="6146799"/>
            <a:chExt cx="4715933" cy="711201"/>
          </a:xfrm>
        </p:grpSpPr>
        <p:grpSp>
          <p:nvGrpSpPr>
            <p:cNvPr id="11" name="Group 10"/>
            <p:cNvGrpSpPr/>
            <p:nvPr/>
          </p:nvGrpSpPr>
          <p:grpSpPr>
            <a:xfrm>
              <a:off x="3" y="6146799"/>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
        <p:nvSpPr>
          <p:cNvPr id="4" name="Rectangle 3"/>
          <p:cNvSpPr/>
          <p:nvPr/>
        </p:nvSpPr>
        <p:spPr>
          <a:xfrm>
            <a:off x="228602" y="1022801"/>
            <a:ext cx="8686798" cy="400110"/>
          </a:xfrm>
          <a:prstGeom prst="rect">
            <a:avLst/>
          </a:prstGeom>
        </p:spPr>
        <p:txBody>
          <a:bodyPr wrap="square">
            <a:spAutoFit/>
          </a:bodyPr>
          <a:lstStyle/>
          <a:p>
            <a:pPr algn="ctr"/>
            <a:r>
              <a:rPr lang="en-US" sz="2000" b="1" kern="0" dirty="0"/>
              <a:t>Diagnosis = Cystic Fibrosis</a:t>
            </a:r>
          </a:p>
        </p:txBody>
      </p:sp>
    </p:spTree>
    <p:extLst>
      <p:ext uri="{BB962C8B-B14F-4D97-AF65-F5344CB8AC3E}">
        <p14:creationId xmlns:p14="http://schemas.microsoft.com/office/powerpoint/2010/main" val="201324301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pPr algn="l"/>
            <a:r>
              <a:rPr lang="en-US" sz="2600" dirty="0" smtClean="0"/>
              <a:t>		        Pediatric Lung Transplants</a:t>
            </a:r>
            <a:br>
              <a:rPr lang="en-US" sz="2600" dirty="0" smtClean="0"/>
            </a:br>
            <a:r>
              <a:rPr lang="en-US" sz="2600" dirty="0" smtClean="0"/>
              <a:t>	   </a:t>
            </a:r>
            <a:r>
              <a:rPr lang="en-US" sz="2400" dirty="0" smtClean="0"/>
              <a:t>Cause of Death</a:t>
            </a:r>
            <a:endParaRPr lang="en-US" sz="2000"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2001823389"/>
              </p:ext>
            </p:extLst>
          </p:nvPr>
        </p:nvGraphicFramePr>
        <p:xfrm>
          <a:off x="228601" y="1143000"/>
          <a:ext cx="8686799" cy="4952997"/>
        </p:xfrm>
        <a:graphic>
          <a:graphicData uri="http://schemas.openxmlformats.org/drawingml/2006/table">
            <a:tbl>
              <a:tblPr>
                <a:tableStyleId>{5C22544A-7EE6-4342-B048-85BDC9FD1C3A}</a:tableStyleId>
              </a:tblPr>
              <a:tblGrid>
                <a:gridCol w="2743200"/>
                <a:gridCol w="914399"/>
                <a:gridCol w="1295400"/>
                <a:gridCol w="1371600"/>
                <a:gridCol w="1371601"/>
                <a:gridCol w="990599"/>
              </a:tblGrid>
              <a:tr h="575822">
                <a:tc>
                  <a:txBody>
                    <a:bodyPr/>
                    <a:lstStyle/>
                    <a:p>
                      <a:pPr algn="ctr" rtl="0" fontAlgn="t"/>
                      <a:r>
                        <a:rPr lang="en-US" sz="1400" b="1" dirty="0">
                          <a:solidFill>
                            <a:srgbClr val="FFFF00"/>
                          </a:solidFill>
                        </a:rPr>
                        <a:t>CAUSE OF DEATH</a:t>
                      </a:r>
                      <a:endParaRPr lang="en-US" dirty="0">
                        <a:solidFill>
                          <a:srgbClr val="FFFF00"/>
                        </a:solidFill>
                      </a:endParaRPr>
                    </a:p>
                  </a:txBody>
                  <a:tcPr marT="91440" marB="9144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300" b="1" i="0" u="none" strike="noStrike" dirty="0">
                          <a:solidFill>
                            <a:schemeClr val="tx1"/>
                          </a:solidFill>
                          <a:effectLst/>
                          <a:latin typeface="+mj-lt"/>
                        </a:rPr>
                        <a:t>0-30 Days (N = 85)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300" b="1" i="0" u="none" strike="noStrike" dirty="0">
                          <a:solidFill>
                            <a:schemeClr val="tx1"/>
                          </a:solidFill>
                          <a:effectLst/>
                          <a:latin typeface="+mj-lt"/>
                        </a:rPr>
                        <a:t>31 Days - 1 Year (N  = 135)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300" b="1" i="0" u="none" strike="noStrike" dirty="0">
                          <a:solidFill>
                            <a:schemeClr val="tx1"/>
                          </a:solidFill>
                          <a:effectLst/>
                          <a:latin typeface="+mj-lt"/>
                        </a:rPr>
                        <a:t>&gt;1 Year - 3 Years (N = 203)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300" b="1" i="0" u="none" strike="noStrike" dirty="0">
                          <a:solidFill>
                            <a:schemeClr val="tx1"/>
                          </a:solidFill>
                          <a:effectLst/>
                          <a:latin typeface="+mj-lt"/>
                        </a:rPr>
                        <a:t>&gt;3 Years - 5 Years (N = 109)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ctr"/>
                      <a:r>
                        <a:rPr lang="en-US" sz="1300" b="1" i="0" u="none" strike="noStrike" dirty="0">
                          <a:solidFill>
                            <a:schemeClr val="tx1"/>
                          </a:solidFill>
                          <a:effectLst/>
                          <a:latin typeface="+mj-lt"/>
                        </a:rPr>
                        <a:t>&gt;5 </a:t>
                      </a:r>
                      <a:r>
                        <a:rPr lang="en-US" sz="1300" b="1" i="0" u="none" strike="noStrike" dirty="0" smtClean="0">
                          <a:solidFill>
                            <a:schemeClr val="tx1"/>
                          </a:solidFill>
                          <a:effectLst/>
                          <a:latin typeface="+mj-lt"/>
                        </a:rPr>
                        <a:t>Years</a:t>
                      </a:r>
                    </a:p>
                    <a:p>
                      <a:pPr algn="ctr" fontAlgn="ctr"/>
                      <a:r>
                        <a:rPr lang="en-US" sz="1300" b="1" i="0" u="none" strike="noStrike" dirty="0" smtClean="0">
                          <a:solidFill>
                            <a:schemeClr val="tx1"/>
                          </a:solidFill>
                          <a:effectLst/>
                          <a:latin typeface="+mj-lt"/>
                        </a:rPr>
                        <a:t> </a:t>
                      </a:r>
                      <a:r>
                        <a:rPr lang="en-US" sz="1300" b="1" i="0" u="none" strike="noStrike" dirty="0">
                          <a:solidFill>
                            <a:schemeClr val="tx1"/>
                          </a:solidFill>
                          <a:effectLst/>
                          <a:latin typeface="+mj-lt"/>
                        </a:rPr>
                        <a:t>(N = 133)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7925">
                <a:tc>
                  <a:txBody>
                    <a:bodyPr/>
                    <a:lstStyle/>
                    <a:p>
                      <a:pPr rtl="0"/>
                      <a:r>
                        <a:rPr lang="en-US" sz="1300" b="1" dirty="0" smtClean="0">
                          <a:solidFill>
                            <a:schemeClr val="tx1"/>
                          </a:solidFill>
                        </a:rPr>
                        <a:t>OB/BOS</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14 (10.4%)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j-lt"/>
                        </a:rPr>
                        <a:t>70 (34.5%)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j-lt"/>
                        </a:rPr>
                        <a:t>41 (37.6%)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61 (45.9%)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7925">
                <a:tc>
                  <a:txBody>
                    <a:bodyPr/>
                    <a:lstStyle/>
                    <a:p>
                      <a:pPr rtl="0"/>
                      <a:r>
                        <a:rPr lang="en-US" sz="1300" b="1" dirty="0">
                          <a:solidFill>
                            <a:schemeClr val="tx1"/>
                          </a:solidFill>
                        </a:rPr>
                        <a:t>ACUTE REJECTION</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3 (3.5%)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j-lt"/>
                        </a:rPr>
                        <a:t>3 (2.2%)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6 (3.0%)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j-lt"/>
                        </a:rPr>
                        <a:t>2 (1.8%)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j-lt"/>
                        </a:rPr>
                        <a:t>1 (0.8%)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7925">
                <a:tc>
                  <a:txBody>
                    <a:bodyPr/>
                    <a:lstStyle/>
                    <a:p>
                      <a:pPr rtl="0"/>
                      <a:r>
                        <a:rPr lang="en-US" sz="1300" b="1" dirty="0">
                          <a:solidFill>
                            <a:schemeClr val="tx1"/>
                          </a:solidFill>
                        </a:rPr>
                        <a:t>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3 (2.2%)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j-lt"/>
                        </a:rPr>
                        <a:t>3 (1.5%)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3 (2.8%)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j-lt"/>
                        </a:rPr>
                        <a:t>5 (3.8%)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7925">
                <a:tc>
                  <a:txBody>
                    <a:bodyPr/>
                    <a:lstStyle/>
                    <a:p>
                      <a:pPr rtl="0"/>
                      <a:r>
                        <a:rPr lang="en-US" sz="1300" b="1" dirty="0">
                          <a:solidFill>
                            <a:schemeClr val="tx1"/>
                          </a:solidFill>
                        </a:rPr>
                        <a:t>MALIGNANCY, NON-LYMPHOMA</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3 (2.2%)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j-lt"/>
                        </a:rPr>
                        <a:t>1 (0.5%)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j-lt"/>
                        </a:rPr>
                        <a:t>1 (0.9%)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j-lt"/>
                        </a:rPr>
                        <a:t>7 (5.3%)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7925">
                <a:tc>
                  <a:txBody>
                    <a:bodyPr/>
                    <a:lstStyle/>
                    <a:p>
                      <a:pPr rtl="0"/>
                      <a:r>
                        <a:rPr lang="en-US" sz="1300" b="1" dirty="0">
                          <a:solidFill>
                            <a:schemeClr val="tx1"/>
                          </a:solidFill>
                        </a:rPr>
                        <a:t>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2 (1.5%)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j-lt"/>
                        </a:rPr>
                        <a:t>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7925">
                <a:tc>
                  <a:txBody>
                    <a:bodyPr/>
                    <a:lstStyle/>
                    <a:p>
                      <a:pPr rtl="0"/>
                      <a:r>
                        <a:rPr lang="en-US" sz="1300" b="1" dirty="0">
                          <a:solidFill>
                            <a:schemeClr val="tx1"/>
                          </a:solidFill>
                        </a:rPr>
                        <a:t>INFECTION, NON-CMV</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14 (16.5%)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37 (27.4%)</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31 (15.3%)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j-lt"/>
                        </a:rPr>
                        <a:t>17 (15.6%)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j-lt"/>
                        </a:rPr>
                        <a:t>9 (6.8%)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7925">
                <a:tc>
                  <a:txBody>
                    <a:bodyPr/>
                    <a:lstStyle/>
                    <a:p>
                      <a:pPr rtl="0"/>
                      <a:r>
                        <a:rPr lang="en-US" sz="1300" b="1" dirty="0">
                          <a:solidFill>
                            <a:schemeClr val="tx1"/>
                          </a:solidFill>
                        </a:rPr>
                        <a:t>GRAFT FAILURE</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12 (14.1%)</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30 (22.2%)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60 (29.6%)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j-lt"/>
                        </a:rPr>
                        <a:t>26 (23.9%)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j-lt"/>
                        </a:rPr>
                        <a:t>30 (22.6%)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7925">
                <a:tc>
                  <a:txBody>
                    <a:bodyPr/>
                    <a:lstStyle/>
                    <a:p>
                      <a:pPr rtl="0"/>
                      <a:r>
                        <a:rPr lang="en-US" sz="1300" b="1" dirty="0">
                          <a:solidFill>
                            <a:schemeClr val="tx1"/>
                          </a:solidFill>
                        </a:rPr>
                        <a:t>CARDIOVASCULAR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14 (16.5%)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7 (5.2%)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3 (1.5%)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j-lt"/>
                        </a:rPr>
                        <a:t>1 (0.9%)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j-lt"/>
                        </a:rPr>
                        <a:t>1 (0.8%)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7925">
                <a:tc>
                  <a:txBody>
                    <a:bodyPr/>
                    <a:lstStyle/>
                    <a:p>
                      <a:pPr rtl="0"/>
                      <a:r>
                        <a:rPr lang="en-US" sz="1300" b="1" dirty="0">
                          <a:solidFill>
                            <a:schemeClr val="tx1"/>
                          </a:solidFill>
                        </a:rPr>
                        <a:t>TECHNICAL</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15 (17.6%)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3 (2.2%)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a:solidFill>
                            <a:schemeClr val="tx1"/>
                          </a:solidFill>
                          <a:effectLst/>
                          <a:latin typeface="+mj-lt"/>
                        </a:rPr>
                        <a:t>3 (1.5%)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j-lt"/>
                        </a:rPr>
                        <a:t>3 (2.8%)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c>
                  <a:txBody>
                    <a:bodyPr/>
                    <a:lstStyle/>
                    <a:p>
                      <a:pPr algn="ctr" fontAlgn="b"/>
                      <a:r>
                        <a:rPr lang="en-US" sz="1300" b="1" i="0" u="none" strike="noStrike" dirty="0">
                          <a:solidFill>
                            <a:schemeClr val="tx1"/>
                          </a:solidFill>
                          <a:effectLst/>
                          <a:latin typeface="+mj-lt"/>
                        </a:rPr>
                        <a:t>2 (1.5%)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00FF"/>
                    </a:solidFill>
                  </a:tcPr>
                </a:tc>
              </a:tr>
              <a:tr h="397925">
                <a:tc>
                  <a:txBody>
                    <a:bodyPr/>
                    <a:lstStyle/>
                    <a:p>
                      <a:pPr rtl="0"/>
                      <a:r>
                        <a:rPr lang="en-US" sz="1300" b="1" dirty="0">
                          <a:solidFill>
                            <a:schemeClr val="tx1"/>
                          </a:solidFill>
                        </a:rPr>
                        <a:t>MULTIPLE ORGAN FAILURE</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14 (16.5%)</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21 (15.6%)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12 (5.9%)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a:solidFill>
                            <a:schemeClr val="tx1"/>
                          </a:solidFill>
                          <a:effectLst/>
                          <a:latin typeface="+mj-lt"/>
                        </a:rPr>
                        <a:t>5 (4.6%)</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fontAlgn="b"/>
                      <a:r>
                        <a:rPr lang="en-US" sz="1300" b="1" i="0" u="none" strike="noStrike" dirty="0">
                          <a:solidFill>
                            <a:schemeClr val="tx1"/>
                          </a:solidFill>
                          <a:effectLst/>
                          <a:latin typeface="+mj-lt"/>
                        </a:rPr>
                        <a:t>8 (6.0%)</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r>
              <a:tr h="397925">
                <a:tc>
                  <a:txBody>
                    <a:bodyPr/>
                    <a:lstStyle/>
                    <a:p>
                      <a:pPr rtl="0"/>
                      <a:r>
                        <a:rPr lang="en-US" sz="1300" b="1" dirty="0">
                          <a:solidFill>
                            <a:schemeClr val="tx1"/>
                          </a:solidFill>
                        </a:rPr>
                        <a:t>OTHER</a:t>
                      </a:r>
                      <a:endParaRPr lang="en-US" dirty="0">
                        <a:solidFill>
                          <a:schemeClr val="tx1"/>
                        </a:solidFill>
                      </a:endParaRPr>
                    </a:p>
                  </a:txBody>
                  <a:tcPr marL="4572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a:solidFill>
                            <a:schemeClr val="tx1"/>
                          </a:solidFill>
                          <a:effectLst/>
                          <a:latin typeface="+mj-lt"/>
                        </a:rPr>
                        <a:t>13 (15.3%)</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a:solidFill>
                            <a:schemeClr val="tx1"/>
                          </a:solidFill>
                          <a:effectLst/>
                          <a:latin typeface="+mj-lt"/>
                        </a:rPr>
                        <a:t>12 (8.9%)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a:solidFill>
                            <a:schemeClr val="tx1"/>
                          </a:solidFill>
                          <a:effectLst/>
                          <a:latin typeface="+mj-lt"/>
                        </a:rPr>
                        <a:t>14 (6.9%)</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a:solidFill>
                            <a:schemeClr val="tx1"/>
                          </a:solidFill>
                          <a:effectLst/>
                          <a:latin typeface="+mj-lt"/>
                        </a:rPr>
                        <a:t>10 (9.2%)</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c>
                  <a:txBody>
                    <a:bodyPr/>
                    <a:lstStyle/>
                    <a:p>
                      <a:pPr algn="ctr" fontAlgn="b"/>
                      <a:r>
                        <a:rPr lang="en-US" sz="1300" b="1" i="0" u="none" strike="noStrike" dirty="0">
                          <a:solidFill>
                            <a:schemeClr val="tx1"/>
                          </a:solidFill>
                          <a:effectLst/>
                          <a:latin typeface="+mj-lt"/>
                        </a:rPr>
                        <a:t>9 (6.8%)</a:t>
                      </a: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33FF"/>
                    </a:solidFill>
                  </a:tcPr>
                </a:tc>
              </a:tr>
            </a:tbl>
          </a:graphicData>
        </a:graphic>
      </p:graphicFrame>
      <p:sp>
        <p:nvSpPr>
          <p:cNvPr id="3" name="title_cohort"/>
          <p:cNvSpPr/>
          <p:nvPr/>
        </p:nvSpPr>
        <p:spPr>
          <a:xfrm>
            <a:off x="3505200" y="666690"/>
            <a:ext cx="4515980" cy="400110"/>
          </a:xfrm>
          <a:prstGeom prst="rect">
            <a:avLst/>
          </a:prstGeom>
        </p:spPr>
        <p:txBody>
          <a:bodyPr wrap="none">
            <a:spAutoFit/>
          </a:bodyPr>
          <a:lstStyle/>
          <a:p>
            <a:r>
              <a:rPr lang="en-US" sz="2000" b="1" kern="0" dirty="0">
                <a:solidFill>
                  <a:srgbClr val="FFFFFF"/>
                </a:solidFill>
                <a:ea typeface="+mj-ea"/>
                <a:cs typeface="+mj-cs"/>
              </a:rPr>
              <a:t>(Deaths: January 2000 – June </a:t>
            </a:r>
            <a:r>
              <a:rPr lang="en-US" sz="2000" b="1" kern="0" dirty="0" smtClean="0">
                <a:solidFill>
                  <a:srgbClr val="FFFFFF"/>
                </a:solidFill>
                <a:ea typeface="+mj-ea"/>
                <a:cs typeface="+mj-cs"/>
              </a:rPr>
              <a:t>2015)</a:t>
            </a:r>
            <a:endParaRPr lang="en-US" dirty="0"/>
          </a:p>
        </p:txBody>
      </p:sp>
      <p:grpSp>
        <p:nvGrpSpPr>
          <p:cNvPr id="10" name="Group 9"/>
          <p:cNvGrpSpPr/>
          <p:nvPr/>
        </p:nvGrpSpPr>
        <p:grpSpPr>
          <a:xfrm>
            <a:off x="3" y="6146799"/>
            <a:ext cx="4715933" cy="711201"/>
            <a:chOff x="3" y="6146799"/>
            <a:chExt cx="4715933" cy="711201"/>
          </a:xfrm>
        </p:grpSpPr>
        <p:grpSp>
          <p:nvGrpSpPr>
            <p:cNvPr id="11" name="Group 10"/>
            <p:cNvGrpSpPr/>
            <p:nvPr/>
          </p:nvGrpSpPr>
          <p:grpSpPr>
            <a:xfrm>
              <a:off x="3" y="6146799"/>
              <a:ext cx="4715932" cy="711201"/>
              <a:chOff x="1" y="6067776"/>
              <a:chExt cx="4952999" cy="790224"/>
            </a:xfrm>
          </p:grpSpPr>
          <p:pic>
            <p:nvPicPr>
              <p:cNvPr id="16" name="Picture 15"/>
              <p:cNvPicPr>
                <a:picLocks noChangeAspect="1"/>
              </p:cNvPicPr>
              <p:nvPr/>
            </p:nvPicPr>
            <p:blipFill>
              <a:blip r:embed="rId3" cstate="print"/>
              <a:stretch>
                <a:fillRect/>
              </a:stretch>
            </p:blipFill>
            <p:spPr>
              <a:xfrm>
                <a:off x="1" y="6172200"/>
                <a:ext cx="4952999" cy="685800"/>
              </a:xfrm>
              <a:prstGeom prst="rect">
                <a:avLst/>
              </a:prstGeom>
            </p:spPr>
          </p:pic>
          <p:sp>
            <p:nvSpPr>
              <p:cNvPr id="19"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24501835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066800"/>
          </a:xfrm>
        </p:spPr>
        <p:txBody>
          <a:bodyPr/>
          <a:lstStyle/>
          <a:p>
            <a:r>
              <a:rPr lang="en-US" sz="2600" dirty="0" smtClean="0"/>
              <a:t>Pediatric Lung Transplants</a:t>
            </a:r>
            <a:r>
              <a:rPr lang="en-US" sz="2800" dirty="0" smtClean="0"/>
              <a:t/>
            </a:r>
            <a:br>
              <a:rPr lang="en-US" sz="2800" dirty="0" smtClean="0"/>
            </a:br>
            <a:r>
              <a:rPr lang="en-US" sz="2400" dirty="0" smtClean="0"/>
              <a:t>Relative Incidence of Leading Causes of Death</a:t>
            </a:r>
            <a:br>
              <a:rPr lang="en-US" sz="2400" dirty="0" smtClean="0"/>
            </a:b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49311633"/>
              </p:ext>
            </p:extLst>
          </p:nvPr>
        </p:nvGraphicFramePr>
        <p:xfrm>
          <a:off x="76200" y="1447800"/>
          <a:ext cx="90678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_cohort"/>
          <p:cNvSpPr/>
          <p:nvPr/>
        </p:nvSpPr>
        <p:spPr>
          <a:xfrm>
            <a:off x="2314010" y="1047690"/>
            <a:ext cx="4515980" cy="400110"/>
          </a:xfrm>
          <a:prstGeom prst="rect">
            <a:avLst/>
          </a:prstGeom>
        </p:spPr>
        <p:txBody>
          <a:bodyPr wrap="none">
            <a:spAutoFit/>
          </a:bodyPr>
          <a:lstStyle/>
          <a:p>
            <a:r>
              <a:rPr lang="en-US" sz="2000" b="1" kern="0" smtClean="0">
                <a:solidFill>
                  <a:srgbClr val="FFFFFF"/>
                </a:solidFill>
                <a:ea typeface="+mj-ea"/>
                <a:cs typeface="+mj-cs"/>
              </a:rPr>
              <a:t>(Deaths: January 2000 – June 2015)</a:t>
            </a:r>
            <a:endParaRPr lang="en-US" dirty="0"/>
          </a:p>
        </p:txBody>
      </p:sp>
      <p:grpSp>
        <p:nvGrpSpPr>
          <p:cNvPr id="9" name="Group 8"/>
          <p:cNvGrpSpPr/>
          <p:nvPr/>
        </p:nvGrpSpPr>
        <p:grpSpPr>
          <a:xfrm>
            <a:off x="3" y="6146799"/>
            <a:ext cx="4715933" cy="711201"/>
            <a:chOff x="3" y="6146799"/>
            <a:chExt cx="4715933" cy="711201"/>
          </a:xfrm>
        </p:grpSpPr>
        <p:grpSp>
          <p:nvGrpSpPr>
            <p:cNvPr id="12" name="Group 11"/>
            <p:cNvGrpSpPr/>
            <p:nvPr/>
          </p:nvGrpSpPr>
          <p:grpSpPr>
            <a:xfrm>
              <a:off x="3" y="6146799"/>
              <a:ext cx="4715932" cy="711201"/>
              <a:chOff x="1" y="6067776"/>
              <a:chExt cx="4952999" cy="790224"/>
            </a:xfrm>
          </p:grpSpPr>
          <p:pic>
            <p:nvPicPr>
              <p:cNvPr id="16" name="Picture 15"/>
              <p:cNvPicPr>
                <a:picLocks noChangeAspect="1"/>
              </p:cNvPicPr>
              <p:nvPr/>
            </p:nvPicPr>
            <p:blipFill>
              <a:blip r:embed="rId4" cstate="print"/>
              <a:stretch>
                <a:fillRect/>
              </a:stretch>
            </p:blipFill>
            <p:spPr>
              <a:xfrm>
                <a:off x="1" y="6172200"/>
                <a:ext cx="4952999" cy="685800"/>
              </a:xfrm>
              <a:prstGeom prst="rect">
                <a:avLst/>
              </a:prstGeom>
            </p:spPr>
          </p:pic>
          <p:sp>
            <p:nvSpPr>
              <p:cNvPr id="17"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3"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004459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z="2600" dirty="0" smtClean="0"/>
              <a:t>Pediatric Lung Transplants</a:t>
            </a:r>
            <a:r>
              <a:rPr lang="en-US" sz="2500" dirty="0" smtClean="0"/>
              <a:t/>
            </a:r>
            <a:br>
              <a:rPr lang="en-US" sz="2500" dirty="0" smtClean="0"/>
            </a:br>
            <a:r>
              <a:rPr lang="en-US" sz="2400" dirty="0" smtClean="0"/>
              <a:t>Donor Type Distribution by Recipient Age Group Within Era </a:t>
            </a:r>
            <a:r>
              <a:rPr lang="en-US" sz="2600" dirty="0" smtClean="0"/>
              <a:t/>
            </a:r>
            <a:br>
              <a:rPr lang="en-US" sz="2600" dirty="0" smtClean="0"/>
            </a:br>
            <a:endParaRPr lang="en-US" sz="2000" dirty="0"/>
          </a:p>
        </p:txBody>
      </p:sp>
      <p:graphicFrame>
        <p:nvGraphicFramePr>
          <p:cNvPr id="4" name="Content Placeholder 3"/>
          <p:cNvGraphicFramePr>
            <a:graphicFrameLocks noGrp="1"/>
          </p:cNvGraphicFramePr>
          <p:nvPr>
            <p:ph idx="1"/>
            <p:extLst/>
          </p:nvPr>
        </p:nvGraphicFramePr>
        <p:xfrm>
          <a:off x="0" y="1371600"/>
          <a:ext cx="8991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5257800" y="6172200"/>
            <a:ext cx="3657600" cy="461665"/>
          </a:xfrm>
          <a:prstGeom prst="rect">
            <a:avLst/>
          </a:prstGeom>
          <a:noFill/>
        </p:spPr>
        <p:txBody>
          <a:bodyPr wrap="square" rtlCol="0">
            <a:spAutoFit/>
          </a:bodyPr>
          <a:lstStyle/>
          <a:p>
            <a:r>
              <a:rPr lang="en-US" sz="1200" b="1" dirty="0" smtClean="0">
                <a:solidFill>
                  <a:srgbClr val="FFFF00"/>
                </a:solidFill>
              </a:rPr>
              <a:t>Analysis includes deceased and living donor transplants.</a:t>
            </a:r>
            <a:endParaRPr lang="en-US" sz="1200" dirty="0">
              <a:solidFill>
                <a:srgbClr val="FFFF00"/>
              </a:solidFill>
            </a:endParaRPr>
          </a:p>
        </p:txBody>
      </p:sp>
      <p:sp>
        <p:nvSpPr>
          <p:cNvPr id="11" name="pvalues"/>
          <p:cNvSpPr txBox="1"/>
          <p:nvPr/>
        </p:nvSpPr>
        <p:spPr>
          <a:xfrm>
            <a:off x="6863401" y="5358714"/>
            <a:ext cx="1670999" cy="38102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500" b="1" smtClean="0">
                <a:solidFill>
                  <a:srgbClr val="FFFF00"/>
                </a:solidFill>
              </a:rPr>
              <a:t>2008-6/2015</a:t>
            </a:r>
            <a:endParaRPr lang="en-US" sz="1500" b="1" dirty="0">
              <a:solidFill>
                <a:srgbClr val="FFFF00"/>
              </a:solidFill>
            </a:endParaRPr>
          </a:p>
        </p:txBody>
      </p:sp>
      <p:sp>
        <p:nvSpPr>
          <p:cNvPr id="3" name="title_cohort"/>
          <p:cNvSpPr txBox="1"/>
          <p:nvPr/>
        </p:nvSpPr>
        <p:spPr>
          <a:xfrm>
            <a:off x="2319866" y="1043881"/>
            <a:ext cx="5113900" cy="400110"/>
          </a:xfrm>
          <a:prstGeom prst="rect">
            <a:avLst/>
          </a:prstGeom>
          <a:noFill/>
        </p:spPr>
        <p:txBody>
          <a:bodyPr wrap="none" rtlCol="0">
            <a:spAutoFit/>
          </a:bodyPr>
          <a:lstStyle/>
          <a:p>
            <a:r>
              <a:rPr lang="en-US" sz="2000" b="1" kern="0" smtClean="0">
                <a:solidFill>
                  <a:srgbClr val="FFFFFF"/>
                </a:solidFill>
                <a:ea typeface="+mj-ea"/>
                <a:cs typeface="+mj-cs"/>
              </a:rPr>
              <a:t>(Transplants: January 1988 – June 2015)</a:t>
            </a:r>
            <a:endParaRPr lang="en-US" dirty="0"/>
          </a:p>
        </p:txBody>
      </p:sp>
      <p:grpSp>
        <p:nvGrpSpPr>
          <p:cNvPr id="12" name="Group 11"/>
          <p:cNvGrpSpPr/>
          <p:nvPr/>
        </p:nvGrpSpPr>
        <p:grpSpPr>
          <a:xfrm>
            <a:off x="3" y="6146799"/>
            <a:ext cx="4715933" cy="711201"/>
            <a:chOff x="3" y="6146799"/>
            <a:chExt cx="4715933" cy="711201"/>
          </a:xfrm>
        </p:grpSpPr>
        <p:grpSp>
          <p:nvGrpSpPr>
            <p:cNvPr id="13" name="Group 12"/>
            <p:cNvGrpSpPr/>
            <p:nvPr/>
          </p:nvGrpSpPr>
          <p:grpSpPr>
            <a:xfrm>
              <a:off x="3" y="6146799"/>
              <a:ext cx="4715932" cy="711201"/>
              <a:chOff x="1" y="6067776"/>
              <a:chExt cx="4952999" cy="790224"/>
            </a:xfrm>
          </p:grpSpPr>
          <p:pic>
            <p:nvPicPr>
              <p:cNvPr id="15" name="Picture 14"/>
              <p:cNvPicPr>
                <a:picLocks noChangeAspect="1"/>
              </p:cNvPicPr>
              <p:nvPr/>
            </p:nvPicPr>
            <p:blipFill>
              <a:blip r:embed="rId4" cstate="print"/>
              <a:stretch>
                <a:fillRect/>
              </a:stretch>
            </p:blipFill>
            <p:spPr>
              <a:xfrm>
                <a:off x="1" y="6172200"/>
                <a:ext cx="4952999" cy="685800"/>
              </a:xfrm>
              <a:prstGeom prst="rect">
                <a:avLst/>
              </a:prstGeom>
            </p:spPr>
          </p:pic>
          <p:sp>
            <p:nvSpPr>
              <p:cNvPr id="16"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4"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1200304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130425"/>
            <a:ext cx="8839200" cy="1470025"/>
          </a:xfrm>
        </p:spPr>
        <p:txBody>
          <a:bodyPr/>
          <a:lstStyle/>
          <a:p>
            <a:r>
              <a:rPr lang="en-US" sz="4000" dirty="0" smtClean="0"/>
              <a:t>Multivariable Analyses</a:t>
            </a:r>
            <a:endParaRPr lang="en-US" sz="4000" dirty="0"/>
          </a:p>
        </p:txBody>
      </p:sp>
      <p:grpSp>
        <p:nvGrpSpPr>
          <p:cNvPr id="8" name="Group 7"/>
          <p:cNvGrpSpPr/>
          <p:nvPr/>
        </p:nvGrpSpPr>
        <p:grpSpPr>
          <a:xfrm>
            <a:off x="3" y="6146799"/>
            <a:ext cx="4715933" cy="711201"/>
            <a:chOff x="3" y="6146799"/>
            <a:chExt cx="4715933" cy="711201"/>
          </a:xfrm>
        </p:grpSpPr>
        <p:grpSp>
          <p:nvGrpSpPr>
            <p:cNvPr id="10" name="Group 9"/>
            <p:cNvGrpSpPr/>
            <p:nvPr/>
          </p:nvGrpSpPr>
          <p:grpSpPr>
            <a:xfrm>
              <a:off x="3" y="6146799"/>
              <a:ext cx="4715932" cy="711201"/>
              <a:chOff x="1" y="6067776"/>
              <a:chExt cx="4952999" cy="790224"/>
            </a:xfrm>
          </p:grpSpPr>
          <p:pic>
            <p:nvPicPr>
              <p:cNvPr id="12" name="Picture 11"/>
              <p:cNvPicPr>
                <a:picLocks noChangeAspect="1"/>
              </p:cNvPicPr>
              <p:nvPr/>
            </p:nvPicPr>
            <p:blipFill>
              <a:blip r:embed="rId3" cstate="print"/>
              <a:stretch>
                <a:fillRect/>
              </a:stretch>
            </p:blipFill>
            <p:spPr>
              <a:xfrm>
                <a:off x="1" y="6172200"/>
                <a:ext cx="4952999" cy="685800"/>
              </a:xfrm>
              <a:prstGeom prst="rect">
                <a:avLst/>
              </a:prstGeom>
            </p:spPr>
          </p:pic>
          <p:sp>
            <p:nvSpPr>
              <p:cNvPr id="13"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1"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389561055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1,626)</a:t>
            </a:r>
            <a:endParaRPr lang="en-US" sz="2400" b="1" dirty="0">
              <a:solidFill>
                <a:srgbClr val="FFFF0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a:t>
            </a:r>
            <a:endParaRPr lang="en-US" sz="2400" kern="0" dirty="0">
              <a:solidFill>
                <a:srgbClr val="FFFF00"/>
              </a:solidFill>
            </a:endParaRPr>
          </a:p>
        </p:txBody>
      </p:sp>
      <p:sp>
        <p:nvSpPr>
          <p:cNvPr id="6" name="Title 2"/>
          <p:cNvSpPr txBox="1">
            <a:spLocks/>
          </p:cNvSpPr>
          <p:nvPr/>
        </p:nvSpPr>
        <p:spPr bwMode="auto">
          <a:xfrm>
            <a:off x="26557" y="57805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 Year Mortality/Graft Failure with 95% Confidence Limits
</a:t>
            </a:r>
            <a:endParaRPr lang="en-US" sz="2400" kern="0" dirty="0">
              <a:solidFill>
                <a:srgbClr val="FFFF00"/>
              </a:solidFill>
            </a:endParaRPr>
          </a:p>
        </p:txBody>
      </p:sp>
      <p:sp>
        <p:nvSpPr>
          <p:cNvPr id="7" name="Title 1"/>
          <p:cNvSpPr>
            <a:spLocks noGrp="1"/>
          </p:cNvSpPr>
          <p:nvPr>
            <p:ph type="title"/>
          </p:nvPr>
        </p:nvSpPr>
        <p:spPr>
          <a:xfrm>
            <a:off x="53113" y="450336"/>
            <a:ext cx="9144000" cy="990600"/>
          </a:xfrm>
        </p:spPr>
        <p:txBody>
          <a:bodyPr/>
          <a:lstStyle/>
          <a:p>
            <a:r>
              <a:rPr lang="en-US" sz="2400" dirty="0" smtClean="0"/>
              <a:t>Pediatric Lung Transplants (1997-6/2014)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pic>
        <p:nvPicPr>
          <p:cNvPr id="12" name="Content Placeholder 11"/>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074413" y="1423893"/>
            <a:ext cx="6995174" cy="4663449"/>
          </a:xfrm>
        </p:spPr>
      </p:pic>
      <p:sp>
        <p:nvSpPr>
          <p:cNvPr id="13"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2234170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ext uri="{D42A27DB-BD31-4B8C-83A1-F6EECF244321}">
                <p14:modId xmlns:p14="http://schemas.microsoft.com/office/powerpoint/2010/main" val="3204682456"/>
              </p:ext>
            </p:extLst>
          </p:nvPr>
        </p:nvGraphicFramePr>
        <p:xfrm>
          <a:off x="419100" y="1676400"/>
          <a:ext cx="8305800" cy="1270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dirty="0" smtClean="0"/>
                        <a:t>Recipient age</a:t>
                      </a:r>
                      <a:endParaRPr lang="en-US" dirty="0"/>
                    </a:p>
                  </a:txBody>
                  <a:tcPr>
                    <a:solidFill>
                      <a:srgbClr val="000000"/>
                    </a:solidFill>
                  </a:tcPr>
                </a:tc>
                <a:tc>
                  <a:txBody>
                    <a:bodyPr/>
                    <a:lstStyle/>
                    <a:p>
                      <a:r>
                        <a:rPr lang="en-US" dirty="0" smtClean="0"/>
                        <a:t>Transplant center volume (Pediatric)</a:t>
                      </a:r>
                      <a:endParaRPr lang="en-US" dirty="0"/>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a:t>
            </a:r>
            <a:endParaRPr lang="en-US" sz="2400" kern="0" dirty="0">
              <a:solidFill>
                <a:srgbClr val="FFFF0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1 Year Mortality/Graft Failure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smtClean="0"/>
              <a:t>Pediatric Lung Transplants (1997-6/2014)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3"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15406465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1392076339"/>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0.0414</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1,626)</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97972" y="842699"/>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Recipient age
</a:t>
            </a:r>
            <a:endParaRPr lang="en-US" sz="2400" kern="0" dirty="0">
              <a:solidFill>
                <a:srgbClr val="FFFF00"/>
              </a:solidFill>
            </a:endParaRPr>
          </a:p>
        </p:txBody>
      </p:sp>
      <p:sp>
        <p:nvSpPr>
          <p:cNvPr id="16" name="Title 2"/>
          <p:cNvSpPr txBox="1">
            <a:spLocks/>
          </p:cNvSpPr>
          <p:nvPr/>
        </p:nvSpPr>
        <p:spPr bwMode="auto">
          <a:xfrm>
            <a:off x="16327" y="69680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 Year Mortality/Graft Failure with 95% Confidence Limits
</a:t>
            </a:r>
            <a:endParaRPr lang="en-US" sz="2400" kern="0" dirty="0">
              <a:solidFill>
                <a:srgbClr val="FFFF00"/>
              </a:solidFill>
            </a:endParaRPr>
          </a:p>
        </p:txBody>
      </p:sp>
      <p:sp>
        <p:nvSpPr>
          <p:cNvPr id="2" name="Title 1"/>
          <p:cNvSpPr>
            <a:spLocks noGrp="1"/>
          </p:cNvSpPr>
          <p:nvPr>
            <p:ph type="title"/>
          </p:nvPr>
        </p:nvSpPr>
        <p:spPr>
          <a:xfrm>
            <a:off x="97972" y="493643"/>
            <a:ext cx="9144000" cy="990600"/>
          </a:xfrm>
        </p:spPr>
        <p:txBody>
          <a:bodyPr/>
          <a:lstStyle/>
          <a:p>
            <a:r>
              <a:rPr lang="en-US" sz="2400" dirty="0" smtClean="0"/>
              <a:t>Pediatric Lung Transplants (1997-6/2014)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35906993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ext uri="{D42A27DB-BD31-4B8C-83A1-F6EECF244321}">
                <p14:modId xmlns:p14="http://schemas.microsoft.com/office/powerpoint/2010/main" val="1203578368"/>
              </p:ext>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0.0147</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1,626)</a:t>
            </a:r>
            <a:endParaRPr lang="en-US" sz="2400" b="1" dirty="0">
              <a:solidFill>
                <a:srgbClr val="FFFF00"/>
              </a:solidFill>
            </a:endParaRPr>
          </a:p>
        </p:txBody>
      </p:sp>
      <p:sp>
        <p:nvSpPr>
          <p:cNvPr id="18" name="Title 4"/>
          <p:cNvSpPr txBox="1">
            <a:spLocks/>
          </p:cNvSpPr>
          <p:nvPr/>
        </p:nvSpPr>
        <p:spPr bwMode="auto">
          <a:xfrm>
            <a:off x="0" y="714797"/>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74727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Transplant center volume (Pediatric)
</a:t>
            </a:r>
            <a:endParaRPr lang="en-US" sz="2400" kern="0" dirty="0">
              <a:solidFill>
                <a:srgbClr val="FFFF00"/>
              </a:solidFill>
            </a:endParaRPr>
          </a:p>
        </p:txBody>
      </p:sp>
      <p:sp>
        <p:nvSpPr>
          <p:cNvPr id="16" name="Title 2"/>
          <p:cNvSpPr txBox="1">
            <a:spLocks/>
          </p:cNvSpPr>
          <p:nvPr/>
        </p:nvSpPr>
        <p:spPr bwMode="auto">
          <a:xfrm>
            <a:off x="54428" y="608264"/>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 Year Mortality/Graft Failure with 95% Confidence Limits
</a:t>
            </a:r>
            <a:endParaRPr lang="en-US" sz="2400" kern="0" dirty="0">
              <a:solidFill>
                <a:srgbClr val="FFFF00"/>
              </a:solidFill>
            </a:endParaRPr>
          </a:p>
        </p:txBody>
      </p:sp>
      <p:sp>
        <p:nvSpPr>
          <p:cNvPr id="2" name="Title 1"/>
          <p:cNvSpPr>
            <a:spLocks noGrp="1"/>
          </p:cNvSpPr>
          <p:nvPr>
            <p:ph type="title"/>
          </p:nvPr>
        </p:nvSpPr>
        <p:spPr>
          <a:xfrm>
            <a:off x="-32657" y="448309"/>
            <a:ext cx="9144000" cy="990600"/>
          </a:xfrm>
        </p:spPr>
        <p:txBody>
          <a:bodyPr/>
          <a:lstStyle/>
          <a:p>
            <a:r>
              <a:rPr lang="en-US" sz="2400" dirty="0" smtClean="0"/>
              <a:t>Pediatric Lung Transplants (1997-6/2014)
</a:t>
            </a:r>
            <a:endParaRPr lang="en-US" sz="2400" dirty="0">
              <a:solidFill>
                <a:srgbClr val="FFFF00"/>
              </a:solidFill>
            </a:endParaRPr>
          </a:p>
        </p:txBody>
      </p:sp>
      <p:grpSp>
        <p:nvGrpSpPr>
          <p:cNvPr id="10" name="Group 9"/>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16968417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1286630"/>
            <a:ext cx="8001000" cy="4839011"/>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1,176)</a:t>
            </a:r>
            <a:endParaRPr lang="en-US" sz="2400" b="1" dirty="0">
              <a:solidFill>
                <a:srgbClr val="FFFF00"/>
              </a:solidFill>
            </a:endParaRPr>
          </a:p>
        </p:txBody>
      </p:sp>
      <p:sp>
        <p:nvSpPr>
          <p:cNvPr id="5" name="Title 3"/>
          <p:cNvSpPr txBox="1">
            <a:spLocks/>
          </p:cNvSpPr>
          <p:nvPr/>
        </p:nvSpPr>
        <p:spPr bwMode="auto">
          <a:xfrm>
            <a:off x="0" y="187619"/>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a:t>
            </a:r>
            <a:endParaRPr lang="en-US" sz="2400" kern="0" dirty="0">
              <a:solidFill>
                <a:srgbClr val="FFFF00"/>
              </a:solidFill>
            </a:endParaRPr>
          </a:p>
        </p:txBody>
      </p:sp>
      <p:sp>
        <p:nvSpPr>
          <p:cNvPr id="6" name="Title 2"/>
          <p:cNvSpPr txBox="1">
            <a:spLocks/>
          </p:cNvSpPr>
          <p:nvPr/>
        </p:nvSpPr>
        <p:spPr bwMode="auto">
          <a:xfrm>
            <a:off x="21771" y="607991"/>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5 Year Mortality/Graft Failure with 95% Confidence Limits
</a:t>
            </a:r>
            <a:endParaRPr lang="en-US" sz="2400" kern="0" dirty="0">
              <a:solidFill>
                <a:srgbClr val="FFFF00"/>
              </a:solidFill>
            </a:endParaRPr>
          </a:p>
        </p:txBody>
      </p:sp>
      <p:sp>
        <p:nvSpPr>
          <p:cNvPr id="7" name="Title 1"/>
          <p:cNvSpPr>
            <a:spLocks noGrp="1"/>
          </p:cNvSpPr>
          <p:nvPr>
            <p:ph type="title"/>
          </p:nvPr>
        </p:nvSpPr>
        <p:spPr>
          <a:xfrm>
            <a:off x="-76200" y="381344"/>
            <a:ext cx="9144000" cy="990600"/>
          </a:xfrm>
        </p:spPr>
        <p:txBody>
          <a:bodyPr/>
          <a:lstStyle/>
          <a:p>
            <a:r>
              <a:rPr lang="en-US" sz="2400" dirty="0" smtClean="0"/>
              <a:t>Pediatric Lung Transplants (1997-6/2010)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3"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7518231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1270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dirty="0" smtClean="0"/>
                        <a:t>Transplant center volume (Pediatric)</a:t>
                      </a:r>
                      <a:endParaRPr lang="en-US" dirty="0"/>
                    </a:p>
                  </a:txBody>
                  <a:tcPr>
                    <a:solidFill>
                      <a:srgbClr val="000000"/>
                    </a:solidFill>
                  </a:tcPr>
                </a:tc>
                <a:tc>
                  <a:txBody>
                    <a:bodyPr/>
                    <a:lstStyle/>
                    <a:p>
                      <a:endParaRPr lang="en-US"/>
                    </a:p>
                  </a:txBody>
                  <a:tcPr>
                    <a:solidFill>
                      <a:srgbClr val="000000"/>
                    </a:solidFill>
                  </a:tcPr>
                </a:tc>
              </a:tr>
            </a:tbl>
          </a:graphicData>
        </a:graphic>
      </p:graphicFrame>
      <p:sp>
        <p:nvSpPr>
          <p:cNvPr id="4"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a:t>
            </a:r>
            <a:endParaRPr lang="en-US" sz="2400" kern="0" dirty="0">
              <a:solidFill>
                <a:srgbClr val="FFFF00"/>
              </a:solidFill>
            </a:endParaRPr>
          </a:p>
        </p:txBody>
      </p:sp>
      <p:sp>
        <p:nvSpPr>
          <p:cNvPr id="5" name="Title 2"/>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Risk Factors For 5 Year Mortality/Graft Failure
</a:t>
            </a:r>
            <a:endParaRPr lang="en-US" sz="2400" kern="0" dirty="0">
              <a:solidFill>
                <a:srgbClr val="FFFF00"/>
              </a:solidFill>
            </a:endParaRPr>
          </a:p>
        </p:txBody>
      </p:sp>
      <p:sp>
        <p:nvSpPr>
          <p:cNvPr id="6" name="Title 1"/>
          <p:cNvSpPr>
            <a:spLocks noGrp="1"/>
          </p:cNvSpPr>
          <p:nvPr>
            <p:ph type="title"/>
          </p:nvPr>
        </p:nvSpPr>
        <p:spPr>
          <a:xfrm>
            <a:off x="0" y="340976"/>
            <a:ext cx="9144000" cy="990600"/>
          </a:xfrm>
        </p:spPr>
        <p:txBody>
          <a:bodyPr/>
          <a:lstStyle/>
          <a:p>
            <a:r>
              <a:rPr lang="en-US" sz="2400" smtClean="0"/>
              <a:t>Pediatric Lung Transplants (1997-6/2010)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1944267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p:cNvGraphicFramePr>
            <a:graphicFrameLocks noGrp="1"/>
          </p:cNvGraphicFramePr>
          <p:nvPr>
            <p:ph idx="1"/>
            <p:extLst/>
          </p:nvPr>
        </p:nvGraphicFramePr>
        <p:xfrm>
          <a:off x="266700" y="1630141"/>
          <a:ext cx="8610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9" name="pvalue"/>
          <p:cNvSpPr txBox="1"/>
          <p:nvPr/>
        </p:nvSpPr>
        <p:spPr>
          <a:xfrm>
            <a:off x="3657600" y="1981200"/>
            <a:ext cx="1828800" cy="323165"/>
          </a:xfrm>
          <a:prstGeom prst="rect">
            <a:avLst/>
          </a:prstGeom>
          <a:noFill/>
        </p:spPr>
        <p:txBody>
          <a:bodyPr wrap="square" rtlCol="0">
            <a:spAutoFit/>
          </a:bodyPr>
          <a:lstStyle/>
          <a:p>
            <a:pPr algn="ctr"/>
            <a:r>
              <a:rPr lang="en-US" sz="1500" b="1" dirty="0" smtClean="0">
                <a:solidFill>
                  <a:srgbClr val="FFFF00"/>
                </a:solidFill>
              </a:rPr>
              <a:t>p = 0.0300</a:t>
            </a:r>
            <a:endParaRPr lang="en-US" sz="1500" b="1" dirty="0">
              <a:solidFill>
                <a:srgbClr val="FFFF00"/>
              </a:solidFill>
            </a:endParaRPr>
          </a:p>
        </p:txBody>
      </p:sp>
      <p:sp>
        <p:nvSpPr>
          <p:cNvPr id="14" name="nvalue"/>
          <p:cNvSpPr txBox="1"/>
          <p:nvPr/>
        </p:nvSpPr>
        <p:spPr>
          <a:xfrm>
            <a:off x="6477000" y="6172200"/>
            <a:ext cx="1981200" cy="461665"/>
          </a:xfrm>
          <a:prstGeom prst="rect">
            <a:avLst/>
          </a:prstGeom>
          <a:noFill/>
        </p:spPr>
        <p:txBody>
          <a:bodyPr wrap="square" rtlCol="0">
            <a:spAutoFit/>
          </a:bodyPr>
          <a:lstStyle/>
          <a:p>
            <a:pPr algn="ctr"/>
            <a:r>
              <a:rPr lang="en-US" sz="2400" b="1" smtClean="0">
                <a:solidFill>
                  <a:srgbClr val="FFFF00"/>
                </a:solidFill>
              </a:rPr>
              <a:t>(N = 1,176)</a:t>
            </a:r>
            <a:endParaRPr lang="en-US" sz="2400" b="1" dirty="0">
              <a:solidFill>
                <a:srgbClr val="FFFF00"/>
              </a:solidFill>
            </a:endParaRPr>
          </a:p>
        </p:txBody>
      </p:sp>
      <p:sp>
        <p:nvSpPr>
          <p:cNvPr id="18" name="Title 4"/>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smtClean="0"/>
              <a:t>
</a:t>
            </a:r>
            <a:endParaRPr lang="en-US" sz="2400" kern="0" dirty="0">
              <a:solidFill>
                <a:srgbClr val="FFFF00"/>
              </a:solidFill>
            </a:endParaRPr>
          </a:p>
        </p:txBody>
      </p:sp>
      <p:sp>
        <p:nvSpPr>
          <p:cNvPr id="17"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a:t>
            </a:r>
            <a:endParaRPr lang="en-US" sz="2400" kern="0" dirty="0">
              <a:solidFill>
                <a:srgbClr val="FFFF00"/>
              </a:solidFill>
            </a:endParaRPr>
          </a:p>
        </p:txBody>
      </p:sp>
      <p:sp>
        <p:nvSpPr>
          <p:cNvPr id="16" name="Title 2"/>
          <p:cNvSpPr txBox="1">
            <a:spLocks/>
          </p:cNvSpPr>
          <p:nvPr/>
        </p:nvSpPr>
        <p:spPr bwMode="auto">
          <a:xfrm>
            <a:off x="0" y="689664"/>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5 Year Mortality/Graft Failure with 95% Confidence Limits
</a:t>
            </a:r>
            <a:endParaRPr lang="en-US" sz="2400" kern="0" dirty="0">
              <a:solidFill>
                <a:srgbClr val="FFFF00"/>
              </a:solidFill>
            </a:endParaRPr>
          </a:p>
        </p:txBody>
      </p:sp>
      <p:sp>
        <p:nvSpPr>
          <p:cNvPr id="2" name="Title 1"/>
          <p:cNvSpPr>
            <a:spLocks noGrp="1"/>
          </p:cNvSpPr>
          <p:nvPr>
            <p:ph type="title"/>
          </p:nvPr>
        </p:nvSpPr>
        <p:spPr>
          <a:xfrm>
            <a:off x="-152400" y="515320"/>
            <a:ext cx="9144000" cy="990600"/>
          </a:xfrm>
        </p:spPr>
        <p:txBody>
          <a:bodyPr/>
          <a:lstStyle/>
          <a:p>
            <a:r>
              <a:rPr lang="en-US" sz="2400" dirty="0" smtClean="0"/>
              <a:t>Pediatric Lung Transplants (1997-6/2010)
</a:t>
            </a:r>
            <a:endParaRPr lang="en-US" sz="2400" dirty="0">
              <a:solidFill>
                <a:srgbClr val="FFFF00"/>
              </a:solidFill>
            </a:endParaRPr>
          </a:p>
        </p:txBody>
      </p:sp>
      <p:grpSp>
        <p:nvGrpSpPr>
          <p:cNvPr id="10" name="logo"/>
          <p:cNvGrpSpPr/>
          <p:nvPr/>
        </p:nvGrpSpPr>
        <p:grpSpPr>
          <a:xfrm>
            <a:off x="2" y="6146792"/>
            <a:ext cx="4715932" cy="711201"/>
            <a:chOff x="1" y="6067776"/>
            <a:chExt cx="4952999" cy="790224"/>
          </a:xfrm>
        </p:grpSpPr>
        <p:pic>
          <p:nvPicPr>
            <p:cNvPr id="11" name="Picture 10"/>
            <p:cNvPicPr>
              <a:picLocks noChangeAspect="1"/>
            </p:cNvPicPr>
            <p:nvPr/>
          </p:nvPicPr>
          <p:blipFill>
            <a:blip r:embed="rId4" cstate="print"/>
            <a:stretch>
              <a:fillRect/>
            </a:stretch>
          </p:blipFill>
          <p:spPr>
            <a:xfrm>
              <a:off x="1" y="6172200"/>
              <a:ext cx="4952999" cy="685800"/>
            </a:xfrm>
            <a:prstGeom prst="rect">
              <a:avLst/>
            </a:prstGeom>
          </p:spPr>
        </p:pic>
        <p:sp>
          <p:nvSpPr>
            <p:cNvPr id="12" name="TextBox 11"/>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3" name="TextBox 12"/>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5" name="Title 3"/>
          <p:cNvSpPr txBox="1">
            <a:spLocks/>
          </p:cNvSpPr>
          <p:nvPr/>
        </p:nvSpPr>
        <p:spPr bwMode="auto">
          <a:xfrm>
            <a:off x="0" y="827312"/>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Transplant center volume (Pediatric)
</a:t>
            </a:r>
            <a:endParaRPr lang="en-US" sz="2400" kern="0" dirty="0">
              <a:solidFill>
                <a:srgbClr val="FFFF00"/>
              </a:solidFill>
            </a:endParaRPr>
          </a:p>
        </p:txBody>
      </p:sp>
      <p:sp>
        <p:nvSpPr>
          <p:cNvPr id="19"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134311862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1367156"/>
            <a:ext cx="7924800" cy="4826815"/>
          </a:xfrm>
        </p:spPr>
      </p:pic>
      <p:sp>
        <p:nvSpPr>
          <p:cNvPr id="4" name="nvalue"/>
          <p:cNvSpPr txBox="1"/>
          <p:nvPr/>
        </p:nvSpPr>
        <p:spPr>
          <a:xfrm>
            <a:off x="6477000" y="6172200"/>
            <a:ext cx="1981200" cy="461665"/>
          </a:xfrm>
          <a:prstGeom prst="rect">
            <a:avLst/>
          </a:prstGeom>
          <a:noFill/>
        </p:spPr>
        <p:txBody>
          <a:bodyPr wrap="square" rtlCol="0">
            <a:spAutoFit/>
          </a:bodyPr>
          <a:lstStyle/>
          <a:p>
            <a:pPr algn="ctr"/>
            <a:r>
              <a:rPr lang="en-US" sz="2400" b="1" dirty="0" smtClean="0">
                <a:solidFill>
                  <a:srgbClr val="FFFF00"/>
                </a:solidFill>
              </a:rPr>
              <a:t>(N = </a:t>
            </a:r>
            <a:r>
              <a:rPr lang="en-US" sz="2400" b="1" dirty="0">
                <a:solidFill>
                  <a:srgbClr val="FFFF00"/>
                </a:solidFill>
              </a:rPr>
              <a:t>6</a:t>
            </a:r>
            <a:r>
              <a:rPr lang="en-US" sz="2400" b="1" dirty="0" smtClean="0">
                <a:solidFill>
                  <a:srgbClr val="FFFF00"/>
                </a:solidFill>
              </a:rPr>
              <a:t>19)</a:t>
            </a:r>
            <a:endParaRPr lang="en-US" sz="2400" b="1" dirty="0">
              <a:solidFill>
                <a:srgbClr val="FFFF00"/>
              </a:solidFill>
            </a:endParaRPr>
          </a:p>
        </p:txBody>
      </p:sp>
      <p:sp>
        <p:nvSpPr>
          <p:cNvPr id="5" name="Title 3"/>
          <p:cNvSpPr txBox="1">
            <a:spLocks/>
          </p:cNvSpPr>
          <p:nvPr/>
        </p:nvSpPr>
        <p:spPr bwMode="auto">
          <a:xfrm>
            <a:off x="0" y="340976"/>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solidFill>
                  <a:srgbClr val="FFFF00"/>
                </a:solidFill>
              </a:rPr>
              <a:t>
</a:t>
            </a:r>
            <a:endParaRPr lang="en-US" sz="2400" kern="0" dirty="0">
              <a:solidFill>
                <a:srgbClr val="FFFF00"/>
              </a:solidFill>
            </a:endParaRPr>
          </a:p>
        </p:txBody>
      </p:sp>
      <p:sp>
        <p:nvSpPr>
          <p:cNvPr id="6" name="Title 2"/>
          <p:cNvSpPr txBox="1">
            <a:spLocks/>
          </p:cNvSpPr>
          <p:nvPr/>
        </p:nvSpPr>
        <p:spPr bwMode="auto">
          <a:xfrm>
            <a:off x="-152400" y="665788"/>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10 Year Mortality/Graft Failure with 95% Confidence Limits
</a:t>
            </a:r>
            <a:endParaRPr lang="en-US" sz="2400" kern="0" dirty="0">
              <a:solidFill>
                <a:srgbClr val="FFFF00"/>
              </a:solidFill>
            </a:endParaRPr>
          </a:p>
        </p:txBody>
      </p:sp>
      <p:sp>
        <p:nvSpPr>
          <p:cNvPr id="7" name="Title 1"/>
          <p:cNvSpPr>
            <a:spLocks noGrp="1"/>
          </p:cNvSpPr>
          <p:nvPr>
            <p:ph type="title"/>
          </p:nvPr>
        </p:nvSpPr>
        <p:spPr>
          <a:xfrm>
            <a:off x="304800" y="305396"/>
            <a:ext cx="9144000" cy="990600"/>
          </a:xfrm>
        </p:spPr>
        <p:txBody>
          <a:bodyPr/>
          <a:lstStyle/>
          <a:p>
            <a:r>
              <a:rPr lang="en-US" sz="2400" dirty="0" smtClean="0"/>
              <a:t>Pediatric Lung Transplants (1997-6/2005)
</a:t>
            </a:r>
            <a:endParaRPr lang="en-US" sz="2400" dirty="0">
              <a:solidFill>
                <a:srgbClr val="FFFF00"/>
              </a:solidFill>
            </a:endParaRPr>
          </a:p>
        </p:txBody>
      </p:sp>
      <p:grpSp>
        <p:nvGrpSpPr>
          <p:cNvPr id="8" name="logo"/>
          <p:cNvGrpSpPr/>
          <p:nvPr/>
        </p:nvGrpSpPr>
        <p:grpSpPr>
          <a:xfrm>
            <a:off x="2" y="6146792"/>
            <a:ext cx="4715932" cy="711201"/>
            <a:chOff x="1" y="6067776"/>
            <a:chExt cx="4952999" cy="790224"/>
          </a:xfrm>
        </p:grpSpPr>
        <p:pic>
          <p:nvPicPr>
            <p:cNvPr id="9" name="Picture 8"/>
            <p:cNvPicPr>
              <a:picLocks noChangeAspect="1"/>
            </p:cNvPicPr>
            <p:nvPr/>
          </p:nvPicPr>
          <p:blipFill>
            <a:blip r:embed="rId3" cstate="print"/>
            <a:stretch>
              <a:fillRect/>
            </a:stretch>
          </p:blipFill>
          <p:spPr>
            <a:xfrm>
              <a:off x="1" y="6172200"/>
              <a:ext cx="4952999" cy="685800"/>
            </a:xfrm>
            <a:prstGeom prst="rect">
              <a:avLst/>
            </a:prstGeom>
          </p:spPr>
        </p:pic>
        <p:sp>
          <p:nvSpPr>
            <p:cNvPr id="10" name="TextBox 9"/>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1" name="TextBox 10"/>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3"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23904706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Table"/>
          <p:cNvGraphicFramePr>
            <a:graphicFrameLocks noGrp="1"/>
          </p:cNvGraphicFramePr>
          <p:nvPr>
            <p:ph idx="1"/>
            <p:extLst/>
          </p:nvPr>
        </p:nvGraphicFramePr>
        <p:xfrm>
          <a:off x="419100" y="1676400"/>
          <a:ext cx="8305800" cy="1270000"/>
        </p:xfrm>
        <a:graphic>
          <a:graphicData uri="http://schemas.openxmlformats.org/drawingml/2006/table">
            <a:tbl>
              <a:tblPr firstRow="1" bandRow="1">
                <a:tableStyleId>{2D5ABB26-0587-4C30-8999-92F81FD0307C}</a:tableStyleId>
              </a:tblPr>
              <a:tblGrid>
                <a:gridCol w="4152900"/>
                <a:gridCol w="4152900"/>
              </a:tblGrid>
              <a:tr h="635000">
                <a:tc gridSpan="2">
                  <a:txBody>
                    <a:bodyPr/>
                    <a:lstStyle/>
                    <a:p>
                      <a:pPr algn="ctr"/>
                      <a:r>
                        <a:rPr lang="en-US" sz="2400" b="1" i="1" dirty="0" smtClean="0">
                          <a:solidFill>
                            <a:srgbClr val="FFFF00"/>
                          </a:solidFill>
                          <a:latin typeface="Arial" panose="020B0604020202020204" pitchFamily="34" charset="0"/>
                        </a:rPr>
                        <a:t>Continuous Factors (see figures)</a:t>
                      </a:r>
                      <a:endParaRPr lang="en-US" sz="2400" b="1" i="1" dirty="0">
                        <a:solidFill>
                          <a:srgbClr val="FFFF00"/>
                        </a:solidFill>
                        <a:latin typeface="Arial" panose="020B0604020202020204" pitchFamily="34" charset="0"/>
                      </a:endParaRPr>
                    </a:p>
                  </a:txBody>
                  <a:tcPr>
                    <a:solidFill>
                      <a:srgbClr val="000000"/>
                    </a:solidFill>
                  </a:tcPr>
                </a:tc>
                <a:tc hMerge="1">
                  <a:txBody>
                    <a:bodyPr/>
                    <a:lstStyle/>
                    <a:p>
                      <a:endParaRPr lang="en-US"/>
                    </a:p>
                  </a:txBody>
                  <a:tcPr>
                    <a:solidFill>
                      <a:srgbClr val="000000"/>
                    </a:solidFill>
                  </a:tcPr>
                </a:tc>
              </a:tr>
              <a:tr h="635000">
                <a:tc>
                  <a:txBody>
                    <a:bodyPr/>
                    <a:lstStyle/>
                    <a:p>
                      <a:r>
                        <a:rPr lang="en-US" dirty="0" smtClean="0"/>
                        <a:t>None</a:t>
                      </a:r>
                      <a:endParaRPr lang="en-US" dirty="0"/>
                    </a:p>
                  </a:txBody>
                  <a:tcPr>
                    <a:solidFill>
                      <a:srgbClr val="000000"/>
                    </a:solidFill>
                  </a:tcPr>
                </a:tc>
                <a:tc>
                  <a:txBody>
                    <a:bodyPr/>
                    <a:lstStyle/>
                    <a:p>
                      <a:endParaRPr lang="en-US"/>
                    </a:p>
                  </a:txBody>
                  <a:tcPr>
                    <a:solidFill>
                      <a:srgbClr val="000000"/>
                    </a:solidFill>
                  </a:tcPr>
                </a:tc>
              </a:tr>
            </a:tbl>
          </a:graphicData>
        </a:graphic>
      </p:graphicFrame>
      <p:sp>
        <p:nvSpPr>
          <p:cNvPr id="5" name="Title 2"/>
          <p:cNvSpPr txBox="1">
            <a:spLocks/>
          </p:cNvSpPr>
          <p:nvPr/>
        </p:nvSpPr>
        <p:spPr bwMode="auto">
          <a:xfrm>
            <a:off x="53113" y="551060"/>
            <a:ext cx="9144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000" b="1">
                <a:solidFill>
                  <a:schemeClr val="tx1"/>
                </a:solidFill>
                <a:latin typeface="+mj-lt"/>
                <a:ea typeface="+mj-ea"/>
                <a:cs typeface="+mj-cs"/>
              </a:defRPr>
            </a:lvl1pPr>
            <a:lvl2pPr algn="ctr" rtl="0" eaLnBrk="1" fontAlgn="base" hangingPunct="1">
              <a:spcBef>
                <a:spcPct val="0"/>
              </a:spcBef>
              <a:spcAft>
                <a:spcPct val="0"/>
              </a:spcAft>
              <a:defRPr sz="4000" b="1">
                <a:solidFill>
                  <a:schemeClr val="tx2"/>
                </a:solidFill>
                <a:latin typeface="Arial" charset="0"/>
              </a:defRPr>
            </a:lvl2pPr>
            <a:lvl3pPr algn="ctr" rtl="0" eaLnBrk="1" fontAlgn="base" hangingPunct="1">
              <a:spcBef>
                <a:spcPct val="0"/>
              </a:spcBef>
              <a:spcAft>
                <a:spcPct val="0"/>
              </a:spcAft>
              <a:defRPr sz="4000" b="1">
                <a:solidFill>
                  <a:schemeClr val="tx2"/>
                </a:solidFill>
                <a:latin typeface="Arial" charset="0"/>
              </a:defRPr>
            </a:lvl3pPr>
            <a:lvl4pPr algn="ctr" rtl="0" eaLnBrk="1" fontAlgn="base" hangingPunct="1">
              <a:spcBef>
                <a:spcPct val="0"/>
              </a:spcBef>
              <a:spcAft>
                <a:spcPct val="0"/>
              </a:spcAft>
              <a:defRPr sz="4000" b="1">
                <a:solidFill>
                  <a:schemeClr val="tx2"/>
                </a:solidFill>
                <a:latin typeface="Arial" charset="0"/>
              </a:defRPr>
            </a:lvl4pPr>
            <a:lvl5pPr algn="ctr" rtl="0" eaLnBrk="1" fontAlgn="base" hangingPunct="1">
              <a:spcBef>
                <a:spcPct val="0"/>
              </a:spcBef>
              <a:spcAft>
                <a:spcPct val="0"/>
              </a:spcAft>
              <a:defRPr sz="4000" b="1">
                <a:solidFill>
                  <a:schemeClr val="tx2"/>
                </a:solidFill>
                <a:latin typeface="Arial" charset="0"/>
              </a:defRPr>
            </a:lvl5pPr>
            <a:lvl6pPr marL="457200" algn="ctr" rtl="0" eaLnBrk="1" fontAlgn="base" hangingPunct="1">
              <a:spcBef>
                <a:spcPct val="0"/>
              </a:spcBef>
              <a:spcAft>
                <a:spcPct val="0"/>
              </a:spcAft>
              <a:defRPr sz="4000" b="1">
                <a:solidFill>
                  <a:schemeClr val="tx2"/>
                </a:solidFill>
                <a:latin typeface="Arial" charset="0"/>
              </a:defRPr>
            </a:lvl6pPr>
            <a:lvl7pPr marL="914400" algn="ctr" rtl="0" eaLnBrk="1" fontAlgn="base" hangingPunct="1">
              <a:spcBef>
                <a:spcPct val="0"/>
              </a:spcBef>
              <a:spcAft>
                <a:spcPct val="0"/>
              </a:spcAft>
              <a:defRPr sz="4000" b="1">
                <a:solidFill>
                  <a:schemeClr val="tx2"/>
                </a:solidFill>
                <a:latin typeface="Arial" charset="0"/>
              </a:defRPr>
            </a:lvl7pPr>
            <a:lvl8pPr marL="1371600" algn="ctr" rtl="0" eaLnBrk="1" fontAlgn="base" hangingPunct="1">
              <a:spcBef>
                <a:spcPct val="0"/>
              </a:spcBef>
              <a:spcAft>
                <a:spcPct val="0"/>
              </a:spcAft>
              <a:defRPr sz="4000" b="1">
                <a:solidFill>
                  <a:schemeClr val="tx2"/>
                </a:solidFill>
                <a:latin typeface="Arial" charset="0"/>
              </a:defRPr>
            </a:lvl8pPr>
            <a:lvl9pPr marL="1828800" algn="ctr" rtl="0" eaLnBrk="1" fontAlgn="base" hangingPunct="1">
              <a:spcBef>
                <a:spcPct val="0"/>
              </a:spcBef>
              <a:spcAft>
                <a:spcPct val="0"/>
              </a:spcAft>
              <a:defRPr sz="4000" b="1">
                <a:solidFill>
                  <a:schemeClr val="tx2"/>
                </a:solidFill>
                <a:latin typeface="Arial" charset="0"/>
              </a:defRPr>
            </a:lvl9pPr>
          </a:lstStyle>
          <a:p>
            <a:r>
              <a:rPr lang="en-US" sz="2400" kern="0" dirty="0" smtClean="0"/>
              <a:t>
Risk Factors For 10 Year Mortality/Graft Failure
</a:t>
            </a:r>
            <a:endParaRPr lang="en-US" sz="2400" kern="0" dirty="0">
              <a:solidFill>
                <a:srgbClr val="FFFF00"/>
              </a:solidFill>
            </a:endParaRPr>
          </a:p>
        </p:txBody>
      </p:sp>
      <p:sp>
        <p:nvSpPr>
          <p:cNvPr id="6" name="Title 1"/>
          <p:cNvSpPr>
            <a:spLocks noGrp="1"/>
          </p:cNvSpPr>
          <p:nvPr>
            <p:ph type="title"/>
          </p:nvPr>
        </p:nvSpPr>
        <p:spPr>
          <a:xfrm>
            <a:off x="143934" y="416319"/>
            <a:ext cx="9144000" cy="990600"/>
          </a:xfrm>
        </p:spPr>
        <p:txBody>
          <a:bodyPr/>
          <a:lstStyle/>
          <a:p>
            <a:r>
              <a:rPr lang="en-US" sz="2400" dirty="0" smtClean="0"/>
              <a:t>Pediatric Lung Transplants (1997-6/2005)
</a:t>
            </a:r>
            <a:endParaRPr lang="en-US" sz="2400" dirty="0">
              <a:solidFill>
                <a:srgbClr val="FFFF00"/>
              </a:solidFill>
            </a:endParaRPr>
          </a:p>
        </p:txBody>
      </p:sp>
      <p:grpSp>
        <p:nvGrpSpPr>
          <p:cNvPr id="7" name="logo"/>
          <p:cNvGrpSpPr/>
          <p:nvPr/>
        </p:nvGrpSpPr>
        <p:grpSpPr>
          <a:xfrm>
            <a:off x="2" y="6146792"/>
            <a:ext cx="4715932" cy="711201"/>
            <a:chOff x="1" y="6067776"/>
            <a:chExt cx="4952999" cy="790224"/>
          </a:xfrm>
        </p:grpSpPr>
        <p:pic>
          <p:nvPicPr>
            <p:cNvPr id="8" name="Picture 7"/>
            <p:cNvPicPr>
              <a:picLocks noChangeAspect="1"/>
            </p:cNvPicPr>
            <p:nvPr/>
          </p:nvPicPr>
          <p:blipFill>
            <a:blip r:embed="rId2" cstate="print"/>
            <a:stretch>
              <a:fillRect/>
            </a:stretch>
          </p:blipFill>
          <p:spPr>
            <a:xfrm>
              <a:off x="1" y="6172200"/>
              <a:ext cx="4952999" cy="685800"/>
            </a:xfrm>
            <a:prstGeom prst="rect">
              <a:avLst/>
            </a:prstGeom>
          </p:spPr>
        </p:pic>
        <p:sp>
          <p:nvSpPr>
            <p:cNvPr id="9" name="TextBox 8"/>
            <p:cNvSpPr txBox="1"/>
            <p:nvPr/>
          </p:nvSpPr>
          <p:spPr>
            <a:xfrm>
              <a:off x="2895600" y="6568974"/>
              <a:ext cx="2044792" cy="273579"/>
            </a:xfrm>
            <a:prstGeom prst="rect">
              <a:avLst/>
            </a:prstGeom>
            <a:noFill/>
          </p:spPr>
          <p:txBody>
            <a:bodyPr wrap="square" lIns="45720" rIns="0" rtlCol="0" anchor="ctr" anchorCtr="0">
              <a:spAutoFit/>
            </a:bodyPr>
            <a:lstStyle/>
            <a:p>
              <a:endParaRPr lang="en-US" sz="1000" b="1" dirty="0">
                <a:solidFill>
                  <a:schemeClr val="bg1"/>
                </a:solidFill>
                <a:latin typeface="Arial"/>
                <a:cs typeface="Arial"/>
              </a:endParaRPr>
            </a:p>
          </p:txBody>
        </p:sp>
        <p:sp>
          <p:nvSpPr>
            <p:cNvPr id="10" name="TextBox 9"/>
            <p:cNvSpPr txBox="1"/>
            <p:nvPr/>
          </p:nvSpPr>
          <p:spPr>
            <a:xfrm>
              <a:off x="2971800" y="6067776"/>
              <a:ext cx="1885813" cy="461665"/>
            </a:xfrm>
            <a:prstGeom prst="rect">
              <a:avLst/>
            </a:prstGeom>
            <a:noFill/>
          </p:spPr>
          <p:txBody>
            <a:bodyPr wrap="square" rtlCol="0">
              <a:spAutoFit/>
            </a:bodyPr>
            <a:lstStyle/>
            <a:p>
              <a:pPr algn="ctr"/>
              <a:r>
                <a:rPr lang="en-US" sz="2100" b="1" dirty="0"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2" name="logo_citation"/>
          <p:cNvSpPr txBox="1"/>
          <p:nvPr/>
        </p:nvSpPr>
        <p:spPr>
          <a:xfrm>
            <a:off x="2757009" y="6605562"/>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spTree>
    <p:extLst>
      <p:ext uri="{BB962C8B-B14F-4D97-AF65-F5344CB8AC3E}">
        <p14:creationId xmlns:p14="http://schemas.microsoft.com/office/powerpoint/2010/main" val="3081568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14400"/>
          </a:xfrm>
        </p:spPr>
        <p:txBody>
          <a:bodyPr/>
          <a:lstStyle/>
          <a:p>
            <a:r>
              <a:rPr lang="en-US" sz="2600" dirty="0" smtClean="0"/>
              <a:t>Pediatric Lung Transplants</a:t>
            </a:r>
            <a:r>
              <a:rPr lang="en-US" sz="2800" dirty="0" smtClean="0"/>
              <a:t/>
            </a:r>
            <a:br>
              <a:rPr lang="en-US" sz="2800" dirty="0" smtClean="0"/>
            </a:br>
            <a:r>
              <a:rPr lang="en-US" sz="2400" dirty="0" smtClean="0"/>
              <a:t>Donor Age Distribution </a:t>
            </a:r>
            <a:br>
              <a:rPr lang="en-US" sz="2400" dirty="0" smtClean="0"/>
            </a:br>
            <a:endParaRPr lang="en-US" sz="2000" dirty="0"/>
          </a:p>
        </p:txBody>
      </p:sp>
      <p:graphicFrame>
        <p:nvGraphicFramePr>
          <p:cNvPr id="10" name="Content Placeholder 9"/>
          <p:cNvGraphicFramePr>
            <a:graphicFrameLocks noGrp="1"/>
          </p:cNvGraphicFramePr>
          <p:nvPr>
            <p:ph idx="1"/>
            <p:extLst/>
          </p:nvPr>
        </p:nvGraphicFramePr>
        <p:xfrm>
          <a:off x="0" y="1371600"/>
          <a:ext cx="8839200" cy="477519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_cohort"/>
          <p:cNvSpPr txBox="1"/>
          <p:nvPr/>
        </p:nvSpPr>
        <p:spPr>
          <a:xfrm>
            <a:off x="2068161" y="912823"/>
            <a:ext cx="5113900" cy="400110"/>
          </a:xfrm>
          <a:prstGeom prst="rect">
            <a:avLst/>
          </a:prstGeom>
          <a:noFill/>
        </p:spPr>
        <p:txBody>
          <a:bodyPr wrap="none" rtlCol="0">
            <a:spAutoFit/>
          </a:bodyPr>
          <a:lstStyle/>
          <a:p>
            <a:r>
              <a:rPr lang="en-US" sz="2000" b="1" kern="0" smtClean="0">
                <a:solidFill>
                  <a:srgbClr val="FFFFFF"/>
                </a:solidFill>
                <a:ea typeface="+mj-ea"/>
                <a:cs typeface="+mj-cs"/>
              </a:rPr>
              <a:t>(Transplants: January 1988 – June 2015)</a:t>
            </a:r>
            <a:endParaRPr lang="en-US"/>
          </a:p>
        </p:txBody>
      </p:sp>
      <p:grpSp>
        <p:nvGrpSpPr>
          <p:cNvPr id="9" name="Group 8"/>
          <p:cNvGrpSpPr/>
          <p:nvPr/>
        </p:nvGrpSpPr>
        <p:grpSpPr>
          <a:xfrm>
            <a:off x="3" y="6146799"/>
            <a:ext cx="4715933" cy="711201"/>
            <a:chOff x="3" y="6146799"/>
            <a:chExt cx="4715933" cy="711201"/>
          </a:xfrm>
        </p:grpSpPr>
        <p:grpSp>
          <p:nvGrpSpPr>
            <p:cNvPr id="11" name="Group 10"/>
            <p:cNvGrpSpPr/>
            <p:nvPr/>
          </p:nvGrpSpPr>
          <p:grpSpPr>
            <a:xfrm>
              <a:off x="3" y="6146799"/>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2"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41747956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224780"/>
            <a:ext cx="9144000" cy="914400"/>
          </a:xfrm>
        </p:spPr>
        <p:txBody>
          <a:bodyPr/>
          <a:lstStyle/>
          <a:p>
            <a:r>
              <a:rPr lang="en-US" sz="2600" dirty="0" smtClean="0"/>
              <a:t>				Pediatric Lung Transplants</a:t>
            </a:r>
            <a:r>
              <a:rPr lang="en-US" sz="3600" dirty="0" smtClean="0"/>
              <a:t/>
            </a:r>
            <a:br>
              <a:rPr lang="en-US" sz="3600" dirty="0" smtClean="0"/>
            </a:br>
            <a:r>
              <a:rPr lang="en-US" sz="2400" dirty="0" smtClean="0"/>
              <a:t>Donor and Recipient Age                                               </a:t>
            </a:r>
            <a:endParaRPr lang="en-US" sz="2000" dirty="0"/>
          </a:p>
        </p:txBody>
      </p:sp>
      <p:graphicFrame>
        <p:nvGraphicFramePr>
          <p:cNvPr id="10" name="Content Placeholder 9"/>
          <p:cNvGraphicFramePr>
            <a:graphicFrameLocks noGrp="1"/>
          </p:cNvGraphicFramePr>
          <p:nvPr>
            <p:ph idx="1"/>
            <p:extLst/>
          </p:nvPr>
        </p:nvGraphicFramePr>
        <p:xfrm>
          <a:off x="152400" y="1139187"/>
          <a:ext cx="8839200" cy="518541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_cohort"/>
          <p:cNvSpPr txBox="1"/>
          <p:nvPr/>
        </p:nvSpPr>
        <p:spPr>
          <a:xfrm>
            <a:off x="4047103" y="701435"/>
            <a:ext cx="5113900" cy="400110"/>
          </a:xfrm>
          <a:prstGeom prst="rect">
            <a:avLst/>
          </a:prstGeom>
          <a:noFill/>
        </p:spPr>
        <p:txBody>
          <a:bodyPr wrap="none" rtlCol="0">
            <a:spAutoFit/>
          </a:bodyPr>
          <a:lstStyle/>
          <a:p>
            <a:r>
              <a:rPr lang="en-US" sz="2000" b="1" kern="0" dirty="0" smtClean="0">
                <a:solidFill>
                  <a:srgbClr val="FFFFFF"/>
                </a:solidFill>
                <a:latin typeface="+mj-lt"/>
                <a:ea typeface="+mj-ea"/>
                <a:cs typeface="+mj-cs"/>
              </a:rPr>
              <a:t>(Transplants: January 2008 – June 2015)</a:t>
            </a:r>
            <a:endParaRPr lang="en-US" dirty="0">
              <a:latin typeface="+mj-lt"/>
            </a:endParaRPr>
          </a:p>
        </p:txBody>
      </p:sp>
      <p:grpSp>
        <p:nvGrpSpPr>
          <p:cNvPr id="9" name="Group 8"/>
          <p:cNvGrpSpPr/>
          <p:nvPr/>
        </p:nvGrpSpPr>
        <p:grpSpPr>
          <a:xfrm>
            <a:off x="3" y="6146799"/>
            <a:ext cx="4715933" cy="711201"/>
            <a:chOff x="3" y="6146799"/>
            <a:chExt cx="4715933" cy="711201"/>
          </a:xfrm>
        </p:grpSpPr>
        <p:grpSp>
          <p:nvGrpSpPr>
            <p:cNvPr id="11" name="Group 10"/>
            <p:cNvGrpSpPr/>
            <p:nvPr/>
          </p:nvGrpSpPr>
          <p:grpSpPr>
            <a:xfrm>
              <a:off x="3" y="6146799"/>
              <a:ext cx="4715932" cy="711201"/>
              <a:chOff x="1" y="6067776"/>
              <a:chExt cx="4952999" cy="790224"/>
            </a:xfrm>
          </p:grpSpPr>
          <p:pic>
            <p:nvPicPr>
              <p:cNvPr id="13" name="Picture 12"/>
              <p:cNvPicPr>
                <a:picLocks noChangeAspect="1"/>
              </p:cNvPicPr>
              <p:nvPr/>
            </p:nvPicPr>
            <p:blipFill>
              <a:blip r:embed="rId4" cstate="print"/>
              <a:stretch>
                <a:fillRect/>
              </a:stretch>
            </p:blipFill>
            <p:spPr>
              <a:xfrm>
                <a:off x="1" y="6172200"/>
                <a:ext cx="4952999" cy="685800"/>
              </a:xfrm>
              <a:prstGeom prst="rect">
                <a:avLst/>
              </a:prstGeom>
            </p:spPr>
          </p:pic>
          <p:sp>
            <p:nvSpPr>
              <p:cNvPr id="14" name="logo_year"/>
              <p:cNvSpPr txBox="1"/>
              <p:nvPr/>
            </p:nvSpPr>
            <p:spPr>
              <a:xfrm>
                <a:off x="2971800" y="6067776"/>
                <a:ext cx="1885813" cy="461665"/>
              </a:xfrm>
              <a:prstGeom prst="rect">
                <a:avLst/>
              </a:prstGeom>
              <a:noFill/>
            </p:spPr>
            <p:txBody>
              <a:bodyPr wrap="square" rtlCol="0">
                <a:spAutoFit/>
              </a:bodyPr>
              <a:lstStyle/>
              <a:p>
                <a:pPr algn="ctr"/>
                <a:r>
                  <a:rPr lang="en-US" sz="2100" b="1" smtClean="0">
                    <a:solidFill>
                      <a:schemeClr val="bg1"/>
                    </a:solidFill>
                    <a:latin typeface="Arial"/>
                    <a:cs typeface="Arial"/>
                  </a:rPr>
                  <a:t>2016</a:t>
                </a:r>
                <a:endParaRPr lang="en-US" sz="2100" b="1" dirty="0">
                  <a:solidFill>
                    <a:schemeClr val="bg1"/>
                  </a:solidFill>
                  <a:latin typeface="Arial"/>
                  <a:cs typeface="Arial"/>
                </a:endParaRPr>
              </a:p>
            </p:txBody>
          </p:sp>
        </p:grpSp>
        <p:sp>
          <p:nvSpPr>
            <p:cNvPr id="12" name="logo_citation"/>
            <p:cNvSpPr txBox="1"/>
            <p:nvPr/>
          </p:nvSpPr>
          <p:spPr>
            <a:xfrm>
              <a:off x="2757010" y="6605569"/>
              <a:ext cx="1958926" cy="230832"/>
            </a:xfrm>
            <a:prstGeom prst="rect">
              <a:avLst/>
            </a:prstGeom>
            <a:noFill/>
          </p:spPr>
          <p:txBody>
            <a:bodyPr wrap="square" lIns="27432" tIns="45720" rIns="0" rtlCol="0" anchor="ctr" anchorCtr="0">
              <a:spAutoFit/>
            </a:bodyPr>
            <a:lstStyle/>
            <a:p>
              <a:r>
                <a:rPr lang="en-US" sz="900" b="1" dirty="0" smtClean="0">
                  <a:solidFill>
                    <a:schemeClr val="bg1"/>
                  </a:solidFill>
                  <a:latin typeface="Arial"/>
                  <a:cs typeface="Arial"/>
                </a:rPr>
                <a:t>JHLT. 2016 Oct; 35(10): 1149-1205</a:t>
              </a:r>
              <a:endParaRPr lang="en-US" sz="900" b="1" dirty="0">
                <a:solidFill>
                  <a:schemeClr val="bg1"/>
                </a:solidFill>
                <a:latin typeface="Arial"/>
                <a:cs typeface="Arial"/>
              </a:endParaRPr>
            </a:p>
          </p:txBody>
        </p:sp>
      </p:grpSp>
    </p:spTree>
    <p:extLst>
      <p:ext uri="{BB962C8B-B14F-4D97-AF65-F5344CB8AC3E}">
        <p14:creationId xmlns:p14="http://schemas.microsoft.com/office/powerpoint/2010/main" val="2524451767"/>
      </p:ext>
    </p:extLst>
  </p:cSld>
  <p:clrMapOvr>
    <a:masterClrMapping/>
  </p:clrMapOvr>
  <p:timing>
    <p:tnLst>
      <p:par>
        <p:cTn id="1" dur="indefinite" restart="never" nodeType="tmRoot"/>
      </p:par>
    </p:tnLst>
  </p:timing>
</p:sld>
</file>

<file path=ppt/theme/theme1.xml><?xml version="1.0" encoding="utf-8"?>
<a:theme xmlns:a="http://schemas.openxmlformats.org/drawingml/2006/main" name="UNOSTemplate">
  <a:themeElements>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00004C"/>
        </a:dk2>
        <a:lt2>
          <a:srgbClr val="FFCC00"/>
        </a:lt2>
        <a:accent1>
          <a:srgbClr val="99CC66"/>
        </a:accent1>
        <a:accent2>
          <a:srgbClr val="B97E33"/>
        </a:accent2>
        <a:accent3>
          <a:srgbClr val="AAAAB2"/>
        </a:accent3>
        <a:accent4>
          <a:srgbClr val="DADADA"/>
        </a:accent4>
        <a:accent5>
          <a:srgbClr val="CAE2B8"/>
        </a:accent5>
        <a:accent6>
          <a:srgbClr val="A7722D"/>
        </a:accent6>
        <a:hlink>
          <a:srgbClr val="4C97CC"/>
        </a:hlink>
        <a:folHlink>
          <a:srgbClr val="6633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F5245B14F216408B1953D66C9FE43C" ma:contentTypeVersion="3" ma:contentTypeDescription="Create a new document." ma:contentTypeScope="" ma:versionID="8eb892a45db1d8fa36d7f98cfb1cb01c">
  <xsd:schema xmlns:xsd="http://www.w3.org/2001/XMLSchema" xmlns:xs="http://www.w3.org/2001/XMLSchema" xmlns:p="http://schemas.microsoft.com/office/2006/metadata/properties" xmlns:ns2="1df23a4e-d417-4e0a-a778-b7db59ac479a" targetNamespace="http://schemas.microsoft.com/office/2006/metadata/properties" ma:root="true" ma:fieldsID="0a4e666b0ee137039274c824be3bca3a" ns2:_="">
    <xsd:import namespace="1df23a4e-d417-4e0a-a778-b7db59ac479a"/>
    <xsd:element name="properties">
      <xsd:complexType>
        <xsd:sequence>
          <xsd:element name="documentManagement">
            <xsd:complexType>
              <xsd:all>
                <xsd:element ref="ns2:Description0" minOccurs="0"/>
                <xsd:element ref="ns2:Archive_x0020_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f23a4e-d417-4e0a-a778-b7db59ac479a"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ma:readOnly="false">
      <xsd:simpleType>
        <xsd:restriction base="dms:Text">
          <xsd:maxLength value="255"/>
        </xsd:restriction>
      </xsd:simpleType>
    </xsd:element>
    <xsd:element name="Archive_x0020_Status" ma:index="9" nillable="true" ma:displayName="Archive Status" ma:default="Active" ma:description="Status field of Active vs. Archive" ma:format="Dropdown" ma:internalName="Archive_x0020_Status">
      <xsd:simpleType>
        <xsd:restriction base="dms:Choice">
          <xsd:enumeration value="Active"/>
          <xsd:enumeration value="Archiv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customXsn xmlns="http://schemas.microsoft.com/office/2006/metadata/customXsn">
  <xsnLocation>http://departments/research/PMO/Private/Document Management and Control/Templates/Document Request and Tracking Form.doc</xsnLocation>
  <cached>True</cached>
  <openByDefault>False</openByDefault>
  <xsnScope>http://departments/research/Staff/ISHLT</xsnScope>
</customXs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documentManagement>
    <Description0 xmlns="1df23a4e-d417-4e0a-a778-b7db59ac479a">Final slides</Description0>
    <Archive_x0020_Status xmlns="1df23a4e-d417-4e0a-a778-b7db59ac479a">Active</Archive_x0020_Status>
  </documentManagement>
</p:properties>
</file>

<file path=customXml/itemProps1.xml><?xml version="1.0" encoding="utf-8"?>
<ds:datastoreItem xmlns:ds="http://schemas.openxmlformats.org/officeDocument/2006/customXml" ds:itemID="{158C75A1-88D5-4264-B118-6C8DDB5719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f23a4e-d417-4e0a-a778-b7db59ac47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A3D4B5-C2A2-480F-9A5C-DE5604E7C788}">
  <ds:schemaRefs>
    <ds:schemaRef ds:uri="http://schemas.microsoft.com/office/2006/metadata/customXsn"/>
  </ds:schemaRefs>
</ds:datastoreItem>
</file>

<file path=customXml/itemProps3.xml><?xml version="1.0" encoding="utf-8"?>
<ds:datastoreItem xmlns:ds="http://schemas.openxmlformats.org/officeDocument/2006/customXml" ds:itemID="{867B47CE-0255-4774-B4EC-289B3F01EA05}">
  <ds:schemaRefs>
    <ds:schemaRef ds:uri="http://schemas.microsoft.com/sharepoint/v3/contenttype/forms"/>
  </ds:schemaRefs>
</ds:datastoreItem>
</file>

<file path=customXml/itemProps4.xml><?xml version="1.0" encoding="utf-8"?>
<ds:datastoreItem xmlns:ds="http://schemas.openxmlformats.org/officeDocument/2006/customXml" ds:itemID="{C91805D6-AC72-435D-A51A-1C2C01D7BD28}">
  <ds:schemaRefs>
    <ds:schemaRef ds:uri="1df23a4e-d417-4e0a-a778-b7db59ac479a"/>
    <ds:schemaRef ds:uri="http://purl.org/dc/dcmitype/"/>
    <ds:schemaRef ds:uri="http://www.w3.org/XML/1998/namespace"/>
    <ds:schemaRef ds:uri="http://schemas.openxmlformats.org/package/2006/metadata/core-properties"/>
    <ds:schemaRef ds:uri="http://schemas.microsoft.com/office/infopath/2007/PartnerControls"/>
    <ds:schemaRef ds:uri="http://purl.org/dc/terms/"/>
    <ds:schemaRef ds:uri="http://schemas.microsoft.com/office/2006/documentManagement/typ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UNOSTemplate</Template>
  <TotalTime>9024</TotalTime>
  <Words>8465</Words>
  <Application>Microsoft Office PowerPoint</Application>
  <PresentationFormat>On-screen Show (4:3)</PresentationFormat>
  <Paragraphs>1333</Paragraphs>
  <Slides>79</Slides>
  <Notes>75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79</vt:i4>
      </vt:variant>
    </vt:vector>
  </HeadingPairs>
  <TitlesOfParts>
    <vt:vector size="85" baseType="lpstr">
      <vt:lpstr>Arial</vt:lpstr>
      <vt:lpstr>Calibri</vt:lpstr>
      <vt:lpstr>Times</vt:lpstr>
      <vt:lpstr>Times New Roman</vt:lpstr>
      <vt:lpstr>Webdings</vt:lpstr>
      <vt:lpstr>UNOSTemplate</vt:lpstr>
      <vt:lpstr>LUNG TRANSPLANTATION</vt:lpstr>
      <vt:lpstr>Table of Contents</vt:lpstr>
      <vt:lpstr>Donor, Recipient and Center Characteristics</vt:lpstr>
      <vt:lpstr>Pediatric Lung Transplants Recipient Age Distribution – Number  </vt:lpstr>
      <vt:lpstr>Pediatric Lung Transplants Recipient Age Distribution – Percentage </vt:lpstr>
      <vt:lpstr>Pediatric Lung Transplants Donor Type Distribution by Transplant Year </vt:lpstr>
      <vt:lpstr>Pediatric Lung Transplants Donor Type Distribution by Recipient Age Group Within Era  </vt:lpstr>
      <vt:lpstr>Pediatric Lung Transplants Donor Age Distribution  </vt:lpstr>
      <vt:lpstr>    Pediatric Lung Transplants Donor and Recipient Age                                               </vt:lpstr>
      <vt:lpstr>Pediatric Lung Transplants Recipient Age Distribution by Year of Transplant</vt:lpstr>
      <vt:lpstr>Pediatric Lung Retransplants by Year of Retransplant</vt:lpstr>
      <vt:lpstr>Pediatric Lung Transplants Number of Centers Reporting Transplants by Location </vt:lpstr>
      <vt:lpstr>Pediatric Lung Transplants Number of Centers Reporting Transplants by Pediatric Center Volume</vt:lpstr>
      <vt:lpstr>Pediatric Lung Transplants Number of Transplants by Pediatric Center Volume</vt:lpstr>
      <vt:lpstr>                      Pediatric Lung Transplants Indications by Age Group</vt:lpstr>
      <vt:lpstr>Pediatric Lung Transplants Diagnosis Distribution by Gender </vt:lpstr>
      <vt:lpstr>Pediatric Lung Transplants Diagnosis Distribution by Location </vt:lpstr>
      <vt:lpstr>Pediatric Lung Transplants Age Distribution by Diagnosis </vt:lpstr>
      <vt:lpstr>Pediatric Lung Transplants Diagnosis Distribution by Era </vt:lpstr>
      <vt:lpstr>Pediatric Lung Transplants Age Distribution by Era and Diagnosis </vt:lpstr>
      <vt:lpstr>Pediatric Lung Transplants Age Distribution by Location </vt:lpstr>
      <vt:lpstr>Pediatric Lung Transplants  Donor Age Distribution by Location </vt:lpstr>
      <vt:lpstr>Post Transplant: Survival and Other Outcomes</vt:lpstr>
      <vt:lpstr>Lung Transplants Kaplan-Meier Survival by Recipient Age Group  </vt:lpstr>
      <vt:lpstr>Lung Transplants Kaplan-Meier Survival by Recipient Age Group and Procedure</vt:lpstr>
      <vt:lpstr>Pediatric Lung Transplants Kaplan-Meier Survival by Procedure Type </vt:lpstr>
      <vt:lpstr>Pediatric Lung Transplants Kaplan-Meier Survival by Diagnosis </vt:lpstr>
      <vt:lpstr>Pediatric Lung Transplants Conditional Kaplan-Meier Survival by Diagnosis </vt:lpstr>
      <vt:lpstr>Pediatric Lung Transplants Kaplan-Meier Survival by Recipient Age Group </vt:lpstr>
      <vt:lpstr>Pediatric Lung Transplants Conditional Kaplan-Meier Survival by Recipient Age Group </vt:lpstr>
      <vt:lpstr>Pediatric Lung Transplants Kaplan-Meier Survival by Gender </vt:lpstr>
      <vt:lpstr>PowerPoint Presentation</vt:lpstr>
      <vt:lpstr>Pediatric Lung Transplants Kaplan-Meier Survival by Era  </vt:lpstr>
      <vt:lpstr>          Pediatric Lung Transplants   Kaplan-Meier Survival by Donor Age,  Recipients Age 11-17 Years                                                          </vt:lpstr>
      <vt:lpstr>                        Pediatric Lung Transplants  Kaplan-Meier Survival by Donor Type for Recipients Age       11-17 Years      </vt:lpstr>
      <vt:lpstr>Pediatric Lung Transplants Kaplan-Meier Survival by Stages of Chronic Kidney Disease* at </vt:lpstr>
      <vt:lpstr>          Pediatric Lung Transplants     Kaplan-Meier Survival Donor/Recipient Height Difference (%*) </vt:lpstr>
      <vt:lpstr>          Pediatric Lung Transplants     Kaplan-Meier Survival Donor - Recipient Height Difference (cm) </vt:lpstr>
      <vt:lpstr>Pediatric Lung Retransplants </vt:lpstr>
      <vt:lpstr>Pediatric Lung Transplants Kaplan-Meier Survival by Transplant Type </vt:lpstr>
      <vt:lpstr>PowerPoint Presentation</vt:lpstr>
      <vt:lpstr>Pediatric Lung Transplants Rehospitalization Post-Transplant of Surviving Recipients  </vt:lpstr>
      <vt:lpstr>Pediatric Lung Transplants Rehospitalization Post-Transplant of Surviving Recipients  </vt:lpstr>
      <vt:lpstr>Induction and Maintenance Immunosuppression</vt:lpstr>
      <vt:lpstr>PowerPoint Presentation</vt:lpstr>
      <vt:lpstr>PowerPoint Presentation</vt:lpstr>
      <vt:lpstr>Pediatric Lung Transplants Kaplan-Meier Survival Stratified by Induction Use  </vt:lpstr>
      <vt:lpstr>Pediatric Lung Transplants Maintenance Immunosuppression at Time of Follow-up </vt:lpstr>
      <vt:lpstr>Pediatric Lung Transplants Maintenance Immunosuppression at Time of Follow-up </vt:lpstr>
      <vt:lpstr>         Pediatric Lung Transplants      Maintenance Immunosuppression Drug Combinations at   Time of Follow-up</vt:lpstr>
      <vt:lpstr>Post Transplant Morbidities</vt:lpstr>
      <vt:lpstr>      Pediatric Lung Transplants    Cumulative Morbidity Rates in Survivors within 1, 5 and 7    Years Post Transplant</vt:lpstr>
      <vt:lpstr>  Pediatric Lung Transplants    Cumulative Morbidity Rates in Survivors within 1 Year Post-Transplant by Induction Use</vt:lpstr>
      <vt:lpstr>  Pediatric Lung Transplants   Cumulative Morbidity Rates in Survivors within 5 Years Post-Transplant by Induction Use</vt:lpstr>
      <vt:lpstr>Pediatric Lung Transplants Bronchiolitis Obliterans Syndrome-Free Survival </vt:lpstr>
      <vt:lpstr>Pediatric Lung Transplants Bronchiolitis Obliterans Syndrome-Free Survival by Era</vt:lpstr>
      <vt:lpstr>        Pediatric Lung Transplants   Bronchiolitis Obliterans Syndrome-Free Survival           by Age Group</vt:lpstr>
      <vt:lpstr>  Pediatric Lung Transplants  Bronchiolitis Obliterans Syndrome-Free Survival   by Diagnosis</vt:lpstr>
      <vt:lpstr>  Pediatric Lung Transplants  Bronchiolitis Obliterans Syndrome-Free Survival          by Induction Use</vt:lpstr>
      <vt:lpstr>Pediatric Lung Transplants Severe Renal Dysfunction*-Free Survival </vt:lpstr>
      <vt:lpstr>Pediatric Lung Transplants Severe Renal Dysfunction*-Free Survival by Era </vt:lpstr>
      <vt:lpstr>Pediatric Lung Transplants Cumulative Post-Transplant Malignancy Rates in Survivors </vt:lpstr>
      <vt:lpstr>Pediatric Lung Transplants Malignancy-Free Survival</vt:lpstr>
      <vt:lpstr>Pediatric Lung Transplants Malignancy-Free Survival by Age Group </vt:lpstr>
      <vt:lpstr>Pediatric Lung Transplants Malignancy-Free Survival by Induction Use </vt:lpstr>
      <vt:lpstr>        Pediatric Lung Transplants  Cause of Death</vt:lpstr>
      <vt:lpstr>        Pediatric Lung Transplants  Cause of Death</vt:lpstr>
      <vt:lpstr>          Pediatric Lung Transplants     Cause of Death</vt:lpstr>
      <vt:lpstr>Pediatric Lung Transplants Relative Incidence of Leading Causes of Death </vt:lpstr>
      <vt:lpstr>Multivariable Analyses</vt:lpstr>
      <vt:lpstr>Pediatric Lung Transplants (1997-6/2014)
</vt:lpstr>
      <vt:lpstr>Pediatric Lung Transplants (1997-6/2014)
</vt:lpstr>
      <vt:lpstr>Pediatric Lung Transplants (1997-6/2014)
</vt:lpstr>
      <vt:lpstr>Pediatric Lung Transplants (1997-6/2014)
</vt:lpstr>
      <vt:lpstr>Pediatric Lung Transplants (1997-6/2010)
</vt:lpstr>
      <vt:lpstr>Pediatric Lung Transplants (1997-6/2010)
</vt:lpstr>
      <vt:lpstr>Pediatric Lung Transplants (1997-6/2010)
</vt:lpstr>
      <vt:lpstr>Pediatric Lung Transplants (1997-6/2005)
</vt:lpstr>
      <vt:lpstr>Pediatric Lung Transplants (1997-6/2005)
</vt:lpstr>
    </vt:vector>
  </TitlesOfParts>
  <Company>UNOS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ISHLT Registry Slides</dc:title>
  <dc:creator>Manny Carwile</dc:creator>
  <cp:lastModifiedBy>Leah B. Edwards</cp:lastModifiedBy>
  <cp:revision>1143</cp:revision>
  <dcterms:created xsi:type="dcterms:W3CDTF">2009-06-30T12:53:17Z</dcterms:created>
  <dcterms:modified xsi:type="dcterms:W3CDTF">2016-10-24T18:55:04Z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0x0101008AF5245B14F216408B1953D66C9FE43C</vt:lpwstr>
  </property>
</Properties>
</file>