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charts/chart16.xml" ContentType="application/vnd.openxmlformats-officedocument.drawingml.chart+xml"/>
  <Override PartName="/ppt/notesSlides/notesSlide17.xml" ContentType="application/vnd.openxmlformats-officedocument.presentationml.notesSlide+xml"/>
  <Override PartName="/ppt/charts/chart17.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8"/>
  </p:notesMasterIdLst>
  <p:sldIdLst>
    <p:sldId id="318" r:id="rId6"/>
    <p:sldId id="319"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6600CC"/>
    <a:srgbClr val="9933FF"/>
    <a:srgbClr val="66CCFF"/>
    <a:srgbClr val="330033"/>
    <a:srgbClr val="00FF00"/>
    <a:srgbClr val="FF0000"/>
    <a:srgbClr val="9966FF"/>
    <a:srgbClr val="FFFF00"/>
    <a:srgbClr val="4DEA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23" autoAdjust="0"/>
  </p:normalViewPr>
  <p:slideViewPr>
    <p:cSldViewPr>
      <p:cViewPr varScale="1">
        <p:scale>
          <a:sx n="76" d="100"/>
          <a:sy n="76" d="100"/>
        </p:scale>
        <p:origin x="174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chemeClr val="bg2"/>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19</c:v>
                </c:pt>
                <c:pt idx="1">
                  <c:v>111</c:v>
                </c:pt>
                <c:pt idx="2">
                  <c:v>133</c:v>
                </c:pt>
                <c:pt idx="3">
                  <c:v>447</c:v>
                </c:pt>
              </c:numCache>
            </c:numRef>
          </c:val>
        </c:ser>
        <c:dLbls>
          <c:showLegendKey val="0"/>
          <c:showVal val="0"/>
          <c:showCatName val="0"/>
          <c:showSerName val="0"/>
          <c:showPercent val="0"/>
          <c:showBubbleSize val="0"/>
        </c:dLbls>
        <c:gapWidth val="35"/>
        <c:axId val="815189984"/>
        <c:axId val="815190376"/>
      </c:barChart>
      <c:catAx>
        <c:axId val="815189984"/>
        <c:scaling>
          <c:orientation val="minMax"/>
        </c:scaling>
        <c:delete val="0"/>
        <c:axPos val="b"/>
        <c:title>
          <c:tx>
            <c:rich>
              <a:bodyPr/>
              <a:lstStyle/>
              <a:p>
                <a:pPr>
                  <a:defRPr sz="1700"/>
                </a:pPr>
                <a:r>
                  <a:rPr lang="en-US" sz="1700" dirty="0" smtClean="0"/>
                  <a:t>Recipient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815190376"/>
        <c:crosses val="autoZero"/>
        <c:auto val="1"/>
        <c:lblAlgn val="ctr"/>
        <c:lblOffset val="100"/>
        <c:tickLblSkip val="1"/>
        <c:noMultiLvlLbl val="0"/>
      </c:catAx>
      <c:valAx>
        <c:axId val="815190376"/>
        <c:scaling>
          <c:orientation val="minMax"/>
          <c:max val="5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txPr>
          <a:bodyPr/>
          <a:lstStyle/>
          <a:p>
            <a:pPr>
              <a:defRPr sz="1500" b="1"/>
            </a:pPr>
            <a:endParaRPr lang="en-US"/>
          </a:p>
        </c:txPr>
        <c:crossAx val="815189984"/>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CF</c:v>
                </c:pt>
              </c:strCache>
            </c:strRef>
          </c:tx>
          <c:spPr>
            <a:ln w="41275">
              <a:solidFill>
                <a:srgbClr val="00FF00"/>
              </a:solidFill>
            </a:ln>
          </c:spPr>
          <c:marker>
            <c:symbol val="none"/>
          </c:marker>
          <c:cat>
            <c:numRef>
              <c:f>Sheet1!$A$2:$A$30</c:f>
              <c:numCache>
                <c:formatCode>General</c:formatCode>
                <c:ptCount val="29"/>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numCache>
            </c:numRef>
          </c:cat>
          <c:val>
            <c:numRef>
              <c:f>Sheet1!$B$2:$B$30</c:f>
              <c:numCache>
                <c:formatCode>General</c:formatCode>
                <c:ptCount val="29"/>
                <c:pt idx="0">
                  <c:v>0</c:v>
                </c:pt>
                <c:pt idx="1">
                  <c:v>9.6774000000000004</c:v>
                </c:pt>
                <c:pt idx="2">
                  <c:v>23.076899999999998</c:v>
                </c:pt>
                <c:pt idx="3">
                  <c:v>42.553199999999997</c:v>
                </c:pt>
                <c:pt idx="4">
                  <c:v>44.898000000000003</c:v>
                </c:pt>
                <c:pt idx="5">
                  <c:v>37.209299999999999</c:v>
                </c:pt>
                <c:pt idx="6">
                  <c:v>37.837800000000001</c:v>
                </c:pt>
                <c:pt idx="7">
                  <c:v>29.032299999999999</c:v>
                </c:pt>
                <c:pt idx="8">
                  <c:v>17.5</c:v>
                </c:pt>
                <c:pt idx="9">
                  <c:v>33.333300000000001</c:v>
                </c:pt>
                <c:pt idx="10">
                  <c:v>30</c:v>
                </c:pt>
                <c:pt idx="11">
                  <c:v>42.1053</c:v>
                </c:pt>
                <c:pt idx="12">
                  <c:v>31.818200000000001</c:v>
                </c:pt>
                <c:pt idx="13">
                  <c:v>28.571400000000001</c:v>
                </c:pt>
                <c:pt idx="14">
                  <c:v>35.2941</c:v>
                </c:pt>
                <c:pt idx="15">
                  <c:v>22.222200000000001</c:v>
                </c:pt>
                <c:pt idx="16">
                  <c:v>18.181799999999999</c:v>
                </c:pt>
                <c:pt idx="17">
                  <c:v>29.411799999999999</c:v>
                </c:pt>
                <c:pt idx="18">
                  <c:v>28.571400000000001</c:v>
                </c:pt>
                <c:pt idx="19">
                  <c:v>10</c:v>
                </c:pt>
                <c:pt idx="20">
                  <c:v>12.5</c:v>
                </c:pt>
                <c:pt idx="21">
                  <c:v>11.1111</c:v>
                </c:pt>
                <c:pt idx="22">
                  <c:v>0</c:v>
                </c:pt>
                <c:pt idx="23">
                  <c:v>0</c:v>
                </c:pt>
                <c:pt idx="24">
                  <c:v>14.2857</c:v>
                </c:pt>
                <c:pt idx="25">
                  <c:v>28.571400000000001</c:v>
                </c:pt>
                <c:pt idx="26">
                  <c:v>0</c:v>
                </c:pt>
                <c:pt idx="27">
                  <c:v>0</c:v>
                </c:pt>
                <c:pt idx="28">
                  <c:v>0</c:v>
                </c:pt>
              </c:numCache>
            </c:numRef>
          </c:val>
          <c:smooth val="0"/>
        </c:ser>
        <c:ser>
          <c:idx val="1"/>
          <c:order val="1"/>
          <c:tx>
            <c:strRef>
              <c:f>Sheet1!$C$1</c:f>
              <c:strCache>
                <c:ptCount val="1"/>
                <c:pt idx="0">
                  <c:v>CHD</c:v>
                </c:pt>
              </c:strCache>
            </c:strRef>
          </c:tx>
          <c:spPr>
            <a:ln w="41275">
              <a:solidFill>
                <a:srgbClr val="FF0000"/>
              </a:solidFill>
            </a:ln>
          </c:spPr>
          <c:marker>
            <c:symbol val="none"/>
          </c:marker>
          <c:cat>
            <c:numRef>
              <c:f>Sheet1!$A$2:$A$30</c:f>
              <c:numCache>
                <c:formatCode>General</c:formatCode>
                <c:ptCount val="29"/>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numCache>
            </c:numRef>
          </c:cat>
          <c:val>
            <c:numRef>
              <c:f>Sheet1!$C$2:$C$30</c:f>
              <c:numCache>
                <c:formatCode>General</c:formatCode>
                <c:ptCount val="29"/>
                <c:pt idx="0">
                  <c:v>55</c:v>
                </c:pt>
                <c:pt idx="1">
                  <c:v>32.258099999999999</c:v>
                </c:pt>
                <c:pt idx="2">
                  <c:v>33.333300000000001</c:v>
                </c:pt>
                <c:pt idx="3">
                  <c:v>31.914899999999999</c:v>
                </c:pt>
                <c:pt idx="4">
                  <c:v>18.3673</c:v>
                </c:pt>
                <c:pt idx="5">
                  <c:v>27.907</c:v>
                </c:pt>
                <c:pt idx="6">
                  <c:v>32.432400000000001</c:v>
                </c:pt>
                <c:pt idx="7">
                  <c:v>38.709699999999998</c:v>
                </c:pt>
                <c:pt idx="8">
                  <c:v>45</c:v>
                </c:pt>
                <c:pt idx="9">
                  <c:v>50</c:v>
                </c:pt>
                <c:pt idx="10">
                  <c:v>33.333300000000001</c:v>
                </c:pt>
                <c:pt idx="11">
                  <c:v>31.578900000000001</c:v>
                </c:pt>
                <c:pt idx="12">
                  <c:v>31.818200000000001</c:v>
                </c:pt>
                <c:pt idx="13">
                  <c:v>35.714300000000001</c:v>
                </c:pt>
                <c:pt idx="14">
                  <c:v>41.176499999999997</c:v>
                </c:pt>
                <c:pt idx="15">
                  <c:v>38.8889</c:v>
                </c:pt>
                <c:pt idx="16">
                  <c:v>36.363599999999998</c:v>
                </c:pt>
                <c:pt idx="17">
                  <c:v>11.764699999999999</c:v>
                </c:pt>
                <c:pt idx="18">
                  <c:v>21.428599999999999</c:v>
                </c:pt>
                <c:pt idx="19">
                  <c:v>20</c:v>
                </c:pt>
                <c:pt idx="20">
                  <c:v>50</c:v>
                </c:pt>
                <c:pt idx="21">
                  <c:v>11.1111</c:v>
                </c:pt>
                <c:pt idx="22">
                  <c:v>33.333300000000001</c:v>
                </c:pt>
                <c:pt idx="23">
                  <c:v>50</c:v>
                </c:pt>
                <c:pt idx="24">
                  <c:v>14.2857</c:v>
                </c:pt>
                <c:pt idx="25">
                  <c:v>28.571400000000001</c:v>
                </c:pt>
                <c:pt idx="26">
                  <c:v>33.333300000000001</c:v>
                </c:pt>
                <c:pt idx="27">
                  <c:v>22.222200000000001</c:v>
                </c:pt>
                <c:pt idx="28">
                  <c:v>9.0908999999999995</c:v>
                </c:pt>
              </c:numCache>
            </c:numRef>
          </c:val>
          <c:smooth val="0"/>
        </c:ser>
        <c:ser>
          <c:idx val="2"/>
          <c:order val="2"/>
          <c:tx>
            <c:strRef>
              <c:f>Sheet1!$D$1</c:f>
              <c:strCache>
                <c:ptCount val="1"/>
                <c:pt idx="0">
                  <c:v>PAH</c:v>
                </c:pt>
              </c:strCache>
            </c:strRef>
          </c:tx>
          <c:spPr>
            <a:ln w="41275">
              <a:solidFill>
                <a:srgbClr val="FFFF00"/>
              </a:solidFill>
            </a:ln>
          </c:spPr>
          <c:marker>
            <c:symbol val="none"/>
          </c:marker>
          <c:cat>
            <c:numRef>
              <c:f>Sheet1!$A$2:$A$30</c:f>
              <c:numCache>
                <c:formatCode>General</c:formatCode>
                <c:ptCount val="29"/>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numCache>
            </c:numRef>
          </c:cat>
          <c:val>
            <c:numRef>
              <c:f>Sheet1!$D$2:$D$30</c:f>
              <c:numCache>
                <c:formatCode>General</c:formatCode>
                <c:ptCount val="29"/>
                <c:pt idx="0">
                  <c:v>40</c:v>
                </c:pt>
                <c:pt idx="1">
                  <c:v>32.258099999999999</c:v>
                </c:pt>
                <c:pt idx="2">
                  <c:v>25.640999999999998</c:v>
                </c:pt>
                <c:pt idx="3">
                  <c:v>10.638299999999999</c:v>
                </c:pt>
                <c:pt idx="4">
                  <c:v>16.326499999999999</c:v>
                </c:pt>
                <c:pt idx="5">
                  <c:v>18.604700000000001</c:v>
                </c:pt>
                <c:pt idx="6">
                  <c:v>16.216200000000001</c:v>
                </c:pt>
                <c:pt idx="7">
                  <c:v>16.129000000000001</c:v>
                </c:pt>
                <c:pt idx="8">
                  <c:v>35</c:v>
                </c:pt>
                <c:pt idx="9">
                  <c:v>12.5</c:v>
                </c:pt>
                <c:pt idx="10">
                  <c:v>26.666699999999999</c:v>
                </c:pt>
                <c:pt idx="11">
                  <c:v>26.315799999999999</c:v>
                </c:pt>
                <c:pt idx="12">
                  <c:v>22.7273</c:v>
                </c:pt>
                <c:pt idx="13">
                  <c:v>14.2857</c:v>
                </c:pt>
                <c:pt idx="14">
                  <c:v>5.8823999999999996</c:v>
                </c:pt>
                <c:pt idx="15">
                  <c:v>27.777799999999999</c:v>
                </c:pt>
                <c:pt idx="16">
                  <c:v>45.454500000000003</c:v>
                </c:pt>
                <c:pt idx="17">
                  <c:v>35.2941</c:v>
                </c:pt>
                <c:pt idx="18">
                  <c:v>50</c:v>
                </c:pt>
                <c:pt idx="19">
                  <c:v>30</c:v>
                </c:pt>
                <c:pt idx="20">
                  <c:v>25</c:v>
                </c:pt>
                <c:pt idx="21">
                  <c:v>33.333300000000001</c:v>
                </c:pt>
                <c:pt idx="22">
                  <c:v>66.666700000000006</c:v>
                </c:pt>
                <c:pt idx="23">
                  <c:v>37.5</c:v>
                </c:pt>
                <c:pt idx="24">
                  <c:v>57.142899999999997</c:v>
                </c:pt>
                <c:pt idx="25">
                  <c:v>28.571400000000001</c:v>
                </c:pt>
                <c:pt idx="26">
                  <c:v>50</c:v>
                </c:pt>
                <c:pt idx="27">
                  <c:v>44.444400000000002</c:v>
                </c:pt>
                <c:pt idx="28">
                  <c:v>63.636400000000002</c:v>
                </c:pt>
              </c:numCache>
            </c:numRef>
          </c:val>
          <c:smooth val="0"/>
        </c:ser>
        <c:dLbls>
          <c:showLegendKey val="0"/>
          <c:showVal val="0"/>
          <c:showCatName val="0"/>
          <c:showSerName val="0"/>
          <c:showPercent val="0"/>
          <c:showBubbleSize val="0"/>
        </c:dLbls>
        <c:smooth val="0"/>
        <c:axId val="683017816"/>
        <c:axId val="683018208"/>
      </c:lineChart>
      <c:catAx>
        <c:axId val="68301781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83018208"/>
        <c:crosses val="autoZero"/>
        <c:auto val="1"/>
        <c:lblAlgn val="ctr"/>
        <c:lblOffset val="100"/>
        <c:tickLblSkip val="1"/>
        <c:noMultiLvlLbl val="0"/>
      </c:catAx>
      <c:valAx>
        <c:axId val="683018208"/>
        <c:scaling>
          <c:orientation val="minMax"/>
          <c:max val="100"/>
          <c:min val="0"/>
        </c:scaling>
        <c:delete val="0"/>
        <c:axPos val="l"/>
        <c:majorGridlines/>
        <c:title>
          <c:tx>
            <c:rich>
              <a:bodyPr rot="-5400000" vert="horz"/>
              <a:lstStyle/>
              <a:p>
                <a:pPr>
                  <a:defRPr sz="1700"/>
                </a:pPr>
                <a:r>
                  <a:rPr lang="en-US" sz="1700" dirty="0" smtClean="0"/>
                  <a:t>% of Cases</a:t>
                </a:r>
                <a:endParaRPr lang="en-US" sz="1700" dirty="0"/>
              </a:p>
            </c:rich>
          </c:tx>
          <c:layout/>
          <c:overlay val="0"/>
        </c:title>
        <c:numFmt formatCode="0" sourceLinked="0"/>
        <c:majorTickMark val="out"/>
        <c:minorTickMark val="none"/>
        <c:tickLblPos val="nextTo"/>
        <c:txPr>
          <a:bodyPr/>
          <a:lstStyle/>
          <a:p>
            <a:pPr>
              <a:defRPr sz="1500" b="1"/>
            </a:pPr>
            <a:endParaRPr lang="en-US"/>
          </a:p>
        </c:txPr>
        <c:crossAx val="683017816"/>
        <c:crossesAt val="1"/>
        <c:crossBetween val="midCat"/>
        <c:majorUnit val="25"/>
      </c:valAx>
      <c:spPr>
        <a:solidFill>
          <a:schemeClr val="bg2"/>
        </a:solidFill>
        <a:ln>
          <a:solidFill>
            <a:schemeClr val="tx1"/>
          </a:solidFill>
        </a:ln>
      </c:spPr>
    </c:plotArea>
    <c:legend>
      <c:legendPos val="r"/>
      <c:layout>
        <c:manualLayout>
          <c:xMode val="edge"/>
          <c:yMode val="edge"/>
          <c:x val="0.10855631327334084"/>
          <c:y val="0.11894006999125112"/>
          <c:w val="0.53759803921568661"/>
          <c:h val="0.1436010498687664"/>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7143292879641"/>
          <c:w val="0.86362491052256585"/>
          <c:h val="0.71419359506030911"/>
        </c:manualLayout>
      </c:layout>
      <c:barChart>
        <c:barDir val="col"/>
        <c:grouping val="percentStacked"/>
        <c:varyColors val="0"/>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6</c:v>
                </c:pt>
                <c:pt idx="2">
                  <c:v>0</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3</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11</c:v>
                </c:pt>
                <c:pt idx="1">
                  <c:v>11</c:v>
                </c:pt>
                <c:pt idx="2">
                  <c:v>5</c:v>
                </c:pt>
              </c:numCache>
            </c:numRef>
          </c:val>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Europe</c:v>
                </c:pt>
                <c:pt idx="1">
                  <c:v>North America</c:v>
                </c:pt>
                <c:pt idx="2">
                  <c:v>Other</c:v>
                </c:pt>
              </c:strCache>
            </c:strRef>
          </c:cat>
          <c:val>
            <c:numRef>
              <c:f>Sheet1!$B$5:$D$5</c:f>
              <c:numCache>
                <c:formatCode>General</c:formatCode>
                <c:ptCount val="3"/>
                <c:pt idx="0">
                  <c:v>69</c:v>
                </c:pt>
                <c:pt idx="1">
                  <c:v>47</c:v>
                </c:pt>
                <c:pt idx="2">
                  <c:v>10</c:v>
                </c:pt>
              </c:numCache>
            </c:numRef>
          </c:val>
        </c:ser>
        <c:dLbls>
          <c:showLegendKey val="0"/>
          <c:showVal val="0"/>
          <c:showCatName val="0"/>
          <c:showSerName val="0"/>
          <c:showPercent val="0"/>
          <c:showBubbleSize val="0"/>
        </c:dLbls>
        <c:gapWidth val="40"/>
        <c:overlap val="100"/>
        <c:axId val="669442568"/>
        <c:axId val="669442960"/>
      </c:barChart>
      <c:catAx>
        <c:axId val="669442568"/>
        <c:scaling>
          <c:orientation val="minMax"/>
        </c:scaling>
        <c:delete val="0"/>
        <c:axPos val="b"/>
        <c:numFmt formatCode="General" sourceLinked="0"/>
        <c:majorTickMark val="out"/>
        <c:minorTickMark val="none"/>
        <c:tickLblPos val="nextTo"/>
        <c:txPr>
          <a:bodyPr/>
          <a:lstStyle/>
          <a:p>
            <a:pPr>
              <a:defRPr sz="1500" b="1"/>
            </a:pPr>
            <a:endParaRPr lang="en-US"/>
          </a:p>
        </c:txPr>
        <c:crossAx val="669442960"/>
        <c:crosses val="autoZero"/>
        <c:auto val="1"/>
        <c:lblAlgn val="ctr"/>
        <c:lblOffset val="100"/>
        <c:noMultiLvlLbl val="0"/>
      </c:catAx>
      <c:valAx>
        <c:axId val="66944296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69442568"/>
        <c:crosses val="autoZero"/>
        <c:crossBetween val="between"/>
        <c:majorUnit val="0.2"/>
      </c:valAx>
      <c:spPr>
        <a:solidFill>
          <a:srgbClr val="000000"/>
        </a:solidFill>
        <a:ln w="12700">
          <a:solidFill>
            <a:srgbClr val="FFFFFF"/>
          </a:solidFill>
        </a:ln>
      </c:spPr>
    </c:plotArea>
    <c:legend>
      <c:legendPos val="t"/>
      <c:layout>
        <c:manualLayout>
          <c:xMode val="edge"/>
          <c:yMode val="edge"/>
          <c:x val="0.11957609285908227"/>
          <c:y val="3.125E-2"/>
          <c:w val="0.86180400941261648"/>
          <c:h val="7.373286486042596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2151662568053843"/>
          <c:w val="0.85181045796000165"/>
          <c:h val="0.71204853233934529"/>
        </c:manualLayout>
      </c:layout>
      <c:barChart>
        <c:barDir val="col"/>
        <c:grouping val="percentStacked"/>
        <c:varyColors val="0"/>
        <c:ser>
          <c:idx val="0"/>
          <c:order val="0"/>
          <c:tx>
            <c:strRef>
              <c:f>Sheet1!$A$2</c:f>
              <c:strCache>
                <c:ptCount val="1"/>
                <c:pt idx="0">
                  <c:v>CF</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23</c:v>
                </c:pt>
                <c:pt idx="1">
                  <c:v>3</c:v>
                </c:pt>
                <c:pt idx="2">
                  <c:v>3</c:v>
                </c:pt>
              </c:numCache>
            </c:numRef>
          </c:val>
        </c:ser>
        <c:ser>
          <c:idx val="1"/>
          <c:order val="1"/>
          <c:tx>
            <c:strRef>
              <c:f>Sheet1!$A$3</c:f>
              <c:strCache>
                <c:ptCount val="1"/>
                <c:pt idx="0">
                  <c:v>CHD</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21</c:v>
                </c:pt>
                <c:pt idx="1">
                  <c:v>26</c:v>
                </c:pt>
                <c:pt idx="2">
                  <c:v>2</c:v>
                </c:pt>
              </c:numCache>
            </c:numRef>
          </c:val>
        </c:ser>
        <c:ser>
          <c:idx val="2"/>
          <c:order val="2"/>
          <c:tx>
            <c:strRef>
              <c:f>Sheet1!$A$4</c:f>
              <c:strCache>
                <c:ptCount val="1"/>
                <c:pt idx="0">
                  <c:v>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24</c:v>
                </c:pt>
                <c:pt idx="1">
                  <c:v>33</c:v>
                </c:pt>
                <c:pt idx="2">
                  <c:v>6</c:v>
                </c:pt>
              </c:numCache>
            </c:numRef>
          </c:val>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9</c:v>
                </c:pt>
                <c:pt idx="1">
                  <c:v>15</c:v>
                </c:pt>
                <c:pt idx="2">
                  <c:v>6</c:v>
                </c:pt>
              </c:numCache>
            </c:numRef>
          </c:val>
        </c:ser>
        <c:dLbls>
          <c:showLegendKey val="0"/>
          <c:showVal val="0"/>
          <c:showCatName val="0"/>
          <c:showSerName val="0"/>
          <c:showPercent val="0"/>
          <c:showBubbleSize val="0"/>
        </c:dLbls>
        <c:gapWidth val="45"/>
        <c:overlap val="100"/>
        <c:axId val="669443744"/>
        <c:axId val="669444136"/>
      </c:barChart>
      <c:catAx>
        <c:axId val="669443744"/>
        <c:scaling>
          <c:orientation val="minMax"/>
        </c:scaling>
        <c:delete val="0"/>
        <c:axPos val="b"/>
        <c:numFmt formatCode="General" sourceLinked="0"/>
        <c:majorTickMark val="out"/>
        <c:minorTickMark val="none"/>
        <c:tickLblPos val="nextTo"/>
        <c:txPr>
          <a:bodyPr/>
          <a:lstStyle/>
          <a:p>
            <a:pPr>
              <a:defRPr sz="1500" b="1"/>
            </a:pPr>
            <a:endParaRPr lang="en-US"/>
          </a:p>
        </c:txPr>
        <c:crossAx val="669444136"/>
        <c:crosses val="autoZero"/>
        <c:auto val="1"/>
        <c:lblAlgn val="ctr"/>
        <c:lblOffset val="100"/>
        <c:noMultiLvlLbl val="0"/>
      </c:catAx>
      <c:valAx>
        <c:axId val="66944413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669443744"/>
        <c:crosses val="autoZero"/>
        <c:crossBetween val="between"/>
        <c:majorUnit val="0.2"/>
      </c:valAx>
      <c:spPr>
        <a:solidFill>
          <a:srgbClr val="000000"/>
        </a:solidFill>
        <a:ln w="12700">
          <a:solidFill>
            <a:srgbClr val="FFFFFF"/>
          </a:solidFill>
        </a:ln>
      </c:spPr>
    </c:plotArea>
    <c:legend>
      <c:legendPos val="t"/>
      <c:layout>
        <c:manualLayout>
          <c:xMode val="edge"/>
          <c:yMode val="edge"/>
          <c:x val="0.10886193780862138"/>
          <c:y val="3.1250086835017434E-2"/>
          <c:w val="0.85670659281996531"/>
          <c:h val="7.409259887779386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1034879429133858"/>
          <c:w val="0.86186792922436428"/>
          <c:h val="0.74925812007874015"/>
        </c:manualLayout>
      </c:layout>
      <c:barChart>
        <c:barDir val="col"/>
        <c:grouping val="percentStacked"/>
        <c:varyColors val="0"/>
        <c:ser>
          <c:idx val="0"/>
          <c:order val="0"/>
          <c:tx>
            <c:strRef>
              <c:f>Sheet1!$A$2</c:f>
              <c:strCache>
                <c:ptCount val="1"/>
                <c:pt idx="0">
                  <c:v>0-10</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25</c:v>
                </c:pt>
                <c:pt idx="1">
                  <c:v>45</c:v>
                </c:pt>
                <c:pt idx="2">
                  <c:v>9</c:v>
                </c:pt>
              </c:numCache>
            </c:numRef>
          </c:val>
        </c:ser>
        <c:ser>
          <c:idx val="1"/>
          <c:order val="1"/>
          <c:tx>
            <c:strRef>
              <c:f>Sheet1!$A$3</c:f>
              <c:strCache>
                <c:ptCount val="1"/>
                <c:pt idx="0">
                  <c:v>11-17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27</c:v>
                </c:pt>
                <c:pt idx="1">
                  <c:v>22</c:v>
                </c:pt>
                <c:pt idx="2">
                  <c:v>3</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c:v>
                </c:pt>
                <c:pt idx="1">
                  <c:v>8</c:v>
                </c:pt>
                <c:pt idx="2">
                  <c:v>4</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21</c:v>
                </c:pt>
                <c:pt idx="1">
                  <c:v>2</c:v>
                </c:pt>
                <c:pt idx="2">
                  <c:v>1</c:v>
                </c:pt>
              </c:numCache>
            </c:numRef>
          </c:val>
        </c:ser>
        <c:ser>
          <c:idx val="4"/>
          <c:order val="4"/>
          <c:tx>
            <c:strRef>
              <c:f>Sheet1!$A$6</c:f>
              <c:strCache>
                <c:ptCount val="1"/>
                <c:pt idx="0">
                  <c:v>50-59</c:v>
                </c:pt>
              </c:strCache>
            </c:strRef>
          </c:tx>
          <c:spPr>
            <a:gradFill>
              <a:gsLst>
                <a:gs pos="0">
                  <a:srgbClr val="66CCFF"/>
                </a:gs>
                <a:gs pos="50000">
                  <a:srgbClr val="66FFFF"/>
                </a:gs>
                <a:gs pos="100000">
                  <a:srgbClr val="66CCFF"/>
                </a:gs>
              </a:gsLst>
              <a:lin ang="5400000" scaled="0"/>
            </a:gradFill>
          </c:spPr>
          <c:invertIfNegative val="0"/>
          <c:cat>
            <c:strRef>
              <c:f>Sheet1!$B$1:$D$1</c:f>
              <c:strCache>
                <c:ptCount val="3"/>
                <c:pt idx="0">
                  <c:v>Europe</c:v>
                </c:pt>
                <c:pt idx="1">
                  <c:v>North America</c:v>
                </c:pt>
                <c:pt idx="2">
                  <c:v>Other</c:v>
                </c:pt>
              </c:strCache>
            </c:strRef>
          </c:cat>
          <c:val>
            <c:numRef>
              <c:f>Sheet1!$B$6:$D$6</c:f>
              <c:numCache>
                <c:formatCode>General</c:formatCode>
                <c:ptCount val="3"/>
                <c:pt idx="0">
                  <c:v>6</c:v>
                </c:pt>
                <c:pt idx="1">
                  <c:v>0</c:v>
                </c:pt>
                <c:pt idx="2">
                  <c:v>0</c:v>
                </c:pt>
              </c:numCache>
            </c:numRef>
          </c:val>
        </c:ser>
        <c:ser>
          <c:idx val="5"/>
          <c:order val="5"/>
          <c:tx>
            <c:strRef>
              <c:f>Sheet1!$A$7</c:f>
              <c:strCache>
                <c:ptCount val="1"/>
                <c:pt idx="0">
                  <c:v>60+</c:v>
                </c:pt>
              </c:strCache>
            </c:strRef>
          </c:tx>
          <c:spPr>
            <a:gradFill>
              <a:gsLst>
                <a:gs pos="0">
                  <a:srgbClr val="6600CC"/>
                </a:gs>
                <a:gs pos="50000">
                  <a:srgbClr val="9933FF"/>
                </a:gs>
                <a:gs pos="100000">
                  <a:srgbClr val="6600CC"/>
                </a:gs>
              </a:gsLst>
              <a:lin ang="5400000" scaled="0"/>
            </a:gradFill>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ser>
        <c:dLbls>
          <c:showLegendKey val="0"/>
          <c:showVal val="0"/>
          <c:showCatName val="0"/>
          <c:showSerName val="0"/>
          <c:showPercent val="0"/>
          <c:showBubbleSize val="0"/>
        </c:dLbls>
        <c:gapWidth val="45"/>
        <c:overlap val="100"/>
        <c:axId val="669278296"/>
        <c:axId val="669278688"/>
      </c:barChart>
      <c:catAx>
        <c:axId val="669278296"/>
        <c:scaling>
          <c:orientation val="minMax"/>
        </c:scaling>
        <c:delete val="0"/>
        <c:axPos val="b"/>
        <c:numFmt formatCode="General" sourceLinked="0"/>
        <c:majorTickMark val="out"/>
        <c:minorTickMark val="none"/>
        <c:tickLblPos val="nextTo"/>
        <c:txPr>
          <a:bodyPr/>
          <a:lstStyle/>
          <a:p>
            <a:pPr>
              <a:defRPr sz="1500" b="1"/>
            </a:pPr>
            <a:endParaRPr lang="en-US"/>
          </a:p>
        </c:txPr>
        <c:crossAx val="669278688"/>
        <c:crosses val="autoZero"/>
        <c:auto val="1"/>
        <c:lblAlgn val="ctr"/>
        <c:lblOffset val="100"/>
        <c:noMultiLvlLbl val="0"/>
      </c:catAx>
      <c:valAx>
        <c:axId val="66927868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669278296"/>
        <c:crosses val="autoZero"/>
        <c:crossBetween val="between"/>
        <c:majorUnit val="0.2"/>
      </c:valAx>
      <c:spPr>
        <a:solidFill>
          <a:srgbClr val="000000"/>
        </a:solidFill>
        <a:ln w="12700">
          <a:solidFill>
            <a:srgbClr val="FFFFFF"/>
          </a:solidFill>
        </a:ln>
      </c:spPr>
    </c:plotArea>
    <c:legend>
      <c:legendPos val="t"/>
      <c:layout>
        <c:manualLayout>
          <c:xMode val="edge"/>
          <c:yMode val="edge"/>
          <c:x val="0.11144436148067699"/>
          <c:y val="1.5625E-2"/>
          <c:w val="0.861206896551724"/>
          <c:h val="7.706323818897638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(N=136)</c:v>
                </c:pt>
              </c:strCache>
            </c:strRef>
          </c:tx>
          <c:spPr>
            <a:ln w="41275">
              <a:solidFill>
                <a:srgbClr val="4DEAF1"/>
              </a:solidFill>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Sheet1!$B$2:$B$31</c:f>
              <c:numCache>
                <c:formatCode>General</c:formatCode>
                <c:ptCount val="30"/>
                <c:pt idx="0">
                  <c:v>100</c:v>
                </c:pt>
                <c:pt idx="1">
                  <c:v>90.385000000000005</c:v>
                </c:pt>
                <c:pt idx="2">
                  <c:v>81.495000000000005</c:v>
                </c:pt>
                <c:pt idx="3">
                  <c:v>80.754000000000005</c:v>
                </c:pt>
                <c:pt idx="4">
                  <c:v>80.754000000000005</c:v>
                </c:pt>
                <c:pt idx="5">
                  <c:v>79.272000000000006</c:v>
                </c:pt>
                <c:pt idx="6">
                  <c:v>76.308999999999997</c:v>
                </c:pt>
                <c:pt idx="7">
                  <c:v>76.308999999999997</c:v>
                </c:pt>
                <c:pt idx="8">
                  <c:v>76.308999999999997</c:v>
                </c:pt>
                <c:pt idx="9">
                  <c:v>76.308999999999997</c:v>
                </c:pt>
                <c:pt idx="10">
                  <c:v>74.064999999999998</c:v>
                </c:pt>
                <c:pt idx="11">
                  <c:v>73.316999999999993</c:v>
                </c:pt>
                <c:pt idx="12">
                  <c:v>71.819999999999993</c:v>
                </c:pt>
                <c:pt idx="13">
                  <c:v>63.927</c:v>
                </c:pt>
                <c:pt idx="14">
                  <c:v>55.936</c:v>
                </c:pt>
                <c:pt idx="15">
                  <c:v>47.84</c:v>
                </c:pt>
                <c:pt idx="16">
                  <c:v>42.713999999999999</c:v>
                </c:pt>
                <c:pt idx="17">
                  <c:v>37.311999999999998</c:v>
                </c:pt>
                <c:pt idx="18">
                  <c:v>34.582000000000001</c:v>
                </c:pt>
                <c:pt idx="19">
                  <c:v>31.826000000000001</c:v>
                </c:pt>
                <c:pt idx="20">
                  <c:v>28.081</c:v>
                </c:pt>
                <c:pt idx="21">
                  <c:v>26.145</c:v>
                </c:pt>
                <c:pt idx="22">
                  <c:v>22.876999999999999</c:v>
                </c:pt>
                <c:pt idx="23">
                  <c:v>20.588999999999999</c:v>
                </c:pt>
                <c:pt idx="24">
                  <c:v>19.378</c:v>
                </c:pt>
                <c:pt idx="25">
                  <c:v>19.378</c:v>
                </c:pt>
                <c:pt idx="26">
                  <c:v>19.378</c:v>
                </c:pt>
                <c:pt idx="27">
                  <c:v>19.378</c:v>
                </c:pt>
                <c:pt idx="28">
                  <c:v>0</c:v>
                </c:pt>
                <c:pt idx="29">
                  <c:v>0</c:v>
                </c:pt>
              </c:numCache>
            </c:numRef>
          </c:yVal>
          <c:smooth val="0"/>
        </c:ser>
        <c:ser>
          <c:idx val="1"/>
          <c:order val="1"/>
          <c:tx>
            <c:strRef>
              <c:f>Sheet1!$C$1</c:f>
              <c:strCache>
                <c:ptCount val="1"/>
                <c:pt idx="0">
                  <c:v>CHD (N=154)</c:v>
                </c:pt>
              </c:strCache>
            </c:strRef>
          </c:tx>
          <c:spPr>
            <a:ln w="41275">
              <a:solidFill>
                <a:srgbClr val="FF0000"/>
              </a:solidFill>
              <a:prstDash val="solid"/>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Sheet1!$C$2:$C$31</c:f>
              <c:numCache>
                <c:formatCode>General</c:formatCode>
                <c:ptCount val="30"/>
                <c:pt idx="0">
                  <c:v>100</c:v>
                </c:pt>
                <c:pt idx="1">
                  <c:v>82.462000000000003</c:v>
                </c:pt>
                <c:pt idx="2">
                  <c:v>76.555999999999997</c:v>
                </c:pt>
                <c:pt idx="3">
                  <c:v>74.540999999999997</c:v>
                </c:pt>
                <c:pt idx="4">
                  <c:v>72.525999999999996</c:v>
                </c:pt>
                <c:pt idx="5">
                  <c:v>69.168999999999997</c:v>
                </c:pt>
                <c:pt idx="6">
                  <c:v>67.825999999999993</c:v>
                </c:pt>
                <c:pt idx="7">
                  <c:v>67.825999999999993</c:v>
                </c:pt>
                <c:pt idx="8">
                  <c:v>65.811000000000007</c:v>
                </c:pt>
                <c:pt idx="9">
                  <c:v>65.14</c:v>
                </c:pt>
                <c:pt idx="10">
                  <c:v>65.14</c:v>
                </c:pt>
                <c:pt idx="11">
                  <c:v>65.14</c:v>
                </c:pt>
                <c:pt idx="12">
                  <c:v>63.125</c:v>
                </c:pt>
                <c:pt idx="13">
                  <c:v>52.295999999999999</c:v>
                </c:pt>
                <c:pt idx="14">
                  <c:v>44.734999999999999</c:v>
                </c:pt>
                <c:pt idx="15">
                  <c:v>37.853000000000002</c:v>
                </c:pt>
                <c:pt idx="16">
                  <c:v>36.396999999999998</c:v>
                </c:pt>
                <c:pt idx="17">
                  <c:v>32.029000000000003</c:v>
                </c:pt>
                <c:pt idx="18">
                  <c:v>30.504000000000001</c:v>
                </c:pt>
                <c:pt idx="19">
                  <c:v>27.375</c:v>
                </c:pt>
                <c:pt idx="20">
                  <c:v>25.689</c:v>
                </c:pt>
                <c:pt idx="21">
                  <c:v>25.689</c:v>
                </c:pt>
                <c:pt idx="22">
                  <c:v>23.917999999999999</c:v>
                </c:pt>
                <c:pt idx="23">
                  <c:v>21.925000000000001</c:v>
                </c:pt>
                <c:pt idx="24">
                  <c:v>19.931000000000001</c:v>
                </c:pt>
                <c:pt idx="25">
                  <c:v>18.934999999999999</c:v>
                </c:pt>
                <c:pt idx="26">
                  <c:v>18.934999999999999</c:v>
                </c:pt>
                <c:pt idx="27">
                  <c:v>18.934999999999999</c:v>
                </c:pt>
                <c:pt idx="28">
                  <c:v>18.934999999999999</c:v>
                </c:pt>
                <c:pt idx="29">
                  <c:v>17.478000000000002</c:v>
                </c:pt>
              </c:numCache>
            </c:numRef>
          </c:yVal>
          <c:smooth val="0"/>
        </c:ser>
        <c:ser>
          <c:idx val="2"/>
          <c:order val="2"/>
          <c:tx>
            <c:strRef>
              <c:f>Sheet1!$D$1</c:f>
              <c:strCache>
                <c:ptCount val="1"/>
                <c:pt idx="0">
                  <c:v>PAH (N=124)</c:v>
                </c:pt>
              </c:strCache>
            </c:strRef>
          </c:tx>
          <c:spPr>
            <a:ln w="41275">
              <a:solidFill>
                <a:srgbClr val="00FF00"/>
              </a:solidFill>
              <a:prstDash val="solid"/>
            </a:ln>
          </c:spPr>
          <c:marker>
            <c:symbol val="none"/>
          </c:marker>
          <c:xVal>
            <c:numRef>
              <c:f>Sheet1!$A$2:$A$31</c:f>
              <c:numCache>
                <c:formatCode>General</c:formatCode>
                <c:ptCount val="30"/>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Sheet1!$D$2:$D$31</c:f>
              <c:numCache>
                <c:formatCode>General</c:formatCode>
                <c:ptCount val="30"/>
                <c:pt idx="0">
                  <c:v>100</c:v>
                </c:pt>
                <c:pt idx="1">
                  <c:v>90.322999999999993</c:v>
                </c:pt>
                <c:pt idx="2">
                  <c:v>88.71</c:v>
                </c:pt>
                <c:pt idx="3">
                  <c:v>86.268000000000001</c:v>
                </c:pt>
                <c:pt idx="4">
                  <c:v>85.453999999999994</c:v>
                </c:pt>
                <c:pt idx="5">
                  <c:v>84.64</c:v>
                </c:pt>
                <c:pt idx="6">
                  <c:v>80.570999999999998</c:v>
                </c:pt>
                <c:pt idx="7">
                  <c:v>79.757000000000005</c:v>
                </c:pt>
                <c:pt idx="8">
                  <c:v>79.757000000000005</c:v>
                </c:pt>
                <c:pt idx="9">
                  <c:v>78.942999999999998</c:v>
                </c:pt>
                <c:pt idx="10">
                  <c:v>78.942999999999998</c:v>
                </c:pt>
                <c:pt idx="11">
                  <c:v>78.13</c:v>
                </c:pt>
                <c:pt idx="12">
                  <c:v>77.316000000000003</c:v>
                </c:pt>
                <c:pt idx="13">
                  <c:v>64.671999999999997</c:v>
                </c:pt>
                <c:pt idx="14">
                  <c:v>59.421999999999997</c:v>
                </c:pt>
                <c:pt idx="15">
                  <c:v>53.850999999999999</c:v>
                </c:pt>
                <c:pt idx="16">
                  <c:v>49.128</c:v>
                </c:pt>
                <c:pt idx="17">
                  <c:v>47.198999999999998</c:v>
                </c:pt>
                <c:pt idx="18">
                  <c:v>42.893999999999998</c:v>
                </c:pt>
                <c:pt idx="19">
                  <c:v>37.531999999999996</c:v>
                </c:pt>
                <c:pt idx="20">
                  <c:v>36.142000000000003</c:v>
                </c:pt>
                <c:pt idx="21">
                  <c:v>34.57</c:v>
                </c:pt>
                <c:pt idx="22">
                  <c:v>34.57</c:v>
                </c:pt>
                <c:pt idx="23">
                  <c:v>34.57</c:v>
                </c:pt>
                <c:pt idx="24">
                  <c:v>32.536999999999999</c:v>
                </c:pt>
                <c:pt idx="25">
                  <c:v>30.367999999999999</c:v>
                </c:pt>
                <c:pt idx="26">
                  <c:v>30.367999999999999</c:v>
                </c:pt>
                <c:pt idx="27">
                  <c:v>0</c:v>
                </c:pt>
                <c:pt idx="28">
                  <c:v>0</c:v>
                </c:pt>
                <c:pt idx="29">
                  <c:v>0</c:v>
                </c:pt>
              </c:numCache>
            </c:numRef>
          </c:yVal>
          <c:smooth val="0"/>
        </c:ser>
        <c:dLbls>
          <c:showLegendKey val="0"/>
          <c:showVal val="0"/>
          <c:showCatName val="0"/>
          <c:showSerName val="0"/>
          <c:showPercent val="0"/>
          <c:showBubbleSize val="0"/>
        </c:dLbls>
        <c:axId val="669279472"/>
        <c:axId val="890212592"/>
      </c:scatterChart>
      <c:valAx>
        <c:axId val="669279472"/>
        <c:scaling>
          <c:orientation val="minMax"/>
          <c:max val="14"/>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0212592"/>
        <c:crosses val="autoZero"/>
        <c:crossBetween val="midCat"/>
        <c:majorUnit val="1"/>
      </c:valAx>
      <c:valAx>
        <c:axId val="89021259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69279472"/>
        <c:crosses val="autoZero"/>
        <c:crossBetween val="midCat"/>
        <c:majorUnit val="25"/>
      </c:valAx>
      <c:spPr>
        <a:solidFill>
          <a:schemeClr val="bg2"/>
        </a:solidFill>
        <a:ln>
          <a:solidFill>
            <a:schemeClr val="tx1"/>
          </a:solidFill>
        </a:ln>
      </c:spPr>
    </c:plotArea>
    <c:legend>
      <c:legendPos val="r"/>
      <c:layout>
        <c:manualLayout>
          <c:xMode val="edge"/>
          <c:yMode val="edge"/>
          <c:x val="0.48508106287599001"/>
          <c:y val="5.0540809414951961E-2"/>
          <c:w val="0.47214607576707779"/>
          <c:h val="0.12607992549318431"/>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&lt;1 (N = 19)</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68.421000000000006</c:v>
                </c:pt>
              </c:numCache>
            </c:numRef>
          </c:yVal>
          <c:smooth val="0"/>
        </c:ser>
        <c:ser>
          <c:idx val="1"/>
          <c:order val="1"/>
          <c:tx>
            <c:strRef>
              <c:f>Sheet1!$C$1</c:f>
              <c:strCache>
                <c:ptCount val="1"/>
                <c:pt idx="0">
                  <c:v>1-5 (N = 109)</c:v>
                </c:pt>
              </c:strCache>
            </c:strRef>
          </c:tx>
          <c:spPr>
            <a:ln w="41275">
              <a:solidFill>
                <a:srgbClr val="FFFF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85.320999999999998</c:v>
                </c:pt>
                <c:pt idx="2">
                  <c:v>74.209999999999994</c:v>
                </c:pt>
                <c:pt idx="3">
                  <c:v>69.572000000000003</c:v>
                </c:pt>
                <c:pt idx="4">
                  <c:v>66.789000000000001</c:v>
                </c:pt>
                <c:pt idx="5">
                  <c:v>64.933999999999997</c:v>
                </c:pt>
                <c:pt idx="6">
                  <c:v>64.933999999999997</c:v>
                </c:pt>
                <c:pt idx="7">
                  <c:v>64.933999999999997</c:v>
                </c:pt>
                <c:pt idx="8">
                  <c:v>63.052</c:v>
                </c:pt>
                <c:pt idx="9">
                  <c:v>61.168999999999997</c:v>
                </c:pt>
                <c:pt idx="10">
                  <c:v>60.228000000000002</c:v>
                </c:pt>
                <c:pt idx="11">
                  <c:v>59.286999999999999</c:v>
                </c:pt>
                <c:pt idx="12">
                  <c:v>57.405000000000001</c:v>
                </c:pt>
                <c:pt idx="13">
                  <c:v>43.871000000000002</c:v>
                </c:pt>
                <c:pt idx="14">
                  <c:v>41.731000000000002</c:v>
                </c:pt>
                <c:pt idx="15">
                  <c:v>39.412999999999997</c:v>
                </c:pt>
                <c:pt idx="16">
                  <c:v>37.094999999999999</c:v>
                </c:pt>
                <c:pt idx="17">
                  <c:v>33.384999999999998</c:v>
                </c:pt>
                <c:pt idx="18">
                  <c:v>30.763999999999999</c:v>
                </c:pt>
                <c:pt idx="19">
                  <c:v>26.286999999999999</c:v>
                </c:pt>
                <c:pt idx="20">
                  <c:v>24.741</c:v>
                </c:pt>
                <c:pt idx="21">
                  <c:v>23.195</c:v>
                </c:pt>
                <c:pt idx="22">
                  <c:v>19.742999999999999</c:v>
                </c:pt>
                <c:pt idx="23">
                  <c:v>19.742999999999999</c:v>
                </c:pt>
              </c:numCache>
            </c:numRef>
          </c:yVal>
          <c:smooth val="0"/>
        </c:ser>
        <c:ser>
          <c:idx val="2"/>
          <c:order val="2"/>
          <c:tx>
            <c:strRef>
              <c:f>Sheet1!$D$1</c:f>
              <c:strCache>
                <c:ptCount val="1"/>
                <c:pt idx="0">
                  <c:v>6-10 (N = 131)</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87.786000000000001</c:v>
                </c:pt>
                <c:pt idx="2">
                  <c:v>84.706000000000003</c:v>
                </c:pt>
                <c:pt idx="3">
                  <c:v>82.373999999999995</c:v>
                </c:pt>
                <c:pt idx="4">
                  <c:v>80.043000000000006</c:v>
                </c:pt>
                <c:pt idx="5">
                  <c:v>79.266000000000005</c:v>
                </c:pt>
                <c:pt idx="6">
                  <c:v>76.156999999999996</c:v>
                </c:pt>
                <c:pt idx="7">
                  <c:v>75.38</c:v>
                </c:pt>
                <c:pt idx="8">
                  <c:v>75.38</c:v>
                </c:pt>
                <c:pt idx="9">
                  <c:v>75.38</c:v>
                </c:pt>
                <c:pt idx="10">
                  <c:v>73.049000000000007</c:v>
                </c:pt>
                <c:pt idx="11">
                  <c:v>72.272000000000006</c:v>
                </c:pt>
                <c:pt idx="12">
                  <c:v>70.700999999999993</c:v>
                </c:pt>
                <c:pt idx="13">
                  <c:v>60.927999999999997</c:v>
                </c:pt>
                <c:pt idx="14">
                  <c:v>54.225999999999999</c:v>
                </c:pt>
                <c:pt idx="15">
                  <c:v>46.429000000000002</c:v>
                </c:pt>
                <c:pt idx="16">
                  <c:v>44.677</c:v>
                </c:pt>
                <c:pt idx="17">
                  <c:v>41.006</c:v>
                </c:pt>
                <c:pt idx="18">
                  <c:v>36.927999999999997</c:v>
                </c:pt>
                <c:pt idx="19">
                  <c:v>32.664000000000001</c:v>
                </c:pt>
                <c:pt idx="20">
                  <c:v>31.538</c:v>
                </c:pt>
                <c:pt idx="21">
                  <c:v>31.538</c:v>
                </c:pt>
                <c:pt idx="22">
                  <c:v>30.166</c:v>
                </c:pt>
                <c:pt idx="23">
                  <c:v>28.658000000000001</c:v>
                </c:pt>
                <c:pt idx="24">
                  <c:v>25.640999999999998</c:v>
                </c:pt>
                <c:pt idx="25">
                  <c:v>24.039000000000001</c:v>
                </c:pt>
                <c:pt idx="26">
                  <c:v>24.039000000000001</c:v>
                </c:pt>
              </c:numCache>
            </c:numRef>
          </c:yVal>
          <c:smooth val="0"/>
        </c:ser>
        <c:ser>
          <c:idx val="3"/>
          <c:order val="3"/>
          <c:tx>
            <c:strRef>
              <c:f>Sheet1!$E$1</c:f>
              <c:strCache>
                <c:ptCount val="1"/>
                <c:pt idx="0">
                  <c:v>11-17 (N = 439)</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83.766000000000005</c:v>
                </c:pt>
                <c:pt idx="2">
                  <c:v>77.534999999999997</c:v>
                </c:pt>
                <c:pt idx="3">
                  <c:v>75.445999999999998</c:v>
                </c:pt>
                <c:pt idx="4">
                  <c:v>74.981999999999999</c:v>
                </c:pt>
                <c:pt idx="5">
                  <c:v>72.66</c:v>
                </c:pt>
                <c:pt idx="6">
                  <c:v>70.570999999999998</c:v>
                </c:pt>
                <c:pt idx="7">
                  <c:v>70.338999999999999</c:v>
                </c:pt>
                <c:pt idx="8">
                  <c:v>69.409000000000006</c:v>
                </c:pt>
                <c:pt idx="9">
                  <c:v>69.409000000000006</c:v>
                </c:pt>
                <c:pt idx="10">
                  <c:v>69.174999999999997</c:v>
                </c:pt>
                <c:pt idx="11">
                  <c:v>68.706000000000003</c:v>
                </c:pt>
                <c:pt idx="12">
                  <c:v>67.998999999999995</c:v>
                </c:pt>
                <c:pt idx="13">
                  <c:v>59.430999999999997</c:v>
                </c:pt>
                <c:pt idx="14">
                  <c:v>52.374000000000002</c:v>
                </c:pt>
                <c:pt idx="15">
                  <c:v>46.423999999999999</c:v>
                </c:pt>
                <c:pt idx="16">
                  <c:v>42.649000000000001</c:v>
                </c:pt>
                <c:pt idx="17">
                  <c:v>38.997999999999998</c:v>
                </c:pt>
                <c:pt idx="18">
                  <c:v>36.97</c:v>
                </c:pt>
                <c:pt idx="19">
                  <c:v>34.792000000000002</c:v>
                </c:pt>
                <c:pt idx="20">
                  <c:v>32.183</c:v>
                </c:pt>
                <c:pt idx="21">
                  <c:v>30.812999999999999</c:v>
                </c:pt>
                <c:pt idx="22">
                  <c:v>28.667000000000002</c:v>
                </c:pt>
                <c:pt idx="23">
                  <c:v>26.004999999999999</c:v>
                </c:pt>
                <c:pt idx="24">
                  <c:v>24.81</c:v>
                </c:pt>
                <c:pt idx="25">
                  <c:v>23.562000000000001</c:v>
                </c:pt>
                <c:pt idx="26">
                  <c:v>22.068000000000001</c:v>
                </c:pt>
                <c:pt idx="27">
                  <c:v>21.542999999999999</c:v>
                </c:pt>
                <c:pt idx="28">
                  <c:v>18.631</c:v>
                </c:pt>
                <c:pt idx="29">
                  <c:v>18.03</c:v>
                </c:pt>
                <c:pt idx="30">
                  <c:v>17.408999999999999</c:v>
                </c:pt>
                <c:pt idx="31">
                  <c:v>16.739000000000001</c:v>
                </c:pt>
              </c:numCache>
            </c:numRef>
          </c:yVal>
          <c:smooth val="0"/>
        </c:ser>
        <c:dLbls>
          <c:showLegendKey val="0"/>
          <c:showVal val="0"/>
          <c:showCatName val="0"/>
          <c:showSerName val="0"/>
          <c:showPercent val="0"/>
          <c:showBubbleSize val="0"/>
        </c:dLbls>
        <c:axId val="890213376"/>
        <c:axId val="890213768"/>
      </c:scatterChart>
      <c:valAx>
        <c:axId val="89021337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0213768"/>
        <c:crosses val="autoZero"/>
        <c:crossBetween val="midCat"/>
        <c:majorUnit val="1"/>
      </c:valAx>
      <c:valAx>
        <c:axId val="89021376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0213376"/>
        <c:crosses val="autoZero"/>
        <c:crossBetween val="midCat"/>
        <c:majorUnit val="25"/>
      </c:valAx>
      <c:spPr>
        <a:solidFill>
          <a:schemeClr val="bg2"/>
        </a:solidFill>
        <a:ln>
          <a:solidFill>
            <a:schemeClr val="tx1"/>
          </a:solidFill>
        </a:ln>
      </c:spPr>
    </c:plotArea>
    <c:legend>
      <c:legendPos val="r"/>
      <c:layout>
        <c:manualLayout>
          <c:xMode val="edge"/>
          <c:yMode val="edge"/>
          <c:x val="0.7166444847048985"/>
          <c:y val="8.0110701888070443E-2"/>
          <c:w val="0.22942477876106199"/>
          <c:h val="0.2578884091101515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(N=180)</c:v>
                </c:pt>
              </c:strCache>
            </c:strRef>
          </c:tx>
          <c:spPr>
            <a:ln w="41275">
              <a:solidFill>
                <a:srgbClr val="4DEAF1"/>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77.680999999999997</c:v>
                </c:pt>
                <c:pt idx="2">
                  <c:v>69.128</c:v>
                </c:pt>
                <c:pt idx="3">
                  <c:v>63.987000000000002</c:v>
                </c:pt>
                <c:pt idx="4">
                  <c:v>63.414999999999999</c:v>
                </c:pt>
                <c:pt idx="5">
                  <c:v>60.558999999999997</c:v>
                </c:pt>
                <c:pt idx="6">
                  <c:v>59.987000000000002</c:v>
                </c:pt>
                <c:pt idx="7">
                  <c:v>59.987000000000002</c:v>
                </c:pt>
                <c:pt idx="8">
                  <c:v>58.273000000000003</c:v>
                </c:pt>
                <c:pt idx="9">
                  <c:v>58.273000000000003</c:v>
                </c:pt>
                <c:pt idx="10">
                  <c:v>57.697000000000003</c:v>
                </c:pt>
                <c:pt idx="11">
                  <c:v>57.697000000000003</c:v>
                </c:pt>
                <c:pt idx="12">
                  <c:v>57.697000000000003</c:v>
                </c:pt>
                <c:pt idx="13">
                  <c:v>48.027000000000001</c:v>
                </c:pt>
                <c:pt idx="14">
                  <c:v>43.491</c:v>
                </c:pt>
                <c:pt idx="15">
                  <c:v>42.152999999999999</c:v>
                </c:pt>
                <c:pt idx="16">
                  <c:v>39.476999999999997</c:v>
                </c:pt>
                <c:pt idx="17">
                  <c:v>35.247</c:v>
                </c:pt>
                <c:pt idx="18">
                  <c:v>32.182000000000002</c:v>
                </c:pt>
                <c:pt idx="19">
                  <c:v>30.532</c:v>
                </c:pt>
                <c:pt idx="20">
                  <c:v>28.881</c:v>
                </c:pt>
                <c:pt idx="21">
                  <c:v>28.881</c:v>
                </c:pt>
                <c:pt idx="22">
                  <c:v>27.131</c:v>
                </c:pt>
                <c:pt idx="23">
                  <c:v>23.63</c:v>
                </c:pt>
                <c:pt idx="24">
                  <c:v>21.812999999999999</c:v>
                </c:pt>
                <c:pt idx="25">
                  <c:v>19.003</c:v>
                </c:pt>
                <c:pt idx="26">
                  <c:v>16.003</c:v>
                </c:pt>
                <c:pt idx="27">
                  <c:v>16.003</c:v>
                </c:pt>
                <c:pt idx="28">
                  <c:v>14.936</c:v>
                </c:pt>
                <c:pt idx="29">
                  <c:v>14.936</c:v>
                </c:pt>
                <c:pt idx="30">
                  <c:v>14.936</c:v>
                </c:pt>
                <c:pt idx="31">
                  <c:v>14.936</c:v>
                </c:pt>
                <c:pt idx="32">
                  <c:v>13.691000000000001</c:v>
                </c:pt>
                <c:pt idx="33">
                  <c:v>13.691000000000001</c:v>
                </c:pt>
                <c:pt idx="34">
                  <c:v>13.691000000000001</c:v>
                </c:pt>
              </c:numCache>
            </c:numRef>
          </c:yVal>
          <c:smooth val="0"/>
        </c:ser>
        <c:ser>
          <c:idx val="1"/>
          <c:order val="1"/>
          <c:tx>
            <c:strRef>
              <c:f>Sheet1!$C$1</c:f>
              <c:strCache>
                <c:ptCount val="1"/>
                <c:pt idx="0">
                  <c:v>1990-1999 (N=344)</c:v>
                </c:pt>
              </c:strCache>
            </c:strRef>
          </c:tx>
          <c:spPr>
            <a:ln w="41275">
              <a:solidFill>
                <a:srgbClr val="FF00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87.766000000000005</c:v>
                </c:pt>
                <c:pt idx="2">
                  <c:v>80.150000000000006</c:v>
                </c:pt>
                <c:pt idx="3">
                  <c:v>78.08</c:v>
                </c:pt>
                <c:pt idx="4">
                  <c:v>76.897000000000006</c:v>
                </c:pt>
                <c:pt idx="5">
                  <c:v>75.418000000000006</c:v>
                </c:pt>
                <c:pt idx="6">
                  <c:v>72.756</c:v>
                </c:pt>
                <c:pt idx="7">
                  <c:v>72.756</c:v>
                </c:pt>
                <c:pt idx="8">
                  <c:v>71.866</c:v>
                </c:pt>
                <c:pt idx="9">
                  <c:v>71.272000000000006</c:v>
                </c:pt>
                <c:pt idx="10">
                  <c:v>70.084999999999994</c:v>
                </c:pt>
                <c:pt idx="11">
                  <c:v>68.599999999999994</c:v>
                </c:pt>
                <c:pt idx="12">
                  <c:v>66.817999999999998</c:v>
                </c:pt>
                <c:pt idx="13">
                  <c:v>57.325000000000003</c:v>
                </c:pt>
                <c:pt idx="14">
                  <c:v>50.762</c:v>
                </c:pt>
                <c:pt idx="15">
                  <c:v>43.030999999999999</c:v>
                </c:pt>
                <c:pt idx="16">
                  <c:v>38.997999999999998</c:v>
                </c:pt>
                <c:pt idx="17">
                  <c:v>35.524000000000001</c:v>
                </c:pt>
                <c:pt idx="18">
                  <c:v>33.423999999999999</c:v>
                </c:pt>
                <c:pt idx="19">
                  <c:v>29.829000000000001</c:v>
                </c:pt>
                <c:pt idx="20">
                  <c:v>28</c:v>
                </c:pt>
                <c:pt idx="21">
                  <c:v>26.521999999999998</c:v>
                </c:pt>
                <c:pt idx="22">
                  <c:v>23.907</c:v>
                </c:pt>
                <c:pt idx="23">
                  <c:v>22.78</c:v>
                </c:pt>
                <c:pt idx="24">
                  <c:v>20.815000000000001</c:v>
                </c:pt>
                <c:pt idx="25">
                  <c:v>20.013999999999999</c:v>
                </c:pt>
                <c:pt idx="26">
                  <c:v>20.013999999999999</c:v>
                </c:pt>
                <c:pt idx="27">
                  <c:v>19.134</c:v>
                </c:pt>
                <c:pt idx="28">
                  <c:v>16.548999999999999</c:v>
                </c:pt>
                <c:pt idx="29">
                  <c:v>15.936</c:v>
                </c:pt>
                <c:pt idx="30">
                  <c:v>14.608000000000001</c:v>
                </c:pt>
                <c:pt idx="31">
                  <c:v>13.877000000000001</c:v>
                </c:pt>
                <c:pt idx="32">
                  <c:v>13.877000000000001</c:v>
                </c:pt>
              </c:numCache>
            </c:numRef>
          </c:yVal>
          <c:smooth val="0"/>
        </c:ser>
        <c:ser>
          <c:idx val="2"/>
          <c:order val="2"/>
          <c:tx>
            <c:strRef>
              <c:f>Sheet1!$D$1</c:f>
              <c:strCache>
                <c:ptCount val="1"/>
                <c:pt idx="0">
                  <c:v>2000-2005 (N=90)</c:v>
                </c:pt>
              </c:strCache>
            </c:strRef>
          </c:tx>
          <c:spPr>
            <a:ln w="41275">
              <a:solidFill>
                <a:srgbClr val="00FF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84.402000000000001</c:v>
                </c:pt>
                <c:pt idx="2">
                  <c:v>79.900000000000006</c:v>
                </c:pt>
                <c:pt idx="3">
                  <c:v>77.617000000000004</c:v>
                </c:pt>
                <c:pt idx="4">
                  <c:v>76.475999999999999</c:v>
                </c:pt>
                <c:pt idx="5">
                  <c:v>74.192999999999998</c:v>
                </c:pt>
                <c:pt idx="6">
                  <c:v>71.91</c:v>
                </c:pt>
                <c:pt idx="7">
                  <c:v>71.91</c:v>
                </c:pt>
                <c:pt idx="8">
                  <c:v>71.91</c:v>
                </c:pt>
                <c:pt idx="9">
                  <c:v>71.91</c:v>
                </c:pt>
                <c:pt idx="10">
                  <c:v>71.91</c:v>
                </c:pt>
                <c:pt idx="11">
                  <c:v>71.91</c:v>
                </c:pt>
                <c:pt idx="12">
                  <c:v>69.590999999999994</c:v>
                </c:pt>
                <c:pt idx="13">
                  <c:v>62.514000000000003</c:v>
                </c:pt>
                <c:pt idx="14">
                  <c:v>55.341999999999999</c:v>
                </c:pt>
                <c:pt idx="15">
                  <c:v>50.53</c:v>
                </c:pt>
                <c:pt idx="16">
                  <c:v>48.124000000000002</c:v>
                </c:pt>
                <c:pt idx="17">
                  <c:v>45.716999999999999</c:v>
                </c:pt>
                <c:pt idx="18">
                  <c:v>43.243000000000002</c:v>
                </c:pt>
                <c:pt idx="19">
                  <c:v>40.622</c:v>
                </c:pt>
                <c:pt idx="20">
                  <c:v>36.691000000000003</c:v>
                </c:pt>
                <c:pt idx="21">
                  <c:v>35.222999999999999</c:v>
                </c:pt>
                <c:pt idx="22">
                  <c:v>35.222999999999999</c:v>
                </c:pt>
                <c:pt idx="23">
                  <c:v>32.514000000000003</c:v>
                </c:pt>
              </c:numCache>
            </c:numRef>
          </c:yVal>
          <c:smooth val="0"/>
        </c:ser>
        <c:ser>
          <c:idx val="3"/>
          <c:order val="3"/>
          <c:tx>
            <c:strRef>
              <c:f>Sheet1!$E$1</c:f>
              <c:strCache>
                <c:ptCount val="1"/>
                <c:pt idx="0">
                  <c:v>2006-6/2014 (N=84)</c:v>
                </c:pt>
              </c:strCache>
            </c:strRef>
          </c:tx>
          <c:spPr>
            <a:ln w="41275">
              <a:solidFill>
                <a:srgbClr val="FFFF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84.524000000000001</c:v>
                </c:pt>
                <c:pt idx="2">
                  <c:v>82.143000000000001</c:v>
                </c:pt>
                <c:pt idx="3">
                  <c:v>82.143000000000001</c:v>
                </c:pt>
                <c:pt idx="4">
                  <c:v>79.762</c:v>
                </c:pt>
                <c:pt idx="5">
                  <c:v>78.570999999999998</c:v>
                </c:pt>
                <c:pt idx="6">
                  <c:v>76.19</c:v>
                </c:pt>
                <c:pt idx="7">
                  <c:v>73.81</c:v>
                </c:pt>
                <c:pt idx="8">
                  <c:v>73.81</c:v>
                </c:pt>
                <c:pt idx="9">
                  <c:v>73.81</c:v>
                </c:pt>
                <c:pt idx="10">
                  <c:v>73.81</c:v>
                </c:pt>
                <c:pt idx="11">
                  <c:v>73.81</c:v>
                </c:pt>
                <c:pt idx="12">
                  <c:v>73.81</c:v>
                </c:pt>
                <c:pt idx="13">
                  <c:v>60.661000000000001</c:v>
                </c:pt>
                <c:pt idx="14">
                  <c:v>54.866</c:v>
                </c:pt>
                <c:pt idx="15">
                  <c:v>48.595999999999997</c:v>
                </c:pt>
                <c:pt idx="16">
                  <c:v>48.595999999999997</c:v>
                </c:pt>
                <c:pt idx="17">
                  <c:v>44.845999999999997</c:v>
                </c:pt>
                <c:pt idx="18">
                  <c:v>42.485999999999997</c:v>
                </c:pt>
              </c:numCache>
            </c:numRef>
          </c:yVal>
          <c:smooth val="0"/>
        </c:ser>
        <c:dLbls>
          <c:showLegendKey val="0"/>
          <c:showVal val="0"/>
          <c:showCatName val="0"/>
          <c:showSerName val="0"/>
          <c:showPercent val="0"/>
          <c:showBubbleSize val="0"/>
        </c:dLbls>
        <c:axId val="892181064"/>
        <c:axId val="892181456"/>
      </c:scatterChart>
      <c:valAx>
        <c:axId val="892181064"/>
        <c:scaling>
          <c:orientation val="minMax"/>
          <c:max val="2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2181456"/>
        <c:crosses val="autoZero"/>
        <c:crossBetween val="midCat"/>
        <c:majorUnit val="1"/>
      </c:valAx>
      <c:valAx>
        <c:axId val="89218145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2181064"/>
        <c:crosses val="autoZero"/>
        <c:crossBetween val="midCat"/>
        <c:majorUnit val="25"/>
      </c:valAx>
      <c:spPr>
        <a:solidFill>
          <a:schemeClr val="bg2"/>
        </a:solidFill>
        <a:ln>
          <a:solidFill>
            <a:schemeClr val="tx1"/>
          </a:solidFill>
        </a:ln>
      </c:spPr>
    </c:plotArea>
    <c:legend>
      <c:legendPos val="r"/>
      <c:layout>
        <c:manualLayout>
          <c:xMode val="edge"/>
          <c:yMode val="edge"/>
          <c:x val="0.49393062039811386"/>
          <c:y val="6.6669841673016678E-2"/>
          <c:w val="0.4626696165191741"/>
          <c:h val="0.1422970112606891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(N=98)</c:v>
                </c:pt>
              </c:strCache>
            </c:strRef>
          </c:tx>
          <c:spPr>
            <a:ln w="41275">
              <a:solidFill>
                <a:srgbClr val="4DEAF1"/>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83.24</c:v>
                </c:pt>
                <c:pt idx="3">
                  <c:v>75.38</c:v>
                </c:pt>
                <c:pt idx="4">
                  <c:v>73.06</c:v>
                </c:pt>
                <c:pt idx="5">
                  <c:v>68.421999999999997</c:v>
                </c:pt>
                <c:pt idx="6">
                  <c:v>61.091000000000001</c:v>
                </c:pt>
                <c:pt idx="7">
                  <c:v>55.777999999999999</c:v>
                </c:pt>
                <c:pt idx="8">
                  <c:v>52.917999999999999</c:v>
                </c:pt>
                <c:pt idx="9">
                  <c:v>50.058</c:v>
                </c:pt>
                <c:pt idx="10">
                  <c:v>50.058</c:v>
                </c:pt>
                <c:pt idx="11">
                  <c:v>47.024000000000001</c:v>
                </c:pt>
                <c:pt idx="12">
                  <c:v>40.956000000000003</c:v>
                </c:pt>
                <c:pt idx="13">
                  <c:v>37.805999999999997</c:v>
                </c:pt>
                <c:pt idx="14">
                  <c:v>32.936999999999998</c:v>
                </c:pt>
                <c:pt idx="15">
                  <c:v>27.736000000000001</c:v>
                </c:pt>
                <c:pt idx="16">
                  <c:v>27.736000000000001</c:v>
                </c:pt>
                <c:pt idx="17">
                  <c:v>25.887</c:v>
                </c:pt>
                <c:pt idx="18">
                  <c:v>25.887</c:v>
                </c:pt>
                <c:pt idx="19">
                  <c:v>25.887</c:v>
                </c:pt>
                <c:pt idx="20">
                  <c:v>25.887</c:v>
                </c:pt>
              </c:numCache>
            </c:numRef>
          </c:yVal>
          <c:smooth val="0"/>
        </c:ser>
        <c:ser>
          <c:idx val="1"/>
          <c:order val="1"/>
          <c:tx>
            <c:strRef>
              <c:f>Sheet1!$C$1</c:f>
              <c:strCache>
                <c:ptCount val="1"/>
                <c:pt idx="0">
                  <c:v>1990-1999 (N=225)</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85.792000000000002</c:v>
                </c:pt>
                <c:pt idx="3">
                  <c:v>75.971000000000004</c:v>
                </c:pt>
                <c:pt idx="4">
                  <c:v>64.400999999999996</c:v>
                </c:pt>
                <c:pt idx="5">
                  <c:v>58.363999999999997</c:v>
                </c:pt>
                <c:pt idx="6">
                  <c:v>53.165999999999997</c:v>
                </c:pt>
                <c:pt idx="7">
                  <c:v>50.023000000000003</c:v>
                </c:pt>
                <c:pt idx="8">
                  <c:v>44.642000000000003</c:v>
                </c:pt>
                <c:pt idx="9">
                  <c:v>41.905999999999999</c:v>
                </c:pt>
                <c:pt idx="10">
                  <c:v>39.692</c:v>
                </c:pt>
                <c:pt idx="11">
                  <c:v>35.779000000000003</c:v>
                </c:pt>
                <c:pt idx="12">
                  <c:v>34.093000000000004</c:v>
                </c:pt>
                <c:pt idx="13">
                  <c:v>31.152000000000001</c:v>
                </c:pt>
                <c:pt idx="14">
                  <c:v>29.954000000000001</c:v>
                </c:pt>
                <c:pt idx="15">
                  <c:v>29.954000000000001</c:v>
                </c:pt>
                <c:pt idx="16">
                  <c:v>28.637</c:v>
                </c:pt>
                <c:pt idx="17">
                  <c:v>24.766999999999999</c:v>
                </c:pt>
                <c:pt idx="18">
                  <c:v>23.849</c:v>
                </c:pt>
                <c:pt idx="19">
                  <c:v>21.861999999999998</c:v>
                </c:pt>
                <c:pt idx="20">
                  <c:v>20.768999999999998</c:v>
                </c:pt>
              </c:numCache>
            </c:numRef>
          </c:yVal>
          <c:smooth val="0"/>
        </c:ser>
        <c:ser>
          <c:idx val="2"/>
          <c:order val="2"/>
          <c:tx>
            <c:strRef>
              <c:f>Sheet1!$D$1</c:f>
              <c:strCache>
                <c:ptCount val="1"/>
                <c:pt idx="0">
                  <c:v>2000-2005 (N=60)</c:v>
                </c:pt>
              </c:strCache>
            </c:strRef>
          </c:tx>
          <c:spPr>
            <a:ln w="41275">
              <a:solidFill>
                <a:srgbClr val="00FF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89.831000000000003</c:v>
                </c:pt>
                <c:pt idx="3">
                  <c:v>79.525000000000006</c:v>
                </c:pt>
                <c:pt idx="4">
                  <c:v>72.61</c:v>
                </c:pt>
                <c:pt idx="5">
                  <c:v>69.153000000000006</c:v>
                </c:pt>
                <c:pt idx="6">
                  <c:v>65.694999999999993</c:v>
                </c:pt>
                <c:pt idx="7">
                  <c:v>62.137999999999998</c:v>
                </c:pt>
                <c:pt idx="8">
                  <c:v>58.372999999999998</c:v>
                </c:pt>
                <c:pt idx="9">
                  <c:v>52.723999999999997</c:v>
                </c:pt>
                <c:pt idx="10">
                  <c:v>50.615000000000002</c:v>
                </c:pt>
                <c:pt idx="11">
                  <c:v>50.615000000000002</c:v>
                </c:pt>
                <c:pt idx="12">
                  <c:v>46.720999999999997</c:v>
                </c:pt>
              </c:numCache>
            </c:numRef>
          </c:yVal>
          <c:smooth val="0"/>
        </c:ser>
        <c:ser>
          <c:idx val="3"/>
          <c:order val="3"/>
          <c:tx>
            <c:strRef>
              <c:f>Sheet1!$E$1</c:f>
              <c:strCache>
                <c:ptCount val="1"/>
                <c:pt idx="0">
                  <c:v>2006-6/2014 (N=59)</c:v>
                </c:pt>
              </c:strCache>
            </c:strRef>
          </c:tx>
          <c:spPr>
            <a:ln w="41275">
              <a:solidFill>
                <a:srgbClr val="FF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82.186000000000007</c:v>
                </c:pt>
                <c:pt idx="3">
                  <c:v>74.334999999999994</c:v>
                </c:pt>
                <c:pt idx="4">
                  <c:v>65.838999999999999</c:v>
                </c:pt>
                <c:pt idx="5">
                  <c:v>65.838999999999999</c:v>
                </c:pt>
                <c:pt idx="6">
                  <c:v>60.759</c:v>
                </c:pt>
                <c:pt idx="7">
                  <c:v>57.561</c:v>
                </c:pt>
              </c:numCache>
            </c:numRef>
          </c:yVal>
          <c:smooth val="0"/>
        </c:ser>
        <c:dLbls>
          <c:showLegendKey val="0"/>
          <c:showVal val="0"/>
          <c:showCatName val="0"/>
          <c:showSerName val="0"/>
          <c:showPercent val="0"/>
          <c:showBubbleSize val="0"/>
        </c:dLbls>
        <c:axId val="892182240"/>
        <c:axId val="892182632"/>
      </c:scatterChart>
      <c:valAx>
        <c:axId val="89218224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892182632"/>
        <c:crosses val="autoZero"/>
        <c:crossBetween val="midCat"/>
        <c:majorUnit val="1"/>
      </c:valAx>
      <c:valAx>
        <c:axId val="89218263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92182240"/>
        <c:crosses val="autoZero"/>
        <c:crossBetween val="midCat"/>
        <c:majorUnit val="25"/>
      </c:valAx>
      <c:spPr>
        <a:solidFill>
          <a:schemeClr val="bg2"/>
        </a:solidFill>
        <a:ln>
          <a:solidFill>
            <a:schemeClr val="tx1"/>
          </a:solidFill>
        </a:ln>
      </c:spPr>
    </c:plotArea>
    <c:legend>
      <c:legendPos val="r"/>
      <c:layout>
        <c:manualLayout>
          <c:xMode val="edge"/>
          <c:yMode val="edge"/>
          <c:x val="0.49393062039811386"/>
          <c:y val="6.3981669630005927E-2"/>
          <c:w val="0.46034666573757932"/>
          <c:h val="0.1449851833036999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2396903776858"/>
          <c:y val="3.0986302493438322E-2"/>
          <c:w val="0.86853006759110862"/>
          <c:h val="0.77074252815172339"/>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27)</c:v>
                </c:pt>
                <c:pt idx="1">
                  <c:v>31 Days - 1 Year (N  = 20)</c:v>
                </c:pt>
                <c:pt idx="2">
                  <c:v>&gt;1 Year - 3 Years (N = 27)</c:v>
                </c:pt>
                <c:pt idx="3">
                  <c:v>&gt;3 Years - 5 Years (N = 12)</c:v>
                </c:pt>
                <c:pt idx="4">
                  <c:v>&gt;5 Years (N = 59)</c:v>
                </c:pt>
              </c:strCache>
            </c:strRef>
          </c:cat>
          <c:val>
            <c:numRef>
              <c:f>Sheet1!$B$2:$F$2</c:f>
              <c:numCache>
                <c:formatCode>General</c:formatCode>
                <c:ptCount val="5"/>
                <c:pt idx="0">
                  <c:v>0</c:v>
                </c:pt>
                <c:pt idx="1">
                  <c:v>5</c:v>
                </c:pt>
                <c:pt idx="2">
                  <c:v>37</c:v>
                </c:pt>
                <c:pt idx="3">
                  <c:v>33.299999999999997</c:v>
                </c:pt>
                <c:pt idx="4">
                  <c:v>22</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27)</c:v>
                </c:pt>
                <c:pt idx="1">
                  <c:v>31 Days - 1 Year (N  = 20)</c:v>
                </c:pt>
                <c:pt idx="2">
                  <c:v>&gt;1 Year - 3 Years (N = 27)</c:v>
                </c:pt>
                <c:pt idx="3">
                  <c:v>&gt;3 Years - 5 Years (N = 12)</c:v>
                </c:pt>
                <c:pt idx="4">
                  <c:v>&gt;5 Years (N = 59)</c:v>
                </c:pt>
              </c:strCache>
            </c:strRef>
          </c:cat>
          <c:val>
            <c:numRef>
              <c:f>Sheet1!$B$3:$F$3</c:f>
              <c:numCache>
                <c:formatCode>General</c:formatCode>
                <c:ptCount val="5"/>
                <c:pt idx="0">
                  <c:v>7.4</c:v>
                </c:pt>
                <c:pt idx="1">
                  <c:v>25</c:v>
                </c:pt>
                <c:pt idx="2">
                  <c:v>7.4</c:v>
                </c:pt>
                <c:pt idx="3">
                  <c:v>16.7</c:v>
                </c:pt>
                <c:pt idx="4">
                  <c:v>20.3</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27)</c:v>
                </c:pt>
                <c:pt idx="1">
                  <c:v>31 Days - 1 Year (N  = 20)</c:v>
                </c:pt>
                <c:pt idx="2">
                  <c:v>&gt;1 Year - 3 Years (N = 27)</c:v>
                </c:pt>
                <c:pt idx="3">
                  <c:v>&gt;3 Years - 5 Years (N = 12)</c:v>
                </c:pt>
                <c:pt idx="4">
                  <c:v>&gt;5 Years (N = 59)</c:v>
                </c:pt>
              </c:strCache>
            </c:strRef>
          </c:cat>
          <c:val>
            <c:numRef>
              <c:f>Sheet1!$B$4:$F$4</c:f>
              <c:numCache>
                <c:formatCode>General</c:formatCode>
                <c:ptCount val="5"/>
                <c:pt idx="0">
                  <c:v>25.9</c:v>
                </c:pt>
                <c:pt idx="1">
                  <c:v>10</c:v>
                </c:pt>
                <c:pt idx="2">
                  <c:v>33.299999999999997</c:v>
                </c:pt>
                <c:pt idx="3">
                  <c:v>25</c:v>
                </c:pt>
                <c:pt idx="4">
                  <c:v>18.600000000000001</c:v>
                </c:pt>
              </c:numCache>
            </c:numRef>
          </c:val>
          <c:smooth val="0"/>
        </c:ser>
        <c:ser>
          <c:idx val="3"/>
          <c:order val="3"/>
          <c:tx>
            <c:strRef>
              <c:f>Sheet1!$A$5</c:f>
              <c:strCache>
                <c:ptCount val="1"/>
                <c:pt idx="0">
                  <c:v>Cardiovascular</c:v>
                </c:pt>
              </c:strCache>
            </c:strRef>
          </c:tx>
          <c:spPr>
            <a:ln w="41275">
              <a:solidFill>
                <a:srgbClr val="00FFFF"/>
              </a:solidFill>
            </a:ln>
          </c:spPr>
          <c:marker>
            <c:symbol val="diamond"/>
            <c:size val="9"/>
            <c:spPr>
              <a:solidFill>
                <a:srgbClr val="00FFFF"/>
              </a:solidFill>
              <a:ln>
                <a:solidFill>
                  <a:srgbClr val="00FFFF"/>
                </a:solidFill>
              </a:ln>
            </c:spPr>
          </c:marker>
          <c:cat>
            <c:strRef>
              <c:f>Sheet1!$B$1:$F$1</c:f>
              <c:strCache>
                <c:ptCount val="5"/>
                <c:pt idx="0">
                  <c:v>0-30 Days (N = 27)</c:v>
                </c:pt>
                <c:pt idx="1">
                  <c:v>31 Days - 1 Year (N  = 20)</c:v>
                </c:pt>
                <c:pt idx="2">
                  <c:v>&gt;1 Year - 3 Years (N = 27)</c:v>
                </c:pt>
                <c:pt idx="3">
                  <c:v>&gt;3 Years - 5 Years (N = 12)</c:v>
                </c:pt>
                <c:pt idx="4">
                  <c:v>&gt;5 Years (N = 59)</c:v>
                </c:pt>
              </c:strCache>
            </c:strRef>
          </c:cat>
          <c:val>
            <c:numRef>
              <c:f>Sheet1!$B$5:$F$5</c:f>
              <c:numCache>
                <c:formatCode>General</c:formatCode>
                <c:ptCount val="5"/>
                <c:pt idx="0">
                  <c:v>7.4</c:v>
                </c:pt>
                <c:pt idx="1">
                  <c:v>5</c:v>
                </c:pt>
                <c:pt idx="2">
                  <c:v>7.4</c:v>
                </c:pt>
                <c:pt idx="3">
                  <c:v>8.3000000000000007</c:v>
                </c:pt>
                <c:pt idx="4">
                  <c:v>13.6</c:v>
                </c:pt>
              </c:numCache>
            </c:numRef>
          </c:val>
          <c:smooth val="0"/>
        </c:ser>
        <c:dLbls>
          <c:showLegendKey val="0"/>
          <c:showVal val="0"/>
          <c:showCatName val="0"/>
          <c:showSerName val="0"/>
          <c:showPercent val="0"/>
          <c:showBubbleSize val="0"/>
        </c:dLbls>
        <c:marker val="1"/>
        <c:smooth val="0"/>
        <c:axId val="758239168"/>
        <c:axId val="758239560"/>
      </c:lineChart>
      <c:catAx>
        <c:axId val="758239168"/>
        <c:scaling>
          <c:orientation val="minMax"/>
        </c:scaling>
        <c:delete val="0"/>
        <c:axPos val="b"/>
        <c:numFmt formatCode="General" sourceLinked="1"/>
        <c:majorTickMark val="out"/>
        <c:minorTickMark val="none"/>
        <c:tickLblPos val="nextTo"/>
        <c:txPr>
          <a:bodyPr rot="0"/>
          <a:lstStyle/>
          <a:p>
            <a:pPr>
              <a:defRPr sz="1400" b="1"/>
            </a:pPr>
            <a:endParaRPr lang="en-US"/>
          </a:p>
        </c:txPr>
        <c:crossAx val="758239560"/>
        <c:crosses val="autoZero"/>
        <c:auto val="1"/>
        <c:lblAlgn val="ctr"/>
        <c:lblOffset val="100"/>
        <c:noMultiLvlLbl val="0"/>
      </c:catAx>
      <c:valAx>
        <c:axId val="758239560"/>
        <c:scaling>
          <c:orientation val="minMax"/>
          <c:max val="6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txPr>
          <a:bodyPr/>
          <a:lstStyle/>
          <a:p>
            <a:pPr>
              <a:defRPr sz="1500" b="1"/>
            </a:pPr>
            <a:endParaRPr lang="en-US"/>
          </a:p>
        </c:txPr>
        <c:crossAx val="758239168"/>
        <c:crosses val="autoZero"/>
        <c:crossBetween val="between"/>
        <c:majorUnit val="10"/>
      </c:valAx>
      <c:spPr>
        <a:solidFill>
          <a:schemeClr val="bg2"/>
        </a:solidFill>
        <a:ln>
          <a:solidFill>
            <a:schemeClr val="tx1"/>
          </a:solidFill>
        </a:ln>
      </c:spPr>
    </c:plotArea>
    <c:legend>
      <c:legendPos val="r"/>
      <c:layout>
        <c:manualLayout>
          <c:xMode val="edge"/>
          <c:yMode val="edge"/>
          <c:x val="0.13122418879056055"/>
          <c:y val="4.8999237998476025E-2"/>
          <c:w val="0.81437321441014565"/>
          <c:h val="9.5078316823300313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rgbClr val="000000"/>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346</c:v>
                </c:pt>
                <c:pt idx="1">
                  <c:v>162</c:v>
                </c:pt>
                <c:pt idx="2">
                  <c:v>65</c:v>
                </c:pt>
                <c:pt idx="3">
                  <c:v>41</c:v>
                </c:pt>
                <c:pt idx="4">
                  <c:v>9</c:v>
                </c:pt>
                <c:pt idx="5">
                  <c:v>1</c:v>
                </c:pt>
              </c:numCache>
            </c:numRef>
          </c:val>
        </c:ser>
        <c:dLbls>
          <c:showLegendKey val="0"/>
          <c:showVal val="0"/>
          <c:showCatName val="0"/>
          <c:showSerName val="0"/>
          <c:showPercent val="0"/>
          <c:showBubbleSize val="0"/>
        </c:dLbls>
        <c:gapWidth val="35"/>
        <c:axId val="825366048"/>
        <c:axId val="825365656"/>
      </c:barChart>
      <c:catAx>
        <c:axId val="825366048"/>
        <c:scaling>
          <c:orientation val="minMax"/>
        </c:scaling>
        <c:delete val="0"/>
        <c:axPos val="b"/>
        <c:title>
          <c:tx>
            <c:rich>
              <a:bodyPr/>
              <a:lstStyle/>
              <a:p>
                <a:pPr>
                  <a:defRPr sz="1700"/>
                </a:pPr>
                <a:r>
                  <a:rPr lang="en-US" sz="1700" dirty="0" smtClean="0"/>
                  <a:t>Donor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825365656"/>
        <c:crosses val="autoZero"/>
        <c:auto val="1"/>
        <c:lblAlgn val="ctr"/>
        <c:lblOffset val="100"/>
        <c:tickLblSkip val="1"/>
        <c:noMultiLvlLbl val="0"/>
      </c:catAx>
      <c:valAx>
        <c:axId val="825365656"/>
        <c:scaling>
          <c:orientation val="minMax"/>
          <c:max val="4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txPr>
          <a:bodyPr/>
          <a:lstStyle/>
          <a:p>
            <a:pPr>
              <a:defRPr sz="1500" b="1"/>
            </a:pPr>
            <a:endParaRPr lang="en-US"/>
          </a:p>
        </c:txPr>
        <c:crossAx val="825366048"/>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835017304253"/>
          <c:y val="3.4494427950604534E-2"/>
          <c:w val="0.87711355770793975"/>
          <c:h val="0.82250053784260557"/>
        </c:manualLayout>
      </c:layout>
      <c:barChart>
        <c:barDir val="col"/>
        <c:grouping val="stacked"/>
        <c:varyColors val="0"/>
        <c:ser>
          <c:idx val="0"/>
          <c:order val="0"/>
          <c:tx>
            <c:strRef>
              <c:f>Sheet1!$B$1</c:f>
              <c:strCache>
                <c:ptCount val="1"/>
                <c:pt idx="0">
                  <c:v>&lt;1</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0</c:v>
                </c:pt>
                <c:pt idx="1">
                  <c:v>0</c:v>
                </c:pt>
                <c:pt idx="2">
                  <c:v>0</c:v>
                </c:pt>
                <c:pt idx="3">
                  <c:v>0</c:v>
                </c:pt>
                <c:pt idx="4">
                  <c:v>1</c:v>
                </c:pt>
                <c:pt idx="5">
                  <c:v>0</c:v>
                </c:pt>
                <c:pt idx="6">
                  <c:v>0</c:v>
                </c:pt>
                <c:pt idx="7">
                  <c:v>3</c:v>
                </c:pt>
                <c:pt idx="8">
                  <c:v>0</c:v>
                </c:pt>
                <c:pt idx="9">
                  <c:v>0</c:v>
                </c:pt>
                <c:pt idx="10">
                  <c:v>1</c:v>
                </c:pt>
                <c:pt idx="11">
                  <c:v>0</c:v>
                </c:pt>
                <c:pt idx="12">
                  <c:v>0</c:v>
                </c:pt>
                <c:pt idx="13">
                  <c:v>2</c:v>
                </c:pt>
                <c:pt idx="14">
                  <c:v>0</c:v>
                </c:pt>
                <c:pt idx="15">
                  <c:v>0</c:v>
                </c:pt>
                <c:pt idx="16">
                  <c:v>5</c:v>
                </c:pt>
                <c:pt idx="17">
                  <c:v>1</c:v>
                </c:pt>
                <c:pt idx="18">
                  <c:v>1</c:v>
                </c:pt>
                <c:pt idx="19">
                  <c:v>0</c:v>
                </c:pt>
                <c:pt idx="20">
                  <c:v>1</c:v>
                </c:pt>
                <c:pt idx="21">
                  <c:v>0</c:v>
                </c:pt>
                <c:pt idx="22">
                  <c:v>0</c:v>
                </c:pt>
                <c:pt idx="23">
                  <c:v>0</c:v>
                </c:pt>
                <c:pt idx="24">
                  <c:v>3</c:v>
                </c:pt>
                <c:pt idx="25">
                  <c:v>1</c:v>
                </c:pt>
                <c:pt idx="26">
                  <c:v>0</c:v>
                </c:pt>
                <c:pt idx="27">
                  <c:v>0</c:v>
                </c:pt>
                <c:pt idx="28">
                  <c:v>0</c:v>
                </c:pt>
                <c:pt idx="29">
                  <c:v>0</c:v>
                </c:pt>
                <c:pt idx="30">
                  <c:v>0</c:v>
                </c:pt>
                <c:pt idx="31">
                  <c:v>0</c:v>
                </c:pt>
                <c:pt idx="32">
                  <c:v>0</c:v>
                </c:pt>
              </c:numCache>
            </c:numRef>
          </c:val>
        </c:ser>
        <c:ser>
          <c:idx val="1"/>
          <c:order val="1"/>
          <c:tx>
            <c:strRef>
              <c:f>Sheet1!$C$1</c:f>
              <c:strCache>
                <c:ptCount val="1"/>
                <c:pt idx="0">
                  <c:v>1-5</c:v>
                </c:pt>
              </c:strCache>
            </c:strRef>
          </c:tx>
          <c:spPr>
            <a:gradFill flip="none" rotWithShape="1">
              <a:gsLst>
                <a:gs pos="0">
                  <a:srgbClr val="A6A200"/>
                </a:gs>
                <a:gs pos="50000">
                  <a:srgbClr val="FFFF00"/>
                </a:gs>
                <a:gs pos="100000">
                  <a:srgbClr val="A6A200"/>
                </a:gs>
              </a:gsLst>
              <a:lin ang="10800000" scaled="1"/>
              <a:tileRect/>
            </a:gradFill>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Sheet1!$C$2:$C$34</c:f>
              <c:numCache>
                <c:formatCode>General</c:formatCode>
                <c:ptCount val="33"/>
                <c:pt idx="0">
                  <c:v>0</c:v>
                </c:pt>
                <c:pt idx="1">
                  <c:v>0</c:v>
                </c:pt>
                <c:pt idx="2">
                  <c:v>0</c:v>
                </c:pt>
                <c:pt idx="3">
                  <c:v>2</c:v>
                </c:pt>
                <c:pt idx="4">
                  <c:v>4</c:v>
                </c:pt>
                <c:pt idx="5">
                  <c:v>6</c:v>
                </c:pt>
                <c:pt idx="6">
                  <c:v>10</c:v>
                </c:pt>
                <c:pt idx="7">
                  <c:v>8</c:v>
                </c:pt>
                <c:pt idx="8">
                  <c:v>11</c:v>
                </c:pt>
                <c:pt idx="9">
                  <c:v>4</c:v>
                </c:pt>
                <c:pt idx="10">
                  <c:v>5</c:v>
                </c:pt>
                <c:pt idx="11">
                  <c:v>7</c:v>
                </c:pt>
                <c:pt idx="12">
                  <c:v>6</c:v>
                </c:pt>
                <c:pt idx="13">
                  <c:v>1</c:v>
                </c:pt>
                <c:pt idx="14">
                  <c:v>7</c:v>
                </c:pt>
                <c:pt idx="15">
                  <c:v>5</c:v>
                </c:pt>
                <c:pt idx="16">
                  <c:v>3</c:v>
                </c:pt>
                <c:pt idx="17">
                  <c:v>6</c:v>
                </c:pt>
                <c:pt idx="18">
                  <c:v>2</c:v>
                </c:pt>
                <c:pt idx="19">
                  <c:v>3</c:v>
                </c:pt>
                <c:pt idx="20">
                  <c:v>0</c:v>
                </c:pt>
                <c:pt idx="21">
                  <c:v>1</c:v>
                </c:pt>
                <c:pt idx="22">
                  <c:v>2</c:v>
                </c:pt>
                <c:pt idx="23">
                  <c:v>1</c:v>
                </c:pt>
                <c:pt idx="24">
                  <c:v>2</c:v>
                </c:pt>
                <c:pt idx="25">
                  <c:v>3</c:v>
                </c:pt>
                <c:pt idx="26">
                  <c:v>3</c:v>
                </c:pt>
                <c:pt idx="27">
                  <c:v>2</c:v>
                </c:pt>
                <c:pt idx="28">
                  <c:v>1</c:v>
                </c:pt>
                <c:pt idx="29">
                  <c:v>1</c:v>
                </c:pt>
                <c:pt idx="30">
                  <c:v>1</c:v>
                </c:pt>
                <c:pt idx="31">
                  <c:v>3</c:v>
                </c:pt>
                <c:pt idx="32">
                  <c:v>1</c:v>
                </c:pt>
              </c:numCache>
            </c:numRef>
          </c:val>
        </c:ser>
        <c:ser>
          <c:idx val="2"/>
          <c:order val="2"/>
          <c:tx>
            <c:strRef>
              <c:f>Sheet1!$D$1</c:f>
              <c:strCache>
                <c:ptCount val="1"/>
                <c:pt idx="0">
                  <c:v>6-10</c:v>
                </c:pt>
              </c:strCache>
            </c:strRef>
          </c:tx>
          <c:spPr>
            <a:gradFill flip="none" rotWithShape="1">
              <a:gsLst>
                <a:gs pos="0">
                  <a:srgbClr val="C00000"/>
                </a:gs>
                <a:gs pos="50000">
                  <a:srgbClr val="FF0000"/>
                </a:gs>
                <a:gs pos="100000">
                  <a:srgbClr val="C00000"/>
                </a:gs>
              </a:gsLst>
              <a:lin ang="10800000" scaled="1"/>
              <a:tileRect/>
            </a:gradFill>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Sheet1!$D$2:$D$34</c:f>
              <c:numCache>
                <c:formatCode>General</c:formatCode>
                <c:ptCount val="33"/>
                <c:pt idx="0">
                  <c:v>0</c:v>
                </c:pt>
                <c:pt idx="1">
                  <c:v>0</c:v>
                </c:pt>
                <c:pt idx="2">
                  <c:v>0</c:v>
                </c:pt>
                <c:pt idx="3">
                  <c:v>1</c:v>
                </c:pt>
                <c:pt idx="4">
                  <c:v>6</c:v>
                </c:pt>
                <c:pt idx="5">
                  <c:v>8</c:v>
                </c:pt>
                <c:pt idx="6">
                  <c:v>11</c:v>
                </c:pt>
                <c:pt idx="7">
                  <c:v>13</c:v>
                </c:pt>
                <c:pt idx="8">
                  <c:v>12</c:v>
                </c:pt>
                <c:pt idx="9">
                  <c:v>15</c:v>
                </c:pt>
                <c:pt idx="10">
                  <c:v>9</c:v>
                </c:pt>
                <c:pt idx="11">
                  <c:v>5</c:v>
                </c:pt>
                <c:pt idx="12">
                  <c:v>9</c:v>
                </c:pt>
                <c:pt idx="13">
                  <c:v>4</c:v>
                </c:pt>
                <c:pt idx="14">
                  <c:v>6</c:v>
                </c:pt>
                <c:pt idx="15">
                  <c:v>3</c:v>
                </c:pt>
                <c:pt idx="16">
                  <c:v>1</c:v>
                </c:pt>
                <c:pt idx="17">
                  <c:v>3</c:v>
                </c:pt>
                <c:pt idx="18">
                  <c:v>4</c:v>
                </c:pt>
                <c:pt idx="19">
                  <c:v>3</c:v>
                </c:pt>
                <c:pt idx="20">
                  <c:v>0</c:v>
                </c:pt>
                <c:pt idx="21">
                  <c:v>2</c:v>
                </c:pt>
                <c:pt idx="22">
                  <c:v>2</c:v>
                </c:pt>
                <c:pt idx="23">
                  <c:v>2</c:v>
                </c:pt>
                <c:pt idx="24">
                  <c:v>1</c:v>
                </c:pt>
                <c:pt idx="25">
                  <c:v>0</c:v>
                </c:pt>
                <c:pt idx="26">
                  <c:v>2</c:v>
                </c:pt>
                <c:pt idx="27">
                  <c:v>2</c:v>
                </c:pt>
                <c:pt idx="28">
                  <c:v>2</c:v>
                </c:pt>
                <c:pt idx="29">
                  <c:v>1</c:v>
                </c:pt>
                <c:pt idx="30">
                  <c:v>0</c:v>
                </c:pt>
                <c:pt idx="31">
                  <c:v>3</c:v>
                </c:pt>
                <c:pt idx="32">
                  <c:v>2</c:v>
                </c:pt>
              </c:numCache>
            </c:numRef>
          </c:val>
        </c:ser>
        <c:ser>
          <c:idx val="3"/>
          <c:order val="3"/>
          <c:tx>
            <c:strRef>
              <c:f>Sheet1!$E$1</c:f>
              <c:strCache>
                <c:ptCount val="1"/>
                <c:pt idx="0">
                  <c:v>11-17</c:v>
                </c:pt>
              </c:strCache>
            </c:strRef>
          </c:tx>
          <c:spPr>
            <a:gradFill>
              <a:gsLst>
                <a:gs pos="0">
                  <a:srgbClr val="208C03"/>
                </a:gs>
                <a:gs pos="50000">
                  <a:srgbClr val="20F703"/>
                </a:gs>
                <a:gs pos="100000">
                  <a:srgbClr val="208C03"/>
                </a:gs>
              </a:gsLst>
              <a:lin ang="10800000" scaled="1"/>
            </a:gradFill>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Sheet1!$E$2:$E$34</c:f>
              <c:numCache>
                <c:formatCode>General</c:formatCode>
                <c:ptCount val="33"/>
                <c:pt idx="0">
                  <c:v>0</c:v>
                </c:pt>
                <c:pt idx="1">
                  <c:v>0</c:v>
                </c:pt>
                <c:pt idx="2">
                  <c:v>1</c:v>
                </c:pt>
                <c:pt idx="3">
                  <c:v>6</c:v>
                </c:pt>
                <c:pt idx="4">
                  <c:v>12</c:v>
                </c:pt>
                <c:pt idx="5">
                  <c:v>22</c:v>
                </c:pt>
                <c:pt idx="6">
                  <c:v>30</c:v>
                </c:pt>
                <c:pt idx="7">
                  <c:v>37</c:v>
                </c:pt>
                <c:pt idx="8">
                  <c:v>32</c:v>
                </c:pt>
                <c:pt idx="9">
                  <c:v>27</c:v>
                </c:pt>
                <c:pt idx="10">
                  <c:v>26</c:v>
                </c:pt>
                <c:pt idx="11">
                  <c:v>19</c:v>
                </c:pt>
                <c:pt idx="12">
                  <c:v>29</c:v>
                </c:pt>
                <c:pt idx="13">
                  <c:v>19</c:v>
                </c:pt>
                <c:pt idx="14">
                  <c:v>18</c:v>
                </c:pt>
                <c:pt idx="15">
                  <c:v>12</c:v>
                </c:pt>
                <c:pt idx="16">
                  <c:v>13</c:v>
                </c:pt>
                <c:pt idx="17">
                  <c:v>19</c:v>
                </c:pt>
                <c:pt idx="18">
                  <c:v>12</c:v>
                </c:pt>
                <c:pt idx="19">
                  <c:v>13</c:v>
                </c:pt>
                <c:pt idx="20">
                  <c:v>10</c:v>
                </c:pt>
                <c:pt idx="21">
                  <c:v>14</c:v>
                </c:pt>
                <c:pt idx="22">
                  <c:v>10</c:v>
                </c:pt>
                <c:pt idx="23">
                  <c:v>8</c:v>
                </c:pt>
                <c:pt idx="24">
                  <c:v>13</c:v>
                </c:pt>
                <c:pt idx="25">
                  <c:v>6</c:v>
                </c:pt>
                <c:pt idx="26">
                  <c:v>6</c:v>
                </c:pt>
                <c:pt idx="27">
                  <c:v>5</c:v>
                </c:pt>
                <c:pt idx="28">
                  <c:v>5</c:v>
                </c:pt>
                <c:pt idx="29">
                  <c:v>5</c:v>
                </c:pt>
                <c:pt idx="30">
                  <c:v>5</c:v>
                </c:pt>
                <c:pt idx="31">
                  <c:v>5</c:v>
                </c:pt>
                <c:pt idx="32">
                  <c:v>8</c:v>
                </c:pt>
              </c:numCache>
            </c:numRef>
          </c:val>
        </c:ser>
        <c:dLbls>
          <c:showLegendKey val="0"/>
          <c:showVal val="0"/>
          <c:showCatName val="0"/>
          <c:showSerName val="0"/>
          <c:showPercent val="0"/>
          <c:showBubbleSize val="0"/>
        </c:dLbls>
        <c:gapWidth val="35"/>
        <c:overlap val="100"/>
        <c:axId val="895649672"/>
        <c:axId val="895650064"/>
      </c:barChart>
      <c:catAx>
        <c:axId val="895649672"/>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895650064"/>
        <c:crosses val="autoZero"/>
        <c:auto val="1"/>
        <c:lblAlgn val="ctr"/>
        <c:lblOffset val="100"/>
        <c:tickLblSkip val="1"/>
        <c:noMultiLvlLbl val="0"/>
      </c:catAx>
      <c:valAx>
        <c:axId val="895650064"/>
        <c:scaling>
          <c:orientation val="minMax"/>
          <c:max val="65"/>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749262536873156E-3"/>
              <c:y val="0.19827890366163245"/>
            </c:manualLayout>
          </c:layout>
          <c:overlay val="0"/>
        </c:title>
        <c:numFmt formatCode="General" sourceLinked="1"/>
        <c:majorTickMark val="out"/>
        <c:minorTickMark val="none"/>
        <c:tickLblPos val="nextTo"/>
        <c:txPr>
          <a:bodyPr/>
          <a:lstStyle/>
          <a:p>
            <a:pPr>
              <a:defRPr sz="1500" b="1"/>
            </a:pPr>
            <a:endParaRPr lang="en-US"/>
          </a:p>
        </c:txPr>
        <c:crossAx val="895649672"/>
        <c:crosses val="autoZero"/>
        <c:crossBetween val="between"/>
        <c:majorUnit val="5"/>
      </c:valAx>
      <c:spPr>
        <a:solidFill>
          <a:schemeClr val="bg2"/>
        </a:solidFill>
        <a:ln>
          <a:solidFill>
            <a:schemeClr val="tx1"/>
          </a:solidFill>
        </a:ln>
      </c:spPr>
    </c:plotArea>
    <c:legend>
      <c:legendPos val="r"/>
      <c:layout>
        <c:manualLayout>
          <c:xMode val="edge"/>
          <c:yMode val="edge"/>
          <c:x val="0.81214758553410915"/>
          <c:y val="6.8249860160922507E-2"/>
          <c:w val="0.15039672032146481"/>
          <c:h val="0.2596814191329543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662959893171247E-2"/>
          <c:y val="4.6939050297717007E-2"/>
          <c:w val="0.8296972417921444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Sheet1!$B$2:$B$32</c:f>
              <c:numCache>
                <c:formatCode>General</c:formatCode>
                <c:ptCount val="31"/>
                <c:pt idx="0">
                  <c:v>0</c:v>
                </c:pt>
                <c:pt idx="1">
                  <c:v>0</c:v>
                </c:pt>
                <c:pt idx="2">
                  <c:v>0</c:v>
                </c:pt>
                <c:pt idx="3">
                  <c:v>4</c:v>
                </c:pt>
                <c:pt idx="4">
                  <c:v>5</c:v>
                </c:pt>
                <c:pt idx="5">
                  <c:v>4</c:v>
                </c:pt>
                <c:pt idx="6">
                  <c:v>4</c:v>
                </c:pt>
                <c:pt idx="7">
                  <c:v>3</c:v>
                </c:pt>
                <c:pt idx="8">
                  <c:v>2</c:v>
                </c:pt>
                <c:pt idx="9">
                  <c:v>1</c:v>
                </c:pt>
                <c:pt idx="10">
                  <c:v>1</c:v>
                </c:pt>
                <c:pt idx="11">
                  <c:v>0</c:v>
                </c:pt>
                <c:pt idx="12">
                  <c:v>1</c:v>
                </c:pt>
                <c:pt idx="13">
                  <c:v>0</c:v>
                </c:pt>
                <c:pt idx="14">
                  <c:v>1</c:v>
                </c:pt>
                <c:pt idx="15">
                  <c:v>2</c:v>
                </c:pt>
                <c:pt idx="16">
                  <c:v>0</c:v>
                </c:pt>
                <c:pt idx="17">
                  <c:v>0</c:v>
                </c:pt>
                <c:pt idx="18">
                  <c:v>0</c:v>
                </c:pt>
                <c:pt idx="19">
                  <c:v>1</c:v>
                </c:pt>
                <c:pt idx="20">
                  <c:v>0</c:v>
                </c:pt>
                <c:pt idx="21">
                  <c:v>0</c:v>
                </c:pt>
                <c:pt idx="22">
                  <c:v>0</c:v>
                </c:pt>
                <c:pt idx="23">
                  <c:v>1</c:v>
                </c:pt>
                <c:pt idx="24">
                  <c:v>0</c:v>
                </c:pt>
                <c:pt idx="25">
                  <c:v>0</c:v>
                </c:pt>
                <c:pt idx="26">
                  <c:v>0</c:v>
                </c:pt>
                <c:pt idx="27">
                  <c:v>0</c:v>
                </c:pt>
                <c:pt idx="28">
                  <c:v>0</c:v>
                </c:pt>
                <c:pt idx="29">
                  <c:v>0</c:v>
                </c:pt>
                <c:pt idx="30">
                  <c:v>1</c:v>
                </c:pt>
              </c:numCache>
            </c:numRef>
          </c:val>
        </c:ser>
        <c:dLbls>
          <c:showLegendKey val="0"/>
          <c:showVal val="0"/>
          <c:showCatName val="0"/>
          <c:showSerName val="0"/>
          <c:showPercent val="0"/>
          <c:showBubbleSize val="0"/>
        </c:dLbls>
        <c:gapWidth val="50"/>
        <c:axId val="895650848"/>
        <c:axId val="815345640"/>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Sheet1!$C$2:$C$32</c:f>
              <c:numCache>
                <c:formatCode>General</c:formatCode>
                <c:ptCount val="31"/>
                <c:pt idx="0">
                  <c:v>0</c:v>
                </c:pt>
                <c:pt idx="1">
                  <c:v>0</c:v>
                </c:pt>
                <c:pt idx="2">
                  <c:v>0</c:v>
                </c:pt>
                <c:pt idx="3">
                  <c:v>11.1111</c:v>
                </c:pt>
                <c:pt idx="4">
                  <c:v>9.8039000000000005</c:v>
                </c:pt>
                <c:pt idx="5">
                  <c:v>6.5574000000000003</c:v>
                </c:pt>
                <c:pt idx="6">
                  <c:v>7.2727000000000004</c:v>
                </c:pt>
                <c:pt idx="7">
                  <c:v>6.5217000000000001</c:v>
                </c:pt>
                <c:pt idx="8">
                  <c:v>4.8780000000000001</c:v>
                </c:pt>
                <c:pt idx="9">
                  <c:v>3.2258</c:v>
                </c:pt>
                <c:pt idx="10">
                  <c:v>2.2726999999999999</c:v>
                </c:pt>
                <c:pt idx="11">
                  <c:v>0</c:v>
                </c:pt>
                <c:pt idx="12">
                  <c:v>3.2258</c:v>
                </c:pt>
                <c:pt idx="13">
                  <c:v>0</c:v>
                </c:pt>
                <c:pt idx="14">
                  <c:v>4.5454999999999997</c:v>
                </c:pt>
                <c:pt idx="15">
                  <c:v>6.8966000000000003</c:v>
                </c:pt>
                <c:pt idx="16">
                  <c:v>0</c:v>
                </c:pt>
                <c:pt idx="17">
                  <c:v>0</c:v>
                </c:pt>
                <c:pt idx="18">
                  <c:v>0</c:v>
                </c:pt>
                <c:pt idx="19">
                  <c:v>5.8823999999999996</c:v>
                </c:pt>
                <c:pt idx="20">
                  <c:v>0</c:v>
                </c:pt>
                <c:pt idx="21">
                  <c:v>0</c:v>
                </c:pt>
                <c:pt idx="22">
                  <c:v>0</c:v>
                </c:pt>
                <c:pt idx="23">
                  <c:v>10</c:v>
                </c:pt>
                <c:pt idx="24">
                  <c:v>0</c:v>
                </c:pt>
                <c:pt idx="25">
                  <c:v>0</c:v>
                </c:pt>
                <c:pt idx="26">
                  <c:v>0</c:v>
                </c:pt>
                <c:pt idx="27">
                  <c:v>0</c:v>
                </c:pt>
                <c:pt idx="28">
                  <c:v>0</c:v>
                </c:pt>
                <c:pt idx="29">
                  <c:v>0</c:v>
                </c:pt>
                <c:pt idx="30">
                  <c:v>9.0908999999999995</c:v>
                </c:pt>
              </c:numCache>
            </c:numRef>
          </c:val>
          <c:smooth val="0"/>
        </c:ser>
        <c:dLbls>
          <c:showLegendKey val="0"/>
          <c:showVal val="0"/>
          <c:showCatName val="0"/>
          <c:showSerName val="0"/>
          <c:showPercent val="0"/>
          <c:showBubbleSize val="0"/>
        </c:dLbls>
        <c:marker val="1"/>
        <c:smooth val="0"/>
        <c:axId val="815346424"/>
        <c:axId val="815346032"/>
      </c:lineChart>
      <c:catAx>
        <c:axId val="895650848"/>
        <c:scaling>
          <c:orientation val="minMax"/>
        </c:scaling>
        <c:delete val="0"/>
        <c:axPos val="b"/>
        <c:title>
          <c:tx>
            <c:rich>
              <a:bodyPr/>
              <a:lstStyle/>
              <a:p>
                <a:pPr>
                  <a:defRPr sz="1800"/>
                </a:pPr>
                <a:r>
                  <a:rPr lang="en-US" sz="1800" dirty="0" smtClean="0"/>
                  <a:t>Year of Retransplant</a:t>
                </a:r>
                <a:endParaRPr lang="en-US" sz="1800" dirty="0"/>
              </a:p>
            </c:rich>
          </c:tx>
          <c:layout>
            <c:manualLayout>
              <c:xMode val="edge"/>
              <c:yMode val="edge"/>
              <c:x val="0.39547842703872549"/>
              <c:y val="0.93850187165649079"/>
            </c:manualLayout>
          </c:layout>
          <c:overlay val="0"/>
        </c:title>
        <c:numFmt formatCode="General" sourceLinked="1"/>
        <c:majorTickMark val="out"/>
        <c:minorTickMark val="none"/>
        <c:tickLblPos val="nextTo"/>
        <c:txPr>
          <a:bodyPr rot="-2700000"/>
          <a:lstStyle/>
          <a:p>
            <a:pPr>
              <a:defRPr sz="1500" b="1"/>
            </a:pPr>
            <a:endParaRPr lang="en-US"/>
          </a:p>
        </c:txPr>
        <c:crossAx val="815345640"/>
        <c:crosses val="autoZero"/>
        <c:auto val="1"/>
        <c:lblAlgn val="ctr"/>
        <c:lblOffset val="100"/>
        <c:tickLblSkip val="1"/>
        <c:noMultiLvlLbl val="0"/>
      </c:catAx>
      <c:valAx>
        <c:axId val="815345640"/>
        <c:scaling>
          <c:orientation val="minMax"/>
        </c:scaling>
        <c:delete val="0"/>
        <c:axPos val="l"/>
        <c:majorGridlines/>
        <c:title>
          <c:tx>
            <c:rich>
              <a:bodyPr rot="-5400000" vert="horz"/>
              <a:lstStyle/>
              <a:p>
                <a:pPr>
                  <a:defRPr/>
                </a:pPr>
                <a:r>
                  <a:rPr lang="en-US" dirty="0" smtClean="0"/>
                  <a:t>Number of Retransplants</a:t>
                </a:r>
                <a:endParaRPr lang="en-US" dirty="0"/>
              </a:p>
            </c:rich>
          </c:tx>
          <c:layout>
            <c:manualLayout>
              <c:xMode val="edge"/>
              <c:yMode val="edge"/>
              <c:x val="5.7610344578487311E-3"/>
              <c:y val="0.17453401978598829"/>
            </c:manualLayout>
          </c:layout>
          <c:overlay val="0"/>
        </c:title>
        <c:numFmt formatCode="General" sourceLinked="1"/>
        <c:majorTickMark val="out"/>
        <c:minorTickMark val="none"/>
        <c:tickLblPos val="nextTo"/>
        <c:txPr>
          <a:bodyPr/>
          <a:lstStyle/>
          <a:p>
            <a:pPr>
              <a:defRPr sz="1600" b="1"/>
            </a:pPr>
            <a:endParaRPr lang="en-US"/>
          </a:p>
        </c:txPr>
        <c:crossAx val="895650848"/>
        <c:crosses val="autoZero"/>
        <c:crossBetween val="between"/>
      </c:valAx>
      <c:valAx>
        <c:axId val="815346032"/>
        <c:scaling>
          <c:orientation val="minMax"/>
          <c:max val="18"/>
        </c:scaling>
        <c:delete val="0"/>
        <c:axPos val="r"/>
        <c:title>
          <c:tx>
            <c:rich>
              <a:bodyPr/>
              <a:lstStyle/>
              <a:p>
                <a:pPr>
                  <a:defRPr/>
                </a:pPr>
                <a:r>
                  <a:rPr lang="en-US" dirty="0" smtClean="0"/>
                  <a:t>% of transplants</a:t>
                </a:r>
                <a:endParaRPr lang="en-US" dirty="0"/>
              </a:p>
            </c:rich>
          </c:tx>
          <c:layout/>
          <c:overlay val="0"/>
        </c:title>
        <c:numFmt formatCode="General" sourceLinked="1"/>
        <c:majorTickMark val="out"/>
        <c:minorTickMark val="none"/>
        <c:tickLblPos val="nextTo"/>
        <c:txPr>
          <a:bodyPr/>
          <a:lstStyle/>
          <a:p>
            <a:pPr>
              <a:defRPr sz="1500" b="1"/>
            </a:pPr>
            <a:endParaRPr lang="en-US"/>
          </a:p>
        </c:txPr>
        <c:crossAx val="815346424"/>
        <c:crosses val="max"/>
        <c:crossBetween val="between"/>
        <c:majorUnit val="3"/>
      </c:valAx>
      <c:catAx>
        <c:axId val="815346424"/>
        <c:scaling>
          <c:orientation val="minMax"/>
        </c:scaling>
        <c:delete val="1"/>
        <c:axPos val="b"/>
        <c:numFmt formatCode="General" sourceLinked="1"/>
        <c:majorTickMark val="out"/>
        <c:minorTickMark val="none"/>
        <c:tickLblPos val="nextTo"/>
        <c:crossAx val="815346032"/>
        <c:crosses val="autoZero"/>
        <c:auto val="1"/>
        <c:lblAlgn val="ctr"/>
        <c:lblOffset val="100"/>
        <c:noMultiLvlLbl val="0"/>
      </c:catAx>
      <c:spPr>
        <a:solidFill>
          <a:schemeClr val="bg2"/>
        </a:solidFill>
        <a:ln>
          <a:solidFill>
            <a:srgbClr val="FFFFFF"/>
          </a:solidFill>
        </a:ln>
      </c:spPr>
    </c:plotArea>
    <c:legend>
      <c:legendPos val="t"/>
      <c:layout>
        <c:manualLayout>
          <c:xMode val="edge"/>
          <c:yMode val="edge"/>
          <c:x val="0.75247950914030481"/>
          <c:y val="7.4807598122201766E-2"/>
          <c:w val="0.14850405212506329"/>
          <c:h val="8.7929075478859031E-2"/>
        </c:manualLayout>
      </c:layout>
      <c:overlay val="0"/>
      <c:spPr>
        <a:solidFill>
          <a:schemeClr val="bg2"/>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2420969502706"/>
          <c:y val="3.6626238252476601E-2"/>
          <c:w val="0.87785160151443342"/>
          <c:h val="0.7702108204216408"/>
        </c:manualLayout>
      </c:layout>
      <c:barChart>
        <c:barDir val="col"/>
        <c:grouping val="stack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Sheet1!$A$2:$A$6</c:f>
              <c:strCache>
                <c:ptCount val="5"/>
                <c:pt idx="0">
                  <c:v>0-&lt;1 month</c:v>
                </c:pt>
                <c:pt idx="1">
                  <c:v>1-&lt;12 months</c:v>
                </c:pt>
                <c:pt idx="2">
                  <c:v>12-&lt;36 months</c:v>
                </c:pt>
                <c:pt idx="3">
                  <c:v>36+ months</c:v>
                </c:pt>
                <c:pt idx="4">
                  <c:v>Not reported</c:v>
                </c:pt>
              </c:strCache>
            </c:strRef>
          </c:cat>
          <c:val>
            <c:numRef>
              <c:f>Sheet1!$B$2:$B$6</c:f>
              <c:numCache>
                <c:formatCode>General</c:formatCode>
                <c:ptCount val="5"/>
                <c:pt idx="0">
                  <c:v>4</c:v>
                </c:pt>
                <c:pt idx="1">
                  <c:v>5</c:v>
                </c:pt>
                <c:pt idx="2">
                  <c:v>9</c:v>
                </c:pt>
                <c:pt idx="3">
                  <c:v>7</c:v>
                </c:pt>
                <c:pt idx="4">
                  <c:v>6</c:v>
                </c:pt>
              </c:numCache>
            </c:numRef>
          </c:val>
        </c:ser>
        <c:dLbls>
          <c:showLegendKey val="0"/>
          <c:showVal val="0"/>
          <c:showCatName val="0"/>
          <c:showSerName val="0"/>
          <c:showPercent val="0"/>
          <c:showBubbleSize val="0"/>
        </c:dLbls>
        <c:gapWidth val="35"/>
        <c:overlap val="100"/>
        <c:axId val="815347208"/>
        <c:axId val="491117480"/>
      </c:barChart>
      <c:catAx>
        <c:axId val="815347208"/>
        <c:scaling>
          <c:orientation val="minMax"/>
        </c:scaling>
        <c:delete val="0"/>
        <c:axPos val="b"/>
        <c:title>
          <c:tx>
            <c:rich>
              <a:bodyPr/>
              <a:lstStyle/>
              <a:p>
                <a:pPr>
                  <a:defRPr sz="1700"/>
                </a:pPr>
                <a:r>
                  <a:rPr lang="en-US" sz="1700" dirty="0" smtClean="0"/>
                  <a:t>Time Between Previous and Current Transplant</a:t>
                </a:r>
                <a:endParaRPr lang="en-US" sz="1700" dirty="0"/>
              </a:p>
            </c:rich>
          </c:tx>
          <c:layout>
            <c:manualLayout>
              <c:xMode val="edge"/>
              <c:yMode val="edge"/>
              <c:x val="0.24810593919122947"/>
              <c:y val="0.93961538461538463"/>
            </c:manualLayout>
          </c:layout>
          <c:overlay val="0"/>
        </c:title>
        <c:numFmt formatCode="General" sourceLinked="1"/>
        <c:majorTickMark val="out"/>
        <c:minorTickMark val="none"/>
        <c:tickLblPos val="nextTo"/>
        <c:txPr>
          <a:bodyPr rot="0"/>
          <a:lstStyle/>
          <a:p>
            <a:pPr>
              <a:defRPr sz="1500" b="1"/>
            </a:pPr>
            <a:endParaRPr lang="en-US"/>
          </a:p>
        </c:txPr>
        <c:crossAx val="491117480"/>
        <c:crosses val="autoZero"/>
        <c:auto val="1"/>
        <c:lblAlgn val="ctr"/>
        <c:lblOffset val="100"/>
        <c:tickLblSkip val="1"/>
        <c:noMultiLvlLbl val="0"/>
      </c:catAx>
      <c:valAx>
        <c:axId val="491117480"/>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1.4277286135693184E-2"/>
              <c:y val="0.14421340601655591"/>
            </c:manualLayout>
          </c:layout>
          <c:overlay val="0"/>
        </c:title>
        <c:numFmt formatCode="General" sourceLinked="1"/>
        <c:majorTickMark val="out"/>
        <c:minorTickMark val="none"/>
        <c:tickLblPos val="nextTo"/>
        <c:txPr>
          <a:bodyPr/>
          <a:lstStyle/>
          <a:p>
            <a:pPr>
              <a:defRPr sz="1500" b="1"/>
            </a:pPr>
            <a:endParaRPr lang="en-US"/>
          </a:p>
        </c:txPr>
        <c:crossAx val="815347208"/>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977395013123357"/>
          <c:y val="0.15663570374015748"/>
          <c:w val="0.78293667979002635"/>
          <c:h val="0.72801488681102366"/>
        </c:manualLayout>
      </c:layout>
      <c:barChart>
        <c:barDir val="col"/>
        <c:grouping val="percentStacked"/>
        <c:varyColors val="0"/>
        <c:ser>
          <c:idx val="0"/>
          <c:order val="0"/>
          <c:tx>
            <c:strRef>
              <c:f>Sheet1!$A$2</c:f>
              <c:strCache>
                <c:ptCount val="1"/>
                <c:pt idx="0">
                  <c:v>&lt;1</c:v>
                </c:pt>
              </c:strCache>
            </c:strRef>
          </c:tx>
          <c:spPr>
            <a:gradFill>
              <a:gsLst>
                <a:gs pos="0">
                  <a:srgbClr val="6600CC"/>
                </a:gs>
                <a:gs pos="50000">
                  <a:srgbClr val="9933FF"/>
                </a:gs>
                <a:gs pos="100000">
                  <a:srgbClr val="6600CC"/>
                </a:gs>
              </a:gsLst>
              <a:lin ang="10800000" scaled="1"/>
            </a:gradFill>
            <a:ln>
              <a:solidFill>
                <a:schemeClr val="bg2"/>
              </a:solidFill>
            </a:ln>
          </c:spPr>
          <c:invertIfNegative val="0"/>
          <c:dLbls>
            <c:dLbl>
              <c:idx val="0"/>
              <c:layout>
                <c:manualLayout>
                  <c:x val="3.022856517935258E-3"/>
                  <c:y val="8.6478223425196857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0"/>
                  <c:y val="0.1013898609895983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3.2679352580928401E-3"/>
                  <c:y val="7.5961491141732285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1985-1999</c:v>
                </c:pt>
                <c:pt idx="1">
                  <c:v>2000-2007</c:v>
                </c:pt>
                <c:pt idx="2">
                  <c:v>2008-6/2015</c:v>
                </c:pt>
              </c:strCache>
            </c:strRef>
          </c:cat>
          <c:val>
            <c:numRef>
              <c:f>Sheet1!$B$2:$D$2</c:f>
              <c:numCache>
                <c:formatCode>General</c:formatCode>
                <c:ptCount val="3"/>
                <c:pt idx="0">
                  <c:v>13</c:v>
                </c:pt>
                <c:pt idx="1">
                  <c:v>6</c:v>
                </c:pt>
                <c:pt idx="2">
                  <c:v>0</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1985-1999</c:v>
                </c:pt>
                <c:pt idx="1">
                  <c:v>2000-2007</c:v>
                </c:pt>
                <c:pt idx="2">
                  <c:v>2008-6/2015</c:v>
                </c:pt>
              </c:strCache>
            </c:strRef>
          </c:cat>
          <c:val>
            <c:numRef>
              <c:f>Sheet1!$B$3:$D$3</c:f>
              <c:numCache>
                <c:formatCode>General</c:formatCode>
                <c:ptCount val="3"/>
                <c:pt idx="0">
                  <c:v>85</c:v>
                </c:pt>
                <c:pt idx="1">
                  <c:v>14</c:v>
                </c:pt>
                <c:pt idx="2">
                  <c:v>12</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1985-1999</c:v>
                </c:pt>
                <c:pt idx="1">
                  <c:v>2000-2007</c:v>
                </c:pt>
                <c:pt idx="2">
                  <c:v>2008-6/2015</c:v>
                </c:pt>
              </c:strCache>
            </c:strRef>
          </c:cat>
          <c:val>
            <c:numRef>
              <c:f>Sheet1!$B$4:$D$4</c:f>
              <c:numCache>
                <c:formatCode>General</c:formatCode>
                <c:ptCount val="3"/>
                <c:pt idx="0">
                  <c:v>106</c:v>
                </c:pt>
                <c:pt idx="1">
                  <c:v>14</c:v>
                </c:pt>
                <c:pt idx="2">
                  <c:v>13</c:v>
                </c:pt>
              </c:numCache>
            </c:numRef>
          </c:val>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1985-1999</c:v>
                </c:pt>
                <c:pt idx="1">
                  <c:v>2000-2007</c:v>
                </c:pt>
                <c:pt idx="2">
                  <c:v>2008-6/2015</c:v>
                </c:pt>
              </c:strCache>
            </c:strRef>
          </c:cat>
          <c:val>
            <c:numRef>
              <c:f>Sheet1!$B$5:$D$5</c:f>
              <c:numCache>
                <c:formatCode>General</c:formatCode>
                <c:ptCount val="3"/>
                <c:pt idx="0">
                  <c:v>321</c:v>
                </c:pt>
                <c:pt idx="1">
                  <c:v>86</c:v>
                </c:pt>
                <c:pt idx="2">
                  <c:v>40</c:v>
                </c:pt>
              </c:numCache>
            </c:numRef>
          </c:val>
        </c:ser>
        <c:dLbls>
          <c:showLegendKey val="0"/>
          <c:showVal val="0"/>
          <c:showCatName val="0"/>
          <c:showSerName val="0"/>
          <c:showPercent val="0"/>
          <c:showBubbleSize val="0"/>
        </c:dLbls>
        <c:gapWidth val="50"/>
        <c:overlap val="100"/>
        <c:axId val="491118264"/>
        <c:axId val="491118656"/>
      </c:barChart>
      <c:catAx>
        <c:axId val="491118264"/>
        <c:scaling>
          <c:orientation val="minMax"/>
        </c:scaling>
        <c:delete val="1"/>
        <c:axPos val="b"/>
        <c:numFmt formatCode="General" sourceLinked="0"/>
        <c:majorTickMark val="out"/>
        <c:minorTickMark val="none"/>
        <c:tickLblPos val="none"/>
        <c:crossAx val="491118656"/>
        <c:crosses val="autoZero"/>
        <c:auto val="1"/>
        <c:lblAlgn val="ctr"/>
        <c:lblOffset val="100"/>
        <c:noMultiLvlLbl val="0"/>
      </c:catAx>
      <c:valAx>
        <c:axId val="4911186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1118264"/>
        <c:crosses val="autoZero"/>
        <c:crossBetween val="between"/>
      </c:valAx>
      <c:spPr>
        <a:solidFill>
          <a:srgbClr val="000000"/>
        </a:solidFill>
        <a:ln>
          <a:solidFill>
            <a:srgbClr val="FFFFFF"/>
          </a:solidFill>
        </a:ln>
      </c:spPr>
    </c:plotArea>
    <c:legend>
      <c:legendPos val="t"/>
      <c:layout>
        <c:manualLayout>
          <c:xMode val="edge"/>
          <c:yMode val="edge"/>
          <c:x val="0.27139610673665793"/>
          <c:y val="5.7291666666666664E-2"/>
          <c:w val="0.46802362204724407"/>
          <c:h val="5.8834071522309711E-2"/>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Sheet1!$B$2:$B$32</c:f>
              <c:numCache>
                <c:formatCode>General</c:formatCode>
                <c:ptCount val="31"/>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7</c:v>
                </c:pt>
                <c:pt idx="15">
                  <c:v>9</c:v>
                </c:pt>
                <c:pt idx="16">
                  <c:v>6</c:v>
                </c:pt>
                <c:pt idx="17">
                  <c:v>11</c:v>
                </c:pt>
                <c:pt idx="18">
                  <c:v>4</c:v>
                </c:pt>
                <c:pt idx="19">
                  <c:v>7</c:v>
                </c:pt>
                <c:pt idx="20">
                  <c:v>5</c:v>
                </c:pt>
                <c:pt idx="21">
                  <c:v>4</c:v>
                </c:pt>
                <c:pt idx="22">
                  <c:v>6</c:v>
                </c:pt>
                <c:pt idx="23">
                  <c:v>5</c:v>
                </c:pt>
                <c:pt idx="24">
                  <c:v>4</c:v>
                </c:pt>
                <c:pt idx="25">
                  <c:v>3</c:v>
                </c:pt>
                <c:pt idx="26">
                  <c:v>3</c:v>
                </c:pt>
                <c:pt idx="27">
                  <c:v>2</c:v>
                </c:pt>
                <c:pt idx="28">
                  <c:v>3</c:v>
                </c:pt>
                <c:pt idx="29">
                  <c:v>3</c:v>
                </c:pt>
                <c:pt idx="30">
                  <c:v>3</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Sheet1!$C$2:$C$32</c:f>
              <c:numCache>
                <c:formatCode>General</c:formatCode>
                <c:ptCount val="31"/>
                <c:pt idx="0">
                  <c:v>0</c:v>
                </c:pt>
                <c:pt idx="1">
                  <c:v>3</c:v>
                </c:pt>
                <c:pt idx="2">
                  <c:v>3</c:v>
                </c:pt>
                <c:pt idx="3">
                  <c:v>6</c:v>
                </c:pt>
                <c:pt idx="4">
                  <c:v>5</c:v>
                </c:pt>
                <c:pt idx="5">
                  <c:v>6</c:v>
                </c:pt>
                <c:pt idx="6">
                  <c:v>7</c:v>
                </c:pt>
                <c:pt idx="7">
                  <c:v>6</c:v>
                </c:pt>
                <c:pt idx="8">
                  <c:v>6</c:v>
                </c:pt>
                <c:pt idx="9">
                  <c:v>8</c:v>
                </c:pt>
                <c:pt idx="10">
                  <c:v>11</c:v>
                </c:pt>
                <c:pt idx="11">
                  <c:v>8</c:v>
                </c:pt>
                <c:pt idx="12">
                  <c:v>9</c:v>
                </c:pt>
                <c:pt idx="13">
                  <c:v>5</c:v>
                </c:pt>
                <c:pt idx="14">
                  <c:v>5</c:v>
                </c:pt>
                <c:pt idx="15">
                  <c:v>6</c:v>
                </c:pt>
                <c:pt idx="16">
                  <c:v>7</c:v>
                </c:pt>
                <c:pt idx="17">
                  <c:v>6</c:v>
                </c:pt>
                <c:pt idx="18">
                  <c:v>5</c:v>
                </c:pt>
                <c:pt idx="19">
                  <c:v>4</c:v>
                </c:pt>
                <c:pt idx="20">
                  <c:v>3</c:v>
                </c:pt>
                <c:pt idx="21">
                  <c:v>5</c:v>
                </c:pt>
                <c:pt idx="22">
                  <c:v>5</c:v>
                </c:pt>
                <c:pt idx="23">
                  <c:v>3</c:v>
                </c:pt>
                <c:pt idx="24">
                  <c:v>2</c:v>
                </c:pt>
                <c:pt idx="25">
                  <c:v>3</c:v>
                </c:pt>
                <c:pt idx="26">
                  <c:v>2</c:v>
                </c:pt>
                <c:pt idx="27">
                  <c:v>3</c:v>
                </c:pt>
                <c:pt idx="28">
                  <c:v>2</c:v>
                </c:pt>
                <c:pt idx="29">
                  <c:v>5</c:v>
                </c:pt>
                <c:pt idx="30">
                  <c:v>3</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Sheet1!$D$2:$D$32</c:f>
              <c:numCache>
                <c:formatCode>General</c:formatCode>
                <c:ptCount val="31"/>
                <c:pt idx="0">
                  <c:v>0</c:v>
                </c:pt>
                <c:pt idx="1">
                  <c:v>1</c:v>
                </c:pt>
                <c:pt idx="2">
                  <c:v>0</c:v>
                </c:pt>
                <c:pt idx="3">
                  <c:v>0</c:v>
                </c:pt>
                <c:pt idx="4">
                  <c:v>1</c:v>
                </c:pt>
                <c:pt idx="5">
                  <c:v>1</c:v>
                </c:pt>
                <c:pt idx="6">
                  <c:v>0</c:v>
                </c:pt>
                <c:pt idx="7">
                  <c:v>0</c:v>
                </c:pt>
                <c:pt idx="8">
                  <c:v>2</c:v>
                </c:pt>
                <c:pt idx="9">
                  <c:v>1</c:v>
                </c:pt>
                <c:pt idx="10">
                  <c:v>3</c:v>
                </c:pt>
                <c:pt idx="11">
                  <c:v>2</c:v>
                </c:pt>
                <c:pt idx="12">
                  <c:v>0</c:v>
                </c:pt>
                <c:pt idx="13">
                  <c:v>0</c:v>
                </c:pt>
                <c:pt idx="14">
                  <c:v>1</c:v>
                </c:pt>
                <c:pt idx="15">
                  <c:v>0</c:v>
                </c:pt>
                <c:pt idx="16">
                  <c:v>0</c:v>
                </c:pt>
                <c:pt idx="17">
                  <c:v>1</c:v>
                </c:pt>
                <c:pt idx="18">
                  <c:v>0</c:v>
                </c:pt>
                <c:pt idx="19">
                  <c:v>1</c:v>
                </c:pt>
                <c:pt idx="20">
                  <c:v>0</c:v>
                </c:pt>
                <c:pt idx="21">
                  <c:v>1</c:v>
                </c:pt>
                <c:pt idx="22">
                  <c:v>2</c:v>
                </c:pt>
                <c:pt idx="23">
                  <c:v>1</c:v>
                </c:pt>
                <c:pt idx="24">
                  <c:v>1</c:v>
                </c:pt>
                <c:pt idx="25">
                  <c:v>2</c:v>
                </c:pt>
                <c:pt idx="26">
                  <c:v>1</c:v>
                </c:pt>
                <c:pt idx="27">
                  <c:v>1</c:v>
                </c:pt>
                <c:pt idx="28">
                  <c:v>0</c:v>
                </c:pt>
                <c:pt idx="29">
                  <c:v>1</c:v>
                </c:pt>
                <c:pt idx="30">
                  <c:v>2</c:v>
                </c:pt>
              </c:numCache>
            </c:numRef>
          </c:val>
        </c:ser>
        <c:dLbls>
          <c:showLegendKey val="0"/>
          <c:showVal val="0"/>
          <c:showCatName val="0"/>
          <c:showSerName val="0"/>
          <c:showPercent val="0"/>
          <c:showBubbleSize val="0"/>
        </c:dLbls>
        <c:gapWidth val="35"/>
        <c:overlap val="100"/>
        <c:axId val="910463336"/>
        <c:axId val="910463728"/>
      </c:barChart>
      <c:catAx>
        <c:axId val="910463336"/>
        <c:scaling>
          <c:orientation val="minMax"/>
        </c:scaling>
        <c:delete val="0"/>
        <c:axPos val="b"/>
        <c:title>
          <c:tx>
            <c:rich>
              <a:bodyPr/>
              <a:lstStyle/>
              <a:p>
                <a:pPr>
                  <a:defRPr sz="1700"/>
                </a:pPr>
                <a:r>
                  <a:rPr lang="en-US" sz="1700" dirty="0" smtClean="0"/>
                  <a:t>Transplant</a:t>
                </a:r>
                <a:r>
                  <a:rPr lang="en-US" sz="1700" baseline="0" dirty="0" smtClean="0"/>
                  <a:t> Year</a:t>
                </a:r>
                <a:endParaRPr lang="en-US" sz="1700" dirty="0"/>
              </a:p>
            </c:rich>
          </c:tx>
          <c:layout/>
          <c:overlay val="0"/>
        </c:title>
        <c:numFmt formatCode="General" sourceLinked="1"/>
        <c:majorTickMark val="out"/>
        <c:minorTickMark val="none"/>
        <c:tickLblPos val="nextTo"/>
        <c:txPr>
          <a:bodyPr rot="-2700000"/>
          <a:lstStyle/>
          <a:p>
            <a:pPr>
              <a:defRPr sz="1500" b="1"/>
            </a:pPr>
            <a:endParaRPr lang="en-US"/>
          </a:p>
        </c:txPr>
        <c:crossAx val="910463728"/>
        <c:crosses val="autoZero"/>
        <c:auto val="1"/>
        <c:lblAlgn val="ctr"/>
        <c:lblOffset val="100"/>
        <c:tickLblSkip val="1"/>
        <c:noMultiLvlLbl val="0"/>
      </c:catAx>
      <c:valAx>
        <c:axId val="910463728"/>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572281003937007E-2"/>
            </c:manualLayout>
          </c:layout>
          <c:overlay val="0"/>
        </c:title>
        <c:numFmt formatCode="General" sourceLinked="1"/>
        <c:majorTickMark val="out"/>
        <c:minorTickMark val="none"/>
        <c:tickLblPos val="nextTo"/>
        <c:txPr>
          <a:bodyPr/>
          <a:lstStyle/>
          <a:p>
            <a:pPr>
              <a:defRPr sz="1500" b="1"/>
            </a:pPr>
            <a:endParaRPr lang="en-US"/>
          </a:p>
        </c:txPr>
        <c:crossAx val="910463336"/>
        <c:crosses val="autoZero"/>
        <c:crossBetween val="between"/>
      </c:valAx>
      <c:spPr>
        <a:solidFill>
          <a:schemeClr val="bg2"/>
        </a:solidFill>
        <a:ln>
          <a:solidFill>
            <a:schemeClr val="tx1"/>
          </a:solidFill>
        </a:ln>
      </c:spPr>
    </c:plotArea>
    <c:legend>
      <c:legendPos val="r"/>
      <c:layout>
        <c:manualLayout>
          <c:xMode val="edge"/>
          <c:yMode val="edge"/>
          <c:x val="0.71514145355724335"/>
          <c:y val="6.25E-2"/>
          <c:w val="0.24651046384688635"/>
          <c:h val="0.2492882627952755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Sheet1!$B$2:$B$32</c:f>
              <c:numCache>
                <c:formatCode>General</c:formatCode>
                <c:ptCount val="31"/>
                <c:pt idx="0">
                  <c:v>1</c:v>
                </c:pt>
                <c:pt idx="1">
                  <c:v>5</c:v>
                </c:pt>
                <c:pt idx="2">
                  <c:v>5</c:v>
                </c:pt>
                <c:pt idx="3">
                  <c:v>12</c:v>
                </c:pt>
                <c:pt idx="4">
                  <c:v>15</c:v>
                </c:pt>
                <c:pt idx="5">
                  <c:v>13</c:v>
                </c:pt>
                <c:pt idx="6">
                  <c:v>19</c:v>
                </c:pt>
                <c:pt idx="7">
                  <c:v>20</c:v>
                </c:pt>
                <c:pt idx="8">
                  <c:v>20</c:v>
                </c:pt>
                <c:pt idx="9">
                  <c:v>20</c:v>
                </c:pt>
                <c:pt idx="10">
                  <c:v>27</c:v>
                </c:pt>
                <c:pt idx="11">
                  <c:v>18</c:v>
                </c:pt>
                <c:pt idx="12">
                  <c:v>20</c:v>
                </c:pt>
                <c:pt idx="13">
                  <c:v>14</c:v>
                </c:pt>
                <c:pt idx="14">
                  <c:v>13</c:v>
                </c:pt>
                <c:pt idx="15">
                  <c:v>14</c:v>
                </c:pt>
                <c:pt idx="16">
                  <c:v>13</c:v>
                </c:pt>
                <c:pt idx="17">
                  <c:v>18</c:v>
                </c:pt>
                <c:pt idx="18">
                  <c:v>9</c:v>
                </c:pt>
                <c:pt idx="19">
                  <c:v>12</c:v>
                </c:pt>
                <c:pt idx="20">
                  <c:v>8</c:v>
                </c:pt>
                <c:pt idx="21">
                  <c:v>10</c:v>
                </c:pt>
                <c:pt idx="22">
                  <c:v>13</c:v>
                </c:pt>
                <c:pt idx="23">
                  <c:v>9</c:v>
                </c:pt>
                <c:pt idx="24">
                  <c:v>6</c:v>
                </c:pt>
                <c:pt idx="25">
                  <c:v>8</c:v>
                </c:pt>
                <c:pt idx="26">
                  <c:v>6</c:v>
                </c:pt>
                <c:pt idx="27">
                  <c:v>6</c:v>
                </c:pt>
                <c:pt idx="28">
                  <c:v>5</c:v>
                </c:pt>
                <c:pt idx="29">
                  <c:v>9</c:v>
                </c:pt>
                <c:pt idx="30">
                  <c:v>8</c:v>
                </c:pt>
              </c:numCache>
            </c:numRef>
          </c:val>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Sheet1!$C$2:$C$32</c:f>
              <c:numCache>
                <c:formatCode>General</c:formatCode>
                <c:ptCount val="31"/>
                <c:pt idx="0">
                  <c:v>0</c:v>
                </c:pt>
                <c:pt idx="1">
                  <c:v>0</c:v>
                </c:pt>
                <c:pt idx="2">
                  <c:v>0</c:v>
                </c:pt>
                <c:pt idx="3">
                  <c:v>0</c:v>
                </c:pt>
                <c:pt idx="4">
                  <c:v>1</c:v>
                </c:pt>
                <c:pt idx="5">
                  <c:v>2</c:v>
                </c:pt>
                <c:pt idx="6">
                  <c:v>2</c:v>
                </c:pt>
                <c:pt idx="7">
                  <c:v>0</c:v>
                </c:pt>
                <c:pt idx="8">
                  <c:v>2</c:v>
                </c:pt>
                <c:pt idx="9">
                  <c:v>0</c:v>
                </c:pt>
                <c:pt idx="10">
                  <c:v>1</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pt idx="28">
                  <c:v>0</c:v>
                </c:pt>
                <c:pt idx="29">
                  <c:v>0</c:v>
                </c:pt>
                <c:pt idx="30">
                  <c:v>0</c:v>
                </c:pt>
              </c:numCache>
            </c:numRef>
          </c:val>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Sheet1!$D$2:$D$32</c:f>
              <c:numCache>
                <c:formatCode>General</c:formatCode>
                <c:ptCount val="31"/>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numCache>
            </c:numRef>
          </c:val>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c:spPr>
          <c:invertIfNegative val="0"/>
          <c:cat>
            <c:numRef>
              <c:f>Sheet1!$A$2:$A$32</c:f>
              <c:numCache>
                <c:formatCode>General</c:formatCode>
                <c:ptCount val="31"/>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numCache>
            </c:numRef>
          </c:cat>
          <c:val>
            <c:numRef>
              <c:f>Sheet1!$E$2:$E$32</c:f>
              <c:numCache>
                <c:formatCode>General</c:formatCode>
                <c:ptCount val="31"/>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numCache>
            </c:numRef>
          </c:val>
        </c:ser>
        <c:dLbls>
          <c:showLegendKey val="0"/>
          <c:showVal val="0"/>
          <c:showCatName val="0"/>
          <c:showSerName val="0"/>
          <c:showPercent val="0"/>
          <c:showBubbleSize val="0"/>
        </c:dLbls>
        <c:gapWidth val="35"/>
        <c:overlap val="100"/>
        <c:axId val="910464512"/>
        <c:axId val="910464904"/>
      </c:barChart>
      <c:catAx>
        <c:axId val="910464512"/>
        <c:scaling>
          <c:orientation val="minMax"/>
        </c:scaling>
        <c:delete val="0"/>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overlay val="0"/>
        </c:title>
        <c:numFmt formatCode="General" sourceLinked="1"/>
        <c:majorTickMark val="out"/>
        <c:minorTickMark val="none"/>
        <c:tickLblPos val="nextTo"/>
        <c:txPr>
          <a:bodyPr rot="-2700000"/>
          <a:lstStyle/>
          <a:p>
            <a:pPr>
              <a:defRPr sz="1500" b="1"/>
            </a:pPr>
            <a:endParaRPr lang="en-US"/>
          </a:p>
        </c:txPr>
        <c:crossAx val="910464904"/>
        <c:crosses val="autoZero"/>
        <c:auto val="1"/>
        <c:lblAlgn val="ctr"/>
        <c:lblOffset val="100"/>
        <c:tickLblSkip val="1"/>
        <c:noMultiLvlLbl val="0"/>
      </c:catAx>
      <c:valAx>
        <c:axId val="910464904"/>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6289838770153897E-2"/>
            </c:manualLayout>
          </c:layout>
          <c:overlay val="0"/>
        </c:title>
        <c:numFmt formatCode="General" sourceLinked="1"/>
        <c:majorTickMark val="out"/>
        <c:minorTickMark val="none"/>
        <c:tickLblPos val="nextTo"/>
        <c:txPr>
          <a:bodyPr/>
          <a:lstStyle/>
          <a:p>
            <a:pPr>
              <a:defRPr sz="1500" b="1"/>
            </a:pPr>
            <a:endParaRPr lang="en-US"/>
          </a:p>
        </c:txPr>
        <c:crossAx val="910464512"/>
        <c:crosses val="autoZero"/>
        <c:crossBetween val="between"/>
      </c:valAx>
      <c:spPr>
        <a:solidFill>
          <a:schemeClr val="bg2"/>
        </a:solidFill>
        <a:ln>
          <a:solidFill>
            <a:schemeClr val="tx1"/>
          </a:solidFill>
        </a:ln>
      </c:spPr>
    </c:plotArea>
    <c:legend>
      <c:legendPos val="t"/>
      <c:layout>
        <c:manualLayout>
          <c:xMode val="edge"/>
          <c:yMode val="edge"/>
          <c:x val="0.67956704526978373"/>
          <c:y val="6.5042911302753817E-2"/>
          <c:w val="0.28393375606810212"/>
          <c:h val="0.23601133191684373"/>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2626FF"/>
              </a:solidFill>
              <a:ln>
                <a:solidFill>
                  <a:srgbClr val="000000"/>
                </a:solidFill>
              </a:ln>
            </c:spPr>
          </c:dPt>
          <c:dPt>
            <c:idx val="1"/>
            <c:bubble3D val="0"/>
            <c:spPr>
              <a:solidFill>
                <a:srgbClr val="20F703"/>
              </a:solidFill>
              <a:ln>
                <a:solidFill>
                  <a:schemeClr val="bg2"/>
                </a:solidFill>
              </a:ln>
            </c:spPr>
          </c:dPt>
          <c:dPt>
            <c:idx val="2"/>
            <c:bubble3D val="0"/>
            <c:spPr>
              <a:solidFill>
                <a:srgbClr val="FF0000"/>
              </a:solidFill>
              <a:ln>
                <a:solidFill>
                  <a:schemeClr val="bg2"/>
                </a:solidFill>
              </a:ln>
            </c:spPr>
          </c:dPt>
          <c:dPt>
            <c:idx val="3"/>
            <c:bubble3D val="0"/>
            <c:spPr>
              <a:solidFill>
                <a:srgbClr val="9933FF"/>
              </a:solidFill>
              <a:ln>
                <a:solidFill>
                  <a:srgbClr val="000000"/>
                </a:solidFill>
              </a:ln>
            </c:spPr>
          </c:dPt>
          <c:dPt>
            <c:idx val="4"/>
            <c:bubble3D val="0"/>
            <c:spPr>
              <a:solidFill>
                <a:srgbClr val="00FFFF"/>
              </a:solidFill>
              <a:ln>
                <a:solidFill>
                  <a:srgbClr val="000000"/>
                </a:solidFill>
              </a:ln>
            </c:spPr>
          </c:dPt>
          <c:dPt>
            <c:idx val="5"/>
            <c:bubble3D val="0"/>
            <c:spPr>
              <a:solidFill>
                <a:srgbClr val="FFFF00"/>
              </a:solidFill>
              <a:ln>
                <a:solidFill>
                  <a:srgbClr val="000000"/>
                </a:solidFill>
              </a:ln>
            </c:spPr>
          </c:dPt>
          <c:dPt>
            <c:idx val="6"/>
            <c:bubble3D val="0"/>
            <c:spPr>
              <a:solidFill>
                <a:srgbClr val="FF9900"/>
              </a:solidFill>
              <a:ln>
                <a:solidFill>
                  <a:srgbClr val="000000"/>
                </a:solidFill>
              </a:ln>
            </c:spPr>
          </c:dPt>
          <c:dPt>
            <c:idx val="7"/>
            <c:bubble3D val="0"/>
            <c:spPr>
              <a:solidFill>
                <a:srgbClr val="990000"/>
              </a:solidFill>
              <a:ln>
                <a:solidFill>
                  <a:srgbClr val="000000"/>
                </a:solidFill>
              </a:ln>
            </c:spPr>
          </c:dPt>
          <c:dPt>
            <c:idx val="8"/>
            <c:bubble3D val="0"/>
            <c:spPr>
              <a:solidFill>
                <a:srgbClr val="6600CC"/>
              </a:solidFill>
              <a:ln>
                <a:solidFill>
                  <a:srgbClr val="000000"/>
                </a:solidFill>
              </a:ln>
            </c:spPr>
          </c:dPt>
          <c:dLbls>
            <c:dLbl>
              <c:idx val="1"/>
              <c:layout>
                <c:manualLayout>
                  <c:x val="-1.4337743864490981E-2"/>
                  <c:y val="-2.3404574428196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17923532754282E-3"/>
                  <c:y val="-5.412410948631420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184701139161728E-2"/>
                  <c:y val="2.60029996250468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0047893497848978E-2"/>
                  <c:y val="-1.7101987251593596E-2"/>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500" b="1"/>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Sheet1!$A$2:$A$9</c:f>
              <c:strCache>
                <c:ptCount val="8"/>
                <c:pt idx="0">
                  <c:v>Acquired CM</c:v>
                </c:pt>
                <c:pt idx="1">
                  <c:v>CF</c:v>
                </c:pt>
                <c:pt idx="2">
                  <c:v>CHD</c:v>
                </c:pt>
                <c:pt idx="3">
                  <c:v>ILD</c:v>
                </c:pt>
                <c:pt idx="4">
                  <c:v>OB (non-Retx)</c:v>
                </c:pt>
                <c:pt idx="5">
                  <c:v>PAH</c:v>
                </c:pt>
                <c:pt idx="6">
                  <c:v>Retransplant</c:v>
                </c:pt>
                <c:pt idx="7">
                  <c:v>Other</c:v>
                </c:pt>
              </c:strCache>
            </c:strRef>
          </c:cat>
          <c:val>
            <c:numRef>
              <c:f>Sheet1!$B$2:$B$9</c:f>
              <c:numCache>
                <c:formatCode>0.00%</c:formatCode>
                <c:ptCount val="8"/>
                <c:pt idx="0">
                  <c:v>3.6566000000000001E-2</c:v>
                </c:pt>
                <c:pt idx="1">
                  <c:v>0.26708999999999999</c:v>
                </c:pt>
                <c:pt idx="2">
                  <c:v>0.32750000000000001</c:v>
                </c:pt>
                <c:pt idx="3">
                  <c:v>1.5897999999999999E-2</c:v>
                </c:pt>
                <c:pt idx="4">
                  <c:v>9.5390000000000006E-3</c:v>
                </c:pt>
                <c:pt idx="5">
                  <c:v>0.25755</c:v>
                </c:pt>
                <c:pt idx="6">
                  <c:v>4.9285000000000002E-2</c:v>
                </c:pt>
                <c:pt idx="7">
                  <c:v>3.6566000000000001E-2</c:v>
                </c:pt>
              </c:numCache>
            </c:numRef>
          </c:val>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4692"/>
          <c:y val="5.7454818147731533E-2"/>
          <c:w val="0.32897096625809169"/>
          <c:h val="0.81842369703787365"/>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1760652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3415534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1777717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485085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3827965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extLst>
      <p:ext uri="{BB962C8B-B14F-4D97-AF65-F5344CB8AC3E}">
        <p14:creationId xmlns:p14="http://schemas.microsoft.com/office/powerpoint/2010/main" val="1277476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extLst>
      <p:ext uri="{BB962C8B-B14F-4D97-AF65-F5344CB8AC3E}">
        <p14:creationId xmlns:p14="http://schemas.microsoft.com/office/powerpoint/2010/main" val="2432481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extLst>
      <p:ext uri="{BB962C8B-B14F-4D97-AF65-F5344CB8AC3E}">
        <p14:creationId xmlns:p14="http://schemas.microsoft.com/office/powerpoint/2010/main" val="2978380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extLst>
      <p:ext uri="{BB962C8B-B14F-4D97-AF65-F5344CB8AC3E}">
        <p14:creationId xmlns:p14="http://schemas.microsoft.com/office/powerpoint/2010/main" val="3580630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extLst>
      <p:ext uri="{BB962C8B-B14F-4D97-AF65-F5344CB8AC3E}">
        <p14:creationId xmlns:p14="http://schemas.microsoft.com/office/powerpoint/2010/main" val="3827255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extLst>
      <p:ext uri="{BB962C8B-B14F-4D97-AF65-F5344CB8AC3E}">
        <p14:creationId xmlns:p14="http://schemas.microsoft.com/office/powerpoint/2010/main" val="1666674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1295976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2621961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1324916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158467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3238543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1003813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3952784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323383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293835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10" name="Group 9"/>
          <p:cNvGrpSpPr/>
          <p:nvPr/>
        </p:nvGrpSpPr>
        <p:grpSpPr>
          <a:xfrm>
            <a:off x="7374" y="6146799"/>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3" name="Picture 12"/>
              <p:cNvPicPr>
                <a:picLocks noChangeAspect="1"/>
              </p:cNvPicPr>
              <p:nvPr/>
            </p:nvPicPr>
            <p:blipFill>
              <a:blip r:embed="rId2"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50951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228600" y="143263"/>
            <a:ext cx="8534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Number of Centers Reporting Transplants by Location</a:t>
            </a:r>
            <a:r>
              <a:rPr lang="en-US" sz="2800" kern="0" dirty="0" smtClean="0"/>
              <a:t/>
            </a:r>
            <a:br>
              <a:rPr lang="en-US" sz="2800" kern="0" dirty="0" smtClean="0"/>
            </a:br>
            <a:endParaRPr lang="en-US" sz="2000" kern="0" dirty="0"/>
          </a:p>
        </p:txBody>
      </p:sp>
      <p:sp>
        <p:nvSpPr>
          <p:cNvPr id="3" name="title_cohort"/>
          <p:cNvSpPr txBox="1"/>
          <p:nvPr/>
        </p:nvSpPr>
        <p:spPr>
          <a:xfrm>
            <a:off x="1636776" y="922728"/>
            <a:ext cx="5867400" cy="400110"/>
          </a:xfrm>
          <a:prstGeom prst="rect">
            <a:avLst/>
          </a:prstGeom>
          <a:noFill/>
        </p:spPr>
        <p:txBody>
          <a:bodyPr wrap="square" rtlCol="0">
            <a:spAutoFit/>
          </a:bodyPr>
          <a:lstStyle/>
          <a:p>
            <a:r>
              <a:rPr lang="en-US" sz="2000" b="1" kern="0" smtClean="0"/>
              <a:t>(Transplants: January 1984 – December 2014)</a:t>
            </a:r>
            <a:endParaRPr lang="en-US" sz="2000" b="1" kern="0" dirty="0"/>
          </a:p>
        </p:txBody>
      </p:sp>
    </p:spTree>
    <p:extLst>
      <p:ext uri="{BB962C8B-B14F-4D97-AF65-F5344CB8AC3E}">
        <p14:creationId xmlns:p14="http://schemas.microsoft.com/office/powerpoint/2010/main" val="409802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a:t>
            </a:r>
            <a:br>
              <a:rPr lang="en-US" sz="2400" dirty="0" smtClean="0"/>
            </a:br>
            <a:r>
              <a:rPr lang="en-US" sz="2400" dirty="0" smtClean="0"/>
              <a:t>by Center Volume</a:t>
            </a:r>
            <a:endParaRPr lang="en-US" sz="2400" dirty="0"/>
          </a:p>
        </p:txBody>
      </p:sp>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98371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p:nvPr>
            <p:extLst/>
          </p:nvPr>
        </p:nvGraphicFramePr>
        <p:xfrm>
          <a:off x="1020234" y="1206163"/>
          <a:ext cx="73914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320621" y="1524000"/>
            <a:ext cx="2057400" cy="784830"/>
          </a:xfrm>
          <a:prstGeom prst="rect">
            <a:avLst/>
          </a:prstGeom>
          <a:noFill/>
        </p:spPr>
        <p:txBody>
          <a:bodyPr wrap="square" rtlCol="0">
            <a:spAutoFit/>
          </a:bodyPr>
          <a:lstStyle/>
          <a:p>
            <a:r>
              <a:rPr lang="en-US" sz="1500" b="1" dirty="0" smtClean="0">
                <a:solidFill>
                  <a:srgbClr val="FFFF00"/>
                </a:solidFill>
              </a:rPr>
              <a:t>“Other” includes Bronchiectasis and Alpha-1. </a:t>
            </a:r>
          </a:p>
        </p:txBody>
      </p:sp>
      <p:graphicFrame>
        <p:nvGraphicFramePr>
          <p:cNvPr id="16" name="Content Placeholder 9"/>
          <p:cNvGraphicFramePr>
            <a:graphicFrameLocks noGrp="1"/>
          </p:cNvGraphicFramePr>
          <p:nvPr>
            <p:ph idx="1"/>
            <p:extLst/>
          </p:nvPr>
        </p:nvGraphicFramePr>
        <p:xfrm>
          <a:off x="292547" y="3678397"/>
          <a:ext cx="8534400" cy="2286000"/>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2209800" y="5803638"/>
            <a:ext cx="6324600" cy="276999"/>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pSp>
        <p:nvGrpSpPr>
          <p:cNvPr id="19" name="Group 18"/>
          <p:cNvGrpSpPr/>
          <p:nvPr/>
        </p:nvGrpSpPr>
        <p:grpSpPr>
          <a:xfrm>
            <a:off x="2" y="6158984"/>
            <a:ext cx="4715933" cy="711201"/>
            <a:chOff x="2" y="6158984"/>
            <a:chExt cx="4715933" cy="711201"/>
          </a:xfrm>
        </p:grpSpPr>
        <p:grpSp>
          <p:nvGrpSpPr>
            <p:cNvPr id="20" name="Group 19"/>
            <p:cNvGrpSpPr/>
            <p:nvPr/>
          </p:nvGrpSpPr>
          <p:grpSpPr>
            <a:xfrm>
              <a:off x="2" y="6158984"/>
              <a:ext cx="4715932" cy="711201"/>
              <a:chOff x="1" y="6067776"/>
              <a:chExt cx="4952999" cy="790224"/>
            </a:xfrm>
          </p:grpSpPr>
          <p:pic>
            <p:nvPicPr>
              <p:cNvPr id="22" name="Picture 21"/>
              <p:cNvPicPr>
                <a:picLocks noChangeAspect="1"/>
              </p:cNvPicPr>
              <p:nvPr/>
            </p:nvPicPr>
            <p:blipFill>
              <a:blip r:embed="rId5" cstate="print"/>
              <a:stretch>
                <a:fillRect/>
              </a:stretch>
            </p:blipFill>
            <p:spPr>
              <a:xfrm>
                <a:off x="1" y="6172200"/>
                <a:ext cx="4952999" cy="685800"/>
              </a:xfrm>
              <a:prstGeom prst="rect">
                <a:avLst/>
              </a:prstGeom>
            </p:spPr>
          </p:pic>
          <p:sp>
            <p:nvSpPr>
              <p:cNvPr id="23"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1"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4" name="Title 1"/>
          <p:cNvSpPr txBox="1">
            <a:spLocks/>
          </p:cNvSpPr>
          <p:nvPr/>
        </p:nvSpPr>
        <p:spPr bwMode="auto">
          <a:xfrm>
            <a:off x="0" y="348634"/>
            <a:ext cx="9144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br>
              <a:rPr lang="en-US" sz="2600" kern="0" dirty="0" smtClean="0"/>
            </a:br>
            <a:endParaRPr lang="en-US" sz="2000" kern="0" dirty="0"/>
          </a:p>
        </p:txBody>
      </p:sp>
      <p:sp>
        <p:nvSpPr>
          <p:cNvPr id="2" name="Title 2"/>
          <p:cNvSpPr txBox="1"/>
          <p:nvPr/>
        </p:nvSpPr>
        <p:spPr>
          <a:xfrm>
            <a:off x="76200" y="713418"/>
            <a:ext cx="3505200" cy="461665"/>
          </a:xfrm>
          <a:prstGeom prst="rect">
            <a:avLst/>
          </a:prstGeom>
          <a:noFill/>
        </p:spPr>
        <p:txBody>
          <a:bodyPr wrap="square" rtlCol="0">
            <a:spAutoFit/>
          </a:bodyPr>
          <a:lstStyle/>
          <a:p>
            <a:r>
              <a:rPr lang="en-US" sz="2400" b="1" kern="0" dirty="0"/>
              <a:t>Diagnosis </a:t>
            </a:r>
            <a:r>
              <a:rPr lang="en-US" sz="2400" b="1" kern="0" dirty="0" smtClean="0"/>
              <a:t>Distribution</a:t>
            </a:r>
            <a:endParaRPr lang="en-US" sz="2400" b="1" kern="0" dirty="0"/>
          </a:p>
        </p:txBody>
      </p:sp>
      <p:sp>
        <p:nvSpPr>
          <p:cNvPr id="25" name="title_cohort"/>
          <p:cNvSpPr txBox="1"/>
          <p:nvPr/>
        </p:nvSpPr>
        <p:spPr>
          <a:xfrm>
            <a:off x="3389376" y="751332"/>
            <a:ext cx="5857239" cy="400110"/>
          </a:xfrm>
          <a:prstGeom prst="rect">
            <a:avLst/>
          </a:prstGeom>
          <a:noFill/>
        </p:spPr>
        <p:txBody>
          <a:bodyPr wrap="square" rtlCol="0">
            <a:spAutoFit/>
          </a:bodyPr>
          <a:lstStyle/>
          <a:p>
            <a:r>
              <a:rPr lang="en-US" sz="2000" b="1" kern="0" smtClean="0"/>
              <a:t>(Transplants: January 1986 – December 2014)</a:t>
            </a:r>
            <a:endParaRPr lang="en-US" sz="2000" b="1" kern="0" dirty="0"/>
          </a:p>
        </p:txBody>
      </p:sp>
    </p:spTree>
    <p:extLst>
      <p:ext uri="{BB962C8B-B14F-4D97-AF65-F5344CB8AC3E}">
        <p14:creationId xmlns:p14="http://schemas.microsoft.com/office/powerpoint/2010/main" val="9765789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839200" cy="511449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228600" y="353568"/>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Age Distribution by Location</a:t>
            </a:r>
            <a:br>
              <a:rPr lang="en-US" sz="2400" kern="0" dirty="0" smtClean="0"/>
            </a:br>
            <a:endParaRPr lang="en-US" sz="2000" kern="0" dirty="0"/>
          </a:p>
        </p:txBody>
      </p:sp>
      <p:sp>
        <p:nvSpPr>
          <p:cNvPr id="3" name="title_cohort"/>
          <p:cNvSpPr txBox="1"/>
          <p:nvPr/>
        </p:nvSpPr>
        <p:spPr>
          <a:xfrm>
            <a:off x="2161032" y="1042002"/>
            <a:ext cx="5257800" cy="400110"/>
          </a:xfrm>
          <a:prstGeom prst="rect">
            <a:avLst/>
          </a:prstGeom>
          <a:noFill/>
        </p:spPr>
        <p:txBody>
          <a:bodyPr wrap="square" rtlCol="0">
            <a:spAutoFit/>
          </a:bodyPr>
          <a:lstStyle/>
          <a:p>
            <a:r>
              <a:rPr lang="en-US" sz="2000" b="1" kern="0" smtClean="0"/>
              <a:t>(Transplants: January 2000 – June 2015)</a:t>
            </a:r>
            <a:endParaRPr lang="en-US" sz="2000" b="1" kern="0" dirty="0"/>
          </a:p>
        </p:txBody>
      </p:sp>
    </p:spTree>
    <p:extLst>
      <p:ext uri="{BB962C8B-B14F-4D97-AF65-F5344CB8AC3E}">
        <p14:creationId xmlns:p14="http://schemas.microsoft.com/office/powerpoint/2010/main" val="1522802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991600" cy="511449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58984"/>
            <a:ext cx="4715933" cy="711201"/>
            <a:chOff x="2" y="6158984"/>
            <a:chExt cx="4715933" cy="711201"/>
          </a:xfrm>
        </p:grpSpPr>
        <p:grpSp>
          <p:nvGrpSpPr>
            <p:cNvPr id="13" name="Group 12"/>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228600" y="381000"/>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Diagnosis Distribution by Location</a:t>
            </a:r>
            <a:br>
              <a:rPr lang="en-US" sz="2400" kern="0" dirty="0" smtClean="0"/>
            </a:br>
            <a:endParaRPr lang="en-US" sz="2000" kern="0" dirty="0"/>
          </a:p>
        </p:txBody>
      </p:sp>
      <p:sp>
        <p:nvSpPr>
          <p:cNvPr id="3" name="title_cohort"/>
          <p:cNvSpPr txBox="1"/>
          <p:nvPr/>
        </p:nvSpPr>
        <p:spPr>
          <a:xfrm>
            <a:off x="1866900" y="1035498"/>
            <a:ext cx="5638800" cy="400110"/>
          </a:xfrm>
          <a:prstGeom prst="rect">
            <a:avLst/>
          </a:prstGeom>
          <a:noFill/>
        </p:spPr>
        <p:txBody>
          <a:bodyPr wrap="square" rtlCol="0">
            <a:spAutoFit/>
          </a:bodyPr>
          <a:lstStyle/>
          <a:p>
            <a:pPr algn="ctr"/>
            <a:r>
              <a:rPr lang="en-US" sz="2000" b="1" kern="0" smtClean="0"/>
              <a:t>(Transplants: January 2000 – June 2015)</a:t>
            </a:r>
            <a:endParaRPr lang="en-US" sz="2000" b="1" kern="0" dirty="0"/>
          </a:p>
        </p:txBody>
      </p:sp>
    </p:spTree>
    <p:extLst>
      <p:ext uri="{BB962C8B-B14F-4D97-AF65-F5344CB8AC3E}">
        <p14:creationId xmlns:p14="http://schemas.microsoft.com/office/powerpoint/2010/main" val="2686724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sp>
        <p:nvSpPr>
          <p:cNvPr id="18" name="Title 1"/>
          <p:cNvSpPr txBox="1">
            <a:spLocks/>
          </p:cNvSpPr>
          <p:nvPr/>
        </p:nvSpPr>
        <p:spPr bwMode="auto">
          <a:xfrm>
            <a:off x="233850" y="380997"/>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 Donor Age Distribution by Location</a:t>
            </a:r>
            <a:br>
              <a:rPr lang="en-US" sz="2400" kern="0" dirty="0" smtClean="0"/>
            </a:br>
            <a:endParaRPr lang="en-US" sz="2000" kern="0" dirty="0"/>
          </a:p>
        </p:txBody>
      </p:sp>
      <p:sp>
        <p:nvSpPr>
          <p:cNvPr id="3" name="title_cohort"/>
          <p:cNvSpPr txBox="1"/>
          <p:nvPr/>
        </p:nvSpPr>
        <p:spPr>
          <a:xfrm>
            <a:off x="2087034" y="1036039"/>
            <a:ext cx="5257800" cy="400110"/>
          </a:xfrm>
          <a:prstGeom prst="rect">
            <a:avLst/>
          </a:prstGeom>
          <a:noFill/>
        </p:spPr>
        <p:txBody>
          <a:bodyPr wrap="square" rtlCol="0">
            <a:spAutoFit/>
          </a:bodyPr>
          <a:lstStyle/>
          <a:p>
            <a:pPr algn="ctr"/>
            <a:r>
              <a:rPr lang="en-US" sz="2000" b="1" dirty="0"/>
              <a:t>(Transplants: January 2000 – June </a:t>
            </a:r>
            <a:r>
              <a:rPr lang="en-US" sz="2000" b="1" dirty="0" smtClean="0"/>
              <a:t>2015)</a:t>
            </a:r>
            <a:endParaRPr lang="en-US" sz="2000" b="1" dirty="0"/>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53042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Post Transplant: Survival and Other Outcomes</a:t>
            </a:r>
            <a:endParaRPr lang="en-US" dirty="0"/>
          </a:p>
        </p:txBody>
      </p:sp>
      <p:grpSp>
        <p:nvGrpSpPr>
          <p:cNvPr id="8" name="Group 7"/>
          <p:cNvGrpSpPr/>
          <p:nvPr/>
        </p:nvGrpSpPr>
        <p:grpSpPr>
          <a:xfrm>
            <a:off x="2" y="6158984"/>
            <a:ext cx="4715933" cy="711201"/>
            <a:chOff x="2" y="6158984"/>
            <a:chExt cx="4715933" cy="711201"/>
          </a:xfrm>
        </p:grpSpPr>
        <p:grpSp>
          <p:nvGrpSpPr>
            <p:cNvPr id="10" name="Group 9"/>
            <p:cNvGrpSpPr/>
            <p:nvPr/>
          </p:nvGrpSpPr>
          <p:grpSpPr>
            <a:xfrm>
              <a:off x="2" y="6158984"/>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67564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0" y="295663"/>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Diagnosis </a:t>
            </a:r>
            <a:r>
              <a:rPr lang="en-US" sz="2600" kern="0" dirty="0" smtClean="0"/>
              <a:t/>
            </a:r>
            <a:br>
              <a:rPr lang="en-US" sz="2600" kern="0" dirty="0" smtClean="0"/>
            </a:br>
            <a:r>
              <a:rPr lang="en-US" sz="2000" kern="0" dirty="0" smtClean="0"/>
              <a:t> </a:t>
            </a:r>
            <a:endParaRPr lang="en-US" sz="2000" kern="0" dirty="0"/>
          </a:p>
        </p:txBody>
      </p:sp>
      <p:sp>
        <p:nvSpPr>
          <p:cNvPr id="19" name="median_survival"/>
          <p:cNvSpPr txBox="1"/>
          <p:nvPr/>
        </p:nvSpPr>
        <p:spPr>
          <a:xfrm>
            <a:off x="5943600" y="2855206"/>
            <a:ext cx="2375699" cy="573794"/>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CF=3.8; CHD=2.4; PAH=4.8</a:t>
            </a:r>
            <a:endParaRPr lang="en-US" sz="1300" b="1" dirty="0">
              <a:solidFill>
                <a:schemeClr val="tx1"/>
              </a:solidFill>
            </a:endParaRP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a:t>
            </a:r>
            <a:r>
              <a:rPr lang="en-US" sz="1400" b="1" dirty="0" smtClean="0">
                <a:solidFill>
                  <a:srgbClr val="FFFF00"/>
                </a:solidFill>
              </a:rPr>
              <a:t>were </a:t>
            </a:r>
            <a:r>
              <a:rPr lang="en-US" sz="1400" b="1" dirty="0">
                <a:solidFill>
                  <a:srgbClr val="FFFF00"/>
                </a:solidFill>
              </a:rPr>
              <a:t>significant at p&lt;0.05.</a:t>
            </a:r>
          </a:p>
        </p:txBody>
      </p:sp>
      <p:sp>
        <p:nvSpPr>
          <p:cNvPr id="3" name="title_cohort"/>
          <p:cNvSpPr txBox="1"/>
          <p:nvPr/>
        </p:nvSpPr>
        <p:spPr>
          <a:xfrm>
            <a:off x="2070889" y="979116"/>
            <a:ext cx="5181600" cy="400110"/>
          </a:xfrm>
          <a:prstGeom prst="rect">
            <a:avLst/>
          </a:prstGeom>
          <a:noFill/>
        </p:spPr>
        <p:txBody>
          <a:bodyPr wrap="square" rtlCol="0">
            <a:spAutoFit/>
          </a:bodyPr>
          <a:lstStyle/>
          <a:p>
            <a:r>
              <a:rPr lang="en-US" sz="2000" b="1" kern="0" dirty="0" smtClean="0"/>
              <a:t>(Transplants: January 1990 – June 2014)</a:t>
            </a:r>
            <a:endParaRPr lang="en-US" sz="2000" b="1" kern="0" dirty="0"/>
          </a:p>
        </p:txBody>
      </p:sp>
    </p:spTree>
    <p:extLst>
      <p:ext uri="{BB962C8B-B14F-4D97-AF65-F5344CB8AC3E}">
        <p14:creationId xmlns:p14="http://schemas.microsoft.com/office/powerpoint/2010/main" val="1562657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Age Group</a:t>
            </a:r>
            <a:br>
              <a:rPr lang="en-US" sz="2400" kern="0" dirty="0" smtClean="0"/>
            </a:br>
            <a:endParaRPr lang="en-US" sz="2000" kern="0" dirty="0"/>
          </a:p>
        </p:txBody>
      </p:sp>
      <p:sp>
        <p:nvSpPr>
          <p:cNvPr id="18" name="median_survival"/>
          <p:cNvSpPr txBox="1"/>
          <p:nvPr/>
        </p:nvSpPr>
        <p:spPr>
          <a:xfrm>
            <a:off x="1203211" y="4800600"/>
            <a:ext cx="3368789" cy="466360"/>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&lt;1=NA; 1-5=1.5; </a:t>
            </a:r>
            <a:r>
              <a:rPr lang="en-US" sz="1300" b="1" dirty="0" smtClean="0"/>
              <a:t>6-10</a:t>
            </a:r>
            <a:r>
              <a:rPr lang="en-US" sz="1300" b="1" dirty="0" smtClean="0">
                <a:solidFill>
                  <a:schemeClr val="tx1"/>
                </a:solidFill>
              </a:rPr>
              <a:t>= 3.4; 11-17=3.3</a:t>
            </a:r>
            <a:endParaRPr lang="en-US" sz="1300" b="1" dirty="0">
              <a:solidFill>
                <a:schemeClr val="tx1"/>
              </a:solidFill>
            </a:endParaRPr>
          </a:p>
        </p:txBody>
      </p:sp>
      <p:sp>
        <p:nvSpPr>
          <p:cNvPr id="19" name="pvalues"/>
          <p:cNvSpPr txBox="1"/>
          <p:nvPr/>
        </p:nvSpPr>
        <p:spPr>
          <a:xfrm>
            <a:off x="2866432" y="2316045"/>
            <a:ext cx="2895486" cy="684444"/>
          </a:xfrm>
          <a:prstGeom prst="rect">
            <a:avLst/>
          </a:prstGeom>
          <a:solidFill>
            <a:schemeClr val="bg2"/>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No pair-wise </a:t>
            </a:r>
            <a:r>
              <a:rPr lang="en-US" sz="1400" b="1" dirty="0">
                <a:solidFill>
                  <a:srgbClr val="FFFF00"/>
                </a:solidFill>
              </a:rPr>
              <a:t>comparisons </a:t>
            </a:r>
            <a:r>
              <a:rPr lang="en-US" sz="1400" b="1" dirty="0" smtClean="0">
                <a:solidFill>
                  <a:srgbClr val="FFFF00"/>
                </a:solidFill>
              </a:rPr>
              <a:t>were </a:t>
            </a:r>
            <a:r>
              <a:rPr lang="en-US" sz="1400" b="1" dirty="0">
                <a:solidFill>
                  <a:srgbClr val="FFFF00"/>
                </a:solidFill>
              </a:rPr>
              <a:t>significant at </a:t>
            </a:r>
            <a:r>
              <a:rPr lang="en-US" sz="1400" b="1" dirty="0" smtClean="0">
                <a:solidFill>
                  <a:srgbClr val="FFFF00"/>
                </a:solidFill>
              </a:rPr>
              <a:t>p&lt;0.05 except all comparisons with &lt;1.</a:t>
            </a:r>
            <a:endParaRPr lang="en-US" sz="1400" b="1" dirty="0">
              <a:solidFill>
                <a:srgbClr val="FFFF00"/>
              </a:solidFill>
            </a:endParaRPr>
          </a:p>
        </p:txBody>
      </p:sp>
      <p:sp>
        <p:nvSpPr>
          <p:cNvPr id="3" name="title_cohort"/>
          <p:cNvSpPr txBox="1"/>
          <p:nvPr/>
        </p:nvSpPr>
        <p:spPr>
          <a:xfrm>
            <a:off x="1638300" y="991956"/>
            <a:ext cx="5867400" cy="400110"/>
          </a:xfrm>
          <a:prstGeom prst="rect">
            <a:avLst/>
          </a:prstGeom>
          <a:noFill/>
        </p:spPr>
        <p:txBody>
          <a:bodyPr wrap="square" rtlCol="0">
            <a:spAutoFit/>
          </a:bodyPr>
          <a:lstStyle/>
          <a:p>
            <a:pPr algn="ctr"/>
            <a:r>
              <a:rPr lang="en-US" sz="2000" b="1" kern="0" smtClean="0"/>
              <a:t>(Transplants: January 1982 – June 2014)</a:t>
            </a:r>
            <a:endParaRPr lang="en-US" sz="2000" b="1" kern="0" dirty="0"/>
          </a:p>
        </p:txBody>
      </p:sp>
    </p:spTree>
    <p:extLst>
      <p:ext uri="{BB962C8B-B14F-4D97-AF65-F5344CB8AC3E}">
        <p14:creationId xmlns:p14="http://schemas.microsoft.com/office/powerpoint/2010/main" val="31131827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18288"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Era </a:t>
            </a:r>
            <a:r>
              <a:rPr lang="en-US" sz="2300" kern="0" dirty="0" smtClean="0"/>
              <a:t/>
            </a:r>
            <a:br>
              <a:rPr lang="en-US" sz="2300" kern="0" dirty="0" smtClean="0"/>
            </a:br>
            <a:endParaRPr lang="en-US" sz="2000" kern="0" dirty="0"/>
          </a:p>
        </p:txBody>
      </p:sp>
      <p:sp>
        <p:nvSpPr>
          <p:cNvPr id="19" name="median_survival"/>
          <p:cNvSpPr txBox="1"/>
          <p:nvPr/>
        </p:nvSpPr>
        <p:spPr>
          <a:xfrm>
            <a:off x="1423485" y="4495800"/>
            <a:ext cx="2667048" cy="694960"/>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1985-1989=1.7; 1990-1999=3.0; 2000-2005=4.6; 2006-6/2014=3.3</a:t>
            </a:r>
            <a:endParaRPr lang="en-US" sz="1300" b="1" dirty="0">
              <a:solidFill>
                <a:schemeClr val="tx1"/>
              </a:solidFill>
            </a:endParaRPr>
          </a:p>
        </p:txBody>
      </p:sp>
      <p:sp>
        <p:nvSpPr>
          <p:cNvPr id="18" name="pvalues"/>
          <p:cNvSpPr txBox="1"/>
          <p:nvPr/>
        </p:nvSpPr>
        <p:spPr>
          <a:xfrm>
            <a:off x="5105400" y="2819400"/>
            <a:ext cx="2971862" cy="5333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a:t>
            </a:r>
            <a:r>
              <a:rPr lang="en-US" sz="1400" b="1" dirty="0" smtClean="0">
                <a:solidFill>
                  <a:srgbClr val="FFFF00"/>
                </a:solidFill>
              </a:rPr>
              <a:t>significant </a:t>
            </a:r>
            <a:r>
              <a:rPr lang="en-US" sz="1400" b="1" dirty="0">
                <a:solidFill>
                  <a:srgbClr val="FFFF00"/>
                </a:solidFill>
              </a:rPr>
              <a:t>at p&lt;0.05.</a:t>
            </a:r>
          </a:p>
        </p:txBody>
      </p:sp>
      <p:sp>
        <p:nvSpPr>
          <p:cNvPr id="3" name="title_cohort"/>
          <p:cNvSpPr txBox="1"/>
          <p:nvPr/>
        </p:nvSpPr>
        <p:spPr>
          <a:xfrm>
            <a:off x="2045208" y="976056"/>
            <a:ext cx="5638800" cy="400110"/>
          </a:xfrm>
          <a:prstGeom prst="rect">
            <a:avLst/>
          </a:prstGeom>
          <a:noFill/>
        </p:spPr>
        <p:txBody>
          <a:bodyPr wrap="square" rtlCol="0">
            <a:spAutoFit/>
          </a:bodyPr>
          <a:lstStyle/>
          <a:p>
            <a:r>
              <a:rPr lang="en-US" sz="2000" b="1" kern="0" smtClean="0"/>
              <a:t>(Transplants: January 1985 – June 2014)</a:t>
            </a:r>
            <a:endParaRPr lang="en-US" sz="2000" b="1" kern="0" dirty="0"/>
          </a:p>
        </p:txBody>
      </p:sp>
    </p:spTree>
    <p:extLst>
      <p:ext uri="{BB962C8B-B14F-4D97-AF65-F5344CB8AC3E}">
        <p14:creationId xmlns:p14="http://schemas.microsoft.com/office/powerpoint/2010/main" val="4150237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 y="599185"/>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368808" y="2209800"/>
            <a:ext cx="8458200" cy="2209800"/>
          </a:xfrm>
        </p:spPr>
        <p:txBody>
          <a:bodyPr lIns="9144" rIns="9144"/>
          <a:lstStyle/>
          <a:p>
            <a:pPr>
              <a:lnSpc>
                <a:spcPct val="120000"/>
              </a:lnSpc>
            </a:pPr>
            <a:r>
              <a:rPr lang="en-US" sz="2800" b="1" dirty="0" smtClean="0"/>
              <a:t>Donor, recipient and center characteristics: slides 3-15</a:t>
            </a:r>
          </a:p>
          <a:p>
            <a:pPr>
              <a:lnSpc>
                <a:spcPct val="120000"/>
              </a:lnSpc>
            </a:pPr>
            <a:r>
              <a:rPr lang="en-US" sz="2800" b="1" dirty="0"/>
              <a:t>Post </a:t>
            </a:r>
            <a:r>
              <a:rPr lang="en-US" sz="2800" b="1" dirty="0" smtClean="0"/>
              <a:t>transplant – survival and other outcomes: slides 16-22</a:t>
            </a:r>
          </a:p>
        </p:txBody>
      </p:sp>
      <p:grpSp>
        <p:nvGrpSpPr>
          <p:cNvPr id="9" name="Group 8"/>
          <p:cNvGrpSpPr/>
          <p:nvPr/>
        </p:nvGrpSpPr>
        <p:grpSpPr>
          <a:xfrm>
            <a:off x="7374" y="6146799"/>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7615535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0" y="249066"/>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Era Conditional on Survival to </a:t>
            </a:r>
            <a:br>
              <a:rPr lang="en-US" sz="2400" kern="0" dirty="0" smtClean="0"/>
            </a:br>
            <a:endParaRPr lang="en-US" sz="2000" kern="0" dirty="0"/>
          </a:p>
        </p:txBody>
      </p:sp>
      <p:sp>
        <p:nvSpPr>
          <p:cNvPr id="3" name="Title 2"/>
          <p:cNvSpPr txBox="1"/>
          <p:nvPr/>
        </p:nvSpPr>
        <p:spPr>
          <a:xfrm>
            <a:off x="1534161" y="1006248"/>
            <a:ext cx="1295400" cy="461665"/>
          </a:xfrm>
          <a:prstGeom prst="rect">
            <a:avLst/>
          </a:prstGeom>
          <a:noFill/>
        </p:spPr>
        <p:txBody>
          <a:bodyPr wrap="square" rtlCol="0">
            <a:spAutoFit/>
          </a:bodyPr>
          <a:lstStyle/>
          <a:p>
            <a:r>
              <a:rPr lang="en-US" sz="2400" b="1" kern="0" dirty="0"/>
              <a:t>1 </a:t>
            </a:r>
            <a:r>
              <a:rPr lang="en-US" sz="2400" b="1" kern="0" dirty="0" smtClean="0"/>
              <a:t>Year</a:t>
            </a:r>
            <a:endParaRPr lang="en-US" sz="2400" b="1" kern="0" dirty="0"/>
          </a:p>
        </p:txBody>
      </p:sp>
      <p:sp>
        <p:nvSpPr>
          <p:cNvPr id="20" name="median_survival"/>
          <p:cNvSpPr txBox="1"/>
          <p:nvPr/>
        </p:nvSpPr>
        <p:spPr>
          <a:xfrm>
            <a:off x="1233018" y="4572000"/>
            <a:ext cx="3047981" cy="704078"/>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1985-1989=10.1; 1990-1999= 7.1; 2000-2005=11.4; 2006-6/2014=NA</a:t>
            </a:r>
            <a:endParaRPr lang="en-US" sz="1300" b="1" dirty="0">
              <a:solidFill>
                <a:schemeClr val="tx1"/>
              </a:solidFill>
            </a:endParaRPr>
          </a:p>
        </p:txBody>
      </p:sp>
      <p:sp>
        <p:nvSpPr>
          <p:cNvPr id="19" name="pvalues"/>
          <p:cNvSpPr txBox="1"/>
          <p:nvPr/>
        </p:nvSpPr>
        <p:spPr>
          <a:xfrm>
            <a:off x="5410200" y="2576536"/>
            <a:ext cx="3047981" cy="6096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a:t>
            </a:r>
          </a:p>
        </p:txBody>
      </p:sp>
      <p:sp>
        <p:nvSpPr>
          <p:cNvPr id="18" name="title_cohort"/>
          <p:cNvSpPr txBox="1"/>
          <p:nvPr/>
        </p:nvSpPr>
        <p:spPr>
          <a:xfrm>
            <a:off x="2538984" y="1050745"/>
            <a:ext cx="5376332" cy="400110"/>
          </a:xfrm>
          <a:prstGeom prst="rect">
            <a:avLst/>
          </a:prstGeom>
          <a:noFill/>
        </p:spPr>
        <p:txBody>
          <a:bodyPr wrap="square" rtlCol="0">
            <a:spAutoFit/>
          </a:bodyPr>
          <a:lstStyle/>
          <a:p>
            <a:r>
              <a:rPr lang="en-US" sz="2000" b="1" kern="0" smtClean="0"/>
              <a:t>(Transplants: January 1985 – June 2014)</a:t>
            </a:r>
            <a:endParaRPr lang="en-US" sz="2000" b="1" kern="0" dirty="0"/>
          </a:p>
        </p:txBody>
      </p:sp>
    </p:spTree>
    <p:extLst>
      <p:ext uri="{BB962C8B-B14F-4D97-AF65-F5344CB8AC3E}">
        <p14:creationId xmlns:p14="http://schemas.microsoft.com/office/powerpoint/2010/main" val="3881208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val="1840603652"/>
              </p:ext>
            </p:extLst>
          </p:nvPr>
        </p:nvGraphicFramePr>
        <p:xfrm>
          <a:off x="304800" y="1295400"/>
          <a:ext cx="8534399" cy="4648196"/>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617818">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j-lt"/>
                        </a:rPr>
                        <a:t>0-30 </a:t>
                      </a:r>
                      <a:r>
                        <a:rPr lang="en-US" sz="1300" b="1" i="0" u="none" strike="noStrike" dirty="0" smtClean="0">
                          <a:solidFill>
                            <a:schemeClr val="tx1"/>
                          </a:solidFill>
                          <a:effectLst/>
                          <a:latin typeface="+mj-lt"/>
                        </a:rPr>
                        <a:t>Days</a:t>
                      </a:r>
                    </a:p>
                    <a:p>
                      <a:pPr algn="ctr" fontAlgn="ctr"/>
                      <a:r>
                        <a:rPr lang="en-US" sz="1300" b="1" i="0" u="none" strike="noStrike" dirty="0" smtClean="0">
                          <a:solidFill>
                            <a:schemeClr val="tx1"/>
                          </a:solidFill>
                          <a:effectLst/>
                          <a:latin typeface="+mj-lt"/>
                        </a:rPr>
                        <a:t>(N </a:t>
                      </a:r>
                      <a:r>
                        <a:rPr lang="en-US" sz="1300" b="1" i="0" u="none" strike="noStrike" dirty="0">
                          <a:solidFill>
                            <a:schemeClr val="tx1"/>
                          </a:solidFill>
                          <a:effectLst/>
                          <a:latin typeface="+mj-lt"/>
                        </a:rPr>
                        <a:t>=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31 Days - 1 Year (N = 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&gt;1 Year - 3 Years (N = 27)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a:solidFill>
                            <a:schemeClr val="tx1"/>
                          </a:solidFill>
                          <a:effectLst/>
                          <a:latin typeface="+mj-lt"/>
                        </a:rPr>
                        <a:t>&gt;3 Years - 5 Years (N = 12)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j-lt"/>
                        </a:rPr>
                        <a:t>&gt;5 </a:t>
                      </a:r>
                      <a:r>
                        <a:rPr lang="en-US" sz="1300" b="1" i="0" u="none" strike="noStrike" dirty="0" smtClean="0">
                          <a:solidFill>
                            <a:schemeClr val="tx1"/>
                          </a:solidFill>
                          <a:effectLst/>
                          <a:latin typeface="+mj-lt"/>
                        </a:rPr>
                        <a:t>Years</a:t>
                      </a:r>
                    </a:p>
                    <a:p>
                      <a:pPr algn="ctr" fontAlgn="ctr"/>
                      <a:r>
                        <a:rPr lang="en-US" sz="1300" b="1" i="0" u="none" strike="noStrike" dirty="0" smtClean="0">
                          <a:solidFill>
                            <a:schemeClr val="tx1"/>
                          </a:solidFill>
                          <a:effectLst/>
                          <a:latin typeface="+mj-lt"/>
                        </a:rPr>
                        <a:t>(N </a:t>
                      </a:r>
                      <a:r>
                        <a:rPr lang="en-US" sz="1300" b="1" i="0" u="none" strike="noStrike" dirty="0">
                          <a:solidFill>
                            <a:schemeClr val="tx1"/>
                          </a:solidFill>
                          <a:effectLst/>
                          <a:latin typeface="+mj-lt"/>
                        </a:rPr>
                        <a:t>= 59)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smtClean="0">
                          <a:solidFill>
                            <a:schemeClr val="tx1"/>
                          </a:solidFill>
                        </a:rPr>
                        <a:t>OB/BOS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10 (37.0%)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 (33.3%)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13 (22.0%)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5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12 (20.3%)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 (25.9%)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2 (10.0%)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9 (33.3%)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3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11 (18.6%)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(7.4%)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8 (13.6%)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6 (22.2%)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23565">
                <a:tc>
                  <a:txBody>
                    <a:bodyPr/>
                    <a:lstStyle/>
                    <a:p>
                      <a:pPr rtl="0"/>
                      <a:r>
                        <a:rPr lang="en-US" sz="1300" b="1" dirty="0" smtClean="0">
                          <a:solidFill>
                            <a:schemeClr val="tx1"/>
                          </a:solidFill>
                        </a:rPr>
                        <a:t>MULTIPLE ORGAN FAILURE</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4 (14.8%)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2 (10.0%)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1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a:solidFill>
                            <a:schemeClr val="tx1"/>
                          </a:solidFill>
                          <a:effectLst/>
                          <a:latin typeface="+mj-lt"/>
                        </a:rPr>
                        <a:t>6 (10.2%)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4 (14.8%)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7 (35.0%)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a:solidFill>
                            <a:schemeClr val="tx1"/>
                          </a:solidFill>
                          <a:effectLst/>
                          <a:latin typeface="+mj-lt"/>
                        </a:rPr>
                        <a:t>1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j-lt"/>
                        </a:rPr>
                        <a:t>6 (10.2%)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18" name="Title 1"/>
          <p:cNvSpPr txBox="1">
            <a:spLocks/>
          </p:cNvSpPr>
          <p:nvPr/>
        </p:nvSpPr>
        <p:spPr bwMode="auto">
          <a:xfrm>
            <a:off x="0" y="14881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endParaRPr lang="en-US" sz="2000" kern="0" dirty="0"/>
          </a:p>
        </p:txBody>
      </p:sp>
      <p:sp>
        <p:nvSpPr>
          <p:cNvPr id="3" name="Title 2"/>
          <p:cNvSpPr txBox="1"/>
          <p:nvPr/>
        </p:nvSpPr>
        <p:spPr>
          <a:xfrm>
            <a:off x="1208392" y="613148"/>
            <a:ext cx="2491513" cy="461665"/>
          </a:xfrm>
          <a:prstGeom prst="rect">
            <a:avLst/>
          </a:prstGeom>
          <a:noFill/>
        </p:spPr>
        <p:txBody>
          <a:bodyPr wrap="square" rtlCol="0">
            <a:spAutoFit/>
          </a:bodyPr>
          <a:lstStyle/>
          <a:p>
            <a:r>
              <a:rPr lang="en-US" sz="2400" b="1" kern="0" dirty="0"/>
              <a:t>Cause of </a:t>
            </a:r>
            <a:r>
              <a:rPr lang="en-US" sz="2400" b="1" kern="0" dirty="0" smtClean="0"/>
              <a:t>Death</a:t>
            </a:r>
            <a:endParaRPr lang="en-US" sz="2400" b="1" kern="0" dirty="0"/>
          </a:p>
        </p:txBody>
      </p:sp>
      <p:sp>
        <p:nvSpPr>
          <p:cNvPr id="19" name="title_cohort"/>
          <p:cNvSpPr txBox="1"/>
          <p:nvPr/>
        </p:nvSpPr>
        <p:spPr>
          <a:xfrm>
            <a:off x="3505200" y="662511"/>
            <a:ext cx="4610100" cy="400110"/>
          </a:xfrm>
          <a:prstGeom prst="rect">
            <a:avLst/>
          </a:prstGeom>
          <a:noFill/>
        </p:spPr>
        <p:txBody>
          <a:bodyPr wrap="square" rtlCol="0">
            <a:spAutoFit/>
          </a:bodyPr>
          <a:lstStyle/>
          <a:p>
            <a:r>
              <a:rPr lang="en-US" sz="2000" b="1" kern="0" dirty="0" smtClean="0"/>
              <a:t>(</a:t>
            </a:r>
            <a:r>
              <a:rPr lang="en-US" sz="2000" b="1" kern="0" dirty="0"/>
              <a:t>Deaths: January 2000 – June 2014</a:t>
            </a:r>
            <a:r>
              <a:rPr lang="en-US" sz="2000" b="1" kern="0" dirty="0" smtClean="0"/>
              <a:t>)</a:t>
            </a:r>
            <a:endParaRPr lang="en-US" sz="2000" b="1" kern="0" dirty="0"/>
          </a:p>
        </p:txBody>
      </p:sp>
      <p:grpSp>
        <p:nvGrpSpPr>
          <p:cNvPr id="12" name="Group 11"/>
          <p:cNvGrpSpPr/>
          <p:nvPr/>
        </p:nvGrpSpPr>
        <p:grpSpPr>
          <a:xfrm>
            <a:off x="2" y="6158984"/>
            <a:ext cx="4715933" cy="711201"/>
            <a:chOff x="2" y="6158984"/>
            <a:chExt cx="4715933" cy="711201"/>
          </a:xfrm>
        </p:grpSpPr>
        <p:grpSp>
          <p:nvGrpSpPr>
            <p:cNvPr id="14" name="Group 13"/>
            <p:cNvGrpSpPr/>
            <p:nvPr/>
          </p:nvGrpSpPr>
          <p:grpSpPr>
            <a:xfrm>
              <a:off x="2" y="6158984"/>
              <a:ext cx="4715932" cy="711201"/>
              <a:chOff x="1" y="6067776"/>
              <a:chExt cx="4952999" cy="790224"/>
            </a:xfrm>
          </p:grpSpPr>
          <p:pic>
            <p:nvPicPr>
              <p:cNvPr id="21" name="Picture 20"/>
              <p:cNvPicPr>
                <a:picLocks noChangeAspect="1"/>
              </p:cNvPicPr>
              <p:nvPr/>
            </p:nvPicPr>
            <p:blipFill>
              <a:blip r:embed="rId3"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20"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768173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52357166"/>
              </p:ext>
            </p:extLst>
          </p:nvPr>
        </p:nvGraphicFramePr>
        <p:xfrm>
          <a:off x="0" y="1384027"/>
          <a:ext cx="8991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2" name="Title 1"/>
          <p:cNvSpPr txBox="1">
            <a:spLocks/>
          </p:cNvSpPr>
          <p:nvPr/>
        </p:nvSpPr>
        <p:spPr bwMode="auto">
          <a:xfrm>
            <a:off x="0"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Relative Incidence of Leading Causes of Death</a:t>
            </a:r>
            <a:r>
              <a:rPr lang="en-US" sz="2800" kern="0" dirty="0" smtClean="0"/>
              <a:t/>
            </a:r>
            <a:br>
              <a:rPr lang="en-US" sz="2800" kern="0" dirty="0" smtClean="0"/>
            </a:br>
            <a:endParaRPr lang="en-US" sz="2000" kern="0" dirty="0"/>
          </a:p>
        </p:txBody>
      </p:sp>
      <p:sp>
        <p:nvSpPr>
          <p:cNvPr id="3" name="title_cohort"/>
          <p:cNvSpPr txBox="1"/>
          <p:nvPr/>
        </p:nvSpPr>
        <p:spPr>
          <a:xfrm>
            <a:off x="2357968" y="983917"/>
            <a:ext cx="5105400" cy="400110"/>
          </a:xfrm>
          <a:prstGeom prst="rect">
            <a:avLst/>
          </a:prstGeom>
          <a:noFill/>
        </p:spPr>
        <p:txBody>
          <a:bodyPr wrap="square" rtlCol="0">
            <a:spAutoFit/>
          </a:bodyPr>
          <a:lstStyle/>
          <a:p>
            <a:r>
              <a:rPr lang="en-US" sz="2000" b="1" kern="0" dirty="0" smtClean="0"/>
              <a:t>(Deaths: January 2000 – June 2015)</a:t>
            </a:r>
            <a:endParaRPr lang="en-US" sz="2000" b="1" kern="0" dirty="0"/>
          </a:p>
        </p:txBody>
      </p:sp>
    </p:spTree>
    <p:extLst>
      <p:ext uri="{BB962C8B-B14F-4D97-AF65-F5344CB8AC3E}">
        <p14:creationId xmlns:p14="http://schemas.microsoft.com/office/powerpoint/2010/main" val="3052886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Donor, Recipient and Center Characteristics</a:t>
            </a:r>
            <a:endParaRPr lang="en-US" dirty="0"/>
          </a:p>
        </p:txBody>
      </p:sp>
      <p:grpSp>
        <p:nvGrpSpPr>
          <p:cNvPr id="8" name="Group 7"/>
          <p:cNvGrpSpPr/>
          <p:nvPr/>
        </p:nvGrpSpPr>
        <p:grpSpPr>
          <a:xfrm>
            <a:off x="7374" y="6146799"/>
            <a:ext cx="4715933" cy="711201"/>
            <a:chOff x="2" y="6158984"/>
            <a:chExt cx="4715933" cy="711201"/>
          </a:xfrm>
        </p:grpSpPr>
        <p:grpSp>
          <p:nvGrpSpPr>
            <p:cNvPr id="10" name="Group 9"/>
            <p:cNvGrpSpPr/>
            <p:nvPr/>
          </p:nvGrpSpPr>
          <p:grpSpPr>
            <a:xfrm>
              <a:off x="2" y="6158984"/>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2"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20492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7374" y="6146799"/>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152400" y="169818"/>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Recipient Age Distribution</a:t>
            </a:r>
            <a:r>
              <a:rPr lang="en-US" sz="2000" kern="0" dirty="0" smtClean="0"/>
              <a:t/>
            </a:r>
            <a:br>
              <a:rPr lang="en-US" sz="2000" kern="0" dirty="0" smtClean="0"/>
            </a:br>
            <a:endParaRPr lang="en-US" sz="2000" kern="0" dirty="0"/>
          </a:p>
        </p:txBody>
      </p:sp>
      <p:sp>
        <p:nvSpPr>
          <p:cNvPr id="3" name="title_cohort"/>
          <p:cNvSpPr txBox="1"/>
          <p:nvPr/>
        </p:nvSpPr>
        <p:spPr>
          <a:xfrm>
            <a:off x="1687068" y="912051"/>
            <a:ext cx="5791200" cy="400110"/>
          </a:xfrm>
          <a:prstGeom prst="rect">
            <a:avLst/>
          </a:prstGeom>
          <a:noFill/>
        </p:spPr>
        <p:txBody>
          <a:bodyPr wrap="square" rtlCol="0">
            <a:spAutoFit/>
          </a:bodyPr>
          <a:lstStyle/>
          <a:p>
            <a:pPr algn="ctr"/>
            <a:r>
              <a:rPr lang="en-US" sz="2000" b="1" kern="0" smtClean="0"/>
              <a:t>(Transplants: January 1985 – June 2015)</a:t>
            </a:r>
            <a:endParaRPr lang="en-US" sz="2000" b="1" kern="0" dirty="0"/>
          </a:p>
        </p:txBody>
      </p:sp>
    </p:spTree>
    <p:extLst>
      <p:ext uri="{BB962C8B-B14F-4D97-AF65-F5344CB8AC3E}">
        <p14:creationId xmlns:p14="http://schemas.microsoft.com/office/powerpoint/2010/main" val="3306019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152400" y="152400"/>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Donor Age Distribution</a:t>
            </a:r>
            <a:r>
              <a:rPr lang="en-US" sz="2600" kern="0" dirty="0" smtClean="0"/>
              <a:t/>
            </a:r>
            <a:br>
              <a:rPr lang="en-US" sz="2600" kern="0" dirty="0" smtClean="0"/>
            </a:br>
            <a:endParaRPr lang="en-US" sz="2000" kern="0" dirty="0"/>
          </a:p>
        </p:txBody>
      </p:sp>
      <p:sp>
        <p:nvSpPr>
          <p:cNvPr id="3" name="title_cohort"/>
          <p:cNvSpPr txBox="1"/>
          <p:nvPr/>
        </p:nvSpPr>
        <p:spPr>
          <a:xfrm>
            <a:off x="1714500" y="923157"/>
            <a:ext cx="5715000" cy="400110"/>
          </a:xfrm>
          <a:prstGeom prst="rect">
            <a:avLst/>
          </a:prstGeom>
          <a:noFill/>
        </p:spPr>
        <p:txBody>
          <a:bodyPr wrap="square" rtlCol="0">
            <a:spAutoFit/>
          </a:bodyPr>
          <a:lstStyle/>
          <a:p>
            <a:pPr algn="ctr"/>
            <a:r>
              <a:rPr lang="en-US" sz="2000" b="1" kern="0" smtClean="0"/>
              <a:t>(Transplants: January 1985 – June 2015)</a:t>
            </a:r>
            <a:endParaRPr lang="en-US" sz="2000" b="1" dirty="0"/>
          </a:p>
        </p:txBody>
      </p:sp>
    </p:spTree>
    <p:extLst>
      <p:ext uri="{BB962C8B-B14F-4D97-AF65-F5344CB8AC3E}">
        <p14:creationId xmlns:p14="http://schemas.microsoft.com/office/powerpoint/2010/main" val="3092370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Year</a:t>
            </a:r>
            <a:endParaRPr lang="en-US" sz="2400" dirty="0"/>
          </a:p>
        </p:txBody>
      </p:sp>
      <p:graphicFrame>
        <p:nvGraphicFramePr>
          <p:cNvPr id="4" name="Content Placeholder 3"/>
          <p:cNvGraphicFramePr>
            <a:graphicFrameLocks noGrp="1"/>
          </p:cNvGraphicFramePr>
          <p:nvPr>
            <p:ph idx="1"/>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9711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chemeClr val="tx1"/>
                </a:solidFill>
              </a:rPr>
              <a:t>Pediatric Heart-Lung Retransplants</a:t>
            </a:r>
            <a:br>
              <a:rPr lang="en-US" sz="2600" dirty="0" smtClean="0">
                <a:solidFill>
                  <a:schemeClr val="tx1"/>
                </a:solidFill>
              </a:rPr>
            </a:br>
            <a:r>
              <a:rPr lang="en-US" sz="2400" dirty="0" smtClean="0">
                <a:solidFill>
                  <a:schemeClr val="tx1"/>
                </a:solidFill>
              </a:rPr>
              <a:t>by Year of Retransplant</a:t>
            </a:r>
            <a:endParaRPr lang="en-US" sz="2000" dirty="0" smtClean="0">
              <a:solidFill>
                <a:schemeClr val="tx1"/>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257800" y="6240774"/>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FFFF00"/>
                </a:solidFill>
              </a:rPr>
              <a:t>Only patients who were less than 18 years old at the time of </a:t>
            </a:r>
            <a:r>
              <a:rPr lang="en-US" sz="1200" b="1" dirty="0" smtClean="0">
                <a:solidFill>
                  <a:srgbClr val="FFFF00"/>
                </a:solidFill>
              </a:rPr>
              <a:t>retransplant </a:t>
            </a:r>
            <a:r>
              <a:rPr lang="en-US" sz="1200" b="1" dirty="0">
                <a:solidFill>
                  <a:srgbClr val="FFFF00"/>
                </a:solidFill>
              </a:rPr>
              <a:t>are included.</a:t>
            </a:r>
          </a:p>
        </p:txBody>
      </p:sp>
      <p:graphicFrame>
        <p:nvGraphicFramePr>
          <p:cNvPr id="11" name="Chart 10"/>
          <p:cNvGraphicFramePr/>
          <p:nvPr>
            <p:extLst>
              <p:ext uri="{D42A27DB-BD31-4B8C-83A1-F6EECF244321}">
                <p14:modId xmlns:p14="http://schemas.microsoft.com/office/powerpoint/2010/main" val="710516477"/>
              </p:ext>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3"/>
          </a:graphicData>
        </a:graphic>
      </p:graphicFrame>
      <p:grpSp>
        <p:nvGrpSpPr>
          <p:cNvPr id="15" name="Group 14"/>
          <p:cNvGrpSpPr/>
          <p:nvPr/>
        </p:nvGrpSpPr>
        <p:grpSpPr>
          <a:xfrm>
            <a:off x="2" y="6158984"/>
            <a:ext cx="4715933" cy="711201"/>
            <a:chOff x="2" y="6158984"/>
            <a:chExt cx="4715933" cy="711201"/>
          </a:xfrm>
        </p:grpSpPr>
        <p:grpSp>
          <p:nvGrpSpPr>
            <p:cNvPr id="16" name="Group 15"/>
            <p:cNvGrpSpPr/>
            <p:nvPr/>
          </p:nvGrpSpPr>
          <p:grpSpPr>
            <a:xfrm>
              <a:off x="2" y="6158984"/>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2356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228600" y="315469"/>
            <a:ext cx="8610600" cy="82753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Retransplants</a:t>
            </a:r>
            <a:r>
              <a:rPr lang="en-US" sz="2800" kern="0" dirty="0" smtClean="0"/>
              <a:t/>
            </a:r>
            <a:br>
              <a:rPr lang="en-US" sz="2800" kern="0" dirty="0" smtClean="0"/>
            </a:br>
            <a:endParaRPr lang="en-US" sz="2000" kern="0" dirty="0"/>
          </a:p>
        </p:txBody>
      </p:sp>
      <p:sp>
        <p:nvSpPr>
          <p:cNvPr id="3" name="title_cohort"/>
          <p:cNvSpPr txBox="1"/>
          <p:nvPr/>
        </p:nvSpPr>
        <p:spPr>
          <a:xfrm>
            <a:off x="1858434" y="723900"/>
            <a:ext cx="5715000" cy="400110"/>
          </a:xfrm>
          <a:prstGeom prst="rect">
            <a:avLst/>
          </a:prstGeom>
          <a:noFill/>
        </p:spPr>
        <p:txBody>
          <a:bodyPr wrap="square" rtlCol="0">
            <a:spAutoFit/>
          </a:bodyPr>
          <a:lstStyle/>
          <a:p>
            <a:r>
              <a:rPr lang="en-US" sz="2000" b="1" kern="0" smtClean="0"/>
              <a:t>(Retransplants: January 1985 – June 2015)</a:t>
            </a:r>
            <a:endParaRPr lang="en-US" sz="2000" b="1" kern="0" dirty="0"/>
          </a:p>
        </p:txBody>
      </p:sp>
    </p:spTree>
    <p:extLst>
      <p:ext uri="{BB962C8B-B14F-4D97-AF65-F5344CB8AC3E}">
        <p14:creationId xmlns:p14="http://schemas.microsoft.com/office/powerpoint/2010/main" val="1407194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Era of Transplant</a:t>
            </a:r>
            <a:endParaRPr lang="en-US" sz="2400" dirty="0"/>
          </a:p>
        </p:txBody>
      </p:sp>
      <p:graphicFrame>
        <p:nvGraphicFramePr>
          <p:cNvPr id="10" name="Content Placeholder 9"/>
          <p:cNvGraphicFramePr>
            <a:graphicFrameLocks noGrp="1"/>
          </p:cNvGraphicFramePr>
          <p:nvPr>
            <p:ph idx="1"/>
            <p:extLst/>
          </p:nvPr>
        </p:nvGraphicFramePr>
        <p:xfrm>
          <a:off x="0" y="1143000"/>
          <a:ext cx="9144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09419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escription0 xmlns="1df23a4e-d417-4e0a-a778-b7db59ac479a">Final slides</Description0>
    <Archive_x0020_Status xmlns="1df23a4e-d417-4e0a-a778-b7db59ac479a">Active</Archive_x0020_Status>
  </documentManagement>
</p:properties>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schemas.microsoft.com/office/2006/metadata/properties"/>
    <ds:schemaRef ds:uri="http://purl.org/dc/terms/"/>
    <ds:schemaRef ds:uri="http://purl.org/dc/elements/1.1/"/>
    <ds:schemaRef ds:uri="1df23a4e-d417-4e0a-a778-b7db59ac479a"/>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F872129-1255-43EB-BF43-BD5F4D767695}">
  <ds:schemaRefs>
    <ds:schemaRef ds:uri="http://schemas.microsoft.com/office/2006/metadata/customXsn"/>
  </ds:schemaRefs>
</ds:datastoreItem>
</file>

<file path=customXml/itemProps3.xml><?xml version="1.0" encoding="utf-8"?>
<ds:datastoreItem xmlns:ds="http://schemas.openxmlformats.org/officeDocument/2006/customXml" ds:itemID="{BB2D72CE-69EB-43CF-A2EB-DE291DD249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3071</TotalTime>
  <Words>1503</Words>
  <Application>Microsoft Office PowerPoint</Application>
  <PresentationFormat>On-screen Show (4:3)</PresentationFormat>
  <Paragraphs>253</Paragraphs>
  <Slides>22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vt:lpstr>
      <vt:lpstr>Webdings</vt:lpstr>
      <vt:lpstr>UNOSTemplate</vt:lpstr>
      <vt:lpstr>HEART-LUNG TRANSPLANTATION</vt:lpstr>
      <vt:lpstr>Table of Contents</vt:lpstr>
      <vt:lpstr>Donor, Recipient and Center Characteristics</vt:lpstr>
      <vt:lpstr>PowerPoint Presentation</vt:lpstr>
      <vt:lpstr>PowerPoint Presentation</vt:lpstr>
      <vt:lpstr>Pediatric Heart-Lung Transplants Age Distribution by Year</vt:lpstr>
      <vt:lpstr>Pediatric Heart-Lung Retransplants by Year of Retransplant</vt:lpstr>
      <vt:lpstr>PowerPoint Presentation</vt:lpstr>
      <vt:lpstr>Pediatric Heart-Lung Transplants Age Distribution by Era of Transplant</vt:lpstr>
      <vt:lpstr>PowerPoint Presentation</vt:lpstr>
      <vt:lpstr>Pediatric Heart-Lung Transplants Number of Centers Reporting Transplants  by Center Volume</vt:lpstr>
      <vt:lpstr>PowerPoint Presentation</vt:lpstr>
      <vt:lpstr>PowerPoint Presentation</vt:lpstr>
      <vt:lpstr>PowerPoint Presentation</vt:lpstr>
      <vt:lpstr>PowerPoint Presentation</vt:lpstr>
      <vt:lpstr>Post Transplant: Survival and Other Outcomes</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Leah B. Edwards</cp:lastModifiedBy>
  <cp:revision>763</cp:revision>
  <dcterms:created xsi:type="dcterms:W3CDTF">2009-06-30T12:53:17Z</dcterms:created>
  <dcterms:modified xsi:type="dcterms:W3CDTF">2016-10-24T18:50:53Z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