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drawings/drawing1.xml" ContentType="application/vnd.openxmlformats-officedocument.drawingml.chartshapes+xml"/>
  <Override PartName="/ppt/notesSlides/notesSlide8.xml" ContentType="application/vnd.openxmlformats-officedocument.presentationml.notesSlide+xml"/>
  <Override PartName="/ppt/charts/chart8.xml" ContentType="application/vnd.openxmlformats-officedocument.drawingml.chart+xml"/>
  <Override PartName="/ppt/notesSlides/notesSlide9.xml" ContentType="application/vnd.openxmlformats-officedocument.presentationml.notesSlide+xml"/>
  <Override PartName="/ppt/charts/chart9.xml" ContentType="application/vnd.openxmlformats-officedocument.drawingml.chart+xml"/>
  <Override PartName="/ppt/notesSlides/notesSlide10.xml" ContentType="application/vnd.openxmlformats-officedocument.presentationml.notesSlide+xml"/>
  <Override PartName="/ppt/charts/chart10.xml" ContentType="application/vnd.openxmlformats-officedocument.drawingml.chart+xml"/>
  <Override PartName="/ppt/notesSlides/notesSlide11.xml" ContentType="application/vnd.openxmlformats-officedocument.presentationml.notesSlide+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9"/>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FFF00"/>
    <a:srgbClr val="00FFFF"/>
    <a:srgbClr val="00FF00"/>
    <a:srgbClr val="006600"/>
    <a:srgbClr val="00CC99"/>
    <a:srgbClr val="33CC33"/>
    <a:srgbClr val="008000"/>
    <a:srgbClr val="009999"/>
    <a:srgbClr val="33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87" autoAdjust="0"/>
    <p:restoredTop sz="93407" autoAdjust="0"/>
  </p:normalViewPr>
  <p:slideViewPr>
    <p:cSldViewPr>
      <p:cViewPr varScale="1">
        <p:scale>
          <a:sx n="82" d="100"/>
          <a:sy n="82" d="100"/>
        </p:scale>
        <p:origin x="1680" y="96"/>
      </p:cViewPr>
      <p:guideLst>
        <p:guide orient="horz" pos="2160"/>
        <p:guide pos="2880"/>
      </p:guideLst>
    </p:cSldViewPr>
  </p:slideViewPr>
  <p:notesTextViewPr>
    <p:cViewPr>
      <p:scale>
        <a:sx n="100" d="100"/>
        <a:sy n="100" d="100"/>
      </p:scale>
      <p:origin x="0" y="0"/>
    </p:cViewPr>
  </p:notesTextViewPr>
  <p:sorterViewPr>
    <p:cViewPr>
      <p:scale>
        <a:sx n="80" d="100"/>
        <a:sy n="80" d="100"/>
      </p:scale>
      <p:origin x="0" y="155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Single Lung</c:v>
                </c:pt>
              </c:strCache>
            </c:strRef>
          </c:tx>
          <c:spPr>
            <a:gradFill flip="none" rotWithShape="1">
              <a:gsLst>
                <a:gs pos="0">
                  <a:srgbClr val="208C03"/>
                </a:gs>
                <a:gs pos="50000">
                  <a:srgbClr val="20F703"/>
                </a:gs>
                <a:gs pos="100000">
                  <a:srgbClr val="208C03"/>
                </a:gs>
              </a:gsLst>
              <a:lin ang="10800000" scaled="1"/>
              <a:tileRect/>
            </a:gradFill>
          </c:spPr>
          <c:invertIfNegative val="0"/>
          <c:cat>
            <c:numRef>
              <c:f>Sheet1!$A$2:$A$31</c:f>
              <c:numCache>
                <c:formatCode>General</c:formatCode>
                <c:ptCount val="30"/>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numCache>
            </c:numRef>
          </c:cat>
          <c:val>
            <c:numRef>
              <c:f>Sheet1!$B$2:$B$31</c:f>
              <c:numCache>
                <c:formatCode>General</c:formatCode>
                <c:ptCount val="30"/>
                <c:pt idx="0">
                  <c:v>4</c:v>
                </c:pt>
                <c:pt idx="1">
                  <c:v>3</c:v>
                </c:pt>
                <c:pt idx="2">
                  <c:v>23</c:v>
                </c:pt>
                <c:pt idx="3">
                  <c:v>34</c:v>
                </c:pt>
                <c:pt idx="4">
                  <c:v>109</c:v>
                </c:pt>
                <c:pt idx="5">
                  <c:v>240</c:v>
                </c:pt>
                <c:pt idx="6">
                  <c:v>431</c:v>
                </c:pt>
                <c:pt idx="7">
                  <c:v>558</c:v>
                </c:pt>
                <c:pt idx="8">
                  <c:v>644</c:v>
                </c:pt>
                <c:pt idx="9">
                  <c:v>673</c:v>
                </c:pt>
                <c:pt idx="10">
                  <c:v>715</c:v>
                </c:pt>
                <c:pt idx="11">
                  <c:v>696</c:v>
                </c:pt>
                <c:pt idx="12">
                  <c:v>751</c:v>
                </c:pt>
                <c:pt idx="13">
                  <c:v>778</c:v>
                </c:pt>
                <c:pt idx="14">
                  <c:v>824</c:v>
                </c:pt>
                <c:pt idx="15">
                  <c:v>824</c:v>
                </c:pt>
                <c:pt idx="16">
                  <c:v>874</c:v>
                </c:pt>
                <c:pt idx="17">
                  <c:v>862</c:v>
                </c:pt>
                <c:pt idx="18">
                  <c:v>786</c:v>
                </c:pt>
                <c:pt idx="19">
                  <c:v>824</c:v>
                </c:pt>
                <c:pt idx="20">
                  <c:v>924</c:v>
                </c:pt>
                <c:pt idx="21">
                  <c:v>924</c:v>
                </c:pt>
                <c:pt idx="22">
                  <c:v>911</c:v>
                </c:pt>
                <c:pt idx="23">
                  <c:v>892</c:v>
                </c:pt>
                <c:pt idx="24">
                  <c:v>943</c:v>
                </c:pt>
                <c:pt idx="25">
                  <c:v>936</c:v>
                </c:pt>
                <c:pt idx="26">
                  <c:v>1006</c:v>
                </c:pt>
                <c:pt idx="27">
                  <c:v>940</c:v>
                </c:pt>
                <c:pt idx="28">
                  <c:v>992</c:v>
                </c:pt>
                <c:pt idx="29">
                  <c:v>936</c:v>
                </c:pt>
              </c:numCache>
            </c:numRef>
          </c:val>
        </c:ser>
        <c:ser>
          <c:idx val="1"/>
          <c:order val="1"/>
          <c:tx>
            <c:strRef>
              <c:f>Sheet1!$C$1</c:f>
              <c:strCache>
                <c:ptCount val="1"/>
                <c:pt idx="0">
                  <c:v>Bilateral/Double Lung</c:v>
                </c:pt>
              </c:strCache>
            </c:strRef>
          </c:tx>
          <c:spPr>
            <a:gradFill flip="none" rotWithShape="1">
              <a:gsLst>
                <a:gs pos="0">
                  <a:srgbClr val="7030A0"/>
                </a:gs>
                <a:gs pos="50000">
                  <a:srgbClr val="CC66FF"/>
                </a:gs>
                <a:gs pos="100000">
                  <a:srgbClr val="7030A0"/>
                </a:gs>
              </a:gsLst>
              <a:lin ang="10800000" scaled="1"/>
              <a:tileRect/>
            </a:gradFill>
          </c:spPr>
          <c:invertIfNegative val="0"/>
          <c:cat>
            <c:numRef>
              <c:f>Sheet1!$A$2:$A$31</c:f>
              <c:numCache>
                <c:formatCode>General</c:formatCode>
                <c:ptCount val="30"/>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numCache>
            </c:numRef>
          </c:cat>
          <c:val>
            <c:numRef>
              <c:f>Sheet1!$C$2:$C$31</c:f>
              <c:numCache>
                <c:formatCode>General</c:formatCode>
                <c:ptCount val="30"/>
                <c:pt idx="0">
                  <c:v>1</c:v>
                </c:pt>
                <c:pt idx="1">
                  <c:v>4</c:v>
                </c:pt>
                <c:pt idx="2">
                  <c:v>12</c:v>
                </c:pt>
                <c:pt idx="3">
                  <c:v>40</c:v>
                </c:pt>
                <c:pt idx="4">
                  <c:v>58</c:v>
                </c:pt>
                <c:pt idx="5">
                  <c:v>168</c:v>
                </c:pt>
                <c:pt idx="6">
                  <c:v>277</c:v>
                </c:pt>
                <c:pt idx="7">
                  <c:v>363</c:v>
                </c:pt>
                <c:pt idx="8">
                  <c:v>460</c:v>
                </c:pt>
                <c:pt idx="9">
                  <c:v>540</c:v>
                </c:pt>
                <c:pt idx="10">
                  <c:v>676</c:v>
                </c:pt>
                <c:pt idx="11">
                  <c:v>688</c:v>
                </c:pt>
                <c:pt idx="12">
                  <c:v>761</c:v>
                </c:pt>
                <c:pt idx="13">
                  <c:v>770</c:v>
                </c:pt>
                <c:pt idx="14">
                  <c:v>742</c:v>
                </c:pt>
                <c:pt idx="15">
                  <c:v>884</c:v>
                </c:pt>
                <c:pt idx="16">
                  <c:v>911</c:v>
                </c:pt>
                <c:pt idx="17">
                  <c:v>1117</c:v>
                </c:pt>
                <c:pt idx="18">
                  <c:v>1232</c:v>
                </c:pt>
                <c:pt idx="19">
                  <c:v>1406</c:v>
                </c:pt>
                <c:pt idx="20">
                  <c:v>1656</c:v>
                </c:pt>
                <c:pt idx="21">
                  <c:v>1885</c:v>
                </c:pt>
                <c:pt idx="22">
                  <c:v>2038</c:v>
                </c:pt>
                <c:pt idx="23">
                  <c:v>2131</c:v>
                </c:pt>
                <c:pt idx="24">
                  <c:v>2365</c:v>
                </c:pt>
                <c:pt idx="25">
                  <c:v>2648</c:v>
                </c:pt>
                <c:pt idx="26">
                  <c:v>2859</c:v>
                </c:pt>
                <c:pt idx="27">
                  <c:v>2912</c:v>
                </c:pt>
                <c:pt idx="28">
                  <c:v>3176</c:v>
                </c:pt>
                <c:pt idx="29">
                  <c:v>3144</c:v>
                </c:pt>
              </c:numCache>
            </c:numRef>
          </c:val>
        </c:ser>
        <c:ser>
          <c:idx val="2"/>
          <c:order val="2"/>
          <c:tx>
            <c:strRef>
              <c:f>Sheet1!$D$1</c:f>
              <c:strCache>
                <c:ptCount val="1"/>
                <c:pt idx="0">
                  <c:v>Total</c:v>
                </c:pt>
              </c:strCache>
            </c:strRef>
          </c:tx>
          <c:spPr>
            <a:noFill/>
          </c:spPr>
          <c:invertIfNegative val="0"/>
          <c:dLbls>
            <c:dLbl>
              <c:idx val="10"/>
              <c:layout>
                <c:manualLayout>
                  <c:x val="2.9498525073745892E-3"/>
                  <c:y val="0.11084380899755951"/>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1.4749262536873156E-3"/>
                  <c:y val="0.12329557489524544"/>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6"/>
              <c:layout>
                <c:manualLayout>
                  <c:x val="-4.2477876106194693E-3"/>
                  <c:y val="0.12166597596353085"/>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7"/>
              <c:layout>
                <c:manualLayout>
                  <c:x val="1.9744268692076126E-3"/>
                  <c:y val="0.12259773449371457"/>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numFmt formatCode="General" sourceLinked="0"/>
            <c:spPr>
              <a:noFill/>
              <a:ln>
                <a:noFill/>
              </a:ln>
              <a:effectLst/>
            </c:spPr>
            <c:txPr>
              <a:bodyPr/>
              <a:lstStyle/>
              <a:p>
                <a:pPr>
                  <a:defRPr sz="1000" b="1">
                    <a:solidFill>
                      <a:srgbClr val="FFFF00"/>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Sheet1!$A$2:$A$31</c:f>
              <c:numCache>
                <c:formatCode>General</c:formatCode>
                <c:ptCount val="30"/>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numCache>
            </c:numRef>
          </c:cat>
          <c:val>
            <c:numRef>
              <c:f>Sheet1!$D$2:$D$31</c:f>
              <c:numCache>
                <c:formatCode>General</c:formatCode>
                <c:ptCount val="30"/>
                <c:pt idx="0">
                  <c:v>5</c:v>
                </c:pt>
                <c:pt idx="1">
                  <c:v>7</c:v>
                </c:pt>
                <c:pt idx="2">
                  <c:v>35</c:v>
                </c:pt>
                <c:pt idx="3">
                  <c:v>74</c:v>
                </c:pt>
                <c:pt idx="4">
                  <c:v>167</c:v>
                </c:pt>
                <c:pt idx="5">
                  <c:v>408</c:v>
                </c:pt>
                <c:pt idx="6">
                  <c:v>708</c:v>
                </c:pt>
                <c:pt idx="7">
                  <c:v>921</c:v>
                </c:pt>
                <c:pt idx="8">
                  <c:v>1104</c:v>
                </c:pt>
                <c:pt idx="9">
                  <c:v>1213</c:v>
                </c:pt>
                <c:pt idx="10">
                  <c:v>1391</c:v>
                </c:pt>
                <c:pt idx="11">
                  <c:v>1384</c:v>
                </c:pt>
                <c:pt idx="12">
                  <c:v>1512</c:v>
                </c:pt>
                <c:pt idx="13">
                  <c:v>1548</c:v>
                </c:pt>
                <c:pt idx="14">
                  <c:v>1566</c:v>
                </c:pt>
                <c:pt idx="15">
                  <c:v>1708</c:v>
                </c:pt>
                <c:pt idx="16">
                  <c:v>1785</c:v>
                </c:pt>
                <c:pt idx="17">
                  <c:v>1979</c:v>
                </c:pt>
                <c:pt idx="18">
                  <c:v>2018</c:v>
                </c:pt>
                <c:pt idx="19">
                  <c:v>2230</c:v>
                </c:pt>
                <c:pt idx="20">
                  <c:v>2580</c:v>
                </c:pt>
                <c:pt idx="21">
                  <c:v>2809</c:v>
                </c:pt>
                <c:pt idx="22">
                  <c:v>2949</c:v>
                </c:pt>
                <c:pt idx="23">
                  <c:v>3023</c:v>
                </c:pt>
                <c:pt idx="24">
                  <c:v>3308</c:v>
                </c:pt>
                <c:pt idx="25">
                  <c:v>3584</c:v>
                </c:pt>
                <c:pt idx="26">
                  <c:v>3865</c:v>
                </c:pt>
                <c:pt idx="27">
                  <c:v>3852</c:v>
                </c:pt>
                <c:pt idx="28">
                  <c:v>4168</c:v>
                </c:pt>
                <c:pt idx="29">
                  <c:v>4080</c:v>
                </c:pt>
              </c:numCache>
            </c:numRef>
          </c:val>
        </c:ser>
        <c:dLbls>
          <c:showLegendKey val="0"/>
          <c:showVal val="0"/>
          <c:showCatName val="0"/>
          <c:showSerName val="0"/>
          <c:showPercent val="0"/>
          <c:showBubbleSize val="0"/>
        </c:dLbls>
        <c:gapWidth val="35"/>
        <c:overlap val="100"/>
        <c:axId val="668942320"/>
        <c:axId val="668943104"/>
      </c:barChart>
      <c:catAx>
        <c:axId val="668942320"/>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668943104"/>
        <c:crosses val="autoZero"/>
        <c:auto val="1"/>
        <c:lblAlgn val="ctr"/>
        <c:lblOffset val="100"/>
        <c:tickLblSkip val="1"/>
        <c:noMultiLvlLbl val="0"/>
      </c:catAx>
      <c:valAx>
        <c:axId val="668943104"/>
        <c:scaling>
          <c:orientation val="minMax"/>
          <c:max val="4500"/>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1.4492753623188406E-3"/>
              <c:y val="0.15970990468296725"/>
            </c:manualLayout>
          </c:layout>
          <c:overlay val="0"/>
        </c:title>
        <c:numFmt formatCode="General" sourceLinked="0"/>
        <c:majorTickMark val="out"/>
        <c:minorTickMark val="none"/>
        <c:tickLblPos val="nextTo"/>
        <c:txPr>
          <a:bodyPr/>
          <a:lstStyle/>
          <a:p>
            <a:pPr>
              <a:defRPr sz="1500" b="1"/>
            </a:pPr>
            <a:endParaRPr lang="en-US"/>
          </a:p>
        </c:txPr>
        <c:crossAx val="668942320"/>
        <c:crosses val="autoZero"/>
        <c:crossBetween val="between"/>
        <c:majorUnit val="500"/>
      </c:valAx>
      <c:spPr>
        <a:solidFill>
          <a:schemeClr val="bg2"/>
        </a:solidFill>
        <a:ln>
          <a:solidFill>
            <a:schemeClr val="tx1"/>
          </a:solidFill>
        </a:ln>
      </c:spPr>
    </c:plotArea>
    <c:legend>
      <c:legendPos val="l"/>
      <c:legendEntry>
        <c:idx val="0"/>
        <c:delete val="1"/>
      </c:legendEntry>
      <c:layout>
        <c:manualLayout>
          <c:xMode val="edge"/>
          <c:yMode val="edge"/>
          <c:x val="0.13274336283185842"/>
          <c:y val="7.0441819772528433E-2"/>
          <c:w val="0.26414303300583003"/>
          <c:h val="0.19817792512778018"/>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4.7031369062738131E-2"/>
          <c:w val="0.88204654727893528"/>
          <c:h val="0.82181779696892732"/>
        </c:manualLayout>
      </c:layout>
      <c:scatterChart>
        <c:scatterStyle val="lineMarker"/>
        <c:varyColors val="0"/>
        <c:ser>
          <c:idx val="0"/>
          <c:order val="0"/>
          <c:tx>
            <c:strRef>
              <c:f>Sheet1!$B$1</c:f>
              <c:strCache>
                <c:ptCount val="1"/>
                <c:pt idx="0">
                  <c:v>Adult (N=38,788)</c:v>
                </c:pt>
              </c:strCache>
            </c:strRef>
          </c:tx>
          <c:spPr>
            <a:ln w="41275">
              <a:solidFill>
                <a:srgbClr val="00FF0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Sheet1!$B$2:$B$22</c:f>
              <c:numCache>
                <c:formatCode>General</c:formatCode>
                <c:ptCount val="21"/>
                <c:pt idx="0">
                  <c:v>100</c:v>
                </c:pt>
                <c:pt idx="1">
                  <c:v>100</c:v>
                </c:pt>
                <c:pt idx="2">
                  <c:v>89.856999999999999</c:v>
                </c:pt>
                <c:pt idx="3">
                  <c:v>81.236999999999995</c:v>
                </c:pt>
                <c:pt idx="4">
                  <c:v>73.888999999999996</c:v>
                </c:pt>
                <c:pt idx="5">
                  <c:v>67.206999999999994</c:v>
                </c:pt>
                <c:pt idx="6">
                  <c:v>60.993000000000002</c:v>
                </c:pt>
                <c:pt idx="7">
                  <c:v>55.164000000000001</c:v>
                </c:pt>
                <c:pt idx="8">
                  <c:v>49.601999999999997</c:v>
                </c:pt>
                <c:pt idx="9">
                  <c:v>44.738999999999997</c:v>
                </c:pt>
                <c:pt idx="10">
                  <c:v>39.826999999999998</c:v>
                </c:pt>
                <c:pt idx="11">
                  <c:v>35.423000000000002</c:v>
                </c:pt>
                <c:pt idx="12">
                  <c:v>31.725999999999999</c:v>
                </c:pt>
                <c:pt idx="13">
                  <c:v>28.173999999999999</c:v>
                </c:pt>
                <c:pt idx="14">
                  <c:v>25.204000000000001</c:v>
                </c:pt>
                <c:pt idx="15">
                  <c:v>22.512</c:v>
                </c:pt>
                <c:pt idx="16">
                  <c:v>19.888000000000002</c:v>
                </c:pt>
                <c:pt idx="17">
                  <c:v>17.725999999999999</c:v>
                </c:pt>
                <c:pt idx="18">
                  <c:v>15.552</c:v>
                </c:pt>
                <c:pt idx="19">
                  <c:v>14.239000000000001</c:v>
                </c:pt>
                <c:pt idx="20">
                  <c:v>12.704000000000001</c:v>
                </c:pt>
              </c:numCache>
            </c:numRef>
          </c:yVal>
          <c:smooth val="0"/>
        </c:ser>
        <c:ser>
          <c:idx val="1"/>
          <c:order val="1"/>
          <c:tx>
            <c:strRef>
              <c:f>Sheet1!$C$1</c:f>
              <c:strCache>
                <c:ptCount val="1"/>
                <c:pt idx="0">
                  <c:v>LCL (Adult)</c:v>
                </c:pt>
              </c:strCache>
            </c:strRef>
          </c:tx>
          <c:spPr>
            <a:ln w="41275">
              <a:solidFill>
                <a:srgbClr val="00FF00"/>
              </a:solidFill>
              <a:prstDash val="sysDash"/>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Sheet1!$C$2:$C$22</c:f>
              <c:numCache>
                <c:formatCode>General</c:formatCode>
                <c:ptCount val="21"/>
                <c:pt idx="0">
                  <c:v>100</c:v>
                </c:pt>
                <c:pt idx="1">
                  <c:v>100</c:v>
                </c:pt>
                <c:pt idx="2">
                  <c:v>89.546999999999997</c:v>
                </c:pt>
                <c:pt idx="3">
                  <c:v>80.823999999999998</c:v>
                </c:pt>
                <c:pt idx="4">
                  <c:v>73.412000000000006</c:v>
                </c:pt>
                <c:pt idx="5">
                  <c:v>66.680000000000007</c:v>
                </c:pt>
                <c:pt idx="6">
                  <c:v>60.427</c:v>
                </c:pt>
                <c:pt idx="7">
                  <c:v>54.564</c:v>
                </c:pt>
                <c:pt idx="8">
                  <c:v>48.972999999999999</c:v>
                </c:pt>
                <c:pt idx="9">
                  <c:v>44.085999999999999</c:v>
                </c:pt>
                <c:pt idx="10">
                  <c:v>39.151000000000003</c:v>
                </c:pt>
                <c:pt idx="11">
                  <c:v>34.725999999999999</c:v>
                </c:pt>
                <c:pt idx="12">
                  <c:v>31.01</c:v>
                </c:pt>
                <c:pt idx="13">
                  <c:v>27.439</c:v>
                </c:pt>
                <c:pt idx="14">
                  <c:v>24.451000000000001</c:v>
                </c:pt>
                <c:pt idx="15">
                  <c:v>21.74</c:v>
                </c:pt>
                <c:pt idx="16">
                  <c:v>19.094999999999999</c:v>
                </c:pt>
                <c:pt idx="17">
                  <c:v>16.91</c:v>
                </c:pt>
                <c:pt idx="18">
                  <c:v>14.708</c:v>
                </c:pt>
                <c:pt idx="19">
                  <c:v>13.369</c:v>
                </c:pt>
                <c:pt idx="20">
                  <c:v>11.785</c:v>
                </c:pt>
              </c:numCache>
            </c:numRef>
          </c:yVal>
          <c:smooth val="0"/>
        </c:ser>
        <c:ser>
          <c:idx val="2"/>
          <c:order val="2"/>
          <c:tx>
            <c:strRef>
              <c:f>Sheet1!$D$1</c:f>
              <c:strCache>
                <c:ptCount val="1"/>
                <c:pt idx="0">
                  <c:v>UCL (Adult)</c:v>
                </c:pt>
              </c:strCache>
            </c:strRef>
          </c:tx>
          <c:spPr>
            <a:ln w="41275">
              <a:solidFill>
                <a:srgbClr val="00FF00"/>
              </a:solidFill>
              <a:prstDash val="sysDash"/>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Sheet1!$D$2:$D$22</c:f>
              <c:numCache>
                <c:formatCode>General</c:formatCode>
                <c:ptCount val="21"/>
                <c:pt idx="0">
                  <c:v>100</c:v>
                </c:pt>
                <c:pt idx="1">
                  <c:v>100</c:v>
                </c:pt>
                <c:pt idx="2">
                  <c:v>90.168000000000006</c:v>
                </c:pt>
                <c:pt idx="3">
                  <c:v>81.649000000000001</c:v>
                </c:pt>
                <c:pt idx="4">
                  <c:v>74.366</c:v>
                </c:pt>
                <c:pt idx="5">
                  <c:v>67.733000000000004</c:v>
                </c:pt>
                <c:pt idx="6">
                  <c:v>61.558999999999997</c:v>
                </c:pt>
                <c:pt idx="7">
                  <c:v>55.762999999999998</c:v>
                </c:pt>
                <c:pt idx="8">
                  <c:v>50.231000000000002</c:v>
                </c:pt>
                <c:pt idx="9">
                  <c:v>45.392000000000003</c:v>
                </c:pt>
                <c:pt idx="10">
                  <c:v>40.503</c:v>
                </c:pt>
                <c:pt idx="11">
                  <c:v>36.121000000000002</c:v>
                </c:pt>
                <c:pt idx="12">
                  <c:v>32.442</c:v>
                </c:pt>
                <c:pt idx="13">
                  <c:v>28.908999999999999</c:v>
                </c:pt>
                <c:pt idx="14">
                  <c:v>25.957000000000001</c:v>
                </c:pt>
                <c:pt idx="15">
                  <c:v>23.283999999999999</c:v>
                </c:pt>
                <c:pt idx="16">
                  <c:v>20.681000000000001</c:v>
                </c:pt>
                <c:pt idx="17">
                  <c:v>18.541</c:v>
                </c:pt>
                <c:pt idx="18">
                  <c:v>16.396000000000001</c:v>
                </c:pt>
                <c:pt idx="19">
                  <c:v>15.11</c:v>
                </c:pt>
                <c:pt idx="20">
                  <c:v>13.622999999999999</c:v>
                </c:pt>
              </c:numCache>
            </c:numRef>
          </c:yVal>
          <c:smooth val="0"/>
        </c:ser>
        <c:ser>
          <c:idx val="3"/>
          <c:order val="3"/>
          <c:tx>
            <c:strRef>
              <c:f>Sheet1!$E$1</c:f>
              <c:strCache>
                <c:ptCount val="1"/>
                <c:pt idx="0">
                  <c:v>Pediatric (N=1,488)</c:v>
                </c:pt>
              </c:strCache>
            </c:strRef>
          </c:tx>
          <c:spPr>
            <a:ln w="41275">
              <a:solidFill>
                <a:srgbClr val="00FFFF"/>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Sheet1!$E$2:$E$22</c:f>
              <c:numCache>
                <c:formatCode>General</c:formatCode>
                <c:ptCount val="21"/>
                <c:pt idx="0">
                  <c:v>100</c:v>
                </c:pt>
                <c:pt idx="1">
                  <c:v>100</c:v>
                </c:pt>
                <c:pt idx="2">
                  <c:v>88.057000000000002</c:v>
                </c:pt>
                <c:pt idx="3">
                  <c:v>78.159000000000006</c:v>
                </c:pt>
                <c:pt idx="4">
                  <c:v>71.100999999999999</c:v>
                </c:pt>
                <c:pt idx="5">
                  <c:v>64.881</c:v>
                </c:pt>
                <c:pt idx="6">
                  <c:v>59.243000000000002</c:v>
                </c:pt>
                <c:pt idx="7">
                  <c:v>55.186</c:v>
                </c:pt>
                <c:pt idx="8">
                  <c:v>52.308</c:v>
                </c:pt>
                <c:pt idx="9">
                  <c:v>49.332000000000001</c:v>
                </c:pt>
                <c:pt idx="10">
                  <c:v>46.695999999999998</c:v>
                </c:pt>
                <c:pt idx="11">
                  <c:v>44.206000000000003</c:v>
                </c:pt>
                <c:pt idx="12">
                  <c:v>41.93</c:v>
                </c:pt>
                <c:pt idx="13">
                  <c:v>37.97</c:v>
                </c:pt>
                <c:pt idx="14">
                  <c:v>37.548000000000002</c:v>
                </c:pt>
                <c:pt idx="15">
                  <c:v>35.268999999999998</c:v>
                </c:pt>
                <c:pt idx="16">
                  <c:v>34.289000000000001</c:v>
                </c:pt>
                <c:pt idx="17">
                  <c:v>33.154000000000003</c:v>
                </c:pt>
                <c:pt idx="18">
                  <c:v>30.381</c:v>
                </c:pt>
                <c:pt idx="19">
                  <c:v>28.478999999999999</c:v>
                </c:pt>
                <c:pt idx="20">
                  <c:v>26.98</c:v>
                </c:pt>
              </c:numCache>
            </c:numRef>
          </c:yVal>
          <c:smooth val="0"/>
        </c:ser>
        <c:ser>
          <c:idx val="4"/>
          <c:order val="4"/>
          <c:tx>
            <c:strRef>
              <c:f>Sheet1!$F$1</c:f>
              <c:strCache>
                <c:ptCount val="1"/>
                <c:pt idx="0">
                  <c:v>LCL (Ped)</c:v>
                </c:pt>
              </c:strCache>
            </c:strRef>
          </c:tx>
          <c:spPr>
            <a:ln w="41275">
              <a:solidFill>
                <a:srgbClr val="00FFFF"/>
              </a:solidFill>
              <a:prstDash val="sysDash"/>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Sheet1!$F$2:$F$22</c:f>
              <c:numCache>
                <c:formatCode>General</c:formatCode>
                <c:ptCount val="21"/>
                <c:pt idx="0">
                  <c:v>100</c:v>
                </c:pt>
                <c:pt idx="1">
                  <c:v>100</c:v>
                </c:pt>
                <c:pt idx="2">
                  <c:v>86.286000000000001</c:v>
                </c:pt>
                <c:pt idx="3">
                  <c:v>75.872</c:v>
                </c:pt>
                <c:pt idx="4">
                  <c:v>68.540000000000006</c:v>
                </c:pt>
                <c:pt idx="5">
                  <c:v>62.109000000000002</c:v>
                </c:pt>
                <c:pt idx="6">
                  <c:v>56.292000000000002</c:v>
                </c:pt>
                <c:pt idx="7">
                  <c:v>52.097000000000001</c:v>
                </c:pt>
                <c:pt idx="8">
                  <c:v>49.106000000000002</c:v>
                </c:pt>
                <c:pt idx="9">
                  <c:v>45.994999999999997</c:v>
                </c:pt>
                <c:pt idx="10">
                  <c:v>43.219000000000001</c:v>
                </c:pt>
                <c:pt idx="11">
                  <c:v>40.554000000000002</c:v>
                </c:pt>
                <c:pt idx="12">
                  <c:v>38.097999999999999</c:v>
                </c:pt>
                <c:pt idx="13">
                  <c:v>33.856999999999999</c:v>
                </c:pt>
                <c:pt idx="14">
                  <c:v>33.4</c:v>
                </c:pt>
                <c:pt idx="15">
                  <c:v>30.914000000000001</c:v>
                </c:pt>
                <c:pt idx="16">
                  <c:v>29.843</c:v>
                </c:pt>
                <c:pt idx="17">
                  <c:v>28.579000000000001</c:v>
                </c:pt>
                <c:pt idx="18">
                  <c:v>25.420999999999999</c:v>
                </c:pt>
                <c:pt idx="19">
                  <c:v>23.146000000000001</c:v>
                </c:pt>
                <c:pt idx="20">
                  <c:v>21.138000000000002</c:v>
                </c:pt>
              </c:numCache>
            </c:numRef>
          </c:yVal>
          <c:smooth val="0"/>
        </c:ser>
        <c:ser>
          <c:idx val="5"/>
          <c:order val="5"/>
          <c:tx>
            <c:strRef>
              <c:f>Sheet1!$G$1</c:f>
              <c:strCache>
                <c:ptCount val="1"/>
                <c:pt idx="0">
                  <c:v>UCL (Ped)</c:v>
                </c:pt>
              </c:strCache>
            </c:strRef>
          </c:tx>
          <c:spPr>
            <a:ln w="41275">
              <a:solidFill>
                <a:srgbClr val="00FFFF"/>
              </a:solidFill>
              <a:prstDash val="sysDash"/>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Sheet1!$G$2:$G$22</c:f>
              <c:numCache>
                <c:formatCode>General</c:formatCode>
                <c:ptCount val="21"/>
                <c:pt idx="0">
                  <c:v>100</c:v>
                </c:pt>
                <c:pt idx="1">
                  <c:v>100</c:v>
                </c:pt>
                <c:pt idx="2">
                  <c:v>89.828000000000003</c:v>
                </c:pt>
                <c:pt idx="3">
                  <c:v>80.447000000000003</c:v>
                </c:pt>
                <c:pt idx="4">
                  <c:v>73.661000000000001</c:v>
                </c:pt>
                <c:pt idx="5">
                  <c:v>67.653000000000006</c:v>
                </c:pt>
                <c:pt idx="6">
                  <c:v>62.194000000000003</c:v>
                </c:pt>
                <c:pt idx="7">
                  <c:v>58.274999999999999</c:v>
                </c:pt>
                <c:pt idx="8">
                  <c:v>55.511000000000003</c:v>
                </c:pt>
                <c:pt idx="9">
                  <c:v>52.668999999999997</c:v>
                </c:pt>
                <c:pt idx="10">
                  <c:v>50.173000000000002</c:v>
                </c:pt>
                <c:pt idx="11">
                  <c:v>47.857999999999997</c:v>
                </c:pt>
                <c:pt idx="12">
                  <c:v>45.761000000000003</c:v>
                </c:pt>
                <c:pt idx="13">
                  <c:v>42.084000000000003</c:v>
                </c:pt>
                <c:pt idx="14">
                  <c:v>41.697000000000003</c:v>
                </c:pt>
                <c:pt idx="15">
                  <c:v>39.624000000000002</c:v>
                </c:pt>
                <c:pt idx="16">
                  <c:v>38.734000000000002</c:v>
                </c:pt>
                <c:pt idx="17">
                  <c:v>37.729999999999997</c:v>
                </c:pt>
                <c:pt idx="18">
                  <c:v>35.341999999999999</c:v>
                </c:pt>
                <c:pt idx="19">
                  <c:v>33.811999999999998</c:v>
                </c:pt>
                <c:pt idx="20">
                  <c:v>32.820999999999998</c:v>
                </c:pt>
              </c:numCache>
            </c:numRef>
          </c:yVal>
          <c:smooth val="0"/>
        </c:ser>
        <c:dLbls>
          <c:showLegendKey val="0"/>
          <c:showVal val="0"/>
          <c:showCatName val="0"/>
          <c:showSerName val="0"/>
          <c:showPercent val="0"/>
          <c:showBubbleSize val="0"/>
        </c:dLbls>
        <c:axId val="816548600"/>
        <c:axId val="816548992"/>
      </c:scatterChart>
      <c:valAx>
        <c:axId val="816548600"/>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16548992"/>
        <c:crosses val="autoZero"/>
        <c:crossBetween val="midCat"/>
        <c:majorUnit val="1"/>
      </c:valAx>
      <c:valAx>
        <c:axId val="816548992"/>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16548600"/>
        <c:crosses val="autoZero"/>
        <c:crossBetween val="midCat"/>
        <c:majorUnit val="25"/>
      </c:valAx>
      <c:spPr>
        <a:solidFill>
          <a:schemeClr val="bg2"/>
        </a:solidFill>
        <a:ln>
          <a:solidFill>
            <a:schemeClr val="tx1"/>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69414869336985052"/>
          <c:y val="6.6669841673016678E-2"/>
          <c:w val="0.23123234052265207"/>
          <c:h val="0.1155033443400220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3525865718398107"/>
        </c:manualLayout>
      </c:layout>
      <c:scatterChart>
        <c:scatterStyle val="lineMarker"/>
        <c:varyColors val="0"/>
        <c:ser>
          <c:idx val="0"/>
          <c:order val="0"/>
          <c:tx>
            <c:strRef>
              <c:f>Sheet1!$B$1</c:f>
              <c:strCache>
                <c:ptCount val="1"/>
                <c:pt idx="0">
                  <c:v>Adult/Primary (N=37,480)</c:v>
                </c:pt>
              </c:strCache>
            </c:strRef>
          </c:tx>
          <c:spPr>
            <a:ln w="41275">
              <a:solidFill>
                <a:srgbClr val="00FFFF"/>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Sheet1!$B$2:$B$22</c:f>
              <c:numCache>
                <c:formatCode>General</c:formatCode>
                <c:ptCount val="21"/>
                <c:pt idx="0">
                  <c:v>100</c:v>
                </c:pt>
                <c:pt idx="1">
                  <c:v>100</c:v>
                </c:pt>
                <c:pt idx="2">
                  <c:v>90.028000000000006</c:v>
                </c:pt>
                <c:pt idx="3">
                  <c:v>81.513999999999996</c:v>
                </c:pt>
                <c:pt idx="4">
                  <c:v>74.180000000000007</c:v>
                </c:pt>
                <c:pt idx="5">
                  <c:v>67.477000000000004</c:v>
                </c:pt>
                <c:pt idx="6">
                  <c:v>61.274000000000001</c:v>
                </c:pt>
                <c:pt idx="7">
                  <c:v>55.457000000000001</c:v>
                </c:pt>
                <c:pt idx="8">
                  <c:v>49.889000000000003</c:v>
                </c:pt>
                <c:pt idx="9">
                  <c:v>44.959000000000003</c:v>
                </c:pt>
                <c:pt idx="10">
                  <c:v>40.082000000000001</c:v>
                </c:pt>
                <c:pt idx="11">
                  <c:v>35.637999999999998</c:v>
                </c:pt>
                <c:pt idx="12">
                  <c:v>31.888000000000002</c:v>
                </c:pt>
                <c:pt idx="13">
                  <c:v>28.321000000000002</c:v>
                </c:pt>
                <c:pt idx="14">
                  <c:v>25.332000000000001</c:v>
                </c:pt>
                <c:pt idx="15">
                  <c:v>22.616</c:v>
                </c:pt>
                <c:pt idx="16">
                  <c:v>19.957000000000001</c:v>
                </c:pt>
                <c:pt idx="17">
                  <c:v>17.773</c:v>
                </c:pt>
                <c:pt idx="18">
                  <c:v>15.608000000000001</c:v>
                </c:pt>
                <c:pt idx="19">
                  <c:v>14.35</c:v>
                </c:pt>
                <c:pt idx="20">
                  <c:v>12.8</c:v>
                </c:pt>
              </c:numCache>
            </c:numRef>
          </c:yVal>
          <c:smooth val="0"/>
        </c:ser>
        <c:ser>
          <c:idx val="1"/>
          <c:order val="1"/>
          <c:tx>
            <c:strRef>
              <c:f>Sheet1!$C$1</c:f>
              <c:strCache>
                <c:ptCount val="1"/>
                <c:pt idx="0">
                  <c:v>Adult/First Retx (N=1,263)</c:v>
                </c:pt>
              </c:strCache>
            </c:strRef>
          </c:tx>
          <c:spPr>
            <a:ln w="41275">
              <a:solidFill>
                <a:srgbClr val="FF9933"/>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Sheet1!$C$2:$C$22</c:f>
              <c:numCache>
                <c:formatCode>General</c:formatCode>
                <c:ptCount val="21"/>
                <c:pt idx="0">
                  <c:v>100</c:v>
                </c:pt>
                <c:pt idx="1">
                  <c:v>100</c:v>
                </c:pt>
                <c:pt idx="2">
                  <c:v>85.088999999999999</c:v>
                </c:pt>
                <c:pt idx="3">
                  <c:v>73.644000000000005</c:v>
                </c:pt>
                <c:pt idx="4">
                  <c:v>65.805000000000007</c:v>
                </c:pt>
                <c:pt idx="5">
                  <c:v>59.776000000000003</c:v>
                </c:pt>
                <c:pt idx="6">
                  <c:v>52.978000000000002</c:v>
                </c:pt>
                <c:pt idx="7">
                  <c:v>46.433</c:v>
                </c:pt>
                <c:pt idx="8">
                  <c:v>40.853999999999999</c:v>
                </c:pt>
                <c:pt idx="9">
                  <c:v>38.155000000000001</c:v>
                </c:pt>
                <c:pt idx="10">
                  <c:v>31.684000000000001</c:v>
                </c:pt>
                <c:pt idx="11">
                  <c:v>28.602</c:v>
                </c:pt>
                <c:pt idx="12">
                  <c:v>26.689</c:v>
                </c:pt>
                <c:pt idx="13">
                  <c:v>23.495000000000001</c:v>
                </c:pt>
                <c:pt idx="14">
                  <c:v>21.065999999999999</c:v>
                </c:pt>
                <c:pt idx="15">
                  <c:v>19.151</c:v>
                </c:pt>
                <c:pt idx="16">
                  <c:v>17.704000000000001</c:v>
                </c:pt>
                <c:pt idx="17">
                  <c:v>16.228000000000002</c:v>
                </c:pt>
                <c:pt idx="18">
                  <c:v>13.91</c:v>
                </c:pt>
                <c:pt idx="19">
                  <c:v>11.128</c:v>
                </c:pt>
              </c:numCache>
            </c:numRef>
          </c:yVal>
          <c:smooth val="0"/>
        </c:ser>
        <c:ser>
          <c:idx val="2"/>
          <c:order val="2"/>
          <c:tx>
            <c:strRef>
              <c:f>Sheet1!$D$1</c:f>
              <c:strCache>
                <c:ptCount val="1"/>
                <c:pt idx="0">
                  <c:v>Pediatric/Primary (N=1,413)</c:v>
                </c:pt>
              </c:strCache>
            </c:strRef>
          </c:tx>
          <c:spPr>
            <a:ln w="41275">
              <a:solidFill>
                <a:schemeClr val="bg1">
                  <a:lumMod val="50000"/>
                  <a:lumOff val="50000"/>
                </a:schemeClr>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Sheet1!$D$2:$D$22</c:f>
              <c:numCache>
                <c:formatCode>General</c:formatCode>
                <c:ptCount val="21"/>
                <c:pt idx="0">
                  <c:v>100</c:v>
                </c:pt>
                <c:pt idx="1">
                  <c:v>100</c:v>
                </c:pt>
                <c:pt idx="2">
                  <c:v>88.403000000000006</c:v>
                </c:pt>
                <c:pt idx="3">
                  <c:v>78.08</c:v>
                </c:pt>
                <c:pt idx="4">
                  <c:v>71.021000000000001</c:v>
                </c:pt>
                <c:pt idx="5">
                  <c:v>64.989000000000004</c:v>
                </c:pt>
                <c:pt idx="6">
                  <c:v>59.381</c:v>
                </c:pt>
                <c:pt idx="7">
                  <c:v>55.51</c:v>
                </c:pt>
                <c:pt idx="8">
                  <c:v>52.408999999999999</c:v>
                </c:pt>
                <c:pt idx="9">
                  <c:v>49.424999999999997</c:v>
                </c:pt>
                <c:pt idx="10">
                  <c:v>47.067999999999998</c:v>
                </c:pt>
                <c:pt idx="11">
                  <c:v>44.396000000000001</c:v>
                </c:pt>
                <c:pt idx="12">
                  <c:v>42.658999999999999</c:v>
                </c:pt>
                <c:pt idx="13">
                  <c:v>38.758000000000003</c:v>
                </c:pt>
                <c:pt idx="14">
                  <c:v>38.302</c:v>
                </c:pt>
                <c:pt idx="15">
                  <c:v>35.826000000000001</c:v>
                </c:pt>
                <c:pt idx="16">
                  <c:v>34.756</c:v>
                </c:pt>
                <c:pt idx="17">
                  <c:v>33.545999999999999</c:v>
                </c:pt>
                <c:pt idx="18">
                  <c:v>30.652999999999999</c:v>
                </c:pt>
                <c:pt idx="19">
                  <c:v>28.670999999999999</c:v>
                </c:pt>
                <c:pt idx="20">
                  <c:v>27.077999999999999</c:v>
                </c:pt>
              </c:numCache>
            </c:numRef>
          </c:yVal>
          <c:smooth val="0"/>
        </c:ser>
        <c:ser>
          <c:idx val="3"/>
          <c:order val="3"/>
          <c:tx>
            <c:strRef>
              <c:f>Sheet1!$E$1</c:f>
              <c:strCache>
                <c:ptCount val="1"/>
                <c:pt idx="0">
                  <c:v>Pediatric/First Retx (N=71)</c:v>
                </c:pt>
              </c:strCache>
            </c:strRef>
          </c:tx>
          <c:spPr>
            <a:ln w="41275">
              <a:solidFill>
                <a:srgbClr val="C0000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Sheet1!$E$2:$E$22</c:f>
              <c:numCache>
                <c:formatCode>General</c:formatCode>
                <c:ptCount val="21"/>
                <c:pt idx="0">
                  <c:v>100</c:v>
                </c:pt>
                <c:pt idx="1">
                  <c:v>100</c:v>
                </c:pt>
                <c:pt idx="2">
                  <c:v>83.507000000000005</c:v>
                </c:pt>
                <c:pt idx="3">
                  <c:v>81.837000000000003</c:v>
                </c:pt>
                <c:pt idx="4">
                  <c:v>74.397000000000006</c:v>
                </c:pt>
                <c:pt idx="5">
                  <c:v>64.221000000000004</c:v>
                </c:pt>
                <c:pt idx="6">
                  <c:v>57.578000000000003</c:v>
                </c:pt>
                <c:pt idx="7">
                  <c:v>50.668999999999997</c:v>
                </c:pt>
                <c:pt idx="8">
                  <c:v>50.668999999999997</c:v>
                </c:pt>
                <c:pt idx="9">
                  <c:v>47.688000000000002</c:v>
                </c:pt>
                <c:pt idx="10">
                  <c:v>41.33</c:v>
                </c:pt>
              </c:numCache>
            </c:numRef>
          </c:yVal>
          <c:smooth val="0"/>
        </c:ser>
        <c:dLbls>
          <c:showLegendKey val="0"/>
          <c:showVal val="0"/>
          <c:showCatName val="0"/>
          <c:showSerName val="0"/>
          <c:showPercent val="0"/>
          <c:showBubbleSize val="0"/>
        </c:dLbls>
        <c:axId val="816549776"/>
        <c:axId val="786793224"/>
      </c:scatterChart>
      <c:valAx>
        <c:axId val="816549776"/>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786793224"/>
        <c:crosses val="autoZero"/>
        <c:crossBetween val="midCat"/>
        <c:majorUnit val="1"/>
      </c:valAx>
      <c:valAx>
        <c:axId val="786793224"/>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16549776"/>
        <c:crosses val="autoZero"/>
        <c:crossBetween val="midCat"/>
        <c:majorUnit val="25"/>
      </c:valAx>
      <c:spPr>
        <a:solidFill>
          <a:schemeClr val="bg2"/>
        </a:solidFill>
        <a:ln>
          <a:solidFill>
            <a:schemeClr val="tx1"/>
          </a:solidFill>
        </a:ln>
      </c:spPr>
    </c:plotArea>
    <c:legend>
      <c:legendPos val="r"/>
      <c:layout>
        <c:manualLayout>
          <c:xMode val="edge"/>
          <c:yMode val="edge"/>
          <c:x val="0.2768979801437863"/>
          <c:y val="4.8475150283633903E-2"/>
          <c:w val="0.67042086043592375"/>
          <c:h val="0.17724324781982898"/>
        </c:manualLayout>
      </c:layout>
      <c:overlay val="0"/>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53372132831223"/>
          <c:y val="0.10403756620046319"/>
          <c:w val="0.77963927878580397"/>
          <c:h val="0.68527668616121529"/>
        </c:manualLayout>
      </c:layout>
      <c:barChart>
        <c:barDir val="col"/>
        <c:grouping val="stacked"/>
        <c:varyColors val="0"/>
        <c:ser>
          <c:idx val="0"/>
          <c:order val="0"/>
          <c:tx>
            <c:strRef>
              <c:f>Sheet1!$B$1</c:f>
              <c:strCache>
                <c:ptCount val="1"/>
                <c:pt idx="0">
                  <c:v>N - Adult</c:v>
                </c:pt>
              </c:strCache>
            </c:strRef>
          </c:tx>
          <c:spPr>
            <a:gradFill flip="none" rotWithShape="1">
              <a:gsLst>
                <a:gs pos="0">
                  <a:srgbClr val="008000"/>
                </a:gs>
                <a:gs pos="50000">
                  <a:srgbClr val="20F703"/>
                </a:gs>
                <a:gs pos="100000">
                  <a:srgbClr val="008000"/>
                </a:gs>
              </a:gsLst>
              <a:lin ang="10800000" scaled="1"/>
              <a:tileRect/>
            </a:gradFill>
            <a:ln>
              <a:solidFill>
                <a:schemeClr val="bg2"/>
              </a:solidFill>
            </a:ln>
          </c:spPr>
          <c:invertIfNegative val="0"/>
          <c:cat>
            <c:numRef>
              <c:f>Sheet1!$A$2:$A$26</c:f>
              <c:numCache>
                <c:formatCode>General</c:formatCode>
                <c:ptCount val="2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numCache>
            </c:numRef>
          </c:cat>
          <c:val>
            <c:numRef>
              <c:f>Sheet1!$B$2:$B$26</c:f>
              <c:numCache>
                <c:formatCode>General</c:formatCode>
                <c:ptCount val="25"/>
                <c:pt idx="0">
                  <c:v>27</c:v>
                </c:pt>
                <c:pt idx="1">
                  <c:v>36</c:v>
                </c:pt>
                <c:pt idx="2">
                  <c:v>39</c:v>
                </c:pt>
                <c:pt idx="3">
                  <c:v>40</c:v>
                </c:pt>
                <c:pt idx="4">
                  <c:v>54</c:v>
                </c:pt>
                <c:pt idx="5">
                  <c:v>42</c:v>
                </c:pt>
                <c:pt idx="6">
                  <c:v>36</c:v>
                </c:pt>
                <c:pt idx="7">
                  <c:v>47</c:v>
                </c:pt>
                <c:pt idx="8">
                  <c:v>44</c:v>
                </c:pt>
                <c:pt idx="9">
                  <c:v>46</c:v>
                </c:pt>
                <c:pt idx="10">
                  <c:v>41</c:v>
                </c:pt>
                <c:pt idx="11">
                  <c:v>53</c:v>
                </c:pt>
                <c:pt idx="12">
                  <c:v>62</c:v>
                </c:pt>
                <c:pt idx="13">
                  <c:v>62</c:v>
                </c:pt>
                <c:pt idx="14">
                  <c:v>62</c:v>
                </c:pt>
                <c:pt idx="15">
                  <c:v>115</c:v>
                </c:pt>
                <c:pt idx="16">
                  <c:v>109</c:v>
                </c:pt>
                <c:pt idx="17">
                  <c:v>159</c:v>
                </c:pt>
                <c:pt idx="18">
                  <c:v>140</c:v>
                </c:pt>
                <c:pt idx="19">
                  <c:v>152</c:v>
                </c:pt>
                <c:pt idx="20">
                  <c:v>149</c:v>
                </c:pt>
                <c:pt idx="21">
                  <c:v>143</c:v>
                </c:pt>
                <c:pt idx="22">
                  <c:v>183</c:v>
                </c:pt>
                <c:pt idx="23">
                  <c:v>170</c:v>
                </c:pt>
                <c:pt idx="24">
                  <c:v>167</c:v>
                </c:pt>
              </c:numCache>
            </c:numRef>
          </c:val>
        </c:ser>
        <c:ser>
          <c:idx val="1"/>
          <c:order val="1"/>
          <c:tx>
            <c:strRef>
              <c:f>Sheet1!$C$1</c:f>
              <c:strCache>
                <c:ptCount val="1"/>
                <c:pt idx="0">
                  <c:v>N - Pediatric</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numRef>
              <c:f>Sheet1!$A$2:$A$26</c:f>
              <c:numCache>
                <c:formatCode>General</c:formatCode>
                <c:ptCount val="2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numCache>
            </c:numRef>
          </c:cat>
          <c:val>
            <c:numRef>
              <c:f>Sheet1!$C$2:$C$26</c:f>
              <c:numCache>
                <c:formatCode>General</c:formatCode>
                <c:ptCount val="25"/>
                <c:pt idx="0">
                  <c:v>3</c:v>
                </c:pt>
                <c:pt idx="1">
                  <c:v>5</c:v>
                </c:pt>
                <c:pt idx="2">
                  <c:v>3</c:v>
                </c:pt>
                <c:pt idx="3">
                  <c:v>2</c:v>
                </c:pt>
                <c:pt idx="4">
                  <c:v>5</c:v>
                </c:pt>
                <c:pt idx="5">
                  <c:v>9</c:v>
                </c:pt>
                <c:pt idx="6">
                  <c:v>10</c:v>
                </c:pt>
                <c:pt idx="7">
                  <c:v>6</c:v>
                </c:pt>
                <c:pt idx="8">
                  <c:v>8</c:v>
                </c:pt>
                <c:pt idx="9">
                  <c:v>7</c:v>
                </c:pt>
                <c:pt idx="10">
                  <c:v>4</c:v>
                </c:pt>
                <c:pt idx="11">
                  <c:v>5</c:v>
                </c:pt>
                <c:pt idx="12">
                  <c:v>3</c:v>
                </c:pt>
                <c:pt idx="13">
                  <c:v>6</c:v>
                </c:pt>
                <c:pt idx="14">
                  <c:v>8</c:v>
                </c:pt>
                <c:pt idx="15">
                  <c:v>4</c:v>
                </c:pt>
                <c:pt idx="16">
                  <c:v>8</c:v>
                </c:pt>
                <c:pt idx="17">
                  <c:v>6</c:v>
                </c:pt>
                <c:pt idx="18">
                  <c:v>8</c:v>
                </c:pt>
                <c:pt idx="19">
                  <c:v>7</c:v>
                </c:pt>
                <c:pt idx="20">
                  <c:v>8</c:v>
                </c:pt>
                <c:pt idx="21">
                  <c:v>6</c:v>
                </c:pt>
                <c:pt idx="22">
                  <c:v>4</c:v>
                </c:pt>
                <c:pt idx="23">
                  <c:v>5</c:v>
                </c:pt>
                <c:pt idx="24">
                  <c:v>10</c:v>
                </c:pt>
              </c:numCache>
            </c:numRef>
          </c:val>
        </c:ser>
        <c:dLbls>
          <c:showLegendKey val="0"/>
          <c:showVal val="0"/>
          <c:showCatName val="0"/>
          <c:showSerName val="0"/>
          <c:showPercent val="0"/>
          <c:showBubbleSize val="0"/>
        </c:dLbls>
        <c:gapWidth val="35"/>
        <c:overlap val="100"/>
        <c:axId val="786795184"/>
        <c:axId val="786795576"/>
      </c:barChart>
      <c:lineChart>
        <c:grouping val="standard"/>
        <c:varyColors val="0"/>
        <c:ser>
          <c:idx val="2"/>
          <c:order val="2"/>
          <c:tx>
            <c:strRef>
              <c:f>Sheet1!$D$1</c:f>
              <c:strCache>
                <c:ptCount val="1"/>
                <c:pt idx="0">
                  <c:v>% - Adult</c:v>
                </c:pt>
              </c:strCache>
            </c:strRef>
          </c:tx>
          <c:spPr>
            <a:ln w="41275">
              <a:solidFill>
                <a:srgbClr val="FF0000"/>
              </a:solidFill>
            </a:ln>
          </c:spPr>
          <c:marker>
            <c:symbol val="none"/>
          </c:marker>
          <c:cat>
            <c:numRef>
              <c:f>Sheet1!$A$2:$A$26</c:f>
              <c:numCache>
                <c:formatCode>General</c:formatCode>
                <c:ptCount val="2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numCache>
            </c:numRef>
          </c:cat>
          <c:val>
            <c:numRef>
              <c:f>Sheet1!$D$2:$D$26</c:f>
              <c:numCache>
                <c:formatCode>General</c:formatCode>
                <c:ptCount val="25"/>
                <c:pt idx="0">
                  <c:v>6.2790699999999999</c:v>
                </c:pt>
                <c:pt idx="1">
                  <c:v>5.0069499999999998</c:v>
                </c:pt>
                <c:pt idx="2">
                  <c:v>4.1845499999999998</c:v>
                </c:pt>
                <c:pt idx="3">
                  <c:v>3.5682399999999999</c:v>
                </c:pt>
                <c:pt idx="4">
                  <c:v>4.3548400000000003</c:v>
                </c:pt>
                <c:pt idx="5">
                  <c:v>3.1842299999999999</c:v>
                </c:pt>
                <c:pt idx="6">
                  <c:v>2.7586200000000001</c:v>
                </c:pt>
                <c:pt idx="7">
                  <c:v>3.31453</c:v>
                </c:pt>
                <c:pt idx="8">
                  <c:v>3.0344799999999998</c:v>
                </c:pt>
                <c:pt idx="9">
                  <c:v>3.0707599999999999</c:v>
                </c:pt>
                <c:pt idx="10">
                  <c:v>2.5061100000000001</c:v>
                </c:pt>
                <c:pt idx="11">
                  <c:v>3.0921799999999999</c:v>
                </c:pt>
                <c:pt idx="12">
                  <c:v>3.2580100000000001</c:v>
                </c:pt>
                <c:pt idx="13">
                  <c:v>3.1991700000000001</c:v>
                </c:pt>
                <c:pt idx="14">
                  <c:v>2.8958400000000002</c:v>
                </c:pt>
                <c:pt idx="15">
                  <c:v>4.6259100000000002</c:v>
                </c:pt>
                <c:pt idx="16">
                  <c:v>4.0162100000000001</c:v>
                </c:pt>
                <c:pt idx="17">
                  <c:v>5.5907200000000001</c:v>
                </c:pt>
                <c:pt idx="18">
                  <c:v>4.8060400000000003</c:v>
                </c:pt>
                <c:pt idx="19">
                  <c:v>4.7708700000000004</c:v>
                </c:pt>
                <c:pt idx="20">
                  <c:v>4.3038699999999999</c:v>
                </c:pt>
                <c:pt idx="21">
                  <c:v>3.8062299999999998</c:v>
                </c:pt>
                <c:pt idx="22">
                  <c:v>4.8747999999999996</c:v>
                </c:pt>
                <c:pt idx="23">
                  <c:v>4.2131400000000001</c:v>
                </c:pt>
                <c:pt idx="24">
                  <c:v>4.2012600000000004</c:v>
                </c:pt>
              </c:numCache>
            </c:numRef>
          </c:val>
          <c:smooth val="0"/>
        </c:ser>
        <c:ser>
          <c:idx val="3"/>
          <c:order val="3"/>
          <c:tx>
            <c:strRef>
              <c:f>Sheet1!$E$1</c:f>
              <c:strCache>
                <c:ptCount val="1"/>
                <c:pt idx="0">
                  <c:v>% - Pediatric</c:v>
                </c:pt>
              </c:strCache>
            </c:strRef>
          </c:tx>
          <c:spPr>
            <a:ln w="41275">
              <a:solidFill>
                <a:schemeClr val="bg1">
                  <a:lumMod val="50000"/>
                  <a:lumOff val="50000"/>
                </a:schemeClr>
              </a:solidFill>
            </a:ln>
          </c:spPr>
          <c:marker>
            <c:symbol val="none"/>
          </c:marker>
          <c:cat>
            <c:numRef>
              <c:f>Sheet1!$A$2:$A$26</c:f>
              <c:numCache>
                <c:formatCode>General</c:formatCode>
                <c:ptCount val="25"/>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numCache>
            </c:numRef>
          </c:cat>
          <c:val>
            <c:numRef>
              <c:f>Sheet1!$E$2:$E$26</c:f>
              <c:numCache>
                <c:formatCode>General</c:formatCode>
                <c:ptCount val="25"/>
                <c:pt idx="0">
                  <c:v>13.0435</c:v>
                </c:pt>
                <c:pt idx="1">
                  <c:v>10.8696</c:v>
                </c:pt>
                <c:pt idx="2">
                  <c:v>6.25</c:v>
                </c:pt>
                <c:pt idx="3">
                  <c:v>4.1666999999999996</c:v>
                </c:pt>
                <c:pt idx="4">
                  <c:v>9.6153999999999993</c:v>
                </c:pt>
                <c:pt idx="5">
                  <c:v>9.375</c:v>
                </c:pt>
                <c:pt idx="6">
                  <c:v>12.5</c:v>
                </c:pt>
                <c:pt idx="7">
                  <c:v>6.3158000000000003</c:v>
                </c:pt>
                <c:pt idx="8">
                  <c:v>8.2474000000000007</c:v>
                </c:pt>
                <c:pt idx="9">
                  <c:v>9.7222000000000008</c:v>
                </c:pt>
                <c:pt idx="10">
                  <c:v>5.4794999999999998</c:v>
                </c:pt>
                <c:pt idx="11">
                  <c:v>7.0423</c:v>
                </c:pt>
                <c:pt idx="12">
                  <c:v>3.9474</c:v>
                </c:pt>
                <c:pt idx="13">
                  <c:v>7.5</c:v>
                </c:pt>
                <c:pt idx="14">
                  <c:v>8.8888999999999996</c:v>
                </c:pt>
                <c:pt idx="15">
                  <c:v>4.1237000000000004</c:v>
                </c:pt>
                <c:pt idx="16">
                  <c:v>7.9207999999999998</c:v>
                </c:pt>
                <c:pt idx="17">
                  <c:v>5.6074999999999999</c:v>
                </c:pt>
                <c:pt idx="18">
                  <c:v>6.8966000000000003</c:v>
                </c:pt>
                <c:pt idx="19">
                  <c:v>5.4687999999999999</c:v>
                </c:pt>
                <c:pt idx="20">
                  <c:v>6.3491999999999997</c:v>
                </c:pt>
                <c:pt idx="21">
                  <c:v>5.4545000000000003</c:v>
                </c:pt>
                <c:pt idx="22">
                  <c:v>4.0404</c:v>
                </c:pt>
                <c:pt idx="23">
                  <c:v>3.6496</c:v>
                </c:pt>
                <c:pt idx="24">
                  <c:v>9.3458000000000006</c:v>
                </c:pt>
              </c:numCache>
            </c:numRef>
          </c:val>
          <c:smooth val="0"/>
        </c:ser>
        <c:dLbls>
          <c:showLegendKey val="0"/>
          <c:showVal val="0"/>
          <c:showCatName val="0"/>
          <c:showSerName val="0"/>
          <c:showPercent val="0"/>
          <c:showBubbleSize val="0"/>
        </c:dLbls>
        <c:marker val="1"/>
        <c:smooth val="0"/>
        <c:axId val="786796360"/>
        <c:axId val="786795968"/>
      </c:lineChart>
      <c:catAx>
        <c:axId val="786795184"/>
        <c:scaling>
          <c:orientation val="minMax"/>
        </c:scaling>
        <c:delete val="0"/>
        <c:axPos val="b"/>
        <c:title>
          <c:tx>
            <c:rich>
              <a:bodyPr/>
              <a:lstStyle/>
              <a:p>
                <a:pPr>
                  <a:defRPr/>
                </a:pPr>
                <a:r>
                  <a:rPr lang="en-US" dirty="0" smtClean="0"/>
                  <a:t>Year of Transplant</a:t>
                </a:r>
                <a:endParaRPr lang="en-US" dirty="0"/>
              </a:p>
            </c:rich>
          </c:tx>
          <c:layout>
            <c:manualLayout>
              <c:xMode val="edge"/>
              <c:yMode val="edge"/>
              <c:x val="0.3910766961651917"/>
              <c:y val="0.91370544578991308"/>
            </c:manualLayout>
          </c:layout>
          <c:overlay val="0"/>
        </c:title>
        <c:numFmt formatCode="General" sourceLinked="1"/>
        <c:majorTickMark val="out"/>
        <c:minorTickMark val="none"/>
        <c:tickLblPos val="nextTo"/>
        <c:txPr>
          <a:bodyPr rot="-2700000"/>
          <a:lstStyle/>
          <a:p>
            <a:pPr>
              <a:defRPr sz="1300" b="1"/>
            </a:pPr>
            <a:endParaRPr lang="en-US"/>
          </a:p>
        </c:txPr>
        <c:crossAx val="786795576"/>
        <c:crosses val="autoZero"/>
        <c:auto val="1"/>
        <c:lblAlgn val="ctr"/>
        <c:lblOffset val="100"/>
        <c:noMultiLvlLbl val="0"/>
      </c:catAx>
      <c:valAx>
        <c:axId val="786795576"/>
        <c:scaling>
          <c:orientation val="minMax"/>
          <c:max val="225"/>
        </c:scaling>
        <c:delete val="0"/>
        <c:axPos val="l"/>
        <c:majorGridlines>
          <c:spPr>
            <a:ln>
              <a:prstDash val="sysDash"/>
            </a:ln>
          </c:spPr>
        </c:majorGridlines>
        <c:title>
          <c:tx>
            <c:rich>
              <a:bodyPr rot="-5400000" vert="horz"/>
              <a:lstStyle/>
              <a:p>
                <a:pPr>
                  <a:defRPr sz="1700"/>
                </a:pPr>
                <a:r>
                  <a:rPr lang="en-US" sz="1700" dirty="0" smtClean="0"/>
                  <a:t>Number of Retransplants</a:t>
                </a:r>
                <a:endParaRPr lang="en-US" sz="1700" dirty="0"/>
              </a:p>
            </c:rich>
          </c:tx>
          <c:layout>
            <c:manualLayout>
              <c:xMode val="edge"/>
              <c:yMode val="edge"/>
              <c:x val="4.4247787610619468E-3"/>
              <c:y val="0.19057690670476957"/>
            </c:manualLayout>
          </c:layout>
          <c:overlay val="0"/>
        </c:title>
        <c:numFmt formatCode="General" sourceLinked="0"/>
        <c:majorTickMark val="out"/>
        <c:minorTickMark val="none"/>
        <c:tickLblPos val="nextTo"/>
        <c:txPr>
          <a:bodyPr/>
          <a:lstStyle/>
          <a:p>
            <a:pPr>
              <a:defRPr sz="1500" b="1"/>
            </a:pPr>
            <a:endParaRPr lang="en-US"/>
          </a:p>
        </c:txPr>
        <c:crossAx val="786795184"/>
        <c:crosses val="autoZero"/>
        <c:crossBetween val="between"/>
        <c:majorUnit val="25"/>
      </c:valAx>
      <c:valAx>
        <c:axId val="786795968"/>
        <c:scaling>
          <c:orientation val="minMax"/>
          <c:max val="50"/>
        </c:scaling>
        <c:delete val="0"/>
        <c:axPos val="r"/>
        <c:numFmt formatCode="General" sourceLinked="1"/>
        <c:majorTickMark val="out"/>
        <c:minorTickMark val="none"/>
        <c:tickLblPos val="nextTo"/>
        <c:txPr>
          <a:bodyPr/>
          <a:lstStyle/>
          <a:p>
            <a:pPr>
              <a:defRPr sz="1500" b="1"/>
            </a:pPr>
            <a:endParaRPr lang="en-US"/>
          </a:p>
        </c:txPr>
        <c:crossAx val="786796360"/>
        <c:crosses val="max"/>
        <c:crossBetween val="between"/>
      </c:valAx>
      <c:catAx>
        <c:axId val="786796360"/>
        <c:scaling>
          <c:orientation val="minMax"/>
        </c:scaling>
        <c:delete val="1"/>
        <c:axPos val="b"/>
        <c:numFmt formatCode="General" sourceLinked="1"/>
        <c:majorTickMark val="out"/>
        <c:minorTickMark val="none"/>
        <c:tickLblPos val="nextTo"/>
        <c:crossAx val="786795968"/>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0.10532297400877987"/>
          <c:y val="1.5625E-2"/>
          <c:w val="0.79672856711495132"/>
          <c:h val="7.7063238188976382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69899890832229"/>
          <c:y val="0.14071460793963253"/>
          <c:w val="0.81543272245836518"/>
          <c:h val="0.69970440170390003"/>
        </c:manualLayout>
      </c:layout>
      <c:barChart>
        <c:barDir val="col"/>
        <c:grouping val="clustered"/>
        <c:varyColors val="0"/>
        <c:ser>
          <c:idx val="0"/>
          <c:order val="0"/>
          <c:tx>
            <c:strRef>
              <c:f>Sheet1!$B$1</c:f>
              <c:strCache>
                <c:ptCount val="1"/>
                <c:pt idx="0">
                  <c:v>Number of centers</c:v>
                </c:pt>
              </c:strCache>
            </c:strRef>
          </c:tx>
          <c:spPr>
            <a:gradFill flip="none" rotWithShape="1">
              <a:gsLst>
                <a:gs pos="0">
                  <a:srgbClr val="208C03"/>
                </a:gs>
                <a:gs pos="50000">
                  <a:srgbClr val="20F703"/>
                </a:gs>
                <a:gs pos="100000">
                  <a:srgbClr val="208C03"/>
                </a:gs>
              </a:gsLst>
              <a:lin ang="10800000" scaled="1"/>
              <a:tileRect/>
            </a:gradFill>
          </c:spPr>
          <c:invertIfNegative val="0"/>
          <c:dLbls>
            <c:spPr>
              <a:noFill/>
              <a:ln>
                <a:noFill/>
              </a:ln>
              <a:effectLst/>
            </c:spPr>
            <c:txPr>
              <a:bodyPr/>
              <a:lstStyle/>
              <a:p>
                <a:pPr>
                  <a:defRPr sz="1600" b="1">
                    <a:solidFill>
                      <a:schemeClr val="bg2"/>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40</c:v>
                </c:pt>
                <c:pt idx="1">
                  <c:v>30</c:v>
                </c:pt>
                <c:pt idx="2">
                  <c:v>44</c:v>
                </c:pt>
                <c:pt idx="3">
                  <c:v>25</c:v>
                </c:pt>
                <c:pt idx="4">
                  <c:v>21</c:v>
                </c:pt>
                <c:pt idx="5">
                  <c:v>8</c:v>
                </c:pt>
                <c:pt idx="6">
                  <c:v>13</c:v>
                </c:pt>
              </c:numCache>
            </c:numRef>
          </c:val>
        </c:ser>
        <c:dLbls>
          <c:showLegendKey val="0"/>
          <c:showVal val="0"/>
          <c:showCatName val="0"/>
          <c:showSerName val="0"/>
          <c:showPercent val="0"/>
          <c:showBubbleSize val="0"/>
        </c:dLbls>
        <c:gapWidth val="35"/>
        <c:axId val="668107408"/>
        <c:axId val="668107800"/>
      </c:barChart>
      <c:lineChart>
        <c:grouping val="standard"/>
        <c:varyColors val="0"/>
        <c:ser>
          <c:idx val="1"/>
          <c:order val="1"/>
          <c:tx>
            <c:strRef>
              <c:f>Sheet1!$C$1</c:f>
              <c:strCache>
                <c:ptCount val="1"/>
                <c:pt idx="0">
                  <c:v>Percentage of transplants</c:v>
                </c:pt>
              </c:strCache>
            </c:strRef>
          </c:tx>
          <c:spPr>
            <a:ln w="41275">
              <a:solidFill>
                <a:srgbClr val="FF0000"/>
              </a:solidFill>
            </a:ln>
          </c:spPr>
          <c:marker>
            <c:spPr>
              <a:solidFill>
                <a:srgbClr val="FF0000"/>
              </a:solidFill>
              <a:ln>
                <a:solidFill>
                  <a:srgbClr val="FF0000"/>
                </a:solidFill>
              </a:ln>
            </c:spPr>
          </c:marker>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1.1000000000000001</c:v>
                </c:pt>
                <c:pt idx="1">
                  <c:v>4.2</c:v>
                </c:pt>
                <c:pt idx="2">
                  <c:v>17.100000000000001</c:v>
                </c:pt>
                <c:pt idx="3">
                  <c:v>17.3</c:v>
                </c:pt>
                <c:pt idx="4">
                  <c:v>20.8</c:v>
                </c:pt>
                <c:pt idx="5">
                  <c:v>10.199999999999999</c:v>
                </c:pt>
                <c:pt idx="6">
                  <c:v>29.4</c:v>
                </c:pt>
              </c:numCache>
            </c:numRef>
          </c:val>
          <c:smooth val="0"/>
        </c:ser>
        <c:dLbls>
          <c:showLegendKey val="0"/>
          <c:showVal val="0"/>
          <c:showCatName val="0"/>
          <c:showSerName val="0"/>
          <c:showPercent val="0"/>
          <c:showBubbleSize val="0"/>
        </c:dLbls>
        <c:marker val="1"/>
        <c:smooth val="0"/>
        <c:axId val="668108584"/>
        <c:axId val="668108192"/>
      </c:lineChart>
      <c:catAx>
        <c:axId val="668107408"/>
        <c:scaling>
          <c:orientation val="minMax"/>
        </c:scaling>
        <c:delete val="0"/>
        <c:axPos val="b"/>
        <c:title>
          <c:tx>
            <c:rich>
              <a:bodyPr/>
              <a:lstStyle/>
              <a:p>
                <a:pPr>
                  <a:defRPr sz="1700"/>
                </a:pPr>
                <a:r>
                  <a:rPr lang="en-US" sz="1700" dirty="0" smtClean="0"/>
                  <a:t>Average number of lung transplants per year</a:t>
                </a:r>
                <a:endParaRPr lang="en-US" sz="1700" dirty="0"/>
              </a:p>
            </c:rich>
          </c:tx>
          <c:layout>
            <c:manualLayout>
              <c:xMode val="edge"/>
              <c:yMode val="edge"/>
              <c:x val="0.23891830999001232"/>
              <c:y val="0.9373082980012114"/>
            </c:manualLayout>
          </c:layout>
          <c:overlay val="0"/>
        </c:title>
        <c:numFmt formatCode="General" sourceLinked="1"/>
        <c:majorTickMark val="out"/>
        <c:minorTickMark val="none"/>
        <c:tickLblPos val="nextTo"/>
        <c:txPr>
          <a:bodyPr rot="0"/>
          <a:lstStyle/>
          <a:p>
            <a:pPr>
              <a:defRPr sz="1500" b="1"/>
            </a:pPr>
            <a:endParaRPr lang="en-US"/>
          </a:p>
        </c:txPr>
        <c:crossAx val="668107800"/>
        <c:crosses val="autoZero"/>
        <c:auto val="1"/>
        <c:lblAlgn val="ctr"/>
        <c:lblOffset val="100"/>
        <c:tickLblSkip val="1"/>
        <c:noMultiLvlLbl val="0"/>
      </c:catAx>
      <c:valAx>
        <c:axId val="668107800"/>
        <c:scaling>
          <c:orientation val="minMax"/>
          <c:max val="60"/>
        </c:scaling>
        <c:delete val="0"/>
        <c:axPos val="l"/>
        <c:majorGridlines>
          <c:spPr>
            <a:ln>
              <a:prstDash val="sysDash"/>
            </a:ln>
          </c:spPr>
        </c:majorGridlines>
        <c:title>
          <c:tx>
            <c:rich>
              <a:bodyPr rot="-5400000" vert="horz"/>
              <a:lstStyle/>
              <a:p>
                <a:pPr>
                  <a:defRPr sz="1700"/>
                </a:pPr>
                <a:r>
                  <a:rPr lang="en-US" sz="1700" dirty="0" smtClean="0"/>
                  <a:t>Number of Centers</a:t>
                </a:r>
                <a:endParaRPr lang="en-US" sz="1700" dirty="0"/>
              </a:p>
            </c:rich>
          </c:tx>
          <c:layout>
            <c:manualLayout>
              <c:xMode val="edge"/>
              <c:yMode val="edge"/>
              <c:x val="2.2066187378751569E-2"/>
              <c:y val="0.28668847163335354"/>
            </c:manualLayout>
          </c:layout>
          <c:overlay val="0"/>
        </c:title>
        <c:numFmt formatCode="General" sourceLinked="1"/>
        <c:majorTickMark val="out"/>
        <c:minorTickMark val="none"/>
        <c:tickLblPos val="nextTo"/>
        <c:txPr>
          <a:bodyPr/>
          <a:lstStyle/>
          <a:p>
            <a:pPr>
              <a:defRPr sz="1500" b="1"/>
            </a:pPr>
            <a:endParaRPr lang="en-US"/>
          </a:p>
        </c:txPr>
        <c:crossAx val="668107408"/>
        <c:crosses val="autoZero"/>
        <c:crossBetween val="between"/>
        <c:majorUnit val="10"/>
      </c:valAx>
      <c:valAx>
        <c:axId val="668108192"/>
        <c:scaling>
          <c:orientation val="minMax"/>
          <c:max val="32"/>
        </c:scaling>
        <c:delete val="0"/>
        <c:axPos val="r"/>
        <c:title>
          <c:tx>
            <c:rich>
              <a:bodyPr rot="-5400000" vert="horz"/>
              <a:lstStyle/>
              <a:p>
                <a:pPr>
                  <a:defRPr sz="1700"/>
                </a:pPr>
                <a:r>
                  <a:rPr lang="en-US" sz="1700" dirty="0" smtClean="0"/>
                  <a:t>% of Transplants (red line)</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668108584"/>
        <c:crosses val="max"/>
        <c:crossBetween val="between"/>
        <c:majorUnit val="4"/>
      </c:valAx>
      <c:catAx>
        <c:axId val="668108584"/>
        <c:scaling>
          <c:orientation val="minMax"/>
        </c:scaling>
        <c:delete val="1"/>
        <c:axPos val="b"/>
        <c:numFmt formatCode="General" sourceLinked="1"/>
        <c:majorTickMark val="out"/>
        <c:minorTickMark val="none"/>
        <c:tickLblPos val="none"/>
        <c:crossAx val="668108192"/>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0.10351728859979459"/>
          <c:y val="4.6875E-2"/>
          <c:w val="0.81835547187036395"/>
          <c:h val="5.7928931960428025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9152185718164582E-2"/>
          <c:w val="0.88622918263535633"/>
          <c:h val="0.74888472957273777"/>
        </c:manualLayout>
      </c:layout>
      <c:barChart>
        <c:barDir val="col"/>
        <c:grouping val="stacked"/>
        <c:varyColors val="0"/>
        <c:ser>
          <c:idx val="0"/>
          <c:order val="0"/>
          <c:tx>
            <c:strRef>
              <c:f>Sheet1!$B$1</c:f>
              <c:strCache>
                <c:ptCount val="1"/>
                <c:pt idx="0">
                  <c:v>Europe</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15</c:v>
                </c:pt>
                <c:pt idx="1">
                  <c:v>7</c:v>
                </c:pt>
                <c:pt idx="2">
                  <c:v>17</c:v>
                </c:pt>
                <c:pt idx="3">
                  <c:v>14</c:v>
                </c:pt>
                <c:pt idx="4">
                  <c:v>8</c:v>
                </c:pt>
                <c:pt idx="5">
                  <c:v>3</c:v>
                </c:pt>
                <c:pt idx="6">
                  <c:v>4</c:v>
                </c:pt>
              </c:numCache>
            </c:numRef>
          </c:val>
        </c:ser>
        <c:ser>
          <c:idx val="1"/>
          <c:order val="1"/>
          <c:tx>
            <c:strRef>
              <c:f>Sheet1!$C$1</c:f>
              <c:strCache>
                <c:ptCount val="1"/>
                <c:pt idx="0">
                  <c:v>North America</c:v>
                </c:pt>
              </c:strCache>
            </c:strRef>
          </c:tx>
          <c:spPr>
            <a:gradFill>
              <a:gsLst>
                <a:gs pos="0">
                  <a:srgbClr val="00B050"/>
                </a:gs>
                <a:gs pos="50000">
                  <a:srgbClr val="00FF00"/>
                </a:gs>
                <a:gs pos="100000">
                  <a:srgbClr val="00B050"/>
                </a:gs>
              </a:gsLst>
              <a:lin ang="10800000" scaled="1"/>
            </a:gradFill>
            <a:ln>
              <a:solidFill>
                <a:srgbClr val="000000"/>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15</c:v>
                </c:pt>
                <c:pt idx="1">
                  <c:v>15</c:v>
                </c:pt>
                <c:pt idx="2">
                  <c:v>21</c:v>
                </c:pt>
                <c:pt idx="3">
                  <c:v>10</c:v>
                </c:pt>
                <c:pt idx="4">
                  <c:v>12</c:v>
                </c:pt>
                <c:pt idx="5">
                  <c:v>4</c:v>
                </c:pt>
                <c:pt idx="6">
                  <c:v>8</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dLbls>
            <c:dLbl>
              <c:idx val="3"/>
              <c:layout>
                <c:manualLayout>
                  <c:x val="1.4749262536872074E-3"/>
                  <c:y val="-2.604166666666666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2.3437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4749262536873156E-3"/>
                  <c:y val="-2.34375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5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Sheet1!$D$2:$D$8</c:f>
              <c:numCache>
                <c:formatCode>General</c:formatCode>
                <c:ptCount val="7"/>
                <c:pt idx="0">
                  <c:v>10</c:v>
                </c:pt>
                <c:pt idx="1">
                  <c:v>8</c:v>
                </c:pt>
                <c:pt idx="2">
                  <c:v>6</c:v>
                </c:pt>
                <c:pt idx="3">
                  <c:v>1</c:v>
                </c:pt>
                <c:pt idx="4">
                  <c:v>1</c:v>
                </c:pt>
                <c:pt idx="5">
                  <c:v>1</c:v>
                </c:pt>
                <c:pt idx="6">
                  <c:v>1</c:v>
                </c:pt>
              </c:numCache>
            </c:numRef>
          </c:val>
        </c:ser>
        <c:dLbls>
          <c:showLegendKey val="0"/>
          <c:showVal val="0"/>
          <c:showCatName val="0"/>
          <c:showSerName val="0"/>
          <c:showPercent val="0"/>
          <c:showBubbleSize val="0"/>
        </c:dLbls>
        <c:gapWidth val="35"/>
        <c:overlap val="100"/>
        <c:axId val="499038928"/>
        <c:axId val="499039320"/>
      </c:barChart>
      <c:catAx>
        <c:axId val="499038928"/>
        <c:scaling>
          <c:orientation val="minMax"/>
        </c:scaling>
        <c:delete val="0"/>
        <c:axPos val="b"/>
        <c:title>
          <c:tx>
            <c:rich>
              <a:bodyPr/>
              <a:lstStyle/>
              <a:p>
                <a:pPr>
                  <a:defRPr sz="1700">
                    <a:solidFill>
                      <a:schemeClr val="tx1"/>
                    </a:solidFill>
                  </a:defRPr>
                </a:pPr>
                <a:r>
                  <a:rPr lang="en-US" sz="1800" b="1" i="0" baseline="0" dirty="0" smtClean="0">
                    <a:solidFill>
                      <a:schemeClr val="tx1"/>
                    </a:solidFill>
                  </a:rPr>
                  <a:t>Average number of lung transplants per year</a:t>
                </a:r>
                <a:endParaRPr lang="en-US" sz="1800" b="1" i="0" baseline="0" dirty="0">
                  <a:solidFill>
                    <a:schemeClr val="tx1"/>
                  </a:solidFill>
                </a:endParaRPr>
              </a:p>
            </c:rich>
          </c:tx>
          <c:layout>
            <c:manualLayout>
              <c:xMode val="edge"/>
              <c:yMode val="edge"/>
              <c:x val="0.24683494762269756"/>
              <c:y val="0.8904150262467192"/>
            </c:manualLayout>
          </c:layout>
          <c:overlay val="0"/>
        </c:title>
        <c:numFmt formatCode="General" sourceLinked="1"/>
        <c:majorTickMark val="out"/>
        <c:minorTickMark val="none"/>
        <c:tickLblPos val="nextTo"/>
        <c:txPr>
          <a:bodyPr rot="0"/>
          <a:lstStyle/>
          <a:p>
            <a:pPr>
              <a:defRPr sz="1500" b="1"/>
            </a:pPr>
            <a:endParaRPr lang="en-US"/>
          </a:p>
        </c:txPr>
        <c:crossAx val="499039320"/>
        <c:crosses val="autoZero"/>
        <c:auto val="1"/>
        <c:lblAlgn val="ctr"/>
        <c:lblOffset val="100"/>
        <c:noMultiLvlLbl val="0"/>
      </c:catAx>
      <c:valAx>
        <c:axId val="499039320"/>
        <c:scaling>
          <c:orientation val="minMax"/>
          <c:max val="60"/>
        </c:scaling>
        <c:delete val="0"/>
        <c:axPos val="l"/>
        <c:majorGridlines>
          <c:spPr>
            <a:ln>
              <a:prstDash val="sysDash"/>
            </a:ln>
          </c:spPr>
        </c:majorGridlines>
        <c:title>
          <c:tx>
            <c:rich>
              <a:bodyPr rot="-5400000" vert="horz"/>
              <a:lstStyle/>
              <a:p>
                <a:pPr>
                  <a:defRPr sz="1700">
                    <a:solidFill>
                      <a:schemeClr val="tx1"/>
                    </a:solidFill>
                  </a:defRPr>
                </a:pPr>
                <a:r>
                  <a:rPr lang="en-US" sz="1700" b="1" i="0" baseline="0" dirty="0" smtClean="0">
                    <a:solidFill>
                      <a:schemeClr val="tx1"/>
                    </a:solidFill>
                  </a:rPr>
                  <a:t>Number of Centers</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499038928"/>
        <c:crosses val="autoZero"/>
        <c:crossBetween val="between"/>
        <c:majorUnit val="10"/>
      </c:valAx>
      <c:spPr>
        <a:solidFill>
          <a:schemeClr val="bg2"/>
        </a:solidFill>
        <a:ln>
          <a:solidFill>
            <a:schemeClr val="tx1"/>
          </a:solidFill>
        </a:ln>
      </c:spPr>
    </c:plotArea>
    <c:legend>
      <c:legendPos val="l"/>
      <c:layout>
        <c:manualLayout>
          <c:xMode val="edge"/>
          <c:yMode val="edge"/>
          <c:x val="0.73284056860149116"/>
          <c:y val="7.7020202020202017E-2"/>
          <c:w val="0.21892969131071008"/>
          <c:h val="0.18155273204485806"/>
        </c:manualLayout>
      </c:layout>
      <c:overlay val="0"/>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9152185718164582E-2"/>
          <c:w val="0.88622918263535633"/>
          <c:h val="0.74888472957273777"/>
        </c:manualLayout>
      </c:layout>
      <c:barChart>
        <c:barDir val="col"/>
        <c:grouping val="stacked"/>
        <c:varyColors val="0"/>
        <c:ser>
          <c:idx val="0"/>
          <c:order val="0"/>
          <c:tx>
            <c:strRef>
              <c:f>Sheet1!$B$1</c:f>
              <c:strCache>
                <c:ptCount val="1"/>
                <c:pt idx="0">
                  <c:v>Europe</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11</c:v>
                </c:pt>
                <c:pt idx="1">
                  <c:v>6</c:v>
                </c:pt>
                <c:pt idx="2">
                  <c:v>14</c:v>
                </c:pt>
                <c:pt idx="3">
                  <c:v>14</c:v>
                </c:pt>
                <c:pt idx="4">
                  <c:v>9</c:v>
                </c:pt>
                <c:pt idx="5">
                  <c:v>2</c:v>
                </c:pt>
                <c:pt idx="6">
                  <c:v>7</c:v>
                </c:pt>
              </c:numCache>
            </c:numRef>
          </c:val>
        </c:ser>
        <c:ser>
          <c:idx val="1"/>
          <c:order val="1"/>
          <c:tx>
            <c:strRef>
              <c:f>Sheet1!$C$1</c:f>
              <c:strCache>
                <c:ptCount val="1"/>
                <c:pt idx="0">
                  <c:v>North America</c:v>
                </c:pt>
              </c:strCache>
            </c:strRef>
          </c:tx>
          <c:spPr>
            <a:gradFill>
              <a:gsLst>
                <a:gs pos="0">
                  <a:srgbClr val="00B050"/>
                </a:gs>
                <a:gs pos="50000">
                  <a:srgbClr val="00FF00"/>
                </a:gs>
                <a:gs pos="100000">
                  <a:srgbClr val="00B050"/>
                </a:gs>
              </a:gsLst>
              <a:lin ang="10800000" scaled="1"/>
            </a:gradFill>
            <a:ln>
              <a:solidFill>
                <a:srgbClr val="000000"/>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11</c:v>
                </c:pt>
                <c:pt idx="1">
                  <c:v>11</c:v>
                </c:pt>
                <c:pt idx="2">
                  <c:v>22</c:v>
                </c:pt>
                <c:pt idx="3">
                  <c:v>10</c:v>
                </c:pt>
                <c:pt idx="4">
                  <c:v>9</c:v>
                </c:pt>
                <c:pt idx="5">
                  <c:v>7</c:v>
                </c:pt>
                <c:pt idx="6">
                  <c:v>9</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dLbls>
            <c:dLbl>
              <c:idx val="3"/>
              <c:layout>
                <c:manualLayout>
                  <c:x val="1.4749262536872074E-3"/>
                  <c:y val="-2.604166666666666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2.3437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4749262536873156E-3"/>
                  <c:y val="-2.34375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5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Sheet1!$D$2:$D$8</c:f>
              <c:numCache>
                <c:formatCode>General</c:formatCode>
                <c:ptCount val="7"/>
                <c:pt idx="0">
                  <c:v>9</c:v>
                </c:pt>
                <c:pt idx="1">
                  <c:v>5</c:v>
                </c:pt>
                <c:pt idx="2">
                  <c:v>8</c:v>
                </c:pt>
                <c:pt idx="3">
                  <c:v>2</c:v>
                </c:pt>
                <c:pt idx="4">
                  <c:v>0</c:v>
                </c:pt>
                <c:pt idx="5">
                  <c:v>2</c:v>
                </c:pt>
                <c:pt idx="6">
                  <c:v>1</c:v>
                </c:pt>
              </c:numCache>
            </c:numRef>
          </c:val>
        </c:ser>
        <c:dLbls>
          <c:showLegendKey val="0"/>
          <c:showVal val="0"/>
          <c:showCatName val="0"/>
          <c:showSerName val="0"/>
          <c:showPercent val="0"/>
          <c:showBubbleSize val="0"/>
        </c:dLbls>
        <c:gapWidth val="35"/>
        <c:overlap val="100"/>
        <c:axId val="499040104"/>
        <c:axId val="499040496"/>
      </c:barChart>
      <c:catAx>
        <c:axId val="499040104"/>
        <c:scaling>
          <c:orientation val="minMax"/>
        </c:scaling>
        <c:delete val="0"/>
        <c:axPos val="b"/>
        <c:title>
          <c:tx>
            <c:rich>
              <a:bodyPr/>
              <a:lstStyle/>
              <a:p>
                <a:pPr>
                  <a:defRPr sz="1700">
                    <a:solidFill>
                      <a:schemeClr val="tx1"/>
                    </a:solidFill>
                  </a:defRPr>
                </a:pPr>
                <a:r>
                  <a:rPr lang="en-US" sz="1800" b="1" i="0" baseline="0" dirty="0" smtClean="0">
                    <a:solidFill>
                      <a:schemeClr val="tx1"/>
                    </a:solidFill>
                  </a:rPr>
                  <a:t>Average number of lung transplants per year</a:t>
                </a:r>
                <a:endParaRPr lang="en-US" sz="1800" b="1" i="0" baseline="0" dirty="0">
                  <a:solidFill>
                    <a:schemeClr val="tx1"/>
                  </a:solidFill>
                </a:endParaRPr>
              </a:p>
            </c:rich>
          </c:tx>
          <c:layout>
            <c:manualLayout>
              <c:xMode val="edge"/>
              <c:yMode val="edge"/>
              <c:x val="0.24683494762269756"/>
              <c:y val="0.89294022906227632"/>
            </c:manualLayout>
          </c:layout>
          <c:overlay val="0"/>
        </c:title>
        <c:numFmt formatCode="General" sourceLinked="1"/>
        <c:majorTickMark val="out"/>
        <c:minorTickMark val="none"/>
        <c:tickLblPos val="nextTo"/>
        <c:txPr>
          <a:bodyPr rot="0"/>
          <a:lstStyle/>
          <a:p>
            <a:pPr>
              <a:defRPr sz="1500" b="1"/>
            </a:pPr>
            <a:endParaRPr lang="en-US"/>
          </a:p>
        </c:txPr>
        <c:crossAx val="499040496"/>
        <c:crosses val="autoZero"/>
        <c:auto val="1"/>
        <c:lblAlgn val="ctr"/>
        <c:lblOffset val="100"/>
        <c:noMultiLvlLbl val="0"/>
      </c:catAx>
      <c:valAx>
        <c:axId val="499040496"/>
        <c:scaling>
          <c:orientation val="minMax"/>
          <c:max val="60"/>
        </c:scaling>
        <c:delete val="0"/>
        <c:axPos val="l"/>
        <c:majorGridlines>
          <c:spPr>
            <a:ln>
              <a:prstDash val="sysDash"/>
            </a:ln>
          </c:spPr>
        </c:majorGridlines>
        <c:title>
          <c:tx>
            <c:rich>
              <a:bodyPr rot="-5400000" vert="horz"/>
              <a:lstStyle/>
              <a:p>
                <a:pPr>
                  <a:defRPr sz="1700">
                    <a:solidFill>
                      <a:schemeClr val="tx1"/>
                    </a:solidFill>
                  </a:defRPr>
                </a:pPr>
                <a:r>
                  <a:rPr lang="en-US" sz="1700" b="1" i="0" baseline="0" dirty="0" smtClean="0">
                    <a:solidFill>
                      <a:schemeClr val="tx1"/>
                    </a:solidFill>
                  </a:rPr>
                  <a:t>Number of Centers</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499040104"/>
        <c:crosses val="autoZero"/>
        <c:crossBetween val="between"/>
        <c:majorUnit val="10"/>
      </c:valAx>
      <c:spPr>
        <a:solidFill>
          <a:schemeClr val="bg2"/>
        </a:solidFill>
        <a:ln>
          <a:solidFill>
            <a:schemeClr val="tx1"/>
          </a:solidFill>
        </a:ln>
      </c:spPr>
    </c:plotArea>
    <c:legend>
      <c:legendPos val="l"/>
      <c:layout>
        <c:manualLayout>
          <c:xMode val="edge"/>
          <c:yMode val="edge"/>
          <c:x val="0.73284056860149116"/>
          <c:y val="7.7020202020202017E-2"/>
          <c:w val="0.21892969131071008"/>
          <c:h val="0.18155273204485806"/>
        </c:manualLayout>
      </c:layout>
      <c:overlay val="0"/>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58060994588221"/>
          <c:y val="0.12639098909932767"/>
          <c:w val="0.8056514064060708"/>
          <c:h val="0.62223039099652544"/>
        </c:manualLayout>
      </c:layout>
      <c:barChart>
        <c:barDir val="col"/>
        <c:grouping val="percentStacked"/>
        <c:varyColors val="0"/>
        <c:ser>
          <c:idx val="0"/>
          <c:order val="0"/>
          <c:tx>
            <c:strRef>
              <c:f>Sheet1!$B$1</c:f>
              <c:strCache>
                <c:ptCount val="1"/>
                <c:pt idx="0">
                  <c:v>0-10</c:v>
                </c:pt>
              </c:strCache>
            </c:strRef>
          </c:tx>
          <c:spPr>
            <a:gradFill flip="none" rotWithShape="1">
              <a:gsLst>
                <a:gs pos="0">
                  <a:srgbClr val="208C03"/>
                </a:gs>
                <a:gs pos="50000">
                  <a:srgbClr val="20F703"/>
                </a:gs>
                <a:gs pos="100000">
                  <a:srgbClr val="208C03"/>
                </a:gs>
              </a:gsLst>
              <a:lin ang="10800000" scaled="1"/>
              <a:tileRect/>
            </a:gradFill>
            <a:ln w="9525">
              <a:solidFill>
                <a:srgbClr val="000000"/>
              </a:solidFill>
            </a:ln>
          </c:spPr>
          <c:invertIfNegative val="0"/>
          <c:cat>
            <c:numRef>
              <c:f>Sheet1!$A$2:$A$30</c:f>
              <c:numCache>
                <c:formatCode>General</c:formatCode>
                <c:ptCount val="29"/>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numCache>
            </c:numRef>
          </c:cat>
          <c:val>
            <c:numRef>
              <c:f>Sheet1!$B$2:$B$30</c:f>
              <c:numCache>
                <c:formatCode>General</c:formatCode>
                <c:ptCount val="29"/>
                <c:pt idx="0">
                  <c:v>1</c:v>
                </c:pt>
                <c:pt idx="1">
                  <c:v>2</c:v>
                </c:pt>
                <c:pt idx="2">
                  <c:v>4</c:v>
                </c:pt>
                <c:pt idx="3">
                  <c:v>6</c:v>
                </c:pt>
                <c:pt idx="4">
                  <c:v>16</c:v>
                </c:pt>
                <c:pt idx="5">
                  <c:v>17</c:v>
                </c:pt>
                <c:pt idx="6">
                  <c:v>17</c:v>
                </c:pt>
                <c:pt idx="7">
                  <c:v>18</c:v>
                </c:pt>
                <c:pt idx="8">
                  <c:v>33</c:v>
                </c:pt>
                <c:pt idx="9">
                  <c:v>20</c:v>
                </c:pt>
                <c:pt idx="10">
                  <c:v>31</c:v>
                </c:pt>
                <c:pt idx="11">
                  <c:v>33</c:v>
                </c:pt>
                <c:pt idx="12">
                  <c:v>22</c:v>
                </c:pt>
                <c:pt idx="13">
                  <c:v>19</c:v>
                </c:pt>
                <c:pt idx="14">
                  <c:v>14</c:v>
                </c:pt>
                <c:pt idx="15">
                  <c:v>21</c:v>
                </c:pt>
                <c:pt idx="16">
                  <c:v>19</c:v>
                </c:pt>
                <c:pt idx="17">
                  <c:v>16</c:v>
                </c:pt>
                <c:pt idx="18">
                  <c:v>25</c:v>
                </c:pt>
                <c:pt idx="19">
                  <c:v>27</c:v>
                </c:pt>
                <c:pt idx="20">
                  <c:v>23</c:v>
                </c:pt>
                <c:pt idx="21">
                  <c:v>25</c:v>
                </c:pt>
                <c:pt idx="22">
                  <c:v>28</c:v>
                </c:pt>
                <c:pt idx="23">
                  <c:v>37</c:v>
                </c:pt>
                <c:pt idx="24">
                  <c:v>29</c:v>
                </c:pt>
                <c:pt idx="25">
                  <c:v>22</c:v>
                </c:pt>
                <c:pt idx="26">
                  <c:v>34</c:v>
                </c:pt>
                <c:pt idx="27">
                  <c:v>29</c:v>
                </c:pt>
                <c:pt idx="28">
                  <c:v>17</c:v>
                </c:pt>
              </c:numCache>
            </c:numRef>
          </c:val>
        </c:ser>
        <c:ser>
          <c:idx val="1"/>
          <c:order val="1"/>
          <c:tx>
            <c:strRef>
              <c:f>Sheet1!$C$1</c:f>
              <c:strCache>
                <c:ptCount val="1"/>
                <c:pt idx="0">
                  <c:v>11-17</c:v>
                </c:pt>
              </c:strCache>
            </c:strRef>
          </c:tx>
          <c:spPr>
            <a:gradFill flip="none" rotWithShape="1">
              <a:gsLst>
                <a:gs pos="0">
                  <a:srgbClr val="008080"/>
                </a:gs>
                <a:gs pos="50000">
                  <a:srgbClr val="00FFFF"/>
                </a:gs>
                <a:gs pos="100000">
                  <a:srgbClr val="008080"/>
                </a:gs>
              </a:gsLst>
              <a:lin ang="10800000" scaled="1"/>
              <a:tileRect/>
            </a:gradFill>
            <a:ln>
              <a:solidFill>
                <a:schemeClr val="bg2"/>
              </a:solidFill>
            </a:ln>
          </c:spPr>
          <c:invertIfNegative val="0"/>
          <c:cat>
            <c:numRef>
              <c:f>Sheet1!$A$2:$A$30</c:f>
              <c:numCache>
                <c:formatCode>General</c:formatCode>
                <c:ptCount val="29"/>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numCache>
            </c:numRef>
          </c:cat>
          <c:val>
            <c:numRef>
              <c:f>Sheet1!$C$2:$C$30</c:f>
              <c:numCache>
                <c:formatCode>General</c:formatCode>
                <c:ptCount val="29"/>
                <c:pt idx="0">
                  <c:v>2</c:v>
                </c:pt>
                <c:pt idx="1">
                  <c:v>3</c:v>
                </c:pt>
                <c:pt idx="2">
                  <c:v>3</c:v>
                </c:pt>
                <c:pt idx="3">
                  <c:v>17</c:v>
                </c:pt>
                <c:pt idx="4">
                  <c:v>30</c:v>
                </c:pt>
                <c:pt idx="5">
                  <c:v>31</c:v>
                </c:pt>
                <c:pt idx="6">
                  <c:v>31</c:v>
                </c:pt>
                <c:pt idx="7">
                  <c:v>34</c:v>
                </c:pt>
                <c:pt idx="8">
                  <c:v>63</c:v>
                </c:pt>
                <c:pt idx="9">
                  <c:v>60</c:v>
                </c:pt>
                <c:pt idx="10">
                  <c:v>64</c:v>
                </c:pt>
                <c:pt idx="11">
                  <c:v>64</c:v>
                </c:pt>
                <c:pt idx="12">
                  <c:v>50</c:v>
                </c:pt>
                <c:pt idx="13">
                  <c:v>54</c:v>
                </c:pt>
                <c:pt idx="14">
                  <c:v>57</c:v>
                </c:pt>
                <c:pt idx="15">
                  <c:v>55</c:v>
                </c:pt>
                <c:pt idx="16">
                  <c:v>61</c:v>
                </c:pt>
                <c:pt idx="17">
                  <c:v>74</c:v>
                </c:pt>
                <c:pt idx="18">
                  <c:v>72</c:v>
                </c:pt>
                <c:pt idx="19">
                  <c:v>74</c:v>
                </c:pt>
                <c:pt idx="20">
                  <c:v>84</c:v>
                </c:pt>
                <c:pt idx="21">
                  <c:v>91</c:v>
                </c:pt>
                <c:pt idx="22">
                  <c:v>100</c:v>
                </c:pt>
                <c:pt idx="23">
                  <c:v>89</c:v>
                </c:pt>
                <c:pt idx="24">
                  <c:v>81</c:v>
                </c:pt>
                <c:pt idx="25">
                  <c:v>77</c:v>
                </c:pt>
                <c:pt idx="26">
                  <c:v>103</c:v>
                </c:pt>
                <c:pt idx="27">
                  <c:v>78</c:v>
                </c:pt>
                <c:pt idx="28">
                  <c:v>21</c:v>
                </c:pt>
              </c:numCache>
            </c:numRef>
          </c:val>
        </c:ser>
        <c:ser>
          <c:idx val="2"/>
          <c:order val="2"/>
          <c:tx>
            <c:strRef>
              <c:f>Sheet1!$D$1</c:f>
              <c:strCache>
                <c:ptCount val="1"/>
                <c:pt idx="0">
                  <c:v>18-34</c:v>
                </c:pt>
              </c:strCache>
            </c:strRef>
          </c:tx>
          <c:spPr>
            <a:gradFill flip="none" rotWithShape="1">
              <a:gsLst>
                <a:gs pos="0">
                  <a:srgbClr val="CC6600"/>
                </a:gs>
                <a:gs pos="50000">
                  <a:srgbClr val="FF9900"/>
                </a:gs>
                <a:gs pos="100000">
                  <a:srgbClr val="CC6600"/>
                </a:gs>
              </a:gsLst>
              <a:lin ang="10800000" scaled="1"/>
              <a:tileRect/>
            </a:gradFill>
            <a:ln>
              <a:solidFill>
                <a:schemeClr val="bg2"/>
              </a:solidFill>
            </a:ln>
          </c:spPr>
          <c:invertIfNegative val="0"/>
          <c:cat>
            <c:numRef>
              <c:f>Sheet1!$A$2:$A$30</c:f>
              <c:numCache>
                <c:formatCode>General</c:formatCode>
                <c:ptCount val="29"/>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numCache>
            </c:numRef>
          </c:cat>
          <c:val>
            <c:numRef>
              <c:f>Sheet1!$D$2:$D$30</c:f>
              <c:numCache>
                <c:formatCode>General</c:formatCode>
                <c:ptCount val="29"/>
                <c:pt idx="0">
                  <c:v>5</c:v>
                </c:pt>
                <c:pt idx="1">
                  <c:v>14</c:v>
                </c:pt>
                <c:pt idx="2">
                  <c:v>50</c:v>
                </c:pt>
                <c:pt idx="3">
                  <c:v>112</c:v>
                </c:pt>
                <c:pt idx="4">
                  <c:v>169</c:v>
                </c:pt>
                <c:pt idx="5">
                  <c:v>208</c:v>
                </c:pt>
                <c:pt idx="6">
                  <c:v>246</c:v>
                </c:pt>
                <c:pt idx="7">
                  <c:v>266</c:v>
                </c:pt>
                <c:pt idx="8">
                  <c:v>286</c:v>
                </c:pt>
                <c:pt idx="9">
                  <c:v>250</c:v>
                </c:pt>
                <c:pt idx="10">
                  <c:v>261</c:v>
                </c:pt>
                <c:pt idx="11">
                  <c:v>281</c:v>
                </c:pt>
                <c:pt idx="12">
                  <c:v>264</c:v>
                </c:pt>
                <c:pt idx="13">
                  <c:v>277</c:v>
                </c:pt>
                <c:pt idx="14">
                  <c:v>291</c:v>
                </c:pt>
                <c:pt idx="15">
                  <c:v>327</c:v>
                </c:pt>
                <c:pt idx="16">
                  <c:v>346</c:v>
                </c:pt>
                <c:pt idx="17">
                  <c:v>396</c:v>
                </c:pt>
                <c:pt idx="18">
                  <c:v>400</c:v>
                </c:pt>
                <c:pt idx="19">
                  <c:v>499</c:v>
                </c:pt>
                <c:pt idx="20">
                  <c:v>484</c:v>
                </c:pt>
                <c:pt idx="21">
                  <c:v>461</c:v>
                </c:pt>
                <c:pt idx="22">
                  <c:v>499</c:v>
                </c:pt>
                <c:pt idx="23">
                  <c:v>553</c:v>
                </c:pt>
                <c:pt idx="24">
                  <c:v>613</c:v>
                </c:pt>
                <c:pt idx="25">
                  <c:v>576</c:v>
                </c:pt>
                <c:pt idx="26">
                  <c:v>574</c:v>
                </c:pt>
                <c:pt idx="27">
                  <c:v>559</c:v>
                </c:pt>
                <c:pt idx="28">
                  <c:v>193</c:v>
                </c:pt>
              </c:numCache>
            </c:numRef>
          </c:val>
        </c:ser>
        <c:ser>
          <c:idx val="3"/>
          <c:order val="3"/>
          <c:tx>
            <c:strRef>
              <c:f>Sheet1!$E$1</c:f>
              <c:strCache>
                <c:ptCount val="1"/>
                <c:pt idx="0">
                  <c:v>35-49</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numRef>
              <c:f>Sheet1!$A$2:$A$30</c:f>
              <c:numCache>
                <c:formatCode>General</c:formatCode>
                <c:ptCount val="29"/>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numCache>
            </c:numRef>
          </c:cat>
          <c:val>
            <c:numRef>
              <c:f>Sheet1!$E$2:$E$30</c:f>
              <c:numCache>
                <c:formatCode>General</c:formatCode>
                <c:ptCount val="29"/>
                <c:pt idx="0">
                  <c:v>19</c:v>
                </c:pt>
                <c:pt idx="1">
                  <c:v>35</c:v>
                </c:pt>
                <c:pt idx="2">
                  <c:v>86</c:v>
                </c:pt>
                <c:pt idx="3">
                  <c:v>178</c:v>
                </c:pt>
                <c:pt idx="4">
                  <c:v>299</c:v>
                </c:pt>
                <c:pt idx="5">
                  <c:v>345</c:v>
                </c:pt>
                <c:pt idx="6">
                  <c:v>373</c:v>
                </c:pt>
                <c:pt idx="7">
                  <c:v>403</c:v>
                </c:pt>
                <c:pt idx="8">
                  <c:v>398</c:v>
                </c:pt>
                <c:pt idx="9">
                  <c:v>378</c:v>
                </c:pt>
                <c:pt idx="10">
                  <c:v>419</c:v>
                </c:pt>
                <c:pt idx="11">
                  <c:v>403</c:v>
                </c:pt>
                <c:pt idx="12">
                  <c:v>385</c:v>
                </c:pt>
                <c:pt idx="13">
                  <c:v>448</c:v>
                </c:pt>
                <c:pt idx="14">
                  <c:v>430</c:v>
                </c:pt>
                <c:pt idx="15">
                  <c:v>483</c:v>
                </c:pt>
                <c:pt idx="16">
                  <c:v>448</c:v>
                </c:pt>
                <c:pt idx="17">
                  <c:v>475</c:v>
                </c:pt>
                <c:pt idx="18">
                  <c:v>529</c:v>
                </c:pt>
                <c:pt idx="19">
                  <c:v>505</c:v>
                </c:pt>
                <c:pt idx="20">
                  <c:v>557</c:v>
                </c:pt>
                <c:pt idx="21">
                  <c:v>578</c:v>
                </c:pt>
                <c:pt idx="22">
                  <c:v>603</c:v>
                </c:pt>
                <c:pt idx="23">
                  <c:v>661</c:v>
                </c:pt>
                <c:pt idx="24">
                  <c:v>628</c:v>
                </c:pt>
                <c:pt idx="25">
                  <c:v>649</c:v>
                </c:pt>
                <c:pt idx="26">
                  <c:v>624</c:v>
                </c:pt>
                <c:pt idx="27">
                  <c:v>646</c:v>
                </c:pt>
                <c:pt idx="28">
                  <c:v>235</c:v>
                </c:pt>
              </c:numCache>
            </c:numRef>
          </c:val>
        </c:ser>
        <c:ser>
          <c:idx val="4"/>
          <c:order val="4"/>
          <c:tx>
            <c:strRef>
              <c:f>Sheet1!$F$1</c:f>
              <c:strCache>
                <c:ptCount val="1"/>
                <c:pt idx="0">
                  <c:v>50-59</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invertIfNegative val="0"/>
          <c:cat>
            <c:numRef>
              <c:f>Sheet1!$A$2:$A$30</c:f>
              <c:numCache>
                <c:formatCode>General</c:formatCode>
                <c:ptCount val="29"/>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numCache>
            </c:numRef>
          </c:cat>
          <c:val>
            <c:numRef>
              <c:f>Sheet1!$F$2:$F$30</c:f>
              <c:numCache>
                <c:formatCode>General</c:formatCode>
                <c:ptCount val="29"/>
                <c:pt idx="0">
                  <c:v>8</c:v>
                </c:pt>
                <c:pt idx="1">
                  <c:v>29</c:v>
                </c:pt>
                <c:pt idx="2">
                  <c:v>55</c:v>
                </c:pt>
                <c:pt idx="3">
                  <c:v>119</c:v>
                </c:pt>
                <c:pt idx="4">
                  <c:v>209</c:v>
                </c:pt>
                <c:pt idx="5">
                  <c:v>308</c:v>
                </c:pt>
                <c:pt idx="6">
                  <c:v>388</c:v>
                </c:pt>
                <c:pt idx="7">
                  <c:v>448</c:v>
                </c:pt>
                <c:pt idx="8">
                  <c:v>479</c:v>
                </c:pt>
                <c:pt idx="9">
                  <c:v>496</c:v>
                </c:pt>
                <c:pt idx="10">
                  <c:v>542</c:v>
                </c:pt>
                <c:pt idx="11">
                  <c:v>541</c:v>
                </c:pt>
                <c:pt idx="12">
                  <c:v>569</c:v>
                </c:pt>
                <c:pt idx="13">
                  <c:v>624</c:v>
                </c:pt>
                <c:pt idx="14">
                  <c:v>619</c:v>
                </c:pt>
                <c:pt idx="15">
                  <c:v>680</c:v>
                </c:pt>
                <c:pt idx="16">
                  <c:v>713</c:v>
                </c:pt>
                <c:pt idx="17">
                  <c:v>810</c:v>
                </c:pt>
                <c:pt idx="18">
                  <c:v>937</c:v>
                </c:pt>
                <c:pt idx="19">
                  <c:v>968</c:v>
                </c:pt>
                <c:pt idx="20">
                  <c:v>948</c:v>
                </c:pt>
                <c:pt idx="21">
                  <c:v>914</c:v>
                </c:pt>
                <c:pt idx="22">
                  <c:v>1026</c:v>
                </c:pt>
                <c:pt idx="23">
                  <c:v>1057</c:v>
                </c:pt>
                <c:pt idx="24">
                  <c:v>1150</c:v>
                </c:pt>
                <c:pt idx="25">
                  <c:v>1119</c:v>
                </c:pt>
                <c:pt idx="26">
                  <c:v>1258</c:v>
                </c:pt>
                <c:pt idx="27">
                  <c:v>1195</c:v>
                </c:pt>
                <c:pt idx="28">
                  <c:v>469</c:v>
                </c:pt>
              </c:numCache>
            </c:numRef>
          </c:val>
        </c:ser>
        <c:ser>
          <c:idx val="5"/>
          <c:order val="5"/>
          <c:tx>
            <c:strRef>
              <c:f>Sheet1!$G$1</c:f>
              <c:strCache>
                <c:ptCount val="1"/>
                <c:pt idx="0">
                  <c:v>60-65</c:v>
                </c:pt>
              </c:strCache>
            </c:strRef>
          </c:tx>
          <c:spPr>
            <a:gradFill>
              <a:gsLst>
                <a:gs pos="0">
                  <a:srgbClr val="00004C">
                    <a:lumMod val="90000"/>
                    <a:lumOff val="10000"/>
                  </a:srgbClr>
                </a:gs>
                <a:gs pos="50000">
                  <a:srgbClr val="00004C">
                    <a:lumMod val="50000"/>
                    <a:lumOff val="50000"/>
                  </a:srgbClr>
                </a:gs>
                <a:gs pos="100000">
                  <a:schemeClr val="bg1">
                    <a:lumMod val="90000"/>
                    <a:lumOff val="10000"/>
                  </a:schemeClr>
                </a:gs>
              </a:gsLst>
              <a:lin ang="10800000" scaled="1"/>
            </a:gradFill>
            <a:ln>
              <a:solidFill>
                <a:srgbClr val="000000"/>
              </a:solidFill>
            </a:ln>
          </c:spPr>
          <c:invertIfNegative val="0"/>
          <c:cat>
            <c:numRef>
              <c:f>Sheet1!$A$2:$A$30</c:f>
              <c:numCache>
                <c:formatCode>General</c:formatCode>
                <c:ptCount val="29"/>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numCache>
            </c:numRef>
          </c:cat>
          <c:val>
            <c:numRef>
              <c:f>Sheet1!$G$2:$G$30</c:f>
              <c:numCache>
                <c:formatCode>General</c:formatCode>
                <c:ptCount val="29"/>
                <c:pt idx="0">
                  <c:v>3</c:v>
                </c:pt>
                <c:pt idx="1">
                  <c:v>7</c:v>
                </c:pt>
                <c:pt idx="2">
                  <c:v>4</c:v>
                </c:pt>
                <c:pt idx="3">
                  <c:v>20</c:v>
                </c:pt>
                <c:pt idx="4">
                  <c:v>36</c:v>
                </c:pt>
                <c:pt idx="5">
                  <c:v>66</c:v>
                </c:pt>
                <c:pt idx="6">
                  <c:v>104</c:v>
                </c:pt>
                <c:pt idx="7">
                  <c:v>111</c:v>
                </c:pt>
                <c:pt idx="8">
                  <c:v>142</c:v>
                </c:pt>
                <c:pt idx="9">
                  <c:v>160</c:v>
                </c:pt>
                <c:pt idx="10">
                  <c:v>160</c:v>
                </c:pt>
                <c:pt idx="11">
                  <c:v>206</c:v>
                </c:pt>
                <c:pt idx="12">
                  <c:v>246</c:v>
                </c:pt>
                <c:pt idx="13">
                  <c:v>259</c:v>
                </c:pt>
                <c:pt idx="14">
                  <c:v>330</c:v>
                </c:pt>
                <c:pt idx="15">
                  <c:v>371</c:v>
                </c:pt>
                <c:pt idx="16">
                  <c:v>376</c:v>
                </c:pt>
                <c:pt idx="17">
                  <c:v>398</c:v>
                </c:pt>
                <c:pt idx="18">
                  <c:v>520</c:v>
                </c:pt>
                <c:pt idx="19">
                  <c:v>611</c:v>
                </c:pt>
                <c:pt idx="20">
                  <c:v>672</c:v>
                </c:pt>
                <c:pt idx="21">
                  <c:v>692</c:v>
                </c:pt>
                <c:pt idx="22">
                  <c:v>720</c:v>
                </c:pt>
                <c:pt idx="23">
                  <c:v>781</c:v>
                </c:pt>
                <c:pt idx="24">
                  <c:v>919</c:v>
                </c:pt>
                <c:pt idx="25">
                  <c:v>952</c:v>
                </c:pt>
                <c:pt idx="26">
                  <c:v>1025</c:v>
                </c:pt>
                <c:pt idx="27">
                  <c:v>999</c:v>
                </c:pt>
                <c:pt idx="28">
                  <c:v>405</c:v>
                </c:pt>
              </c:numCache>
            </c:numRef>
          </c:val>
        </c:ser>
        <c:ser>
          <c:idx val="6"/>
          <c:order val="6"/>
          <c:tx>
            <c:strRef>
              <c:f>Sheet1!$H$1</c:f>
              <c:strCache>
                <c:ptCount val="1"/>
                <c:pt idx="0">
                  <c:v>66+</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numRef>
              <c:f>Sheet1!$A$2:$A$30</c:f>
              <c:numCache>
                <c:formatCode>General</c:formatCode>
                <c:ptCount val="29"/>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numCache>
            </c:numRef>
          </c:cat>
          <c:val>
            <c:numRef>
              <c:f>Sheet1!$H$2:$H$30</c:f>
              <c:numCache>
                <c:formatCode>General</c:formatCode>
                <c:ptCount val="29"/>
                <c:pt idx="0">
                  <c:v>0</c:v>
                </c:pt>
                <c:pt idx="1">
                  <c:v>0</c:v>
                </c:pt>
                <c:pt idx="2">
                  <c:v>2</c:v>
                </c:pt>
                <c:pt idx="3">
                  <c:v>1</c:v>
                </c:pt>
                <c:pt idx="4">
                  <c:v>6</c:v>
                </c:pt>
                <c:pt idx="5">
                  <c:v>5</c:v>
                </c:pt>
                <c:pt idx="6">
                  <c:v>10</c:v>
                </c:pt>
                <c:pt idx="7">
                  <c:v>12</c:v>
                </c:pt>
                <c:pt idx="8">
                  <c:v>14</c:v>
                </c:pt>
                <c:pt idx="9">
                  <c:v>21</c:v>
                </c:pt>
                <c:pt idx="10">
                  <c:v>36</c:v>
                </c:pt>
                <c:pt idx="11">
                  <c:v>19</c:v>
                </c:pt>
                <c:pt idx="12">
                  <c:v>34</c:v>
                </c:pt>
                <c:pt idx="13">
                  <c:v>28</c:v>
                </c:pt>
                <c:pt idx="14">
                  <c:v>44</c:v>
                </c:pt>
                <c:pt idx="15">
                  <c:v>42</c:v>
                </c:pt>
                <c:pt idx="16">
                  <c:v>55</c:v>
                </c:pt>
                <c:pt idx="17">
                  <c:v>62</c:v>
                </c:pt>
                <c:pt idx="18">
                  <c:v>100</c:v>
                </c:pt>
                <c:pt idx="19">
                  <c:v>131</c:v>
                </c:pt>
                <c:pt idx="20">
                  <c:v>183</c:v>
                </c:pt>
                <c:pt idx="21">
                  <c:v>268</c:v>
                </c:pt>
                <c:pt idx="22">
                  <c:v>338</c:v>
                </c:pt>
                <c:pt idx="23">
                  <c:v>410</c:v>
                </c:pt>
                <c:pt idx="24">
                  <c:v>447</c:v>
                </c:pt>
                <c:pt idx="25">
                  <c:v>458</c:v>
                </c:pt>
                <c:pt idx="26">
                  <c:v>554</c:v>
                </c:pt>
                <c:pt idx="27">
                  <c:v>576</c:v>
                </c:pt>
                <c:pt idx="28">
                  <c:v>270</c:v>
                </c:pt>
              </c:numCache>
            </c:numRef>
          </c:val>
        </c:ser>
        <c:dLbls>
          <c:showLegendKey val="0"/>
          <c:showVal val="0"/>
          <c:showCatName val="0"/>
          <c:showSerName val="0"/>
          <c:showPercent val="0"/>
          <c:showBubbleSize val="0"/>
        </c:dLbls>
        <c:gapWidth val="35"/>
        <c:overlap val="100"/>
        <c:axId val="815803824"/>
        <c:axId val="815804216"/>
      </c:barChart>
      <c:lineChart>
        <c:grouping val="standard"/>
        <c:varyColors val="0"/>
        <c:ser>
          <c:idx val="7"/>
          <c:order val="7"/>
          <c:tx>
            <c:strRef>
              <c:f>Sheet1!$I$1</c:f>
              <c:strCache>
                <c:ptCount val="1"/>
                <c:pt idx="0">
                  <c:v>Median age</c:v>
                </c:pt>
              </c:strCache>
            </c:strRef>
          </c:tx>
          <c:spPr>
            <a:ln w="41275">
              <a:solidFill>
                <a:srgbClr val="00FFFF"/>
              </a:solidFill>
            </a:ln>
          </c:spPr>
          <c:marker>
            <c:symbol val="diamond"/>
            <c:size val="10"/>
            <c:spPr>
              <a:solidFill>
                <a:srgbClr val="00FFFF"/>
              </a:solidFill>
              <a:ln>
                <a:solidFill>
                  <a:srgbClr val="00FFFF"/>
                </a:solidFill>
              </a:ln>
            </c:spPr>
          </c:marker>
          <c:cat>
            <c:numRef>
              <c:f>Sheet1!$A$2:$A$30</c:f>
              <c:numCache>
                <c:formatCode>General</c:formatCode>
                <c:ptCount val="29"/>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numCache>
            </c:numRef>
          </c:cat>
          <c:val>
            <c:numRef>
              <c:f>Sheet1!$I$2:$I$30</c:f>
              <c:numCache>
                <c:formatCode>General</c:formatCode>
                <c:ptCount val="29"/>
                <c:pt idx="0">
                  <c:v>43</c:v>
                </c:pt>
                <c:pt idx="1">
                  <c:v>46</c:v>
                </c:pt>
                <c:pt idx="2">
                  <c:v>43</c:v>
                </c:pt>
                <c:pt idx="3">
                  <c:v>43</c:v>
                </c:pt>
                <c:pt idx="4">
                  <c:v>44</c:v>
                </c:pt>
                <c:pt idx="5">
                  <c:v>46</c:v>
                </c:pt>
                <c:pt idx="6">
                  <c:v>48</c:v>
                </c:pt>
                <c:pt idx="7">
                  <c:v>48</c:v>
                </c:pt>
                <c:pt idx="8">
                  <c:v>47</c:v>
                </c:pt>
                <c:pt idx="9">
                  <c:v>49</c:v>
                </c:pt>
                <c:pt idx="10">
                  <c:v>49</c:v>
                </c:pt>
                <c:pt idx="11">
                  <c:v>49</c:v>
                </c:pt>
                <c:pt idx="12">
                  <c:v>51</c:v>
                </c:pt>
                <c:pt idx="13">
                  <c:v>50</c:v>
                </c:pt>
                <c:pt idx="14">
                  <c:v>52</c:v>
                </c:pt>
                <c:pt idx="15">
                  <c:v>52</c:v>
                </c:pt>
                <c:pt idx="16">
                  <c:v>52</c:v>
                </c:pt>
                <c:pt idx="17">
                  <c:v>53</c:v>
                </c:pt>
                <c:pt idx="18">
                  <c:v>53</c:v>
                </c:pt>
                <c:pt idx="19">
                  <c:v>54</c:v>
                </c:pt>
                <c:pt idx="20">
                  <c:v>54</c:v>
                </c:pt>
                <c:pt idx="21">
                  <c:v>54</c:v>
                </c:pt>
                <c:pt idx="22">
                  <c:v>55</c:v>
                </c:pt>
                <c:pt idx="23">
                  <c:v>55</c:v>
                </c:pt>
                <c:pt idx="24">
                  <c:v>56</c:v>
                </c:pt>
                <c:pt idx="25">
                  <c:v>56</c:v>
                </c:pt>
                <c:pt idx="26">
                  <c:v>56</c:v>
                </c:pt>
                <c:pt idx="27">
                  <c:v>57</c:v>
                </c:pt>
                <c:pt idx="28">
                  <c:v>58</c:v>
                </c:pt>
              </c:numCache>
            </c:numRef>
          </c:val>
          <c:smooth val="0"/>
        </c:ser>
        <c:dLbls>
          <c:showLegendKey val="0"/>
          <c:showVal val="0"/>
          <c:showCatName val="0"/>
          <c:showSerName val="0"/>
          <c:showPercent val="0"/>
          <c:showBubbleSize val="0"/>
        </c:dLbls>
        <c:marker val="1"/>
        <c:smooth val="0"/>
        <c:axId val="815805000"/>
        <c:axId val="815804608"/>
      </c:lineChart>
      <c:catAx>
        <c:axId val="815803824"/>
        <c:scaling>
          <c:orientation val="minMax"/>
        </c:scaling>
        <c:delete val="0"/>
        <c:axPos val="b"/>
        <c:title>
          <c:tx>
            <c:rich>
              <a:bodyPr/>
              <a:lstStyle/>
              <a:p>
                <a:pPr>
                  <a:defRPr sz="1700"/>
                </a:pPr>
                <a:r>
                  <a:rPr lang="en-US" sz="1700" dirty="0" smtClean="0"/>
                  <a:t>Year of Transplant</a:t>
                </a:r>
                <a:endParaRPr lang="en-US" sz="1700" dirty="0"/>
              </a:p>
            </c:rich>
          </c:tx>
          <c:layout>
            <c:manualLayout>
              <c:xMode val="edge"/>
              <c:yMode val="edge"/>
              <c:x val="0.38326931163123135"/>
              <c:y val="0.85450856004002695"/>
            </c:manualLayout>
          </c:layout>
          <c:overlay val="0"/>
        </c:title>
        <c:numFmt formatCode="General" sourceLinked="1"/>
        <c:majorTickMark val="out"/>
        <c:minorTickMark val="none"/>
        <c:tickLblPos val="nextTo"/>
        <c:txPr>
          <a:bodyPr rot="-2700000"/>
          <a:lstStyle/>
          <a:p>
            <a:pPr>
              <a:defRPr sz="1300" b="1"/>
            </a:pPr>
            <a:endParaRPr lang="en-US"/>
          </a:p>
        </c:txPr>
        <c:crossAx val="815804216"/>
        <c:crosses val="autoZero"/>
        <c:auto val="1"/>
        <c:lblAlgn val="ctr"/>
        <c:lblOffset val="100"/>
        <c:tickLblSkip val="1"/>
        <c:noMultiLvlLbl val="0"/>
      </c:catAx>
      <c:valAx>
        <c:axId val="815804216"/>
        <c:scaling>
          <c:orientation val="minMax"/>
        </c:scaling>
        <c:delete val="0"/>
        <c:axPos val="l"/>
        <c:majorGridlines>
          <c:spPr>
            <a:ln>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815803824"/>
        <c:crosses val="autoZero"/>
        <c:crossBetween val="between"/>
        <c:majorUnit val="0.2"/>
      </c:valAx>
      <c:valAx>
        <c:axId val="815804608"/>
        <c:scaling>
          <c:orientation val="minMax"/>
        </c:scaling>
        <c:delete val="0"/>
        <c:axPos val="r"/>
        <c:title>
          <c:tx>
            <c:rich>
              <a:bodyPr rot="-5400000" vert="horz"/>
              <a:lstStyle/>
              <a:p>
                <a:pPr>
                  <a:defRPr sz="1700"/>
                </a:pPr>
                <a:r>
                  <a:rPr lang="en-US" sz="1700" dirty="0" smtClean="0"/>
                  <a:t>Median recipient age (years) (blue line)</a:t>
                </a:r>
                <a:endParaRPr lang="en-US" sz="1700" dirty="0"/>
              </a:p>
            </c:rich>
          </c:tx>
          <c:layout>
            <c:manualLayout>
              <c:xMode val="edge"/>
              <c:yMode val="edge"/>
              <c:x val="0.95286769340624133"/>
              <c:y val="6.2730245722300668E-2"/>
            </c:manualLayout>
          </c:layout>
          <c:overlay val="0"/>
        </c:title>
        <c:numFmt formatCode="General" sourceLinked="1"/>
        <c:majorTickMark val="out"/>
        <c:minorTickMark val="none"/>
        <c:tickLblPos val="nextTo"/>
        <c:txPr>
          <a:bodyPr/>
          <a:lstStyle/>
          <a:p>
            <a:pPr>
              <a:defRPr sz="1500" b="1"/>
            </a:pPr>
            <a:endParaRPr lang="en-US"/>
          </a:p>
        </c:txPr>
        <c:crossAx val="815805000"/>
        <c:crosses val="max"/>
        <c:crossBetween val="between"/>
        <c:majorUnit val="12"/>
      </c:valAx>
      <c:catAx>
        <c:axId val="815805000"/>
        <c:scaling>
          <c:orientation val="minMax"/>
        </c:scaling>
        <c:delete val="1"/>
        <c:axPos val="b"/>
        <c:numFmt formatCode="General" sourceLinked="1"/>
        <c:majorTickMark val="out"/>
        <c:minorTickMark val="none"/>
        <c:tickLblPos val="none"/>
        <c:crossAx val="815804608"/>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0.10418575991003255"/>
          <c:y val="2.8293663723123107E-2"/>
          <c:w val="0.80513463113951089"/>
          <c:h val="8.3919674957044332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58060994588221"/>
          <c:y val="0.12280608994129991"/>
          <c:w val="0.8056514064060708"/>
          <c:h val="0.59626215708653263"/>
        </c:manualLayout>
      </c:layout>
      <c:barChart>
        <c:barDir val="col"/>
        <c:grouping val="percentStacked"/>
        <c:varyColors val="0"/>
        <c:ser>
          <c:idx val="0"/>
          <c:order val="0"/>
          <c:tx>
            <c:strRef>
              <c:f>Sheet1!$B$1</c:f>
              <c:strCache>
                <c:ptCount val="1"/>
                <c:pt idx="0">
                  <c:v>0-10</c:v>
                </c:pt>
              </c:strCache>
            </c:strRef>
          </c:tx>
          <c:spPr>
            <a:gradFill flip="none" rotWithShape="1">
              <a:gsLst>
                <a:gs pos="0">
                  <a:srgbClr val="208C03"/>
                </a:gs>
                <a:gs pos="50000">
                  <a:srgbClr val="20F703"/>
                </a:gs>
                <a:gs pos="100000">
                  <a:srgbClr val="208C03"/>
                </a:gs>
              </a:gsLst>
              <a:lin ang="10800000" scaled="1"/>
              <a:tileRect/>
            </a:gradFill>
            <a:ln w="9525">
              <a:solidFill>
                <a:srgbClr val="000000"/>
              </a:solidFill>
            </a:ln>
          </c:spPr>
          <c:invertIfNegative val="0"/>
          <c:cat>
            <c:numRef>
              <c:f>Sheet1!$A$2:$A$30</c:f>
              <c:numCache>
                <c:formatCode>General</c:formatCode>
                <c:ptCount val="29"/>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numCache>
            </c:numRef>
          </c:cat>
          <c:val>
            <c:numRef>
              <c:f>Sheet1!$B$2:$B$30</c:f>
              <c:numCache>
                <c:formatCode>General</c:formatCode>
                <c:ptCount val="29"/>
                <c:pt idx="0">
                  <c:v>0</c:v>
                </c:pt>
                <c:pt idx="1">
                  <c:v>0</c:v>
                </c:pt>
                <c:pt idx="2">
                  <c:v>3</c:v>
                </c:pt>
                <c:pt idx="3">
                  <c:v>5</c:v>
                </c:pt>
                <c:pt idx="4">
                  <c:v>26</c:v>
                </c:pt>
                <c:pt idx="5">
                  <c:v>26</c:v>
                </c:pt>
                <c:pt idx="6">
                  <c:v>25</c:v>
                </c:pt>
                <c:pt idx="7">
                  <c:v>32</c:v>
                </c:pt>
                <c:pt idx="8">
                  <c:v>49</c:v>
                </c:pt>
                <c:pt idx="9">
                  <c:v>44</c:v>
                </c:pt>
                <c:pt idx="10">
                  <c:v>49</c:v>
                </c:pt>
                <c:pt idx="11">
                  <c:v>53</c:v>
                </c:pt>
                <c:pt idx="12">
                  <c:v>34</c:v>
                </c:pt>
                <c:pt idx="13">
                  <c:v>38</c:v>
                </c:pt>
                <c:pt idx="14">
                  <c:v>38</c:v>
                </c:pt>
                <c:pt idx="15">
                  <c:v>39</c:v>
                </c:pt>
                <c:pt idx="16">
                  <c:v>45</c:v>
                </c:pt>
                <c:pt idx="17">
                  <c:v>37</c:v>
                </c:pt>
                <c:pt idx="18">
                  <c:v>38</c:v>
                </c:pt>
                <c:pt idx="19">
                  <c:v>44</c:v>
                </c:pt>
                <c:pt idx="20">
                  <c:v>34</c:v>
                </c:pt>
                <c:pt idx="21">
                  <c:v>42</c:v>
                </c:pt>
                <c:pt idx="22">
                  <c:v>47</c:v>
                </c:pt>
                <c:pt idx="23">
                  <c:v>55</c:v>
                </c:pt>
                <c:pt idx="24">
                  <c:v>43</c:v>
                </c:pt>
                <c:pt idx="25">
                  <c:v>32</c:v>
                </c:pt>
                <c:pt idx="26">
                  <c:v>49</c:v>
                </c:pt>
                <c:pt idx="27">
                  <c:v>49</c:v>
                </c:pt>
                <c:pt idx="28">
                  <c:v>14</c:v>
                </c:pt>
              </c:numCache>
            </c:numRef>
          </c:val>
        </c:ser>
        <c:ser>
          <c:idx val="1"/>
          <c:order val="1"/>
          <c:tx>
            <c:strRef>
              <c:f>Sheet1!$C$1</c:f>
              <c:strCache>
                <c:ptCount val="1"/>
                <c:pt idx="0">
                  <c:v>11-17</c:v>
                </c:pt>
              </c:strCache>
            </c:strRef>
          </c:tx>
          <c:spPr>
            <a:gradFill flip="none" rotWithShape="1">
              <a:gsLst>
                <a:gs pos="0">
                  <a:srgbClr val="008080"/>
                </a:gs>
                <a:gs pos="50000">
                  <a:srgbClr val="00FFFF"/>
                </a:gs>
                <a:gs pos="100000">
                  <a:srgbClr val="008080"/>
                </a:gs>
              </a:gsLst>
              <a:lin ang="10800000" scaled="1"/>
              <a:tileRect/>
            </a:gradFill>
            <a:ln>
              <a:solidFill>
                <a:schemeClr val="bg2"/>
              </a:solidFill>
            </a:ln>
          </c:spPr>
          <c:invertIfNegative val="0"/>
          <c:cat>
            <c:numRef>
              <c:f>Sheet1!$A$2:$A$30</c:f>
              <c:numCache>
                <c:formatCode>General</c:formatCode>
                <c:ptCount val="29"/>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numCache>
            </c:numRef>
          </c:cat>
          <c:val>
            <c:numRef>
              <c:f>Sheet1!$C$2:$C$30</c:f>
              <c:numCache>
                <c:formatCode>General</c:formatCode>
                <c:ptCount val="29"/>
                <c:pt idx="0">
                  <c:v>4</c:v>
                </c:pt>
                <c:pt idx="1">
                  <c:v>13</c:v>
                </c:pt>
                <c:pt idx="2">
                  <c:v>42</c:v>
                </c:pt>
                <c:pt idx="3">
                  <c:v>59</c:v>
                </c:pt>
                <c:pt idx="4">
                  <c:v>109</c:v>
                </c:pt>
                <c:pt idx="5">
                  <c:v>148</c:v>
                </c:pt>
                <c:pt idx="6">
                  <c:v>191</c:v>
                </c:pt>
                <c:pt idx="7">
                  <c:v>208</c:v>
                </c:pt>
                <c:pt idx="8">
                  <c:v>223</c:v>
                </c:pt>
                <c:pt idx="9">
                  <c:v>195</c:v>
                </c:pt>
                <c:pt idx="10">
                  <c:v>221</c:v>
                </c:pt>
                <c:pt idx="11">
                  <c:v>204</c:v>
                </c:pt>
                <c:pt idx="12">
                  <c:v>201</c:v>
                </c:pt>
                <c:pt idx="13">
                  <c:v>217</c:v>
                </c:pt>
                <c:pt idx="14">
                  <c:v>216</c:v>
                </c:pt>
                <c:pt idx="15">
                  <c:v>214</c:v>
                </c:pt>
                <c:pt idx="16">
                  <c:v>209</c:v>
                </c:pt>
                <c:pt idx="17">
                  <c:v>251</c:v>
                </c:pt>
                <c:pt idx="18">
                  <c:v>253</c:v>
                </c:pt>
                <c:pt idx="19">
                  <c:v>278</c:v>
                </c:pt>
                <c:pt idx="20">
                  <c:v>313</c:v>
                </c:pt>
                <c:pt idx="21">
                  <c:v>249</c:v>
                </c:pt>
                <c:pt idx="22">
                  <c:v>271</c:v>
                </c:pt>
                <c:pt idx="23">
                  <c:v>279</c:v>
                </c:pt>
                <c:pt idx="24">
                  <c:v>255</c:v>
                </c:pt>
                <c:pt idx="25">
                  <c:v>255</c:v>
                </c:pt>
                <c:pt idx="26">
                  <c:v>251</c:v>
                </c:pt>
                <c:pt idx="27">
                  <c:v>245</c:v>
                </c:pt>
                <c:pt idx="28">
                  <c:v>102</c:v>
                </c:pt>
              </c:numCache>
            </c:numRef>
          </c:val>
        </c:ser>
        <c:ser>
          <c:idx val="2"/>
          <c:order val="2"/>
          <c:tx>
            <c:strRef>
              <c:f>Sheet1!$D$1</c:f>
              <c:strCache>
                <c:ptCount val="1"/>
                <c:pt idx="0">
                  <c:v>18-34</c:v>
                </c:pt>
              </c:strCache>
            </c:strRef>
          </c:tx>
          <c:spPr>
            <a:gradFill flip="none" rotWithShape="1">
              <a:gsLst>
                <a:gs pos="0">
                  <a:srgbClr val="CC6600"/>
                </a:gs>
                <a:gs pos="50000">
                  <a:srgbClr val="FF9900"/>
                </a:gs>
                <a:gs pos="100000">
                  <a:srgbClr val="CC6600"/>
                </a:gs>
              </a:gsLst>
              <a:lin ang="10800000" scaled="1"/>
              <a:tileRect/>
            </a:gradFill>
            <a:ln>
              <a:solidFill>
                <a:schemeClr val="bg2"/>
              </a:solidFill>
            </a:ln>
          </c:spPr>
          <c:invertIfNegative val="0"/>
          <c:cat>
            <c:numRef>
              <c:f>Sheet1!$A$2:$A$30</c:f>
              <c:numCache>
                <c:formatCode>General</c:formatCode>
                <c:ptCount val="29"/>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numCache>
            </c:numRef>
          </c:cat>
          <c:val>
            <c:numRef>
              <c:f>Sheet1!$D$2:$D$30</c:f>
              <c:numCache>
                <c:formatCode>General</c:formatCode>
                <c:ptCount val="29"/>
                <c:pt idx="0">
                  <c:v>16</c:v>
                </c:pt>
                <c:pt idx="1">
                  <c:v>42</c:v>
                </c:pt>
                <c:pt idx="2">
                  <c:v>95</c:v>
                </c:pt>
                <c:pt idx="3">
                  <c:v>208</c:v>
                </c:pt>
                <c:pt idx="4">
                  <c:v>316</c:v>
                </c:pt>
                <c:pt idx="5">
                  <c:v>417</c:v>
                </c:pt>
                <c:pt idx="6">
                  <c:v>573</c:v>
                </c:pt>
                <c:pt idx="7">
                  <c:v>552</c:v>
                </c:pt>
                <c:pt idx="8">
                  <c:v>622</c:v>
                </c:pt>
                <c:pt idx="9">
                  <c:v>554</c:v>
                </c:pt>
                <c:pt idx="10">
                  <c:v>616</c:v>
                </c:pt>
                <c:pt idx="11">
                  <c:v>595</c:v>
                </c:pt>
                <c:pt idx="12">
                  <c:v>537</c:v>
                </c:pt>
                <c:pt idx="13">
                  <c:v>636</c:v>
                </c:pt>
                <c:pt idx="14">
                  <c:v>668</c:v>
                </c:pt>
                <c:pt idx="15">
                  <c:v>714</c:v>
                </c:pt>
                <c:pt idx="16">
                  <c:v>751</c:v>
                </c:pt>
                <c:pt idx="17">
                  <c:v>796</c:v>
                </c:pt>
                <c:pt idx="18">
                  <c:v>922</c:v>
                </c:pt>
                <c:pt idx="19">
                  <c:v>951</c:v>
                </c:pt>
                <c:pt idx="20">
                  <c:v>976</c:v>
                </c:pt>
                <c:pt idx="21">
                  <c:v>1110</c:v>
                </c:pt>
                <c:pt idx="22">
                  <c:v>1077</c:v>
                </c:pt>
                <c:pt idx="23">
                  <c:v>1221</c:v>
                </c:pt>
                <c:pt idx="24">
                  <c:v>1233</c:v>
                </c:pt>
                <c:pt idx="25">
                  <c:v>1217</c:v>
                </c:pt>
                <c:pt idx="26">
                  <c:v>1348</c:v>
                </c:pt>
                <c:pt idx="27">
                  <c:v>1310</c:v>
                </c:pt>
                <c:pt idx="28">
                  <c:v>574</c:v>
                </c:pt>
              </c:numCache>
            </c:numRef>
          </c:val>
        </c:ser>
        <c:ser>
          <c:idx val="3"/>
          <c:order val="3"/>
          <c:tx>
            <c:strRef>
              <c:f>Sheet1!$E$1</c:f>
              <c:strCache>
                <c:ptCount val="1"/>
                <c:pt idx="0">
                  <c:v>35-49</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numRef>
              <c:f>Sheet1!$A$2:$A$30</c:f>
              <c:numCache>
                <c:formatCode>General</c:formatCode>
                <c:ptCount val="29"/>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numCache>
            </c:numRef>
          </c:cat>
          <c:val>
            <c:numRef>
              <c:f>Sheet1!$E$2:$E$30</c:f>
              <c:numCache>
                <c:formatCode>General</c:formatCode>
                <c:ptCount val="29"/>
                <c:pt idx="0">
                  <c:v>3</c:v>
                </c:pt>
                <c:pt idx="1">
                  <c:v>10</c:v>
                </c:pt>
                <c:pt idx="2">
                  <c:v>28</c:v>
                </c:pt>
                <c:pt idx="3">
                  <c:v>95</c:v>
                </c:pt>
                <c:pt idx="4">
                  <c:v>166</c:v>
                </c:pt>
                <c:pt idx="5">
                  <c:v>233</c:v>
                </c:pt>
                <c:pt idx="6">
                  <c:v>283</c:v>
                </c:pt>
                <c:pt idx="7">
                  <c:v>371</c:v>
                </c:pt>
                <c:pt idx="8">
                  <c:v>346</c:v>
                </c:pt>
                <c:pt idx="9">
                  <c:v>402</c:v>
                </c:pt>
                <c:pt idx="10">
                  <c:v>422</c:v>
                </c:pt>
                <c:pt idx="11">
                  <c:v>487</c:v>
                </c:pt>
                <c:pt idx="12">
                  <c:v>516</c:v>
                </c:pt>
                <c:pt idx="13">
                  <c:v>522</c:v>
                </c:pt>
                <c:pt idx="14">
                  <c:v>538</c:v>
                </c:pt>
                <c:pt idx="15">
                  <c:v>625</c:v>
                </c:pt>
                <c:pt idx="16">
                  <c:v>601</c:v>
                </c:pt>
                <c:pt idx="17">
                  <c:v>692</c:v>
                </c:pt>
                <c:pt idx="18">
                  <c:v>767</c:v>
                </c:pt>
                <c:pt idx="19">
                  <c:v>862</c:v>
                </c:pt>
                <c:pt idx="20">
                  <c:v>886</c:v>
                </c:pt>
                <c:pt idx="21">
                  <c:v>907</c:v>
                </c:pt>
                <c:pt idx="22">
                  <c:v>990</c:v>
                </c:pt>
                <c:pt idx="23">
                  <c:v>1044</c:v>
                </c:pt>
                <c:pt idx="24">
                  <c:v>1135</c:v>
                </c:pt>
                <c:pt idx="25">
                  <c:v>1085</c:v>
                </c:pt>
                <c:pt idx="26">
                  <c:v>1156</c:v>
                </c:pt>
                <c:pt idx="27">
                  <c:v>1116</c:v>
                </c:pt>
                <c:pt idx="28">
                  <c:v>442</c:v>
                </c:pt>
              </c:numCache>
            </c:numRef>
          </c:val>
        </c:ser>
        <c:ser>
          <c:idx val="4"/>
          <c:order val="4"/>
          <c:tx>
            <c:strRef>
              <c:f>Sheet1!$F$1</c:f>
              <c:strCache>
                <c:ptCount val="1"/>
                <c:pt idx="0">
                  <c:v>50-59</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invertIfNegative val="0"/>
          <c:cat>
            <c:numRef>
              <c:f>Sheet1!$A$2:$A$30</c:f>
              <c:numCache>
                <c:formatCode>General</c:formatCode>
                <c:ptCount val="29"/>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numCache>
            </c:numRef>
          </c:cat>
          <c:val>
            <c:numRef>
              <c:f>Sheet1!$F$2:$F$30</c:f>
              <c:numCache>
                <c:formatCode>General</c:formatCode>
                <c:ptCount val="29"/>
                <c:pt idx="0">
                  <c:v>1</c:v>
                </c:pt>
                <c:pt idx="1">
                  <c:v>0</c:v>
                </c:pt>
                <c:pt idx="2">
                  <c:v>1</c:v>
                </c:pt>
                <c:pt idx="3">
                  <c:v>4</c:v>
                </c:pt>
                <c:pt idx="4">
                  <c:v>32</c:v>
                </c:pt>
                <c:pt idx="5">
                  <c:v>43</c:v>
                </c:pt>
                <c:pt idx="6">
                  <c:v>66</c:v>
                </c:pt>
                <c:pt idx="7">
                  <c:v>96</c:v>
                </c:pt>
                <c:pt idx="8">
                  <c:v>131</c:v>
                </c:pt>
                <c:pt idx="9">
                  <c:v>136</c:v>
                </c:pt>
                <c:pt idx="10">
                  <c:v>166</c:v>
                </c:pt>
                <c:pt idx="11">
                  <c:v>159</c:v>
                </c:pt>
                <c:pt idx="12">
                  <c:v>214</c:v>
                </c:pt>
                <c:pt idx="13">
                  <c:v>249</c:v>
                </c:pt>
                <c:pt idx="14">
                  <c:v>256</c:v>
                </c:pt>
                <c:pt idx="15">
                  <c:v>308</c:v>
                </c:pt>
                <c:pt idx="16">
                  <c:v>323</c:v>
                </c:pt>
                <c:pt idx="17">
                  <c:v>352</c:v>
                </c:pt>
                <c:pt idx="18">
                  <c:v>458</c:v>
                </c:pt>
                <c:pt idx="19">
                  <c:v>494</c:v>
                </c:pt>
                <c:pt idx="20">
                  <c:v>558</c:v>
                </c:pt>
                <c:pt idx="21">
                  <c:v>530</c:v>
                </c:pt>
                <c:pt idx="22">
                  <c:v>674</c:v>
                </c:pt>
                <c:pt idx="23">
                  <c:v>689</c:v>
                </c:pt>
                <c:pt idx="24">
                  <c:v>765</c:v>
                </c:pt>
                <c:pt idx="25">
                  <c:v>801</c:v>
                </c:pt>
                <c:pt idx="26">
                  <c:v>820</c:v>
                </c:pt>
                <c:pt idx="27">
                  <c:v>812</c:v>
                </c:pt>
                <c:pt idx="28">
                  <c:v>309</c:v>
                </c:pt>
              </c:numCache>
            </c:numRef>
          </c:val>
        </c:ser>
        <c:ser>
          <c:idx val="5"/>
          <c:order val="5"/>
          <c:tx>
            <c:strRef>
              <c:f>Sheet1!$G$1</c:f>
              <c:strCache>
                <c:ptCount val="1"/>
                <c:pt idx="0">
                  <c:v>60-65</c:v>
                </c:pt>
              </c:strCache>
            </c:strRef>
          </c:tx>
          <c:spPr>
            <a:gradFill>
              <a:gsLst>
                <a:gs pos="0">
                  <a:srgbClr val="00004C">
                    <a:lumMod val="90000"/>
                    <a:lumOff val="10000"/>
                  </a:srgbClr>
                </a:gs>
                <a:gs pos="50000">
                  <a:srgbClr val="00004C">
                    <a:lumMod val="50000"/>
                    <a:lumOff val="50000"/>
                  </a:srgbClr>
                </a:gs>
                <a:gs pos="100000">
                  <a:schemeClr val="bg1">
                    <a:lumMod val="90000"/>
                    <a:lumOff val="10000"/>
                  </a:schemeClr>
                </a:gs>
              </a:gsLst>
              <a:lin ang="10800000" scaled="1"/>
            </a:gradFill>
            <a:ln>
              <a:solidFill>
                <a:srgbClr val="000000"/>
              </a:solidFill>
            </a:ln>
          </c:spPr>
          <c:invertIfNegative val="0"/>
          <c:cat>
            <c:numRef>
              <c:f>Sheet1!$A$2:$A$30</c:f>
              <c:numCache>
                <c:formatCode>General</c:formatCode>
                <c:ptCount val="29"/>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numCache>
            </c:numRef>
          </c:cat>
          <c:val>
            <c:numRef>
              <c:f>Sheet1!$G$2:$G$30</c:f>
              <c:numCache>
                <c:formatCode>General</c:formatCode>
                <c:ptCount val="29"/>
                <c:pt idx="0">
                  <c:v>0</c:v>
                </c:pt>
                <c:pt idx="1">
                  <c:v>0</c:v>
                </c:pt>
                <c:pt idx="2">
                  <c:v>0</c:v>
                </c:pt>
                <c:pt idx="3">
                  <c:v>1</c:v>
                </c:pt>
                <c:pt idx="4">
                  <c:v>1</c:v>
                </c:pt>
                <c:pt idx="5">
                  <c:v>0</c:v>
                </c:pt>
                <c:pt idx="6">
                  <c:v>0</c:v>
                </c:pt>
                <c:pt idx="7">
                  <c:v>3</c:v>
                </c:pt>
                <c:pt idx="8">
                  <c:v>5</c:v>
                </c:pt>
                <c:pt idx="9">
                  <c:v>21</c:v>
                </c:pt>
                <c:pt idx="10">
                  <c:v>13</c:v>
                </c:pt>
                <c:pt idx="11">
                  <c:v>16</c:v>
                </c:pt>
                <c:pt idx="12">
                  <c:v>29</c:v>
                </c:pt>
                <c:pt idx="13">
                  <c:v>16</c:v>
                </c:pt>
                <c:pt idx="14">
                  <c:v>36</c:v>
                </c:pt>
                <c:pt idx="15">
                  <c:v>52</c:v>
                </c:pt>
                <c:pt idx="16">
                  <c:v>57</c:v>
                </c:pt>
                <c:pt idx="17">
                  <c:v>68</c:v>
                </c:pt>
                <c:pt idx="18">
                  <c:v>116</c:v>
                </c:pt>
                <c:pt idx="19">
                  <c:v>113</c:v>
                </c:pt>
                <c:pt idx="20">
                  <c:v>136</c:v>
                </c:pt>
                <c:pt idx="21">
                  <c:v>144</c:v>
                </c:pt>
                <c:pt idx="22">
                  <c:v>182</c:v>
                </c:pt>
                <c:pt idx="23">
                  <c:v>191</c:v>
                </c:pt>
                <c:pt idx="24">
                  <c:v>309</c:v>
                </c:pt>
                <c:pt idx="25">
                  <c:v>289</c:v>
                </c:pt>
                <c:pt idx="26">
                  <c:v>322</c:v>
                </c:pt>
                <c:pt idx="27">
                  <c:v>328</c:v>
                </c:pt>
                <c:pt idx="28">
                  <c:v>83</c:v>
                </c:pt>
              </c:numCache>
            </c:numRef>
          </c:val>
        </c:ser>
        <c:ser>
          <c:idx val="6"/>
          <c:order val="6"/>
          <c:tx>
            <c:strRef>
              <c:f>Sheet1!$H$1</c:f>
              <c:strCache>
                <c:ptCount val="1"/>
                <c:pt idx="0">
                  <c:v>66+</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numRef>
              <c:f>Sheet1!$A$2:$A$30</c:f>
              <c:numCache>
                <c:formatCode>General</c:formatCode>
                <c:ptCount val="29"/>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numCache>
            </c:numRef>
          </c:cat>
          <c:val>
            <c:numRef>
              <c:f>Sheet1!$H$2:$H$30</c:f>
              <c:numCache>
                <c:formatCode>General</c:formatCode>
                <c:ptCount val="29"/>
                <c:pt idx="0">
                  <c:v>0</c:v>
                </c:pt>
                <c:pt idx="1">
                  <c:v>0</c:v>
                </c:pt>
                <c:pt idx="2">
                  <c:v>0</c:v>
                </c:pt>
                <c:pt idx="3">
                  <c:v>0</c:v>
                </c:pt>
                <c:pt idx="4">
                  <c:v>0</c:v>
                </c:pt>
                <c:pt idx="5">
                  <c:v>0</c:v>
                </c:pt>
                <c:pt idx="6">
                  <c:v>0</c:v>
                </c:pt>
                <c:pt idx="7">
                  <c:v>1</c:v>
                </c:pt>
                <c:pt idx="8">
                  <c:v>2</c:v>
                </c:pt>
                <c:pt idx="9">
                  <c:v>0</c:v>
                </c:pt>
                <c:pt idx="10">
                  <c:v>2</c:v>
                </c:pt>
                <c:pt idx="11">
                  <c:v>2</c:v>
                </c:pt>
                <c:pt idx="12">
                  <c:v>4</c:v>
                </c:pt>
                <c:pt idx="13">
                  <c:v>5</c:v>
                </c:pt>
                <c:pt idx="14">
                  <c:v>5</c:v>
                </c:pt>
                <c:pt idx="15">
                  <c:v>8</c:v>
                </c:pt>
                <c:pt idx="16">
                  <c:v>13</c:v>
                </c:pt>
                <c:pt idx="17">
                  <c:v>15</c:v>
                </c:pt>
                <c:pt idx="18">
                  <c:v>25</c:v>
                </c:pt>
                <c:pt idx="19">
                  <c:v>25</c:v>
                </c:pt>
                <c:pt idx="20">
                  <c:v>39</c:v>
                </c:pt>
                <c:pt idx="21">
                  <c:v>34</c:v>
                </c:pt>
                <c:pt idx="22">
                  <c:v>62</c:v>
                </c:pt>
                <c:pt idx="23">
                  <c:v>95</c:v>
                </c:pt>
                <c:pt idx="24">
                  <c:v>107</c:v>
                </c:pt>
                <c:pt idx="25">
                  <c:v>161</c:v>
                </c:pt>
                <c:pt idx="26">
                  <c:v>213</c:v>
                </c:pt>
                <c:pt idx="27">
                  <c:v>213</c:v>
                </c:pt>
                <c:pt idx="28">
                  <c:v>80</c:v>
                </c:pt>
              </c:numCache>
            </c:numRef>
          </c:val>
        </c:ser>
        <c:dLbls>
          <c:showLegendKey val="0"/>
          <c:showVal val="0"/>
          <c:showCatName val="0"/>
          <c:showSerName val="0"/>
          <c:showPercent val="0"/>
          <c:showBubbleSize val="0"/>
        </c:dLbls>
        <c:gapWidth val="35"/>
        <c:overlap val="100"/>
        <c:axId val="679183104"/>
        <c:axId val="679183496"/>
      </c:barChart>
      <c:lineChart>
        <c:grouping val="standard"/>
        <c:varyColors val="0"/>
        <c:ser>
          <c:idx val="7"/>
          <c:order val="7"/>
          <c:tx>
            <c:strRef>
              <c:f>Sheet1!$I$1</c:f>
              <c:strCache>
                <c:ptCount val="1"/>
                <c:pt idx="0">
                  <c:v>Median age</c:v>
                </c:pt>
              </c:strCache>
            </c:strRef>
          </c:tx>
          <c:spPr>
            <a:ln w="41275">
              <a:solidFill>
                <a:srgbClr val="00FFFF"/>
              </a:solidFill>
            </a:ln>
          </c:spPr>
          <c:marker>
            <c:symbol val="diamond"/>
            <c:size val="10"/>
            <c:spPr>
              <a:solidFill>
                <a:srgbClr val="00FFFF"/>
              </a:solidFill>
              <a:ln>
                <a:solidFill>
                  <a:srgbClr val="00FFFF"/>
                </a:solidFill>
              </a:ln>
            </c:spPr>
          </c:marker>
          <c:cat>
            <c:numRef>
              <c:f>Sheet1!$A$2:$A$30</c:f>
              <c:numCache>
                <c:formatCode>General</c:formatCode>
                <c:ptCount val="29"/>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numCache>
            </c:numRef>
          </c:cat>
          <c:val>
            <c:numRef>
              <c:f>Sheet1!$I$2:$I$30</c:f>
              <c:numCache>
                <c:formatCode>General</c:formatCode>
                <c:ptCount val="29"/>
                <c:pt idx="0">
                  <c:v>26</c:v>
                </c:pt>
                <c:pt idx="1">
                  <c:v>23</c:v>
                </c:pt>
                <c:pt idx="2">
                  <c:v>21</c:v>
                </c:pt>
                <c:pt idx="3">
                  <c:v>25.5</c:v>
                </c:pt>
                <c:pt idx="4">
                  <c:v>26.5</c:v>
                </c:pt>
                <c:pt idx="5">
                  <c:v>26</c:v>
                </c:pt>
                <c:pt idx="6">
                  <c:v>26</c:v>
                </c:pt>
                <c:pt idx="7">
                  <c:v>27</c:v>
                </c:pt>
                <c:pt idx="8">
                  <c:v>28</c:v>
                </c:pt>
                <c:pt idx="9">
                  <c:v>30</c:v>
                </c:pt>
                <c:pt idx="10">
                  <c:v>29</c:v>
                </c:pt>
                <c:pt idx="11">
                  <c:v>31</c:v>
                </c:pt>
                <c:pt idx="12">
                  <c:v>34</c:v>
                </c:pt>
                <c:pt idx="13">
                  <c:v>33</c:v>
                </c:pt>
                <c:pt idx="14">
                  <c:v>33</c:v>
                </c:pt>
                <c:pt idx="15">
                  <c:v>35</c:v>
                </c:pt>
                <c:pt idx="16">
                  <c:v>34</c:v>
                </c:pt>
                <c:pt idx="17">
                  <c:v>35</c:v>
                </c:pt>
                <c:pt idx="18">
                  <c:v>36</c:v>
                </c:pt>
                <c:pt idx="19">
                  <c:v>37</c:v>
                </c:pt>
                <c:pt idx="20">
                  <c:v>38</c:v>
                </c:pt>
                <c:pt idx="21">
                  <c:v>37</c:v>
                </c:pt>
                <c:pt idx="22">
                  <c:v>39</c:v>
                </c:pt>
                <c:pt idx="23">
                  <c:v>39</c:v>
                </c:pt>
                <c:pt idx="24">
                  <c:v>41</c:v>
                </c:pt>
                <c:pt idx="25">
                  <c:v>41</c:v>
                </c:pt>
                <c:pt idx="26">
                  <c:v>41</c:v>
                </c:pt>
                <c:pt idx="27">
                  <c:v>41</c:v>
                </c:pt>
                <c:pt idx="28">
                  <c:v>39</c:v>
                </c:pt>
              </c:numCache>
            </c:numRef>
          </c:val>
          <c:smooth val="0"/>
        </c:ser>
        <c:dLbls>
          <c:showLegendKey val="0"/>
          <c:showVal val="0"/>
          <c:showCatName val="0"/>
          <c:showSerName val="0"/>
          <c:showPercent val="0"/>
          <c:showBubbleSize val="0"/>
        </c:dLbls>
        <c:marker val="1"/>
        <c:smooth val="0"/>
        <c:axId val="679184280"/>
        <c:axId val="679183888"/>
      </c:lineChart>
      <c:catAx>
        <c:axId val="679183104"/>
        <c:scaling>
          <c:orientation val="minMax"/>
        </c:scaling>
        <c:delete val="0"/>
        <c:axPos val="b"/>
        <c:title>
          <c:tx>
            <c:rich>
              <a:bodyPr/>
              <a:lstStyle/>
              <a:p>
                <a:pPr>
                  <a:defRPr sz="1700"/>
                </a:pPr>
                <a:r>
                  <a:rPr lang="en-US" sz="1700" dirty="0" smtClean="0"/>
                  <a:t>Year of Transplant</a:t>
                </a:r>
                <a:endParaRPr lang="en-US" sz="1700" dirty="0"/>
              </a:p>
            </c:rich>
          </c:tx>
          <c:layout>
            <c:manualLayout>
              <c:xMode val="edge"/>
              <c:yMode val="edge"/>
              <c:x val="0.38891587113557702"/>
              <c:y val="0.81403821158488832"/>
            </c:manualLayout>
          </c:layout>
          <c:overlay val="0"/>
        </c:title>
        <c:numFmt formatCode="General" sourceLinked="1"/>
        <c:majorTickMark val="out"/>
        <c:minorTickMark val="none"/>
        <c:tickLblPos val="nextTo"/>
        <c:txPr>
          <a:bodyPr rot="-2700000"/>
          <a:lstStyle/>
          <a:p>
            <a:pPr>
              <a:defRPr sz="1300" b="1"/>
            </a:pPr>
            <a:endParaRPr lang="en-US"/>
          </a:p>
        </c:txPr>
        <c:crossAx val="679183496"/>
        <c:crosses val="autoZero"/>
        <c:auto val="1"/>
        <c:lblAlgn val="ctr"/>
        <c:lblOffset val="100"/>
        <c:tickLblSkip val="1"/>
        <c:noMultiLvlLbl val="0"/>
      </c:catAx>
      <c:valAx>
        <c:axId val="679183496"/>
        <c:scaling>
          <c:orientation val="minMax"/>
        </c:scaling>
        <c:delete val="0"/>
        <c:axPos val="l"/>
        <c:majorGridlines>
          <c:spPr>
            <a:ln>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679183104"/>
        <c:crosses val="autoZero"/>
        <c:crossBetween val="between"/>
        <c:majorUnit val="0.2"/>
      </c:valAx>
      <c:valAx>
        <c:axId val="679183888"/>
        <c:scaling>
          <c:orientation val="minMax"/>
          <c:max val="60"/>
        </c:scaling>
        <c:delete val="0"/>
        <c:axPos val="r"/>
        <c:title>
          <c:tx>
            <c:rich>
              <a:bodyPr rot="-5400000" vert="horz"/>
              <a:lstStyle/>
              <a:p>
                <a:pPr>
                  <a:defRPr sz="1700"/>
                </a:pPr>
                <a:r>
                  <a:rPr lang="en-US" sz="1700" dirty="0" smtClean="0"/>
                  <a:t>Median donor age (years) (blue line)</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679184280"/>
        <c:crosses val="max"/>
        <c:crossBetween val="between"/>
        <c:majorUnit val="12"/>
      </c:valAx>
      <c:catAx>
        <c:axId val="679184280"/>
        <c:scaling>
          <c:orientation val="minMax"/>
        </c:scaling>
        <c:delete val="1"/>
        <c:axPos val="b"/>
        <c:numFmt formatCode="General" sourceLinked="1"/>
        <c:majorTickMark val="out"/>
        <c:minorTickMark val="none"/>
        <c:tickLblPos val="none"/>
        <c:crossAx val="679183888"/>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0.1036231884057971"/>
          <c:y val="2.7130969414104578E-2"/>
          <c:w val="0.80869565217391304"/>
          <c:h val="8.0471096171275472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2718298272417"/>
          <c:w val="0.86362491052257739"/>
          <c:h val="0.71423786578916437"/>
        </c:manualLayout>
      </c:layout>
      <c:barChart>
        <c:barDir val="col"/>
        <c:grouping val="percentStacked"/>
        <c:varyColors val="0"/>
        <c:ser>
          <c:idx val="0"/>
          <c:order val="0"/>
          <c:tx>
            <c:strRef>
              <c:f>Sheet1!$A$2</c:f>
              <c:strCache>
                <c:ptCount val="1"/>
                <c:pt idx="0">
                  <c:v>0-10</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Sheet1!$B$2:$H$2</c:f>
              <c:numCache>
                <c:formatCode>General</c:formatCode>
                <c:ptCount val="7"/>
                <c:pt idx="0">
                  <c:v>494</c:v>
                </c:pt>
                <c:pt idx="1">
                  <c:v>278</c:v>
                </c:pt>
                <c:pt idx="2">
                  <c:v>95</c:v>
                </c:pt>
                <c:pt idx="3">
                  <c:v>44</c:v>
                </c:pt>
                <c:pt idx="4">
                  <c:v>39</c:v>
                </c:pt>
                <c:pt idx="5">
                  <c:v>27</c:v>
                </c:pt>
                <c:pt idx="6">
                  <c:v>10</c:v>
                </c:pt>
              </c:numCache>
            </c:numRef>
          </c:val>
        </c:ser>
        <c:ser>
          <c:idx val="1"/>
          <c:order val="1"/>
          <c:tx>
            <c:strRef>
              <c:f>Sheet1!$A$3</c:f>
              <c:strCache>
                <c:ptCount val="1"/>
                <c:pt idx="0">
                  <c:v>11-17</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Sheet1!$B$3:$H$3</c:f>
              <c:numCache>
                <c:formatCode>General</c:formatCode>
                <c:ptCount val="7"/>
                <c:pt idx="0">
                  <c:v>34</c:v>
                </c:pt>
                <c:pt idx="1">
                  <c:v>486</c:v>
                </c:pt>
                <c:pt idx="2">
                  <c:v>1108</c:v>
                </c:pt>
                <c:pt idx="3">
                  <c:v>1215</c:v>
                </c:pt>
                <c:pt idx="4">
                  <c:v>1513</c:v>
                </c:pt>
                <c:pt idx="5">
                  <c:v>963</c:v>
                </c:pt>
                <c:pt idx="6">
                  <c:v>295</c:v>
                </c:pt>
              </c:numCache>
            </c:numRef>
          </c:val>
        </c:ser>
        <c:ser>
          <c:idx val="2"/>
          <c:order val="2"/>
          <c:tx>
            <c:strRef>
              <c:f>Sheet1!$A$4</c:f>
              <c:strCache>
                <c:ptCount val="1"/>
                <c:pt idx="0">
                  <c:v>18-34</c:v>
                </c:pt>
              </c:strCache>
            </c:strRef>
          </c:tx>
          <c:spPr>
            <a:gradFill flip="none" rotWithShape="1">
              <a:gsLst>
                <a:gs pos="0">
                  <a:srgbClr val="CC6600"/>
                </a:gs>
                <a:gs pos="50000">
                  <a:srgbClr val="FFC000"/>
                </a:gs>
                <a:gs pos="100000">
                  <a:srgbClr val="CC6600"/>
                </a:gs>
              </a:gsLst>
              <a:lin ang="10800000" scaled="1"/>
              <a:tileRect/>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Sheet1!$B$4:$H$4</c:f>
              <c:numCache>
                <c:formatCode>General</c:formatCode>
                <c:ptCount val="7"/>
                <c:pt idx="0">
                  <c:v>15</c:v>
                </c:pt>
                <c:pt idx="1">
                  <c:v>336</c:v>
                </c:pt>
                <c:pt idx="2">
                  <c:v>3523</c:v>
                </c:pt>
                <c:pt idx="3">
                  <c:v>4436</c:v>
                </c:pt>
                <c:pt idx="4">
                  <c:v>6525</c:v>
                </c:pt>
                <c:pt idx="5">
                  <c:v>4028</c:v>
                </c:pt>
                <c:pt idx="6">
                  <c:v>1627</c:v>
                </c:pt>
              </c:numCache>
            </c:numRef>
          </c:val>
        </c:ser>
        <c:ser>
          <c:idx val="3"/>
          <c:order val="3"/>
          <c:tx>
            <c:strRef>
              <c:f>Sheet1!$A$5</c:f>
              <c:strCache>
                <c:ptCount val="1"/>
                <c:pt idx="0">
                  <c:v>35-49</c:v>
                </c:pt>
              </c:strCache>
            </c:strRef>
          </c:tx>
          <c:spPr>
            <a:gradFill flip="none" rotWithShape="1">
              <a:gsLst>
                <a:gs pos="0">
                  <a:srgbClr val="7030A0"/>
                </a:gs>
                <a:gs pos="50000">
                  <a:srgbClr val="9966FF"/>
                </a:gs>
                <a:gs pos="100000">
                  <a:srgbClr val="7030A0"/>
                </a:gs>
              </a:gsLst>
              <a:lin ang="0" scaled="1"/>
              <a:tileRect/>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Sheet1!$B$5:$H$5</c:f>
              <c:numCache>
                <c:formatCode>General</c:formatCode>
                <c:ptCount val="7"/>
                <c:pt idx="0">
                  <c:v>16</c:v>
                </c:pt>
                <c:pt idx="1">
                  <c:v>271</c:v>
                </c:pt>
                <c:pt idx="2">
                  <c:v>2880</c:v>
                </c:pt>
                <c:pt idx="3">
                  <c:v>3725</c:v>
                </c:pt>
                <c:pt idx="4">
                  <c:v>5606</c:v>
                </c:pt>
                <c:pt idx="5">
                  <c:v>3068</c:v>
                </c:pt>
                <c:pt idx="6">
                  <c:v>1115</c:v>
                </c:pt>
              </c:numCache>
            </c:numRef>
          </c:val>
        </c:ser>
        <c:ser>
          <c:idx val="4"/>
          <c:order val="4"/>
          <c:tx>
            <c:strRef>
              <c:f>Sheet1!$A$6</c:f>
              <c:strCache>
                <c:ptCount val="1"/>
                <c:pt idx="0">
                  <c:v>50-59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Sheet1!$B$6:$H$6</c:f>
              <c:numCache>
                <c:formatCode>General</c:formatCode>
                <c:ptCount val="7"/>
                <c:pt idx="0">
                  <c:v>3</c:v>
                </c:pt>
                <c:pt idx="1">
                  <c:v>115</c:v>
                </c:pt>
                <c:pt idx="2">
                  <c:v>1216</c:v>
                </c:pt>
                <c:pt idx="3">
                  <c:v>1924</c:v>
                </c:pt>
                <c:pt idx="4">
                  <c:v>3419</c:v>
                </c:pt>
                <c:pt idx="5">
                  <c:v>2056</c:v>
                </c:pt>
                <c:pt idx="6">
                  <c:v>709</c:v>
                </c:pt>
              </c:numCache>
            </c:numRef>
          </c:val>
        </c:ser>
        <c:ser>
          <c:idx val="5"/>
          <c:order val="5"/>
          <c:tx>
            <c:strRef>
              <c:f>Sheet1!$A$7</c:f>
              <c:strCache>
                <c:ptCount val="1"/>
                <c:pt idx="0">
                  <c:v>60-65</c:v>
                </c:pt>
              </c:strCache>
            </c:strRef>
          </c:tx>
          <c:spPr>
            <a:gradFill>
              <a:gsLst>
                <a:gs pos="0">
                  <a:schemeClr val="bg1">
                    <a:lumMod val="75000"/>
                    <a:lumOff val="25000"/>
                  </a:schemeClr>
                </a:gs>
                <a:gs pos="50000">
                  <a:schemeClr val="bg1">
                    <a:lumMod val="50000"/>
                    <a:lumOff val="50000"/>
                  </a:schemeClr>
                </a:gs>
                <a:gs pos="100000">
                  <a:schemeClr val="bg1">
                    <a:lumMod val="75000"/>
                    <a:lumOff val="25000"/>
                  </a:schemeClr>
                </a:gs>
              </a:gsLst>
              <a:lin ang="10800000" scaled="1"/>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Sheet1!$B$7:$H$7</c:f>
              <c:numCache>
                <c:formatCode>General</c:formatCode>
                <c:ptCount val="7"/>
                <c:pt idx="0">
                  <c:v>2</c:v>
                </c:pt>
                <c:pt idx="1">
                  <c:v>17</c:v>
                </c:pt>
                <c:pt idx="2">
                  <c:v>197</c:v>
                </c:pt>
                <c:pt idx="3">
                  <c:v>403</c:v>
                </c:pt>
                <c:pt idx="4">
                  <c:v>950</c:v>
                </c:pt>
                <c:pt idx="5">
                  <c:v>732</c:v>
                </c:pt>
                <c:pt idx="6">
                  <c:v>230</c:v>
                </c:pt>
              </c:numCache>
            </c:numRef>
          </c:val>
        </c:ser>
        <c:ser>
          <c:idx val="6"/>
          <c:order val="6"/>
          <c:tx>
            <c:strRef>
              <c:f>Sheet1!$A$8</c:f>
              <c:strCache>
                <c:ptCount val="1"/>
                <c:pt idx="0">
                  <c:v>66+</c:v>
                </c:pt>
              </c:strCache>
            </c:strRef>
          </c:tx>
          <c:spPr>
            <a:gradFill>
              <a:gsLst>
                <a:gs pos="0">
                  <a:srgbClr val="C00000"/>
                </a:gs>
                <a:gs pos="50000">
                  <a:srgbClr val="FF0000"/>
                </a:gs>
                <a:gs pos="100000">
                  <a:srgbClr val="C00000"/>
                </a:gs>
              </a:gsLst>
              <a:lin ang="10800000" scaled="1"/>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Sheet1!$B$8:$H$8</c:f>
              <c:numCache>
                <c:formatCode>General</c:formatCode>
                <c:ptCount val="7"/>
                <c:pt idx="0">
                  <c:v>0</c:v>
                </c:pt>
                <c:pt idx="1">
                  <c:v>0</c:v>
                </c:pt>
                <c:pt idx="2">
                  <c:v>82</c:v>
                </c:pt>
                <c:pt idx="3">
                  <c:v>149</c:v>
                </c:pt>
                <c:pt idx="4">
                  <c:v>393</c:v>
                </c:pt>
                <c:pt idx="5">
                  <c:v>359</c:v>
                </c:pt>
                <c:pt idx="6">
                  <c:v>128</c:v>
                </c:pt>
              </c:numCache>
            </c:numRef>
          </c:val>
        </c:ser>
        <c:dLbls>
          <c:showLegendKey val="0"/>
          <c:showVal val="0"/>
          <c:showCatName val="0"/>
          <c:showSerName val="0"/>
          <c:showPercent val="0"/>
          <c:showBubbleSize val="0"/>
        </c:dLbls>
        <c:gapWidth val="40"/>
        <c:overlap val="100"/>
        <c:axId val="888039720"/>
        <c:axId val="888040112"/>
      </c:barChart>
      <c:catAx>
        <c:axId val="888039720"/>
        <c:scaling>
          <c:orientation val="minMax"/>
        </c:scaling>
        <c:delete val="0"/>
        <c:axPos val="b"/>
        <c:title>
          <c:tx>
            <c:rich>
              <a:bodyPr/>
              <a:lstStyle/>
              <a:p>
                <a:pPr>
                  <a:defRPr sz="1700"/>
                </a:pPr>
                <a:r>
                  <a:rPr lang="en-US" sz="1700" dirty="0" smtClean="0"/>
                  <a:t>Recipient Age</a:t>
                </a:r>
                <a:endParaRPr lang="en-US" sz="1700" dirty="0"/>
              </a:p>
            </c:rich>
          </c:tx>
          <c:layout>
            <c:manualLayout>
              <c:xMode val="edge"/>
              <c:yMode val="edge"/>
              <c:x val="0.46925301372726647"/>
              <c:y val="0.90845712382967059"/>
            </c:manualLayout>
          </c:layout>
          <c:overlay val="0"/>
        </c:title>
        <c:numFmt formatCode="General" sourceLinked="0"/>
        <c:majorTickMark val="out"/>
        <c:minorTickMark val="none"/>
        <c:tickLblPos val="nextTo"/>
        <c:txPr>
          <a:bodyPr/>
          <a:lstStyle/>
          <a:p>
            <a:pPr>
              <a:defRPr sz="1500" b="1"/>
            </a:pPr>
            <a:endParaRPr lang="en-US"/>
          </a:p>
        </c:txPr>
        <c:crossAx val="888040112"/>
        <c:crosses val="autoZero"/>
        <c:auto val="1"/>
        <c:lblAlgn val="ctr"/>
        <c:lblOffset val="100"/>
        <c:noMultiLvlLbl val="0"/>
      </c:catAx>
      <c:valAx>
        <c:axId val="888040112"/>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888039720"/>
        <c:crosses val="autoZero"/>
        <c:crossBetween val="between"/>
        <c:majorUnit val="0.2"/>
      </c:valAx>
      <c:spPr>
        <a:solidFill>
          <a:srgbClr val="000000"/>
        </a:solidFill>
        <a:ln w="12700">
          <a:solidFill>
            <a:srgbClr val="FFFFFF"/>
          </a:solidFill>
        </a:ln>
      </c:spPr>
    </c:plotArea>
    <c:legend>
      <c:legendPos val="t"/>
      <c:layout>
        <c:manualLayout>
          <c:xMode val="edge"/>
          <c:yMode val="edge"/>
          <c:x val="0.21098645855108819"/>
          <c:y val="3.125E-2"/>
          <c:w val="0.7700269435347129"/>
          <c:h val="7.3342343401104723E-2"/>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3525865718398107"/>
        </c:manualLayout>
      </c:layout>
      <c:scatterChart>
        <c:scatterStyle val="lineMarker"/>
        <c:varyColors val="0"/>
        <c:ser>
          <c:idx val="0"/>
          <c:order val="0"/>
          <c:tx>
            <c:strRef>
              <c:f>Sheet1!$B$1</c:f>
              <c:strCache>
                <c:ptCount val="1"/>
                <c:pt idx="0">
                  <c:v>Adult (N = 51,527)</c:v>
                </c:pt>
              </c:strCache>
            </c:strRef>
          </c:tx>
          <c:spPr>
            <a:ln w="41275">
              <a:solidFill>
                <a:srgbClr val="00FF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92.756</c:v>
                </c:pt>
                <c:pt idx="2">
                  <c:v>90.233000000000004</c:v>
                </c:pt>
                <c:pt idx="3">
                  <c:v>88.497</c:v>
                </c:pt>
                <c:pt idx="4">
                  <c:v>87.245999999999995</c:v>
                </c:pt>
                <c:pt idx="5">
                  <c:v>86.052000000000007</c:v>
                </c:pt>
                <c:pt idx="6">
                  <c:v>84.911000000000001</c:v>
                </c:pt>
                <c:pt idx="7">
                  <c:v>83.847999999999999</c:v>
                </c:pt>
                <c:pt idx="8">
                  <c:v>82.963999999999999</c:v>
                </c:pt>
                <c:pt idx="9">
                  <c:v>82.116</c:v>
                </c:pt>
                <c:pt idx="10">
                  <c:v>81.236999999999995</c:v>
                </c:pt>
                <c:pt idx="11">
                  <c:v>80.465000000000003</c:v>
                </c:pt>
                <c:pt idx="12">
                  <c:v>79.716999999999999</c:v>
                </c:pt>
                <c:pt idx="13">
                  <c:v>71.631</c:v>
                </c:pt>
                <c:pt idx="14">
                  <c:v>64.759</c:v>
                </c:pt>
                <c:pt idx="15">
                  <c:v>58.901000000000003</c:v>
                </c:pt>
                <c:pt idx="16">
                  <c:v>53.575000000000003</c:v>
                </c:pt>
                <c:pt idx="17">
                  <c:v>48.621000000000002</c:v>
                </c:pt>
                <c:pt idx="18">
                  <c:v>43.975000000000001</c:v>
                </c:pt>
                <c:pt idx="19">
                  <c:v>39.540999999999997</c:v>
                </c:pt>
                <c:pt idx="20">
                  <c:v>35.664000000000001</c:v>
                </c:pt>
                <c:pt idx="21">
                  <c:v>31.748000000000001</c:v>
                </c:pt>
                <c:pt idx="22">
                  <c:v>28.238</c:v>
                </c:pt>
                <c:pt idx="23">
                  <c:v>25.291</c:v>
                </c:pt>
                <c:pt idx="24">
                  <c:v>22.459</c:v>
                </c:pt>
                <c:pt idx="25">
                  <c:v>20.091999999999999</c:v>
                </c:pt>
                <c:pt idx="26">
                  <c:v>17.946000000000002</c:v>
                </c:pt>
                <c:pt idx="27">
                  <c:v>15.853999999999999</c:v>
                </c:pt>
                <c:pt idx="28">
                  <c:v>14.13</c:v>
                </c:pt>
                <c:pt idx="29">
                  <c:v>12.398</c:v>
                </c:pt>
                <c:pt idx="30">
                  <c:v>11.351000000000001</c:v>
                </c:pt>
                <c:pt idx="31">
                  <c:v>10.127000000000001</c:v>
                </c:pt>
              </c:numCache>
            </c:numRef>
          </c:yVal>
          <c:smooth val="0"/>
        </c:ser>
        <c:ser>
          <c:idx val="1"/>
          <c:order val="1"/>
          <c:tx>
            <c:strRef>
              <c:f>Sheet1!$C$1</c:f>
              <c:strCache>
                <c:ptCount val="1"/>
                <c:pt idx="0">
                  <c:v>LCL (Adult)</c:v>
                </c:pt>
              </c:strCache>
            </c:strRef>
          </c:tx>
          <c:spPr>
            <a:ln w="41275">
              <a:solidFill>
                <a:srgbClr val="00FF00"/>
              </a:solidFill>
              <a:prstDash val="sysDash"/>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92.528999999999996</c:v>
                </c:pt>
                <c:pt idx="2">
                  <c:v>89.974000000000004</c:v>
                </c:pt>
                <c:pt idx="3">
                  <c:v>88.218000000000004</c:v>
                </c:pt>
                <c:pt idx="4">
                  <c:v>86.954999999999998</c:v>
                </c:pt>
                <c:pt idx="5">
                  <c:v>85.748999999999995</c:v>
                </c:pt>
                <c:pt idx="6">
                  <c:v>84.599000000000004</c:v>
                </c:pt>
                <c:pt idx="7">
                  <c:v>83.525999999999996</c:v>
                </c:pt>
                <c:pt idx="8">
                  <c:v>82.635999999999996</c:v>
                </c:pt>
                <c:pt idx="9">
                  <c:v>81.781000000000006</c:v>
                </c:pt>
                <c:pt idx="10">
                  <c:v>80.894999999999996</c:v>
                </c:pt>
                <c:pt idx="11">
                  <c:v>80.117999999999995</c:v>
                </c:pt>
                <c:pt idx="12">
                  <c:v>79.364999999999995</c:v>
                </c:pt>
                <c:pt idx="13">
                  <c:v>71.230999999999995</c:v>
                </c:pt>
                <c:pt idx="14">
                  <c:v>64.325000000000003</c:v>
                </c:pt>
                <c:pt idx="15">
                  <c:v>58.442</c:v>
                </c:pt>
                <c:pt idx="16">
                  <c:v>53.094000000000001</c:v>
                </c:pt>
                <c:pt idx="17">
                  <c:v>48.122999999999998</c:v>
                </c:pt>
                <c:pt idx="18">
                  <c:v>43.46</c:v>
                </c:pt>
                <c:pt idx="19">
                  <c:v>39.011000000000003</c:v>
                </c:pt>
                <c:pt idx="20">
                  <c:v>35.122</c:v>
                </c:pt>
                <c:pt idx="21">
                  <c:v>31.192</c:v>
                </c:pt>
                <c:pt idx="22">
                  <c:v>27.667999999999999</c:v>
                </c:pt>
                <c:pt idx="23">
                  <c:v>24.709</c:v>
                </c:pt>
                <c:pt idx="24">
                  <c:v>21.864000000000001</c:v>
                </c:pt>
                <c:pt idx="25">
                  <c:v>19.484000000000002</c:v>
                </c:pt>
                <c:pt idx="26">
                  <c:v>17.324999999999999</c:v>
                </c:pt>
                <c:pt idx="27">
                  <c:v>15.217000000000001</c:v>
                </c:pt>
                <c:pt idx="28">
                  <c:v>13.476000000000001</c:v>
                </c:pt>
                <c:pt idx="29">
                  <c:v>11.722</c:v>
                </c:pt>
                <c:pt idx="30">
                  <c:v>10.654999999999999</c:v>
                </c:pt>
                <c:pt idx="31">
                  <c:v>9.3919999999999995</c:v>
                </c:pt>
              </c:numCache>
            </c:numRef>
          </c:yVal>
          <c:smooth val="0"/>
        </c:ser>
        <c:ser>
          <c:idx val="2"/>
          <c:order val="2"/>
          <c:tx>
            <c:strRef>
              <c:f>Sheet1!$D$1</c:f>
              <c:strCache>
                <c:ptCount val="1"/>
                <c:pt idx="0">
                  <c:v>UCL (Adult)</c:v>
                </c:pt>
              </c:strCache>
            </c:strRef>
          </c:tx>
          <c:spPr>
            <a:ln w="41275">
              <a:solidFill>
                <a:srgbClr val="00FF00"/>
              </a:solidFill>
              <a:prstDash val="sysDash"/>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92.981999999999999</c:v>
                </c:pt>
                <c:pt idx="2">
                  <c:v>90.492000000000004</c:v>
                </c:pt>
                <c:pt idx="3">
                  <c:v>88.775000000000006</c:v>
                </c:pt>
                <c:pt idx="4">
                  <c:v>87.537000000000006</c:v>
                </c:pt>
                <c:pt idx="5">
                  <c:v>86.353999999999999</c:v>
                </c:pt>
                <c:pt idx="6">
                  <c:v>85.224000000000004</c:v>
                </c:pt>
                <c:pt idx="7">
                  <c:v>84.17</c:v>
                </c:pt>
                <c:pt idx="8">
                  <c:v>83.293000000000006</c:v>
                </c:pt>
                <c:pt idx="9">
                  <c:v>82.450999999999993</c:v>
                </c:pt>
                <c:pt idx="10">
                  <c:v>81.578000000000003</c:v>
                </c:pt>
                <c:pt idx="11">
                  <c:v>80.811999999999998</c:v>
                </c:pt>
                <c:pt idx="12">
                  <c:v>80.069000000000003</c:v>
                </c:pt>
                <c:pt idx="13">
                  <c:v>72.031999999999996</c:v>
                </c:pt>
                <c:pt idx="14">
                  <c:v>65.194000000000003</c:v>
                </c:pt>
                <c:pt idx="15">
                  <c:v>59.360999999999997</c:v>
                </c:pt>
                <c:pt idx="16">
                  <c:v>54.055</c:v>
                </c:pt>
                <c:pt idx="17">
                  <c:v>49.12</c:v>
                </c:pt>
                <c:pt idx="18">
                  <c:v>44.49</c:v>
                </c:pt>
                <c:pt idx="19">
                  <c:v>40.070999999999998</c:v>
                </c:pt>
                <c:pt idx="20">
                  <c:v>36.207000000000001</c:v>
                </c:pt>
                <c:pt idx="21">
                  <c:v>32.305</c:v>
                </c:pt>
                <c:pt idx="22">
                  <c:v>28.809000000000001</c:v>
                </c:pt>
                <c:pt idx="23">
                  <c:v>25.873000000000001</c:v>
                </c:pt>
                <c:pt idx="24">
                  <c:v>23.053999999999998</c:v>
                </c:pt>
                <c:pt idx="25">
                  <c:v>20.699000000000002</c:v>
                </c:pt>
                <c:pt idx="26">
                  <c:v>18.567</c:v>
                </c:pt>
                <c:pt idx="27">
                  <c:v>16.489999999999998</c:v>
                </c:pt>
                <c:pt idx="28">
                  <c:v>14.784000000000001</c:v>
                </c:pt>
                <c:pt idx="29">
                  <c:v>13.073</c:v>
                </c:pt>
                <c:pt idx="30">
                  <c:v>12.048</c:v>
                </c:pt>
                <c:pt idx="31">
                  <c:v>10.862</c:v>
                </c:pt>
              </c:numCache>
            </c:numRef>
          </c:yVal>
          <c:smooth val="0"/>
        </c:ser>
        <c:ser>
          <c:idx val="3"/>
          <c:order val="3"/>
          <c:tx>
            <c:strRef>
              <c:f>Sheet1!$E$1</c:f>
              <c:strCache>
                <c:ptCount val="1"/>
                <c:pt idx="0">
                  <c:v>Pediatric (N = 2,003)</c:v>
                </c:pt>
              </c:strCache>
            </c:strRef>
          </c:tx>
          <c:spPr>
            <a:ln w="41275">
              <a:solidFill>
                <a:srgbClr val="00FFFF"/>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91.587000000000003</c:v>
                </c:pt>
                <c:pt idx="2">
                  <c:v>89.25</c:v>
                </c:pt>
                <c:pt idx="3">
                  <c:v>87.662999999999997</c:v>
                </c:pt>
                <c:pt idx="4">
                  <c:v>86.480999999999995</c:v>
                </c:pt>
                <c:pt idx="5">
                  <c:v>85.503</c:v>
                </c:pt>
                <c:pt idx="6">
                  <c:v>84.314999999999998</c:v>
                </c:pt>
                <c:pt idx="7">
                  <c:v>83.796999999999997</c:v>
                </c:pt>
                <c:pt idx="8">
                  <c:v>83.016000000000005</c:v>
                </c:pt>
                <c:pt idx="9">
                  <c:v>82.337000000000003</c:v>
                </c:pt>
                <c:pt idx="10">
                  <c:v>81.132999999999996</c:v>
                </c:pt>
                <c:pt idx="11">
                  <c:v>80.028999999999996</c:v>
                </c:pt>
                <c:pt idx="12">
                  <c:v>79.13</c:v>
                </c:pt>
                <c:pt idx="13">
                  <c:v>69.680000000000007</c:v>
                </c:pt>
                <c:pt idx="14">
                  <c:v>61.847999999999999</c:v>
                </c:pt>
                <c:pt idx="15">
                  <c:v>56.262</c:v>
                </c:pt>
                <c:pt idx="16">
                  <c:v>51.341000000000001</c:v>
                </c:pt>
                <c:pt idx="17">
                  <c:v>46.878999999999998</c:v>
                </c:pt>
                <c:pt idx="18">
                  <c:v>43.668999999999997</c:v>
                </c:pt>
                <c:pt idx="19">
                  <c:v>41.392000000000003</c:v>
                </c:pt>
                <c:pt idx="20">
                  <c:v>39.036999999999999</c:v>
                </c:pt>
                <c:pt idx="21">
                  <c:v>36.950000000000003</c:v>
                </c:pt>
                <c:pt idx="22">
                  <c:v>34.979999999999997</c:v>
                </c:pt>
                <c:pt idx="23">
                  <c:v>33.179000000000002</c:v>
                </c:pt>
                <c:pt idx="24">
                  <c:v>30.045999999999999</c:v>
                </c:pt>
                <c:pt idx="25">
                  <c:v>29.712</c:v>
                </c:pt>
                <c:pt idx="26">
                  <c:v>27.908000000000001</c:v>
                </c:pt>
                <c:pt idx="27">
                  <c:v>27.132999999999999</c:v>
                </c:pt>
                <c:pt idx="28">
                  <c:v>26.234999999999999</c:v>
                </c:pt>
                <c:pt idx="29">
                  <c:v>24.041</c:v>
                </c:pt>
                <c:pt idx="30">
                  <c:v>22.535</c:v>
                </c:pt>
                <c:pt idx="31">
                  <c:v>21.349</c:v>
                </c:pt>
              </c:numCache>
            </c:numRef>
          </c:yVal>
          <c:smooth val="0"/>
        </c:ser>
        <c:ser>
          <c:idx val="4"/>
          <c:order val="4"/>
          <c:tx>
            <c:strRef>
              <c:f>Sheet1!$F$1</c:f>
              <c:strCache>
                <c:ptCount val="1"/>
                <c:pt idx="0">
                  <c:v>LCL (Ped)</c:v>
                </c:pt>
              </c:strCache>
            </c:strRef>
          </c:tx>
          <c:spPr>
            <a:ln w="41275">
              <a:solidFill>
                <a:srgbClr val="00FFFF"/>
              </a:solidFill>
              <a:prstDash val="sysDash"/>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Sheet1!$F$2:$F$33</c:f>
              <c:numCache>
                <c:formatCode>General</c:formatCode>
                <c:ptCount val="32"/>
                <c:pt idx="0">
                  <c:v>100</c:v>
                </c:pt>
                <c:pt idx="1">
                  <c:v>90.313000000000002</c:v>
                </c:pt>
                <c:pt idx="2">
                  <c:v>87.834999999999994</c:v>
                </c:pt>
                <c:pt idx="3">
                  <c:v>86.162999999999997</c:v>
                </c:pt>
                <c:pt idx="4">
                  <c:v>84.924000000000007</c:v>
                </c:pt>
                <c:pt idx="5">
                  <c:v>83.900999999999996</c:v>
                </c:pt>
                <c:pt idx="6">
                  <c:v>82.662000000000006</c:v>
                </c:pt>
                <c:pt idx="7">
                  <c:v>82.122</c:v>
                </c:pt>
                <c:pt idx="8">
                  <c:v>81.31</c:v>
                </c:pt>
                <c:pt idx="9">
                  <c:v>80.603999999999999</c:v>
                </c:pt>
                <c:pt idx="10">
                  <c:v>79.355999999999995</c:v>
                </c:pt>
                <c:pt idx="11">
                  <c:v>78.213999999999999</c:v>
                </c:pt>
                <c:pt idx="12">
                  <c:v>77.284000000000006</c:v>
                </c:pt>
                <c:pt idx="13">
                  <c:v>67.566000000000003</c:v>
                </c:pt>
                <c:pt idx="14">
                  <c:v>59.564999999999998</c:v>
                </c:pt>
                <c:pt idx="15">
                  <c:v>53.878999999999998</c:v>
                </c:pt>
                <c:pt idx="16">
                  <c:v>48.871000000000002</c:v>
                </c:pt>
                <c:pt idx="17">
                  <c:v>44.328000000000003</c:v>
                </c:pt>
                <c:pt idx="18">
                  <c:v>41.046999999999997</c:v>
                </c:pt>
                <c:pt idx="19">
                  <c:v>38.706000000000003</c:v>
                </c:pt>
                <c:pt idx="20">
                  <c:v>36.268999999999998</c:v>
                </c:pt>
                <c:pt idx="21">
                  <c:v>34.093000000000004</c:v>
                </c:pt>
                <c:pt idx="22">
                  <c:v>31.995999999999999</c:v>
                </c:pt>
                <c:pt idx="23">
                  <c:v>30.058</c:v>
                </c:pt>
                <c:pt idx="24">
                  <c:v>26.702999999999999</c:v>
                </c:pt>
                <c:pt idx="25">
                  <c:v>26.341000000000001</c:v>
                </c:pt>
                <c:pt idx="26">
                  <c:v>24.378</c:v>
                </c:pt>
                <c:pt idx="27">
                  <c:v>23.535</c:v>
                </c:pt>
                <c:pt idx="28">
                  <c:v>22.538</c:v>
                </c:pt>
                <c:pt idx="29">
                  <c:v>20.045999999999999</c:v>
                </c:pt>
                <c:pt idx="30">
                  <c:v>18.248999999999999</c:v>
                </c:pt>
                <c:pt idx="31">
                  <c:v>16.66</c:v>
                </c:pt>
              </c:numCache>
            </c:numRef>
          </c:yVal>
          <c:smooth val="0"/>
        </c:ser>
        <c:ser>
          <c:idx val="5"/>
          <c:order val="5"/>
          <c:tx>
            <c:strRef>
              <c:f>Sheet1!$G$1</c:f>
              <c:strCache>
                <c:ptCount val="1"/>
                <c:pt idx="0">
                  <c:v>UCL (Ped)</c:v>
                </c:pt>
              </c:strCache>
            </c:strRef>
          </c:tx>
          <c:spPr>
            <a:ln w="41275">
              <a:solidFill>
                <a:srgbClr val="00FFFF"/>
              </a:solidFill>
              <a:prstDash val="sysDash"/>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Sheet1!$G$2:$G$33</c:f>
              <c:numCache>
                <c:formatCode>General</c:formatCode>
                <c:ptCount val="32"/>
                <c:pt idx="0">
                  <c:v>100</c:v>
                </c:pt>
                <c:pt idx="1">
                  <c:v>92.861000000000004</c:v>
                </c:pt>
                <c:pt idx="2">
                  <c:v>90.665000000000006</c:v>
                </c:pt>
                <c:pt idx="3">
                  <c:v>89.162000000000006</c:v>
                </c:pt>
                <c:pt idx="4">
                  <c:v>88.039000000000001</c:v>
                </c:pt>
                <c:pt idx="5">
                  <c:v>87.105000000000004</c:v>
                </c:pt>
                <c:pt idx="6">
                  <c:v>85.968999999999994</c:v>
                </c:pt>
                <c:pt idx="7">
                  <c:v>85.471999999999994</c:v>
                </c:pt>
                <c:pt idx="8">
                  <c:v>84.722999999999999</c:v>
                </c:pt>
                <c:pt idx="9">
                  <c:v>84.07</c:v>
                </c:pt>
                <c:pt idx="10">
                  <c:v>82.911000000000001</c:v>
                </c:pt>
                <c:pt idx="11">
                  <c:v>81.844999999999999</c:v>
                </c:pt>
                <c:pt idx="12">
                  <c:v>80.975999999999999</c:v>
                </c:pt>
                <c:pt idx="13">
                  <c:v>71.793999999999997</c:v>
                </c:pt>
                <c:pt idx="14">
                  <c:v>64.13</c:v>
                </c:pt>
                <c:pt idx="15">
                  <c:v>58.646000000000001</c:v>
                </c:pt>
                <c:pt idx="16">
                  <c:v>53.811</c:v>
                </c:pt>
                <c:pt idx="17">
                  <c:v>49.43</c:v>
                </c:pt>
                <c:pt idx="18">
                  <c:v>46.29</c:v>
                </c:pt>
                <c:pt idx="19">
                  <c:v>44.078000000000003</c:v>
                </c:pt>
                <c:pt idx="20">
                  <c:v>41.804000000000002</c:v>
                </c:pt>
                <c:pt idx="21">
                  <c:v>39.808</c:v>
                </c:pt>
                <c:pt idx="22">
                  <c:v>37.965000000000003</c:v>
                </c:pt>
                <c:pt idx="23">
                  <c:v>36.299999999999997</c:v>
                </c:pt>
                <c:pt idx="24">
                  <c:v>33.389000000000003</c:v>
                </c:pt>
                <c:pt idx="25">
                  <c:v>33.084000000000003</c:v>
                </c:pt>
                <c:pt idx="26">
                  <c:v>31.437999999999999</c:v>
                </c:pt>
                <c:pt idx="27">
                  <c:v>30.731000000000002</c:v>
                </c:pt>
                <c:pt idx="28">
                  <c:v>29.931999999999999</c:v>
                </c:pt>
                <c:pt idx="29">
                  <c:v>28.035</c:v>
                </c:pt>
                <c:pt idx="30">
                  <c:v>26.821000000000002</c:v>
                </c:pt>
                <c:pt idx="31">
                  <c:v>26.038</c:v>
                </c:pt>
              </c:numCache>
            </c:numRef>
          </c:yVal>
          <c:smooth val="0"/>
        </c:ser>
        <c:dLbls>
          <c:showLegendKey val="0"/>
          <c:showVal val="0"/>
          <c:showCatName val="0"/>
          <c:showSerName val="0"/>
          <c:showPercent val="0"/>
          <c:showBubbleSize val="0"/>
        </c:dLbls>
        <c:axId val="888040896"/>
        <c:axId val="816546248"/>
      </c:scatterChart>
      <c:valAx>
        <c:axId val="888040896"/>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16546248"/>
        <c:crosses val="autoZero"/>
        <c:crossBetween val="midCat"/>
        <c:majorUnit val="1"/>
      </c:valAx>
      <c:valAx>
        <c:axId val="81654624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88040896"/>
        <c:crosses val="autoZero"/>
        <c:crossBetween val="midCat"/>
        <c:majorUnit val="25"/>
      </c:valAx>
      <c:spPr>
        <a:solidFill>
          <a:schemeClr val="bg2"/>
        </a:solidFill>
        <a:ln>
          <a:solidFill>
            <a:schemeClr val="tx1"/>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70429362090608238"/>
          <c:y val="6.6669841673016678E-2"/>
          <c:w val="0.23123234052265207"/>
          <c:h val="0.1155033443400220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3525865718398107"/>
        </c:manualLayout>
      </c:layout>
      <c:scatterChart>
        <c:scatterStyle val="lineMarker"/>
        <c:varyColors val="0"/>
        <c:ser>
          <c:idx val="0"/>
          <c:order val="0"/>
          <c:tx>
            <c:strRef>
              <c:f>Sheet1!$B$1</c:f>
              <c:strCache>
                <c:ptCount val="1"/>
                <c:pt idx="0">
                  <c:v>Adult/Primary (N=49,453)</c:v>
                </c:pt>
              </c:strCache>
            </c:strRef>
          </c:tx>
          <c:spPr>
            <a:ln w="41275">
              <a:solidFill>
                <a:srgbClr val="00FFFF"/>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93.043000000000006</c:v>
                </c:pt>
                <c:pt idx="2">
                  <c:v>90.61</c:v>
                </c:pt>
                <c:pt idx="3">
                  <c:v>88.903999999999996</c:v>
                </c:pt>
                <c:pt idx="4">
                  <c:v>87.674000000000007</c:v>
                </c:pt>
                <c:pt idx="5">
                  <c:v>86.522999999999996</c:v>
                </c:pt>
                <c:pt idx="6">
                  <c:v>85.417000000000002</c:v>
                </c:pt>
                <c:pt idx="7">
                  <c:v>84.373000000000005</c:v>
                </c:pt>
                <c:pt idx="8">
                  <c:v>83.495000000000005</c:v>
                </c:pt>
                <c:pt idx="9">
                  <c:v>82.665999999999997</c:v>
                </c:pt>
                <c:pt idx="10">
                  <c:v>81.811999999999998</c:v>
                </c:pt>
                <c:pt idx="11">
                  <c:v>81.034000000000006</c:v>
                </c:pt>
                <c:pt idx="12">
                  <c:v>80.298000000000002</c:v>
                </c:pt>
                <c:pt idx="13">
                  <c:v>72.290999999999997</c:v>
                </c:pt>
                <c:pt idx="14">
                  <c:v>65.453999999999994</c:v>
                </c:pt>
                <c:pt idx="15">
                  <c:v>59.564999999999998</c:v>
                </c:pt>
                <c:pt idx="16">
                  <c:v>54.183</c:v>
                </c:pt>
                <c:pt idx="17">
                  <c:v>49.201999999999998</c:v>
                </c:pt>
                <c:pt idx="18">
                  <c:v>44.530999999999999</c:v>
                </c:pt>
                <c:pt idx="19">
                  <c:v>40.06</c:v>
                </c:pt>
                <c:pt idx="20">
                  <c:v>36.101999999999997</c:v>
                </c:pt>
                <c:pt idx="21">
                  <c:v>32.185000000000002</c:v>
                </c:pt>
                <c:pt idx="22">
                  <c:v>28.617000000000001</c:v>
                </c:pt>
                <c:pt idx="23">
                  <c:v>25.606000000000002</c:v>
                </c:pt>
                <c:pt idx="24">
                  <c:v>22.742000000000001</c:v>
                </c:pt>
                <c:pt idx="25">
                  <c:v>20.341000000000001</c:v>
                </c:pt>
                <c:pt idx="26">
                  <c:v>18.161000000000001</c:v>
                </c:pt>
                <c:pt idx="27">
                  <c:v>16.024999999999999</c:v>
                </c:pt>
                <c:pt idx="28">
                  <c:v>14.271000000000001</c:v>
                </c:pt>
                <c:pt idx="29">
                  <c:v>12.532999999999999</c:v>
                </c:pt>
                <c:pt idx="30">
                  <c:v>11.523</c:v>
                </c:pt>
                <c:pt idx="31">
                  <c:v>10.279</c:v>
                </c:pt>
              </c:numCache>
            </c:numRef>
          </c:yVal>
          <c:smooth val="0"/>
        </c:ser>
        <c:ser>
          <c:idx val="1"/>
          <c:order val="1"/>
          <c:tx>
            <c:strRef>
              <c:f>Sheet1!$C$1</c:f>
              <c:strCache>
                <c:ptCount val="1"/>
                <c:pt idx="0">
                  <c:v>Adult/First Retx (N=1,998)</c:v>
                </c:pt>
              </c:strCache>
            </c:strRef>
          </c:tx>
          <c:spPr>
            <a:ln w="41275">
              <a:solidFill>
                <a:srgbClr val="FF9933"/>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85.822999999999993</c:v>
                </c:pt>
                <c:pt idx="2">
                  <c:v>81.094999999999999</c:v>
                </c:pt>
                <c:pt idx="3">
                  <c:v>78.673000000000002</c:v>
                </c:pt>
                <c:pt idx="4">
                  <c:v>76.852000000000004</c:v>
                </c:pt>
                <c:pt idx="5">
                  <c:v>74.722999999999999</c:v>
                </c:pt>
                <c:pt idx="6">
                  <c:v>72.843000000000004</c:v>
                </c:pt>
                <c:pt idx="7">
                  <c:v>71.367000000000004</c:v>
                </c:pt>
                <c:pt idx="8">
                  <c:v>70.349000000000004</c:v>
                </c:pt>
                <c:pt idx="9">
                  <c:v>69.075999999999993</c:v>
                </c:pt>
                <c:pt idx="10">
                  <c:v>67.646000000000001</c:v>
                </c:pt>
                <c:pt idx="11">
                  <c:v>66.981999999999999</c:v>
                </c:pt>
                <c:pt idx="12">
                  <c:v>66.004999999999995</c:v>
                </c:pt>
                <c:pt idx="13">
                  <c:v>56.162999999999997</c:v>
                </c:pt>
                <c:pt idx="14">
                  <c:v>48.609000000000002</c:v>
                </c:pt>
                <c:pt idx="15">
                  <c:v>43.435000000000002</c:v>
                </c:pt>
                <c:pt idx="16">
                  <c:v>39.456000000000003</c:v>
                </c:pt>
                <c:pt idx="17">
                  <c:v>34.968000000000004</c:v>
                </c:pt>
                <c:pt idx="18">
                  <c:v>30.648</c:v>
                </c:pt>
                <c:pt idx="19">
                  <c:v>26.966000000000001</c:v>
                </c:pt>
                <c:pt idx="20">
                  <c:v>25.184000000000001</c:v>
                </c:pt>
                <c:pt idx="21">
                  <c:v>20.913</c:v>
                </c:pt>
                <c:pt idx="22">
                  <c:v>18.879000000000001</c:v>
                </c:pt>
                <c:pt idx="23">
                  <c:v>17.616</c:v>
                </c:pt>
                <c:pt idx="24">
                  <c:v>15.507999999999999</c:v>
                </c:pt>
                <c:pt idx="25">
                  <c:v>13.904999999999999</c:v>
                </c:pt>
                <c:pt idx="26">
                  <c:v>12.64</c:v>
                </c:pt>
                <c:pt idx="27">
                  <c:v>11.685</c:v>
                </c:pt>
                <c:pt idx="28">
                  <c:v>10.712</c:v>
                </c:pt>
                <c:pt idx="29">
                  <c:v>9.1809999999999992</c:v>
                </c:pt>
                <c:pt idx="30">
                  <c:v>7.3449999999999998</c:v>
                </c:pt>
              </c:numCache>
            </c:numRef>
          </c:yVal>
          <c:smooth val="0"/>
        </c:ser>
        <c:ser>
          <c:idx val="2"/>
          <c:order val="2"/>
          <c:tx>
            <c:strRef>
              <c:f>Sheet1!$D$1</c:f>
              <c:strCache>
                <c:ptCount val="1"/>
                <c:pt idx="0">
                  <c:v>Pediatric/Primary (N=1,866)</c:v>
                </c:pt>
              </c:strCache>
            </c:strRef>
          </c:tx>
          <c:spPr>
            <a:ln w="41275">
              <a:solidFill>
                <a:schemeClr val="bg1">
                  <a:lumMod val="50000"/>
                  <a:lumOff val="50000"/>
                </a:schemeClr>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92.528000000000006</c:v>
                </c:pt>
                <c:pt idx="2">
                  <c:v>90.293999999999997</c:v>
                </c:pt>
                <c:pt idx="3">
                  <c:v>88.811000000000007</c:v>
                </c:pt>
                <c:pt idx="4">
                  <c:v>87.819000000000003</c:v>
                </c:pt>
                <c:pt idx="5">
                  <c:v>86.88</c:v>
                </c:pt>
                <c:pt idx="6">
                  <c:v>85.716999999999999</c:v>
                </c:pt>
                <c:pt idx="7">
                  <c:v>85.161000000000001</c:v>
                </c:pt>
                <c:pt idx="8">
                  <c:v>84.323999999999998</c:v>
                </c:pt>
                <c:pt idx="9">
                  <c:v>83.706999999999994</c:v>
                </c:pt>
                <c:pt idx="10">
                  <c:v>82.64</c:v>
                </c:pt>
                <c:pt idx="11">
                  <c:v>81.512</c:v>
                </c:pt>
                <c:pt idx="12">
                  <c:v>80.661000000000001</c:v>
                </c:pt>
                <c:pt idx="13">
                  <c:v>71.305999999999997</c:v>
                </c:pt>
                <c:pt idx="14">
                  <c:v>62.98</c:v>
                </c:pt>
                <c:pt idx="15">
                  <c:v>57.286000000000001</c:v>
                </c:pt>
                <c:pt idx="16">
                  <c:v>52.420999999999999</c:v>
                </c:pt>
                <c:pt idx="17">
                  <c:v>47.896999999999998</c:v>
                </c:pt>
                <c:pt idx="18">
                  <c:v>44.774999999999999</c:v>
                </c:pt>
                <c:pt idx="19">
                  <c:v>42.273000000000003</c:v>
                </c:pt>
                <c:pt idx="20">
                  <c:v>39.866999999999997</c:v>
                </c:pt>
                <c:pt idx="21">
                  <c:v>37.965000000000003</c:v>
                </c:pt>
                <c:pt idx="22">
                  <c:v>35.81</c:v>
                </c:pt>
                <c:pt idx="23">
                  <c:v>34.408999999999999</c:v>
                </c:pt>
                <c:pt idx="24">
                  <c:v>31.262</c:v>
                </c:pt>
                <c:pt idx="25">
                  <c:v>30.893999999999998</c:v>
                </c:pt>
                <c:pt idx="26">
                  <c:v>28.896999999999998</c:v>
                </c:pt>
                <c:pt idx="27">
                  <c:v>28.035</c:v>
                </c:pt>
                <c:pt idx="28">
                  <c:v>27.058</c:v>
                </c:pt>
                <c:pt idx="29">
                  <c:v>24.725000000000001</c:v>
                </c:pt>
                <c:pt idx="30">
                  <c:v>23.126000000000001</c:v>
                </c:pt>
                <c:pt idx="31">
                  <c:v>21.841000000000001</c:v>
                </c:pt>
              </c:numCache>
            </c:numRef>
          </c:yVal>
          <c:smooth val="0"/>
        </c:ser>
        <c:ser>
          <c:idx val="3"/>
          <c:order val="3"/>
          <c:tx>
            <c:strRef>
              <c:f>Sheet1!$E$1</c:f>
              <c:strCache>
                <c:ptCount val="1"/>
                <c:pt idx="0">
                  <c:v>Pediatric/First Retx (N=131)</c:v>
                </c:pt>
              </c:strCache>
            </c:strRef>
          </c:tx>
          <c:spPr>
            <a:ln w="41275">
              <a:solidFill>
                <a:srgbClr val="C000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78.569999999999993</c:v>
                </c:pt>
                <c:pt idx="2">
                  <c:v>74.625</c:v>
                </c:pt>
                <c:pt idx="3">
                  <c:v>71.448999999999998</c:v>
                </c:pt>
                <c:pt idx="4">
                  <c:v>67.48</c:v>
                </c:pt>
                <c:pt idx="5">
                  <c:v>65.882000000000005</c:v>
                </c:pt>
                <c:pt idx="6">
                  <c:v>64.275000000000006</c:v>
                </c:pt>
                <c:pt idx="7">
                  <c:v>64.275000000000006</c:v>
                </c:pt>
                <c:pt idx="8">
                  <c:v>64.275000000000006</c:v>
                </c:pt>
                <c:pt idx="9">
                  <c:v>62.668999999999997</c:v>
                </c:pt>
                <c:pt idx="10">
                  <c:v>60.258000000000003</c:v>
                </c:pt>
                <c:pt idx="11">
                  <c:v>59.444000000000003</c:v>
                </c:pt>
                <c:pt idx="12">
                  <c:v>57.814999999999998</c:v>
                </c:pt>
                <c:pt idx="13">
                  <c:v>48.28</c:v>
                </c:pt>
                <c:pt idx="14">
                  <c:v>47.314</c:v>
                </c:pt>
                <c:pt idx="15">
                  <c:v>43.012999999999998</c:v>
                </c:pt>
                <c:pt idx="16">
                  <c:v>37.130000000000003</c:v>
                </c:pt>
                <c:pt idx="17">
                  <c:v>33.289000000000001</c:v>
                </c:pt>
                <c:pt idx="18">
                  <c:v>29.294</c:v>
                </c:pt>
                <c:pt idx="19">
                  <c:v>29.294</c:v>
                </c:pt>
                <c:pt idx="20">
                  <c:v>27.571000000000002</c:v>
                </c:pt>
                <c:pt idx="21">
                  <c:v>23.895</c:v>
                </c:pt>
              </c:numCache>
            </c:numRef>
          </c:yVal>
          <c:smooth val="0"/>
        </c:ser>
        <c:dLbls>
          <c:showLegendKey val="0"/>
          <c:showVal val="0"/>
          <c:showCatName val="0"/>
          <c:showSerName val="0"/>
          <c:showPercent val="0"/>
          <c:showBubbleSize val="0"/>
        </c:dLbls>
        <c:axId val="816547424"/>
        <c:axId val="816547816"/>
      </c:scatterChart>
      <c:valAx>
        <c:axId val="816547424"/>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16547816"/>
        <c:crosses val="autoZero"/>
        <c:crossBetween val="midCat"/>
        <c:majorUnit val="1"/>
      </c:valAx>
      <c:valAx>
        <c:axId val="816547816"/>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16547424"/>
        <c:crosses val="autoZero"/>
        <c:crossBetween val="midCat"/>
        <c:majorUnit val="25"/>
      </c:valAx>
      <c:spPr>
        <a:solidFill>
          <a:schemeClr val="bg2"/>
        </a:solidFill>
        <a:ln>
          <a:solidFill>
            <a:schemeClr val="tx1"/>
          </a:solidFill>
        </a:ln>
      </c:spPr>
    </c:plotArea>
    <c:legend>
      <c:legendPos val="r"/>
      <c:layout>
        <c:manualLayout>
          <c:xMode val="edge"/>
          <c:yMode val="edge"/>
          <c:x val="0.2768979801437863"/>
          <c:y val="6.1916010498687654E-2"/>
          <c:w val="0.67873970101563397"/>
          <c:h val="0.1799314198628397"/>
        </c:manualLayout>
      </c:layout>
      <c:overlay val="0"/>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0.0177</cdr:x>
      <cdr:y>0.02985</cdr:y>
    </cdr:from>
    <cdr:to>
      <cdr:x>0.21239</cdr:x>
      <cdr:y>0.10797</cdr:y>
    </cdr:to>
    <cdr:sp macro="" textlink="">
      <cdr:nvSpPr>
        <cdr:cNvPr id="2" name="TextBox 1"/>
        <cdr:cNvSpPr txBox="1"/>
      </cdr:nvSpPr>
      <cdr:spPr>
        <a:xfrm xmlns:a="http://schemas.openxmlformats.org/drawingml/2006/main">
          <a:off x="152400" y="152400"/>
          <a:ext cx="1676397" cy="3988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500" b="1" dirty="0" smtClean="0">
              <a:solidFill>
                <a:srgbClr val="FFFF00"/>
              </a:solidFill>
            </a:rPr>
            <a:t>Donor Age:</a:t>
          </a:r>
          <a:endParaRPr lang="en-US" sz="1500" b="1" dirty="0">
            <a:solidFill>
              <a:srgbClr val="FFFF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0.41739</cdr:x>
      <cdr:y>0.10463</cdr:y>
    </cdr:from>
    <cdr:to>
      <cdr:x>0.44348</cdr:x>
      <cdr:y>0.44843</cdr:y>
    </cdr:to>
    <cdr:sp macro="" textlink="">
      <cdr:nvSpPr>
        <cdr:cNvPr id="2" name="TextBox 1"/>
        <cdr:cNvSpPr txBox="1"/>
      </cdr:nvSpPr>
      <cdr:spPr>
        <a:xfrm xmlns:a="http://schemas.openxmlformats.org/drawingml/2006/main">
          <a:off x="3657600" y="533400"/>
          <a:ext cx="228600" cy="1752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0.21739</cdr:x>
      <cdr:y>0.26906</cdr:y>
    </cdr:from>
    <cdr:to>
      <cdr:x>0.36522</cdr:x>
      <cdr:y>0.3438</cdr:y>
    </cdr:to>
    <cdr:sp macro="" textlink="">
      <cdr:nvSpPr>
        <cdr:cNvPr id="3" name="TextBox 2"/>
        <cdr:cNvSpPr txBox="1"/>
      </cdr:nvSpPr>
      <cdr:spPr>
        <a:xfrm xmlns:a="http://schemas.openxmlformats.org/drawingml/2006/main">
          <a:off x="1905000" y="1371600"/>
          <a:ext cx="12954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0.92273</cdr:x>
      <cdr:y>0.05979</cdr:y>
    </cdr:from>
    <cdr:to>
      <cdr:x>1</cdr:x>
      <cdr:y>0.85202</cdr:y>
    </cdr:to>
    <cdr:sp macro="" textlink="">
      <cdr:nvSpPr>
        <cdr:cNvPr id="4" name="Rectangle 3"/>
        <cdr:cNvSpPr/>
      </cdr:nvSpPr>
      <cdr:spPr>
        <a:xfrm xmlns:a="http://schemas.openxmlformats.org/drawingml/2006/main">
          <a:off x="8085892" y="304800"/>
          <a:ext cx="677108" cy="4038600"/>
        </a:xfrm>
        <a:prstGeom xmlns:a="http://schemas.openxmlformats.org/drawingml/2006/main" prst="rect">
          <a:avLst/>
        </a:prstGeom>
      </cdr:spPr>
      <cdr:txBody>
        <a:bodyPr xmlns:a="http://schemas.openxmlformats.org/drawingml/2006/main" vert="vert270" wrap="square">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600" b="1" dirty="0"/>
            <a:t>Retransplant % of All Transplants  within Age Group</a:t>
          </a:r>
          <a:endParaRPr lang="en-US" sz="16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59255E-B7F2-4609-A598-10EEBAA7217E}" type="datetimeFigureOut">
              <a:rPr lang="en-US" smtClean="0"/>
              <a:pPr/>
              <a:t>10/24/2016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FBB1FB-AC70-4579-BA4D-6720E6A05D35}" type="slidenum">
              <a:rPr lang="en-US" smtClean="0"/>
              <a:pPr/>
              <a:t>‹#›</a:t>
            </a:fld>
            <a:endParaRPr lang="en-US"/>
          </a:p>
        </p:txBody>
      </p:sp>
    </p:spTree>
    <p:extLst>
      <p:ext uri="{BB962C8B-B14F-4D97-AF65-F5344CB8AC3E}">
        <p14:creationId xmlns:p14="http://schemas.microsoft.com/office/powerpoint/2010/main" val="2383821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a:p>
        </p:txBody>
      </p:sp>
    </p:spTree>
    <p:extLst>
      <p:ext uri="{BB962C8B-B14F-4D97-AF65-F5344CB8AC3E}">
        <p14:creationId xmlns:p14="http://schemas.microsoft.com/office/powerpoint/2010/main" val="38536565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extLst>
      <p:ext uri="{BB962C8B-B14F-4D97-AF65-F5344CB8AC3E}">
        <p14:creationId xmlns:p14="http://schemas.microsoft.com/office/powerpoint/2010/main" val="5428162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 Results of log-rank</a:t>
            </a:r>
            <a:r>
              <a:rPr lang="en-US" sz="1200" kern="1200" baseline="0" dirty="0" smtClean="0">
                <a:solidFill>
                  <a:schemeClr val="tx1"/>
                </a:solidFill>
                <a:latin typeface="+mn-lt"/>
                <a:ea typeface="+mn-ea"/>
                <a:cs typeface="+mn-cs"/>
              </a:rPr>
              <a:t> test should be interpreted with caution when curves cross.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extLst>
      <p:ext uri="{BB962C8B-B14F-4D97-AF65-F5344CB8AC3E}">
        <p14:creationId xmlns:p14="http://schemas.microsoft.com/office/powerpoint/2010/main" val="6021806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a:p>
        </p:txBody>
      </p:sp>
    </p:spTree>
    <p:extLst>
      <p:ext uri="{BB962C8B-B14F-4D97-AF65-F5344CB8AC3E}">
        <p14:creationId xmlns:p14="http://schemas.microsoft.com/office/powerpoint/2010/main" val="1753939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a:p>
        </p:txBody>
      </p:sp>
    </p:spTree>
    <p:extLst>
      <p:ext uri="{BB962C8B-B14F-4D97-AF65-F5344CB8AC3E}">
        <p14:creationId xmlns:p14="http://schemas.microsoft.com/office/powerpoint/2010/main" val="253348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extLst>
      <p:ext uri="{BB962C8B-B14F-4D97-AF65-F5344CB8AC3E}">
        <p14:creationId xmlns:p14="http://schemas.microsoft.com/office/powerpoint/2010/main" val="3362910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a:p>
        </p:txBody>
      </p:sp>
    </p:spTree>
    <p:extLst>
      <p:ext uri="{BB962C8B-B14F-4D97-AF65-F5344CB8AC3E}">
        <p14:creationId xmlns:p14="http://schemas.microsoft.com/office/powerpoint/2010/main" val="42041389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a:p>
        </p:txBody>
      </p:sp>
    </p:spTree>
    <p:extLst>
      <p:ext uri="{BB962C8B-B14F-4D97-AF65-F5344CB8AC3E}">
        <p14:creationId xmlns:p14="http://schemas.microsoft.com/office/powerpoint/2010/main" val="33219756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a:p>
        </p:txBody>
      </p:sp>
    </p:spTree>
    <p:extLst>
      <p:ext uri="{BB962C8B-B14F-4D97-AF65-F5344CB8AC3E}">
        <p14:creationId xmlns:p14="http://schemas.microsoft.com/office/powerpoint/2010/main" val="19515528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extLst>
      <p:ext uri="{BB962C8B-B14F-4D97-AF65-F5344CB8AC3E}">
        <p14:creationId xmlns:p14="http://schemas.microsoft.com/office/powerpoint/2010/main" val="26097098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extLst>
      <p:ext uri="{BB962C8B-B14F-4D97-AF65-F5344CB8AC3E}">
        <p14:creationId xmlns:p14="http://schemas.microsoft.com/office/powerpoint/2010/main" val="1643544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 Results of log-rank</a:t>
            </a:r>
            <a:r>
              <a:rPr lang="en-US" sz="1200" kern="1200" baseline="0" dirty="0" smtClean="0">
                <a:solidFill>
                  <a:schemeClr val="tx1"/>
                </a:solidFill>
                <a:latin typeface="+mn-lt"/>
                <a:ea typeface="+mn-ea"/>
                <a:cs typeface="+mn-cs"/>
              </a:rPr>
              <a:t> test should be interpreted with caution when curves cross.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extLst>
      <p:ext uri="{BB962C8B-B14F-4D97-AF65-F5344CB8AC3E}">
        <p14:creationId xmlns:p14="http://schemas.microsoft.com/office/powerpoint/2010/main" val="1932708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LUNG TRANSPLANTATION</a:t>
            </a:r>
            <a:endParaRPr lang="en-US" sz="4000" dirty="0"/>
          </a:p>
        </p:txBody>
      </p:sp>
      <p:sp>
        <p:nvSpPr>
          <p:cNvPr id="3" name="Subtitle 2"/>
          <p:cNvSpPr>
            <a:spLocks noGrp="1"/>
          </p:cNvSpPr>
          <p:nvPr>
            <p:ph type="subTitle" idx="1"/>
          </p:nvPr>
        </p:nvSpPr>
        <p:spPr/>
        <p:txBody>
          <a:bodyPr/>
          <a:lstStyle/>
          <a:p>
            <a:r>
              <a:rPr lang="en-US" dirty="0" smtClean="0"/>
              <a:t>Overall</a:t>
            </a:r>
            <a:endParaRPr lang="en-US" dirty="0"/>
          </a:p>
        </p:txBody>
      </p:sp>
      <p:grpSp>
        <p:nvGrpSpPr>
          <p:cNvPr id="4" name="Group 3"/>
          <p:cNvGrpSpPr/>
          <p:nvPr/>
        </p:nvGrpSpPr>
        <p:grpSpPr>
          <a:xfrm>
            <a:off x="2" y="6146792"/>
            <a:ext cx="4715933" cy="711201"/>
            <a:chOff x="2" y="6146792"/>
            <a:chExt cx="4715933" cy="711201"/>
          </a:xfrm>
        </p:grpSpPr>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2" cstate="print"/>
              <a:stretch>
                <a:fillRect/>
              </a:stretch>
            </p:blipFill>
            <p:spPr>
              <a:xfrm>
                <a:off x="1" y="6172200"/>
                <a:ext cx="4952999" cy="685800"/>
              </a:xfrm>
              <a:prstGeom prst="rect">
                <a:avLst/>
              </a:prstGeom>
            </p:spPr>
          </p:pic>
          <p:sp>
            <p:nvSpPr>
              <p:cNvPr id="1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2016</a:t>
                </a:r>
                <a:endParaRPr lang="en-US" sz="2100" b="1" dirty="0">
                  <a:solidFill>
                    <a:schemeClr val="bg1"/>
                  </a:solidFill>
                  <a:latin typeface="Arial"/>
                  <a:cs typeface="Arial"/>
                </a:endParaRPr>
              </a:p>
            </p:txBody>
          </p:sp>
        </p:grpSp>
        <p:sp>
          <p:nvSpPr>
            <p:cNvPr id="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cs typeface="Arial"/>
                </a:rPr>
                <a:t>JHLT. 2016 Oct; 35(10): 1149-1205</a:t>
              </a:r>
              <a:endParaRPr lang="en-US" sz="900" b="1" dirty="0">
                <a:solidFill>
                  <a:schemeClr val="bg1"/>
                </a:solidFill>
                <a:cs typeface="Arial"/>
              </a:endParaRPr>
            </a:p>
          </p:txBody>
        </p:sp>
      </p:grpSp>
    </p:spTree>
    <p:extLst>
      <p:ext uri="{BB962C8B-B14F-4D97-AF65-F5344CB8AC3E}">
        <p14:creationId xmlns:p14="http://schemas.microsoft.com/office/powerpoint/2010/main" val="1709666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26229764"/>
              </p:ext>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9" name="Title 1"/>
          <p:cNvSpPr txBox="1">
            <a:spLocks/>
          </p:cNvSpPr>
          <p:nvPr/>
        </p:nvSpPr>
        <p:spPr bwMode="auto">
          <a:xfrm>
            <a:off x="0" y="224026"/>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a:t>
            </a:r>
            <a:r>
              <a:rPr lang="en-US" sz="2800" kern="0" dirty="0" smtClean="0"/>
              <a:t/>
            </a:r>
            <a:br>
              <a:rPr lang="en-US" sz="2800" kern="0" dirty="0" smtClean="0"/>
            </a:br>
            <a:r>
              <a:rPr lang="en-US" sz="2400" kern="0" dirty="0" smtClean="0"/>
              <a:t>Kaplan-Meier Survival by Age Group and Transplant Type</a:t>
            </a:r>
            <a:br>
              <a:rPr lang="en-US" sz="2400" kern="0" dirty="0" smtClean="0"/>
            </a:br>
            <a:endParaRPr lang="en-US" sz="2000" kern="0" dirty="0"/>
          </a:p>
        </p:txBody>
      </p:sp>
      <p:sp>
        <p:nvSpPr>
          <p:cNvPr id="9" name="pvalues"/>
          <p:cNvSpPr txBox="1"/>
          <p:nvPr/>
        </p:nvSpPr>
        <p:spPr>
          <a:xfrm>
            <a:off x="3810000" y="2752348"/>
            <a:ext cx="4572000" cy="692497"/>
          </a:xfrm>
          <a:prstGeom prst="rect">
            <a:avLst/>
          </a:prstGeom>
          <a:solidFill>
            <a:schemeClr val="bg2"/>
          </a:solidFill>
        </p:spPr>
        <p:txBody>
          <a:bodyPr wrap="square" rtlCol="0">
            <a:spAutoFit/>
          </a:bodyPr>
          <a:lstStyle/>
          <a:p>
            <a:r>
              <a:rPr lang="en-US" sz="1300" b="1" dirty="0">
                <a:solidFill>
                  <a:srgbClr val="FFFF00"/>
                </a:solidFill>
              </a:rPr>
              <a:t>All pairwise comparisons were significant at p &lt; 0.05 except for Adult/Primary vs. </a:t>
            </a:r>
            <a:r>
              <a:rPr lang="en-US" sz="1300" b="1" dirty="0" smtClean="0">
                <a:solidFill>
                  <a:srgbClr val="FFFF00"/>
                </a:solidFill>
              </a:rPr>
              <a:t>Pediatric/Primary </a:t>
            </a:r>
            <a:r>
              <a:rPr lang="en-US" sz="1300" b="1" dirty="0">
                <a:solidFill>
                  <a:srgbClr val="FFFF00"/>
                </a:solidFill>
              </a:rPr>
              <a:t>and Adult/First </a:t>
            </a:r>
            <a:r>
              <a:rPr lang="en-US" sz="1300" b="1" dirty="0" err="1">
                <a:solidFill>
                  <a:srgbClr val="FFFF00"/>
                </a:solidFill>
              </a:rPr>
              <a:t>Retx</a:t>
            </a:r>
            <a:r>
              <a:rPr lang="en-US" sz="1300" b="1" dirty="0">
                <a:solidFill>
                  <a:srgbClr val="FFFF00"/>
                </a:solidFill>
              </a:rPr>
              <a:t> vs. Pediatric/First </a:t>
            </a:r>
            <a:r>
              <a:rPr lang="en-US" sz="1300" b="1" dirty="0" err="1">
                <a:solidFill>
                  <a:srgbClr val="FFFF00"/>
                </a:solidFill>
              </a:rPr>
              <a:t>Retx</a:t>
            </a:r>
            <a:endParaRPr lang="en-US" sz="1300" b="1" dirty="0">
              <a:solidFill>
                <a:srgbClr val="FFFF00"/>
              </a:solidFill>
            </a:endParaRPr>
          </a:p>
        </p:txBody>
      </p:sp>
      <p:sp>
        <p:nvSpPr>
          <p:cNvPr id="3" name="title_cohort"/>
          <p:cNvSpPr txBox="1"/>
          <p:nvPr/>
        </p:nvSpPr>
        <p:spPr>
          <a:xfrm>
            <a:off x="1866900" y="988116"/>
            <a:ext cx="5410200" cy="400110"/>
          </a:xfrm>
          <a:prstGeom prst="rect">
            <a:avLst/>
          </a:prstGeom>
          <a:noFill/>
        </p:spPr>
        <p:txBody>
          <a:bodyPr wrap="square" rtlCol="0">
            <a:spAutoFit/>
          </a:bodyPr>
          <a:lstStyle/>
          <a:p>
            <a:pPr algn="ctr"/>
            <a:r>
              <a:rPr lang="en-US" sz="2000" b="1" kern="0" smtClean="0"/>
              <a:t>(Transplants: January 1990 – June 2014)</a:t>
            </a:r>
            <a:endParaRPr lang="en-US" sz="2000" b="1" kern="0" dirty="0"/>
          </a:p>
        </p:txBody>
      </p:sp>
    </p:spTree>
    <p:extLst>
      <p:ext uri="{BB962C8B-B14F-4D97-AF65-F5344CB8AC3E}">
        <p14:creationId xmlns:p14="http://schemas.microsoft.com/office/powerpoint/2010/main" val="1235740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9" name="Title 1"/>
          <p:cNvSpPr txBox="1">
            <a:spLocks/>
          </p:cNvSpPr>
          <p:nvPr/>
        </p:nvSpPr>
        <p:spPr bwMode="auto">
          <a:xfrm>
            <a:off x="0" y="203284"/>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a:t>
            </a:r>
            <a:r>
              <a:rPr lang="en-US" sz="2800" kern="0" dirty="0" smtClean="0"/>
              <a:t/>
            </a:r>
            <a:br>
              <a:rPr lang="en-US" sz="2800" kern="0" dirty="0" smtClean="0"/>
            </a:br>
            <a:r>
              <a:rPr lang="en-US" sz="2400" kern="0" dirty="0" smtClean="0"/>
              <a:t>Kaplan-Meier Survival by Age Group Conditional on </a:t>
            </a:r>
            <a:br>
              <a:rPr lang="en-US" sz="2400" kern="0" dirty="0" smtClean="0"/>
            </a:br>
            <a:endParaRPr lang="en-US" sz="2000" kern="0" dirty="0"/>
          </a:p>
        </p:txBody>
      </p:sp>
      <p:sp>
        <p:nvSpPr>
          <p:cNvPr id="3" name="Title 2"/>
          <p:cNvSpPr txBox="1"/>
          <p:nvPr/>
        </p:nvSpPr>
        <p:spPr>
          <a:xfrm>
            <a:off x="430135" y="942234"/>
            <a:ext cx="3352800" cy="461665"/>
          </a:xfrm>
          <a:prstGeom prst="rect">
            <a:avLst/>
          </a:prstGeom>
          <a:noFill/>
        </p:spPr>
        <p:txBody>
          <a:bodyPr wrap="square" rtlCol="0">
            <a:spAutoFit/>
          </a:bodyPr>
          <a:lstStyle/>
          <a:p>
            <a:pPr algn="ctr"/>
            <a:r>
              <a:rPr lang="en-US" sz="2400" b="1" kern="0" dirty="0"/>
              <a:t>Survival to 1 Y</a:t>
            </a:r>
            <a:r>
              <a:rPr lang="en-US" sz="2400" b="1" kern="0" dirty="0" smtClean="0"/>
              <a:t>ear</a:t>
            </a:r>
            <a:endParaRPr lang="en-US" sz="2400" b="1" kern="0" dirty="0"/>
          </a:p>
        </p:txBody>
      </p:sp>
      <p:sp>
        <p:nvSpPr>
          <p:cNvPr id="21" name="median_survival"/>
          <p:cNvSpPr txBox="1"/>
          <p:nvPr/>
        </p:nvSpPr>
        <p:spPr>
          <a:xfrm>
            <a:off x="1214966" y="4876800"/>
            <a:ext cx="2442634" cy="533385"/>
          </a:xfrm>
          <a:prstGeom prst="rect">
            <a:avLst/>
          </a:prstGeom>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b="1" dirty="0" smtClean="0">
                <a:solidFill>
                  <a:schemeClr val="tx1"/>
                </a:solidFill>
              </a:rPr>
              <a:t>Median survival (years): Adult = 7.9; Pediatric = 8.8</a:t>
            </a:r>
            <a:endParaRPr lang="en-US" sz="1400" b="1" dirty="0">
              <a:solidFill>
                <a:schemeClr val="tx1"/>
              </a:solidFill>
            </a:endParaRPr>
          </a:p>
        </p:txBody>
      </p:sp>
      <p:sp>
        <p:nvSpPr>
          <p:cNvPr id="9" name="pvalues"/>
          <p:cNvSpPr txBox="1"/>
          <p:nvPr/>
        </p:nvSpPr>
        <p:spPr>
          <a:xfrm>
            <a:off x="4191000" y="2743200"/>
            <a:ext cx="2590800" cy="323165"/>
          </a:xfrm>
          <a:prstGeom prst="rect">
            <a:avLst/>
          </a:prstGeom>
          <a:noFill/>
        </p:spPr>
        <p:txBody>
          <a:bodyPr wrap="square" rtlCol="0">
            <a:spAutoFit/>
          </a:bodyPr>
          <a:lstStyle/>
          <a:p>
            <a:pPr algn="ctr"/>
            <a:r>
              <a:rPr lang="en-US" sz="1500" b="1" smtClean="0">
                <a:solidFill>
                  <a:srgbClr val="FFFF00"/>
                </a:solidFill>
              </a:rPr>
              <a:t>p = 0.0138</a:t>
            </a:r>
            <a:endParaRPr lang="en-US" sz="1500" b="1" dirty="0">
              <a:solidFill>
                <a:srgbClr val="FFFF00"/>
              </a:solidFill>
            </a:endParaRPr>
          </a:p>
        </p:txBody>
      </p:sp>
      <p:sp>
        <p:nvSpPr>
          <p:cNvPr id="20" name="title_cohort"/>
          <p:cNvSpPr txBox="1"/>
          <p:nvPr/>
        </p:nvSpPr>
        <p:spPr>
          <a:xfrm>
            <a:off x="3321204" y="1005777"/>
            <a:ext cx="5111863" cy="400110"/>
          </a:xfrm>
          <a:prstGeom prst="rect">
            <a:avLst/>
          </a:prstGeom>
          <a:noFill/>
        </p:spPr>
        <p:txBody>
          <a:bodyPr wrap="square" rtlCol="0">
            <a:spAutoFit/>
          </a:bodyPr>
          <a:lstStyle/>
          <a:p>
            <a:pPr algn="ctr"/>
            <a:r>
              <a:rPr lang="en-US" sz="2000" b="1" kern="0" smtClean="0"/>
              <a:t>(Transplants: January 1990 – June 2014)</a:t>
            </a:r>
            <a:endParaRPr lang="en-US" sz="2000" b="1" kern="0" dirty="0"/>
          </a:p>
        </p:txBody>
      </p:sp>
    </p:spTree>
    <p:extLst>
      <p:ext uri="{BB962C8B-B14F-4D97-AF65-F5344CB8AC3E}">
        <p14:creationId xmlns:p14="http://schemas.microsoft.com/office/powerpoint/2010/main" val="23791342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78979974"/>
              </p:ext>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9" name="Title 1"/>
          <p:cNvSpPr txBox="1">
            <a:spLocks/>
          </p:cNvSpPr>
          <p:nvPr/>
        </p:nvSpPr>
        <p:spPr bwMode="auto">
          <a:xfrm>
            <a:off x="0" y="762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a:t>
            </a:r>
            <a:r>
              <a:rPr lang="en-US" sz="2800" kern="0" dirty="0" smtClean="0"/>
              <a:t/>
            </a:r>
            <a:br>
              <a:rPr lang="en-US" sz="2800" kern="0" dirty="0" smtClean="0"/>
            </a:br>
            <a:r>
              <a:rPr lang="en-US" sz="2400" kern="0" dirty="0" smtClean="0"/>
              <a:t>Kaplan-Meier Survival by Age Group and Transplant Type</a:t>
            </a:r>
            <a:endParaRPr lang="en-US" sz="2000" kern="0" dirty="0"/>
          </a:p>
        </p:txBody>
      </p:sp>
      <p:sp>
        <p:nvSpPr>
          <p:cNvPr id="3" name="Title 2"/>
          <p:cNvSpPr txBox="1"/>
          <p:nvPr/>
        </p:nvSpPr>
        <p:spPr>
          <a:xfrm>
            <a:off x="-103208" y="975106"/>
            <a:ext cx="4419600" cy="400110"/>
          </a:xfrm>
          <a:prstGeom prst="rect">
            <a:avLst/>
          </a:prstGeom>
          <a:noFill/>
        </p:spPr>
        <p:txBody>
          <a:bodyPr wrap="square" rtlCol="0">
            <a:spAutoFit/>
          </a:bodyPr>
          <a:lstStyle/>
          <a:p>
            <a:pPr algn="ctr"/>
            <a:r>
              <a:rPr lang="en-US" sz="2000" b="1" kern="0" dirty="0"/>
              <a:t>Conditional on Survival to 1 Y</a:t>
            </a:r>
            <a:r>
              <a:rPr lang="en-US" sz="2000" b="1" kern="0" dirty="0" smtClean="0"/>
              <a:t>ear</a:t>
            </a:r>
            <a:endParaRPr lang="en-US" sz="2000" b="1" kern="0" dirty="0"/>
          </a:p>
        </p:txBody>
      </p:sp>
      <p:sp>
        <p:nvSpPr>
          <p:cNvPr id="11" name="pvalues"/>
          <p:cNvSpPr txBox="1"/>
          <p:nvPr/>
        </p:nvSpPr>
        <p:spPr>
          <a:xfrm>
            <a:off x="4191000" y="2725040"/>
            <a:ext cx="4419600" cy="692497"/>
          </a:xfrm>
          <a:prstGeom prst="rect">
            <a:avLst/>
          </a:prstGeom>
          <a:solidFill>
            <a:schemeClr val="bg2"/>
          </a:solidFill>
        </p:spPr>
        <p:txBody>
          <a:bodyPr wrap="square" rtlCol="0">
            <a:spAutoFit/>
          </a:bodyPr>
          <a:lstStyle/>
          <a:p>
            <a:r>
              <a:rPr lang="en-US" sz="1300" b="1" dirty="0">
                <a:solidFill>
                  <a:srgbClr val="FFFF00"/>
                </a:solidFill>
              </a:rPr>
              <a:t>No pairwise comparisons were significant at p &lt; 0.05 except for Adult/Primary vs. Adult/First </a:t>
            </a:r>
            <a:r>
              <a:rPr lang="en-US" sz="1300" b="1" dirty="0" err="1">
                <a:solidFill>
                  <a:srgbClr val="FFFF00"/>
                </a:solidFill>
              </a:rPr>
              <a:t>Retx</a:t>
            </a:r>
            <a:r>
              <a:rPr lang="en-US" sz="1300" b="1" dirty="0">
                <a:solidFill>
                  <a:srgbClr val="FFFF00"/>
                </a:solidFill>
              </a:rPr>
              <a:t> and Adult/First </a:t>
            </a:r>
            <a:r>
              <a:rPr lang="en-US" sz="1300" b="1" dirty="0" err="1">
                <a:solidFill>
                  <a:srgbClr val="FFFF00"/>
                </a:solidFill>
              </a:rPr>
              <a:t>Retx</a:t>
            </a:r>
            <a:r>
              <a:rPr lang="en-US" sz="1300" b="1" dirty="0">
                <a:solidFill>
                  <a:srgbClr val="FFFF00"/>
                </a:solidFill>
              </a:rPr>
              <a:t> vs. Pediatric/Primary</a:t>
            </a:r>
          </a:p>
        </p:txBody>
      </p:sp>
      <p:sp>
        <p:nvSpPr>
          <p:cNvPr id="21" name="title_cohort"/>
          <p:cNvSpPr txBox="1"/>
          <p:nvPr/>
        </p:nvSpPr>
        <p:spPr>
          <a:xfrm>
            <a:off x="4016298" y="982290"/>
            <a:ext cx="5105400" cy="400110"/>
          </a:xfrm>
          <a:prstGeom prst="rect">
            <a:avLst/>
          </a:prstGeom>
          <a:noFill/>
        </p:spPr>
        <p:txBody>
          <a:bodyPr wrap="square" rtlCol="0">
            <a:spAutoFit/>
          </a:bodyPr>
          <a:lstStyle/>
          <a:p>
            <a:pPr algn="ctr"/>
            <a:r>
              <a:rPr lang="en-US" sz="2000" b="1" kern="0" smtClean="0"/>
              <a:t>(Transplants: January 1990 – June 2014)</a:t>
            </a:r>
            <a:endParaRPr lang="en-US" sz="2000" b="1" kern="0" dirty="0"/>
          </a:p>
        </p:txBody>
      </p:sp>
    </p:spTree>
    <p:extLst>
      <p:ext uri="{BB962C8B-B14F-4D97-AF65-F5344CB8AC3E}">
        <p14:creationId xmlns:p14="http://schemas.microsoft.com/office/powerpoint/2010/main" val="23090561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lIns="9144" rIns="9144"/>
          <a:lstStyle/>
          <a:p>
            <a:r>
              <a:rPr lang="en-US" sz="2600" dirty="0" smtClean="0"/>
              <a:t>Adult and Pediatric Lung Retransplants</a:t>
            </a:r>
            <a:r>
              <a:rPr lang="en-US" sz="2800" dirty="0" smtClean="0"/>
              <a:t/>
            </a:r>
            <a:br>
              <a:rPr lang="en-US" sz="2800" dirty="0" smtClean="0"/>
            </a:br>
            <a:r>
              <a:rPr lang="en-US" sz="2400" dirty="0" smtClean="0"/>
              <a:t>Retransplants by Year and Age Group</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46255829"/>
              </p:ext>
            </p:extLst>
          </p:nvPr>
        </p:nvGraphicFramePr>
        <p:xfrm>
          <a:off x="228600" y="1143000"/>
          <a:ext cx="8763000" cy="5097774"/>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0" name="Group 9"/>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7882334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lIns="9144" rIns="9144"/>
          <a:lstStyle/>
          <a:p>
            <a:r>
              <a:rPr lang="en-US" sz="2600" dirty="0" smtClean="0"/>
              <a:t>Adult and Pediatric Lung Transplants</a:t>
            </a:r>
            <a:r>
              <a:rPr lang="en-US" sz="2800" dirty="0" smtClean="0"/>
              <a:t/>
            </a:r>
            <a:br>
              <a:rPr lang="en-US" sz="2800" dirty="0" smtClean="0"/>
            </a:br>
            <a:r>
              <a:rPr lang="en-US" sz="2400" dirty="0" smtClean="0"/>
              <a:t>Number of Transplants by Year and Procedure Type</a:t>
            </a:r>
            <a:endParaRPr lang="en-US" sz="2400" dirty="0"/>
          </a:p>
        </p:txBody>
      </p:sp>
      <p:graphicFrame>
        <p:nvGraphicFramePr>
          <p:cNvPr id="4" name="Content Placeholder 3"/>
          <p:cNvGraphicFramePr>
            <a:graphicFrameLocks noGrp="1"/>
          </p:cNvGraphicFramePr>
          <p:nvPr>
            <p:ph idx="1"/>
            <p:extLst/>
          </p:nvPr>
        </p:nvGraphicFramePr>
        <p:xfrm>
          <a:off x="228600" y="1257534"/>
          <a:ext cx="8763000" cy="4457466"/>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901921"/>
            <a:ext cx="4038600" cy="769441"/>
          </a:xfrm>
          <a:prstGeom prst="rect">
            <a:avLst/>
          </a:prstGeom>
          <a:noFill/>
          <a:ln>
            <a:solidFill>
              <a:srgbClr val="FFFF00"/>
            </a:solidFill>
          </a:ln>
        </p:spPr>
        <p:txBody>
          <a:bodyPr wrap="square" rtlCol="0">
            <a:spAutoFit/>
          </a:bodyPr>
          <a:lstStyle/>
          <a:p>
            <a:r>
              <a:rPr lang="en-US" sz="1100" b="1" dirty="0" smtClean="0">
                <a:solidFill>
                  <a:srgbClr val="FFFF00"/>
                </a:solidFill>
              </a:rPr>
              <a:t>NOTE: This figure includes only the lung transplants that are reported to the ISHLT Transplant Registry.  As such, this should not be construed as representing changes in the number of lung transplants performed worldwide.</a:t>
            </a:r>
            <a:endParaRPr lang="en-US" sz="1100" dirty="0">
              <a:solidFill>
                <a:srgbClr val="FFFF00"/>
              </a:solidFill>
            </a:endParaRPr>
          </a:p>
        </p:txBody>
      </p:sp>
      <p:grpSp>
        <p:nvGrpSpPr>
          <p:cNvPr id="14" name="Group 13"/>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036129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0" y="1066800"/>
          <a:ext cx="8763000" cy="4953000"/>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cs typeface="Arial"/>
                </a:rPr>
                <a:t>JHLT. 2016 Oct; 35(10): 1149-1205</a:t>
              </a:r>
              <a:endParaRPr lang="en-US" sz="900" b="1" dirty="0">
                <a:solidFill>
                  <a:schemeClr val="bg1"/>
                </a:solidFill>
                <a:cs typeface="Arial"/>
              </a:endParaRPr>
            </a:p>
          </p:txBody>
        </p:sp>
      </p:grpSp>
      <p:sp>
        <p:nvSpPr>
          <p:cNvPr id="17" name="Title 1"/>
          <p:cNvSpPr txBox="1">
            <a:spLocks/>
          </p:cNvSpPr>
          <p:nvPr/>
        </p:nvSpPr>
        <p:spPr bwMode="auto">
          <a:xfrm>
            <a:off x="228600" y="124523"/>
            <a:ext cx="8686800" cy="990600"/>
          </a:xfrm>
          <a:prstGeom prst="rect">
            <a:avLst/>
          </a:prstGeom>
          <a:noFill/>
          <a:ln w="9525">
            <a:noFill/>
            <a:miter lim="800000"/>
            <a:headEnd/>
            <a:tailEnd/>
          </a:ln>
        </p:spPr>
        <p:txBody>
          <a:bodyPr vert="horz" wrap="square" lIns="9144" tIns="45720" rIns="9144"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a:t>
            </a:r>
            <a:r>
              <a:rPr lang="en-US" sz="2800" kern="0" dirty="0" smtClean="0"/>
              <a:t/>
            </a:r>
            <a:br>
              <a:rPr lang="en-US" sz="2800" kern="0" dirty="0" smtClean="0"/>
            </a:br>
            <a:endParaRPr lang="en-US" sz="2000" kern="0" dirty="0"/>
          </a:p>
        </p:txBody>
      </p:sp>
      <p:sp>
        <p:nvSpPr>
          <p:cNvPr id="3" name="Title 2"/>
          <p:cNvSpPr txBox="1"/>
          <p:nvPr/>
        </p:nvSpPr>
        <p:spPr>
          <a:xfrm>
            <a:off x="277749" y="636665"/>
            <a:ext cx="4419600" cy="461665"/>
          </a:xfrm>
          <a:prstGeom prst="rect">
            <a:avLst/>
          </a:prstGeom>
          <a:noFill/>
        </p:spPr>
        <p:txBody>
          <a:bodyPr wrap="square" rtlCol="0">
            <a:spAutoFit/>
          </a:bodyPr>
          <a:lstStyle/>
          <a:p>
            <a:r>
              <a:rPr lang="en-US" sz="2400" b="1" kern="0" dirty="0"/>
              <a:t>Average Center </a:t>
            </a:r>
            <a:r>
              <a:rPr lang="en-US" sz="2400" b="1" kern="0" dirty="0" smtClean="0"/>
              <a:t>Volume</a:t>
            </a:r>
            <a:endParaRPr lang="en-US" sz="2400" b="1" kern="0" dirty="0"/>
          </a:p>
        </p:txBody>
      </p:sp>
      <p:sp>
        <p:nvSpPr>
          <p:cNvPr id="18" name="title_cohort"/>
          <p:cNvSpPr txBox="1"/>
          <p:nvPr/>
        </p:nvSpPr>
        <p:spPr>
          <a:xfrm>
            <a:off x="3810000" y="664473"/>
            <a:ext cx="5334000" cy="400110"/>
          </a:xfrm>
          <a:prstGeom prst="rect">
            <a:avLst/>
          </a:prstGeom>
          <a:noFill/>
        </p:spPr>
        <p:txBody>
          <a:bodyPr wrap="square" rtlCol="0">
            <a:spAutoFit/>
          </a:bodyPr>
          <a:lstStyle/>
          <a:p>
            <a:r>
              <a:rPr lang="en-US" sz="2000" b="1" kern="0" dirty="0" smtClean="0"/>
              <a:t>(</a:t>
            </a:r>
            <a:r>
              <a:rPr lang="en-US" sz="2000" b="1" kern="0" dirty="0"/>
              <a:t>Transplants: January 2004 – June </a:t>
            </a:r>
            <a:r>
              <a:rPr lang="en-US" sz="2000" b="1" kern="0" dirty="0" smtClean="0"/>
              <a:t>2015)</a:t>
            </a:r>
            <a:endParaRPr lang="en-US" sz="2000" b="1" kern="0" dirty="0"/>
          </a:p>
        </p:txBody>
      </p:sp>
    </p:spTree>
    <p:extLst>
      <p:ext uri="{BB962C8B-B14F-4D97-AF65-F5344CB8AC3E}">
        <p14:creationId xmlns:p14="http://schemas.microsoft.com/office/powerpoint/2010/main" val="34685228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304800" y="1295400"/>
          <a:ext cx="8610600" cy="50292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7" name="Title 1"/>
          <p:cNvSpPr txBox="1">
            <a:spLocks/>
          </p:cNvSpPr>
          <p:nvPr/>
        </p:nvSpPr>
        <p:spPr bwMode="auto">
          <a:xfrm>
            <a:off x="228600" y="152400"/>
            <a:ext cx="8686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a:t>
            </a:r>
            <a:r>
              <a:rPr lang="en-US" sz="3600" kern="0" dirty="0" smtClean="0"/>
              <a:t/>
            </a:r>
            <a:br>
              <a:rPr lang="en-US" sz="3600" kern="0" dirty="0" smtClean="0"/>
            </a:br>
            <a:r>
              <a:rPr lang="en-US" sz="2400" kern="0" dirty="0" smtClean="0"/>
              <a:t>Average Center Volume by Location</a:t>
            </a:r>
            <a:br>
              <a:rPr lang="en-US" sz="2400" kern="0" dirty="0" smtClean="0"/>
            </a:br>
            <a:endParaRPr lang="en-US" sz="2000" kern="0" dirty="0"/>
          </a:p>
        </p:txBody>
      </p:sp>
      <p:sp>
        <p:nvSpPr>
          <p:cNvPr id="3" name="title_cohort"/>
          <p:cNvSpPr txBox="1"/>
          <p:nvPr/>
        </p:nvSpPr>
        <p:spPr>
          <a:xfrm>
            <a:off x="2019300" y="906090"/>
            <a:ext cx="5105400" cy="400110"/>
          </a:xfrm>
          <a:prstGeom prst="rect">
            <a:avLst/>
          </a:prstGeom>
          <a:noFill/>
        </p:spPr>
        <p:txBody>
          <a:bodyPr wrap="square" rtlCol="0">
            <a:spAutoFit/>
          </a:bodyPr>
          <a:lstStyle/>
          <a:p>
            <a:pPr algn="ctr"/>
            <a:r>
              <a:rPr lang="en-US" sz="2000" b="1" kern="0" smtClean="0"/>
              <a:t>(Transplants: January 2004 – June 2015)</a:t>
            </a:r>
            <a:endParaRPr lang="en-US" sz="2000" b="1" kern="0" dirty="0"/>
          </a:p>
        </p:txBody>
      </p:sp>
    </p:spTree>
    <p:extLst>
      <p:ext uri="{BB962C8B-B14F-4D97-AF65-F5344CB8AC3E}">
        <p14:creationId xmlns:p14="http://schemas.microsoft.com/office/powerpoint/2010/main" val="30090276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304800" y="1295400"/>
          <a:ext cx="8610600" cy="50292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7" name="Title 1"/>
          <p:cNvSpPr txBox="1">
            <a:spLocks/>
          </p:cNvSpPr>
          <p:nvPr/>
        </p:nvSpPr>
        <p:spPr bwMode="auto">
          <a:xfrm>
            <a:off x="228600" y="163200"/>
            <a:ext cx="8686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a:t>
            </a:r>
            <a:r>
              <a:rPr lang="en-US" sz="3600" kern="0" dirty="0" smtClean="0"/>
              <a:t/>
            </a:r>
            <a:br>
              <a:rPr lang="en-US" sz="3600" kern="0" dirty="0" smtClean="0"/>
            </a:br>
            <a:r>
              <a:rPr lang="en-US" sz="2400" kern="0" dirty="0" smtClean="0"/>
              <a:t>Average Center Volume by Location</a:t>
            </a:r>
            <a:br>
              <a:rPr lang="en-US" sz="2400" kern="0" dirty="0" smtClean="0"/>
            </a:br>
            <a:endParaRPr lang="en-US" sz="2000" kern="0" dirty="0"/>
          </a:p>
        </p:txBody>
      </p:sp>
      <p:sp>
        <p:nvSpPr>
          <p:cNvPr id="3" name="title_cohort"/>
          <p:cNvSpPr txBox="1"/>
          <p:nvPr/>
        </p:nvSpPr>
        <p:spPr>
          <a:xfrm>
            <a:off x="1981200" y="895290"/>
            <a:ext cx="5181600" cy="400110"/>
          </a:xfrm>
          <a:prstGeom prst="rect">
            <a:avLst/>
          </a:prstGeom>
          <a:noFill/>
        </p:spPr>
        <p:txBody>
          <a:bodyPr wrap="square" rtlCol="0">
            <a:spAutoFit/>
          </a:bodyPr>
          <a:lstStyle/>
          <a:p>
            <a:pPr algn="ctr"/>
            <a:r>
              <a:rPr lang="en-US" sz="2000" b="1" kern="0" smtClean="0"/>
              <a:t>(Transplants: January 2009 – June 2015)</a:t>
            </a:r>
            <a:endParaRPr lang="en-US" sz="2000" b="1" kern="0" dirty="0"/>
          </a:p>
        </p:txBody>
      </p:sp>
    </p:spTree>
    <p:extLst>
      <p:ext uri="{BB962C8B-B14F-4D97-AF65-F5344CB8AC3E}">
        <p14:creationId xmlns:p14="http://schemas.microsoft.com/office/powerpoint/2010/main" val="6867859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0" y="1219200"/>
          <a:ext cx="8778013" cy="5386365"/>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7" name="Title 1"/>
          <p:cNvSpPr txBox="1">
            <a:spLocks/>
          </p:cNvSpPr>
          <p:nvPr/>
        </p:nvSpPr>
        <p:spPr bwMode="auto">
          <a:xfrm>
            <a:off x="0" y="205632"/>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 </a:t>
            </a:r>
            <a:r>
              <a:rPr lang="en-US" sz="2800" kern="0" dirty="0" smtClean="0"/>
              <a:t/>
            </a:r>
            <a:br>
              <a:rPr lang="en-US" sz="2800" kern="0" dirty="0" smtClean="0"/>
            </a:br>
            <a:endParaRPr lang="en-US" sz="2000" kern="0" dirty="0"/>
          </a:p>
        </p:txBody>
      </p:sp>
      <p:sp>
        <p:nvSpPr>
          <p:cNvPr id="3" name="Title 2"/>
          <p:cNvSpPr txBox="1"/>
          <p:nvPr/>
        </p:nvSpPr>
        <p:spPr>
          <a:xfrm>
            <a:off x="110453" y="686154"/>
            <a:ext cx="3962400" cy="461665"/>
          </a:xfrm>
          <a:prstGeom prst="rect">
            <a:avLst/>
          </a:prstGeom>
          <a:noFill/>
        </p:spPr>
        <p:txBody>
          <a:bodyPr wrap="square" rtlCol="0">
            <a:spAutoFit/>
          </a:bodyPr>
          <a:lstStyle/>
          <a:p>
            <a:pPr algn="ctr"/>
            <a:r>
              <a:rPr lang="en-US" sz="2400" b="1" kern="0" dirty="0"/>
              <a:t>Recipient Age by </a:t>
            </a:r>
            <a:r>
              <a:rPr lang="en-US" sz="2400" b="1" kern="0" dirty="0" smtClean="0"/>
              <a:t>Year</a:t>
            </a:r>
            <a:endParaRPr lang="en-US" sz="2400" b="1" kern="0" dirty="0"/>
          </a:p>
        </p:txBody>
      </p:sp>
      <p:sp>
        <p:nvSpPr>
          <p:cNvPr id="18" name="title_cohort"/>
          <p:cNvSpPr txBox="1"/>
          <p:nvPr/>
        </p:nvSpPr>
        <p:spPr>
          <a:xfrm>
            <a:off x="3603702" y="751177"/>
            <a:ext cx="5253568" cy="400110"/>
          </a:xfrm>
          <a:prstGeom prst="rect">
            <a:avLst/>
          </a:prstGeom>
          <a:noFill/>
        </p:spPr>
        <p:txBody>
          <a:bodyPr wrap="square" rtlCol="0">
            <a:spAutoFit/>
          </a:bodyPr>
          <a:lstStyle/>
          <a:p>
            <a:pPr algn="ctr"/>
            <a:r>
              <a:rPr lang="en-US" sz="2000" b="1" kern="0" smtClean="0"/>
              <a:t>(Transplants: January 1987 – June 2015)</a:t>
            </a:r>
            <a:endParaRPr lang="en-US" sz="2000" b="1" kern="0" dirty="0"/>
          </a:p>
        </p:txBody>
      </p:sp>
    </p:spTree>
    <p:extLst>
      <p:ext uri="{BB962C8B-B14F-4D97-AF65-F5344CB8AC3E}">
        <p14:creationId xmlns:p14="http://schemas.microsoft.com/office/powerpoint/2010/main" val="28518070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0" y="1219199"/>
          <a:ext cx="8763000" cy="5617197"/>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7" name="Title 1"/>
          <p:cNvSpPr txBox="1">
            <a:spLocks/>
          </p:cNvSpPr>
          <p:nvPr/>
        </p:nvSpPr>
        <p:spPr bwMode="auto">
          <a:xfrm>
            <a:off x="5576" y="20594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 </a:t>
            </a:r>
            <a:r>
              <a:rPr lang="en-US" sz="2800" kern="0" dirty="0" smtClean="0"/>
              <a:t/>
            </a:r>
            <a:br>
              <a:rPr lang="en-US" sz="2800" kern="0" dirty="0" smtClean="0"/>
            </a:br>
            <a:endParaRPr lang="en-US" sz="2000" kern="0" dirty="0"/>
          </a:p>
        </p:txBody>
      </p:sp>
      <p:sp>
        <p:nvSpPr>
          <p:cNvPr id="3" name="Title 2"/>
          <p:cNvSpPr txBox="1"/>
          <p:nvPr/>
        </p:nvSpPr>
        <p:spPr>
          <a:xfrm>
            <a:off x="609600" y="702483"/>
            <a:ext cx="2971800" cy="461665"/>
          </a:xfrm>
          <a:prstGeom prst="rect">
            <a:avLst/>
          </a:prstGeom>
          <a:noFill/>
        </p:spPr>
        <p:txBody>
          <a:bodyPr wrap="square" rtlCol="0">
            <a:spAutoFit/>
          </a:bodyPr>
          <a:lstStyle/>
          <a:p>
            <a:r>
              <a:rPr lang="en-US" sz="2400" b="1" kern="0" dirty="0"/>
              <a:t>Donor Age by </a:t>
            </a:r>
            <a:r>
              <a:rPr lang="en-US" sz="2400" b="1" kern="0" dirty="0" smtClean="0"/>
              <a:t>Year</a:t>
            </a:r>
            <a:endParaRPr lang="en-US" sz="2400" b="1" kern="0" dirty="0"/>
          </a:p>
        </p:txBody>
      </p:sp>
      <p:sp>
        <p:nvSpPr>
          <p:cNvPr id="18" name="title_cohort"/>
          <p:cNvSpPr txBox="1"/>
          <p:nvPr/>
        </p:nvSpPr>
        <p:spPr>
          <a:xfrm>
            <a:off x="3287751" y="741736"/>
            <a:ext cx="5374373" cy="400110"/>
          </a:xfrm>
          <a:prstGeom prst="rect">
            <a:avLst/>
          </a:prstGeom>
          <a:noFill/>
        </p:spPr>
        <p:txBody>
          <a:bodyPr wrap="square" rtlCol="0">
            <a:spAutoFit/>
          </a:bodyPr>
          <a:lstStyle/>
          <a:p>
            <a:pPr algn="ctr"/>
            <a:r>
              <a:rPr lang="en-US" sz="2000" b="1" kern="0" smtClean="0"/>
              <a:t>(Transplants: January 1987 – June 2015)</a:t>
            </a:r>
            <a:endParaRPr lang="en-US" sz="2000" b="1" kern="0" dirty="0"/>
          </a:p>
        </p:txBody>
      </p:sp>
    </p:spTree>
    <p:extLst>
      <p:ext uri="{BB962C8B-B14F-4D97-AF65-F5344CB8AC3E}">
        <p14:creationId xmlns:p14="http://schemas.microsoft.com/office/powerpoint/2010/main" val="28457391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8" name="Title 1"/>
          <p:cNvSpPr txBox="1">
            <a:spLocks/>
          </p:cNvSpPr>
          <p:nvPr/>
        </p:nvSpPr>
        <p:spPr bwMode="auto">
          <a:xfrm>
            <a:off x="16727" y="195147"/>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a:t>
            </a:r>
            <a:r>
              <a:rPr lang="en-US" sz="3600" kern="0" dirty="0" smtClean="0"/>
              <a:t/>
            </a:r>
            <a:br>
              <a:rPr lang="en-US" sz="3600" kern="0" dirty="0" smtClean="0"/>
            </a:br>
            <a:endParaRPr lang="en-US" sz="2000" kern="0" dirty="0"/>
          </a:p>
        </p:txBody>
      </p:sp>
      <p:sp>
        <p:nvSpPr>
          <p:cNvPr id="3" name="Title 2"/>
          <p:cNvSpPr txBox="1"/>
          <p:nvPr/>
        </p:nvSpPr>
        <p:spPr>
          <a:xfrm>
            <a:off x="107796" y="638063"/>
            <a:ext cx="3962400" cy="461665"/>
          </a:xfrm>
          <a:prstGeom prst="rect">
            <a:avLst/>
          </a:prstGeom>
          <a:noFill/>
        </p:spPr>
        <p:txBody>
          <a:bodyPr wrap="square" rtlCol="0">
            <a:spAutoFit/>
          </a:bodyPr>
          <a:lstStyle/>
          <a:p>
            <a:pPr algn="ctr"/>
            <a:r>
              <a:rPr lang="en-US" sz="2400" b="1" kern="0" dirty="0"/>
              <a:t>Donor and Recipient </a:t>
            </a:r>
            <a:r>
              <a:rPr lang="en-US" sz="2400" b="1" kern="0" dirty="0" smtClean="0"/>
              <a:t>Age</a:t>
            </a:r>
            <a:endParaRPr lang="en-US" sz="2400" b="1" kern="0" dirty="0"/>
          </a:p>
        </p:txBody>
      </p:sp>
      <p:sp>
        <p:nvSpPr>
          <p:cNvPr id="19" name="title_cohort"/>
          <p:cNvSpPr txBox="1"/>
          <p:nvPr/>
        </p:nvSpPr>
        <p:spPr>
          <a:xfrm>
            <a:off x="3886200" y="699618"/>
            <a:ext cx="5105400" cy="400110"/>
          </a:xfrm>
          <a:prstGeom prst="rect">
            <a:avLst/>
          </a:prstGeom>
          <a:noFill/>
        </p:spPr>
        <p:txBody>
          <a:bodyPr wrap="square" rtlCol="0">
            <a:spAutoFit/>
          </a:bodyPr>
          <a:lstStyle/>
          <a:p>
            <a:pPr algn="ctr"/>
            <a:r>
              <a:rPr lang="en-US" sz="2000" b="1" kern="0" smtClean="0"/>
              <a:t>(Transplants: January 1990 – June 2015)</a:t>
            </a:r>
            <a:endParaRPr lang="en-US" sz="2000" b="1" kern="0" dirty="0"/>
          </a:p>
        </p:txBody>
      </p:sp>
    </p:spTree>
    <p:extLst>
      <p:ext uri="{BB962C8B-B14F-4D97-AF65-F5344CB8AC3E}">
        <p14:creationId xmlns:p14="http://schemas.microsoft.com/office/powerpoint/2010/main" val="22627397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9" name="Title 1"/>
          <p:cNvSpPr txBox="1">
            <a:spLocks/>
          </p:cNvSpPr>
          <p:nvPr/>
        </p:nvSpPr>
        <p:spPr bwMode="auto">
          <a:xfrm>
            <a:off x="0" y="214435"/>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Lung Transplants</a:t>
            </a:r>
            <a:r>
              <a:rPr lang="en-US" sz="2800" kern="0" dirty="0" smtClean="0"/>
              <a:t/>
            </a:r>
            <a:br>
              <a:rPr lang="en-US" sz="2800" kern="0" dirty="0" smtClean="0"/>
            </a:br>
            <a:r>
              <a:rPr lang="en-US" sz="2400" kern="0" dirty="0" smtClean="0"/>
              <a:t>Kaplan-Meier Survival by Age Group </a:t>
            </a:r>
            <a:br>
              <a:rPr lang="en-US" sz="2400" kern="0" dirty="0" smtClean="0"/>
            </a:br>
            <a:endParaRPr lang="en-US" sz="2000" kern="0" dirty="0"/>
          </a:p>
        </p:txBody>
      </p:sp>
      <p:sp>
        <p:nvSpPr>
          <p:cNvPr id="20" name="median_survival"/>
          <p:cNvSpPr txBox="1"/>
          <p:nvPr/>
        </p:nvSpPr>
        <p:spPr>
          <a:xfrm>
            <a:off x="1253085" y="4876800"/>
            <a:ext cx="2474252" cy="533385"/>
          </a:xfrm>
          <a:prstGeom prst="rect">
            <a:avLst/>
          </a:prstGeom>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b="1" dirty="0" smtClean="0">
                <a:solidFill>
                  <a:schemeClr val="tx1"/>
                </a:solidFill>
              </a:rPr>
              <a:t>Median survival (years): Adult = 5.7; Pediatric = 5.4</a:t>
            </a:r>
            <a:endParaRPr lang="en-US" sz="1400" b="1" dirty="0">
              <a:solidFill>
                <a:schemeClr val="tx1"/>
              </a:solidFill>
            </a:endParaRPr>
          </a:p>
        </p:txBody>
      </p:sp>
      <p:sp>
        <p:nvSpPr>
          <p:cNvPr id="9" name="pvalues"/>
          <p:cNvSpPr txBox="1"/>
          <p:nvPr/>
        </p:nvSpPr>
        <p:spPr>
          <a:xfrm>
            <a:off x="3727337" y="2743200"/>
            <a:ext cx="2590800" cy="323165"/>
          </a:xfrm>
          <a:prstGeom prst="rect">
            <a:avLst/>
          </a:prstGeom>
          <a:noFill/>
        </p:spPr>
        <p:txBody>
          <a:bodyPr wrap="square" rtlCol="0">
            <a:spAutoFit/>
          </a:bodyPr>
          <a:lstStyle/>
          <a:p>
            <a:pPr algn="ctr"/>
            <a:r>
              <a:rPr lang="en-US" sz="1500" b="1" smtClean="0">
                <a:solidFill>
                  <a:srgbClr val="FFFF00"/>
                </a:solidFill>
              </a:rPr>
              <a:t>p = 0.1299</a:t>
            </a:r>
            <a:endParaRPr lang="en-US" sz="1500" b="1" dirty="0">
              <a:solidFill>
                <a:srgbClr val="FFFF00"/>
              </a:solidFill>
            </a:endParaRPr>
          </a:p>
        </p:txBody>
      </p:sp>
      <p:sp>
        <p:nvSpPr>
          <p:cNvPr id="3" name="title_cohort"/>
          <p:cNvSpPr txBox="1"/>
          <p:nvPr/>
        </p:nvSpPr>
        <p:spPr>
          <a:xfrm>
            <a:off x="1943100" y="982290"/>
            <a:ext cx="5257800" cy="400110"/>
          </a:xfrm>
          <a:prstGeom prst="rect">
            <a:avLst/>
          </a:prstGeom>
          <a:noFill/>
        </p:spPr>
        <p:txBody>
          <a:bodyPr wrap="square" rtlCol="0">
            <a:spAutoFit/>
          </a:bodyPr>
          <a:lstStyle/>
          <a:p>
            <a:pPr algn="ctr"/>
            <a:r>
              <a:rPr lang="en-US" sz="2000" b="1" kern="0" smtClean="0"/>
              <a:t>(Transplants: January 1990 – June 2014)</a:t>
            </a:r>
            <a:endParaRPr lang="en-US" sz="2000" b="1" kern="0" dirty="0"/>
          </a:p>
        </p:txBody>
      </p:sp>
    </p:spTree>
    <p:extLst>
      <p:ext uri="{BB962C8B-B14F-4D97-AF65-F5344CB8AC3E}">
        <p14:creationId xmlns:p14="http://schemas.microsoft.com/office/powerpoint/2010/main" val="692818773"/>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AF5245B14F216408B1953D66C9FE43C" ma:contentTypeVersion="3" ma:contentTypeDescription="Create a new document." ma:contentTypeScope="" ma:versionID="8eb892a45db1d8fa36d7f98cfb1cb01c">
  <xsd:schema xmlns:xsd="http://www.w3.org/2001/XMLSchema" xmlns:xs="http://www.w3.org/2001/XMLSchema" xmlns:p="http://schemas.microsoft.com/office/2006/metadata/properties" xmlns:ns2="1df23a4e-d417-4e0a-a778-b7db59ac479a" targetNamespace="http://schemas.microsoft.com/office/2006/metadata/properties" ma:root="true" ma:fieldsID="0a4e666b0ee137039274c824be3bca3a" ns2:_="">
    <xsd:import namespace="1df23a4e-d417-4e0a-a778-b7db59ac479a"/>
    <xsd:element name="properties">
      <xsd:complexType>
        <xsd:sequence>
          <xsd:element name="documentManagement">
            <xsd:complexType>
              <xsd:all>
                <xsd:element ref="ns2:Description0" minOccurs="0"/>
                <xsd:element ref="ns2:Archive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23a4e-d417-4e0a-a778-b7db59ac479a"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ma:readOnly="false">
      <xsd:simpleType>
        <xsd:restriction base="dms:Text">
          <xsd:maxLength value="255"/>
        </xsd:restriction>
      </xsd:simpleType>
    </xsd:element>
    <xsd:element name="Archive_x0020_Status" ma:index="9" nillable="true" ma:displayName="Archive Status" ma:default="Active" ma:description="Status field of Active vs. Archive" ma:format="Dropdown" ma:internalName="Archive_x0020_Status">
      <xsd:simpleType>
        <xsd:restriction base="dms:Choice">
          <xsd:enumeration value="Active"/>
          <xsd:enumeration value="Archiv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customXsn xmlns="http://schemas.microsoft.com/office/2006/metadata/customXsn">
  <xsnLocation>http://departments/research/PMO/Private/Document Management and Control/Templates/Document Request and Tracking Form.doc</xsnLocation>
  <cached>True</cached>
  <openByDefault>False</openByDefault>
  <xsnScope>http://departments/research/Staff/ISHLT</xsnScope>
</customXsn>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documentManagement>
    <Description0 xmlns="1df23a4e-d417-4e0a-a778-b7db59ac479a">Final slides</Description0>
    <Archive_x0020_Status xmlns="1df23a4e-d417-4e0a-a778-b7db59ac479a">Active</Archive_x0020_Status>
  </documentManagement>
</p:properties>
</file>

<file path=customXml/itemProps1.xml><?xml version="1.0" encoding="utf-8"?>
<ds:datastoreItem xmlns:ds="http://schemas.openxmlformats.org/officeDocument/2006/customXml" ds:itemID="{BB79EBEF-A44E-405C-9D3C-0472C71BAA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23a4e-d417-4e0a-a778-b7db59ac47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6EB5CE5-0461-45D5-B31F-0FAFA5AC5A48}">
  <ds:schemaRefs>
    <ds:schemaRef ds:uri="http://schemas.microsoft.com/office/2006/metadata/customXsn"/>
  </ds:schemaRefs>
</ds:datastoreItem>
</file>

<file path=customXml/itemProps3.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4.xml><?xml version="1.0" encoding="utf-8"?>
<ds:datastoreItem xmlns:ds="http://schemas.openxmlformats.org/officeDocument/2006/customXml" ds:itemID="{C91805D6-AC72-435D-A51A-1C2C01D7BD28}">
  <ds:schemaRefs>
    <ds:schemaRef ds:uri="http://schemas.microsoft.com/office/2006/metadata/properties"/>
    <ds:schemaRef ds:uri="1df23a4e-d417-4e0a-a778-b7db59ac479a"/>
    <ds:schemaRef ds:uri="http://schemas.microsoft.com/office/infopath/2007/PartnerControls"/>
    <ds:schemaRef ds:uri="http://schemas.microsoft.com/office/2006/documentManagement/types"/>
    <ds:schemaRef ds:uri="http://purl.org/dc/elements/1.1/"/>
    <ds:schemaRef ds:uri="http://www.w3.org/XML/1998/namespace"/>
    <ds:schemaRef ds:uri="http://purl.org/dc/dcmitype/"/>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UNOSTemplate</Template>
  <TotalTime>3998</TotalTime>
  <Words>919</Words>
  <Application>Microsoft Office PowerPoint</Application>
  <PresentationFormat>On-screen Show (4:3)</PresentationFormat>
  <Paragraphs>124</Paragraphs>
  <Slides>13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vt:lpstr>
      <vt:lpstr>Webdings</vt:lpstr>
      <vt:lpstr>UNOSTemplate</vt:lpstr>
      <vt:lpstr>LUNG TRANSPLANTATION</vt:lpstr>
      <vt:lpstr>Adult and Pediatric Lung Transplants Number of Transplants by Year and Procedure Type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Adult and Pediatric Lung Retransplants Retransplants by Year and Age Group</vt:lpstr>
    </vt:vector>
  </TitlesOfParts>
  <Company>UNOS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ISHLT Registry Slides</dc:title>
  <dc:creator>Manny Carwile</dc:creator>
  <cp:lastModifiedBy>Leah B. Edwards</cp:lastModifiedBy>
  <cp:revision>965</cp:revision>
  <dcterms:created xsi:type="dcterms:W3CDTF">2009-06-30T12:53:17Z</dcterms:created>
  <dcterms:modified xsi:type="dcterms:W3CDTF">2016-10-24T18:51:25Z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0x0101008AF5245B14F216408B1953D66C9FE43C</vt:lpwstr>
  </property>
</Properties>
</file>