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notesSlides/notesSlide2.xml" ContentType="application/vnd.openxmlformats-officedocument.presentationml.notesSlide+xml"/>
  <Override PartName="/ppt/charts/chart2.xml" ContentType="application/vnd.openxmlformats-officedocument.drawingml.chart+xml"/>
  <Override PartName="/ppt/notesSlides/notesSlide3.xml" ContentType="application/vnd.openxmlformats-officedocument.presentationml.notesSlide+xml"/>
  <Override PartName="/ppt/charts/chart3.xml" ContentType="application/vnd.openxmlformats-officedocument.drawingml.chart+xml"/>
  <Override PartName="/ppt/notesSlides/notesSlide4.xml" ContentType="application/vnd.openxmlformats-officedocument.presentationml.notesSlide+xml"/>
  <Override PartName="/ppt/charts/chart4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5"/>
  </p:sldMasterIdLst>
  <p:notesMasterIdLst>
    <p:notesMasterId r:id="rId11"/>
  </p:notesMasterIdLst>
  <p:sldIdLst>
    <p:sldId id="262" r:id="rId6"/>
    <p:sldId id="263" r:id="rId7"/>
    <p:sldId id="264" r:id="rId8"/>
    <p:sldId id="265" r:id="rId9"/>
    <p:sldId id="266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DEAF1"/>
    <a:srgbClr val="20F703"/>
    <a:srgbClr val="330033"/>
    <a:srgbClr val="208C03"/>
    <a:srgbClr val="FF0000"/>
    <a:srgbClr val="C00000"/>
    <a:srgbClr val="A6A200"/>
    <a:srgbClr val="FFFF00"/>
    <a:srgbClr val="6600CC"/>
    <a:srgbClr val="9933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1613" autoAdjust="0"/>
  </p:normalViewPr>
  <p:slideViewPr>
    <p:cSldViewPr>
      <p:cViewPr varScale="1">
        <p:scale>
          <a:sx n="81" d="100"/>
          <a:sy n="81" d="100"/>
        </p:scale>
        <p:origin x="1596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notesMaster" Target="notesMasters/notesMaster1.xml"/><Relationship Id="rId5" Type="http://schemas.openxmlformats.org/officeDocument/2006/relationships/slideMaster" Target="slideMasters/slideMaster1.xml"/><Relationship Id="rId15" Type="http://schemas.openxmlformats.org/officeDocument/2006/relationships/tableStyles" Target="tableStyles.xml"/><Relationship Id="rId10" Type="http://schemas.openxmlformats.org/officeDocument/2006/relationships/slide" Target="slides/slide5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238593129398647"/>
          <c:y val="3.9152185718164575E-2"/>
          <c:w val="0.85834680510068984"/>
          <c:h val="0.81331953117929223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Europe</c:v>
                </c:pt>
              </c:strCache>
            </c:strRef>
          </c:tx>
          <c:spPr>
            <a:gradFill flip="none" rotWithShape="1">
              <a:gsLst>
                <a:gs pos="0">
                  <a:srgbClr val="6600CC"/>
                </a:gs>
                <a:gs pos="50000">
                  <a:srgbClr val="9933FF"/>
                </a:gs>
                <a:gs pos="100000">
                  <a:srgbClr val="6600CC"/>
                </a:gs>
              </a:gsLst>
              <a:lin ang="10800000" scaled="1"/>
              <a:tileRect/>
            </a:gradFill>
          </c:spPr>
          <c:invertIfNegative val="0"/>
          <c:cat>
            <c:numRef>
              <c:f>Sheet1!$A$2:$A$34</c:f>
              <c:numCache>
                <c:formatCode>General</c:formatCode>
                <c:ptCount val="33"/>
                <c:pt idx="0">
                  <c:v>1982</c:v>
                </c:pt>
                <c:pt idx="1">
                  <c:v>1983</c:v>
                </c:pt>
                <c:pt idx="2">
                  <c:v>1984</c:v>
                </c:pt>
                <c:pt idx="3">
                  <c:v>1985</c:v>
                </c:pt>
                <c:pt idx="4">
                  <c:v>1986</c:v>
                </c:pt>
                <c:pt idx="5">
                  <c:v>1987</c:v>
                </c:pt>
                <c:pt idx="6">
                  <c:v>1988</c:v>
                </c:pt>
                <c:pt idx="7">
                  <c:v>1989</c:v>
                </c:pt>
                <c:pt idx="8">
                  <c:v>1990</c:v>
                </c:pt>
                <c:pt idx="9">
                  <c:v>1991</c:v>
                </c:pt>
                <c:pt idx="10">
                  <c:v>1992</c:v>
                </c:pt>
                <c:pt idx="11">
                  <c:v>1993</c:v>
                </c:pt>
                <c:pt idx="12">
                  <c:v>1994</c:v>
                </c:pt>
                <c:pt idx="13">
                  <c:v>1995</c:v>
                </c:pt>
                <c:pt idx="14">
                  <c:v>1996</c:v>
                </c:pt>
                <c:pt idx="15">
                  <c:v>1997</c:v>
                </c:pt>
                <c:pt idx="16">
                  <c:v>1998</c:v>
                </c:pt>
                <c:pt idx="17">
                  <c:v>1999</c:v>
                </c:pt>
                <c:pt idx="18">
                  <c:v>2000</c:v>
                </c:pt>
                <c:pt idx="19">
                  <c:v>2001</c:v>
                </c:pt>
                <c:pt idx="20">
                  <c:v>2002</c:v>
                </c:pt>
                <c:pt idx="21">
                  <c:v>2003</c:v>
                </c:pt>
                <c:pt idx="22">
                  <c:v>2004</c:v>
                </c:pt>
                <c:pt idx="23">
                  <c:v>2005</c:v>
                </c:pt>
                <c:pt idx="24">
                  <c:v>2006</c:v>
                </c:pt>
                <c:pt idx="25">
                  <c:v>2007</c:v>
                </c:pt>
                <c:pt idx="26">
                  <c:v>2008</c:v>
                </c:pt>
                <c:pt idx="27">
                  <c:v>2009</c:v>
                </c:pt>
                <c:pt idx="28">
                  <c:v>2010</c:v>
                </c:pt>
                <c:pt idx="29">
                  <c:v>2011</c:v>
                </c:pt>
                <c:pt idx="30">
                  <c:v>2012</c:v>
                </c:pt>
                <c:pt idx="31">
                  <c:v>2013</c:v>
                </c:pt>
                <c:pt idx="32">
                  <c:v>2014</c:v>
                </c:pt>
              </c:numCache>
            </c:numRef>
          </c:cat>
          <c:val>
            <c:numRef>
              <c:f>Sheet1!$B$2:$B$34</c:f>
              <c:numCache>
                <c:formatCode>General</c:formatCode>
                <c:ptCount val="33"/>
                <c:pt idx="0">
                  <c:v>2</c:v>
                </c:pt>
                <c:pt idx="1">
                  <c:v>4</c:v>
                </c:pt>
                <c:pt idx="2">
                  <c:v>15</c:v>
                </c:pt>
                <c:pt idx="3">
                  <c:v>45</c:v>
                </c:pt>
                <c:pt idx="4">
                  <c:v>65</c:v>
                </c:pt>
                <c:pt idx="5">
                  <c:v>107</c:v>
                </c:pt>
                <c:pt idx="6">
                  <c:v>162</c:v>
                </c:pt>
                <c:pt idx="7">
                  <c:v>185</c:v>
                </c:pt>
                <c:pt idx="8">
                  <c:v>202</c:v>
                </c:pt>
                <c:pt idx="9">
                  <c:v>181</c:v>
                </c:pt>
                <c:pt idx="10">
                  <c:v>161</c:v>
                </c:pt>
                <c:pt idx="11">
                  <c:v>127</c:v>
                </c:pt>
                <c:pt idx="12">
                  <c:v>150</c:v>
                </c:pt>
                <c:pt idx="13">
                  <c:v>135</c:v>
                </c:pt>
                <c:pt idx="14">
                  <c:v>119</c:v>
                </c:pt>
                <c:pt idx="15">
                  <c:v>120</c:v>
                </c:pt>
                <c:pt idx="16">
                  <c:v>102</c:v>
                </c:pt>
                <c:pt idx="17">
                  <c:v>111</c:v>
                </c:pt>
                <c:pt idx="18">
                  <c:v>85</c:v>
                </c:pt>
                <c:pt idx="19">
                  <c:v>86</c:v>
                </c:pt>
                <c:pt idx="20">
                  <c:v>62</c:v>
                </c:pt>
                <c:pt idx="21">
                  <c:v>59</c:v>
                </c:pt>
                <c:pt idx="22">
                  <c:v>59</c:v>
                </c:pt>
                <c:pt idx="23">
                  <c:v>51</c:v>
                </c:pt>
                <c:pt idx="24">
                  <c:v>66</c:v>
                </c:pt>
                <c:pt idx="25">
                  <c:v>56</c:v>
                </c:pt>
                <c:pt idx="26">
                  <c:v>56</c:v>
                </c:pt>
                <c:pt idx="27">
                  <c:v>46</c:v>
                </c:pt>
                <c:pt idx="28">
                  <c:v>46</c:v>
                </c:pt>
                <c:pt idx="29">
                  <c:v>36</c:v>
                </c:pt>
                <c:pt idx="30">
                  <c:v>45</c:v>
                </c:pt>
                <c:pt idx="31">
                  <c:v>33</c:v>
                </c:pt>
                <c:pt idx="32">
                  <c:v>34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North America</c:v>
                </c:pt>
              </c:strCache>
            </c:strRef>
          </c:tx>
          <c:spPr>
            <a:gradFill>
              <a:gsLst>
                <a:gs pos="0">
                  <a:srgbClr val="A6A200"/>
                </a:gs>
                <a:gs pos="50000">
                  <a:srgbClr val="FFFF00"/>
                </a:gs>
                <a:gs pos="100000">
                  <a:srgbClr val="A6A200"/>
                </a:gs>
              </a:gsLst>
              <a:lin ang="10800000" scaled="1"/>
            </a:gradFill>
          </c:spPr>
          <c:invertIfNegative val="0"/>
          <c:cat>
            <c:numRef>
              <c:f>Sheet1!$A$2:$A$34</c:f>
              <c:numCache>
                <c:formatCode>General</c:formatCode>
                <c:ptCount val="33"/>
                <c:pt idx="0">
                  <c:v>1982</c:v>
                </c:pt>
                <c:pt idx="1">
                  <c:v>1983</c:v>
                </c:pt>
                <c:pt idx="2">
                  <c:v>1984</c:v>
                </c:pt>
                <c:pt idx="3">
                  <c:v>1985</c:v>
                </c:pt>
                <c:pt idx="4">
                  <c:v>1986</c:v>
                </c:pt>
                <c:pt idx="5">
                  <c:v>1987</c:v>
                </c:pt>
                <c:pt idx="6">
                  <c:v>1988</c:v>
                </c:pt>
                <c:pt idx="7">
                  <c:v>1989</c:v>
                </c:pt>
                <c:pt idx="8">
                  <c:v>1990</c:v>
                </c:pt>
                <c:pt idx="9">
                  <c:v>1991</c:v>
                </c:pt>
                <c:pt idx="10">
                  <c:v>1992</c:v>
                </c:pt>
                <c:pt idx="11">
                  <c:v>1993</c:v>
                </c:pt>
                <c:pt idx="12">
                  <c:v>1994</c:v>
                </c:pt>
                <c:pt idx="13">
                  <c:v>1995</c:v>
                </c:pt>
                <c:pt idx="14">
                  <c:v>1996</c:v>
                </c:pt>
                <c:pt idx="15">
                  <c:v>1997</c:v>
                </c:pt>
                <c:pt idx="16">
                  <c:v>1998</c:v>
                </c:pt>
                <c:pt idx="17">
                  <c:v>1999</c:v>
                </c:pt>
                <c:pt idx="18">
                  <c:v>2000</c:v>
                </c:pt>
                <c:pt idx="19">
                  <c:v>2001</c:v>
                </c:pt>
                <c:pt idx="20">
                  <c:v>2002</c:v>
                </c:pt>
                <c:pt idx="21">
                  <c:v>2003</c:v>
                </c:pt>
                <c:pt idx="22">
                  <c:v>2004</c:v>
                </c:pt>
                <c:pt idx="23">
                  <c:v>2005</c:v>
                </c:pt>
                <c:pt idx="24">
                  <c:v>2006</c:v>
                </c:pt>
                <c:pt idx="25">
                  <c:v>2007</c:v>
                </c:pt>
                <c:pt idx="26">
                  <c:v>2008</c:v>
                </c:pt>
                <c:pt idx="27">
                  <c:v>2009</c:v>
                </c:pt>
                <c:pt idx="28">
                  <c:v>2010</c:v>
                </c:pt>
                <c:pt idx="29">
                  <c:v>2011</c:v>
                </c:pt>
                <c:pt idx="30">
                  <c:v>2012</c:v>
                </c:pt>
                <c:pt idx="31">
                  <c:v>2013</c:v>
                </c:pt>
                <c:pt idx="32">
                  <c:v>2014</c:v>
                </c:pt>
              </c:numCache>
            </c:numRef>
          </c:cat>
          <c:val>
            <c:numRef>
              <c:f>Sheet1!$C$2:$C$34</c:f>
              <c:numCache>
                <c:formatCode>General</c:formatCode>
                <c:ptCount val="33"/>
                <c:pt idx="0">
                  <c:v>11</c:v>
                </c:pt>
                <c:pt idx="1">
                  <c:v>15</c:v>
                </c:pt>
                <c:pt idx="2">
                  <c:v>21</c:v>
                </c:pt>
                <c:pt idx="3">
                  <c:v>36</c:v>
                </c:pt>
                <c:pt idx="4">
                  <c:v>50</c:v>
                </c:pt>
                <c:pt idx="5">
                  <c:v>57</c:v>
                </c:pt>
                <c:pt idx="6">
                  <c:v>82</c:v>
                </c:pt>
                <c:pt idx="7">
                  <c:v>86</c:v>
                </c:pt>
                <c:pt idx="8">
                  <c:v>63</c:v>
                </c:pt>
                <c:pt idx="9">
                  <c:v>61</c:v>
                </c:pt>
                <c:pt idx="10">
                  <c:v>57</c:v>
                </c:pt>
                <c:pt idx="11">
                  <c:v>67</c:v>
                </c:pt>
                <c:pt idx="12">
                  <c:v>76</c:v>
                </c:pt>
                <c:pt idx="13">
                  <c:v>75</c:v>
                </c:pt>
                <c:pt idx="14">
                  <c:v>43</c:v>
                </c:pt>
                <c:pt idx="15">
                  <c:v>66</c:v>
                </c:pt>
                <c:pt idx="16">
                  <c:v>53</c:v>
                </c:pt>
                <c:pt idx="17">
                  <c:v>55</c:v>
                </c:pt>
                <c:pt idx="18">
                  <c:v>52</c:v>
                </c:pt>
                <c:pt idx="19">
                  <c:v>31</c:v>
                </c:pt>
                <c:pt idx="20">
                  <c:v>40</c:v>
                </c:pt>
                <c:pt idx="21">
                  <c:v>31</c:v>
                </c:pt>
                <c:pt idx="22">
                  <c:v>44</c:v>
                </c:pt>
                <c:pt idx="23">
                  <c:v>41</c:v>
                </c:pt>
                <c:pt idx="24">
                  <c:v>37</c:v>
                </c:pt>
                <c:pt idx="25">
                  <c:v>35</c:v>
                </c:pt>
                <c:pt idx="26">
                  <c:v>31</c:v>
                </c:pt>
                <c:pt idx="27">
                  <c:v>36</c:v>
                </c:pt>
                <c:pt idx="28">
                  <c:v>44</c:v>
                </c:pt>
                <c:pt idx="29">
                  <c:v>28</c:v>
                </c:pt>
                <c:pt idx="30">
                  <c:v>32</c:v>
                </c:pt>
                <c:pt idx="31">
                  <c:v>23</c:v>
                </c:pt>
                <c:pt idx="32">
                  <c:v>27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Other</c:v>
                </c:pt>
              </c:strCache>
            </c:strRef>
          </c:tx>
          <c:spPr>
            <a:gradFill>
              <a:gsLst>
                <a:gs pos="0">
                  <a:srgbClr val="C00000"/>
                </a:gs>
                <a:gs pos="50000">
                  <a:srgbClr val="FF0000"/>
                </a:gs>
                <a:gs pos="100000">
                  <a:srgbClr val="C00000"/>
                </a:gs>
              </a:gsLst>
              <a:lin ang="10800000" scaled="1"/>
            </a:gradFill>
          </c:spPr>
          <c:invertIfNegative val="0"/>
          <c:cat>
            <c:numRef>
              <c:f>Sheet1!$A$2:$A$34</c:f>
              <c:numCache>
                <c:formatCode>General</c:formatCode>
                <c:ptCount val="33"/>
                <c:pt idx="0">
                  <c:v>1982</c:v>
                </c:pt>
                <c:pt idx="1">
                  <c:v>1983</c:v>
                </c:pt>
                <c:pt idx="2">
                  <c:v>1984</c:v>
                </c:pt>
                <c:pt idx="3">
                  <c:v>1985</c:v>
                </c:pt>
                <c:pt idx="4">
                  <c:v>1986</c:v>
                </c:pt>
                <c:pt idx="5">
                  <c:v>1987</c:v>
                </c:pt>
                <c:pt idx="6">
                  <c:v>1988</c:v>
                </c:pt>
                <c:pt idx="7">
                  <c:v>1989</c:v>
                </c:pt>
                <c:pt idx="8">
                  <c:v>1990</c:v>
                </c:pt>
                <c:pt idx="9">
                  <c:v>1991</c:v>
                </c:pt>
                <c:pt idx="10">
                  <c:v>1992</c:v>
                </c:pt>
                <c:pt idx="11">
                  <c:v>1993</c:v>
                </c:pt>
                <c:pt idx="12">
                  <c:v>1994</c:v>
                </c:pt>
                <c:pt idx="13">
                  <c:v>1995</c:v>
                </c:pt>
                <c:pt idx="14">
                  <c:v>1996</c:v>
                </c:pt>
                <c:pt idx="15">
                  <c:v>1997</c:v>
                </c:pt>
                <c:pt idx="16">
                  <c:v>1998</c:v>
                </c:pt>
                <c:pt idx="17">
                  <c:v>1999</c:v>
                </c:pt>
                <c:pt idx="18">
                  <c:v>2000</c:v>
                </c:pt>
                <c:pt idx="19">
                  <c:v>2001</c:v>
                </c:pt>
                <c:pt idx="20">
                  <c:v>2002</c:v>
                </c:pt>
                <c:pt idx="21">
                  <c:v>2003</c:v>
                </c:pt>
                <c:pt idx="22">
                  <c:v>2004</c:v>
                </c:pt>
                <c:pt idx="23">
                  <c:v>2005</c:v>
                </c:pt>
                <c:pt idx="24">
                  <c:v>2006</c:v>
                </c:pt>
                <c:pt idx="25">
                  <c:v>2007</c:v>
                </c:pt>
                <c:pt idx="26">
                  <c:v>2008</c:v>
                </c:pt>
                <c:pt idx="27">
                  <c:v>2009</c:v>
                </c:pt>
                <c:pt idx="28">
                  <c:v>2010</c:v>
                </c:pt>
                <c:pt idx="29">
                  <c:v>2011</c:v>
                </c:pt>
                <c:pt idx="30">
                  <c:v>2012</c:v>
                </c:pt>
                <c:pt idx="31">
                  <c:v>2013</c:v>
                </c:pt>
                <c:pt idx="32">
                  <c:v>2014</c:v>
                </c:pt>
              </c:numCache>
            </c:numRef>
          </c:cat>
          <c:val>
            <c:numRef>
              <c:f>Sheet1!$D$2:$D$34</c:f>
              <c:numCache>
                <c:formatCode>General</c:formatCode>
                <c:ptCount val="33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4</c:v>
                </c:pt>
                <c:pt idx="4">
                  <c:v>8</c:v>
                </c:pt>
                <c:pt idx="5">
                  <c:v>4</c:v>
                </c:pt>
                <c:pt idx="6">
                  <c:v>2</c:v>
                </c:pt>
                <c:pt idx="7">
                  <c:v>15</c:v>
                </c:pt>
                <c:pt idx="8">
                  <c:v>14</c:v>
                </c:pt>
                <c:pt idx="9">
                  <c:v>19</c:v>
                </c:pt>
                <c:pt idx="10">
                  <c:v>22</c:v>
                </c:pt>
                <c:pt idx="11">
                  <c:v>20</c:v>
                </c:pt>
                <c:pt idx="12">
                  <c:v>22</c:v>
                </c:pt>
                <c:pt idx="13">
                  <c:v>21</c:v>
                </c:pt>
                <c:pt idx="14">
                  <c:v>7</c:v>
                </c:pt>
                <c:pt idx="15">
                  <c:v>4</c:v>
                </c:pt>
                <c:pt idx="16">
                  <c:v>6</c:v>
                </c:pt>
                <c:pt idx="17">
                  <c:v>2</c:v>
                </c:pt>
                <c:pt idx="18">
                  <c:v>3</c:v>
                </c:pt>
                <c:pt idx="19">
                  <c:v>4</c:v>
                </c:pt>
                <c:pt idx="20">
                  <c:v>10</c:v>
                </c:pt>
                <c:pt idx="21">
                  <c:v>5</c:v>
                </c:pt>
                <c:pt idx="22">
                  <c:v>6</c:v>
                </c:pt>
                <c:pt idx="23">
                  <c:v>10</c:v>
                </c:pt>
                <c:pt idx="24">
                  <c:v>8</c:v>
                </c:pt>
                <c:pt idx="25">
                  <c:v>7</c:v>
                </c:pt>
                <c:pt idx="26">
                  <c:v>9</c:v>
                </c:pt>
                <c:pt idx="27">
                  <c:v>9</c:v>
                </c:pt>
                <c:pt idx="28">
                  <c:v>6</c:v>
                </c:pt>
                <c:pt idx="29">
                  <c:v>7</c:v>
                </c:pt>
                <c:pt idx="30">
                  <c:v>6</c:v>
                </c:pt>
                <c:pt idx="31">
                  <c:v>4</c:v>
                </c:pt>
                <c:pt idx="32">
                  <c:v>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35"/>
        <c:overlap val="100"/>
        <c:axId val="758223176"/>
        <c:axId val="758223568"/>
      </c:barChart>
      <c:catAx>
        <c:axId val="75822317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 rot="-2700000"/>
          <a:lstStyle/>
          <a:p>
            <a:pPr>
              <a:defRPr sz="1500" b="1"/>
            </a:pPr>
            <a:endParaRPr lang="en-US"/>
          </a:p>
        </c:txPr>
        <c:crossAx val="758223568"/>
        <c:crosses val="autoZero"/>
        <c:auto val="1"/>
        <c:lblAlgn val="ctr"/>
        <c:lblOffset val="100"/>
        <c:tickLblSkip val="1"/>
        <c:noMultiLvlLbl val="0"/>
      </c:catAx>
      <c:valAx>
        <c:axId val="758223568"/>
        <c:scaling>
          <c:orientation val="minMax"/>
          <c:max val="300"/>
        </c:scaling>
        <c:delete val="0"/>
        <c:axPos val="l"/>
        <c:majorGridlines>
          <c:spPr>
            <a:ln>
              <a:prstDash val="sysDash"/>
            </a:ln>
          </c:spPr>
        </c:majorGridlines>
        <c:title>
          <c:tx>
            <c:rich>
              <a:bodyPr rot="-5400000" vert="horz"/>
              <a:lstStyle/>
              <a:p>
                <a:pPr>
                  <a:defRPr sz="1700"/>
                </a:pPr>
                <a:r>
                  <a:rPr lang="en-US" sz="1700" dirty="0" smtClean="0"/>
                  <a:t>Number of Transplants</a:t>
                </a:r>
                <a:endParaRPr lang="en-US" sz="1700" dirty="0"/>
              </a:p>
            </c:rich>
          </c:tx>
          <c:layout>
            <c:manualLayout>
              <c:xMode val="edge"/>
              <c:yMode val="edge"/>
              <c:x val="1.0324483775811209E-2"/>
              <c:y val="0.15968413431079753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500" b="1"/>
            </a:pPr>
            <a:endParaRPr lang="en-US"/>
          </a:p>
        </c:txPr>
        <c:crossAx val="758223176"/>
        <c:crosses val="autoZero"/>
        <c:crossBetween val="between"/>
      </c:valAx>
      <c:spPr>
        <a:solidFill>
          <a:schemeClr val="bg2"/>
        </a:solidFill>
        <a:ln>
          <a:solidFill>
            <a:schemeClr val="tx1"/>
          </a:solidFill>
        </a:ln>
      </c:spPr>
    </c:plotArea>
    <c:legend>
      <c:legendPos val="r"/>
      <c:layout>
        <c:manualLayout>
          <c:xMode val="edge"/>
          <c:yMode val="edge"/>
          <c:x val="0.72399101107936725"/>
          <c:y val="6.7144055763521365E-2"/>
          <c:w val="0.24061075883213712"/>
          <c:h val="0.21242351878146376"/>
        </c:manualLayout>
      </c:layout>
      <c:overlay val="1"/>
      <c:spPr>
        <a:solidFill>
          <a:srgbClr val="000000"/>
        </a:solidFill>
        <a:ln>
          <a:solidFill>
            <a:srgbClr val="FFFFFF"/>
          </a:solidFill>
        </a:ln>
      </c:spPr>
      <c:txPr>
        <a:bodyPr/>
        <a:lstStyle/>
        <a:p>
          <a:pPr>
            <a:defRPr sz="1500" b="1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9.6799293893573043E-2"/>
          <c:y val="0.10287768256909063"/>
          <c:w val="0.80658316493623994"/>
          <c:h val="0.6923513972518141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Number of centers</c:v>
                </c:pt>
              </c:strCache>
            </c:strRef>
          </c:tx>
          <c:spPr>
            <a:gradFill flip="none" rotWithShape="1">
              <a:gsLst>
                <a:gs pos="0">
                  <a:srgbClr val="208C03"/>
                </a:gs>
                <a:gs pos="50000">
                  <a:srgbClr val="20F703"/>
                </a:gs>
                <a:gs pos="100000">
                  <a:srgbClr val="208C03"/>
                </a:gs>
              </a:gsLst>
              <a:lin ang="10800000" scaled="1"/>
              <a:tileRect/>
            </a:gradFill>
          </c:spPr>
          <c:invertIfNegative val="0"/>
          <c:dLbls>
            <c:dLbl>
              <c:idx val="2"/>
              <c:layout>
                <c:manualLayout>
                  <c:x val="5.8997050147492703E-3"/>
                  <c:y val="6.0308076244567813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 b="1">
                    <a:solidFill>
                      <a:schemeClr val="bg2"/>
                    </a:solidFill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Sheet1!$A$2:$A$5</c:f>
              <c:strCache>
                <c:ptCount val="4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4 - 9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58</c:v>
                </c:pt>
                <c:pt idx="1">
                  <c:v>40</c:v>
                </c:pt>
                <c:pt idx="2">
                  <c:v>6</c:v>
                </c:pt>
                <c:pt idx="3">
                  <c:v>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35"/>
        <c:axId val="894108232"/>
        <c:axId val="894108624"/>
      </c:barChart>
      <c:lineChart>
        <c:grouping val="standar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Percentage of transplants</c:v>
                </c:pt>
              </c:strCache>
            </c:strRef>
          </c:tx>
          <c:spPr>
            <a:ln w="41275">
              <a:solidFill>
                <a:srgbClr val="FF0000"/>
              </a:solidFill>
            </a:ln>
          </c:spPr>
          <c:marker>
            <c:spPr>
              <a:solidFill>
                <a:srgbClr val="FF0000"/>
              </a:solidFill>
              <a:ln>
                <a:solidFill>
                  <a:srgbClr val="FF0000"/>
                </a:solidFill>
              </a:ln>
            </c:spPr>
          </c:marker>
          <c:cat>
            <c:strRef>
              <c:f>Sheet1!$A$2:$A$5</c:f>
              <c:strCache>
                <c:ptCount val="4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4 - 9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20.937200000000001</c:v>
                </c:pt>
                <c:pt idx="1">
                  <c:v>34.197400000000002</c:v>
                </c:pt>
                <c:pt idx="2">
                  <c:v>17.447700000000001</c:v>
                </c:pt>
                <c:pt idx="3">
                  <c:v>27.4177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894109408"/>
        <c:axId val="894109016"/>
      </c:lineChart>
      <c:catAx>
        <c:axId val="894108232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sz="1700"/>
                </a:pPr>
                <a:r>
                  <a:rPr lang="en-US" sz="1700" dirty="0" smtClean="0"/>
                  <a:t>Average number of heart-lung transplants per year</a:t>
                </a:r>
                <a:endParaRPr lang="en-US" sz="1700" dirty="0"/>
              </a:p>
            </c:rich>
          </c:tx>
          <c:layout>
            <c:manualLayout>
              <c:xMode val="edge"/>
              <c:yMode val="edge"/>
              <c:x val="0.20135275258155974"/>
              <c:y val="0.8842320904739851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txPr>
          <a:bodyPr rot="0"/>
          <a:lstStyle/>
          <a:p>
            <a:pPr>
              <a:defRPr sz="1500" b="1"/>
            </a:pPr>
            <a:endParaRPr lang="en-US"/>
          </a:p>
        </c:txPr>
        <c:crossAx val="894108624"/>
        <c:crosses val="autoZero"/>
        <c:auto val="1"/>
        <c:lblAlgn val="ctr"/>
        <c:lblOffset val="100"/>
        <c:tickLblSkip val="1"/>
        <c:noMultiLvlLbl val="0"/>
      </c:catAx>
      <c:valAx>
        <c:axId val="894108624"/>
        <c:scaling>
          <c:orientation val="minMax"/>
          <c:max val="60"/>
        </c:scaling>
        <c:delete val="0"/>
        <c:axPos val="l"/>
        <c:majorGridlines>
          <c:spPr>
            <a:ln>
              <a:prstDash val="sysDash"/>
            </a:ln>
          </c:spPr>
        </c:majorGridlines>
        <c:title>
          <c:tx>
            <c:rich>
              <a:bodyPr rot="-5400000" vert="horz"/>
              <a:lstStyle/>
              <a:p>
                <a:pPr>
                  <a:defRPr sz="1700"/>
                </a:pPr>
                <a:r>
                  <a:rPr lang="en-US" sz="1700" dirty="0" smtClean="0"/>
                  <a:t>Number of Centers</a:t>
                </a:r>
                <a:endParaRPr lang="en-US" sz="1700" dirty="0"/>
              </a:p>
            </c:rich>
          </c:tx>
          <c:layout>
            <c:manualLayout>
              <c:xMode val="edge"/>
              <c:yMode val="edge"/>
              <c:x val="4.4149072073955357E-3"/>
              <c:y val="0.19361494772169871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500" b="1"/>
            </a:pPr>
            <a:endParaRPr lang="en-US"/>
          </a:p>
        </c:txPr>
        <c:crossAx val="894108232"/>
        <c:crosses val="autoZero"/>
        <c:crossBetween val="between"/>
        <c:majorUnit val="10"/>
      </c:valAx>
      <c:valAx>
        <c:axId val="894109016"/>
        <c:scaling>
          <c:orientation val="minMax"/>
          <c:max val="60"/>
        </c:scaling>
        <c:delete val="0"/>
        <c:axPos val="r"/>
        <c:title>
          <c:tx>
            <c:rich>
              <a:bodyPr rot="-5400000" vert="horz"/>
              <a:lstStyle/>
              <a:p>
                <a:pPr>
                  <a:defRPr sz="1700"/>
                </a:pPr>
                <a:r>
                  <a:rPr lang="en-US" sz="1700" dirty="0" smtClean="0"/>
                  <a:t>% of Heart-Lung Transplants</a:t>
                </a:r>
                <a:endParaRPr lang="en-US" sz="1700" dirty="0"/>
              </a:p>
            </c:rich>
          </c:tx>
          <c:layout>
            <c:manualLayout>
              <c:xMode val="edge"/>
              <c:yMode val="edge"/>
              <c:x val="0.96188748252806633"/>
              <c:y val="0.13236818743245329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500" b="1"/>
            </a:pPr>
            <a:endParaRPr lang="en-US"/>
          </a:p>
        </c:txPr>
        <c:crossAx val="894109408"/>
        <c:crosses val="max"/>
        <c:crossBetween val="between"/>
        <c:majorUnit val="10"/>
      </c:valAx>
      <c:catAx>
        <c:axId val="894109408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one"/>
        <c:crossAx val="894109016"/>
        <c:crosses val="autoZero"/>
        <c:auto val="1"/>
        <c:lblAlgn val="ctr"/>
        <c:lblOffset val="100"/>
        <c:noMultiLvlLbl val="0"/>
      </c:catAx>
      <c:spPr>
        <a:solidFill>
          <a:schemeClr val="bg2"/>
        </a:solidFill>
        <a:ln>
          <a:solidFill>
            <a:schemeClr val="tx1"/>
          </a:solidFill>
        </a:ln>
      </c:spPr>
    </c:plotArea>
    <c:legend>
      <c:legendPos val="t"/>
      <c:layout>
        <c:manualLayout>
          <c:xMode val="edge"/>
          <c:yMode val="edge"/>
          <c:x val="9.6116995331335789E-2"/>
          <c:y val="1.4705882352941176E-2"/>
          <c:w val="0.80480056282524126"/>
          <c:h val="7.2530106530801303E-2"/>
        </c:manualLayout>
      </c:layout>
      <c:overlay val="0"/>
      <c:spPr>
        <a:ln>
          <a:solidFill>
            <a:schemeClr val="tx1"/>
          </a:solidFill>
        </a:ln>
      </c:spPr>
      <c:txPr>
        <a:bodyPr/>
        <a:lstStyle/>
        <a:p>
          <a:pPr>
            <a:defRPr sz="1500" b="1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9.6799293893573043E-2"/>
          <c:y val="3.9152185718164582E-2"/>
          <c:w val="0.86853006759110862"/>
          <c:h val="0.7707426011403917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Percentage of transplants</c:v>
                </c:pt>
              </c:strCache>
            </c:strRef>
          </c:tx>
          <c:spPr>
            <a:gradFill flip="none" rotWithShape="1">
              <a:gsLst>
                <a:gs pos="0">
                  <a:srgbClr val="208C03"/>
                </a:gs>
                <a:gs pos="50000">
                  <a:srgbClr val="20F703"/>
                </a:gs>
                <a:gs pos="100000">
                  <a:srgbClr val="208C03"/>
                </a:gs>
              </a:gsLst>
              <a:lin ang="10800000" scaled="1"/>
              <a:tileRect/>
            </a:gradFill>
          </c:spPr>
          <c:invertIfNegative val="0"/>
          <c:cat>
            <c:strRef>
              <c:f>Sheet1!$A$2:$A$8</c:f>
              <c:strCache>
                <c:ptCount val="7"/>
                <c:pt idx="0">
                  <c:v>1-4</c:v>
                </c:pt>
                <c:pt idx="1">
                  <c:v>5-9</c:v>
                </c:pt>
                <c:pt idx="2">
                  <c:v>10-19</c:v>
                </c:pt>
                <c:pt idx="3">
                  <c:v>20-29</c:v>
                </c:pt>
                <c:pt idx="4">
                  <c:v>30-39</c:v>
                </c:pt>
                <c:pt idx="5">
                  <c:v>40-49</c:v>
                </c:pt>
                <c:pt idx="6">
                  <c:v>50+</c:v>
                </c:pt>
              </c:strCache>
            </c:strRef>
          </c:cat>
          <c:val>
            <c:numRef>
              <c:f>Sheet1!$B$2:$B$8</c:f>
              <c:numCache>
                <c:formatCode>General</c:formatCode>
                <c:ptCount val="7"/>
                <c:pt idx="0">
                  <c:v>5.7591999999999999</c:v>
                </c:pt>
                <c:pt idx="1">
                  <c:v>6.9109999999999996</c:v>
                </c:pt>
                <c:pt idx="2">
                  <c:v>14.136100000000001</c:v>
                </c:pt>
                <c:pt idx="3">
                  <c:v>20.523599999999998</c:v>
                </c:pt>
                <c:pt idx="4">
                  <c:v>20.104700000000001</c:v>
                </c:pt>
                <c:pt idx="5">
                  <c:v>6.4920999999999998</c:v>
                </c:pt>
                <c:pt idx="6">
                  <c:v>26.0733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35"/>
        <c:axId val="885890904"/>
        <c:axId val="885891296"/>
      </c:barChart>
      <c:catAx>
        <c:axId val="885890904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sz="1700"/>
                </a:pPr>
                <a:r>
                  <a:rPr lang="en-US" sz="1700" dirty="0" smtClean="0"/>
                  <a:t>Average number of lung transplants per year</a:t>
                </a:r>
                <a:endParaRPr lang="en-US" sz="1700" dirty="0"/>
              </a:p>
            </c:rich>
          </c:tx>
          <c:layout>
            <c:manualLayout>
              <c:xMode val="edge"/>
              <c:yMode val="edge"/>
              <c:x val="0.25809235128794744"/>
              <c:y val="0.90416203021896713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txPr>
          <a:bodyPr rot="0"/>
          <a:lstStyle/>
          <a:p>
            <a:pPr>
              <a:defRPr sz="1500" b="1"/>
            </a:pPr>
            <a:endParaRPr lang="en-US"/>
          </a:p>
        </c:txPr>
        <c:crossAx val="885891296"/>
        <c:crosses val="autoZero"/>
        <c:auto val="1"/>
        <c:lblAlgn val="ctr"/>
        <c:lblOffset val="100"/>
        <c:tickLblSkip val="1"/>
        <c:noMultiLvlLbl val="0"/>
      </c:catAx>
      <c:valAx>
        <c:axId val="885891296"/>
        <c:scaling>
          <c:orientation val="minMax"/>
          <c:max val="30"/>
        </c:scaling>
        <c:delete val="0"/>
        <c:axPos val="l"/>
        <c:majorGridlines>
          <c:spPr>
            <a:ln>
              <a:prstDash val="sysDash"/>
            </a:ln>
          </c:spPr>
        </c:majorGridlines>
        <c:title>
          <c:tx>
            <c:rich>
              <a:bodyPr rot="-5400000" vert="horz"/>
              <a:lstStyle/>
              <a:p>
                <a:pPr>
                  <a:defRPr sz="1700"/>
                </a:pPr>
                <a:r>
                  <a:rPr lang="en-US" sz="1700" b="1" i="0" baseline="0" dirty="0" smtClean="0">
                    <a:solidFill>
                      <a:schemeClr val="tx1"/>
                    </a:solidFill>
                  </a:rPr>
                  <a:t>% of Heart-Lung Transplants</a:t>
                </a:r>
                <a:endParaRPr lang="en-US" sz="1700" b="1" i="0" baseline="0" dirty="0">
                  <a:solidFill>
                    <a:schemeClr val="tx1"/>
                  </a:solidFill>
                </a:endParaRPr>
              </a:p>
            </c:rich>
          </c:tx>
          <c:layout>
            <c:manualLayout>
              <c:xMode val="edge"/>
              <c:yMode val="edge"/>
              <c:x val="0"/>
              <c:y val="8.9156937279391807E-2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500" b="1"/>
            </a:pPr>
            <a:endParaRPr lang="en-US"/>
          </a:p>
        </c:txPr>
        <c:crossAx val="885890904"/>
        <c:crosses val="autoZero"/>
        <c:crossBetween val="between"/>
        <c:majorUnit val="5"/>
      </c:valAx>
      <c:spPr>
        <a:solidFill>
          <a:schemeClr val="bg2"/>
        </a:solidFill>
        <a:ln>
          <a:solidFill>
            <a:schemeClr val="tx1"/>
          </a:solidFill>
        </a:ln>
      </c:spPr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8.7949736371449164E-2"/>
          <c:y val="3.3687664041994754E-2"/>
          <c:w val="0.87737962511323264"/>
          <c:h val="0.81992298093885796"/>
        </c:manualLayout>
      </c:layout>
      <c:scatterChart>
        <c:scatterStyle val="lineMarker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Adult (N=3,831)</c:v>
                </c:pt>
              </c:strCache>
            </c:strRef>
          </c:tx>
          <c:spPr>
            <a:ln w="38100">
              <a:solidFill>
                <a:srgbClr val="20F703"/>
              </a:solidFill>
            </a:ln>
          </c:spPr>
          <c:marker>
            <c:symbol val="none"/>
          </c:marker>
          <c:xVal>
            <c:numRef>
              <c:f>Sheet1!$A$2:$A$40</c:f>
              <c:numCache>
                <c:formatCode>General</c:formatCode>
                <c:ptCount val="39"/>
                <c:pt idx="0">
                  <c:v>0</c:v>
                </c:pt>
                <c:pt idx="1">
                  <c:v>8.3299999999999999E-2</c:v>
                </c:pt>
                <c:pt idx="2">
                  <c:v>0.16669999999999999</c:v>
                </c:pt>
                <c:pt idx="3">
                  <c:v>0.25</c:v>
                </c:pt>
                <c:pt idx="4">
                  <c:v>0.33329999999999999</c:v>
                </c:pt>
                <c:pt idx="5">
                  <c:v>0.41670000000000001</c:v>
                </c:pt>
                <c:pt idx="6">
                  <c:v>0.5</c:v>
                </c:pt>
                <c:pt idx="7">
                  <c:v>0.58330000000000004</c:v>
                </c:pt>
                <c:pt idx="8">
                  <c:v>0.66669999999999996</c:v>
                </c:pt>
                <c:pt idx="9">
                  <c:v>0.75</c:v>
                </c:pt>
                <c:pt idx="10">
                  <c:v>0.83330000000000004</c:v>
                </c:pt>
                <c:pt idx="11">
                  <c:v>0.91669999999999996</c:v>
                </c:pt>
                <c:pt idx="12">
                  <c:v>1</c:v>
                </c:pt>
                <c:pt idx="13">
                  <c:v>2</c:v>
                </c:pt>
                <c:pt idx="14">
                  <c:v>3</c:v>
                </c:pt>
                <c:pt idx="15">
                  <c:v>4</c:v>
                </c:pt>
                <c:pt idx="16">
                  <c:v>5</c:v>
                </c:pt>
                <c:pt idx="17">
                  <c:v>6</c:v>
                </c:pt>
                <c:pt idx="18">
                  <c:v>7</c:v>
                </c:pt>
                <c:pt idx="19">
                  <c:v>8</c:v>
                </c:pt>
                <c:pt idx="20">
                  <c:v>9</c:v>
                </c:pt>
                <c:pt idx="21">
                  <c:v>10</c:v>
                </c:pt>
                <c:pt idx="22">
                  <c:v>11</c:v>
                </c:pt>
                <c:pt idx="23">
                  <c:v>12</c:v>
                </c:pt>
                <c:pt idx="24">
                  <c:v>13</c:v>
                </c:pt>
                <c:pt idx="25">
                  <c:v>14</c:v>
                </c:pt>
                <c:pt idx="26">
                  <c:v>15</c:v>
                </c:pt>
                <c:pt idx="27">
                  <c:v>16</c:v>
                </c:pt>
                <c:pt idx="28">
                  <c:v>17</c:v>
                </c:pt>
                <c:pt idx="29">
                  <c:v>18</c:v>
                </c:pt>
                <c:pt idx="30">
                  <c:v>19</c:v>
                </c:pt>
                <c:pt idx="31">
                  <c:v>20</c:v>
                </c:pt>
                <c:pt idx="32">
                  <c:v>21</c:v>
                </c:pt>
                <c:pt idx="33">
                  <c:v>22</c:v>
                </c:pt>
                <c:pt idx="34">
                  <c:v>23</c:v>
                </c:pt>
                <c:pt idx="35">
                  <c:v>24</c:v>
                </c:pt>
                <c:pt idx="36">
                  <c:v>25</c:v>
                </c:pt>
                <c:pt idx="37">
                  <c:v>26</c:v>
                </c:pt>
                <c:pt idx="38">
                  <c:v>27</c:v>
                </c:pt>
              </c:numCache>
            </c:numRef>
          </c:xVal>
          <c:yVal>
            <c:numRef>
              <c:f>Sheet1!$B$2:$B$40</c:f>
              <c:numCache>
                <c:formatCode>General</c:formatCode>
                <c:ptCount val="39"/>
                <c:pt idx="0">
                  <c:v>100</c:v>
                </c:pt>
                <c:pt idx="1">
                  <c:v>78.78</c:v>
                </c:pt>
                <c:pt idx="2">
                  <c:v>73.497</c:v>
                </c:pt>
                <c:pt idx="3">
                  <c:v>71.123999999999995</c:v>
                </c:pt>
                <c:pt idx="4">
                  <c:v>69.435000000000002</c:v>
                </c:pt>
                <c:pt idx="5">
                  <c:v>68.007999999999996</c:v>
                </c:pt>
                <c:pt idx="6">
                  <c:v>67.055999999999997</c:v>
                </c:pt>
                <c:pt idx="7">
                  <c:v>66.102000000000004</c:v>
                </c:pt>
                <c:pt idx="8">
                  <c:v>65.492000000000004</c:v>
                </c:pt>
                <c:pt idx="9">
                  <c:v>64.828000000000003</c:v>
                </c:pt>
                <c:pt idx="10">
                  <c:v>64.296999999999997</c:v>
                </c:pt>
                <c:pt idx="11">
                  <c:v>63.578000000000003</c:v>
                </c:pt>
                <c:pt idx="12">
                  <c:v>62.883000000000003</c:v>
                </c:pt>
                <c:pt idx="13">
                  <c:v>55.765999999999998</c:v>
                </c:pt>
                <c:pt idx="14">
                  <c:v>51.334000000000003</c:v>
                </c:pt>
                <c:pt idx="15">
                  <c:v>47.701000000000001</c:v>
                </c:pt>
                <c:pt idx="16">
                  <c:v>44.536000000000001</c:v>
                </c:pt>
                <c:pt idx="17">
                  <c:v>41.993000000000002</c:v>
                </c:pt>
                <c:pt idx="18">
                  <c:v>39.866999999999997</c:v>
                </c:pt>
                <c:pt idx="19">
                  <c:v>37.332000000000001</c:v>
                </c:pt>
                <c:pt idx="20">
                  <c:v>34.569000000000003</c:v>
                </c:pt>
                <c:pt idx="21">
                  <c:v>32.091999999999999</c:v>
                </c:pt>
                <c:pt idx="22">
                  <c:v>29.966000000000001</c:v>
                </c:pt>
                <c:pt idx="23">
                  <c:v>28.454999999999998</c:v>
                </c:pt>
                <c:pt idx="24">
                  <c:v>27</c:v>
                </c:pt>
                <c:pt idx="25">
                  <c:v>25.838000000000001</c:v>
                </c:pt>
                <c:pt idx="26">
                  <c:v>24.222999999999999</c:v>
                </c:pt>
                <c:pt idx="27">
                  <c:v>22.488</c:v>
                </c:pt>
                <c:pt idx="28">
                  <c:v>21.393000000000001</c:v>
                </c:pt>
                <c:pt idx="29">
                  <c:v>20.262</c:v>
                </c:pt>
                <c:pt idx="30">
                  <c:v>19.495999999999999</c:v>
                </c:pt>
                <c:pt idx="31">
                  <c:v>17.997</c:v>
                </c:pt>
                <c:pt idx="32">
                  <c:v>16.571999999999999</c:v>
                </c:pt>
                <c:pt idx="33">
                  <c:v>14.635999999999999</c:v>
                </c:pt>
                <c:pt idx="34">
                  <c:v>13.786</c:v>
                </c:pt>
                <c:pt idx="35">
                  <c:v>12.673999999999999</c:v>
                </c:pt>
                <c:pt idx="36">
                  <c:v>11.227</c:v>
                </c:pt>
                <c:pt idx="37">
                  <c:v>9.6519999999999992</c:v>
                </c:pt>
                <c:pt idx="38">
                  <c:v>9.17</c:v>
                </c:pt>
              </c:numCache>
            </c:numRef>
          </c:yVal>
          <c:smooth val="0"/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LCL (Adult)</c:v>
                </c:pt>
              </c:strCache>
            </c:strRef>
          </c:tx>
          <c:spPr>
            <a:ln w="41275">
              <a:solidFill>
                <a:srgbClr val="92D050"/>
              </a:solidFill>
              <a:prstDash val="sysDash"/>
            </a:ln>
          </c:spPr>
          <c:marker>
            <c:symbol val="none"/>
          </c:marker>
          <c:xVal>
            <c:numRef>
              <c:f>Sheet1!$A$2:$A$40</c:f>
              <c:numCache>
                <c:formatCode>General</c:formatCode>
                <c:ptCount val="39"/>
                <c:pt idx="0">
                  <c:v>0</c:v>
                </c:pt>
                <c:pt idx="1">
                  <c:v>8.3299999999999999E-2</c:v>
                </c:pt>
                <c:pt idx="2">
                  <c:v>0.16669999999999999</c:v>
                </c:pt>
                <c:pt idx="3">
                  <c:v>0.25</c:v>
                </c:pt>
                <c:pt idx="4">
                  <c:v>0.33329999999999999</c:v>
                </c:pt>
                <c:pt idx="5">
                  <c:v>0.41670000000000001</c:v>
                </c:pt>
                <c:pt idx="6">
                  <c:v>0.5</c:v>
                </c:pt>
                <c:pt idx="7">
                  <c:v>0.58330000000000004</c:v>
                </c:pt>
                <c:pt idx="8">
                  <c:v>0.66669999999999996</c:v>
                </c:pt>
                <c:pt idx="9">
                  <c:v>0.75</c:v>
                </c:pt>
                <c:pt idx="10">
                  <c:v>0.83330000000000004</c:v>
                </c:pt>
                <c:pt idx="11">
                  <c:v>0.91669999999999996</c:v>
                </c:pt>
                <c:pt idx="12">
                  <c:v>1</c:v>
                </c:pt>
                <c:pt idx="13">
                  <c:v>2</c:v>
                </c:pt>
                <c:pt idx="14">
                  <c:v>3</c:v>
                </c:pt>
                <c:pt idx="15">
                  <c:v>4</c:v>
                </c:pt>
                <c:pt idx="16">
                  <c:v>5</c:v>
                </c:pt>
                <c:pt idx="17">
                  <c:v>6</c:v>
                </c:pt>
                <c:pt idx="18">
                  <c:v>7</c:v>
                </c:pt>
                <c:pt idx="19">
                  <c:v>8</c:v>
                </c:pt>
                <c:pt idx="20">
                  <c:v>9</c:v>
                </c:pt>
                <c:pt idx="21">
                  <c:v>10</c:v>
                </c:pt>
                <c:pt idx="22">
                  <c:v>11</c:v>
                </c:pt>
                <c:pt idx="23">
                  <c:v>12</c:v>
                </c:pt>
                <c:pt idx="24">
                  <c:v>13</c:v>
                </c:pt>
                <c:pt idx="25">
                  <c:v>14</c:v>
                </c:pt>
                <c:pt idx="26">
                  <c:v>15</c:v>
                </c:pt>
                <c:pt idx="27">
                  <c:v>16</c:v>
                </c:pt>
                <c:pt idx="28">
                  <c:v>17</c:v>
                </c:pt>
                <c:pt idx="29">
                  <c:v>18</c:v>
                </c:pt>
                <c:pt idx="30">
                  <c:v>19</c:v>
                </c:pt>
                <c:pt idx="31">
                  <c:v>20</c:v>
                </c:pt>
                <c:pt idx="32">
                  <c:v>21</c:v>
                </c:pt>
                <c:pt idx="33">
                  <c:v>22</c:v>
                </c:pt>
                <c:pt idx="34">
                  <c:v>23</c:v>
                </c:pt>
                <c:pt idx="35">
                  <c:v>24</c:v>
                </c:pt>
                <c:pt idx="36">
                  <c:v>25</c:v>
                </c:pt>
                <c:pt idx="37">
                  <c:v>26</c:v>
                </c:pt>
                <c:pt idx="38">
                  <c:v>27</c:v>
                </c:pt>
              </c:numCache>
            </c:numRef>
          </c:xVal>
          <c:yVal>
            <c:numRef>
              <c:f>Sheet1!$C$2:$C$40</c:f>
              <c:numCache>
                <c:formatCode>General</c:formatCode>
                <c:ptCount val="39"/>
                <c:pt idx="0">
                  <c:v>100</c:v>
                </c:pt>
                <c:pt idx="1">
                  <c:v>77.462000000000003</c:v>
                </c:pt>
                <c:pt idx="2">
                  <c:v>72.076999999999998</c:v>
                </c:pt>
                <c:pt idx="3">
                  <c:v>69.667000000000002</c:v>
                </c:pt>
                <c:pt idx="4">
                  <c:v>67.954999999999998</c:v>
                </c:pt>
                <c:pt idx="5">
                  <c:v>66.510999999999996</c:v>
                </c:pt>
                <c:pt idx="6">
                  <c:v>65.546999999999997</c:v>
                </c:pt>
                <c:pt idx="7">
                  <c:v>64.582999999999998</c:v>
                </c:pt>
                <c:pt idx="8">
                  <c:v>63.966000000000001</c:v>
                </c:pt>
                <c:pt idx="9">
                  <c:v>63.295999999999999</c:v>
                </c:pt>
                <c:pt idx="10">
                  <c:v>62.76</c:v>
                </c:pt>
                <c:pt idx="11">
                  <c:v>62.033999999999999</c:v>
                </c:pt>
                <c:pt idx="12">
                  <c:v>61.332999999999998</c:v>
                </c:pt>
                <c:pt idx="13">
                  <c:v>54.17</c:v>
                </c:pt>
                <c:pt idx="14">
                  <c:v>49.720999999999997</c:v>
                </c:pt>
                <c:pt idx="15">
                  <c:v>46.081000000000003</c:v>
                </c:pt>
                <c:pt idx="16">
                  <c:v>42.914999999999999</c:v>
                </c:pt>
                <c:pt idx="17">
                  <c:v>40.372</c:v>
                </c:pt>
                <c:pt idx="18">
                  <c:v>38.247</c:v>
                </c:pt>
                <c:pt idx="19">
                  <c:v>35.716000000000001</c:v>
                </c:pt>
                <c:pt idx="20">
                  <c:v>32.954999999999998</c:v>
                </c:pt>
                <c:pt idx="21">
                  <c:v>30.481000000000002</c:v>
                </c:pt>
                <c:pt idx="22">
                  <c:v>28.36</c:v>
                </c:pt>
                <c:pt idx="23">
                  <c:v>26.852</c:v>
                </c:pt>
                <c:pt idx="24">
                  <c:v>25.399000000000001</c:v>
                </c:pt>
                <c:pt idx="25">
                  <c:v>24.239000000000001</c:v>
                </c:pt>
                <c:pt idx="26">
                  <c:v>22.623000000000001</c:v>
                </c:pt>
                <c:pt idx="27">
                  <c:v>20.887</c:v>
                </c:pt>
                <c:pt idx="28">
                  <c:v>19.79</c:v>
                </c:pt>
                <c:pt idx="29">
                  <c:v>18.652000000000001</c:v>
                </c:pt>
                <c:pt idx="30">
                  <c:v>17.876000000000001</c:v>
                </c:pt>
                <c:pt idx="31">
                  <c:v>16.346</c:v>
                </c:pt>
                <c:pt idx="32">
                  <c:v>14.882999999999999</c:v>
                </c:pt>
                <c:pt idx="33">
                  <c:v>12.885</c:v>
                </c:pt>
                <c:pt idx="34">
                  <c:v>12.000999999999999</c:v>
                </c:pt>
                <c:pt idx="35">
                  <c:v>10.808</c:v>
                </c:pt>
                <c:pt idx="36">
                  <c:v>9.2189999999999994</c:v>
                </c:pt>
                <c:pt idx="37">
                  <c:v>7.4569999999999999</c:v>
                </c:pt>
                <c:pt idx="38">
                  <c:v>6.8630000000000004</c:v>
                </c:pt>
              </c:numCache>
            </c:numRef>
          </c:yVal>
          <c:smooth val="0"/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UCL (Adult)</c:v>
                </c:pt>
              </c:strCache>
            </c:strRef>
          </c:tx>
          <c:spPr>
            <a:ln w="41275">
              <a:solidFill>
                <a:srgbClr val="92D050"/>
              </a:solidFill>
              <a:prstDash val="sysDash"/>
            </a:ln>
          </c:spPr>
          <c:marker>
            <c:symbol val="none"/>
          </c:marker>
          <c:xVal>
            <c:numRef>
              <c:f>Sheet1!$A$2:$A$40</c:f>
              <c:numCache>
                <c:formatCode>General</c:formatCode>
                <c:ptCount val="39"/>
                <c:pt idx="0">
                  <c:v>0</c:v>
                </c:pt>
                <c:pt idx="1">
                  <c:v>8.3299999999999999E-2</c:v>
                </c:pt>
                <c:pt idx="2">
                  <c:v>0.16669999999999999</c:v>
                </c:pt>
                <c:pt idx="3">
                  <c:v>0.25</c:v>
                </c:pt>
                <c:pt idx="4">
                  <c:v>0.33329999999999999</c:v>
                </c:pt>
                <c:pt idx="5">
                  <c:v>0.41670000000000001</c:v>
                </c:pt>
                <c:pt idx="6">
                  <c:v>0.5</c:v>
                </c:pt>
                <c:pt idx="7">
                  <c:v>0.58330000000000004</c:v>
                </c:pt>
                <c:pt idx="8">
                  <c:v>0.66669999999999996</c:v>
                </c:pt>
                <c:pt idx="9">
                  <c:v>0.75</c:v>
                </c:pt>
                <c:pt idx="10">
                  <c:v>0.83330000000000004</c:v>
                </c:pt>
                <c:pt idx="11">
                  <c:v>0.91669999999999996</c:v>
                </c:pt>
                <c:pt idx="12">
                  <c:v>1</c:v>
                </c:pt>
                <c:pt idx="13">
                  <c:v>2</c:v>
                </c:pt>
                <c:pt idx="14">
                  <c:v>3</c:v>
                </c:pt>
                <c:pt idx="15">
                  <c:v>4</c:v>
                </c:pt>
                <c:pt idx="16">
                  <c:v>5</c:v>
                </c:pt>
                <c:pt idx="17">
                  <c:v>6</c:v>
                </c:pt>
                <c:pt idx="18">
                  <c:v>7</c:v>
                </c:pt>
                <c:pt idx="19">
                  <c:v>8</c:v>
                </c:pt>
                <c:pt idx="20">
                  <c:v>9</c:v>
                </c:pt>
                <c:pt idx="21">
                  <c:v>10</c:v>
                </c:pt>
                <c:pt idx="22">
                  <c:v>11</c:v>
                </c:pt>
                <c:pt idx="23">
                  <c:v>12</c:v>
                </c:pt>
                <c:pt idx="24">
                  <c:v>13</c:v>
                </c:pt>
                <c:pt idx="25">
                  <c:v>14</c:v>
                </c:pt>
                <c:pt idx="26">
                  <c:v>15</c:v>
                </c:pt>
                <c:pt idx="27">
                  <c:v>16</c:v>
                </c:pt>
                <c:pt idx="28">
                  <c:v>17</c:v>
                </c:pt>
                <c:pt idx="29">
                  <c:v>18</c:v>
                </c:pt>
                <c:pt idx="30">
                  <c:v>19</c:v>
                </c:pt>
                <c:pt idx="31">
                  <c:v>20</c:v>
                </c:pt>
                <c:pt idx="32">
                  <c:v>21</c:v>
                </c:pt>
                <c:pt idx="33">
                  <c:v>22</c:v>
                </c:pt>
                <c:pt idx="34">
                  <c:v>23</c:v>
                </c:pt>
                <c:pt idx="35">
                  <c:v>24</c:v>
                </c:pt>
                <c:pt idx="36">
                  <c:v>25</c:v>
                </c:pt>
                <c:pt idx="37">
                  <c:v>26</c:v>
                </c:pt>
                <c:pt idx="38">
                  <c:v>27</c:v>
                </c:pt>
              </c:numCache>
            </c:numRef>
          </c:xVal>
          <c:yVal>
            <c:numRef>
              <c:f>Sheet1!$D$2:$D$40</c:f>
              <c:numCache>
                <c:formatCode>General</c:formatCode>
                <c:ptCount val="39"/>
                <c:pt idx="0">
                  <c:v>100</c:v>
                </c:pt>
                <c:pt idx="1">
                  <c:v>80.099000000000004</c:v>
                </c:pt>
                <c:pt idx="2">
                  <c:v>74.917000000000002</c:v>
                </c:pt>
                <c:pt idx="3">
                  <c:v>72.581000000000003</c:v>
                </c:pt>
                <c:pt idx="4">
                  <c:v>70.915000000000006</c:v>
                </c:pt>
                <c:pt idx="5">
                  <c:v>69.506</c:v>
                </c:pt>
                <c:pt idx="6">
                  <c:v>68.564999999999998</c:v>
                </c:pt>
                <c:pt idx="7">
                  <c:v>67.620999999999995</c:v>
                </c:pt>
                <c:pt idx="8">
                  <c:v>67.018000000000001</c:v>
                </c:pt>
                <c:pt idx="9">
                  <c:v>66.36</c:v>
                </c:pt>
                <c:pt idx="10">
                  <c:v>65.834000000000003</c:v>
                </c:pt>
                <c:pt idx="11">
                  <c:v>65.122</c:v>
                </c:pt>
                <c:pt idx="12">
                  <c:v>64.433000000000007</c:v>
                </c:pt>
                <c:pt idx="13">
                  <c:v>57.363</c:v>
                </c:pt>
                <c:pt idx="14">
                  <c:v>52.947000000000003</c:v>
                </c:pt>
                <c:pt idx="15">
                  <c:v>49.32</c:v>
                </c:pt>
                <c:pt idx="16">
                  <c:v>46.158000000000001</c:v>
                </c:pt>
                <c:pt idx="17">
                  <c:v>43.613999999999997</c:v>
                </c:pt>
                <c:pt idx="18">
                  <c:v>41.485999999999997</c:v>
                </c:pt>
                <c:pt idx="19">
                  <c:v>38.948999999999998</c:v>
                </c:pt>
                <c:pt idx="20">
                  <c:v>36.183</c:v>
                </c:pt>
                <c:pt idx="21">
                  <c:v>33.701999999999998</c:v>
                </c:pt>
                <c:pt idx="22">
                  <c:v>31.571999999999999</c:v>
                </c:pt>
                <c:pt idx="23">
                  <c:v>30.058</c:v>
                </c:pt>
                <c:pt idx="24">
                  <c:v>28.6</c:v>
                </c:pt>
                <c:pt idx="25">
                  <c:v>27.437000000000001</c:v>
                </c:pt>
                <c:pt idx="26">
                  <c:v>25.823</c:v>
                </c:pt>
                <c:pt idx="27">
                  <c:v>24.088999999999999</c:v>
                </c:pt>
                <c:pt idx="28">
                  <c:v>22.997</c:v>
                </c:pt>
                <c:pt idx="29">
                  <c:v>21.872</c:v>
                </c:pt>
                <c:pt idx="30">
                  <c:v>21.116</c:v>
                </c:pt>
                <c:pt idx="31">
                  <c:v>19.649000000000001</c:v>
                </c:pt>
                <c:pt idx="32">
                  <c:v>18.260000000000002</c:v>
                </c:pt>
                <c:pt idx="33">
                  <c:v>16.388000000000002</c:v>
                </c:pt>
                <c:pt idx="34">
                  <c:v>15.571999999999999</c:v>
                </c:pt>
                <c:pt idx="35">
                  <c:v>14.541</c:v>
                </c:pt>
                <c:pt idx="36">
                  <c:v>13.236000000000001</c:v>
                </c:pt>
                <c:pt idx="37">
                  <c:v>11.848000000000001</c:v>
                </c:pt>
                <c:pt idx="38">
                  <c:v>11.477</c:v>
                </c:pt>
              </c:numCache>
            </c:numRef>
          </c:yVal>
          <c:smooth val="0"/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Pediatric (N=698)</c:v>
                </c:pt>
              </c:strCache>
            </c:strRef>
          </c:tx>
          <c:spPr>
            <a:ln w="41275">
              <a:solidFill>
                <a:srgbClr val="4DEAF1"/>
              </a:solidFill>
            </a:ln>
          </c:spPr>
          <c:marker>
            <c:symbol val="none"/>
          </c:marker>
          <c:xVal>
            <c:numRef>
              <c:f>Sheet1!$A$2:$A$40</c:f>
              <c:numCache>
                <c:formatCode>General</c:formatCode>
                <c:ptCount val="39"/>
                <c:pt idx="0">
                  <c:v>0</c:v>
                </c:pt>
                <c:pt idx="1">
                  <c:v>8.3299999999999999E-2</c:v>
                </c:pt>
                <c:pt idx="2">
                  <c:v>0.16669999999999999</c:v>
                </c:pt>
                <c:pt idx="3">
                  <c:v>0.25</c:v>
                </c:pt>
                <c:pt idx="4">
                  <c:v>0.33329999999999999</c:v>
                </c:pt>
                <c:pt idx="5">
                  <c:v>0.41670000000000001</c:v>
                </c:pt>
                <c:pt idx="6">
                  <c:v>0.5</c:v>
                </c:pt>
                <c:pt idx="7">
                  <c:v>0.58330000000000004</c:v>
                </c:pt>
                <c:pt idx="8">
                  <c:v>0.66669999999999996</c:v>
                </c:pt>
                <c:pt idx="9">
                  <c:v>0.75</c:v>
                </c:pt>
                <c:pt idx="10">
                  <c:v>0.83330000000000004</c:v>
                </c:pt>
                <c:pt idx="11">
                  <c:v>0.91669999999999996</c:v>
                </c:pt>
                <c:pt idx="12">
                  <c:v>1</c:v>
                </c:pt>
                <c:pt idx="13">
                  <c:v>2</c:v>
                </c:pt>
                <c:pt idx="14">
                  <c:v>3</c:v>
                </c:pt>
                <c:pt idx="15">
                  <c:v>4</c:v>
                </c:pt>
                <c:pt idx="16">
                  <c:v>5</c:v>
                </c:pt>
                <c:pt idx="17">
                  <c:v>6</c:v>
                </c:pt>
                <c:pt idx="18">
                  <c:v>7</c:v>
                </c:pt>
                <c:pt idx="19">
                  <c:v>8</c:v>
                </c:pt>
                <c:pt idx="20">
                  <c:v>9</c:v>
                </c:pt>
                <c:pt idx="21">
                  <c:v>10</c:v>
                </c:pt>
                <c:pt idx="22">
                  <c:v>11</c:v>
                </c:pt>
                <c:pt idx="23">
                  <c:v>12</c:v>
                </c:pt>
                <c:pt idx="24">
                  <c:v>13</c:v>
                </c:pt>
                <c:pt idx="25">
                  <c:v>14</c:v>
                </c:pt>
                <c:pt idx="26">
                  <c:v>15</c:v>
                </c:pt>
                <c:pt idx="27">
                  <c:v>16</c:v>
                </c:pt>
                <c:pt idx="28">
                  <c:v>17</c:v>
                </c:pt>
                <c:pt idx="29">
                  <c:v>18</c:v>
                </c:pt>
                <c:pt idx="30">
                  <c:v>19</c:v>
                </c:pt>
                <c:pt idx="31">
                  <c:v>20</c:v>
                </c:pt>
                <c:pt idx="32">
                  <c:v>21</c:v>
                </c:pt>
                <c:pt idx="33">
                  <c:v>22</c:v>
                </c:pt>
                <c:pt idx="34">
                  <c:v>23</c:v>
                </c:pt>
                <c:pt idx="35">
                  <c:v>24</c:v>
                </c:pt>
                <c:pt idx="36">
                  <c:v>25</c:v>
                </c:pt>
                <c:pt idx="37">
                  <c:v>26</c:v>
                </c:pt>
                <c:pt idx="38">
                  <c:v>27</c:v>
                </c:pt>
              </c:numCache>
            </c:numRef>
          </c:xVal>
          <c:yVal>
            <c:numRef>
              <c:f>Sheet1!$E$2:$E$40</c:f>
              <c:numCache>
                <c:formatCode>General</c:formatCode>
                <c:ptCount val="39"/>
                <c:pt idx="0">
                  <c:v>100</c:v>
                </c:pt>
                <c:pt idx="1">
                  <c:v>84.344999999999999</c:v>
                </c:pt>
                <c:pt idx="2">
                  <c:v>77.534000000000006</c:v>
                </c:pt>
                <c:pt idx="3">
                  <c:v>74.905000000000001</c:v>
                </c:pt>
                <c:pt idx="4">
                  <c:v>73.736999999999995</c:v>
                </c:pt>
                <c:pt idx="5">
                  <c:v>71.838999999999999</c:v>
                </c:pt>
                <c:pt idx="6">
                  <c:v>69.795000000000002</c:v>
                </c:pt>
                <c:pt idx="7">
                  <c:v>69.503</c:v>
                </c:pt>
                <c:pt idx="8">
                  <c:v>68.623999999999995</c:v>
                </c:pt>
                <c:pt idx="9">
                  <c:v>68.33</c:v>
                </c:pt>
                <c:pt idx="10">
                  <c:v>67.596000000000004</c:v>
                </c:pt>
                <c:pt idx="11">
                  <c:v>66.858999999999995</c:v>
                </c:pt>
                <c:pt idx="12">
                  <c:v>65.674999999999997</c:v>
                </c:pt>
                <c:pt idx="13">
                  <c:v>56.008000000000003</c:v>
                </c:pt>
                <c:pt idx="14">
                  <c:v>49.957999999999998</c:v>
                </c:pt>
                <c:pt idx="15">
                  <c:v>44.362000000000002</c:v>
                </c:pt>
                <c:pt idx="16">
                  <c:v>41.302999999999997</c:v>
                </c:pt>
                <c:pt idx="17">
                  <c:v>37.753</c:v>
                </c:pt>
                <c:pt idx="18">
                  <c:v>35.329000000000001</c:v>
                </c:pt>
                <c:pt idx="19">
                  <c:v>32.506999999999998</c:v>
                </c:pt>
                <c:pt idx="20">
                  <c:v>30.39</c:v>
                </c:pt>
                <c:pt idx="21">
                  <c:v>29.271999999999998</c:v>
                </c:pt>
                <c:pt idx="22">
                  <c:v>27.138999999999999</c:v>
                </c:pt>
                <c:pt idx="23">
                  <c:v>25.114000000000001</c:v>
                </c:pt>
                <c:pt idx="24">
                  <c:v>23.265000000000001</c:v>
                </c:pt>
                <c:pt idx="25">
                  <c:v>21.888999999999999</c:v>
                </c:pt>
                <c:pt idx="26">
                  <c:v>20.914000000000001</c:v>
                </c:pt>
                <c:pt idx="27">
                  <c:v>20.233000000000001</c:v>
                </c:pt>
                <c:pt idx="28">
                  <c:v>17.899000000000001</c:v>
                </c:pt>
                <c:pt idx="29">
                  <c:v>17.462</c:v>
                </c:pt>
                <c:pt idx="30">
                  <c:v>16.518000000000001</c:v>
                </c:pt>
                <c:pt idx="31">
                  <c:v>16.001999999999999</c:v>
                </c:pt>
                <c:pt idx="32">
                  <c:v>15.430999999999999</c:v>
                </c:pt>
                <c:pt idx="33">
                  <c:v>14.788</c:v>
                </c:pt>
                <c:pt idx="34">
                  <c:v>13.965999999999999</c:v>
                </c:pt>
                <c:pt idx="35">
                  <c:v>13.965999999999999</c:v>
                </c:pt>
              </c:numCache>
            </c:numRef>
          </c:yVal>
          <c:smooth val="0"/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LCL (Pediatric)</c:v>
                </c:pt>
              </c:strCache>
            </c:strRef>
          </c:tx>
          <c:spPr>
            <a:ln w="41275">
              <a:solidFill>
                <a:srgbClr val="4DEAF1"/>
              </a:solidFill>
              <a:prstDash val="sysDash"/>
            </a:ln>
          </c:spPr>
          <c:marker>
            <c:symbol val="none"/>
          </c:marker>
          <c:xVal>
            <c:numRef>
              <c:f>Sheet1!$A$2:$A$40</c:f>
              <c:numCache>
                <c:formatCode>General</c:formatCode>
                <c:ptCount val="39"/>
                <c:pt idx="0">
                  <c:v>0</c:v>
                </c:pt>
                <c:pt idx="1">
                  <c:v>8.3299999999999999E-2</c:v>
                </c:pt>
                <c:pt idx="2">
                  <c:v>0.16669999999999999</c:v>
                </c:pt>
                <c:pt idx="3">
                  <c:v>0.25</c:v>
                </c:pt>
                <c:pt idx="4">
                  <c:v>0.33329999999999999</c:v>
                </c:pt>
                <c:pt idx="5">
                  <c:v>0.41670000000000001</c:v>
                </c:pt>
                <c:pt idx="6">
                  <c:v>0.5</c:v>
                </c:pt>
                <c:pt idx="7">
                  <c:v>0.58330000000000004</c:v>
                </c:pt>
                <c:pt idx="8">
                  <c:v>0.66669999999999996</c:v>
                </c:pt>
                <c:pt idx="9">
                  <c:v>0.75</c:v>
                </c:pt>
                <c:pt idx="10">
                  <c:v>0.83330000000000004</c:v>
                </c:pt>
                <c:pt idx="11">
                  <c:v>0.91669999999999996</c:v>
                </c:pt>
                <c:pt idx="12">
                  <c:v>1</c:v>
                </c:pt>
                <c:pt idx="13">
                  <c:v>2</c:v>
                </c:pt>
                <c:pt idx="14">
                  <c:v>3</c:v>
                </c:pt>
                <c:pt idx="15">
                  <c:v>4</c:v>
                </c:pt>
                <c:pt idx="16">
                  <c:v>5</c:v>
                </c:pt>
                <c:pt idx="17">
                  <c:v>6</c:v>
                </c:pt>
                <c:pt idx="18">
                  <c:v>7</c:v>
                </c:pt>
                <c:pt idx="19">
                  <c:v>8</c:v>
                </c:pt>
                <c:pt idx="20">
                  <c:v>9</c:v>
                </c:pt>
                <c:pt idx="21">
                  <c:v>10</c:v>
                </c:pt>
                <c:pt idx="22">
                  <c:v>11</c:v>
                </c:pt>
                <c:pt idx="23">
                  <c:v>12</c:v>
                </c:pt>
                <c:pt idx="24">
                  <c:v>13</c:v>
                </c:pt>
                <c:pt idx="25">
                  <c:v>14</c:v>
                </c:pt>
                <c:pt idx="26">
                  <c:v>15</c:v>
                </c:pt>
                <c:pt idx="27">
                  <c:v>16</c:v>
                </c:pt>
                <c:pt idx="28">
                  <c:v>17</c:v>
                </c:pt>
                <c:pt idx="29">
                  <c:v>18</c:v>
                </c:pt>
                <c:pt idx="30">
                  <c:v>19</c:v>
                </c:pt>
                <c:pt idx="31">
                  <c:v>20</c:v>
                </c:pt>
                <c:pt idx="32">
                  <c:v>21</c:v>
                </c:pt>
                <c:pt idx="33">
                  <c:v>22</c:v>
                </c:pt>
                <c:pt idx="34">
                  <c:v>23</c:v>
                </c:pt>
                <c:pt idx="35">
                  <c:v>24</c:v>
                </c:pt>
                <c:pt idx="36">
                  <c:v>25</c:v>
                </c:pt>
                <c:pt idx="37">
                  <c:v>26</c:v>
                </c:pt>
                <c:pt idx="38">
                  <c:v>27</c:v>
                </c:pt>
              </c:numCache>
            </c:numRef>
          </c:xVal>
          <c:yVal>
            <c:numRef>
              <c:f>Sheet1!$F$2:$F$40</c:f>
              <c:numCache>
                <c:formatCode>General</c:formatCode>
                <c:ptCount val="39"/>
                <c:pt idx="0">
                  <c:v>100</c:v>
                </c:pt>
                <c:pt idx="1">
                  <c:v>81.504000000000005</c:v>
                </c:pt>
                <c:pt idx="2">
                  <c:v>74.307000000000002</c:v>
                </c:pt>
                <c:pt idx="3">
                  <c:v>71.563999999999993</c:v>
                </c:pt>
                <c:pt idx="4">
                  <c:v>70.349000000000004</c:v>
                </c:pt>
                <c:pt idx="5">
                  <c:v>68.382999999999996</c:v>
                </c:pt>
                <c:pt idx="6">
                  <c:v>66.272999999999996</c:v>
                </c:pt>
                <c:pt idx="7">
                  <c:v>65.971999999999994</c:v>
                </c:pt>
                <c:pt idx="8">
                  <c:v>65.067999999999998</c:v>
                </c:pt>
                <c:pt idx="9">
                  <c:v>64.766999999999996</c:v>
                </c:pt>
                <c:pt idx="10">
                  <c:v>64.012</c:v>
                </c:pt>
                <c:pt idx="11">
                  <c:v>63.256</c:v>
                </c:pt>
                <c:pt idx="12">
                  <c:v>62.043999999999997</c:v>
                </c:pt>
                <c:pt idx="13">
                  <c:v>52.207000000000001</c:v>
                </c:pt>
                <c:pt idx="14">
                  <c:v>46.116999999999997</c:v>
                </c:pt>
                <c:pt idx="15">
                  <c:v>40.527000000000001</c:v>
                </c:pt>
                <c:pt idx="16">
                  <c:v>37.488</c:v>
                </c:pt>
                <c:pt idx="17">
                  <c:v>33.972000000000001</c:v>
                </c:pt>
                <c:pt idx="18">
                  <c:v>31.565999999999999</c:v>
                </c:pt>
                <c:pt idx="19">
                  <c:v>28.754999999999999</c:v>
                </c:pt>
                <c:pt idx="20">
                  <c:v>26.649000000000001</c:v>
                </c:pt>
                <c:pt idx="21">
                  <c:v>25.536999999999999</c:v>
                </c:pt>
                <c:pt idx="22">
                  <c:v>23.411999999999999</c:v>
                </c:pt>
                <c:pt idx="23">
                  <c:v>21.395</c:v>
                </c:pt>
                <c:pt idx="24">
                  <c:v>19.559999999999999</c:v>
                </c:pt>
                <c:pt idx="25">
                  <c:v>18.198</c:v>
                </c:pt>
                <c:pt idx="26">
                  <c:v>17.213000000000001</c:v>
                </c:pt>
                <c:pt idx="27">
                  <c:v>16.524999999999999</c:v>
                </c:pt>
                <c:pt idx="28">
                  <c:v>14.138</c:v>
                </c:pt>
                <c:pt idx="29">
                  <c:v>13.688000000000001</c:v>
                </c:pt>
                <c:pt idx="30">
                  <c:v>12.704000000000001</c:v>
                </c:pt>
                <c:pt idx="31">
                  <c:v>12.16</c:v>
                </c:pt>
                <c:pt idx="32">
                  <c:v>11.545999999999999</c:v>
                </c:pt>
                <c:pt idx="33">
                  <c:v>10.84</c:v>
                </c:pt>
                <c:pt idx="34">
                  <c:v>9.8800000000000008</c:v>
                </c:pt>
                <c:pt idx="35">
                  <c:v>9.8800000000000008</c:v>
                </c:pt>
              </c:numCache>
            </c:numRef>
          </c:yVal>
          <c:smooth val="0"/>
        </c:ser>
        <c:ser>
          <c:idx val="5"/>
          <c:order val="5"/>
          <c:tx>
            <c:strRef>
              <c:f>Sheet1!$G$1</c:f>
              <c:strCache>
                <c:ptCount val="1"/>
                <c:pt idx="0">
                  <c:v>UCL (Pediatric)</c:v>
                </c:pt>
              </c:strCache>
            </c:strRef>
          </c:tx>
          <c:spPr>
            <a:ln w="41275">
              <a:solidFill>
                <a:srgbClr val="4DEAF1"/>
              </a:solidFill>
              <a:prstDash val="sysDash"/>
            </a:ln>
          </c:spPr>
          <c:marker>
            <c:symbol val="none"/>
          </c:marker>
          <c:xVal>
            <c:numRef>
              <c:f>Sheet1!$A$2:$A$40</c:f>
              <c:numCache>
                <c:formatCode>General</c:formatCode>
                <c:ptCount val="39"/>
                <c:pt idx="0">
                  <c:v>0</c:v>
                </c:pt>
                <c:pt idx="1">
                  <c:v>8.3299999999999999E-2</c:v>
                </c:pt>
                <c:pt idx="2">
                  <c:v>0.16669999999999999</c:v>
                </c:pt>
                <c:pt idx="3">
                  <c:v>0.25</c:v>
                </c:pt>
                <c:pt idx="4">
                  <c:v>0.33329999999999999</c:v>
                </c:pt>
                <c:pt idx="5">
                  <c:v>0.41670000000000001</c:v>
                </c:pt>
                <c:pt idx="6">
                  <c:v>0.5</c:v>
                </c:pt>
                <c:pt idx="7">
                  <c:v>0.58330000000000004</c:v>
                </c:pt>
                <c:pt idx="8">
                  <c:v>0.66669999999999996</c:v>
                </c:pt>
                <c:pt idx="9">
                  <c:v>0.75</c:v>
                </c:pt>
                <c:pt idx="10">
                  <c:v>0.83330000000000004</c:v>
                </c:pt>
                <c:pt idx="11">
                  <c:v>0.91669999999999996</c:v>
                </c:pt>
                <c:pt idx="12">
                  <c:v>1</c:v>
                </c:pt>
                <c:pt idx="13">
                  <c:v>2</c:v>
                </c:pt>
                <c:pt idx="14">
                  <c:v>3</c:v>
                </c:pt>
                <c:pt idx="15">
                  <c:v>4</c:v>
                </c:pt>
                <c:pt idx="16">
                  <c:v>5</c:v>
                </c:pt>
                <c:pt idx="17">
                  <c:v>6</c:v>
                </c:pt>
                <c:pt idx="18">
                  <c:v>7</c:v>
                </c:pt>
                <c:pt idx="19">
                  <c:v>8</c:v>
                </c:pt>
                <c:pt idx="20">
                  <c:v>9</c:v>
                </c:pt>
                <c:pt idx="21">
                  <c:v>10</c:v>
                </c:pt>
                <c:pt idx="22">
                  <c:v>11</c:v>
                </c:pt>
                <c:pt idx="23">
                  <c:v>12</c:v>
                </c:pt>
                <c:pt idx="24">
                  <c:v>13</c:v>
                </c:pt>
                <c:pt idx="25">
                  <c:v>14</c:v>
                </c:pt>
                <c:pt idx="26">
                  <c:v>15</c:v>
                </c:pt>
                <c:pt idx="27">
                  <c:v>16</c:v>
                </c:pt>
                <c:pt idx="28">
                  <c:v>17</c:v>
                </c:pt>
                <c:pt idx="29">
                  <c:v>18</c:v>
                </c:pt>
                <c:pt idx="30">
                  <c:v>19</c:v>
                </c:pt>
                <c:pt idx="31">
                  <c:v>20</c:v>
                </c:pt>
                <c:pt idx="32">
                  <c:v>21</c:v>
                </c:pt>
                <c:pt idx="33">
                  <c:v>22</c:v>
                </c:pt>
                <c:pt idx="34">
                  <c:v>23</c:v>
                </c:pt>
                <c:pt idx="35">
                  <c:v>24</c:v>
                </c:pt>
                <c:pt idx="36">
                  <c:v>25</c:v>
                </c:pt>
                <c:pt idx="37">
                  <c:v>26</c:v>
                </c:pt>
                <c:pt idx="38">
                  <c:v>27</c:v>
                </c:pt>
              </c:numCache>
            </c:numRef>
          </c:xVal>
          <c:yVal>
            <c:numRef>
              <c:f>Sheet1!$G$2:$G$40</c:f>
              <c:numCache>
                <c:formatCode>General</c:formatCode>
                <c:ptCount val="39"/>
                <c:pt idx="0">
                  <c:v>100</c:v>
                </c:pt>
                <c:pt idx="1">
                  <c:v>87.185000000000002</c:v>
                </c:pt>
                <c:pt idx="2">
                  <c:v>80.760000000000005</c:v>
                </c:pt>
                <c:pt idx="3">
                  <c:v>78.247</c:v>
                </c:pt>
                <c:pt idx="4">
                  <c:v>77.125</c:v>
                </c:pt>
                <c:pt idx="5">
                  <c:v>75.295000000000002</c:v>
                </c:pt>
                <c:pt idx="6">
                  <c:v>73.316000000000003</c:v>
                </c:pt>
                <c:pt idx="7">
                  <c:v>73.033000000000001</c:v>
                </c:pt>
                <c:pt idx="8">
                  <c:v>72.179000000000002</c:v>
                </c:pt>
                <c:pt idx="9">
                  <c:v>71.894000000000005</c:v>
                </c:pt>
                <c:pt idx="10">
                  <c:v>71.179000000000002</c:v>
                </c:pt>
                <c:pt idx="11">
                  <c:v>70.460999999999999</c:v>
                </c:pt>
                <c:pt idx="12">
                  <c:v>69.305999999999997</c:v>
                </c:pt>
                <c:pt idx="13">
                  <c:v>59.808</c:v>
                </c:pt>
                <c:pt idx="14">
                  <c:v>53.798999999999999</c:v>
                </c:pt>
                <c:pt idx="15">
                  <c:v>48.197000000000003</c:v>
                </c:pt>
                <c:pt idx="16">
                  <c:v>45.118000000000002</c:v>
                </c:pt>
                <c:pt idx="17">
                  <c:v>41.533999999999999</c:v>
                </c:pt>
                <c:pt idx="18">
                  <c:v>39.091999999999999</c:v>
                </c:pt>
                <c:pt idx="19">
                  <c:v>36.26</c:v>
                </c:pt>
                <c:pt idx="20">
                  <c:v>34.130000000000003</c:v>
                </c:pt>
                <c:pt idx="21">
                  <c:v>33.006999999999998</c:v>
                </c:pt>
                <c:pt idx="22">
                  <c:v>30.866</c:v>
                </c:pt>
                <c:pt idx="23">
                  <c:v>28.832000000000001</c:v>
                </c:pt>
                <c:pt idx="24">
                  <c:v>26.97</c:v>
                </c:pt>
                <c:pt idx="25">
                  <c:v>25.58</c:v>
                </c:pt>
                <c:pt idx="26">
                  <c:v>24.614000000000001</c:v>
                </c:pt>
                <c:pt idx="27">
                  <c:v>23.942</c:v>
                </c:pt>
                <c:pt idx="28">
                  <c:v>21.658999999999999</c:v>
                </c:pt>
                <c:pt idx="29">
                  <c:v>21.236999999999998</c:v>
                </c:pt>
                <c:pt idx="30">
                  <c:v>20.332999999999998</c:v>
                </c:pt>
                <c:pt idx="31">
                  <c:v>19.844000000000001</c:v>
                </c:pt>
                <c:pt idx="32">
                  <c:v>19.315000000000001</c:v>
                </c:pt>
                <c:pt idx="33">
                  <c:v>18.734999999999999</c:v>
                </c:pt>
                <c:pt idx="34">
                  <c:v>18.052</c:v>
                </c:pt>
                <c:pt idx="35">
                  <c:v>18.052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885892080"/>
        <c:axId val="885892472"/>
      </c:scatterChart>
      <c:valAx>
        <c:axId val="885892080"/>
        <c:scaling>
          <c:orientation val="minMax"/>
          <c:max val="26"/>
          <c:min val="0"/>
        </c:scaling>
        <c:delete val="0"/>
        <c:axPos val="b"/>
        <c:title>
          <c:tx>
            <c:rich>
              <a:bodyPr/>
              <a:lstStyle/>
              <a:p>
                <a:pPr>
                  <a:defRPr sz="1700"/>
                </a:pPr>
                <a:r>
                  <a:rPr lang="en-US" sz="1700" dirty="0" smtClean="0"/>
                  <a:t>Years</a:t>
                </a:r>
                <a:endParaRPr lang="en-US" sz="1700" dirty="0"/>
              </a:p>
            </c:rich>
          </c:tx>
          <c:layout/>
          <c:overlay val="0"/>
        </c:title>
        <c:numFmt formatCode="#,##0" sourceLinked="0"/>
        <c:majorTickMark val="out"/>
        <c:minorTickMark val="none"/>
        <c:tickLblPos val="nextTo"/>
        <c:txPr>
          <a:bodyPr rot="0"/>
          <a:lstStyle/>
          <a:p>
            <a:pPr>
              <a:defRPr sz="1500" b="1"/>
            </a:pPr>
            <a:endParaRPr lang="en-US"/>
          </a:p>
        </c:txPr>
        <c:crossAx val="885892472"/>
        <c:crosses val="autoZero"/>
        <c:crossBetween val="midCat"/>
        <c:majorUnit val="1"/>
      </c:valAx>
      <c:valAx>
        <c:axId val="885892472"/>
        <c:scaling>
          <c:orientation val="minMax"/>
          <c:max val="100"/>
        </c:scaling>
        <c:delete val="0"/>
        <c:axPos val="l"/>
        <c:majorGridlines>
          <c:spPr>
            <a:ln>
              <a:prstDash val="sysDash"/>
            </a:ln>
          </c:spPr>
        </c:majorGridlines>
        <c:title>
          <c:tx>
            <c:rich>
              <a:bodyPr rot="-5400000" vert="horz"/>
              <a:lstStyle/>
              <a:p>
                <a:pPr>
                  <a:defRPr sz="1700"/>
                </a:pPr>
                <a:r>
                  <a:rPr lang="en-US" sz="1700" b="1" i="0" baseline="0" dirty="0" smtClean="0">
                    <a:solidFill>
                      <a:schemeClr val="tx1"/>
                    </a:solidFill>
                  </a:rPr>
                  <a:t>Survival (%)</a:t>
                </a:r>
                <a:endParaRPr lang="en-US" sz="1700" b="1" i="0" baseline="0" dirty="0">
                  <a:solidFill>
                    <a:schemeClr val="tx1"/>
                  </a:solidFill>
                </a:endParaRP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500" b="1"/>
            </a:pPr>
            <a:endParaRPr lang="en-US"/>
          </a:p>
        </c:txPr>
        <c:crossAx val="885892080"/>
        <c:crosses val="autoZero"/>
        <c:crossBetween val="midCat"/>
        <c:majorUnit val="25"/>
      </c:valAx>
      <c:spPr>
        <a:solidFill>
          <a:schemeClr val="bg2"/>
        </a:solidFill>
        <a:ln>
          <a:solidFill>
            <a:schemeClr val="tx1"/>
          </a:solidFill>
        </a:ln>
      </c:spPr>
    </c:plotArea>
    <c:legend>
      <c:legendPos val="t"/>
      <c:legendEntry>
        <c:idx val="1"/>
        <c:delete val="1"/>
      </c:legendEntry>
      <c:legendEntry>
        <c:idx val="2"/>
        <c:delete val="1"/>
      </c:legendEntry>
      <c:legendEntry>
        <c:idx val="4"/>
        <c:delete val="1"/>
      </c:legendEntry>
      <c:legendEntry>
        <c:idx val="5"/>
        <c:delete val="1"/>
      </c:legendEntry>
      <c:layout>
        <c:manualLayout>
          <c:xMode val="edge"/>
          <c:yMode val="edge"/>
          <c:x val="9.7912805147144219E-2"/>
          <c:y val="0.71875"/>
          <c:w val="0.25436659466239286"/>
          <c:h val="0.11844693241469817"/>
        </c:manualLayout>
      </c:layout>
      <c:overlay val="0"/>
      <c:spPr>
        <a:noFill/>
        <a:ln>
          <a:solidFill>
            <a:schemeClr val="tx1"/>
          </a:solidFill>
        </a:ln>
      </c:spPr>
      <c:txPr>
        <a:bodyPr/>
        <a:lstStyle/>
        <a:p>
          <a:pPr>
            <a:defRPr sz="1400" b="1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CDB252C-2B20-4579-B4F5-6B70C5EC6897}" type="datetimeFigureOut">
              <a:rPr lang="en-US" smtClean="0"/>
              <a:pPr/>
              <a:t>10/24/2016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3FF3A6-B03F-4710-AAA0-E3CB014C4A5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99142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3FF3A6-B03F-4710-AAA0-E3CB014C4A59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58311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3FF3A6-B03F-4710-AAA0-E3CB014C4A59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866872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3FF3A6-B03F-4710-AAA0-E3CB014C4A59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259822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Survival was calculated using the Kaplan-Meier method, which incorporates information from all transplants for whom any follow-up has been provided.  Since many patients are still alive and some patients have been lost to follow-up, the survival rates are estimates rather than exact rates because the time of death is not known for all patients.  Therefore, 95% confidence limits are provided about the survival rate estimate; the survival rate shown is the best estimate but the true rate will most likely fall within these limits.</a:t>
            </a:r>
          </a:p>
          <a:p>
            <a:endParaRPr lang="en-US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 median survival is the estimated time point at which 50% of all of the recipients have died.  The conditional median survival is the estimated time point at which 50% of the recipients who survive to at least 1 year have died.  Because the decline in survival is greatest during the first year following transplantation, the conditional survival provides a more realistic expectation of survival time for recipients who survive the early post-transplant period.</a:t>
            </a:r>
          </a:p>
          <a:p>
            <a:endParaRPr lang="en-US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Survival rates were compared using the log-rank test statistic.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3FF3A6-B03F-4710-AAA0-E3CB014C4A59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20310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 sz="3600" baseline="0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 b="0"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95000">
              <a:srgbClr val="330033"/>
            </a:gs>
            <a:gs pos="100000">
              <a:schemeClr val="tx1"/>
            </a:gs>
          </a:gsLst>
          <a:lin ang="162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75000"/>
        <a:buFont typeface="Webdings" charset="2"/>
        <a:buChar char="&lt;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Font typeface="Times" charset="0"/>
        <a:buChar char="•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Font typeface="Times" charset="0"/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Font typeface="Times" charset="0"/>
        <a:buChar char="•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Font typeface="Times" charset="0"/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Font typeface="Times" charset="0"/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Font typeface="Times" charset="0"/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Font typeface="Times" charset="0"/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Font typeface="Times" charset="0"/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" y="2130425"/>
            <a:ext cx="8839200" cy="1470025"/>
          </a:xfrm>
        </p:spPr>
        <p:txBody>
          <a:bodyPr/>
          <a:lstStyle/>
          <a:p>
            <a:r>
              <a:rPr lang="en-US" sz="4000" dirty="0" smtClean="0"/>
              <a:t>HEART-LUNG TRANSPLANTATION</a:t>
            </a:r>
            <a:endParaRPr lang="en-US" sz="4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Overall</a:t>
            </a:r>
            <a:endParaRPr lang="en-US" dirty="0"/>
          </a:p>
        </p:txBody>
      </p:sp>
      <p:grpSp>
        <p:nvGrpSpPr>
          <p:cNvPr id="9" name="Group 8"/>
          <p:cNvGrpSpPr/>
          <p:nvPr/>
        </p:nvGrpSpPr>
        <p:grpSpPr>
          <a:xfrm>
            <a:off x="2" y="6146792"/>
            <a:ext cx="4715933" cy="711201"/>
            <a:chOff x="2" y="6146792"/>
            <a:chExt cx="4715933" cy="711201"/>
          </a:xfrm>
        </p:grpSpPr>
        <p:grpSp>
          <p:nvGrpSpPr>
            <p:cNvPr id="11" name="Group 10"/>
            <p:cNvGrpSpPr/>
            <p:nvPr/>
          </p:nvGrpSpPr>
          <p:grpSpPr>
            <a:xfrm>
              <a:off x="2" y="6146792"/>
              <a:ext cx="4715932" cy="711201"/>
              <a:chOff x="1" y="6067776"/>
              <a:chExt cx="4952999" cy="790224"/>
            </a:xfrm>
          </p:grpSpPr>
          <p:pic>
            <p:nvPicPr>
              <p:cNvPr id="13" name="Picture 12"/>
              <p:cNvPicPr>
                <a:picLocks noChangeAspect="1"/>
              </p:cNvPicPr>
              <p:nvPr/>
            </p:nvPicPr>
            <p:blipFill>
              <a:blip r:embed="rId2" cstate="print"/>
              <a:stretch>
                <a:fillRect/>
              </a:stretch>
            </p:blipFill>
            <p:spPr>
              <a:xfrm>
                <a:off x="1" y="6172200"/>
                <a:ext cx="4952999" cy="685800"/>
              </a:xfrm>
              <a:prstGeom prst="rect">
                <a:avLst/>
              </a:prstGeom>
            </p:spPr>
          </p:pic>
          <p:sp>
            <p:nvSpPr>
              <p:cNvPr id="14" name="logo_year"/>
              <p:cNvSpPr txBox="1"/>
              <p:nvPr/>
            </p:nvSpPr>
            <p:spPr>
              <a:xfrm>
                <a:off x="2971800" y="6067776"/>
                <a:ext cx="1885813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100" b="1" smtClean="0">
                    <a:solidFill>
                      <a:schemeClr val="bg1"/>
                    </a:solidFill>
                    <a:latin typeface="Arial"/>
                    <a:cs typeface="Arial"/>
                  </a:rPr>
                  <a:t>2016</a:t>
                </a:r>
                <a:endParaRPr lang="en-US" sz="2100" b="1" dirty="0">
                  <a:solidFill>
                    <a:schemeClr val="bg1"/>
                  </a:solidFill>
                  <a:latin typeface="Arial"/>
                  <a:cs typeface="Arial"/>
                </a:endParaRPr>
              </a:p>
            </p:txBody>
          </p:sp>
        </p:grpSp>
        <p:sp>
          <p:nvSpPr>
            <p:cNvPr id="12" name="logo_citation"/>
            <p:cNvSpPr txBox="1"/>
            <p:nvPr/>
          </p:nvSpPr>
          <p:spPr>
            <a:xfrm>
              <a:off x="2757009" y="6605562"/>
              <a:ext cx="1958926" cy="230832"/>
            </a:xfrm>
            <a:prstGeom prst="rect">
              <a:avLst/>
            </a:prstGeom>
            <a:noFill/>
          </p:spPr>
          <p:txBody>
            <a:bodyPr wrap="square" lIns="27432" tIns="45720" rIns="0" rtlCol="0" anchor="ctr" anchorCtr="0">
              <a:spAutoFit/>
            </a:bodyPr>
            <a:lstStyle/>
            <a:p>
              <a:r>
                <a:rPr lang="en-US" sz="900" b="1" dirty="0" smtClean="0">
                  <a:solidFill>
                    <a:schemeClr val="bg1"/>
                  </a:solidFill>
                  <a:latin typeface="Arial"/>
                  <a:cs typeface="Arial"/>
                </a:rPr>
                <a:t>JHLT. 2016 Oct; 35(10): 1149-1205</a:t>
              </a:r>
              <a:endParaRPr lang="en-US" sz="900" b="1" dirty="0">
                <a:solidFill>
                  <a:schemeClr val="bg1"/>
                </a:solidFill>
                <a:latin typeface="Arial"/>
                <a:cs typeface="Arial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720831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382000" cy="1143000"/>
          </a:xfrm>
        </p:spPr>
        <p:txBody>
          <a:bodyPr/>
          <a:lstStyle/>
          <a:p>
            <a:r>
              <a:rPr lang="en-US" sz="2600" dirty="0" smtClean="0"/>
              <a:t>Adult and Pediatric Heart-Lung Transplants</a:t>
            </a:r>
            <a:br>
              <a:rPr lang="en-US" sz="2600" dirty="0" smtClean="0"/>
            </a:br>
            <a:r>
              <a:rPr lang="en-US" sz="2400" dirty="0" smtClean="0"/>
              <a:t>Number of Transplants Reported by Location and Year</a:t>
            </a:r>
            <a:endParaRPr lang="en-US" sz="24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/>
          </p:nvPr>
        </p:nvGraphicFramePr>
        <p:xfrm>
          <a:off x="228600" y="1143000"/>
          <a:ext cx="8610600" cy="4648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4953000" y="5715000"/>
            <a:ext cx="40386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smtClean="0">
                <a:solidFill>
                  <a:srgbClr val="FFFF00"/>
                </a:solidFill>
              </a:rPr>
              <a:t>NOTE: This figure includes only the heart-lung transplants that are reported to the ISHLT Transplant Registry.  As such, this should not be construed as evidence that the number of heart-lung transplants worldwide has declined in recent years.</a:t>
            </a:r>
            <a:endParaRPr lang="en-US" dirty="0">
              <a:solidFill>
                <a:srgbClr val="FFFF00"/>
              </a:solidFill>
            </a:endParaRPr>
          </a:p>
        </p:txBody>
      </p:sp>
      <p:grpSp>
        <p:nvGrpSpPr>
          <p:cNvPr id="11" name="Group 10"/>
          <p:cNvGrpSpPr/>
          <p:nvPr/>
        </p:nvGrpSpPr>
        <p:grpSpPr>
          <a:xfrm>
            <a:off x="2" y="6146792"/>
            <a:ext cx="4715933" cy="711201"/>
            <a:chOff x="2" y="6146792"/>
            <a:chExt cx="4715933" cy="711201"/>
          </a:xfrm>
        </p:grpSpPr>
        <p:grpSp>
          <p:nvGrpSpPr>
            <p:cNvPr id="12" name="Group 11"/>
            <p:cNvGrpSpPr/>
            <p:nvPr/>
          </p:nvGrpSpPr>
          <p:grpSpPr>
            <a:xfrm>
              <a:off x="2" y="6146792"/>
              <a:ext cx="4715932" cy="711201"/>
              <a:chOff x="1" y="6067776"/>
              <a:chExt cx="4952999" cy="790224"/>
            </a:xfrm>
          </p:grpSpPr>
          <p:pic>
            <p:nvPicPr>
              <p:cNvPr id="17" name="Picture 16"/>
              <p:cNvPicPr>
                <a:picLocks noChangeAspect="1"/>
              </p:cNvPicPr>
              <p:nvPr/>
            </p:nvPicPr>
            <p:blipFill>
              <a:blip r:embed="rId4" cstate="print"/>
              <a:stretch>
                <a:fillRect/>
              </a:stretch>
            </p:blipFill>
            <p:spPr>
              <a:xfrm>
                <a:off x="1" y="6172200"/>
                <a:ext cx="4952999" cy="685800"/>
              </a:xfrm>
              <a:prstGeom prst="rect">
                <a:avLst/>
              </a:prstGeom>
            </p:spPr>
          </p:pic>
          <p:sp>
            <p:nvSpPr>
              <p:cNvPr id="18" name="logo_year"/>
              <p:cNvSpPr txBox="1"/>
              <p:nvPr/>
            </p:nvSpPr>
            <p:spPr>
              <a:xfrm>
                <a:off x="2971800" y="6067776"/>
                <a:ext cx="1885813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100" b="1" smtClean="0">
                    <a:solidFill>
                      <a:schemeClr val="bg1"/>
                    </a:solidFill>
                    <a:latin typeface="Arial"/>
                    <a:cs typeface="Arial"/>
                  </a:rPr>
                  <a:t>2016</a:t>
                </a:r>
                <a:endParaRPr lang="en-US" sz="2100" b="1" dirty="0">
                  <a:solidFill>
                    <a:schemeClr val="bg1"/>
                  </a:solidFill>
                  <a:latin typeface="Arial"/>
                  <a:cs typeface="Arial"/>
                </a:endParaRPr>
              </a:p>
            </p:txBody>
          </p:sp>
        </p:grpSp>
        <p:sp>
          <p:nvSpPr>
            <p:cNvPr id="16" name="logo_citation"/>
            <p:cNvSpPr txBox="1"/>
            <p:nvPr/>
          </p:nvSpPr>
          <p:spPr>
            <a:xfrm>
              <a:off x="2757009" y="6605562"/>
              <a:ext cx="1958926" cy="230832"/>
            </a:xfrm>
            <a:prstGeom prst="rect">
              <a:avLst/>
            </a:prstGeom>
            <a:noFill/>
          </p:spPr>
          <p:txBody>
            <a:bodyPr wrap="square" lIns="27432" tIns="45720" rIns="0" rtlCol="0" anchor="ctr" anchorCtr="0">
              <a:spAutoFit/>
            </a:bodyPr>
            <a:lstStyle/>
            <a:p>
              <a:r>
                <a:rPr lang="en-US" sz="900" b="1" dirty="0" smtClean="0">
                  <a:solidFill>
                    <a:schemeClr val="bg1"/>
                  </a:solidFill>
                  <a:latin typeface="Arial"/>
                  <a:cs typeface="Arial"/>
                </a:rPr>
                <a:t>JHLT. 2016 Oct; 35(10): 1149-1205</a:t>
              </a:r>
              <a:endParaRPr lang="en-US" sz="900" b="1" dirty="0">
                <a:solidFill>
                  <a:schemeClr val="bg1"/>
                </a:solidFill>
                <a:latin typeface="Arial"/>
                <a:cs typeface="Arial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1934992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/>
          </p:nvPr>
        </p:nvGraphicFramePr>
        <p:xfrm>
          <a:off x="228600" y="1219200"/>
          <a:ext cx="8701813" cy="5181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pSp>
        <p:nvGrpSpPr>
          <p:cNvPr id="10" name="Group 9"/>
          <p:cNvGrpSpPr/>
          <p:nvPr/>
        </p:nvGrpSpPr>
        <p:grpSpPr>
          <a:xfrm>
            <a:off x="2" y="6146792"/>
            <a:ext cx="4715933" cy="711201"/>
            <a:chOff x="2" y="6146792"/>
            <a:chExt cx="4715933" cy="711201"/>
          </a:xfrm>
        </p:grpSpPr>
        <p:grpSp>
          <p:nvGrpSpPr>
            <p:cNvPr id="11" name="Group 10"/>
            <p:cNvGrpSpPr/>
            <p:nvPr/>
          </p:nvGrpSpPr>
          <p:grpSpPr>
            <a:xfrm>
              <a:off x="2" y="6146792"/>
              <a:ext cx="4715932" cy="711201"/>
              <a:chOff x="1" y="6067776"/>
              <a:chExt cx="4952999" cy="790224"/>
            </a:xfrm>
          </p:grpSpPr>
          <p:pic>
            <p:nvPicPr>
              <p:cNvPr id="15" name="Picture 14"/>
              <p:cNvPicPr>
                <a:picLocks noChangeAspect="1"/>
              </p:cNvPicPr>
              <p:nvPr/>
            </p:nvPicPr>
            <p:blipFill>
              <a:blip r:embed="rId4" cstate="print"/>
              <a:stretch>
                <a:fillRect/>
              </a:stretch>
            </p:blipFill>
            <p:spPr>
              <a:xfrm>
                <a:off x="1" y="6172200"/>
                <a:ext cx="4952999" cy="685800"/>
              </a:xfrm>
              <a:prstGeom prst="rect">
                <a:avLst/>
              </a:prstGeom>
            </p:spPr>
          </p:pic>
          <p:sp>
            <p:nvSpPr>
              <p:cNvPr id="16" name="logo_year"/>
              <p:cNvSpPr txBox="1"/>
              <p:nvPr/>
            </p:nvSpPr>
            <p:spPr>
              <a:xfrm>
                <a:off x="2971800" y="6067776"/>
                <a:ext cx="1885813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100" b="1" smtClean="0">
                    <a:solidFill>
                      <a:schemeClr val="bg1"/>
                    </a:solidFill>
                    <a:latin typeface="Arial"/>
                    <a:cs typeface="Arial"/>
                  </a:rPr>
                  <a:t>2016</a:t>
                </a:r>
                <a:endParaRPr lang="en-US" sz="2100" b="1" dirty="0">
                  <a:solidFill>
                    <a:schemeClr val="bg1"/>
                  </a:solidFill>
                  <a:latin typeface="Arial"/>
                  <a:cs typeface="Arial"/>
                </a:endParaRPr>
              </a:p>
            </p:txBody>
          </p:sp>
        </p:grpSp>
        <p:sp>
          <p:nvSpPr>
            <p:cNvPr id="14" name="logo_citation"/>
            <p:cNvSpPr txBox="1"/>
            <p:nvPr/>
          </p:nvSpPr>
          <p:spPr>
            <a:xfrm>
              <a:off x="2757009" y="6605562"/>
              <a:ext cx="1958926" cy="230832"/>
            </a:xfrm>
            <a:prstGeom prst="rect">
              <a:avLst/>
            </a:prstGeom>
            <a:noFill/>
          </p:spPr>
          <p:txBody>
            <a:bodyPr wrap="square" lIns="27432" tIns="45720" rIns="0" rtlCol="0" anchor="ctr" anchorCtr="0">
              <a:spAutoFit/>
            </a:bodyPr>
            <a:lstStyle/>
            <a:p>
              <a:r>
                <a:rPr lang="en-US" sz="900" b="1" dirty="0" smtClean="0">
                  <a:solidFill>
                    <a:schemeClr val="bg1"/>
                  </a:solidFill>
                  <a:latin typeface="Arial"/>
                  <a:cs typeface="Arial"/>
                </a:rPr>
                <a:t>JHLT. 2016 Oct; 35(10): 1149-1205</a:t>
              </a:r>
              <a:endParaRPr lang="en-US" sz="900" b="1" dirty="0">
                <a:solidFill>
                  <a:schemeClr val="bg1"/>
                </a:solidFill>
                <a:latin typeface="Arial"/>
                <a:cs typeface="Arial"/>
              </a:endParaRPr>
            </a:p>
          </p:txBody>
        </p:sp>
      </p:grpSp>
      <p:sp>
        <p:nvSpPr>
          <p:cNvPr id="17" name="Title 1"/>
          <p:cNvSpPr txBox="1">
            <a:spLocks/>
          </p:cNvSpPr>
          <p:nvPr/>
        </p:nvSpPr>
        <p:spPr bwMode="auto">
          <a:xfrm>
            <a:off x="233565" y="122256"/>
            <a:ext cx="876300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" tIns="45720" rIns="9144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Arial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Arial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Arial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Arial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Arial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Arial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Arial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Arial" charset="0"/>
              </a:defRPr>
            </a:lvl9pPr>
          </a:lstStyle>
          <a:p>
            <a:r>
              <a:rPr lang="en-US" sz="2600" kern="0" dirty="0" smtClean="0"/>
              <a:t>Adult and Pediatric Heart-Lung Transplants</a:t>
            </a:r>
            <a:br>
              <a:rPr lang="en-US" sz="2600" kern="0" dirty="0" smtClean="0"/>
            </a:br>
            <a:endParaRPr lang="en-US" sz="2000" kern="0" dirty="0"/>
          </a:p>
        </p:txBody>
      </p:sp>
      <p:sp>
        <p:nvSpPr>
          <p:cNvPr id="3" name="Title 2"/>
          <p:cNvSpPr txBox="1"/>
          <p:nvPr/>
        </p:nvSpPr>
        <p:spPr>
          <a:xfrm>
            <a:off x="314848" y="742463"/>
            <a:ext cx="3657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kern="0" dirty="0"/>
              <a:t>Average Center </a:t>
            </a:r>
            <a:r>
              <a:rPr lang="en-US" sz="2400" b="1" kern="0" dirty="0" smtClean="0"/>
              <a:t>Volume</a:t>
            </a:r>
            <a:endParaRPr lang="en-US" sz="2400" b="1" kern="0" dirty="0"/>
          </a:p>
        </p:txBody>
      </p:sp>
      <p:sp>
        <p:nvSpPr>
          <p:cNvPr id="18" name="title_cohort"/>
          <p:cNvSpPr txBox="1"/>
          <p:nvPr/>
        </p:nvSpPr>
        <p:spPr>
          <a:xfrm>
            <a:off x="3843076" y="782096"/>
            <a:ext cx="5105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kern="0" smtClean="0"/>
              <a:t>(Transplants: January 2004 – June 2015)</a:t>
            </a:r>
            <a:endParaRPr lang="en-US" sz="2000" b="1" kern="0" dirty="0"/>
          </a:p>
        </p:txBody>
      </p:sp>
    </p:spTree>
    <p:extLst>
      <p:ext uri="{BB962C8B-B14F-4D97-AF65-F5344CB8AC3E}">
        <p14:creationId xmlns:p14="http://schemas.microsoft.com/office/powerpoint/2010/main" val="38593067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/>
          </p:nvPr>
        </p:nvGraphicFramePr>
        <p:xfrm>
          <a:off x="228600" y="1524000"/>
          <a:ext cx="8839200" cy="46227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pSp>
        <p:nvGrpSpPr>
          <p:cNvPr id="10" name="Group 9"/>
          <p:cNvGrpSpPr/>
          <p:nvPr/>
        </p:nvGrpSpPr>
        <p:grpSpPr>
          <a:xfrm>
            <a:off x="2" y="6146792"/>
            <a:ext cx="4715933" cy="711201"/>
            <a:chOff x="2" y="6146792"/>
            <a:chExt cx="4715933" cy="711201"/>
          </a:xfrm>
        </p:grpSpPr>
        <p:grpSp>
          <p:nvGrpSpPr>
            <p:cNvPr id="11" name="Group 10"/>
            <p:cNvGrpSpPr/>
            <p:nvPr/>
          </p:nvGrpSpPr>
          <p:grpSpPr>
            <a:xfrm>
              <a:off x="2" y="6146792"/>
              <a:ext cx="4715932" cy="711201"/>
              <a:chOff x="1" y="6067776"/>
              <a:chExt cx="4952999" cy="790224"/>
            </a:xfrm>
          </p:grpSpPr>
          <p:pic>
            <p:nvPicPr>
              <p:cNvPr id="15" name="Picture 14"/>
              <p:cNvPicPr>
                <a:picLocks noChangeAspect="1"/>
              </p:cNvPicPr>
              <p:nvPr/>
            </p:nvPicPr>
            <p:blipFill>
              <a:blip r:embed="rId4" cstate="print"/>
              <a:stretch>
                <a:fillRect/>
              </a:stretch>
            </p:blipFill>
            <p:spPr>
              <a:xfrm>
                <a:off x="1" y="6172200"/>
                <a:ext cx="4952999" cy="685800"/>
              </a:xfrm>
              <a:prstGeom prst="rect">
                <a:avLst/>
              </a:prstGeom>
            </p:spPr>
          </p:pic>
          <p:sp>
            <p:nvSpPr>
              <p:cNvPr id="16" name="logo_year"/>
              <p:cNvSpPr txBox="1"/>
              <p:nvPr/>
            </p:nvSpPr>
            <p:spPr>
              <a:xfrm>
                <a:off x="2971800" y="6067776"/>
                <a:ext cx="1885813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100" b="1" smtClean="0">
                    <a:solidFill>
                      <a:schemeClr val="bg1"/>
                    </a:solidFill>
                    <a:latin typeface="Arial"/>
                    <a:cs typeface="Arial"/>
                  </a:rPr>
                  <a:t>2016</a:t>
                </a:r>
                <a:endParaRPr lang="en-US" sz="2100" b="1" dirty="0">
                  <a:solidFill>
                    <a:schemeClr val="bg1"/>
                  </a:solidFill>
                  <a:latin typeface="Arial"/>
                  <a:cs typeface="Arial"/>
                </a:endParaRPr>
              </a:p>
            </p:txBody>
          </p:sp>
        </p:grpSp>
        <p:sp>
          <p:nvSpPr>
            <p:cNvPr id="14" name="logo_citation"/>
            <p:cNvSpPr txBox="1"/>
            <p:nvPr/>
          </p:nvSpPr>
          <p:spPr>
            <a:xfrm>
              <a:off x="2757009" y="6605562"/>
              <a:ext cx="1958926" cy="230832"/>
            </a:xfrm>
            <a:prstGeom prst="rect">
              <a:avLst/>
            </a:prstGeom>
            <a:noFill/>
          </p:spPr>
          <p:txBody>
            <a:bodyPr wrap="square" lIns="27432" tIns="45720" rIns="0" rtlCol="0" anchor="ctr" anchorCtr="0">
              <a:spAutoFit/>
            </a:bodyPr>
            <a:lstStyle/>
            <a:p>
              <a:r>
                <a:rPr lang="en-US" sz="900" b="1" dirty="0" smtClean="0">
                  <a:solidFill>
                    <a:schemeClr val="bg1"/>
                  </a:solidFill>
                  <a:latin typeface="Arial"/>
                  <a:cs typeface="Arial"/>
                </a:rPr>
                <a:t>JHLT. 2016 Oct; 35(10): 1149-1205</a:t>
              </a:r>
              <a:endParaRPr lang="en-US" sz="900" b="1" dirty="0">
                <a:solidFill>
                  <a:schemeClr val="bg1"/>
                </a:solidFill>
                <a:latin typeface="Arial"/>
                <a:cs typeface="Arial"/>
              </a:endParaRPr>
            </a:p>
          </p:txBody>
        </p:sp>
      </p:grpSp>
      <p:sp>
        <p:nvSpPr>
          <p:cNvPr id="17" name="Title 1"/>
          <p:cNvSpPr txBox="1">
            <a:spLocks/>
          </p:cNvSpPr>
          <p:nvPr/>
        </p:nvSpPr>
        <p:spPr bwMode="auto">
          <a:xfrm>
            <a:off x="0" y="294185"/>
            <a:ext cx="9144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Arial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Arial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Arial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Arial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Arial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Arial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Arial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Arial" charset="0"/>
              </a:defRPr>
            </a:lvl9pPr>
          </a:lstStyle>
          <a:p>
            <a:r>
              <a:rPr lang="en-US" sz="2600" kern="0" dirty="0" smtClean="0"/>
              <a:t>Adult and Pediatric Heart-Lung Transplants </a:t>
            </a:r>
            <a:br>
              <a:rPr lang="en-US" sz="2600" kern="0" dirty="0" smtClean="0"/>
            </a:br>
            <a:r>
              <a:rPr lang="en-US" sz="2400" kern="0" dirty="0" smtClean="0"/>
              <a:t>Distribution of Transplants by </a:t>
            </a:r>
            <a:r>
              <a:rPr lang="en-US" sz="2400" u="sng" kern="0" dirty="0" smtClean="0"/>
              <a:t>Lung</a:t>
            </a:r>
            <a:r>
              <a:rPr lang="en-US" sz="2400" kern="0" dirty="0" smtClean="0"/>
              <a:t> Center Volume</a:t>
            </a:r>
            <a:br>
              <a:rPr lang="en-US" sz="2400" kern="0" dirty="0" smtClean="0"/>
            </a:br>
            <a:endParaRPr lang="en-US" sz="2000" kern="0" dirty="0"/>
          </a:p>
        </p:txBody>
      </p:sp>
      <p:sp>
        <p:nvSpPr>
          <p:cNvPr id="3" name="title_cohort"/>
          <p:cNvSpPr txBox="1"/>
          <p:nvPr/>
        </p:nvSpPr>
        <p:spPr>
          <a:xfrm>
            <a:off x="1828800" y="1037075"/>
            <a:ext cx="5486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kern="0" smtClean="0"/>
              <a:t>(Transplants: January 2004 – June 2015)</a:t>
            </a:r>
            <a:endParaRPr lang="en-US" sz="2000" b="1" kern="0" dirty="0"/>
          </a:p>
        </p:txBody>
      </p:sp>
    </p:spTree>
    <p:extLst>
      <p:ext uri="{BB962C8B-B14F-4D97-AF65-F5344CB8AC3E}">
        <p14:creationId xmlns:p14="http://schemas.microsoft.com/office/powerpoint/2010/main" val="42357435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/>
          </p:nvPr>
        </p:nvGraphicFramePr>
        <p:xfrm>
          <a:off x="228600" y="1295400"/>
          <a:ext cx="8610600" cy="4876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pSp>
        <p:nvGrpSpPr>
          <p:cNvPr id="10" name="Group 9"/>
          <p:cNvGrpSpPr/>
          <p:nvPr/>
        </p:nvGrpSpPr>
        <p:grpSpPr>
          <a:xfrm>
            <a:off x="2" y="6146792"/>
            <a:ext cx="4715933" cy="711201"/>
            <a:chOff x="2" y="6146792"/>
            <a:chExt cx="4715933" cy="711201"/>
          </a:xfrm>
        </p:grpSpPr>
        <p:grpSp>
          <p:nvGrpSpPr>
            <p:cNvPr id="11" name="Group 10"/>
            <p:cNvGrpSpPr/>
            <p:nvPr/>
          </p:nvGrpSpPr>
          <p:grpSpPr>
            <a:xfrm>
              <a:off x="2" y="6146792"/>
              <a:ext cx="4715932" cy="711201"/>
              <a:chOff x="1" y="6067776"/>
              <a:chExt cx="4952999" cy="790224"/>
            </a:xfrm>
          </p:grpSpPr>
          <p:pic>
            <p:nvPicPr>
              <p:cNvPr id="15" name="Picture 14"/>
              <p:cNvPicPr>
                <a:picLocks noChangeAspect="1"/>
              </p:cNvPicPr>
              <p:nvPr/>
            </p:nvPicPr>
            <p:blipFill>
              <a:blip r:embed="rId4" cstate="print"/>
              <a:stretch>
                <a:fillRect/>
              </a:stretch>
            </p:blipFill>
            <p:spPr>
              <a:xfrm>
                <a:off x="1" y="6172200"/>
                <a:ext cx="4952999" cy="685800"/>
              </a:xfrm>
              <a:prstGeom prst="rect">
                <a:avLst/>
              </a:prstGeom>
            </p:spPr>
          </p:pic>
          <p:sp>
            <p:nvSpPr>
              <p:cNvPr id="16" name="logo_year"/>
              <p:cNvSpPr txBox="1"/>
              <p:nvPr/>
            </p:nvSpPr>
            <p:spPr>
              <a:xfrm>
                <a:off x="2971800" y="6067776"/>
                <a:ext cx="1885813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100" b="1" smtClean="0">
                    <a:solidFill>
                      <a:schemeClr val="bg1"/>
                    </a:solidFill>
                    <a:latin typeface="Arial"/>
                    <a:cs typeface="Arial"/>
                  </a:rPr>
                  <a:t>2016</a:t>
                </a:r>
                <a:endParaRPr lang="en-US" sz="2100" b="1" dirty="0">
                  <a:solidFill>
                    <a:schemeClr val="bg1"/>
                  </a:solidFill>
                  <a:latin typeface="Arial"/>
                  <a:cs typeface="Arial"/>
                </a:endParaRPr>
              </a:p>
            </p:txBody>
          </p:sp>
        </p:grpSp>
        <p:sp>
          <p:nvSpPr>
            <p:cNvPr id="14" name="logo_citation"/>
            <p:cNvSpPr txBox="1"/>
            <p:nvPr/>
          </p:nvSpPr>
          <p:spPr>
            <a:xfrm>
              <a:off x="2757009" y="6605562"/>
              <a:ext cx="1958926" cy="230832"/>
            </a:xfrm>
            <a:prstGeom prst="rect">
              <a:avLst/>
            </a:prstGeom>
            <a:noFill/>
          </p:spPr>
          <p:txBody>
            <a:bodyPr wrap="square" lIns="27432" tIns="45720" rIns="0" rtlCol="0" anchor="ctr" anchorCtr="0">
              <a:spAutoFit/>
            </a:bodyPr>
            <a:lstStyle/>
            <a:p>
              <a:r>
                <a:rPr lang="en-US" sz="900" b="1" dirty="0" smtClean="0">
                  <a:solidFill>
                    <a:schemeClr val="bg1"/>
                  </a:solidFill>
                  <a:latin typeface="Arial"/>
                  <a:cs typeface="Arial"/>
                </a:rPr>
                <a:t>JHLT. 2016 Oct; 35(10): 1149-1205</a:t>
              </a:r>
              <a:endParaRPr lang="en-US" sz="900" b="1" dirty="0">
                <a:solidFill>
                  <a:schemeClr val="bg1"/>
                </a:solidFill>
                <a:latin typeface="Arial"/>
                <a:cs typeface="Arial"/>
              </a:endParaRPr>
            </a:p>
          </p:txBody>
        </p:sp>
      </p:grpSp>
      <p:sp>
        <p:nvSpPr>
          <p:cNvPr id="17" name="Title 1"/>
          <p:cNvSpPr txBox="1">
            <a:spLocks/>
          </p:cNvSpPr>
          <p:nvPr/>
        </p:nvSpPr>
        <p:spPr bwMode="auto">
          <a:xfrm>
            <a:off x="0" y="228600"/>
            <a:ext cx="91440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Arial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Arial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Arial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Arial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Arial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Arial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Arial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Arial" charset="0"/>
              </a:defRPr>
            </a:lvl9pPr>
          </a:lstStyle>
          <a:p>
            <a:r>
              <a:rPr lang="en-US" sz="2600" kern="0" dirty="0" smtClean="0"/>
              <a:t>Adult and Pediatric Heart-Lung Transplants</a:t>
            </a:r>
            <a:r>
              <a:rPr lang="en-US" sz="2400" kern="0" dirty="0" smtClean="0"/>
              <a:t/>
            </a:r>
            <a:br>
              <a:rPr lang="en-US" sz="2400" kern="0" dirty="0" smtClean="0"/>
            </a:br>
            <a:r>
              <a:rPr lang="en-US" sz="2400" kern="0" dirty="0" smtClean="0"/>
              <a:t>Kaplan-Meier Survival by Age Group</a:t>
            </a:r>
            <a:br>
              <a:rPr lang="en-US" sz="2400" kern="0" dirty="0" smtClean="0"/>
            </a:br>
            <a:endParaRPr lang="en-US" sz="2000" kern="0" dirty="0"/>
          </a:p>
        </p:txBody>
      </p:sp>
      <p:sp>
        <p:nvSpPr>
          <p:cNvPr id="18" name="median_survival"/>
          <p:cNvSpPr txBox="1"/>
          <p:nvPr/>
        </p:nvSpPr>
        <p:spPr>
          <a:xfrm>
            <a:off x="5029200" y="1600200"/>
            <a:ext cx="3280811" cy="990576"/>
          </a:xfrm>
          <a:prstGeom prst="rect">
            <a:avLst/>
          </a:prstGeom>
          <a:solidFill>
            <a:srgbClr val="000000"/>
          </a:solidFill>
          <a:ln>
            <a:solidFill>
              <a:srgbClr val="FFFF00"/>
            </a:solidFill>
          </a:ln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Median survival (years):</a:t>
            </a:r>
          </a:p>
          <a:p>
            <a:r>
              <a:rPr lang="en-US" sz="1400" b="1" dirty="0" smtClean="0">
                <a:solidFill>
                  <a:schemeClr val="tx1"/>
                </a:solidFill>
              </a:rPr>
              <a:t>Adult = 3.3, Pediatric = 3.0 Conditional median survival (years): Adult = 10.3, Pediatric = 7.8</a:t>
            </a:r>
            <a:endParaRPr lang="en-US" sz="1400" b="1" dirty="0"/>
          </a:p>
        </p:txBody>
      </p:sp>
      <p:sp>
        <p:nvSpPr>
          <p:cNvPr id="19" name="pvalues"/>
          <p:cNvSpPr txBox="1"/>
          <p:nvPr/>
        </p:nvSpPr>
        <p:spPr>
          <a:xfrm>
            <a:off x="3222003" y="2870031"/>
            <a:ext cx="1756821" cy="380976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500" b="1" dirty="0">
                <a:solidFill>
                  <a:srgbClr val="FFFF00"/>
                </a:solidFill>
              </a:rPr>
              <a:t>p = </a:t>
            </a:r>
            <a:r>
              <a:rPr lang="en-US" sz="1500" b="1" dirty="0" smtClean="0">
                <a:solidFill>
                  <a:srgbClr val="FFFF00"/>
                </a:solidFill>
              </a:rPr>
              <a:t>0.4536</a:t>
            </a:r>
            <a:endParaRPr lang="en-US" sz="1500" b="1" dirty="0">
              <a:solidFill>
                <a:srgbClr val="FFFF00"/>
              </a:solidFill>
            </a:endParaRPr>
          </a:p>
        </p:txBody>
      </p:sp>
      <p:sp>
        <p:nvSpPr>
          <p:cNvPr id="3" name="title_cohort"/>
          <p:cNvSpPr txBox="1"/>
          <p:nvPr/>
        </p:nvSpPr>
        <p:spPr>
          <a:xfrm>
            <a:off x="2039396" y="897975"/>
            <a:ext cx="5105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kern="0" smtClean="0"/>
              <a:t>(Transplants: 1982 - June 2014)</a:t>
            </a:r>
            <a:endParaRPr lang="en-US" sz="2000" b="1" kern="0" dirty="0"/>
          </a:p>
        </p:txBody>
      </p:sp>
    </p:spTree>
    <p:extLst>
      <p:ext uri="{BB962C8B-B14F-4D97-AF65-F5344CB8AC3E}">
        <p14:creationId xmlns:p14="http://schemas.microsoft.com/office/powerpoint/2010/main" val="4021242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UNOSTemplate">
  <a:themeElements>
    <a:clrScheme name="Blank Presentation 13">
      <a:dk1>
        <a:srgbClr val="000000"/>
      </a:dk1>
      <a:lt1>
        <a:srgbClr val="FFFFFF"/>
      </a:lt1>
      <a:dk2>
        <a:srgbClr val="00004C"/>
      </a:dk2>
      <a:lt2>
        <a:srgbClr val="FFCC00"/>
      </a:lt2>
      <a:accent1>
        <a:srgbClr val="99CC66"/>
      </a:accent1>
      <a:accent2>
        <a:srgbClr val="B97E33"/>
      </a:accent2>
      <a:accent3>
        <a:srgbClr val="AAAAB2"/>
      </a:accent3>
      <a:accent4>
        <a:srgbClr val="DADADA"/>
      </a:accent4>
      <a:accent5>
        <a:srgbClr val="CAE2B8"/>
      </a:accent5>
      <a:accent6>
        <a:srgbClr val="A7722D"/>
      </a:accent6>
      <a:hlink>
        <a:srgbClr val="4C97CC"/>
      </a:hlink>
      <a:folHlink>
        <a:srgbClr val="6633CC"/>
      </a:folHlink>
    </a:clrScheme>
    <a:fontScheme name="Blank Presentatio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3">
        <a:dk1>
          <a:srgbClr val="000000"/>
        </a:dk1>
        <a:lt1>
          <a:srgbClr val="FFFFFF"/>
        </a:lt1>
        <a:dk2>
          <a:srgbClr val="00004C"/>
        </a:dk2>
        <a:lt2>
          <a:srgbClr val="FFCC00"/>
        </a:lt2>
        <a:accent1>
          <a:srgbClr val="99CC66"/>
        </a:accent1>
        <a:accent2>
          <a:srgbClr val="B97E33"/>
        </a:accent2>
        <a:accent3>
          <a:srgbClr val="AAAAB2"/>
        </a:accent3>
        <a:accent4>
          <a:srgbClr val="DADADA"/>
        </a:accent4>
        <a:accent5>
          <a:srgbClr val="CAE2B8"/>
        </a:accent5>
        <a:accent6>
          <a:srgbClr val="A7722D"/>
        </a:accent6>
        <a:hlink>
          <a:srgbClr val="4C97CC"/>
        </a:hlink>
        <a:folHlink>
          <a:srgbClr val="6633CC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AF5245B14F216408B1953D66C9FE43C" ma:contentTypeVersion="3" ma:contentTypeDescription="Create a new document." ma:contentTypeScope="" ma:versionID="8eb892a45db1d8fa36d7f98cfb1cb01c">
  <xsd:schema xmlns:xsd="http://www.w3.org/2001/XMLSchema" xmlns:xs="http://www.w3.org/2001/XMLSchema" xmlns:p="http://schemas.microsoft.com/office/2006/metadata/properties" xmlns:ns2="1df23a4e-d417-4e0a-a778-b7db59ac479a" targetNamespace="http://schemas.microsoft.com/office/2006/metadata/properties" ma:root="true" ma:fieldsID="0a4e666b0ee137039274c824be3bca3a" ns2:_="">
    <xsd:import namespace="1df23a4e-d417-4e0a-a778-b7db59ac479a"/>
    <xsd:element name="properties">
      <xsd:complexType>
        <xsd:sequence>
          <xsd:element name="documentManagement">
            <xsd:complexType>
              <xsd:all>
                <xsd:element ref="ns2:Description0" minOccurs="0"/>
                <xsd:element ref="ns2:Archive_x0020_Statu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df23a4e-d417-4e0a-a778-b7db59ac479a" elementFormDefault="qualified">
    <xsd:import namespace="http://schemas.microsoft.com/office/2006/documentManagement/types"/>
    <xsd:import namespace="http://schemas.microsoft.com/office/infopath/2007/PartnerControls"/>
    <xsd:element name="Description0" ma:index="8" nillable="true" ma:displayName="Description" ma:internalName="Description0" ma:readOnly="false">
      <xsd:simpleType>
        <xsd:restriction base="dms:Text">
          <xsd:maxLength value="255"/>
        </xsd:restriction>
      </xsd:simpleType>
    </xsd:element>
    <xsd:element name="Archive_x0020_Status" ma:index="9" nillable="true" ma:displayName="Archive Status" ma:default="Active" ma:description="Status field of Active vs. Archive" ma:format="Dropdown" ma:internalName="Archive_x0020_Status">
      <xsd:simpleType>
        <xsd:restriction base="dms:Choice">
          <xsd:enumeration value="Active"/>
          <xsd:enumeration value="Archive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 ma:readOnly="tru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>
  <documentManagement>
    <Description0 xmlns="1df23a4e-d417-4e0a-a778-b7db59ac479a">Final slides</Description0>
    <Archive_x0020_Status xmlns="1df23a4e-d417-4e0a-a778-b7db59ac479a">Active</Archive_x0020_Status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?mso-contentType ?>
<customXsn xmlns="http://schemas.microsoft.com/office/2006/metadata/customXsn">
  <xsnLocation>http://departments/research/PMO/Private/Document Management and Control/Templates/Document Request and Tracking Form.doc</xsnLocation>
  <cached>True</cached>
  <openByDefault>False</openByDefault>
  <xsnScope>http://departments/research/Staff/ISHLT</xsnScope>
</customXsn>
</file>

<file path=customXml/itemProps1.xml><?xml version="1.0" encoding="utf-8"?>
<ds:datastoreItem xmlns:ds="http://schemas.openxmlformats.org/officeDocument/2006/customXml" ds:itemID="{B3EE30BC-07F5-4F5D-BD15-1A4AC112D01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df23a4e-d417-4e0a-a778-b7db59ac479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C91805D6-AC72-435D-A51A-1C2C01D7BD28}">
  <ds:schemaRefs>
    <ds:schemaRef ds:uri="http://purl.org/dc/elements/1.1/"/>
    <ds:schemaRef ds:uri="http://purl.org/dc/dcmitype/"/>
    <ds:schemaRef ds:uri="http://www.w3.org/XML/1998/namespace"/>
    <ds:schemaRef ds:uri="http://purl.org/dc/terms/"/>
    <ds:schemaRef ds:uri="1df23a4e-d417-4e0a-a778-b7db59ac479a"/>
    <ds:schemaRef ds:uri="http://schemas.microsoft.com/office/infopath/2007/PartnerControls"/>
    <ds:schemaRef ds:uri="http://schemas.microsoft.com/office/2006/documentManagement/types"/>
    <ds:schemaRef ds:uri="http://schemas.openxmlformats.org/package/2006/metadata/core-properties"/>
    <ds:schemaRef ds:uri="http://schemas.microsoft.com/office/2006/metadata/properties"/>
  </ds:schemaRefs>
</ds:datastoreItem>
</file>

<file path=customXml/itemProps3.xml><?xml version="1.0" encoding="utf-8"?>
<ds:datastoreItem xmlns:ds="http://schemas.openxmlformats.org/officeDocument/2006/customXml" ds:itemID="{867B47CE-0255-4774-B4EC-289B3F01EA05}">
  <ds:schemaRefs>
    <ds:schemaRef ds:uri="http://schemas.microsoft.com/sharepoint/v3/contenttype/forms"/>
  </ds:schemaRefs>
</ds:datastoreItem>
</file>

<file path=customXml/itemProps4.xml><?xml version="1.0" encoding="utf-8"?>
<ds:datastoreItem xmlns:ds="http://schemas.openxmlformats.org/officeDocument/2006/customXml" ds:itemID="{6DB87FC0-3E2B-4C30-984F-49362E219003}">
  <ds:schemaRefs>
    <ds:schemaRef ds:uri="http://schemas.microsoft.com/office/2006/metadata/customXsn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UNOSTemplate</Template>
  <TotalTime>2030</TotalTime>
  <Words>384</Words>
  <Application>Microsoft Office PowerPoint</Application>
  <PresentationFormat>On-screen Show (4:3)</PresentationFormat>
  <Paragraphs>42</Paragraphs>
  <Slides>5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Times</vt:lpstr>
      <vt:lpstr>Webdings</vt:lpstr>
      <vt:lpstr>UNOSTemplate</vt:lpstr>
      <vt:lpstr>HEART-LUNG TRANSPLANTATION</vt:lpstr>
      <vt:lpstr>Adult and Pediatric Heart-Lung Transplants Number of Transplants Reported by Location and Year</vt:lpstr>
      <vt:lpstr>PowerPoint Presentation</vt:lpstr>
      <vt:lpstr>PowerPoint Presentation</vt:lpstr>
      <vt:lpstr>PowerPoint Presentation</vt:lpstr>
    </vt:vector>
  </TitlesOfParts>
  <Company>UNOS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ISHLT Registry Slides</dc:title>
  <dc:creator>Manny Carwile</dc:creator>
  <cp:lastModifiedBy>Leah B. Edwards</cp:lastModifiedBy>
  <cp:revision>639</cp:revision>
  <dcterms:created xsi:type="dcterms:W3CDTF">2009-06-30T12:53:17Z</dcterms:created>
  <dcterms:modified xsi:type="dcterms:W3CDTF">2016-10-24T18:48:21Z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0x0101008AF5245B14F216408B1953D66C9FE43C</vt:lpwstr>
  </property>
</Properties>
</file>