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notesSlides/notesSlide10.xml" ContentType="application/vnd.openxmlformats-officedocument.presentationml.notesSlide+xml"/>
  <Override PartName="/ppt/charts/chart4.xml" ContentType="application/vnd.openxmlformats-officedocument.drawingml.chart+xml"/>
  <Override PartName="/ppt/notesSlides/notesSlide11.xml" ContentType="application/vnd.openxmlformats-officedocument.presentationml.notesSlide+xml"/>
  <Override PartName="/ppt/charts/chart5.xml" ContentType="application/vnd.openxmlformats-officedocument.drawingml.chart+xml"/>
  <Override PartName="/ppt/notesSlides/notesSlide12.xml" ContentType="application/vnd.openxmlformats-officedocument.presentationml.notesSlide+xml"/>
  <Override PartName="/ppt/charts/chart6.xml" ContentType="application/vnd.openxmlformats-officedocument.drawingml.chart+xml"/>
  <Override PartName="/ppt/notesSlides/notesSlide13.xml" ContentType="application/vnd.openxmlformats-officedocument.presentationml.notesSlide+xml"/>
  <Override PartName="/ppt/charts/chart7.xml" ContentType="application/vnd.openxmlformats-officedocument.drawingml.chart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51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99FF"/>
    <a:srgbClr val="330033"/>
    <a:srgbClr val="CCCC00"/>
    <a:srgbClr val="CC6600"/>
    <a:srgbClr val="9900FF"/>
    <a:srgbClr val="9966FF"/>
    <a:srgbClr val="FF00FF"/>
    <a:srgbClr val="FF66FF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5" autoAdjust="0"/>
    <p:restoredTop sz="96000" autoAdjust="0"/>
  </p:normalViewPr>
  <p:slideViewPr>
    <p:cSldViewPr>
      <p:cViewPr varScale="1">
        <p:scale>
          <a:sx n="84" d="100"/>
          <a:sy n="84" d="100"/>
        </p:scale>
        <p:origin x="148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-154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50" Type="http://schemas.openxmlformats.org/officeDocument/2006/relationships/slide" Target="slides/slide45.xml"/><Relationship Id="rId55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slide" Target="slides/slide36.xml"/><Relationship Id="rId54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slide" Target="slides/slide44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8" Type="http://schemas.openxmlformats.org/officeDocument/2006/relationships/slide" Target="slides/slide3.xml"/><Relationship Id="rId51" Type="http://schemas.openxmlformats.org/officeDocument/2006/relationships/notesMaster" Target="notesMasters/notesMaster1.xml"/><Relationship Id="rId3" Type="http://schemas.openxmlformats.org/officeDocument/2006/relationships/customXml" Target="../customXml/item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1.xlsx"/><Relationship Id="rId1" Type="http://schemas.openxmlformats.org/officeDocument/2006/relationships/image" Target="../media/image2.png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763512414930435"/>
          <c:y val="3.5396825396825399E-2"/>
          <c:w val="0.87614068706013515"/>
          <c:h val="0.8048677248677247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Europe</c:v>
                </c:pt>
              </c:strCache>
            </c:strRef>
          </c:tx>
          <c:spPr>
            <a:gradFill flip="none" rotWithShape="1">
              <a:gsLst>
                <a:gs pos="0">
                  <a:srgbClr val="208C03"/>
                </a:gs>
                <a:gs pos="50000">
                  <a:srgbClr val="20F703"/>
                </a:gs>
                <a:gs pos="100000">
                  <a:srgbClr val="208C03"/>
                </a:gs>
              </a:gsLst>
              <a:lin ang="10800000" scaled="1"/>
              <a:tileRect/>
            </a:gradFill>
            <a:ln>
              <a:solidFill>
                <a:srgbClr val="000000"/>
              </a:solidFill>
            </a:ln>
          </c:spPr>
          <c:invertIfNegative val="0"/>
          <c:cat>
            <c:strRef>
              <c:f>Sheet1!$A$2:$A$14</c:f>
              <c:strCache>
                <c:ptCount val="13"/>
                <c:pt idx="0">
                  <c:v>Adult HR</c:v>
                </c:pt>
                <c:pt idx="1">
                  <c:v>Ped HR</c:v>
                </c:pt>
                <c:pt idx="2">
                  <c:v>Adult LU</c:v>
                </c:pt>
                <c:pt idx="3">
                  <c:v>Ped LU</c:v>
                </c:pt>
                <c:pt idx="4">
                  <c:v>Adult HL</c:v>
                </c:pt>
                <c:pt idx="5">
                  <c:v>Ped HL</c:v>
                </c:pt>
                <c:pt idx="6">
                  <c:v> </c:v>
                </c:pt>
                <c:pt idx="7">
                  <c:v>Adult HR</c:v>
                </c:pt>
                <c:pt idx="8">
                  <c:v>Ped HR</c:v>
                </c:pt>
                <c:pt idx="9">
                  <c:v>Adult LU</c:v>
                </c:pt>
                <c:pt idx="10">
                  <c:v>Ped LU</c:v>
                </c:pt>
                <c:pt idx="11">
                  <c:v>Adult HL</c:v>
                </c:pt>
                <c:pt idx="12">
                  <c:v>Ped HL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1411</c:v>
                </c:pt>
                <c:pt idx="1">
                  <c:v>95.1</c:v>
                </c:pt>
                <c:pt idx="2">
                  <c:v>343.6</c:v>
                </c:pt>
                <c:pt idx="3">
                  <c:v>17.5</c:v>
                </c:pt>
                <c:pt idx="4">
                  <c:v>85.2</c:v>
                </c:pt>
                <c:pt idx="5">
                  <c:v>20.3</c:v>
                </c:pt>
                <c:pt idx="6">
                  <c:v>0</c:v>
                </c:pt>
                <c:pt idx="7">
                  <c:v>1339.5</c:v>
                </c:pt>
                <c:pt idx="8">
                  <c:v>124.8</c:v>
                </c:pt>
                <c:pt idx="9">
                  <c:v>1213</c:v>
                </c:pt>
                <c:pt idx="10">
                  <c:v>46</c:v>
                </c:pt>
                <c:pt idx="11">
                  <c:v>42.1</c:v>
                </c:pt>
                <c:pt idx="12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North America</c:v>
                </c:pt>
              </c:strCache>
            </c:strRef>
          </c:tx>
          <c:spPr>
            <a:gradFill>
              <a:gsLst>
                <a:gs pos="0">
                  <a:srgbClr val="CCCC00"/>
                </a:gs>
                <a:gs pos="50000">
                  <a:srgbClr val="FFFF00"/>
                </a:gs>
                <a:gs pos="100000">
                  <a:srgbClr val="CCCC00"/>
                </a:gs>
              </a:gsLst>
              <a:lin ang="0" scaled="1"/>
            </a:gradFill>
            <a:ln>
              <a:solidFill>
                <a:srgbClr val="000000"/>
              </a:solidFill>
            </a:ln>
          </c:spPr>
          <c:invertIfNegative val="0"/>
          <c:cat>
            <c:strRef>
              <c:f>Sheet1!$A$2:$A$14</c:f>
              <c:strCache>
                <c:ptCount val="13"/>
                <c:pt idx="0">
                  <c:v>Adult HR</c:v>
                </c:pt>
                <c:pt idx="1">
                  <c:v>Ped HR</c:v>
                </c:pt>
                <c:pt idx="2">
                  <c:v>Adult LU</c:v>
                </c:pt>
                <c:pt idx="3">
                  <c:v>Ped LU</c:v>
                </c:pt>
                <c:pt idx="4">
                  <c:v>Adult HL</c:v>
                </c:pt>
                <c:pt idx="5">
                  <c:v>Ped HL</c:v>
                </c:pt>
                <c:pt idx="6">
                  <c:v> </c:v>
                </c:pt>
                <c:pt idx="7">
                  <c:v>Adult HR</c:v>
                </c:pt>
                <c:pt idx="8">
                  <c:v>Ped HR</c:v>
                </c:pt>
                <c:pt idx="9">
                  <c:v>Adult LU</c:v>
                </c:pt>
                <c:pt idx="10">
                  <c:v>Ped LU</c:v>
                </c:pt>
                <c:pt idx="11">
                  <c:v>Adult HL</c:v>
                </c:pt>
                <c:pt idx="12">
                  <c:v>Ped HL</c:v>
                </c:pt>
              </c:strCache>
            </c:str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1660.3</c:v>
                </c:pt>
                <c:pt idx="1">
                  <c:v>202.6</c:v>
                </c:pt>
                <c:pt idx="2">
                  <c:v>557.5</c:v>
                </c:pt>
                <c:pt idx="3">
                  <c:v>37.9</c:v>
                </c:pt>
                <c:pt idx="4">
                  <c:v>43.5</c:v>
                </c:pt>
                <c:pt idx="5">
                  <c:v>8.8000000000000007</c:v>
                </c:pt>
                <c:pt idx="6">
                  <c:v>0</c:v>
                </c:pt>
                <c:pt idx="7">
                  <c:v>2016.3</c:v>
                </c:pt>
                <c:pt idx="8">
                  <c:v>381.9</c:v>
                </c:pt>
                <c:pt idx="9">
                  <c:v>1751.4</c:v>
                </c:pt>
                <c:pt idx="10">
                  <c:v>54.7</c:v>
                </c:pt>
                <c:pt idx="11">
                  <c:v>28.8</c:v>
                </c:pt>
                <c:pt idx="12">
                  <c:v>4.5999999999999996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Others</c:v>
                </c:pt>
              </c:strCache>
            </c:strRef>
          </c:tx>
          <c:spPr>
            <a:gradFill>
              <a:gsLst>
                <a:gs pos="0">
                  <a:srgbClr val="C00000"/>
                </a:gs>
                <a:gs pos="50000">
                  <a:srgbClr val="FF0000"/>
                </a:gs>
                <a:gs pos="100000">
                  <a:srgbClr val="C00000"/>
                </a:gs>
              </a:gsLst>
              <a:lin ang="10800000" scaled="1"/>
            </a:gradFill>
            <a:ln>
              <a:solidFill>
                <a:srgbClr val="000000"/>
              </a:solidFill>
            </a:ln>
          </c:spPr>
          <c:invertIfNegative val="0"/>
          <c:dPt>
            <c:idx val="12"/>
            <c:invertIfNegative val="0"/>
            <c:bubble3D val="0"/>
            <c:spPr>
              <a:blipFill>
                <a:blip xmlns:r="http://schemas.openxmlformats.org/officeDocument/2006/relationships" r:embed="rId1"/>
                <a:stretch>
                  <a:fillRect/>
                </a:stretch>
              </a:blipFill>
              <a:ln>
                <a:solidFill>
                  <a:srgbClr val="000000"/>
                </a:solidFill>
              </a:ln>
            </c:spPr>
          </c:dPt>
          <c:cat>
            <c:strRef>
              <c:f>Sheet1!$A$2:$A$14</c:f>
              <c:strCache>
                <c:ptCount val="13"/>
                <c:pt idx="0">
                  <c:v>Adult HR</c:v>
                </c:pt>
                <c:pt idx="1">
                  <c:v>Ped HR</c:v>
                </c:pt>
                <c:pt idx="2">
                  <c:v>Adult LU</c:v>
                </c:pt>
                <c:pt idx="3">
                  <c:v>Ped LU</c:v>
                </c:pt>
                <c:pt idx="4">
                  <c:v>Adult HL</c:v>
                </c:pt>
                <c:pt idx="5">
                  <c:v>Ped HL</c:v>
                </c:pt>
                <c:pt idx="6">
                  <c:v> </c:v>
                </c:pt>
                <c:pt idx="7">
                  <c:v>Adult HR</c:v>
                </c:pt>
                <c:pt idx="8">
                  <c:v>Ped HR</c:v>
                </c:pt>
                <c:pt idx="9">
                  <c:v>Adult LU</c:v>
                </c:pt>
                <c:pt idx="10">
                  <c:v>Ped LU</c:v>
                </c:pt>
                <c:pt idx="11">
                  <c:v>Adult HL</c:v>
                </c:pt>
                <c:pt idx="12">
                  <c:v>Ped HL</c:v>
                </c:pt>
              </c:strCache>
            </c:strRef>
          </c:cat>
          <c:val>
            <c:numRef>
              <c:f>Sheet1!$D$2:$D$14</c:f>
              <c:numCache>
                <c:formatCode>General</c:formatCode>
                <c:ptCount val="13"/>
                <c:pt idx="0">
                  <c:v>146.4</c:v>
                </c:pt>
                <c:pt idx="1">
                  <c:v>10.7</c:v>
                </c:pt>
                <c:pt idx="2">
                  <c:v>75.8</c:v>
                </c:pt>
                <c:pt idx="3">
                  <c:v>3.3</c:v>
                </c:pt>
                <c:pt idx="4">
                  <c:v>8.5</c:v>
                </c:pt>
                <c:pt idx="5">
                  <c:v>1.8</c:v>
                </c:pt>
                <c:pt idx="6">
                  <c:v>0</c:v>
                </c:pt>
                <c:pt idx="7">
                  <c:v>308.60000000000002</c:v>
                </c:pt>
                <c:pt idx="8">
                  <c:v>31.6</c:v>
                </c:pt>
                <c:pt idx="9">
                  <c:v>239</c:v>
                </c:pt>
                <c:pt idx="10">
                  <c:v>8.5</c:v>
                </c:pt>
                <c:pt idx="11">
                  <c:v>5.9</c:v>
                </c:pt>
                <c:pt idx="12">
                  <c:v>1.7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726481672"/>
        <c:axId val="726480888"/>
      </c:barChart>
      <c:catAx>
        <c:axId val="72648167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26480888"/>
        <c:crosses val="autoZero"/>
        <c:auto val="1"/>
        <c:lblAlgn val="ctr"/>
        <c:lblOffset val="100"/>
        <c:tickLblSkip val="1"/>
        <c:noMultiLvlLbl val="0"/>
      </c:catAx>
      <c:valAx>
        <c:axId val="726480888"/>
        <c:scaling>
          <c:orientation val="minMax"/>
          <c:max val="4000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dirty="0" smtClean="0"/>
                  <a:t>Number of Transplants</a:t>
                </a:r>
                <a:endParaRPr lang="en-US" sz="1700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726481672"/>
        <c:crosses val="autoZero"/>
        <c:crossBetween val="between"/>
      </c:valAx>
      <c:spPr>
        <a:solidFill>
          <a:schemeClr val="bg2"/>
        </a:solidFill>
        <a:ln>
          <a:solidFill>
            <a:schemeClr val="tx1"/>
          </a:solidFill>
        </a:ln>
      </c:spPr>
    </c:plotArea>
    <c:legend>
      <c:legendPos val="l"/>
      <c:layout>
        <c:manualLayout>
          <c:xMode val="edge"/>
          <c:yMode val="edge"/>
          <c:x val="0.22861356932153393"/>
          <c:y val="6.4066991626046746E-2"/>
          <c:w val="0.18271235453975451"/>
          <c:h val="0.19476106434971488"/>
        </c:manualLayout>
      </c:layout>
      <c:overlay val="1"/>
      <c:spPr>
        <a:solidFill>
          <a:schemeClr val="bg2"/>
        </a:solidFill>
        <a:ln>
          <a:solidFill>
            <a:schemeClr val="tx1"/>
          </a:solidFill>
        </a:ln>
      </c:spPr>
      <c:txPr>
        <a:bodyPr/>
        <a:lstStyle/>
        <a:p>
          <a:pPr>
            <a:defRPr sz="15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North America</c:v>
                </c:pt>
              </c:strCache>
            </c:strRef>
          </c:tx>
          <c:spPr>
            <a:gradFill flip="none" rotWithShape="1">
              <a:gsLst>
                <a:gs pos="0">
                  <a:srgbClr val="208C03"/>
                </a:gs>
                <a:gs pos="50000">
                  <a:srgbClr val="20F703"/>
                </a:gs>
                <a:gs pos="100000">
                  <a:srgbClr val="208C03"/>
                </a:gs>
              </a:gsLst>
              <a:lin ang="10800000" scaled="1"/>
              <a:tileRect/>
            </a:gradFill>
            <a:ln>
              <a:solidFill>
                <a:srgbClr val="000000"/>
              </a:solidFill>
            </a:ln>
          </c:spPr>
          <c:invertIfNegative val="0"/>
          <c:cat>
            <c:numRef>
              <c:f>Sheet1!$A$2:$A$36</c:f>
              <c:numCache>
                <c:formatCode>General</c:formatCode>
                <c:ptCount val="35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</c:numCache>
            </c:numRef>
          </c:cat>
          <c:val>
            <c:numRef>
              <c:f>Sheet1!$B$2:$B$36</c:f>
              <c:numCache>
                <c:formatCode>General</c:formatCode>
                <c:ptCount val="35"/>
                <c:pt idx="0">
                  <c:v>10</c:v>
                </c:pt>
                <c:pt idx="1">
                  <c:v>10</c:v>
                </c:pt>
                <c:pt idx="2">
                  <c:v>16</c:v>
                </c:pt>
                <c:pt idx="3">
                  <c:v>16</c:v>
                </c:pt>
                <c:pt idx="4">
                  <c:v>42</c:v>
                </c:pt>
                <c:pt idx="5">
                  <c:v>73</c:v>
                </c:pt>
                <c:pt idx="6">
                  <c:v>101</c:v>
                </c:pt>
                <c:pt idx="7">
                  <c:v>113</c:v>
                </c:pt>
                <c:pt idx="8">
                  <c:v>134</c:v>
                </c:pt>
                <c:pt idx="9">
                  <c:v>136</c:v>
                </c:pt>
                <c:pt idx="10">
                  <c:v>145</c:v>
                </c:pt>
                <c:pt idx="11">
                  <c:v>147</c:v>
                </c:pt>
                <c:pt idx="12">
                  <c:v>148</c:v>
                </c:pt>
                <c:pt idx="13">
                  <c:v>155</c:v>
                </c:pt>
                <c:pt idx="14">
                  <c:v>155</c:v>
                </c:pt>
                <c:pt idx="15">
                  <c:v>152</c:v>
                </c:pt>
                <c:pt idx="16">
                  <c:v>152</c:v>
                </c:pt>
                <c:pt idx="17">
                  <c:v>146</c:v>
                </c:pt>
                <c:pt idx="18">
                  <c:v>145</c:v>
                </c:pt>
                <c:pt idx="19">
                  <c:v>147</c:v>
                </c:pt>
                <c:pt idx="20">
                  <c:v>140</c:v>
                </c:pt>
                <c:pt idx="21">
                  <c:v>139</c:v>
                </c:pt>
                <c:pt idx="22">
                  <c:v>137</c:v>
                </c:pt>
                <c:pt idx="23">
                  <c:v>137</c:v>
                </c:pt>
                <c:pt idx="24">
                  <c:v>134</c:v>
                </c:pt>
                <c:pt idx="25">
                  <c:v>135</c:v>
                </c:pt>
                <c:pt idx="26">
                  <c:v>137</c:v>
                </c:pt>
                <c:pt idx="27">
                  <c:v>135</c:v>
                </c:pt>
                <c:pt idx="28">
                  <c:v>132</c:v>
                </c:pt>
                <c:pt idx="29">
                  <c:v>129</c:v>
                </c:pt>
                <c:pt idx="30">
                  <c:v>133</c:v>
                </c:pt>
                <c:pt idx="31">
                  <c:v>132</c:v>
                </c:pt>
                <c:pt idx="32">
                  <c:v>130</c:v>
                </c:pt>
                <c:pt idx="33">
                  <c:v>131</c:v>
                </c:pt>
                <c:pt idx="34">
                  <c:v>134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Europe</c:v>
                </c:pt>
              </c:strCache>
            </c:strRef>
          </c:tx>
          <c:spPr>
            <a:gradFill>
              <a:gsLst>
                <a:gs pos="0">
                  <a:srgbClr val="CCCC00"/>
                </a:gs>
                <a:gs pos="50000">
                  <a:srgbClr val="FFFF00"/>
                </a:gs>
                <a:gs pos="100000">
                  <a:srgbClr val="CCCC00"/>
                </a:gs>
              </a:gsLst>
              <a:lin ang="0" scaled="1"/>
            </a:gradFill>
            <a:ln>
              <a:solidFill>
                <a:srgbClr val="000000"/>
              </a:solidFill>
            </a:ln>
          </c:spPr>
          <c:invertIfNegative val="0"/>
          <c:cat>
            <c:numRef>
              <c:f>Sheet1!$A$2:$A$36</c:f>
              <c:numCache>
                <c:formatCode>General</c:formatCode>
                <c:ptCount val="35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</c:numCache>
            </c:numRef>
          </c:cat>
          <c:val>
            <c:numRef>
              <c:f>Sheet1!$C$2:$C$36</c:f>
              <c:numCache>
                <c:formatCode>General</c:formatCode>
                <c:ptCount val="35"/>
                <c:pt idx="0">
                  <c:v>4</c:v>
                </c:pt>
                <c:pt idx="1">
                  <c:v>8</c:v>
                </c:pt>
                <c:pt idx="2">
                  <c:v>9</c:v>
                </c:pt>
                <c:pt idx="3">
                  <c:v>14</c:v>
                </c:pt>
                <c:pt idx="4">
                  <c:v>23</c:v>
                </c:pt>
                <c:pt idx="5">
                  <c:v>37</c:v>
                </c:pt>
                <c:pt idx="6">
                  <c:v>56</c:v>
                </c:pt>
                <c:pt idx="7">
                  <c:v>66</c:v>
                </c:pt>
                <c:pt idx="8">
                  <c:v>77</c:v>
                </c:pt>
                <c:pt idx="9">
                  <c:v>84</c:v>
                </c:pt>
                <c:pt idx="10">
                  <c:v>89</c:v>
                </c:pt>
                <c:pt idx="11">
                  <c:v>97</c:v>
                </c:pt>
                <c:pt idx="12">
                  <c:v>98</c:v>
                </c:pt>
                <c:pt idx="13">
                  <c:v>97</c:v>
                </c:pt>
                <c:pt idx="14">
                  <c:v>107</c:v>
                </c:pt>
                <c:pt idx="15">
                  <c:v>110</c:v>
                </c:pt>
                <c:pt idx="16">
                  <c:v>111</c:v>
                </c:pt>
                <c:pt idx="17">
                  <c:v>106</c:v>
                </c:pt>
                <c:pt idx="18">
                  <c:v>106</c:v>
                </c:pt>
                <c:pt idx="19">
                  <c:v>105</c:v>
                </c:pt>
                <c:pt idx="20">
                  <c:v>106</c:v>
                </c:pt>
                <c:pt idx="21">
                  <c:v>105</c:v>
                </c:pt>
                <c:pt idx="22">
                  <c:v>103</c:v>
                </c:pt>
                <c:pt idx="23">
                  <c:v>100</c:v>
                </c:pt>
                <c:pt idx="24">
                  <c:v>99</c:v>
                </c:pt>
                <c:pt idx="25">
                  <c:v>99</c:v>
                </c:pt>
                <c:pt idx="26">
                  <c:v>97</c:v>
                </c:pt>
                <c:pt idx="27">
                  <c:v>100</c:v>
                </c:pt>
                <c:pt idx="28">
                  <c:v>101</c:v>
                </c:pt>
                <c:pt idx="29">
                  <c:v>101</c:v>
                </c:pt>
                <c:pt idx="30">
                  <c:v>100</c:v>
                </c:pt>
                <c:pt idx="31">
                  <c:v>96</c:v>
                </c:pt>
                <c:pt idx="32">
                  <c:v>92</c:v>
                </c:pt>
                <c:pt idx="33">
                  <c:v>95</c:v>
                </c:pt>
                <c:pt idx="34">
                  <c:v>93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Others</c:v>
                </c:pt>
              </c:strCache>
            </c:strRef>
          </c:tx>
          <c:spPr>
            <a:gradFill>
              <a:gsLst>
                <a:gs pos="0">
                  <a:srgbClr val="C00000"/>
                </a:gs>
                <a:gs pos="50000">
                  <a:srgbClr val="FF0000"/>
                </a:gs>
                <a:gs pos="100000">
                  <a:srgbClr val="C00000"/>
                </a:gs>
              </a:gsLst>
              <a:lin ang="10800000" scaled="1"/>
            </a:gradFill>
            <a:ln>
              <a:solidFill>
                <a:srgbClr val="000000"/>
              </a:solidFill>
            </a:ln>
          </c:spPr>
          <c:invertIfNegative val="0"/>
          <c:cat>
            <c:numRef>
              <c:f>Sheet1!$A$2:$A$36</c:f>
              <c:numCache>
                <c:formatCode>General</c:formatCode>
                <c:ptCount val="35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</c:numCache>
            </c:numRef>
          </c:cat>
          <c:val>
            <c:numRef>
              <c:f>Sheet1!$D$2:$D$36</c:f>
              <c:numCache>
                <c:formatCode>General</c:formatCode>
                <c:ptCount val="35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1</c:v>
                </c:pt>
                <c:pt idx="4">
                  <c:v>3</c:v>
                </c:pt>
                <c:pt idx="5">
                  <c:v>5</c:v>
                </c:pt>
                <c:pt idx="6">
                  <c:v>6</c:v>
                </c:pt>
                <c:pt idx="7">
                  <c:v>10</c:v>
                </c:pt>
                <c:pt idx="8">
                  <c:v>13</c:v>
                </c:pt>
                <c:pt idx="9">
                  <c:v>13</c:v>
                </c:pt>
                <c:pt idx="10">
                  <c:v>20</c:v>
                </c:pt>
                <c:pt idx="11">
                  <c:v>20</c:v>
                </c:pt>
                <c:pt idx="12">
                  <c:v>22</c:v>
                </c:pt>
                <c:pt idx="13">
                  <c:v>22</c:v>
                </c:pt>
                <c:pt idx="14">
                  <c:v>19</c:v>
                </c:pt>
                <c:pt idx="15">
                  <c:v>20</c:v>
                </c:pt>
                <c:pt idx="16">
                  <c:v>15</c:v>
                </c:pt>
                <c:pt idx="17">
                  <c:v>15</c:v>
                </c:pt>
                <c:pt idx="18">
                  <c:v>31</c:v>
                </c:pt>
                <c:pt idx="19">
                  <c:v>35</c:v>
                </c:pt>
                <c:pt idx="20">
                  <c:v>33</c:v>
                </c:pt>
                <c:pt idx="21">
                  <c:v>33</c:v>
                </c:pt>
                <c:pt idx="22">
                  <c:v>29</c:v>
                </c:pt>
                <c:pt idx="23">
                  <c:v>33</c:v>
                </c:pt>
                <c:pt idx="24">
                  <c:v>32</c:v>
                </c:pt>
                <c:pt idx="25">
                  <c:v>34</c:v>
                </c:pt>
                <c:pt idx="26">
                  <c:v>36</c:v>
                </c:pt>
                <c:pt idx="27">
                  <c:v>40</c:v>
                </c:pt>
                <c:pt idx="28">
                  <c:v>43</c:v>
                </c:pt>
                <c:pt idx="29">
                  <c:v>42</c:v>
                </c:pt>
                <c:pt idx="30">
                  <c:v>43</c:v>
                </c:pt>
                <c:pt idx="31">
                  <c:v>46</c:v>
                </c:pt>
                <c:pt idx="32">
                  <c:v>50</c:v>
                </c:pt>
                <c:pt idx="33">
                  <c:v>48</c:v>
                </c:pt>
                <c:pt idx="34">
                  <c:v>41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726480496"/>
        <c:axId val="726478144"/>
      </c:barChart>
      <c:catAx>
        <c:axId val="72648049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700">
                    <a:solidFill>
                      <a:schemeClr val="tx1"/>
                    </a:solidFill>
                  </a:defRPr>
                </a:pPr>
                <a:r>
                  <a:rPr lang="en-US" sz="1700" b="1" i="0" baseline="0" dirty="0" smtClean="0">
                    <a:solidFill>
                      <a:schemeClr val="tx1"/>
                    </a:solidFill>
                  </a:rPr>
                  <a:t>Year of Transplant</a:t>
                </a:r>
                <a:endParaRPr lang="en-US" sz="1700" b="1" i="0" baseline="0" dirty="0">
                  <a:solidFill>
                    <a:schemeClr val="tx1"/>
                  </a:solidFill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 rot="-2700000"/>
          <a:lstStyle/>
          <a:p>
            <a:pPr>
              <a:defRPr sz="1500" b="1"/>
            </a:pPr>
            <a:endParaRPr lang="en-US"/>
          </a:p>
        </c:txPr>
        <c:crossAx val="726478144"/>
        <c:crosses val="autoZero"/>
        <c:auto val="1"/>
        <c:lblAlgn val="ctr"/>
        <c:lblOffset val="100"/>
        <c:tickLblSkip val="1"/>
        <c:noMultiLvlLbl val="0"/>
      </c:catAx>
      <c:valAx>
        <c:axId val="726478144"/>
        <c:scaling>
          <c:orientation val="minMax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dirty="0" smtClean="0"/>
                  <a:t>Number of Centers Reporting</a:t>
                </a:r>
                <a:endParaRPr lang="en-US" sz="1700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726480496"/>
        <c:crosses val="autoZero"/>
        <c:crossBetween val="between"/>
      </c:valAx>
      <c:spPr>
        <a:solidFill>
          <a:schemeClr val="bg2"/>
        </a:solidFill>
        <a:ln>
          <a:solidFill>
            <a:schemeClr val="tx1"/>
          </a:solidFill>
        </a:ln>
      </c:spPr>
    </c:plotArea>
    <c:legend>
      <c:legendPos val="l"/>
      <c:layout>
        <c:manualLayout>
          <c:xMode val="edge"/>
          <c:yMode val="edge"/>
          <c:x val="0.11946902654867257"/>
          <c:y val="6.4066991626046746E-2"/>
          <c:w val="0.18271235453975451"/>
          <c:h val="0.19476106434971488"/>
        </c:manualLayout>
      </c:layout>
      <c:overlay val="1"/>
      <c:spPr>
        <a:solidFill>
          <a:schemeClr val="bg2"/>
        </a:solidFill>
        <a:ln>
          <a:solidFill>
            <a:schemeClr val="tx1"/>
          </a:solidFill>
        </a:ln>
      </c:spPr>
      <c:txPr>
        <a:bodyPr/>
        <a:lstStyle/>
        <a:p>
          <a:pPr>
            <a:defRPr sz="15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North America</c:v>
                </c:pt>
              </c:strCache>
            </c:strRef>
          </c:tx>
          <c:spPr>
            <a:gradFill flip="none" rotWithShape="1">
              <a:gsLst>
                <a:gs pos="0">
                  <a:srgbClr val="208C03"/>
                </a:gs>
                <a:gs pos="50000">
                  <a:srgbClr val="20F703"/>
                </a:gs>
                <a:gs pos="100000">
                  <a:srgbClr val="208C03"/>
                </a:gs>
              </a:gsLst>
              <a:lin ang="10800000" scaled="1"/>
              <a:tileRect/>
            </a:gradFill>
            <a:ln>
              <a:solidFill>
                <a:srgbClr val="000000"/>
              </a:solidFill>
            </a:ln>
          </c:spPr>
          <c:invertIfNegative val="0"/>
          <c:cat>
            <c:numRef>
              <c:f>Sheet1!$A$2:$A$36</c:f>
              <c:numCache>
                <c:formatCode>General</c:formatCode>
                <c:ptCount val="35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</c:numCache>
            </c:numRef>
          </c:cat>
          <c:val>
            <c:numRef>
              <c:f>Sheet1!$B$2:$B$36</c:f>
              <c:numCache>
                <c:formatCode>General</c:formatCode>
                <c:ptCount val="3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1</c:v>
                </c:pt>
                <c:pt idx="5">
                  <c:v>2</c:v>
                </c:pt>
                <c:pt idx="6">
                  <c:v>1</c:v>
                </c:pt>
                <c:pt idx="7">
                  <c:v>6</c:v>
                </c:pt>
                <c:pt idx="8">
                  <c:v>19</c:v>
                </c:pt>
                <c:pt idx="9">
                  <c:v>26</c:v>
                </c:pt>
                <c:pt idx="10">
                  <c:v>42</c:v>
                </c:pt>
                <c:pt idx="11">
                  <c:v>53</c:v>
                </c:pt>
                <c:pt idx="12">
                  <c:v>66</c:v>
                </c:pt>
                <c:pt idx="13">
                  <c:v>68</c:v>
                </c:pt>
                <c:pt idx="14">
                  <c:v>76</c:v>
                </c:pt>
                <c:pt idx="15">
                  <c:v>76</c:v>
                </c:pt>
                <c:pt idx="16">
                  <c:v>82</c:v>
                </c:pt>
                <c:pt idx="17">
                  <c:v>75</c:v>
                </c:pt>
                <c:pt idx="18">
                  <c:v>76</c:v>
                </c:pt>
                <c:pt idx="19">
                  <c:v>71</c:v>
                </c:pt>
                <c:pt idx="20">
                  <c:v>71</c:v>
                </c:pt>
                <c:pt idx="21">
                  <c:v>72</c:v>
                </c:pt>
                <c:pt idx="22">
                  <c:v>71</c:v>
                </c:pt>
                <c:pt idx="23">
                  <c:v>70</c:v>
                </c:pt>
                <c:pt idx="24">
                  <c:v>67</c:v>
                </c:pt>
                <c:pt idx="25">
                  <c:v>67</c:v>
                </c:pt>
                <c:pt idx="26">
                  <c:v>66</c:v>
                </c:pt>
                <c:pt idx="27">
                  <c:v>69</c:v>
                </c:pt>
                <c:pt idx="28">
                  <c:v>70</c:v>
                </c:pt>
                <c:pt idx="29">
                  <c:v>69</c:v>
                </c:pt>
                <c:pt idx="30">
                  <c:v>70</c:v>
                </c:pt>
                <c:pt idx="31">
                  <c:v>67</c:v>
                </c:pt>
                <c:pt idx="32">
                  <c:v>70</c:v>
                </c:pt>
                <c:pt idx="33">
                  <c:v>70</c:v>
                </c:pt>
                <c:pt idx="34">
                  <c:v>69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Europe</c:v>
                </c:pt>
              </c:strCache>
            </c:strRef>
          </c:tx>
          <c:spPr>
            <a:gradFill>
              <a:gsLst>
                <a:gs pos="0">
                  <a:srgbClr val="CCCC00"/>
                </a:gs>
                <a:gs pos="50000">
                  <a:srgbClr val="FFFF00"/>
                </a:gs>
                <a:gs pos="100000">
                  <a:srgbClr val="CCCC00"/>
                </a:gs>
              </a:gsLst>
              <a:lin ang="0" scaled="1"/>
            </a:gradFill>
            <a:ln>
              <a:solidFill>
                <a:srgbClr val="000000"/>
              </a:solidFill>
            </a:ln>
          </c:spPr>
          <c:invertIfNegative val="0"/>
          <c:cat>
            <c:numRef>
              <c:f>Sheet1!$A$2:$A$36</c:f>
              <c:numCache>
                <c:formatCode>General</c:formatCode>
                <c:ptCount val="35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</c:numCache>
            </c:numRef>
          </c:cat>
          <c:val>
            <c:numRef>
              <c:f>Sheet1!$C$2:$C$36</c:f>
              <c:numCache>
                <c:formatCode>General</c:formatCode>
                <c:ptCount val="3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5</c:v>
                </c:pt>
                <c:pt idx="8">
                  <c:v>13</c:v>
                </c:pt>
                <c:pt idx="9">
                  <c:v>14</c:v>
                </c:pt>
                <c:pt idx="10">
                  <c:v>33</c:v>
                </c:pt>
                <c:pt idx="11">
                  <c:v>39</c:v>
                </c:pt>
                <c:pt idx="12">
                  <c:v>38</c:v>
                </c:pt>
                <c:pt idx="13">
                  <c:v>45</c:v>
                </c:pt>
                <c:pt idx="14">
                  <c:v>43</c:v>
                </c:pt>
                <c:pt idx="15">
                  <c:v>49</c:v>
                </c:pt>
                <c:pt idx="16">
                  <c:v>49</c:v>
                </c:pt>
                <c:pt idx="17">
                  <c:v>50</c:v>
                </c:pt>
                <c:pt idx="18">
                  <c:v>50</c:v>
                </c:pt>
                <c:pt idx="19">
                  <c:v>49</c:v>
                </c:pt>
                <c:pt idx="20">
                  <c:v>45</c:v>
                </c:pt>
                <c:pt idx="21">
                  <c:v>44</c:v>
                </c:pt>
                <c:pt idx="22">
                  <c:v>45</c:v>
                </c:pt>
                <c:pt idx="23">
                  <c:v>47</c:v>
                </c:pt>
                <c:pt idx="24">
                  <c:v>48</c:v>
                </c:pt>
                <c:pt idx="25">
                  <c:v>49</c:v>
                </c:pt>
                <c:pt idx="26">
                  <c:v>55</c:v>
                </c:pt>
                <c:pt idx="27">
                  <c:v>55</c:v>
                </c:pt>
                <c:pt idx="28">
                  <c:v>55</c:v>
                </c:pt>
                <c:pt idx="29">
                  <c:v>56</c:v>
                </c:pt>
                <c:pt idx="30">
                  <c:v>56</c:v>
                </c:pt>
                <c:pt idx="31">
                  <c:v>59</c:v>
                </c:pt>
                <c:pt idx="32">
                  <c:v>58</c:v>
                </c:pt>
                <c:pt idx="33">
                  <c:v>57</c:v>
                </c:pt>
                <c:pt idx="34">
                  <c:v>57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Others</c:v>
                </c:pt>
              </c:strCache>
            </c:strRef>
          </c:tx>
          <c:spPr>
            <a:gradFill>
              <a:gsLst>
                <a:gs pos="0">
                  <a:srgbClr val="C00000"/>
                </a:gs>
                <a:gs pos="50000">
                  <a:srgbClr val="FF0000"/>
                </a:gs>
                <a:gs pos="100000">
                  <a:srgbClr val="C00000"/>
                </a:gs>
              </a:gsLst>
              <a:lin ang="10800000" scaled="1"/>
            </a:gradFill>
            <a:ln>
              <a:solidFill>
                <a:srgbClr val="000000"/>
              </a:solidFill>
            </a:ln>
          </c:spPr>
          <c:invertIfNegative val="0"/>
          <c:cat>
            <c:numRef>
              <c:f>Sheet1!$A$2:$A$36</c:f>
              <c:numCache>
                <c:formatCode>General</c:formatCode>
                <c:ptCount val="35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</c:numCache>
            </c:numRef>
          </c:cat>
          <c:val>
            <c:numRef>
              <c:f>Sheet1!$D$2:$D$36</c:f>
              <c:numCache>
                <c:formatCode>General</c:formatCode>
                <c:ptCount val="3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3</c:v>
                </c:pt>
                <c:pt idx="11">
                  <c:v>3</c:v>
                </c:pt>
                <c:pt idx="12">
                  <c:v>4</c:v>
                </c:pt>
                <c:pt idx="13">
                  <c:v>5</c:v>
                </c:pt>
                <c:pt idx="14">
                  <c:v>6</c:v>
                </c:pt>
                <c:pt idx="15">
                  <c:v>5</c:v>
                </c:pt>
                <c:pt idx="16">
                  <c:v>7</c:v>
                </c:pt>
                <c:pt idx="17">
                  <c:v>5</c:v>
                </c:pt>
                <c:pt idx="18">
                  <c:v>9</c:v>
                </c:pt>
                <c:pt idx="19">
                  <c:v>11</c:v>
                </c:pt>
                <c:pt idx="20">
                  <c:v>14</c:v>
                </c:pt>
                <c:pt idx="21">
                  <c:v>11</c:v>
                </c:pt>
                <c:pt idx="22">
                  <c:v>13</c:v>
                </c:pt>
                <c:pt idx="23">
                  <c:v>12</c:v>
                </c:pt>
                <c:pt idx="24">
                  <c:v>16</c:v>
                </c:pt>
                <c:pt idx="25">
                  <c:v>15</c:v>
                </c:pt>
                <c:pt idx="26">
                  <c:v>16</c:v>
                </c:pt>
                <c:pt idx="27">
                  <c:v>16</c:v>
                </c:pt>
                <c:pt idx="28">
                  <c:v>16</c:v>
                </c:pt>
                <c:pt idx="29">
                  <c:v>14</c:v>
                </c:pt>
                <c:pt idx="30">
                  <c:v>21</c:v>
                </c:pt>
                <c:pt idx="31">
                  <c:v>23</c:v>
                </c:pt>
                <c:pt idx="32">
                  <c:v>20</c:v>
                </c:pt>
                <c:pt idx="33">
                  <c:v>21</c:v>
                </c:pt>
                <c:pt idx="34">
                  <c:v>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726477360"/>
        <c:axId val="726485984"/>
      </c:barChart>
      <c:catAx>
        <c:axId val="72647736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700">
                    <a:solidFill>
                      <a:schemeClr val="tx1"/>
                    </a:solidFill>
                  </a:defRPr>
                </a:pPr>
                <a:r>
                  <a:rPr lang="en-US" sz="1700" b="1" i="0" baseline="0" dirty="0" smtClean="0">
                    <a:solidFill>
                      <a:schemeClr val="tx1"/>
                    </a:solidFill>
                  </a:rPr>
                  <a:t>Year of Transplant</a:t>
                </a:r>
                <a:endParaRPr lang="en-US" sz="1700" b="1" i="0" baseline="0" dirty="0">
                  <a:solidFill>
                    <a:schemeClr val="tx1"/>
                  </a:solidFill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 rot="-2700000"/>
          <a:lstStyle/>
          <a:p>
            <a:pPr>
              <a:defRPr sz="1500" b="1"/>
            </a:pPr>
            <a:endParaRPr lang="en-US"/>
          </a:p>
        </c:txPr>
        <c:crossAx val="726485984"/>
        <c:crosses val="autoZero"/>
        <c:auto val="1"/>
        <c:lblAlgn val="ctr"/>
        <c:lblOffset val="100"/>
        <c:tickLblSkip val="1"/>
        <c:noMultiLvlLbl val="0"/>
      </c:catAx>
      <c:valAx>
        <c:axId val="726485984"/>
        <c:scaling>
          <c:orientation val="minMax"/>
          <c:max val="150"/>
          <c:min val="0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dirty="0" smtClean="0"/>
                  <a:t>Number of Centers Reporting</a:t>
                </a:r>
                <a:endParaRPr lang="en-US" sz="1700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726477360"/>
        <c:crosses val="autoZero"/>
        <c:crossBetween val="between"/>
        <c:majorUnit val="25"/>
      </c:valAx>
      <c:spPr>
        <a:solidFill>
          <a:schemeClr val="bg2"/>
        </a:solidFill>
        <a:ln>
          <a:solidFill>
            <a:schemeClr val="tx1"/>
          </a:solidFill>
        </a:ln>
      </c:spPr>
    </c:plotArea>
    <c:legend>
      <c:legendPos val="l"/>
      <c:layout>
        <c:manualLayout>
          <c:xMode val="edge"/>
          <c:yMode val="edge"/>
          <c:x val="0.1150442477876106"/>
          <c:y val="4.9243219597550299E-2"/>
          <c:w val="0.18271235453975457"/>
          <c:h val="0.1894700662417198"/>
        </c:manualLayout>
      </c:layout>
      <c:overlay val="1"/>
      <c:spPr>
        <a:solidFill>
          <a:schemeClr val="bg2"/>
        </a:solidFill>
        <a:ln>
          <a:solidFill>
            <a:schemeClr val="tx1"/>
          </a:solidFill>
        </a:ln>
      </c:spPr>
      <c:txPr>
        <a:bodyPr/>
        <a:lstStyle/>
        <a:p>
          <a:pPr>
            <a:defRPr sz="15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809165447239443E-2"/>
          <c:y val="3.2751322751322753E-2"/>
          <c:w val="0.88794903955589621"/>
          <c:h val="0.7753349581302336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North America</c:v>
                </c:pt>
              </c:strCache>
            </c:strRef>
          </c:tx>
          <c:spPr>
            <a:gradFill flip="none" rotWithShape="1">
              <a:gsLst>
                <a:gs pos="0">
                  <a:srgbClr val="208C03"/>
                </a:gs>
                <a:gs pos="50000">
                  <a:srgbClr val="20F703"/>
                </a:gs>
                <a:gs pos="100000">
                  <a:srgbClr val="208C03"/>
                </a:gs>
              </a:gsLst>
              <a:lin ang="10800000" scaled="1"/>
              <a:tileRect/>
            </a:gradFill>
            <a:ln>
              <a:solidFill>
                <a:srgbClr val="000000"/>
              </a:solidFill>
            </a:ln>
          </c:spPr>
          <c:invertIfNegative val="0"/>
          <c:cat>
            <c:numRef>
              <c:f>Sheet1!$A$2:$A$36</c:f>
              <c:numCache>
                <c:formatCode>General</c:formatCode>
                <c:ptCount val="35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</c:numCache>
            </c:numRef>
          </c:cat>
          <c:val>
            <c:numRef>
              <c:f>Sheet1!$B$2:$B$36</c:f>
              <c:numCache>
                <c:formatCode>General</c:formatCode>
                <c:ptCount val="35"/>
                <c:pt idx="0">
                  <c:v>0</c:v>
                </c:pt>
                <c:pt idx="1">
                  <c:v>1</c:v>
                </c:pt>
                <c:pt idx="2">
                  <c:v>3</c:v>
                </c:pt>
                <c:pt idx="3">
                  <c:v>5</c:v>
                </c:pt>
                <c:pt idx="4">
                  <c:v>6</c:v>
                </c:pt>
                <c:pt idx="5">
                  <c:v>12</c:v>
                </c:pt>
                <c:pt idx="6">
                  <c:v>17</c:v>
                </c:pt>
                <c:pt idx="7">
                  <c:v>23</c:v>
                </c:pt>
                <c:pt idx="8">
                  <c:v>33</c:v>
                </c:pt>
                <c:pt idx="9">
                  <c:v>30</c:v>
                </c:pt>
                <c:pt idx="10">
                  <c:v>23</c:v>
                </c:pt>
                <c:pt idx="11">
                  <c:v>24</c:v>
                </c:pt>
                <c:pt idx="12">
                  <c:v>25</c:v>
                </c:pt>
                <c:pt idx="13">
                  <c:v>33</c:v>
                </c:pt>
                <c:pt idx="14">
                  <c:v>36</c:v>
                </c:pt>
                <c:pt idx="15">
                  <c:v>31</c:v>
                </c:pt>
                <c:pt idx="16">
                  <c:v>27</c:v>
                </c:pt>
                <c:pt idx="17">
                  <c:v>30</c:v>
                </c:pt>
                <c:pt idx="18">
                  <c:v>19</c:v>
                </c:pt>
                <c:pt idx="19">
                  <c:v>28</c:v>
                </c:pt>
                <c:pt idx="20">
                  <c:v>27</c:v>
                </c:pt>
                <c:pt idx="21">
                  <c:v>19</c:v>
                </c:pt>
                <c:pt idx="22">
                  <c:v>23</c:v>
                </c:pt>
                <c:pt idx="23">
                  <c:v>19</c:v>
                </c:pt>
                <c:pt idx="24">
                  <c:v>23</c:v>
                </c:pt>
                <c:pt idx="25">
                  <c:v>25</c:v>
                </c:pt>
                <c:pt idx="26">
                  <c:v>18</c:v>
                </c:pt>
                <c:pt idx="27">
                  <c:v>18</c:v>
                </c:pt>
                <c:pt idx="28">
                  <c:v>14</c:v>
                </c:pt>
                <c:pt idx="29">
                  <c:v>21</c:v>
                </c:pt>
                <c:pt idx="30">
                  <c:v>21</c:v>
                </c:pt>
                <c:pt idx="31">
                  <c:v>14</c:v>
                </c:pt>
                <c:pt idx="32">
                  <c:v>16</c:v>
                </c:pt>
                <c:pt idx="33">
                  <c:v>15</c:v>
                </c:pt>
                <c:pt idx="34">
                  <c:v>17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Europe</c:v>
                </c:pt>
              </c:strCache>
            </c:strRef>
          </c:tx>
          <c:spPr>
            <a:gradFill>
              <a:gsLst>
                <a:gs pos="0">
                  <a:srgbClr val="CCCC00"/>
                </a:gs>
                <a:gs pos="50000">
                  <a:srgbClr val="FFFF00"/>
                </a:gs>
                <a:gs pos="100000">
                  <a:srgbClr val="CCCC00"/>
                </a:gs>
              </a:gsLst>
              <a:lin ang="0" scaled="1"/>
            </a:gradFill>
            <a:ln>
              <a:solidFill>
                <a:srgbClr val="000000"/>
              </a:solidFill>
            </a:ln>
          </c:spPr>
          <c:invertIfNegative val="0"/>
          <c:cat>
            <c:numRef>
              <c:f>Sheet1!$A$2:$A$36</c:f>
              <c:numCache>
                <c:formatCode>General</c:formatCode>
                <c:ptCount val="35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</c:numCache>
            </c:numRef>
          </c:cat>
          <c:val>
            <c:numRef>
              <c:f>Sheet1!$C$2:$C$36</c:f>
              <c:numCache>
                <c:formatCode>General</c:formatCode>
                <c:ptCount val="35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4</c:v>
                </c:pt>
                <c:pt idx="4">
                  <c:v>5</c:v>
                </c:pt>
                <c:pt idx="5">
                  <c:v>5</c:v>
                </c:pt>
                <c:pt idx="6">
                  <c:v>12</c:v>
                </c:pt>
                <c:pt idx="7">
                  <c:v>15</c:v>
                </c:pt>
                <c:pt idx="8">
                  <c:v>23</c:v>
                </c:pt>
                <c:pt idx="9">
                  <c:v>20</c:v>
                </c:pt>
                <c:pt idx="10">
                  <c:v>29</c:v>
                </c:pt>
                <c:pt idx="11">
                  <c:v>29</c:v>
                </c:pt>
                <c:pt idx="12">
                  <c:v>30</c:v>
                </c:pt>
                <c:pt idx="13">
                  <c:v>31</c:v>
                </c:pt>
                <c:pt idx="14">
                  <c:v>30</c:v>
                </c:pt>
                <c:pt idx="15">
                  <c:v>24</c:v>
                </c:pt>
                <c:pt idx="16">
                  <c:v>29</c:v>
                </c:pt>
                <c:pt idx="17">
                  <c:v>28</c:v>
                </c:pt>
                <c:pt idx="18">
                  <c:v>29</c:v>
                </c:pt>
                <c:pt idx="19">
                  <c:v>28</c:v>
                </c:pt>
                <c:pt idx="20">
                  <c:v>29</c:v>
                </c:pt>
                <c:pt idx="21">
                  <c:v>27</c:v>
                </c:pt>
                <c:pt idx="22">
                  <c:v>27</c:v>
                </c:pt>
                <c:pt idx="23">
                  <c:v>23</c:v>
                </c:pt>
                <c:pt idx="24">
                  <c:v>24</c:v>
                </c:pt>
                <c:pt idx="25">
                  <c:v>17</c:v>
                </c:pt>
                <c:pt idx="26">
                  <c:v>24</c:v>
                </c:pt>
                <c:pt idx="27">
                  <c:v>24</c:v>
                </c:pt>
                <c:pt idx="28">
                  <c:v>27</c:v>
                </c:pt>
                <c:pt idx="29">
                  <c:v>17</c:v>
                </c:pt>
                <c:pt idx="30">
                  <c:v>21</c:v>
                </c:pt>
                <c:pt idx="31">
                  <c:v>15</c:v>
                </c:pt>
                <c:pt idx="32">
                  <c:v>18</c:v>
                </c:pt>
                <c:pt idx="33">
                  <c:v>17</c:v>
                </c:pt>
                <c:pt idx="34">
                  <c:v>23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Others</c:v>
                </c:pt>
              </c:strCache>
            </c:strRef>
          </c:tx>
          <c:spPr>
            <a:gradFill>
              <a:gsLst>
                <a:gs pos="0">
                  <a:srgbClr val="C00000"/>
                </a:gs>
                <a:gs pos="50000">
                  <a:srgbClr val="FF0000"/>
                </a:gs>
                <a:gs pos="100000">
                  <a:srgbClr val="C00000"/>
                </a:gs>
              </a:gsLst>
              <a:lin ang="10800000" scaled="1"/>
            </a:gradFill>
            <a:ln>
              <a:solidFill>
                <a:srgbClr val="000000"/>
              </a:solidFill>
            </a:ln>
          </c:spPr>
          <c:invertIfNegative val="0"/>
          <c:cat>
            <c:numRef>
              <c:f>Sheet1!$A$2:$A$36</c:f>
              <c:numCache>
                <c:formatCode>General</c:formatCode>
                <c:ptCount val="35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</c:numCache>
            </c:numRef>
          </c:cat>
          <c:val>
            <c:numRef>
              <c:f>Sheet1!$D$2:$D$36</c:f>
              <c:numCache>
                <c:formatCode>General</c:formatCode>
                <c:ptCount val="3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3</c:v>
                </c:pt>
                <c:pt idx="10">
                  <c:v>4</c:v>
                </c:pt>
                <c:pt idx="11">
                  <c:v>3</c:v>
                </c:pt>
                <c:pt idx="12">
                  <c:v>5</c:v>
                </c:pt>
                <c:pt idx="13">
                  <c:v>7</c:v>
                </c:pt>
                <c:pt idx="14">
                  <c:v>6</c:v>
                </c:pt>
                <c:pt idx="15">
                  <c:v>7</c:v>
                </c:pt>
                <c:pt idx="16">
                  <c:v>2</c:v>
                </c:pt>
                <c:pt idx="17">
                  <c:v>2</c:v>
                </c:pt>
                <c:pt idx="18">
                  <c:v>2</c:v>
                </c:pt>
                <c:pt idx="19">
                  <c:v>2</c:v>
                </c:pt>
                <c:pt idx="20">
                  <c:v>2</c:v>
                </c:pt>
                <c:pt idx="21">
                  <c:v>4</c:v>
                </c:pt>
                <c:pt idx="22">
                  <c:v>4</c:v>
                </c:pt>
                <c:pt idx="23">
                  <c:v>3</c:v>
                </c:pt>
                <c:pt idx="24">
                  <c:v>2</c:v>
                </c:pt>
                <c:pt idx="25">
                  <c:v>5</c:v>
                </c:pt>
                <c:pt idx="26">
                  <c:v>5</c:v>
                </c:pt>
                <c:pt idx="27">
                  <c:v>4</c:v>
                </c:pt>
                <c:pt idx="28">
                  <c:v>6</c:v>
                </c:pt>
                <c:pt idx="29">
                  <c:v>4</c:v>
                </c:pt>
                <c:pt idx="30">
                  <c:v>4</c:v>
                </c:pt>
                <c:pt idx="31">
                  <c:v>4</c:v>
                </c:pt>
                <c:pt idx="32">
                  <c:v>4</c:v>
                </c:pt>
                <c:pt idx="33">
                  <c:v>4</c:v>
                </c:pt>
                <c:pt idx="34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726486376"/>
        <c:axId val="726486768"/>
      </c:barChart>
      <c:catAx>
        <c:axId val="72648637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700">
                    <a:solidFill>
                      <a:schemeClr val="tx1"/>
                    </a:solidFill>
                  </a:defRPr>
                </a:pPr>
                <a:r>
                  <a:rPr lang="en-US" sz="1700" b="1" i="0" baseline="0" dirty="0" smtClean="0">
                    <a:solidFill>
                      <a:schemeClr val="tx1"/>
                    </a:solidFill>
                  </a:rPr>
                  <a:t>Year of Transplant</a:t>
                </a:r>
                <a:endParaRPr lang="en-US" sz="1700" b="1" i="0" baseline="0" dirty="0">
                  <a:solidFill>
                    <a:schemeClr val="tx1"/>
                  </a:solidFill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 rot="-2700000"/>
          <a:lstStyle/>
          <a:p>
            <a:pPr>
              <a:defRPr sz="1500" b="1"/>
            </a:pPr>
            <a:endParaRPr lang="en-US"/>
          </a:p>
        </c:txPr>
        <c:crossAx val="726486768"/>
        <c:crosses val="autoZero"/>
        <c:auto val="1"/>
        <c:lblAlgn val="ctr"/>
        <c:lblOffset val="100"/>
        <c:tickLblSkip val="1"/>
        <c:noMultiLvlLbl val="0"/>
      </c:catAx>
      <c:valAx>
        <c:axId val="726486768"/>
        <c:scaling>
          <c:orientation val="minMax"/>
          <c:max val="80"/>
          <c:min val="0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dirty="0" smtClean="0"/>
                  <a:t>Number of Centers Reporting</a:t>
                </a:r>
                <a:endParaRPr lang="en-US" sz="1700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726486376"/>
        <c:crosses val="autoZero"/>
        <c:crossBetween val="between"/>
        <c:majorUnit val="10"/>
      </c:valAx>
      <c:spPr>
        <a:solidFill>
          <a:schemeClr val="bg2"/>
        </a:solidFill>
        <a:ln>
          <a:solidFill>
            <a:schemeClr val="tx1"/>
          </a:solidFill>
        </a:ln>
      </c:spPr>
    </c:plotArea>
    <c:legend>
      <c:legendPos val="l"/>
      <c:layout>
        <c:manualLayout>
          <c:xMode val="edge"/>
          <c:yMode val="edge"/>
          <c:x val="0.76843657817109146"/>
          <c:y val="7.8571636878723497E-2"/>
          <c:w val="0.18271235453975468"/>
          <c:h val="0.19476106434971488"/>
        </c:manualLayout>
      </c:layout>
      <c:overlay val="1"/>
      <c:spPr>
        <a:solidFill>
          <a:schemeClr val="bg2"/>
        </a:solidFill>
        <a:ln>
          <a:solidFill>
            <a:schemeClr val="tx1"/>
          </a:solidFill>
        </a:ln>
      </c:spPr>
      <c:txPr>
        <a:bodyPr/>
        <a:lstStyle/>
        <a:p>
          <a:pPr>
            <a:defRPr sz="15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809165447239443E-2"/>
          <c:y val="3.2751322751322753E-2"/>
          <c:w val="0.88794903955589621"/>
          <c:h val="0.8414725242677997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Europe</c:v>
                </c:pt>
              </c:strCache>
            </c:strRef>
          </c:tx>
          <c:spPr>
            <a:gradFill flip="none" rotWithShape="1">
              <a:gsLst>
                <a:gs pos="0">
                  <a:srgbClr val="208C03"/>
                </a:gs>
                <a:gs pos="50000">
                  <a:srgbClr val="20F703"/>
                </a:gs>
                <a:gs pos="100000">
                  <a:srgbClr val="208C03"/>
                </a:gs>
              </a:gsLst>
              <a:lin ang="10800000" scaled="1"/>
              <a:tileRect/>
            </a:gradFill>
            <a:ln>
              <a:solidFill>
                <a:srgbClr val="000000"/>
              </a:solidFill>
            </a:ln>
          </c:spPr>
          <c:invertIfNegative val="0"/>
          <c:cat>
            <c:strRef>
              <c:f>Sheet1!$A$2:$A$7</c:f>
              <c:strCache>
                <c:ptCount val="6"/>
                <c:pt idx="0">
                  <c:v>Adult heart</c:v>
                </c:pt>
                <c:pt idx="1">
                  <c:v>Pediatric heart</c:v>
                </c:pt>
                <c:pt idx="2">
                  <c:v>Adult lung</c:v>
                </c:pt>
                <c:pt idx="3">
                  <c:v>Pediatric lung</c:v>
                </c:pt>
                <c:pt idx="4">
                  <c:v>Adult heart-lung</c:v>
                </c:pt>
                <c:pt idx="5">
                  <c:v>Pediatric heart-lung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99</c:v>
                </c:pt>
                <c:pt idx="1">
                  <c:v>71</c:v>
                </c:pt>
                <c:pt idx="2">
                  <c:v>59</c:v>
                </c:pt>
                <c:pt idx="3">
                  <c:v>39</c:v>
                </c:pt>
                <c:pt idx="4">
                  <c:v>37</c:v>
                </c:pt>
                <c:pt idx="5">
                  <c:v>11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North America</c:v>
                </c:pt>
              </c:strCache>
            </c:strRef>
          </c:tx>
          <c:spPr>
            <a:gradFill>
              <a:gsLst>
                <a:gs pos="0">
                  <a:srgbClr val="CCCC00"/>
                </a:gs>
                <a:gs pos="50000">
                  <a:srgbClr val="FFFF00"/>
                </a:gs>
                <a:gs pos="100000">
                  <a:srgbClr val="CCCC00"/>
                </a:gs>
              </a:gsLst>
              <a:lin ang="0" scaled="1"/>
            </a:gradFill>
            <a:ln>
              <a:solidFill>
                <a:srgbClr val="000000"/>
              </a:solidFill>
            </a:ln>
          </c:spPr>
          <c:invertIfNegative val="0"/>
          <c:cat>
            <c:strRef>
              <c:f>Sheet1!$A$2:$A$7</c:f>
              <c:strCache>
                <c:ptCount val="6"/>
                <c:pt idx="0">
                  <c:v>Adult heart</c:v>
                </c:pt>
                <c:pt idx="1">
                  <c:v>Pediatric heart</c:v>
                </c:pt>
                <c:pt idx="2">
                  <c:v>Adult lung</c:v>
                </c:pt>
                <c:pt idx="3">
                  <c:v>Pediatric lung</c:v>
                </c:pt>
                <c:pt idx="4">
                  <c:v>Adult heart-lung</c:v>
                </c:pt>
                <c:pt idx="5">
                  <c:v>Pediatric heart-lung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137</c:v>
                </c:pt>
                <c:pt idx="1">
                  <c:v>83</c:v>
                </c:pt>
                <c:pt idx="2">
                  <c:v>78</c:v>
                </c:pt>
                <c:pt idx="3">
                  <c:v>43</c:v>
                </c:pt>
                <c:pt idx="4">
                  <c:v>32</c:v>
                </c:pt>
                <c:pt idx="5">
                  <c:v>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</c:v>
                </c:pt>
              </c:strCache>
            </c:strRef>
          </c:tx>
          <c:spPr>
            <a:gradFill>
              <a:gsLst>
                <a:gs pos="0">
                  <a:srgbClr val="C00000"/>
                </a:gs>
                <a:gs pos="50000">
                  <a:srgbClr val="FF0000"/>
                </a:gs>
                <a:gs pos="100000">
                  <a:srgbClr val="C00000"/>
                </a:gs>
              </a:gsLst>
              <a:lin ang="10800000" scaled="1"/>
            </a:gradFill>
            <a:ln>
              <a:solidFill>
                <a:srgbClr val="000000"/>
              </a:solidFill>
            </a:ln>
          </c:spPr>
          <c:invertIfNegative val="0"/>
          <c:cat>
            <c:strRef>
              <c:f>Sheet1!$A$2:$A$7</c:f>
              <c:strCache>
                <c:ptCount val="6"/>
                <c:pt idx="0">
                  <c:v>Adult heart</c:v>
                </c:pt>
                <c:pt idx="1">
                  <c:v>Pediatric heart</c:v>
                </c:pt>
                <c:pt idx="2">
                  <c:v>Adult lung</c:v>
                </c:pt>
                <c:pt idx="3">
                  <c:v>Pediatric lung</c:v>
                </c:pt>
                <c:pt idx="4">
                  <c:v>Adult heart-lung</c:v>
                </c:pt>
                <c:pt idx="5">
                  <c:v>Pediatric heart-lung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62</c:v>
                </c:pt>
                <c:pt idx="1">
                  <c:v>32</c:v>
                </c:pt>
                <c:pt idx="2">
                  <c:v>26</c:v>
                </c:pt>
                <c:pt idx="3">
                  <c:v>16</c:v>
                </c:pt>
                <c:pt idx="4">
                  <c:v>11</c:v>
                </c:pt>
                <c:pt idx="5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726487552"/>
        <c:axId val="726487944"/>
      </c:barChart>
      <c:catAx>
        <c:axId val="726487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/>
          <a:lstStyle/>
          <a:p>
            <a:pPr>
              <a:defRPr sz="1400" b="1"/>
            </a:pPr>
            <a:endParaRPr lang="en-US"/>
          </a:p>
        </c:txPr>
        <c:crossAx val="726487944"/>
        <c:crosses val="autoZero"/>
        <c:auto val="1"/>
        <c:lblAlgn val="ctr"/>
        <c:lblOffset val="100"/>
        <c:tickLblSkip val="1"/>
        <c:noMultiLvlLbl val="0"/>
      </c:catAx>
      <c:valAx>
        <c:axId val="726487944"/>
        <c:scaling>
          <c:orientation val="minMax"/>
          <c:max val="300"/>
          <c:min val="0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dirty="0" smtClean="0"/>
                  <a:t>Number of Centers Reporting</a:t>
                </a:r>
                <a:endParaRPr lang="en-US" sz="1700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726487552"/>
        <c:crosses val="autoZero"/>
        <c:crossBetween val="between"/>
        <c:majorUnit val="25"/>
      </c:valAx>
      <c:spPr>
        <a:solidFill>
          <a:schemeClr val="bg2"/>
        </a:solidFill>
        <a:ln>
          <a:solidFill>
            <a:schemeClr val="tx1"/>
          </a:solidFill>
        </a:ln>
      </c:spPr>
    </c:plotArea>
    <c:legend>
      <c:legendPos val="l"/>
      <c:layout>
        <c:manualLayout>
          <c:xMode val="edge"/>
          <c:yMode val="edge"/>
          <c:x val="0.76843657817109146"/>
          <c:y val="7.8571636878723497E-2"/>
          <c:w val="0.18271235453975468"/>
          <c:h val="0.19476106434971488"/>
        </c:manualLayout>
      </c:layout>
      <c:overlay val="1"/>
      <c:spPr>
        <a:solidFill>
          <a:schemeClr val="bg2"/>
        </a:solidFill>
        <a:ln>
          <a:solidFill>
            <a:schemeClr val="tx1"/>
          </a:solidFill>
        </a:ln>
      </c:spPr>
      <c:txPr>
        <a:bodyPr/>
        <a:lstStyle/>
        <a:p>
          <a:pPr>
            <a:defRPr sz="15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799293893573043E-2"/>
          <c:y val="2.3185378037422752E-2"/>
          <c:w val="0.87737962511323264"/>
          <c:h val="0.83727485236221033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Adult heart (N=106,552)</c:v>
                </c:pt>
              </c:strCache>
            </c:strRef>
          </c:tx>
          <c:spPr>
            <a:ln w="41275">
              <a:solidFill>
                <a:srgbClr val="00FFFF"/>
              </a:solidFill>
            </a:ln>
          </c:spPr>
          <c:marker>
            <c:symbol val="none"/>
          </c:marker>
          <c:xVal>
            <c:numRef>
              <c:f>Sheet1!$A$2:$A$34</c:f>
              <c:numCache>
                <c:formatCode>General</c:formatCode>
                <c:ptCount val="33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</c:numCache>
            </c:numRef>
          </c:xVal>
          <c:yVal>
            <c:numRef>
              <c:f>Sheet1!$B$2:$B$34</c:f>
              <c:numCache>
                <c:formatCode>General</c:formatCode>
                <c:ptCount val="33"/>
                <c:pt idx="0">
                  <c:v>100</c:v>
                </c:pt>
                <c:pt idx="1">
                  <c:v>90.201999999999998</c:v>
                </c:pt>
                <c:pt idx="2">
                  <c:v>87.798000000000002</c:v>
                </c:pt>
                <c:pt idx="3">
                  <c:v>86.457999999999998</c:v>
                </c:pt>
                <c:pt idx="4">
                  <c:v>85.596999999999994</c:v>
                </c:pt>
                <c:pt idx="5">
                  <c:v>84.870999999999995</c:v>
                </c:pt>
                <c:pt idx="6">
                  <c:v>84.263999999999996</c:v>
                </c:pt>
                <c:pt idx="7">
                  <c:v>83.712000000000003</c:v>
                </c:pt>
                <c:pt idx="8">
                  <c:v>83.168999999999997</c:v>
                </c:pt>
                <c:pt idx="9">
                  <c:v>82.688000000000002</c:v>
                </c:pt>
                <c:pt idx="10">
                  <c:v>82.25</c:v>
                </c:pt>
                <c:pt idx="11">
                  <c:v>81.882000000000005</c:v>
                </c:pt>
                <c:pt idx="12">
                  <c:v>81.477999999999994</c:v>
                </c:pt>
                <c:pt idx="13">
                  <c:v>77.852999999999994</c:v>
                </c:pt>
                <c:pt idx="14">
                  <c:v>74.88</c:v>
                </c:pt>
                <c:pt idx="15">
                  <c:v>71.962999999999994</c:v>
                </c:pt>
                <c:pt idx="16">
                  <c:v>68.947000000000003</c:v>
                </c:pt>
                <c:pt idx="17">
                  <c:v>65.713999999999999</c:v>
                </c:pt>
                <c:pt idx="18">
                  <c:v>62.317999999999998</c:v>
                </c:pt>
                <c:pt idx="19">
                  <c:v>58.823</c:v>
                </c:pt>
                <c:pt idx="20">
                  <c:v>55.232999999999997</c:v>
                </c:pt>
                <c:pt idx="21">
                  <c:v>51.673000000000002</c:v>
                </c:pt>
                <c:pt idx="22">
                  <c:v>48.048000000000002</c:v>
                </c:pt>
                <c:pt idx="23">
                  <c:v>44.454999999999998</c:v>
                </c:pt>
                <c:pt idx="24">
                  <c:v>40.906999999999996</c:v>
                </c:pt>
                <c:pt idx="25">
                  <c:v>37.499000000000002</c:v>
                </c:pt>
                <c:pt idx="26">
                  <c:v>34.031999999999996</c:v>
                </c:pt>
                <c:pt idx="27">
                  <c:v>30.609000000000002</c:v>
                </c:pt>
                <c:pt idx="28">
                  <c:v>27.614999999999998</c:v>
                </c:pt>
                <c:pt idx="29">
                  <c:v>24.783000000000001</c:v>
                </c:pt>
                <c:pt idx="30">
                  <c:v>22.077000000000002</c:v>
                </c:pt>
                <c:pt idx="31">
                  <c:v>19.567</c:v>
                </c:pt>
                <c:pt idx="32">
                  <c:v>17.596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Pediatric heart (N=12,108)</c:v>
                </c:pt>
              </c:strCache>
            </c:strRef>
          </c:tx>
          <c:spPr>
            <a:ln w="41275">
              <a:solidFill>
                <a:schemeClr val="bg1">
                  <a:lumMod val="50000"/>
                  <a:lumOff val="50000"/>
                </a:schemeClr>
              </a:solidFill>
              <a:prstDash val="solid"/>
            </a:ln>
          </c:spPr>
          <c:marker>
            <c:symbol val="none"/>
          </c:marker>
          <c:xVal>
            <c:numRef>
              <c:f>Sheet1!$A$2:$A$34</c:f>
              <c:numCache>
                <c:formatCode>General</c:formatCode>
                <c:ptCount val="33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</c:numCache>
            </c:numRef>
          </c:xVal>
          <c:yVal>
            <c:numRef>
              <c:f>Sheet1!$C$2:$C$34</c:f>
              <c:numCache>
                <c:formatCode>General</c:formatCode>
                <c:ptCount val="33"/>
                <c:pt idx="0">
                  <c:v>100</c:v>
                </c:pt>
                <c:pt idx="1">
                  <c:v>91.253</c:v>
                </c:pt>
                <c:pt idx="2">
                  <c:v>89.325000000000003</c:v>
                </c:pt>
                <c:pt idx="3">
                  <c:v>88.260999999999996</c:v>
                </c:pt>
                <c:pt idx="4">
                  <c:v>87.602999999999994</c:v>
                </c:pt>
                <c:pt idx="5">
                  <c:v>86.917000000000002</c:v>
                </c:pt>
                <c:pt idx="6">
                  <c:v>86.358999999999995</c:v>
                </c:pt>
                <c:pt idx="7">
                  <c:v>85.894000000000005</c:v>
                </c:pt>
                <c:pt idx="8">
                  <c:v>85.497</c:v>
                </c:pt>
                <c:pt idx="9">
                  <c:v>85.073999999999998</c:v>
                </c:pt>
                <c:pt idx="10">
                  <c:v>84.727999999999994</c:v>
                </c:pt>
                <c:pt idx="11">
                  <c:v>84.337000000000003</c:v>
                </c:pt>
                <c:pt idx="12">
                  <c:v>84.093000000000004</c:v>
                </c:pt>
                <c:pt idx="13">
                  <c:v>80.882000000000005</c:v>
                </c:pt>
                <c:pt idx="14">
                  <c:v>78.278000000000006</c:v>
                </c:pt>
                <c:pt idx="15">
                  <c:v>75.706999999999994</c:v>
                </c:pt>
                <c:pt idx="16">
                  <c:v>73.14</c:v>
                </c:pt>
                <c:pt idx="17">
                  <c:v>70.846999999999994</c:v>
                </c:pt>
                <c:pt idx="18">
                  <c:v>68.349000000000004</c:v>
                </c:pt>
                <c:pt idx="19">
                  <c:v>65.977000000000004</c:v>
                </c:pt>
                <c:pt idx="20">
                  <c:v>63.701000000000001</c:v>
                </c:pt>
                <c:pt idx="21">
                  <c:v>61.375</c:v>
                </c:pt>
                <c:pt idx="22">
                  <c:v>59.387</c:v>
                </c:pt>
                <c:pt idx="23">
                  <c:v>57.320999999999998</c:v>
                </c:pt>
                <c:pt idx="24">
                  <c:v>55.16</c:v>
                </c:pt>
                <c:pt idx="25">
                  <c:v>53.030999999999999</c:v>
                </c:pt>
                <c:pt idx="26">
                  <c:v>51.308</c:v>
                </c:pt>
                <c:pt idx="27">
                  <c:v>49.302</c:v>
                </c:pt>
                <c:pt idx="28">
                  <c:v>47.201999999999998</c:v>
                </c:pt>
                <c:pt idx="29">
                  <c:v>45.805</c:v>
                </c:pt>
                <c:pt idx="30">
                  <c:v>44.01</c:v>
                </c:pt>
                <c:pt idx="31">
                  <c:v>42.722000000000001</c:v>
                </c:pt>
                <c:pt idx="32">
                  <c:v>41.378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Adult lung (N=51,857)</c:v>
                </c:pt>
              </c:strCache>
            </c:strRef>
          </c:tx>
          <c:spPr>
            <a:ln w="41275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Sheet1!$A$2:$A$34</c:f>
              <c:numCache>
                <c:formatCode>General</c:formatCode>
                <c:ptCount val="33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</c:numCache>
            </c:numRef>
          </c:xVal>
          <c:yVal>
            <c:numRef>
              <c:f>Sheet1!$D$2:$D$34</c:f>
              <c:numCache>
                <c:formatCode>General</c:formatCode>
                <c:ptCount val="33"/>
                <c:pt idx="0">
                  <c:v>100</c:v>
                </c:pt>
                <c:pt idx="1">
                  <c:v>92.649000000000001</c:v>
                </c:pt>
                <c:pt idx="2">
                  <c:v>90.103999999999999</c:v>
                </c:pt>
                <c:pt idx="3">
                  <c:v>88.36</c:v>
                </c:pt>
                <c:pt idx="4">
                  <c:v>87.102000000000004</c:v>
                </c:pt>
                <c:pt idx="5">
                  <c:v>85.908000000000001</c:v>
                </c:pt>
                <c:pt idx="6">
                  <c:v>84.771000000000001</c:v>
                </c:pt>
                <c:pt idx="7">
                  <c:v>83.71</c:v>
                </c:pt>
                <c:pt idx="8">
                  <c:v>82.825999999999993</c:v>
                </c:pt>
                <c:pt idx="9">
                  <c:v>81.978999999999999</c:v>
                </c:pt>
                <c:pt idx="10">
                  <c:v>81.099000000000004</c:v>
                </c:pt>
                <c:pt idx="11">
                  <c:v>80.33</c:v>
                </c:pt>
                <c:pt idx="12">
                  <c:v>79.581999999999994</c:v>
                </c:pt>
                <c:pt idx="13">
                  <c:v>71.510999999999996</c:v>
                </c:pt>
                <c:pt idx="14">
                  <c:v>64.655000000000001</c:v>
                </c:pt>
                <c:pt idx="15">
                  <c:v>58.805999999999997</c:v>
                </c:pt>
                <c:pt idx="16">
                  <c:v>53.487000000000002</c:v>
                </c:pt>
                <c:pt idx="17">
                  <c:v>48.529000000000003</c:v>
                </c:pt>
                <c:pt idx="18">
                  <c:v>43.883000000000003</c:v>
                </c:pt>
                <c:pt idx="19">
                  <c:v>39.465000000000003</c:v>
                </c:pt>
                <c:pt idx="20">
                  <c:v>35.595999999999997</c:v>
                </c:pt>
                <c:pt idx="21">
                  <c:v>31.683</c:v>
                </c:pt>
                <c:pt idx="22">
                  <c:v>28.195</c:v>
                </c:pt>
                <c:pt idx="23">
                  <c:v>25.242000000000001</c:v>
                </c:pt>
                <c:pt idx="24">
                  <c:v>22.428000000000001</c:v>
                </c:pt>
                <c:pt idx="25">
                  <c:v>20.010000000000002</c:v>
                </c:pt>
                <c:pt idx="26">
                  <c:v>17.846</c:v>
                </c:pt>
                <c:pt idx="27">
                  <c:v>15.786</c:v>
                </c:pt>
                <c:pt idx="28">
                  <c:v>14.074</c:v>
                </c:pt>
                <c:pt idx="29">
                  <c:v>12.37</c:v>
                </c:pt>
                <c:pt idx="30">
                  <c:v>11.308999999999999</c:v>
                </c:pt>
                <c:pt idx="31">
                  <c:v>10.006</c:v>
                </c:pt>
                <c:pt idx="32">
                  <c:v>8.9890000000000008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Pediatric lung (N=2,018)</c:v>
                </c:pt>
              </c:strCache>
            </c:strRef>
          </c:tx>
          <c:spPr>
            <a:ln w="41275">
              <a:solidFill>
                <a:srgbClr val="FF99FF"/>
              </a:solidFill>
            </a:ln>
          </c:spPr>
          <c:marker>
            <c:symbol val="none"/>
          </c:marker>
          <c:xVal>
            <c:numRef>
              <c:f>Sheet1!$A$2:$A$34</c:f>
              <c:numCache>
                <c:formatCode>General</c:formatCode>
                <c:ptCount val="33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</c:numCache>
            </c:numRef>
          </c:xVal>
          <c:yVal>
            <c:numRef>
              <c:f>Sheet1!$E$2:$E$34</c:f>
              <c:numCache>
                <c:formatCode>General</c:formatCode>
                <c:ptCount val="33"/>
                <c:pt idx="0">
                  <c:v>100</c:v>
                </c:pt>
                <c:pt idx="1">
                  <c:v>91.549000000000007</c:v>
                </c:pt>
                <c:pt idx="2">
                  <c:v>89.128</c:v>
                </c:pt>
                <c:pt idx="3">
                  <c:v>87.501000000000005</c:v>
                </c:pt>
                <c:pt idx="4">
                  <c:v>86.326999999999998</c:v>
                </c:pt>
                <c:pt idx="5">
                  <c:v>85.355000000000004</c:v>
                </c:pt>
                <c:pt idx="6">
                  <c:v>84.174999999999997</c:v>
                </c:pt>
                <c:pt idx="7">
                  <c:v>83.66</c:v>
                </c:pt>
                <c:pt idx="8">
                  <c:v>82.832999999999998</c:v>
                </c:pt>
                <c:pt idx="9">
                  <c:v>82.158000000000001</c:v>
                </c:pt>
                <c:pt idx="10">
                  <c:v>80.962000000000003</c:v>
                </c:pt>
                <c:pt idx="11">
                  <c:v>79.866</c:v>
                </c:pt>
                <c:pt idx="12">
                  <c:v>78.972999999999999</c:v>
                </c:pt>
                <c:pt idx="13">
                  <c:v>69.477999999999994</c:v>
                </c:pt>
                <c:pt idx="14">
                  <c:v>61.704000000000001</c:v>
                </c:pt>
                <c:pt idx="15">
                  <c:v>56.082999999999998</c:v>
                </c:pt>
                <c:pt idx="16">
                  <c:v>51.198</c:v>
                </c:pt>
                <c:pt idx="17">
                  <c:v>46.771999999999998</c:v>
                </c:pt>
                <c:pt idx="18">
                  <c:v>43.591000000000001</c:v>
                </c:pt>
                <c:pt idx="19">
                  <c:v>41.338000000000001</c:v>
                </c:pt>
                <c:pt idx="20">
                  <c:v>39.011000000000003</c:v>
                </c:pt>
                <c:pt idx="21">
                  <c:v>36.954000000000001</c:v>
                </c:pt>
                <c:pt idx="22">
                  <c:v>35.018000000000001</c:v>
                </c:pt>
                <c:pt idx="23">
                  <c:v>33.253999999999998</c:v>
                </c:pt>
                <c:pt idx="24">
                  <c:v>30.193000000000001</c:v>
                </c:pt>
                <c:pt idx="25">
                  <c:v>29.867999999999999</c:v>
                </c:pt>
                <c:pt idx="26">
                  <c:v>28.117999999999999</c:v>
                </c:pt>
                <c:pt idx="27">
                  <c:v>27.367999999999999</c:v>
                </c:pt>
                <c:pt idx="28">
                  <c:v>26.506</c:v>
                </c:pt>
                <c:pt idx="29">
                  <c:v>24.42</c:v>
                </c:pt>
                <c:pt idx="30">
                  <c:v>22.303000000000001</c:v>
                </c:pt>
                <c:pt idx="31">
                  <c:v>21.241</c:v>
                </c:pt>
                <c:pt idx="32">
                  <c:v>19.724</c:v>
                </c:pt>
              </c:numCache>
            </c:numRef>
          </c:y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Adult heart-lung (N=3,836)</c:v>
                </c:pt>
              </c:strCache>
            </c:strRef>
          </c:tx>
          <c:spPr>
            <a:ln w="41275">
              <a:solidFill>
                <a:srgbClr val="FFFF00"/>
              </a:solidFill>
            </a:ln>
          </c:spPr>
          <c:marker>
            <c:symbol val="none"/>
          </c:marker>
          <c:xVal>
            <c:numRef>
              <c:f>Sheet1!$A$2:$A$34</c:f>
              <c:numCache>
                <c:formatCode>General</c:formatCode>
                <c:ptCount val="33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</c:numCache>
            </c:numRef>
          </c:xVal>
          <c:yVal>
            <c:numRef>
              <c:f>Sheet1!$F$2:$F$34</c:f>
              <c:numCache>
                <c:formatCode>General</c:formatCode>
                <c:ptCount val="33"/>
                <c:pt idx="0">
                  <c:v>100</c:v>
                </c:pt>
                <c:pt idx="1">
                  <c:v>78.781999999999996</c:v>
                </c:pt>
                <c:pt idx="2">
                  <c:v>73.504999999999995</c:v>
                </c:pt>
                <c:pt idx="3">
                  <c:v>71.135999999999996</c:v>
                </c:pt>
                <c:pt idx="4">
                  <c:v>69.448999999999998</c:v>
                </c:pt>
                <c:pt idx="5">
                  <c:v>68.024000000000001</c:v>
                </c:pt>
                <c:pt idx="6">
                  <c:v>67.072999999999993</c:v>
                </c:pt>
                <c:pt idx="7">
                  <c:v>66.12</c:v>
                </c:pt>
                <c:pt idx="8">
                  <c:v>65.510999999999996</c:v>
                </c:pt>
                <c:pt idx="9">
                  <c:v>64.847999999999999</c:v>
                </c:pt>
                <c:pt idx="10">
                  <c:v>64.317999999999998</c:v>
                </c:pt>
                <c:pt idx="11">
                  <c:v>63.598999999999997</c:v>
                </c:pt>
                <c:pt idx="12">
                  <c:v>62.905999999999999</c:v>
                </c:pt>
                <c:pt idx="13">
                  <c:v>55.798999999999999</c:v>
                </c:pt>
                <c:pt idx="14">
                  <c:v>51.372999999999998</c:v>
                </c:pt>
                <c:pt idx="15">
                  <c:v>47.716000000000001</c:v>
                </c:pt>
                <c:pt idx="16">
                  <c:v>44.526000000000003</c:v>
                </c:pt>
                <c:pt idx="17">
                  <c:v>41.923000000000002</c:v>
                </c:pt>
                <c:pt idx="18">
                  <c:v>39.801000000000002</c:v>
                </c:pt>
                <c:pt idx="19">
                  <c:v>37.270000000000003</c:v>
                </c:pt>
                <c:pt idx="20">
                  <c:v>34.512</c:v>
                </c:pt>
                <c:pt idx="21">
                  <c:v>32.037999999999997</c:v>
                </c:pt>
                <c:pt idx="22">
                  <c:v>29.916</c:v>
                </c:pt>
                <c:pt idx="23">
                  <c:v>28.408000000000001</c:v>
                </c:pt>
                <c:pt idx="24">
                  <c:v>26.954999999999998</c:v>
                </c:pt>
                <c:pt idx="25">
                  <c:v>25.795000000000002</c:v>
                </c:pt>
                <c:pt idx="26">
                  <c:v>24.183</c:v>
                </c:pt>
                <c:pt idx="27">
                  <c:v>22.451000000000001</c:v>
                </c:pt>
                <c:pt idx="28">
                  <c:v>21.358000000000001</c:v>
                </c:pt>
                <c:pt idx="29">
                  <c:v>20.228000000000002</c:v>
                </c:pt>
                <c:pt idx="30">
                  <c:v>19.463999999999999</c:v>
                </c:pt>
                <c:pt idx="31">
                  <c:v>17.968</c:v>
                </c:pt>
                <c:pt idx="32">
                  <c:v>16.544</c:v>
                </c:pt>
              </c:numCache>
            </c:numRef>
          </c:yVal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Pediatric heart-lung (N=698)</c:v>
                </c:pt>
              </c:strCache>
            </c:strRef>
          </c:tx>
          <c:spPr>
            <a:ln w="41275">
              <a:solidFill>
                <a:srgbClr val="FF9900"/>
              </a:solidFill>
            </a:ln>
          </c:spPr>
          <c:marker>
            <c:symbol val="none"/>
          </c:marker>
          <c:xVal>
            <c:numRef>
              <c:f>Sheet1!$A$2:$A$34</c:f>
              <c:numCache>
                <c:formatCode>General</c:formatCode>
                <c:ptCount val="33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</c:numCache>
            </c:numRef>
          </c:xVal>
          <c:yVal>
            <c:numRef>
              <c:f>Sheet1!$G$2:$G$34</c:f>
              <c:numCache>
                <c:formatCode>General</c:formatCode>
                <c:ptCount val="33"/>
                <c:pt idx="0">
                  <c:v>100</c:v>
                </c:pt>
                <c:pt idx="1">
                  <c:v>84.344999999999999</c:v>
                </c:pt>
                <c:pt idx="2">
                  <c:v>77.534000000000006</c:v>
                </c:pt>
                <c:pt idx="3">
                  <c:v>74.905000000000001</c:v>
                </c:pt>
                <c:pt idx="4">
                  <c:v>73.736999999999995</c:v>
                </c:pt>
                <c:pt idx="5">
                  <c:v>71.838999999999999</c:v>
                </c:pt>
                <c:pt idx="6">
                  <c:v>69.795000000000002</c:v>
                </c:pt>
                <c:pt idx="7">
                  <c:v>69.503</c:v>
                </c:pt>
                <c:pt idx="8">
                  <c:v>68.623999999999995</c:v>
                </c:pt>
                <c:pt idx="9">
                  <c:v>68.33</c:v>
                </c:pt>
                <c:pt idx="10">
                  <c:v>67.596000000000004</c:v>
                </c:pt>
                <c:pt idx="11">
                  <c:v>66.858999999999995</c:v>
                </c:pt>
                <c:pt idx="12">
                  <c:v>65.674999999999997</c:v>
                </c:pt>
                <c:pt idx="13">
                  <c:v>56.008000000000003</c:v>
                </c:pt>
                <c:pt idx="14">
                  <c:v>49.957999999999998</c:v>
                </c:pt>
                <c:pt idx="15">
                  <c:v>44.362000000000002</c:v>
                </c:pt>
                <c:pt idx="16">
                  <c:v>41.302999999999997</c:v>
                </c:pt>
                <c:pt idx="17">
                  <c:v>37.753</c:v>
                </c:pt>
                <c:pt idx="18">
                  <c:v>35.329000000000001</c:v>
                </c:pt>
                <c:pt idx="19">
                  <c:v>32.506999999999998</c:v>
                </c:pt>
                <c:pt idx="20">
                  <c:v>30.39</c:v>
                </c:pt>
                <c:pt idx="21">
                  <c:v>29.271999999999998</c:v>
                </c:pt>
                <c:pt idx="22">
                  <c:v>27.138999999999999</c:v>
                </c:pt>
                <c:pt idx="23">
                  <c:v>25.114000000000001</c:v>
                </c:pt>
                <c:pt idx="24">
                  <c:v>23.265000000000001</c:v>
                </c:pt>
                <c:pt idx="25">
                  <c:v>21.888999999999999</c:v>
                </c:pt>
                <c:pt idx="26">
                  <c:v>20.914000000000001</c:v>
                </c:pt>
                <c:pt idx="27">
                  <c:v>20.233000000000001</c:v>
                </c:pt>
                <c:pt idx="28">
                  <c:v>17.899000000000001</c:v>
                </c:pt>
                <c:pt idx="29">
                  <c:v>17.462</c:v>
                </c:pt>
                <c:pt idx="30">
                  <c:v>16.518000000000001</c:v>
                </c:pt>
                <c:pt idx="31">
                  <c:v>16.001999999999999</c:v>
                </c:pt>
                <c:pt idx="32">
                  <c:v>15.430999999999999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26488728"/>
        <c:axId val="726489120"/>
      </c:scatterChart>
      <c:valAx>
        <c:axId val="726488728"/>
        <c:scaling>
          <c:orientation val="minMax"/>
          <c:max val="21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700"/>
                </a:pPr>
                <a:r>
                  <a:rPr lang="en-US" sz="1700" dirty="0" smtClean="0"/>
                  <a:t>Years</a:t>
                </a:r>
                <a:endParaRPr lang="en-US" sz="1700" dirty="0"/>
              </a:p>
            </c:rich>
          </c:tx>
          <c:layout/>
          <c:overlay val="0"/>
        </c:title>
        <c:numFmt formatCode="#,##0" sourceLinked="0"/>
        <c:majorTickMark val="out"/>
        <c:minorTickMark val="none"/>
        <c:tickLblPos val="nextTo"/>
        <c:txPr>
          <a:bodyPr rot="0"/>
          <a:lstStyle/>
          <a:p>
            <a:pPr>
              <a:defRPr sz="1500" b="1"/>
            </a:pPr>
            <a:endParaRPr lang="en-US"/>
          </a:p>
        </c:txPr>
        <c:crossAx val="726489120"/>
        <c:crosses val="autoZero"/>
        <c:crossBetween val="midCat"/>
        <c:majorUnit val="1"/>
      </c:valAx>
      <c:valAx>
        <c:axId val="726489120"/>
        <c:scaling>
          <c:orientation val="minMax"/>
          <c:max val="100"/>
          <c:min val="0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b="1" i="0" baseline="0" dirty="0" smtClean="0">
                    <a:solidFill>
                      <a:schemeClr val="tx1"/>
                    </a:solidFill>
                  </a:rPr>
                  <a:t>Survival (%)</a:t>
                </a:r>
                <a:endParaRPr lang="en-US" sz="1700" b="1" i="0" baseline="0" dirty="0">
                  <a:solidFill>
                    <a:schemeClr val="tx1"/>
                  </a:solidFill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726488728"/>
        <c:crosses val="autoZero"/>
        <c:crossBetween val="midCat"/>
        <c:majorUnit val="25"/>
      </c:valAx>
      <c:spPr>
        <a:solidFill>
          <a:schemeClr val="bg2"/>
        </a:solidFill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15912236081109329"/>
          <c:y val="1.3578371062992126E-2"/>
          <c:w val="0.8041445427728614"/>
          <c:h val="0.14036909448818899"/>
        </c:manualLayout>
      </c:layout>
      <c:overlay val="1"/>
      <c:spPr>
        <a:solidFill>
          <a:schemeClr val="bg2"/>
        </a:solidFill>
        <a:ln>
          <a:solidFill>
            <a:schemeClr val="tx1"/>
          </a:solidFill>
        </a:ln>
      </c:spPr>
      <c:txPr>
        <a:bodyPr/>
        <a:lstStyle/>
        <a:p>
          <a:pPr>
            <a:defRPr sz="14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799293893573043E-2"/>
          <c:y val="7.7114491239691885E-2"/>
          <c:w val="0.87737962511323264"/>
          <c:h val="0.78334560743029746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Adult heart (N=38,171)</c:v>
                </c:pt>
              </c:strCache>
            </c:strRef>
          </c:tx>
          <c:spPr>
            <a:ln w="41275">
              <a:solidFill>
                <a:srgbClr val="00FFFF"/>
              </a:solidFill>
            </a:ln>
          </c:spPr>
          <c:marker>
            <c:symbol val="none"/>
          </c:marker>
          <c:xVal>
            <c:numRef>
              <c:f>Sheet1!$A$2:$A$23</c:f>
              <c:numCache>
                <c:formatCode>General</c:formatCode>
                <c:ptCount val="22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</c:numCache>
            </c:numRef>
          </c:xVal>
          <c:yVal>
            <c:numRef>
              <c:f>Sheet1!$B$2:$B$23</c:f>
              <c:numCache>
                <c:formatCode>General</c:formatCode>
                <c:ptCount val="22"/>
                <c:pt idx="0">
                  <c:v>100</c:v>
                </c:pt>
                <c:pt idx="1">
                  <c:v>91.852000000000004</c:v>
                </c:pt>
                <c:pt idx="2">
                  <c:v>89.956999999999994</c:v>
                </c:pt>
                <c:pt idx="3">
                  <c:v>88.754999999999995</c:v>
                </c:pt>
                <c:pt idx="4">
                  <c:v>87.914000000000001</c:v>
                </c:pt>
                <c:pt idx="5">
                  <c:v>87.286000000000001</c:v>
                </c:pt>
                <c:pt idx="6">
                  <c:v>86.733999999999995</c:v>
                </c:pt>
                <c:pt idx="7">
                  <c:v>86.271000000000001</c:v>
                </c:pt>
                <c:pt idx="8">
                  <c:v>85.760999999999996</c:v>
                </c:pt>
                <c:pt idx="9">
                  <c:v>85.356999999999999</c:v>
                </c:pt>
                <c:pt idx="10">
                  <c:v>84.951999999999998</c:v>
                </c:pt>
                <c:pt idx="11">
                  <c:v>84.632999999999996</c:v>
                </c:pt>
                <c:pt idx="12">
                  <c:v>84.23</c:v>
                </c:pt>
                <c:pt idx="13">
                  <c:v>80.930999999999997</c:v>
                </c:pt>
                <c:pt idx="14">
                  <c:v>78.069999999999993</c:v>
                </c:pt>
                <c:pt idx="15">
                  <c:v>75.358999999999995</c:v>
                </c:pt>
                <c:pt idx="16">
                  <c:v>72.587999999999994</c:v>
                </c:pt>
                <c:pt idx="17">
                  <c:v>69.777000000000001</c:v>
                </c:pt>
                <c:pt idx="18">
                  <c:v>66.867999999999995</c:v>
                </c:pt>
                <c:pt idx="19">
                  <c:v>63.756999999999998</c:v>
                </c:pt>
                <c:pt idx="20">
                  <c:v>59.850999999999999</c:v>
                </c:pt>
                <c:pt idx="21">
                  <c:v>56.350999999999999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Pediatric heart (N=5,547)</c:v>
                </c:pt>
              </c:strCache>
            </c:strRef>
          </c:tx>
          <c:spPr>
            <a:ln w="41275">
              <a:solidFill>
                <a:schemeClr val="bg1">
                  <a:lumMod val="50000"/>
                  <a:lumOff val="50000"/>
                </a:schemeClr>
              </a:solidFill>
              <a:prstDash val="solid"/>
            </a:ln>
          </c:spPr>
          <c:marker>
            <c:symbol val="none"/>
          </c:marker>
          <c:xVal>
            <c:numRef>
              <c:f>Sheet1!$A$2:$A$23</c:f>
              <c:numCache>
                <c:formatCode>General</c:formatCode>
                <c:ptCount val="22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</c:numCache>
            </c:numRef>
          </c:xVal>
          <c:yVal>
            <c:numRef>
              <c:f>Sheet1!$C$2:$C$23</c:f>
              <c:numCache>
                <c:formatCode>General</c:formatCode>
                <c:ptCount val="22"/>
                <c:pt idx="0">
                  <c:v>100</c:v>
                </c:pt>
                <c:pt idx="1">
                  <c:v>95.066000000000003</c:v>
                </c:pt>
                <c:pt idx="2">
                  <c:v>93.724999999999994</c:v>
                </c:pt>
                <c:pt idx="3">
                  <c:v>92.838999999999999</c:v>
                </c:pt>
                <c:pt idx="4">
                  <c:v>92.215000000000003</c:v>
                </c:pt>
                <c:pt idx="5">
                  <c:v>91.626000000000005</c:v>
                </c:pt>
                <c:pt idx="6">
                  <c:v>91.150999999999996</c:v>
                </c:pt>
                <c:pt idx="7">
                  <c:v>90.751000000000005</c:v>
                </c:pt>
                <c:pt idx="8">
                  <c:v>90.369</c:v>
                </c:pt>
                <c:pt idx="9">
                  <c:v>89.929000000000002</c:v>
                </c:pt>
                <c:pt idx="10">
                  <c:v>89.641000000000005</c:v>
                </c:pt>
                <c:pt idx="11">
                  <c:v>89.370999999999995</c:v>
                </c:pt>
                <c:pt idx="12">
                  <c:v>89.156000000000006</c:v>
                </c:pt>
                <c:pt idx="13">
                  <c:v>86.337999999999994</c:v>
                </c:pt>
                <c:pt idx="14">
                  <c:v>84.066000000000003</c:v>
                </c:pt>
                <c:pt idx="15">
                  <c:v>81.337999999999994</c:v>
                </c:pt>
                <c:pt idx="16">
                  <c:v>79.358000000000004</c:v>
                </c:pt>
                <c:pt idx="17">
                  <c:v>76.683999999999997</c:v>
                </c:pt>
                <c:pt idx="18">
                  <c:v>74.56</c:v>
                </c:pt>
                <c:pt idx="19">
                  <c:v>72.555999999999997</c:v>
                </c:pt>
                <c:pt idx="20">
                  <c:v>69.856999999999999</c:v>
                </c:pt>
                <c:pt idx="21">
                  <c:v>67.885999999999996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Adult lung (N=33,133)</c:v>
                </c:pt>
              </c:strCache>
            </c:strRef>
          </c:tx>
          <c:spPr>
            <a:ln w="41275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Sheet1!$A$2:$A$23</c:f>
              <c:numCache>
                <c:formatCode>General</c:formatCode>
                <c:ptCount val="22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</c:numCache>
            </c:numRef>
          </c:xVal>
          <c:yVal>
            <c:numRef>
              <c:f>Sheet1!$D$2:$D$23</c:f>
              <c:numCache>
                <c:formatCode>General</c:formatCode>
                <c:ptCount val="22"/>
                <c:pt idx="0">
                  <c:v>100</c:v>
                </c:pt>
                <c:pt idx="1">
                  <c:v>94.295000000000002</c:v>
                </c:pt>
                <c:pt idx="2">
                  <c:v>92.082999999999998</c:v>
                </c:pt>
                <c:pt idx="3">
                  <c:v>90.567999999999998</c:v>
                </c:pt>
                <c:pt idx="4">
                  <c:v>89.385999999999996</c:v>
                </c:pt>
                <c:pt idx="5">
                  <c:v>88.284000000000006</c:v>
                </c:pt>
                <c:pt idx="6">
                  <c:v>87.268000000000001</c:v>
                </c:pt>
                <c:pt idx="7">
                  <c:v>86.289000000000001</c:v>
                </c:pt>
                <c:pt idx="8">
                  <c:v>85.432000000000002</c:v>
                </c:pt>
                <c:pt idx="9">
                  <c:v>84.653999999999996</c:v>
                </c:pt>
                <c:pt idx="10">
                  <c:v>83.789000000000001</c:v>
                </c:pt>
                <c:pt idx="11">
                  <c:v>83.132000000000005</c:v>
                </c:pt>
                <c:pt idx="12">
                  <c:v>82.418999999999997</c:v>
                </c:pt>
                <c:pt idx="13">
                  <c:v>74.391999999999996</c:v>
                </c:pt>
                <c:pt idx="14">
                  <c:v>67.438999999999993</c:v>
                </c:pt>
                <c:pt idx="15">
                  <c:v>61.582999999999998</c:v>
                </c:pt>
                <c:pt idx="16">
                  <c:v>56.142000000000003</c:v>
                </c:pt>
                <c:pt idx="17">
                  <c:v>51.348999999999997</c:v>
                </c:pt>
                <c:pt idx="18">
                  <c:v>46.643999999999998</c:v>
                </c:pt>
                <c:pt idx="19">
                  <c:v>42.241999999999997</c:v>
                </c:pt>
                <c:pt idx="20">
                  <c:v>38.393999999999998</c:v>
                </c:pt>
                <c:pt idx="21">
                  <c:v>34.256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Pediatric lung (N=1,145)</c:v>
                </c:pt>
              </c:strCache>
            </c:strRef>
          </c:tx>
          <c:spPr>
            <a:ln w="41275">
              <a:solidFill>
                <a:srgbClr val="FF99FF"/>
              </a:solidFill>
            </a:ln>
          </c:spPr>
          <c:marker>
            <c:symbol val="none"/>
          </c:marker>
          <c:xVal>
            <c:numRef>
              <c:f>Sheet1!$A$2:$A$23</c:f>
              <c:numCache>
                <c:formatCode>General</c:formatCode>
                <c:ptCount val="22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</c:numCache>
            </c:numRef>
          </c:xVal>
          <c:yVal>
            <c:numRef>
              <c:f>Sheet1!$E$2:$E$23</c:f>
              <c:numCache>
                <c:formatCode>General</c:formatCode>
                <c:ptCount val="22"/>
                <c:pt idx="0">
                  <c:v>100</c:v>
                </c:pt>
                <c:pt idx="1">
                  <c:v>93.866</c:v>
                </c:pt>
                <c:pt idx="2">
                  <c:v>91.995999999999995</c:v>
                </c:pt>
                <c:pt idx="3">
                  <c:v>90.823999999999998</c:v>
                </c:pt>
                <c:pt idx="4">
                  <c:v>90.100999999999999</c:v>
                </c:pt>
                <c:pt idx="5">
                  <c:v>89.376000000000005</c:v>
                </c:pt>
                <c:pt idx="6">
                  <c:v>88.375</c:v>
                </c:pt>
                <c:pt idx="7">
                  <c:v>88.100999999999999</c:v>
                </c:pt>
                <c:pt idx="8">
                  <c:v>87.552999999999997</c:v>
                </c:pt>
                <c:pt idx="9">
                  <c:v>86.725999999999999</c:v>
                </c:pt>
                <c:pt idx="10">
                  <c:v>85.53</c:v>
                </c:pt>
                <c:pt idx="11">
                  <c:v>84.516000000000005</c:v>
                </c:pt>
                <c:pt idx="12">
                  <c:v>83.585999999999999</c:v>
                </c:pt>
                <c:pt idx="13">
                  <c:v>73.831999999999994</c:v>
                </c:pt>
                <c:pt idx="14">
                  <c:v>66.311000000000007</c:v>
                </c:pt>
                <c:pt idx="15">
                  <c:v>60.819000000000003</c:v>
                </c:pt>
                <c:pt idx="16">
                  <c:v>56.506999999999998</c:v>
                </c:pt>
                <c:pt idx="17">
                  <c:v>51.317</c:v>
                </c:pt>
                <c:pt idx="18">
                  <c:v>48.36</c:v>
                </c:pt>
                <c:pt idx="19">
                  <c:v>46.332000000000001</c:v>
                </c:pt>
                <c:pt idx="20">
                  <c:v>43.564999999999998</c:v>
                </c:pt>
                <c:pt idx="21">
                  <c:v>41.786000000000001</c:v>
                </c:pt>
              </c:numCache>
            </c:numRef>
          </c:y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Adult heart-lung (N=843)</c:v>
                </c:pt>
              </c:strCache>
            </c:strRef>
          </c:tx>
          <c:spPr>
            <a:ln w="41275">
              <a:solidFill>
                <a:srgbClr val="FFFF00"/>
              </a:solidFill>
            </a:ln>
          </c:spPr>
          <c:marker>
            <c:symbol val="none"/>
          </c:marker>
          <c:xVal>
            <c:numRef>
              <c:f>Sheet1!$A$2:$A$23</c:f>
              <c:numCache>
                <c:formatCode>General</c:formatCode>
                <c:ptCount val="22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</c:numCache>
            </c:numRef>
          </c:xVal>
          <c:yVal>
            <c:numRef>
              <c:f>Sheet1!$F$2:$F$23</c:f>
              <c:numCache>
                <c:formatCode>General</c:formatCode>
                <c:ptCount val="22"/>
                <c:pt idx="0">
                  <c:v>100</c:v>
                </c:pt>
                <c:pt idx="1">
                  <c:v>83.599000000000004</c:v>
                </c:pt>
                <c:pt idx="2">
                  <c:v>79.891000000000005</c:v>
                </c:pt>
                <c:pt idx="3">
                  <c:v>77.242000000000004</c:v>
                </c:pt>
                <c:pt idx="4">
                  <c:v>75.552999999999997</c:v>
                </c:pt>
                <c:pt idx="5">
                  <c:v>74.222999999999999</c:v>
                </c:pt>
                <c:pt idx="6">
                  <c:v>73.251999999999995</c:v>
                </c:pt>
                <c:pt idx="7">
                  <c:v>72.765000000000001</c:v>
                </c:pt>
                <c:pt idx="8">
                  <c:v>72.155000000000001</c:v>
                </c:pt>
                <c:pt idx="9">
                  <c:v>71.787999999999997</c:v>
                </c:pt>
                <c:pt idx="10">
                  <c:v>71.177000000000007</c:v>
                </c:pt>
                <c:pt idx="11">
                  <c:v>70.438000000000002</c:v>
                </c:pt>
                <c:pt idx="12">
                  <c:v>69.569000000000003</c:v>
                </c:pt>
                <c:pt idx="13">
                  <c:v>62.613999999999997</c:v>
                </c:pt>
                <c:pt idx="14">
                  <c:v>58.029000000000003</c:v>
                </c:pt>
                <c:pt idx="15">
                  <c:v>54.655999999999999</c:v>
                </c:pt>
                <c:pt idx="16">
                  <c:v>52.118000000000002</c:v>
                </c:pt>
                <c:pt idx="17">
                  <c:v>48.896999999999998</c:v>
                </c:pt>
                <c:pt idx="18">
                  <c:v>46.835000000000001</c:v>
                </c:pt>
                <c:pt idx="19">
                  <c:v>45.444000000000003</c:v>
                </c:pt>
                <c:pt idx="20">
                  <c:v>43.997</c:v>
                </c:pt>
                <c:pt idx="21">
                  <c:v>40.207999999999998</c:v>
                </c:pt>
              </c:numCache>
            </c:numRef>
          </c:yVal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Pediatric heart-lung (N=109)</c:v>
                </c:pt>
              </c:strCache>
            </c:strRef>
          </c:tx>
          <c:spPr>
            <a:ln w="41275">
              <a:solidFill>
                <a:srgbClr val="FF9900"/>
              </a:solidFill>
            </a:ln>
          </c:spPr>
          <c:marker>
            <c:symbol val="none"/>
          </c:marker>
          <c:xVal>
            <c:numRef>
              <c:f>Sheet1!$A$2:$A$23</c:f>
              <c:numCache>
                <c:formatCode>General</c:formatCode>
                <c:ptCount val="22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</c:numCache>
            </c:numRef>
          </c:xVal>
          <c:yVal>
            <c:numRef>
              <c:f>Sheet1!$G$2:$G$23</c:f>
              <c:numCache>
                <c:formatCode>General</c:formatCode>
                <c:ptCount val="22"/>
                <c:pt idx="0">
                  <c:v>100</c:v>
                </c:pt>
                <c:pt idx="1">
                  <c:v>83.486000000000004</c:v>
                </c:pt>
                <c:pt idx="2">
                  <c:v>81.650999999999996</c:v>
                </c:pt>
                <c:pt idx="3">
                  <c:v>81.650999999999996</c:v>
                </c:pt>
                <c:pt idx="4">
                  <c:v>79.816000000000003</c:v>
                </c:pt>
                <c:pt idx="5">
                  <c:v>78.899000000000001</c:v>
                </c:pt>
                <c:pt idx="6">
                  <c:v>77.063999999999993</c:v>
                </c:pt>
                <c:pt idx="7">
                  <c:v>75.228999999999999</c:v>
                </c:pt>
                <c:pt idx="8">
                  <c:v>75.228999999999999</c:v>
                </c:pt>
                <c:pt idx="9">
                  <c:v>75.228999999999999</c:v>
                </c:pt>
                <c:pt idx="10">
                  <c:v>75.228999999999999</c:v>
                </c:pt>
                <c:pt idx="11">
                  <c:v>75.228999999999999</c:v>
                </c:pt>
                <c:pt idx="12">
                  <c:v>75.228999999999999</c:v>
                </c:pt>
                <c:pt idx="13">
                  <c:v>64.215000000000003</c:v>
                </c:pt>
                <c:pt idx="14">
                  <c:v>56.618000000000002</c:v>
                </c:pt>
                <c:pt idx="15">
                  <c:v>51.996000000000002</c:v>
                </c:pt>
                <c:pt idx="16">
                  <c:v>50.758000000000003</c:v>
                </c:pt>
                <c:pt idx="17">
                  <c:v>48.151000000000003</c:v>
                </c:pt>
                <c:pt idx="18">
                  <c:v>46.646999999999998</c:v>
                </c:pt>
                <c:pt idx="19">
                  <c:v>44.619</c:v>
                </c:pt>
                <c:pt idx="20">
                  <c:v>41.643999999999998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26490296"/>
        <c:axId val="726490688"/>
      </c:scatterChart>
      <c:valAx>
        <c:axId val="726490296"/>
        <c:scaling>
          <c:orientation val="minMax"/>
          <c:max val="1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700"/>
                </a:pPr>
                <a:r>
                  <a:rPr lang="en-US" sz="1700" dirty="0" smtClean="0"/>
                  <a:t>Years</a:t>
                </a:r>
                <a:endParaRPr lang="en-US" sz="1700" dirty="0"/>
              </a:p>
            </c:rich>
          </c:tx>
          <c:layout/>
          <c:overlay val="0"/>
        </c:title>
        <c:numFmt formatCode="#,##0" sourceLinked="0"/>
        <c:majorTickMark val="out"/>
        <c:minorTickMark val="none"/>
        <c:tickLblPos val="nextTo"/>
        <c:txPr>
          <a:bodyPr rot="0"/>
          <a:lstStyle/>
          <a:p>
            <a:pPr>
              <a:defRPr sz="1500" b="1"/>
            </a:pPr>
            <a:endParaRPr lang="en-US"/>
          </a:p>
        </c:txPr>
        <c:crossAx val="726490688"/>
        <c:crosses val="autoZero"/>
        <c:crossBetween val="midCat"/>
        <c:majorUnit val="1"/>
      </c:valAx>
      <c:valAx>
        <c:axId val="726490688"/>
        <c:scaling>
          <c:orientation val="minMax"/>
          <c:max val="100"/>
          <c:min val="0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b="1" i="0" baseline="0" dirty="0" smtClean="0">
                    <a:solidFill>
                      <a:schemeClr val="tx1"/>
                    </a:solidFill>
                  </a:rPr>
                  <a:t>Survival (%)</a:t>
                </a:r>
                <a:endParaRPr lang="en-US" sz="1700" b="1" i="0" baseline="0" dirty="0">
                  <a:solidFill>
                    <a:schemeClr val="tx1"/>
                  </a:solidFill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726490296"/>
        <c:crosses val="autoZero"/>
        <c:crossBetween val="midCat"/>
        <c:majorUnit val="25"/>
      </c:valAx>
      <c:spPr>
        <a:solidFill>
          <a:schemeClr val="bg2"/>
        </a:solidFill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18086146296930275"/>
          <c:y val="1.6146402678543625E-2"/>
          <c:w val="0.8041445427728614"/>
          <c:h val="0.14036909448818899"/>
        </c:manualLayout>
      </c:layout>
      <c:overlay val="1"/>
      <c:spPr>
        <a:solidFill>
          <a:schemeClr val="bg2"/>
        </a:solidFill>
        <a:ln>
          <a:solidFill>
            <a:schemeClr val="tx1"/>
          </a:solidFill>
        </a:ln>
      </c:spPr>
      <c:txPr>
        <a:bodyPr/>
        <a:lstStyle/>
        <a:p>
          <a:pPr>
            <a:defRPr sz="14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0.09744</cdr:x>
      <cdr:y>0.84656</cdr:y>
    </cdr:from>
    <cdr:to>
      <cdr:x>0.17503</cdr:x>
      <cdr:y>0.91005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61287" y="4064008"/>
          <a:ext cx="6858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200" b="1" dirty="0" smtClean="0">
              <a:solidFill>
                <a:schemeClr val="tx1"/>
              </a:solidFill>
            </a:rPr>
            <a:t>Adult</a:t>
          </a:r>
        </a:p>
      </cdr:txBody>
    </cdr:sp>
  </cdr:relSizeAnchor>
  <cdr:relSizeAnchor xmlns:cdr="http://schemas.openxmlformats.org/drawingml/2006/chartDrawing">
    <cdr:from>
      <cdr:x>0.15778</cdr:x>
      <cdr:y>0.84656</cdr:y>
    </cdr:from>
    <cdr:to>
      <cdr:x>0.26123</cdr:x>
      <cdr:y>0.91535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1394687" y="4064008"/>
          <a:ext cx="914400" cy="3302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tx1"/>
              </a:solidFill>
            </a:rPr>
            <a:t>Pediatric</a:t>
          </a:r>
        </a:p>
      </cdr:txBody>
    </cdr:sp>
  </cdr:relSizeAnchor>
  <cdr:relSizeAnchor xmlns:cdr="http://schemas.openxmlformats.org/drawingml/2006/chartDrawing">
    <cdr:from>
      <cdr:x>0.63192</cdr:x>
      <cdr:y>0.84656</cdr:y>
    </cdr:from>
    <cdr:to>
      <cdr:x>0.73537</cdr:x>
      <cdr:y>0.91535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5585687" y="4064008"/>
          <a:ext cx="914400" cy="3302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tx1"/>
              </a:solidFill>
            </a:rPr>
            <a:t>Pediatric</a:t>
          </a:r>
        </a:p>
      </cdr:txBody>
    </cdr:sp>
  </cdr:relSizeAnchor>
  <cdr:relSizeAnchor xmlns:cdr="http://schemas.openxmlformats.org/drawingml/2006/chartDrawing">
    <cdr:from>
      <cdr:x>0.29339</cdr:x>
      <cdr:y>0.84656</cdr:y>
    </cdr:from>
    <cdr:to>
      <cdr:x>0.39684</cdr:x>
      <cdr:y>0.91535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2593313" y="4064008"/>
          <a:ext cx="914400" cy="3302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tx1"/>
              </a:solidFill>
            </a:rPr>
            <a:t>Pediatric</a:t>
          </a:r>
        </a:p>
      </cdr:txBody>
    </cdr:sp>
  </cdr:relSizeAnchor>
  <cdr:relSizeAnchor xmlns:cdr="http://schemas.openxmlformats.org/drawingml/2006/chartDrawing">
    <cdr:from>
      <cdr:x>0.43365</cdr:x>
      <cdr:y>0.84656</cdr:y>
    </cdr:from>
    <cdr:to>
      <cdr:x>0.53709</cdr:x>
      <cdr:y>0.91535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3833087" y="4064008"/>
          <a:ext cx="914400" cy="3302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tx1"/>
              </a:solidFill>
            </a:rPr>
            <a:t>Pediatric</a:t>
          </a:r>
        </a:p>
      </cdr:txBody>
    </cdr:sp>
  </cdr:relSizeAnchor>
  <cdr:relSizeAnchor xmlns:cdr="http://schemas.openxmlformats.org/drawingml/2006/chartDrawing">
    <cdr:from>
      <cdr:x>0.76123</cdr:x>
      <cdr:y>0.84656</cdr:y>
    </cdr:from>
    <cdr:to>
      <cdr:x>0.86468</cdr:x>
      <cdr:y>0.91535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6728687" y="4064008"/>
          <a:ext cx="914400" cy="3302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tx1"/>
              </a:solidFill>
            </a:rPr>
            <a:t>Pediatric</a:t>
          </a:r>
        </a:p>
      </cdr:txBody>
    </cdr:sp>
  </cdr:relSizeAnchor>
  <cdr:relSizeAnchor xmlns:cdr="http://schemas.openxmlformats.org/drawingml/2006/chartDrawing">
    <cdr:from>
      <cdr:x>0.89655</cdr:x>
      <cdr:y>0.84656</cdr:y>
    </cdr:from>
    <cdr:to>
      <cdr:x>1</cdr:x>
      <cdr:y>0.91535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7924800" y="4064008"/>
          <a:ext cx="914400" cy="3302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tx1"/>
              </a:solidFill>
            </a:rPr>
            <a:t>Pediatric</a:t>
          </a:r>
        </a:p>
      </cdr:txBody>
    </cdr:sp>
  </cdr:relSizeAnchor>
  <cdr:relSizeAnchor xmlns:cdr="http://schemas.openxmlformats.org/drawingml/2006/chartDrawing">
    <cdr:from>
      <cdr:x>0.23537</cdr:x>
      <cdr:y>0.84656</cdr:y>
    </cdr:from>
    <cdr:to>
      <cdr:x>0.31296</cdr:x>
      <cdr:y>0.91005</cdr:y>
    </cdr:to>
    <cdr:sp macro="" textlink="">
      <cdr:nvSpPr>
        <cdr:cNvPr id="10" name="TextBox 1"/>
        <cdr:cNvSpPr txBox="1"/>
      </cdr:nvSpPr>
      <cdr:spPr>
        <a:xfrm xmlns:a="http://schemas.openxmlformats.org/drawingml/2006/main">
          <a:off x="2080487" y="4064008"/>
          <a:ext cx="6858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tx1"/>
              </a:solidFill>
            </a:rPr>
            <a:t>Adult</a:t>
          </a:r>
        </a:p>
      </cdr:txBody>
    </cdr:sp>
  </cdr:relSizeAnchor>
  <cdr:relSizeAnchor xmlns:cdr="http://schemas.openxmlformats.org/drawingml/2006/chartDrawing">
    <cdr:from>
      <cdr:x>0.3733</cdr:x>
      <cdr:y>0.84656</cdr:y>
    </cdr:from>
    <cdr:to>
      <cdr:x>0.45089</cdr:x>
      <cdr:y>0.91005</cdr:y>
    </cdr:to>
    <cdr:sp macro="" textlink="">
      <cdr:nvSpPr>
        <cdr:cNvPr id="11" name="TextBox 1"/>
        <cdr:cNvSpPr txBox="1"/>
      </cdr:nvSpPr>
      <cdr:spPr>
        <a:xfrm xmlns:a="http://schemas.openxmlformats.org/drawingml/2006/main">
          <a:off x="3299687" y="4064008"/>
          <a:ext cx="6858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tx1"/>
              </a:solidFill>
            </a:rPr>
            <a:t>Adult</a:t>
          </a:r>
        </a:p>
      </cdr:txBody>
    </cdr:sp>
  </cdr:relSizeAnchor>
  <cdr:relSizeAnchor xmlns:cdr="http://schemas.openxmlformats.org/drawingml/2006/chartDrawing">
    <cdr:from>
      <cdr:x>0.83882</cdr:x>
      <cdr:y>0.84656</cdr:y>
    </cdr:from>
    <cdr:to>
      <cdr:x>0.9164</cdr:x>
      <cdr:y>0.91005</cdr:y>
    </cdr:to>
    <cdr:sp macro="" textlink="">
      <cdr:nvSpPr>
        <cdr:cNvPr id="12" name="TextBox 1"/>
        <cdr:cNvSpPr txBox="1"/>
      </cdr:nvSpPr>
      <cdr:spPr>
        <a:xfrm xmlns:a="http://schemas.openxmlformats.org/drawingml/2006/main">
          <a:off x="7414487" y="4064008"/>
          <a:ext cx="6858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tx1"/>
              </a:solidFill>
            </a:rPr>
            <a:t>Adult</a:t>
          </a:r>
        </a:p>
      </cdr:txBody>
    </cdr:sp>
  </cdr:relSizeAnchor>
  <cdr:relSizeAnchor xmlns:cdr="http://schemas.openxmlformats.org/drawingml/2006/chartDrawing">
    <cdr:from>
      <cdr:x>0.70951</cdr:x>
      <cdr:y>0.84656</cdr:y>
    </cdr:from>
    <cdr:to>
      <cdr:x>0.78709</cdr:x>
      <cdr:y>0.91005</cdr:y>
    </cdr:to>
    <cdr:sp macro="" textlink="">
      <cdr:nvSpPr>
        <cdr:cNvPr id="13" name="TextBox 1"/>
        <cdr:cNvSpPr txBox="1"/>
      </cdr:nvSpPr>
      <cdr:spPr>
        <a:xfrm xmlns:a="http://schemas.openxmlformats.org/drawingml/2006/main">
          <a:off x="6271487" y="4064008"/>
          <a:ext cx="6858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tx1"/>
              </a:solidFill>
            </a:rPr>
            <a:t>Adult</a:t>
          </a:r>
        </a:p>
      </cdr:txBody>
    </cdr:sp>
  </cdr:relSizeAnchor>
  <cdr:relSizeAnchor xmlns:cdr="http://schemas.openxmlformats.org/drawingml/2006/chartDrawing">
    <cdr:from>
      <cdr:x>0.57158</cdr:x>
      <cdr:y>0.84656</cdr:y>
    </cdr:from>
    <cdr:to>
      <cdr:x>0.64916</cdr:x>
      <cdr:y>0.91005</cdr:y>
    </cdr:to>
    <cdr:sp macro="" textlink="">
      <cdr:nvSpPr>
        <cdr:cNvPr id="14" name="TextBox 1"/>
        <cdr:cNvSpPr txBox="1"/>
      </cdr:nvSpPr>
      <cdr:spPr>
        <a:xfrm xmlns:a="http://schemas.openxmlformats.org/drawingml/2006/main">
          <a:off x="5052287" y="4064008"/>
          <a:ext cx="6858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tx1"/>
              </a:solidFill>
            </a:rPr>
            <a:t>Adult</a:t>
          </a:r>
        </a:p>
      </cdr:txBody>
    </cdr:sp>
  </cdr:relSizeAnchor>
  <cdr:relSizeAnchor xmlns:cdr="http://schemas.openxmlformats.org/drawingml/2006/chartDrawing">
    <cdr:from>
      <cdr:x>0.39096</cdr:x>
      <cdr:y>0.89101</cdr:y>
    </cdr:from>
    <cdr:to>
      <cdr:x>0.52634</cdr:x>
      <cdr:y>0.95512</cdr:y>
    </cdr:to>
    <cdr:sp macro="" textlink="">
      <cdr:nvSpPr>
        <cdr:cNvPr id="15" name="TextBox 10"/>
        <cdr:cNvSpPr txBox="1"/>
      </cdr:nvSpPr>
      <cdr:spPr>
        <a:xfrm xmlns:a="http://schemas.openxmlformats.org/drawingml/2006/main">
          <a:off x="3455810" y="4277380"/>
          <a:ext cx="1196622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 b="1" dirty="0" smtClean="0">
              <a:solidFill>
                <a:srgbClr val="FFFF00"/>
              </a:solidFill>
            </a:rPr>
            <a:t>Heart-lung</a:t>
          </a:r>
          <a:endParaRPr lang="en-US" sz="1400" b="1" dirty="0">
            <a:solidFill>
              <a:srgbClr val="FFFF00"/>
            </a:solidFill>
          </a:endParaRPr>
        </a:p>
      </cdr:txBody>
    </cdr:sp>
  </cdr:relSizeAnchor>
  <cdr:relSizeAnchor xmlns:cdr="http://schemas.openxmlformats.org/drawingml/2006/chartDrawing">
    <cdr:from>
      <cdr:x>0.84744</cdr:x>
      <cdr:y>0.8896</cdr:y>
    </cdr:from>
    <cdr:to>
      <cdr:x>0.98282</cdr:x>
      <cdr:y>0.95372</cdr:y>
    </cdr:to>
    <cdr:sp macro="" textlink="">
      <cdr:nvSpPr>
        <cdr:cNvPr id="16" name="TextBox 10"/>
        <cdr:cNvSpPr txBox="1"/>
      </cdr:nvSpPr>
      <cdr:spPr>
        <a:xfrm xmlns:a="http://schemas.openxmlformats.org/drawingml/2006/main">
          <a:off x="7490687" y="4270634"/>
          <a:ext cx="1196622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 b="1" dirty="0" smtClean="0">
              <a:solidFill>
                <a:srgbClr val="FFFF00"/>
              </a:solidFill>
            </a:rPr>
            <a:t>Heart-lung</a:t>
          </a:r>
          <a:endParaRPr lang="en-US" sz="1400" b="1" dirty="0">
            <a:solidFill>
              <a:srgbClr val="FFFF00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DB252C-2B20-4579-B4F5-6B70C5EC6897}" type="datetimeFigureOut">
              <a:rPr lang="en-US" smtClean="0"/>
              <a:pPr/>
              <a:t>10/24/2016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3FF3A6-B03F-4710-AAA0-E3CB014C4A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57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5590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6609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9550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Survival was calculated using the Kaplan-Meier method, which incorporates information from all transplants for whom any follow-up has been provided.  Since many patients are still alive and some patients have been lost to follow-up, the survival rates are estimates rather than exact rates because the time of death is not known for all patients. </a:t>
            </a: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Survival rates were compared using the log-rank test statistic.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Adjustments for multiple comparisons were done using Scheffe’s method.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Results of log-rank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test should be interpreted with caution when curves cross. 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5433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Survival was calculated using the Kaplan-Meier method, which incorporates information from all transplants for whom any follow-up has been provided.  Since many patients are still alive and some patients have been lost to follow-up, the survival rates are estimates rather than exact rates because the time of death is not known for all patients. </a:t>
            </a: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Survival rates were compared using the log-rank test statistic.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Adjustments for multiple comparisons were done using Scheffe’s method.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Results of log-rank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test should be interpreted with caution when curves cross</a:t>
            </a:r>
            <a:r>
              <a:rPr lang="en-US" sz="1200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3109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1771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8721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91734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53742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2774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8492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03670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88296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84105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65191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69742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71333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6468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4433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30701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68252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5621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76230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19589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92896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75350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06278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87160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48236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1602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60311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13382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5937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59937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75523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055026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6764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Transplants with unknown recipient ages are excluded from this tabulation.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1500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0278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1429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5606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107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360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5000">
              <a:srgbClr val="330033"/>
            </a:gs>
            <a:gs pos="100000">
              <a:schemeClr val="tx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ebdings" charset="2"/>
        <a:buChar char="&lt;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685800" y="1219200"/>
            <a:ext cx="7696200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600" b="1" dirty="0" smtClean="0"/>
              <a:t>THE REGISTRY OF THE INTERNATIONAL SOCIETY FOR HEART AND LUNG TRANSPLANTATION: </a:t>
            </a:r>
            <a:br>
              <a:rPr lang="en-US" sz="4600" b="1" dirty="0" smtClean="0"/>
            </a:br>
            <a:r>
              <a:rPr lang="en-US" sz="4600" b="1" dirty="0" smtClean="0"/>
              <a:t>THIRTY-SECOND</a:t>
            </a:r>
            <a:br>
              <a:rPr lang="en-US" sz="4600" b="1" dirty="0" smtClean="0"/>
            </a:br>
            <a:r>
              <a:rPr lang="en-US" sz="4600" b="1" dirty="0" smtClean="0"/>
              <a:t> ANNUAL REPORT</a:t>
            </a:r>
            <a:endParaRPr lang="en-US" sz="4600" dirty="0" smtClean="0"/>
          </a:p>
        </p:txBody>
      </p:sp>
      <p:grpSp>
        <p:nvGrpSpPr>
          <p:cNvPr id="2" name="Group 1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7" name="Group 6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8" name="Picture 7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1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2016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6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2016 Oct; 35(10): 1149-1205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/>
          <a:lstStyle/>
          <a:p>
            <a:r>
              <a:rPr lang="en-US" sz="3200" dirty="0" smtClean="0"/>
              <a:t>REGISTRY DATABASE: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Number of Centers Reporting Heart Transplants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228600" y="1371600"/>
          <a:ext cx="86106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1" name="Group 10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7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smtClean="0">
                    <a:solidFill>
                      <a:schemeClr val="bg1"/>
                    </a:solidFill>
                    <a:latin typeface="Arial"/>
                    <a:cs typeface="Arial"/>
                  </a:rPr>
                  <a:t>2016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5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2016 Oct; 35(10): 1149-1205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58767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/>
          <a:lstStyle/>
          <a:p>
            <a:r>
              <a:rPr lang="en-US" sz="3200" dirty="0" smtClean="0"/>
              <a:t>REGISTRY DATABASE: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Number of Centers Reporting Lung Transplants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228600" y="1371600"/>
          <a:ext cx="86106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1" name="Group 10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7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smtClean="0">
                    <a:solidFill>
                      <a:schemeClr val="bg1"/>
                    </a:solidFill>
                    <a:latin typeface="Arial"/>
                    <a:cs typeface="Arial"/>
                  </a:rPr>
                  <a:t>2016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5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2016 Oct; 35(10): 1149-1205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0584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/>
          <a:lstStyle/>
          <a:p>
            <a:r>
              <a:rPr lang="en-US" sz="3200" dirty="0" smtClean="0"/>
              <a:t>REGISTRY DATABASE: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700" dirty="0" smtClean="0"/>
              <a:t>Number of Centers Reporting Heart-Lung Transplants</a:t>
            </a:r>
            <a:endParaRPr lang="en-US" sz="27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228600" y="1371600"/>
          <a:ext cx="86106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1" name="Group 10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7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smtClean="0">
                    <a:solidFill>
                      <a:schemeClr val="bg1"/>
                    </a:solidFill>
                    <a:latin typeface="Arial"/>
                    <a:cs typeface="Arial"/>
                  </a:rPr>
                  <a:t>2016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5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2016 Oct; 35(10): 1149-1205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88403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228600" y="1371600"/>
          <a:ext cx="86106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 bwMode="auto">
          <a:xfrm>
            <a:off x="0" y="150371"/>
            <a:ext cx="9144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3200" kern="0" dirty="0" smtClean="0"/>
              <a:t>REGISTRY DATABASE:</a:t>
            </a:r>
            <a:r>
              <a:rPr lang="en-US" sz="2800" kern="0" dirty="0" smtClean="0"/>
              <a:t/>
            </a:r>
            <a:br>
              <a:rPr lang="en-US" sz="2800" kern="0" dirty="0" smtClean="0"/>
            </a:br>
            <a:r>
              <a:rPr lang="en-US" sz="2600" kern="0" dirty="0" smtClean="0"/>
              <a:t>Number of Centers Reporting Transplants</a:t>
            </a:r>
            <a:br>
              <a:rPr lang="en-US" sz="2600" kern="0" dirty="0" smtClean="0"/>
            </a:br>
            <a:endParaRPr lang="en-US" sz="2200" kern="0" dirty="0"/>
          </a:p>
        </p:txBody>
      </p:sp>
      <p:sp>
        <p:nvSpPr>
          <p:cNvPr id="3" name="title_cohort"/>
          <p:cNvSpPr txBox="1"/>
          <p:nvPr/>
        </p:nvSpPr>
        <p:spPr>
          <a:xfrm>
            <a:off x="1524000" y="1023865"/>
            <a:ext cx="6096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kern="0" smtClean="0"/>
              <a:t>(Transplants: January 2009 – June 2015)</a:t>
            </a:r>
            <a:endParaRPr lang="en-US" sz="2200" b="1" kern="0" dirty="0"/>
          </a:p>
        </p:txBody>
      </p:sp>
      <p:grpSp>
        <p:nvGrpSpPr>
          <p:cNvPr id="15" name="Group 14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6" name="Group 15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2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smtClean="0">
                    <a:solidFill>
                      <a:schemeClr val="bg1"/>
                    </a:solidFill>
                    <a:latin typeface="Arial"/>
                    <a:cs typeface="Arial"/>
                  </a:rPr>
                  <a:t>2016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7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2016 Oct; 35(10): 1149-1205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22938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228600" y="1295400"/>
          <a:ext cx="8763000" cy="49453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itle 1"/>
          <p:cNvSpPr txBox="1">
            <a:spLocks/>
          </p:cNvSpPr>
          <p:nvPr/>
        </p:nvSpPr>
        <p:spPr bwMode="auto">
          <a:xfrm>
            <a:off x="989" y="228597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2800" kern="0" dirty="0" smtClean="0"/>
              <a:t>REGISTRY DATABASE:</a:t>
            </a:r>
            <a:r>
              <a:rPr lang="en-US" sz="2600" kern="0" dirty="0" smtClean="0"/>
              <a:t/>
            </a:r>
            <a:br>
              <a:rPr lang="en-US" sz="2600" kern="0" dirty="0" smtClean="0"/>
            </a:br>
            <a:r>
              <a:rPr lang="en-US" sz="2400" kern="0" dirty="0" smtClean="0"/>
              <a:t>Kaplan-Meier Survival</a:t>
            </a:r>
            <a:br>
              <a:rPr lang="en-US" sz="2400" kern="0" dirty="0" smtClean="0"/>
            </a:br>
            <a:endParaRPr lang="en-US" sz="2000" kern="0" dirty="0"/>
          </a:p>
        </p:txBody>
      </p:sp>
      <p:grpSp>
        <p:nvGrpSpPr>
          <p:cNvPr id="15" name="Group 14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6" name="Group 15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8" name="Picture 17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9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smtClean="0">
                    <a:solidFill>
                      <a:schemeClr val="bg1"/>
                    </a:solidFill>
                    <a:latin typeface="Arial"/>
                    <a:cs typeface="Arial"/>
                  </a:rPr>
                  <a:t>2016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7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2016 Oct; 35(10): 1149-1205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9" name="pvalues"/>
          <p:cNvSpPr txBox="1"/>
          <p:nvPr/>
        </p:nvSpPr>
        <p:spPr>
          <a:xfrm>
            <a:off x="1112588" y="4724400"/>
            <a:ext cx="3545182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FFFF00"/>
                </a:solidFill>
              </a:rPr>
              <a:t>All pair-wise comparisons were significant at p &lt; 0.05 except adult lung vs. pediatric lung and adult heart-lung vs. pediatric heart-lung</a:t>
            </a:r>
          </a:p>
        </p:txBody>
      </p:sp>
      <p:sp>
        <p:nvSpPr>
          <p:cNvPr id="3" name="title_cohort"/>
          <p:cNvSpPr txBox="1"/>
          <p:nvPr/>
        </p:nvSpPr>
        <p:spPr>
          <a:xfrm>
            <a:off x="1781300" y="927644"/>
            <a:ext cx="5562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kern="0" smtClean="0"/>
              <a:t>(Transplants: January 1980 – June 2014)</a:t>
            </a:r>
            <a:endParaRPr lang="en-US" sz="2000" b="1" kern="0" dirty="0"/>
          </a:p>
        </p:txBody>
      </p:sp>
    </p:spTree>
    <p:extLst>
      <p:ext uri="{BB962C8B-B14F-4D97-AF65-F5344CB8AC3E}">
        <p14:creationId xmlns:p14="http://schemas.microsoft.com/office/powerpoint/2010/main" val="3124030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228600" y="1295400"/>
          <a:ext cx="8763000" cy="49453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itle 1"/>
          <p:cNvSpPr txBox="1">
            <a:spLocks/>
          </p:cNvSpPr>
          <p:nvPr/>
        </p:nvSpPr>
        <p:spPr bwMode="auto">
          <a:xfrm>
            <a:off x="0" y="239398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2800" kern="0" dirty="0" smtClean="0"/>
              <a:t>REGISTRY DATABASE:</a:t>
            </a:r>
            <a:r>
              <a:rPr lang="en-US" sz="2600" kern="0" dirty="0" smtClean="0"/>
              <a:t/>
            </a:r>
            <a:br>
              <a:rPr lang="en-US" sz="2600" kern="0" dirty="0" smtClean="0"/>
            </a:br>
            <a:r>
              <a:rPr lang="en-US" sz="2400" kern="0" dirty="0" smtClean="0"/>
              <a:t>Kaplan-Meier Survival</a:t>
            </a:r>
            <a:br>
              <a:rPr lang="en-US" sz="2400" kern="0" dirty="0" smtClean="0"/>
            </a:br>
            <a:endParaRPr lang="en-US" sz="2000" kern="0" dirty="0"/>
          </a:p>
        </p:txBody>
      </p:sp>
      <p:grpSp>
        <p:nvGrpSpPr>
          <p:cNvPr id="15" name="Group 14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6" name="Group 15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8" name="Picture 17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9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smtClean="0">
                    <a:solidFill>
                      <a:schemeClr val="bg1"/>
                    </a:solidFill>
                    <a:latin typeface="Arial"/>
                    <a:cs typeface="Arial"/>
                  </a:rPr>
                  <a:t>2016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7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2016 Oct; 35(10): 1149-1205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9" name="pvalues"/>
          <p:cNvSpPr txBox="1"/>
          <p:nvPr/>
        </p:nvSpPr>
        <p:spPr>
          <a:xfrm>
            <a:off x="1143000" y="4665919"/>
            <a:ext cx="6082870" cy="83099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FFFF00"/>
                </a:solidFill>
              </a:rPr>
              <a:t>All pair-wise comparisons were significant at p &lt; 0.05 except adult lung vs. pediatric lung, adult lung vs. adult heart-lung, adult lung vs. pediatric heart-lung, pediatric lung vs. adult heart-lung, pediatric lung vs. pediatric heart-lung,  and adult heart-lung vs. pediatric heart-lung</a:t>
            </a:r>
          </a:p>
        </p:txBody>
      </p:sp>
      <p:sp>
        <p:nvSpPr>
          <p:cNvPr id="3" name="title_cohort"/>
          <p:cNvSpPr txBox="1"/>
          <p:nvPr/>
        </p:nvSpPr>
        <p:spPr>
          <a:xfrm>
            <a:off x="1714500" y="943693"/>
            <a:ext cx="5715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kern="0" dirty="0" smtClean="0"/>
              <a:t>(Transplants: January 2004 – June 2014)</a:t>
            </a:r>
            <a:endParaRPr lang="en-US" sz="2000" b="1" kern="0" dirty="0"/>
          </a:p>
        </p:txBody>
      </p:sp>
    </p:spTree>
    <p:extLst>
      <p:ext uri="{BB962C8B-B14F-4D97-AF65-F5344CB8AC3E}">
        <p14:creationId xmlns:p14="http://schemas.microsoft.com/office/powerpoint/2010/main" val="164645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609600" y="2438400"/>
            <a:ext cx="769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/>
              <a:t>APPENDIX</a:t>
            </a:r>
            <a:endParaRPr lang="en-US" sz="4800" dirty="0"/>
          </a:p>
        </p:txBody>
      </p:sp>
      <p:grpSp>
        <p:nvGrpSpPr>
          <p:cNvPr id="11" name="Group 10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7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2016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5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2016 Oct; 35(10): 1149-1205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6769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905508"/>
          <a:ext cx="8610600" cy="50380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73289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TXs Performed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1/2014-6/2015 </a:t>
                      </a:r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89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ARGENTINA</a:t>
                      </a:r>
                      <a:r>
                        <a:rPr lang="en-US" sz="1500" b="1" kern="1200" baseline="300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5081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FUNDACION FAVALORO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5081"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HAREFIELD S.A. - HOSPITAL ITALIANO DE MENDOZA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5081"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CENTRO DE TRASPLANTE CARDIACO HOSPITAL PRIVADO CORDOBA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5081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HOSPITAL ITALIANO DE BUENOS AIRES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5081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HOSPITAL UNIVERSITARIO AUSTRAL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5081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HOSPITAL EL CRUCE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5081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HOSPITAL ESPAÑOL DE MENDOZA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5081">
                <a:tc>
                  <a:txBody>
                    <a:bodyPr/>
                    <a:lstStyle/>
                    <a:p>
                      <a:pPr algn="l" fontAlgn="b"/>
                      <a:r>
                        <a:rPr lang="it-IT" sz="15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CENTRO DE TRASPLANTE CARDIACO DEL SANATORIO ALLENDE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5081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CENTRO DE TRASPLANTE CARDIACO HOSPITAL ITALIANO CORDOBA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5081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HOSPITAL ALEMAN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5081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HOSPITAL CORDOBA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pSp>
        <p:nvGrpSpPr>
          <p:cNvPr id="12" name="Group 11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3" name="Group 12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7" name="Picture 16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8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2016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6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2016 Oct; 35(10): 1149-1205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63025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905509"/>
          <a:ext cx="8610600" cy="52412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51510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TXs Performed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1/2014-6/2015 </a:t>
                      </a:r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88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ARGENTINA</a:t>
                      </a:r>
                      <a:r>
                        <a:rPr lang="en-US" sz="1500" b="1" kern="1200" baseline="300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 (cont’d)</a:t>
                      </a:r>
                      <a:endParaRPr lang="en-US" sz="1500" b="1" dirty="0" smtClean="0">
                        <a:solidFill>
                          <a:srgbClr val="FFFF00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5081">
                <a:tc>
                  <a:txBody>
                    <a:bodyPr/>
                    <a:lstStyle/>
                    <a:p>
                      <a:pPr algn="l" fontAlgn="b"/>
                      <a:r>
                        <a:rPr lang="es-E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HOSPITAL DE ALTA COMPLEJIDAD PTE JUAN DOMINGO PERON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5081"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HOSPITAL DE PEDIATRIA JUAN P GARRAHAN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5081"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HOSPITAL GENERAL DE AGUDOS DR COSME ARGERICH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5081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INSTITUTO CARDIOVASCULAR DE BUENOS AIRES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5081">
                <a:tc>
                  <a:txBody>
                    <a:bodyPr/>
                    <a:lstStyle/>
                    <a:p>
                      <a:pPr algn="l" fontAlgn="b"/>
                      <a:r>
                        <a:rPr lang="es-E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SANATORIO DE LA TRINIDAD MITRE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5081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SANATORIO PARQUE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50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AUSTRALIA</a:t>
                      </a:r>
                      <a:r>
                        <a:rPr lang="en-US" sz="1500" b="1" kern="1200" baseline="300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5081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St. Vincent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5081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Royal Children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5081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The Prince Charles Hospital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5081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The Alfred Hospital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5081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Royal Perth Hospital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pSp>
        <p:nvGrpSpPr>
          <p:cNvPr id="12" name="Group 11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3" name="Group 12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7" name="Picture 16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8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2016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6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2016 Oct; 35(10): 1149-1205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08756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905508"/>
          <a:ext cx="8610600" cy="51142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85430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TXs Performed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1/2014-6/2015 </a:t>
                      </a:r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616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AUSTRIA</a:t>
                      </a:r>
                      <a:r>
                        <a:rPr lang="en-US" sz="1500" b="1" kern="1200" baseline="300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6065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Allgemeines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Krankenhaus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Wien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0656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</a:rPr>
                        <a:t>Universitätsklinik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 Innsbruck</a:t>
                      </a:r>
                      <a:endParaRPr lang="en-US" sz="15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0656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</a:rPr>
                        <a:t>Landeskrankenhaus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 Graz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0656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BELGIUM</a:t>
                      </a:r>
                      <a:r>
                        <a:rPr lang="en-US" sz="1500" b="1" kern="1200" baseline="300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US" sz="1500" b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6065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Hôpital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Erasme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Bruxelles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065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Universitair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Ziekenhuis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Antwerpen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0656">
                <a:tc>
                  <a:txBody>
                    <a:bodyPr/>
                    <a:lstStyle/>
                    <a:p>
                      <a:pPr rtl="0" fontAlgn="t"/>
                      <a:r>
                        <a:rPr lang="nl-NL" sz="1500" b="1" dirty="0">
                          <a:solidFill>
                            <a:schemeClr val="tx1"/>
                          </a:solidFill>
                        </a:rPr>
                        <a:t>Onze Lieve Vrouw Ziekenhuis Aalst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065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Universitair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Ziekenhuis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Gent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0656">
                <a:tc>
                  <a:txBody>
                    <a:bodyPr/>
                    <a:lstStyle/>
                    <a:p>
                      <a:pPr rtl="0" fontAlgn="t"/>
                      <a:r>
                        <a:rPr lang="fr-FR" sz="1500" b="1" dirty="0">
                          <a:solidFill>
                            <a:schemeClr val="tx1"/>
                          </a:solidFill>
                        </a:rPr>
                        <a:t>Centre Hospitalier Universitaire Liège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0656">
                <a:tc>
                  <a:txBody>
                    <a:bodyPr/>
                    <a:lstStyle/>
                    <a:p>
                      <a:pPr rtl="0" fontAlgn="t"/>
                      <a:r>
                        <a:rPr lang="fr-FR" sz="1500" b="1" dirty="0">
                          <a:solidFill>
                            <a:schemeClr val="tx1"/>
                          </a:solidFill>
                        </a:rPr>
                        <a:t>Cliniques Universitaires, Université Catholique de Louvain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065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UZ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Gasthuisberg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Leuven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pSp>
        <p:nvGrpSpPr>
          <p:cNvPr id="12" name="Group 11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3" name="Group 12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7" name="Picture 16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8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2016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6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2016 Oct; 35(10): 1149-1205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44548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685800"/>
          </a:xfrm>
        </p:spPr>
        <p:txBody>
          <a:bodyPr/>
          <a:lstStyle/>
          <a:p>
            <a:r>
              <a:rPr lang="en-US" sz="2200" dirty="0" smtClean="0">
                <a:solidFill>
                  <a:srgbClr val="FFFF00"/>
                </a:solidFill>
              </a:rPr>
              <a:t>MAJOR CONTRIBUTORS TO THE ISHLT TRANSPLANT REGISTRY</a:t>
            </a:r>
            <a:endParaRPr lang="en-US" sz="2200" dirty="0">
              <a:solidFill>
                <a:srgbClr val="FFFF00"/>
              </a:solidFill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762001"/>
          <a:ext cx="8534400" cy="55204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2743200"/>
                <a:gridCol w="762000"/>
                <a:gridCol w="914400"/>
              </a:tblGrid>
              <a:tr h="294735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000" b="1" dirty="0">
                          <a:solidFill>
                            <a:srgbClr val="FFFF00"/>
                          </a:solidFill>
                        </a:rPr>
                        <a:t>Organization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000" b="1" dirty="0">
                          <a:solidFill>
                            <a:srgbClr val="FFFF00"/>
                          </a:solidFill>
                        </a:rPr>
                        <a:t>Countries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000" b="1" dirty="0">
                          <a:solidFill>
                            <a:srgbClr val="FFFF00"/>
                          </a:solidFill>
                        </a:rPr>
                        <a:t>Heart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000" b="1" dirty="0">
                          <a:solidFill>
                            <a:srgbClr val="FFFF00"/>
                          </a:solidFill>
                        </a:rPr>
                        <a:t>Lung 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9472"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L’Agence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de la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Biomédicine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  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France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  <a:tr h="530523"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Australia and New Zealand Cardiothoracic Organ Transplant Registry (ANZCOTR)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Australia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</a:tr>
              <a:tr h="396360"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British Columbia Transplant Agency 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Canada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</a:tr>
              <a:tr h="716206"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Eurotransplant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(ET)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Austria, Belgium, Croatia, Germany, 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Hungary,</a:t>
                      </a:r>
                      <a:r>
                        <a:rPr lang="en-US" sz="15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Netherlands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, Slovenia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marT="27432" marB="27432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</a:tr>
              <a:tr h="530523"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Instituto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Nacional Central </a:t>
                      </a:r>
                      <a:r>
                        <a:rPr lang="en-US" sz="15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Único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5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Coordinador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5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Ablación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e </a:t>
                      </a:r>
                      <a:r>
                        <a:rPr lang="en-US" sz="15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Implante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(INCUCAI)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Argentina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</a:tr>
              <a:tr h="338468"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Organización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Nacional de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Trasplantes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(ONT)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Spain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</a:tr>
              <a:tr h="338468"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Registro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5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Español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5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Trasplante</a:t>
                      </a: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5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Cardíaco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Spain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</a:tr>
              <a:tr h="530523"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Scandiatransplant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Denmark, Finland, Norway, Sweden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</a:tr>
              <a:tr h="530523"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United Kingdom Transplant Services Authority (UKTSSA)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United Kingdom, Ireland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</a:tr>
              <a:tr h="338468"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United Network for Organ Sharing (UNOS)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United States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noFill/>
                  </a:tcPr>
                </a:tc>
              </a:tr>
              <a:tr h="530523">
                <a:tc gridSpan="4">
                  <a:txBody>
                    <a:bodyPr/>
                    <a:lstStyle/>
                    <a:p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In addition, 86 individual centers from North America, Central/South America, Europe, Asia, Africa and the Middle East have reported at least one transplant since 1995.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0" fontAlgn="t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0" fontAlgn="t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0" fontAlgn="t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7" name="Picture 16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8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2016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6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2016 Oct; 35(10): 1149-1205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17444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762000"/>
          <a:ext cx="8610600" cy="50013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62481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TXs Performed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1/2014-6/2015 </a:t>
                      </a:r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412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BRAZIL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3160"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Heart Institute-Univ. Sao Paulo Hospital das Clinicas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3160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Hospital de Messejana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3160">
                <a:tc>
                  <a:txBody>
                    <a:bodyPr/>
                    <a:lstStyle/>
                    <a:p>
                      <a:pPr algn="l" fontAlgn="b"/>
                      <a:r>
                        <a:rPr lang="pt-BR" sz="15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Real Hospital Portugues de Beneficiencia Em Pernambuco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3160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Instituto de Medicina Integral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3160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Procardiaco</a:t>
                      </a:r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Hospital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31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CANADA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3160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Royal Victoria Hospital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3160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The Toronto General Hospital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3160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Hospital Sainte-Justine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316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Institut Universitaire De Cardiologie Et De Pneumologie de Québec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3160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University of Alberta Hospitals/Walter C. Mackenzie Health Sciences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4" name="Group 13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2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2016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8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2016 Oct; 35(10): 1149-1205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80248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762001"/>
          <a:ext cx="8610600" cy="51815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849275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1/2014-6/2015 and Reported to ISHLT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9443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CANADA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 (cont’d)</a:t>
                      </a:r>
                      <a:endParaRPr lang="en-US" sz="1500" b="1" dirty="0" smtClean="0">
                        <a:solidFill>
                          <a:srgbClr val="FFFF00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94434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St. Paul's </a:t>
                      </a:r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Hospital</a:t>
                      </a:r>
                      <a:r>
                        <a:rPr lang="en-US" sz="1500" b="1" i="0" u="none" strike="noStrike" baseline="300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</a:t>
                      </a:r>
                      <a:endParaRPr lang="en-US" sz="15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94434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Vancouver General </a:t>
                      </a:r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Hospital</a:t>
                      </a:r>
                      <a:r>
                        <a:rPr lang="en-US" sz="1500" b="1" i="0" u="none" strike="noStrike" baseline="300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</a:t>
                      </a:r>
                      <a:endParaRPr lang="en-US" sz="15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94434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The Hospital For Sick Children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9443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COLOMBIA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93359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b="1" i="0" u="none" strike="noStrike" dirty="0" err="1">
                          <a:solidFill>
                            <a:schemeClr val="tx1"/>
                          </a:solidFill>
                          <a:latin typeface="+mn-lt"/>
                        </a:rPr>
                        <a:t>Clinica</a:t>
                      </a:r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 Cardiovascular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93359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b="1" i="0" u="none" strike="noStrike" dirty="0" err="1">
                          <a:solidFill>
                            <a:schemeClr val="tx1"/>
                          </a:solidFill>
                          <a:latin typeface="+mn-lt"/>
                        </a:rPr>
                        <a:t>Fundacion</a:t>
                      </a:r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500" b="1" i="0" u="none" strike="noStrike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Cardioinfantil</a:t>
                      </a:r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- </a:t>
                      </a:r>
                      <a:r>
                        <a:rPr lang="en-US" sz="1500" b="1" i="0" u="none" strike="noStrike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Instituto</a:t>
                      </a:r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de </a:t>
                      </a:r>
                      <a:r>
                        <a:rPr lang="en-US" sz="1500" b="1" i="0" u="none" strike="noStrike" dirty="0" err="1">
                          <a:solidFill>
                            <a:schemeClr val="tx1"/>
                          </a:solidFill>
                          <a:latin typeface="+mn-lt"/>
                        </a:rPr>
                        <a:t>Cardiologia</a:t>
                      </a:r>
                      <a:endParaRPr lang="en-US" sz="15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93359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b="1" i="0" u="none" strike="noStrike" dirty="0" err="1">
                          <a:solidFill>
                            <a:schemeClr val="tx1"/>
                          </a:solidFill>
                          <a:latin typeface="+mn-lt"/>
                        </a:rPr>
                        <a:t>Fundacion</a:t>
                      </a:r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 Cardiovascular de Colombia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93359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CROATIA</a:t>
                      </a:r>
                      <a:r>
                        <a:rPr lang="en-US" sz="1500" b="1" baseline="30000" dirty="0">
                          <a:solidFill>
                            <a:srgbClr val="FFFF00"/>
                          </a:solidFill>
                        </a:rPr>
                        <a:t>3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93359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Clinical Hospital Zagreb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93359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Hospital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Dubrava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4" name="Group 13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2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2016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8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2016 Oct; 35(10): 1149-1205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01706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762000"/>
          <a:ext cx="8610600" cy="54079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69116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1/2014-6/2015 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7205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FFFF00"/>
                          </a:solidFill>
                        </a:rPr>
                        <a:t>THE CZECH REPUBLIC</a:t>
                      </a:r>
                      <a:endParaRPr lang="en-US" sz="1500" b="1" dirty="0" smtClean="0">
                        <a:solidFill>
                          <a:srgbClr val="FFFF00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7205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University Hospital </a:t>
                      </a:r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</a:rPr>
                        <a:t>Motol</a:t>
                      </a:r>
                      <a:endParaRPr lang="en-US" sz="15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7205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DENMARK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5</a:t>
                      </a:r>
                      <a:endParaRPr lang="en-US" sz="1500" dirty="0"/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7205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Skejby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University Hospital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7205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Rigshospitalet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, National University Hospital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7205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FFFF00"/>
                          </a:solidFill>
                        </a:rPr>
                        <a:t>ESTONIA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7205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Tartu University Hospital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7205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FINLAND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5</a:t>
                      </a:r>
                      <a:endParaRPr lang="en-US" sz="1500" dirty="0"/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6233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Helsinki University Central Hospital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623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Children's Hospital, University of Helsinki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623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FRANCE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6</a:t>
                      </a:r>
                      <a:endParaRPr lang="en-US" sz="1500" dirty="0"/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6233">
                <a:tc>
                  <a:txBody>
                    <a:bodyPr/>
                    <a:lstStyle/>
                    <a:p>
                      <a:pPr rtl="0" fontAlgn="t"/>
                      <a:r>
                        <a:rPr lang="fr-FR" sz="1500" b="1" dirty="0">
                          <a:solidFill>
                            <a:schemeClr val="tx1"/>
                          </a:solidFill>
                        </a:rPr>
                        <a:t>Marseille Sainte Marguerite (APM) (A) - CHIRURGIE THORACIQUE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6233">
                <a:tc>
                  <a:txBody>
                    <a:bodyPr/>
                    <a:lstStyle/>
                    <a:p>
                      <a:pPr rtl="0" fontAlgn="t"/>
                      <a:r>
                        <a:rPr lang="fr-FR" sz="1500" b="1" dirty="0">
                          <a:solidFill>
                            <a:schemeClr val="tx1"/>
                          </a:solidFill>
                        </a:rPr>
                        <a:t>Marseille </a:t>
                      </a:r>
                      <a:r>
                        <a:rPr lang="fr-FR" sz="1500" b="1" dirty="0" err="1">
                          <a:solidFill>
                            <a:schemeClr val="tx1"/>
                          </a:solidFill>
                        </a:rPr>
                        <a:t>Timone</a:t>
                      </a:r>
                      <a:r>
                        <a:rPr lang="fr-FR" sz="1500" b="1" dirty="0">
                          <a:solidFill>
                            <a:schemeClr val="tx1"/>
                          </a:solidFill>
                        </a:rPr>
                        <a:t> adultes (APM) (A) - CHIRURGIE CARDIAQUE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2484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4" name="Group 13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2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2016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8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2016 Oct; 35(10): 1149-1205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08961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762000"/>
          <a:ext cx="8610600" cy="53686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54278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1/2014-6/2015 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729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FRANCE</a:t>
                      </a:r>
                      <a:r>
                        <a:rPr lang="en-US" sz="1500" b="1" kern="1200" baseline="300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 (cont’d)</a:t>
                      </a: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Marseille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Timone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enfants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(APM) (A+P) - CHIRURGIE CARDIO-VASCULAIRE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Caen (A) - CHIRURGIE CARDIAQUE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Dijon (A) - CHIRURGIE CARDIAQUE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Toulouse (A) - CHIRURGIE THORACIQUE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Toulouse (A) - CHIRURGIE CARDIO-VASCULAIRE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Bordeaux (A+P) - UNITE DE TRANSPLANTATION CARDIAQUE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Bordeaux (A+P) - CHIRURGIE THORACIQUE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Montpellier (A) - UNITE DE TRANSPL. CARDIO-THORACIQUE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/>
                      <a:r>
                        <a:rPr lang="fr-FR" sz="1500" b="1" dirty="0">
                          <a:solidFill>
                            <a:schemeClr val="tx1"/>
                          </a:solidFill>
                        </a:rPr>
                        <a:t>Rennes (A) - CENTRE CARDIO-PNEUMOLOGIQUE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/>
                      <a:r>
                        <a:rPr lang="fr-FR" sz="1500" b="1" dirty="0">
                          <a:solidFill>
                            <a:schemeClr val="tx1"/>
                          </a:solidFill>
                        </a:rPr>
                        <a:t>Tours (A+P) - CHIRURGIE CARDIAQUE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/>
                      <a:r>
                        <a:rPr lang="fr-FR" sz="1500" b="1" dirty="0">
                          <a:solidFill>
                            <a:schemeClr val="tx1"/>
                          </a:solidFill>
                        </a:rPr>
                        <a:t>Grenoble (A) - CHIRURGIE CARDIAQUE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Grenoble (A) - PNEUMOLOGIE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4" name="Group 13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2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2016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8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2016 Oct; 35(10): 1149-1205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82556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762000"/>
          <a:ext cx="8610600" cy="52577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86486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1/2014-6/2015 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621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FRANCE</a:t>
                      </a:r>
                      <a:r>
                        <a:rPr lang="en-US" sz="1500" b="1" kern="1200" baseline="300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 (cont’d)</a:t>
                      </a: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61141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Nantes (A+P) - CHIRURGIE CARDIO-VASCULAIRE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1141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Nancy (A+P) - CHIRURGIE CARDIO-PULMONAIRE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1141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Lille (A+P) - CHIRURGIE CARDIO-VASCULAIRE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1141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Clermont-Ferrand (A) - CHIRURGIE CARDIAQUE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1141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Strasbourg (A) - CHIRURGIE THORACIQUE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1141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Strasbourg (A) - CHIRURGIE CARDIO-PULMONAIRE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1141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Lyon (A+P) - POLE DE TRANSPLANTATION PULMONAIRE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1141">
                <a:tc>
                  <a:txBody>
                    <a:bodyPr/>
                    <a:lstStyle/>
                    <a:p>
                      <a:pPr rtl="0"/>
                      <a:r>
                        <a:rPr lang="en-US" sz="1500" b="1" smtClean="0">
                          <a:solidFill>
                            <a:schemeClr val="tx1"/>
                          </a:solidFill>
                        </a:rPr>
                        <a:t>Lyon I (HCL) (A+P) - Pole de Transplantation Cardiaque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1141">
                <a:tc>
                  <a:txBody>
                    <a:bodyPr/>
                    <a:lstStyle/>
                    <a:p>
                      <a:pPr rtl="0"/>
                      <a:r>
                        <a:rPr lang="en-US" sz="1500" b="1" smtClean="0">
                          <a:solidFill>
                            <a:schemeClr val="tx1"/>
                          </a:solidFill>
                        </a:rPr>
                        <a:t>Lyon II (HCL) (A) - POLE DE TRANSPLANTATION CARDIAQUE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1141">
                <a:tc>
                  <a:txBody>
                    <a:bodyPr/>
                    <a:lstStyle/>
                    <a:p>
                      <a:pPr rtl="0"/>
                      <a:r>
                        <a:rPr lang="en-US" sz="1500" b="1" smtClean="0">
                          <a:solidFill>
                            <a:schemeClr val="tx1"/>
                          </a:solidFill>
                        </a:rPr>
                        <a:t>Paris Pitié-Salpêtrière (AP-HP) (A+P) - CHIRURGIE CARDIO-VASCULAIRE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97776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Paris Necker </a:t>
                      </a:r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</a:rPr>
                        <a:t>Enfants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</a:rPr>
                        <a:t>Malades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 (AP-HP) (A+P) - CARDIOLOGIE PEDIATRIQUE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153021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4" name="Group 13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2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2016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8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2016 Oct; 35(10): 1149-1205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38136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762000"/>
          <a:ext cx="8610600" cy="52915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810051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1/2014-6/2015 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729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FRANCE</a:t>
                      </a:r>
                      <a:r>
                        <a:rPr lang="en-US" sz="1500" b="1" kern="1200" baseline="300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 (cont’d)</a:t>
                      </a: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496054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Clichy </a:t>
                      </a:r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</a:rPr>
                        <a:t>Beaujon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 (AP-HP) (A) - PNEUMOLOGIE B ET TRANSPLANTATION PULMONAIRE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1961">
                <a:tc>
                  <a:txBody>
                    <a:bodyPr/>
                    <a:lstStyle/>
                    <a:p>
                      <a:r>
                        <a:rPr lang="fr-FR" sz="1500" b="1" dirty="0" smtClean="0">
                          <a:solidFill>
                            <a:schemeClr val="tx1"/>
                          </a:solidFill>
                        </a:rPr>
                        <a:t>Paris Bichat (AP-HP) (A) - CHIRURGIE CARDIO-VASCULAIRE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1961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Paris Georges Pompidou (AP-HP) (A) - TRANSPLANTATION CARDIAQUE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96054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Paris Georges Pompidou (AP-HP) (A+P) - TRANSPL. PULM. ET CARDIO-PULM.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1961">
                <a:tc>
                  <a:txBody>
                    <a:bodyPr/>
                    <a:lstStyle/>
                    <a:p>
                      <a:pPr rtl="0"/>
                      <a:r>
                        <a:rPr lang="fr-FR" sz="1500" b="1" dirty="0" smtClean="0">
                          <a:solidFill>
                            <a:schemeClr val="tx1"/>
                          </a:solidFill>
                        </a:rPr>
                        <a:t>Rouen (A+P) - CHIR. THORACIQUE ET CARDIO-VASCULAIRE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196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Limoges (A) - CHIRURGIE CARDIAQUE</a:t>
                      </a:r>
                      <a:endParaRPr lang="en-US" sz="15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1961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Suresnes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Foch (A) - CHIRURGIE THORACIQUE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1961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Le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Plessis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-Robinson Marie-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Lannelongue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(A+P) - CHIRURGIE CARDIAQUE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512690">
                <a:tc>
                  <a:txBody>
                    <a:bodyPr/>
                    <a:lstStyle/>
                    <a:p>
                      <a:pPr rtl="0"/>
                      <a:r>
                        <a:rPr lang="fr-FR" sz="1500" b="1" dirty="0">
                          <a:solidFill>
                            <a:schemeClr val="tx1"/>
                          </a:solidFill>
                        </a:rPr>
                        <a:t>Le Plessis-Robinson Marie-</a:t>
                      </a:r>
                      <a:r>
                        <a:rPr lang="fr-FR" sz="1500" b="1" dirty="0" err="1">
                          <a:solidFill>
                            <a:schemeClr val="tx1"/>
                          </a:solidFill>
                        </a:rPr>
                        <a:t>Lannelongue</a:t>
                      </a:r>
                      <a:r>
                        <a:rPr lang="fr-FR" sz="1500" b="1" dirty="0">
                          <a:solidFill>
                            <a:schemeClr val="tx1"/>
                          </a:solidFill>
                        </a:rPr>
                        <a:t> (A+P) - CHIRURGIE THORACIQUE CARDIO-VASCULAIRE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1961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Créteil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Henri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Mondor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(AP-HP) (A) -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Chirurgie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Cardio-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Vasculaire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81800" y="6246226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4" name="Group 13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2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2016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8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2016 Oct; 35(10): 1149-1205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82785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762001"/>
          <a:ext cx="8610600" cy="53847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24754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1/2014-6/2015 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37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GERMANY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3</a:t>
                      </a:r>
                      <a:endParaRPr lang="en-US" sz="1500" b="1" kern="1200" baseline="300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rtl="0"/>
                      <a:r>
                        <a:rPr lang="de-DE" sz="1500" b="1" dirty="0">
                          <a:solidFill>
                            <a:schemeClr val="tx1"/>
                          </a:solidFill>
                        </a:rPr>
                        <a:t>Universität des Saarlandes Homburg/Saar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Deutsches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Herzzentrum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Berlin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Universitätsklinik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Köln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Universität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Leipzig -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Herzzentrum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Kerckhoff Klinik, Bad Nauheim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rtl="0"/>
                      <a:r>
                        <a:rPr lang="de-DE" sz="1500" b="1" dirty="0">
                          <a:solidFill>
                            <a:schemeClr val="tx1"/>
                          </a:solidFill>
                        </a:rPr>
                        <a:t>Klinikum der Universität Regensburg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rtl="0"/>
                      <a:r>
                        <a:rPr lang="de-DE" sz="1500" b="1" dirty="0">
                          <a:solidFill>
                            <a:schemeClr val="tx1"/>
                          </a:solidFill>
                        </a:rPr>
                        <a:t>Herzzentrum Nordrhein-Westfalen Bad Oeynhausen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Universitätsklinikum Essen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Johannes Gutenberg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Universität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Mainz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Heinrich-Heine-</a:t>
                      </a:r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</a:rPr>
                        <a:t>Universität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 Düsseldorf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Universitätsklinikum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Münster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Ruprecht-Karls-Universität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Heidelberg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Medizinische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Hochschule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Hannover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4" name="Group 13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2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2016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8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2016 Oct; 35(10): 1149-1205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49941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762000"/>
          <a:ext cx="8610600" cy="53847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82697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1/2014-6/2015 and Reported to ISHLT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807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GERMANY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3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7973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Universitätsklinikum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Göttingen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973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Universitätsklinikum Aachen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9732">
                <a:tc>
                  <a:txBody>
                    <a:bodyPr/>
                    <a:lstStyle/>
                    <a:p>
                      <a:pPr rtl="0"/>
                      <a:r>
                        <a:rPr lang="de-DE" sz="1500" b="1" dirty="0">
                          <a:solidFill>
                            <a:schemeClr val="tx1"/>
                          </a:solidFill>
                        </a:rPr>
                        <a:t>Klinikum der Justus-Liebig-Universität Giessen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973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Universitätsklinikum Schleswig-Holstein Kiel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973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Johann Wolfgang Goethe </a:t>
                      </a:r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</a:rPr>
                        <a:t>Universität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 Frankfurt/Main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9732">
                <a:tc>
                  <a:txBody>
                    <a:bodyPr/>
                    <a:lstStyle/>
                    <a:p>
                      <a:pPr rtl="0"/>
                      <a:r>
                        <a:rPr lang="de-DE" sz="1500" b="1" dirty="0">
                          <a:solidFill>
                            <a:schemeClr val="tx1"/>
                          </a:solidFill>
                        </a:rPr>
                        <a:t>Friedrich Schiller Universität Jena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9732">
                <a:tc>
                  <a:txBody>
                    <a:bodyPr/>
                    <a:lstStyle/>
                    <a:p>
                      <a:pPr rtl="0"/>
                      <a:r>
                        <a:rPr lang="de-DE" sz="1500" b="1" dirty="0">
                          <a:solidFill>
                            <a:schemeClr val="tx1"/>
                          </a:solidFill>
                        </a:rPr>
                        <a:t>Friedrich Alexander Universität Erlangen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9732">
                <a:tc>
                  <a:txBody>
                    <a:bodyPr/>
                    <a:lstStyle/>
                    <a:p>
                      <a:pPr rtl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Universitätsklinikum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Würzburg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9732">
                <a:tc>
                  <a:txBody>
                    <a:bodyPr/>
                    <a:lstStyle/>
                    <a:p>
                      <a:pPr rtl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500" b="1" dirty="0">
                          <a:solidFill>
                            <a:schemeClr val="tx1"/>
                          </a:solidFill>
                        </a:rPr>
                        <a:t>Ludwig Maximilians Universität München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9732">
                <a:tc>
                  <a:txBody>
                    <a:bodyPr/>
                    <a:lstStyle/>
                    <a:p>
                      <a:pPr rtl="0" fontAlgn="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Universitätsklinikum Hamburg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9732">
                <a:tc>
                  <a:txBody>
                    <a:bodyPr/>
                    <a:lstStyle/>
                    <a:p>
                      <a:pPr rtl="0" fontAlgn="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500" b="1" dirty="0">
                          <a:solidFill>
                            <a:schemeClr val="tx1"/>
                          </a:solidFill>
                        </a:rPr>
                        <a:t>Klinikum der Albert-Ludwigs-Universität Freiburg im Breisgau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7295" y="6354541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4" name="Group 13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2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2016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8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2016 Oct; 35(10): 1149-1205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15741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2176546"/>
              </p:ext>
            </p:extLst>
          </p:nvPr>
        </p:nvGraphicFramePr>
        <p:xfrm>
          <a:off x="304800" y="761999"/>
          <a:ext cx="8610600" cy="54069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10644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1/2014-6/2015 and Reported to ISHLT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313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baseline="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INDIA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rgbClr val="FFFF00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497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Fortis Malar Hospital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05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IRAN</a:t>
                      </a:r>
                      <a:endParaRPr lang="en-US" sz="1500" b="1" kern="1200" baseline="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705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Cardiac Surgery and Transplantation Research Center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05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</a:rPr>
                        <a:t>Masih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</a:rPr>
                        <a:t>Daneshvari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 Hospital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1484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  <a:latin typeface="+mn-lt"/>
                        </a:rPr>
                        <a:t>ISRAEL</a:t>
                      </a:r>
                      <a:endParaRPr lang="en-US" sz="1500" b="1" dirty="0">
                        <a:latin typeface="+mn-lt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rgbClr val="FFFF0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1484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</a:rPr>
                        <a:t>Rabin Medical Center (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Belinson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</a:rPr>
                        <a:t> Campus)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8233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</a:rPr>
                        <a:t>Sheba Medical Center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05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Hadassah University Hospital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05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  <a:latin typeface="+mn-lt"/>
                        </a:rPr>
                        <a:t>ITALY</a:t>
                      </a:r>
                      <a:endParaRPr lang="en-US" sz="1500" b="1" dirty="0">
                        <a:latin typeface="+mn-lt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70503">
                <a:tc>
                  <a:txBody>
                    <a:bodyPr/>
                    <a:lstStyle/>
                    <a:p>
                      <a:pPr rtl="0" fontAlgn="t"/>
                      <a:r>
                        <a:rPr lang="it-IT" sz="1500" b="1" dirty="0">
                          <a:solidFill>
                            <a:schemeClr val="tx1"/>
                          </a:solidFill>
                          <a:latin typeface="+mn-lt"/>
                        </a:rPr>
                        <a:t>Policlinico S. Orsola - Universita degli Studi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050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  <a:latin typeface="+mn-lt"/>
                        </a:rPr>
                        <a:t>JAPAN</a:t>
                      </a:r>
                      <a:endParaRPr lang="en-US" sz="1500" b="1" dirty="0">
                        <a:latin typeface="+mn-lt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7050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Tohoku University Hospital</a:t>
                      </a:r>
                      <a:endParaRPr lang="en-US" sz="15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7295" y="6298181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4" name="Group 13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2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2016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8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2016 Oct; 35(10): 1149-1205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91221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762000"/>
          <a:ext cx="8610600" cy="52907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810811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1/2014-6/2015 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7332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NETHERLANDS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3</a:t>
                      </a:r>
                      <a:endParaRPr lang="en-US" sz="1500" b="1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73326">
                <a:tc>
                  <a:txBody>
                    <a:bodyPr/>
                    <a:lstStyle/>
                    <a:p>
                      <a:pPr rtl="0" fontAlgn="t"/>
                      <a:r>
                        <a:rPr lang="nl-NL" sz="1500" b="1" dirty="0">
                          <a:solidFill>
                            <a:schemeClr val="tx1"/>
                          </a:solidFill>
                        </a:rPr>
                        <a:t>Universitair Medisch Centrum Utrecht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3326">
                <a:tc>
                  <a:txBody>
                    <a:bodyPr/>
                    <a:lstStyle/>
                    <a:p>
                      <a:pPr rtl="0" fontAlgn="t"/>
                      <a:r>
                        <a:rPr lang="nl-NL" sz="1500" b="1" dirty="0">
                          <a:solidFill>
                            <a:schemeClr val="tx1"/>
                          </a:solidFill>
                        </a:rPr>
                        <a:t>Erasmus Medisch Centrum Rotterdam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3326">
                <a:tc>
                  <a:txBody>
                    <a:bodyPr/>
                    <a:lstStyle/>
                    <a:p>
                      <a:pPr rtl="0" fontAlgn="t"/>
                      <a:r>
                        <a:rPr lang="nl-NL" sz="1500" b="1" dirty="0">
                          <a:solidFill>
                            <a:schemeClr val="tx1"/>
                          </a:solidFill>
                        </a:rPr>
                        <a:t>Universitair Medisch Centrum Groningen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3326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NEW ZEALAND</a:t>
                      </a:r>
                      <a:endParaRPr lang="en-US" sz="1500" b="1" kern="1200" baseline="300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73326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Auckland</a:t>
                      </a:r>
                      <a:r>
                        <a:rPr lang="en-US" sz="1500" b="1" baseline="0" dirty="0" smtClean="0">
                          <a:solidFill>
                            <a:schemeClr val="tx1"/>
                          </a:solidFill>
                        </a:rPr>
                        <a:t> City Hospital</a:t>
                      </a:r>
                      <a:endParaRPr lang="en-US" sz="15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332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NORWAY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4</a:t>
                      </a:r>
                      <a:endParaRPr lang="en-US" sz="1500" b="1" dirty="0"/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7332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Rikshospitalet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- National Hospital of Norway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332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POLAND</a:t>
                      </a:r>
                      <a:endParaRPr lang="en-US" sz="1500" b="1" dirty="0">
                        <a:solidFill>
                          <a:srgbClr val="FFFF00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7332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Regional Pulmonary Hospital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3326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RUSSIA</a:t>
                      </a: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73326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</a:rPr>
                        <a:t>Federal V. 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effectLst/>
                        </a:rPr>
                        <a:t>Shumakov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</a:rPr>
                        <a:t> Research Centre of 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effectLst/>
                        </a:rPr>
                        <a:t>Transplantology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</a:rPr>
                        <a:t> &amp; Artificial</a:t>
                      </a:r>
                      <a:r>
                        <a:rPr lang="en-US" sz="14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 Organs</a:t>
                      </a:r>
                      <a:endParaRPr lang="en-US" sz="1400" b="1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267008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4" name="Group 13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2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2016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8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2016 Oct; 35(10): 1149-1205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3790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762000" y="457200"/>
            <a:ext cx="769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/>
              <a:t>ACKNOWLEDGMENTS:</a:t>
            </a:r>
            <a:endParaRPr lang="en-US" sz="4800" dirty="0"/>
          </a:p>
        </p:txBody>
      </p:sp>
      <p:sp>
        <p:nvSpPr>
          <p:cNvPr id="7" name="TextBox 6"/>
          <p:cNvSpPr txBox="1"/>
          <p:nvPr/>
        </p:nvSpPr>
        <p:spPr>
          <a:xfrm>
            <a:off x="533400" y="1447800"/>
            <a:ext cx="7924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</a:rPr>
              <a:t>We wish to extend our sincere thanks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to the many thoracic transplant 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surgeons, physicians and data 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coordinators in transplant programs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throughout the world whose timely 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and accurate submission of data has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made these analyses possible.</a:t>
            </a:r>
            <a:endParaRPr lang="en-US" sz="3600" dirty="0" smtClean="0">
              <a:solidFill>
                <a:srgbClr val="FFFF00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4" name="Group 13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7" name="Picture 16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8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2016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6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2016 Oct; 35(10): 1149-1205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29158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6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784394"/>
          <a:ext cx="8610600" cy="50830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804023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1/2014-6/2015 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44324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REPUBLIC OF KOREA</a:t>
                      </a:r>
                      <a:endParaRPr lang="en-US" sz="1500" b="1" dirty="0"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rgbClr val="FFFF00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44324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Seoul National University Hospital</a:t>
                      </a:r>
                      <a:endParaRPr lang="en-US" sz="15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4324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Severance</a:t>
                      </a:r>
                      <a:r>
                        <a:rPr lang="en-US" sz="15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Hospital</a:t>
                      </a:r>
                      <a:endParaRPr lang="en-US" sz="15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4324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SAUDI</a:t>
                      </a:r>
                      <a:r>
                        <a:rPr lang="en-US" sz="1500" b="1" baseline="0" dirty="0" smtClean="0">
                          <a:solidFill>
                            <a:srgbClr val="FFFF00"/>
                          </a:solidFill>
                          <a:latin typeface="+mn-lt"/>
                        </a:rPr>
                        <a:t> ARABIA</a:t>
                      </a:r>
                      <a:endParaRPr lang="en-US" sz="1500" b="1" dirty="0" smtClean="0">
                        <a:solidFill>
                          <a:srgbClr val="FFFF00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rgbClr val="FFFF00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508876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King</a:t>
                      </a:r>
                      <a:r>
                        <a:rPr lang="en-US" sz="1500" b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Faisal Specialist Hospital and Research Center</a:t>
                      </a:r>
                      <a:endParaRPr lang="en-US" sz="1500" b="1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24063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SLOVENIA</a:t>
                      </a:r>
                      <a:r>
                        <a:rPr lang="en-US" sz="1500" b="1" baseline="30000" dirty="0">
                          <a:solidFill>
                            <a:srgbClr val="FFFF00"/>
                          </a:solidFill>
                        </a:rPr>
                        <a:t>3</a:t>
                      </a:r>
                      <a:endParaRPr lang="en-US" sz="1500" b="1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50887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Medical Center Ljubljana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70521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SOUTH AFRICA</a:t>
                      </a:r>
                      <a:endParaRPr lang="en-US" sz="1500" b="1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593688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Milpark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Hospital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454672" y="6393013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5" name="Group 14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7" name="Picture 16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8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2016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6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2016 Oct; 35(10): 1149-1205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87157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762000"/>
          <a:ext cx="8610600" cy="53124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815854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1/2014-6/2015 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75650">
                <a:tc>
                  <a:txBody>
                    <a:bodyPr/>
                    <a:lstStyle/>
                    <a:p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SPAIN</a:t>
                      </a:r>
                      <a:endParaRPr lang="en-US" sz="1500" b="1" dirty="0">
                        <a:solidFill>
                          <a:srgbClr val="FFFF00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rgbClr val="FFFF00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74627">
                <a:tc>
                  <a:txBody>
                    <a:bodyPr/>
                    <a:lstStyle/>
                    <a:p>
                      <a:pPr rtl="0" fontAlgn="t"/>
                      <a:r>
                        <a:rPr lang="es-ES" sz="1500" b="1" dirty="0" smtClean="0">
                          <a:solidFill>
                            <a:schemeClr val="tx1"/>
                          </a:solidFill>
                        </a:rPr>
                        <a:t>COMPLEJO HOSPITALARIO UNIVERSITARIO JUAN CANALEJO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 7, 8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462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HOSPITAL UNIVERSITARIO MARQUES DE VALDECILLA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7, 9</a:t>
                      </a:r>
                      <a:endParaRPr lang="en-US" sz="1500" baseline="300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462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HOSPITAL DE BELLVITGE. BARCELONA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462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HOSPITAL VIRGEN DEL ROCIO. SEVILLA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4627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HOSPITAL SANTA CREU I SANT PAU. BARCELONA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endParaRPr lang="en-US" sz="15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462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HOSPITAL UNIVERSITARIO 12 DE OCTUBRE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7, 9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462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HOSPITAL UNIVERSITARIO REINA SOFIA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7, 9</a:t>
                      </a:r>
                      <a:endParaRPr lang="en-US" sz="1500" baseline="300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462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HOSPITAL GREGORIO MARAÑÓN. MADRID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4627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b="1" dirty="0" smtClean="0">
                          <a:solidFill>
                            <a:schemeClr val="tx1"/>
                          </a:solidFill>
                        </a:rPr>
                        <a:t>HOSPITAL UNIVERSITARIO PUERTA DE HIERRO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sz="15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462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HOSPITAL UNIVERSITARIO LA FE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7, 9</a:t>
                      </a:r>
                      <a:endParaRPr lang="en-US" sz="1500" b="1" baseline="300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4627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HOSPITAL CLINIC I PROVINCIAL. BARCELONA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endParaRPr lang="en-US" sz="15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267008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4" name="Group 13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2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2016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8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2016 Oct; 35(10): 1149-1205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43702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762001"/>
          <a:ext cx="8610600" cy="53291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819173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1/2014-6/2015 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7717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SPAIN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 smtClean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rgbClr val="FFFF00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HOSPITAL UNIVERSITARIO VALL D’HEBRON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7, 9</a:t>
                      </a:r>
                      <a:endParaRPr lang="en-US" sz="1500" baseline="300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Hospital Central DE Asturias</a:t>
                      </a:r>
                      <a:r>
                        <a:rPr lang="en-US" sz="1500" b="1" baseline="3000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sz="15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HOSPITAL LA PAZ INFANTIL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7, 9</a:t>
                      </a:r>
                      <a:endParaRPr lang="en-US" sz="1500" b="1" baseline="300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s-E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HOSPITAL VIRGEN DE LA ARRIXACA. MURCIA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HOSPITAL MIGUEL SERVET. ZARAGOZA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endParaRPr lang="en-US" sz="15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HOSPITAL CLÍNICO. VALLADOLID</a:t>
                      </a:r>
                      <a:r>
                        <a:rPr lang="en-US" sz="1500" b="1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endParaRPr lang="en-US" sz="15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SWEDEN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  <a:latin typeface="+mn-lt"/>
                        </a:rPr>
                        <a:t>5</a:t>
                      </a:r>
                      <a:endParaRPr lang="en-US" sz="1500" dirty="0">
                        <a:solidFill>
                          <a:srgbClr val="FFFF00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rgbClr val="FFFF0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Sahlgrenska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</a:rPr>
                        <a:t> University Hospital</a:t>
                      </a:r>
                      <a:endParaRPr lang="en-US" sz="15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</a:rPr>
                        <a:t>University Hospital of Lund</a:t>
                      </a:r>
                      <a:endParaRPr lang="en-US" sz="15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130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  <a:latin typeface="+mn-lt"/>
                          <a:ea typeface="Calibri"/>
                          <a:cs typeface="Times New Roman"/>
                        </a:rPr>
                        <a:t>SWITZERLAND 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</a:rPr>
                        <a:t>University Hospital Zurich</a:t>
                      </a:r>
                      <a:endParaRPr lang="en-US" sz="15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5" name="Group 14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2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2016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8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2016 Oct; 35(10): 1149-1205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9670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5281775"/>
              </p:ext>
            </p:extLst>
          </p:nvPr>
        </p:nvGraphicFramePr>
        <p:xfrm>
          <a:off x="304800" y="701040"/>
          <a:ext cx="8610600" cy="54024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55669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1/2014-6/2015 and Reported to ISHLT</a:t>
                      </a:r>
                      <a:endParaRPr lang="en-US" sz="1500" dirty="0"/>
                    </a:p>
                  </a:txBody>
                  <a:tcPr marL="45720" marR="4572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264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TAIWAN</a:t>
                      </a:r>
                      <a:endParaRPr lang="en-US" sz="1500" b="1" dirty="0">
                        <a:solidFill>
                          <a:srgbClr val="FFFF00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2646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Cheng-</a:t>
                      </a:r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Hsin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 General </a:t>
                      </a:r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Hosptial</a:t>
                      </a:r>
                      <a:endParaRPr lang="en-US" sz="1500" b="1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264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TURKEY</a:t>
                      </a:r>
                      <a:endParaRPr lang="en-US" sz="1500" b="1" dirty="0">
                        <a:solidFill>
                          <a:srgbClr val="FFFF00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2646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Heart Center, Ankara University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2646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Hospital of </a:t>
                      </a:r>
                      <a:r>
                        <a:rPr lang="en-US" sz="15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Akdeniz</a:t>
                      </a:r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University</a:t>
                      </a:r>
                    </a:p>
                  </a:txBody>
                  <a:tcPr marL="45720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264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  <a:latin typeface="+mn-lt"/>
                        </a:rPr>
                        <a:t>UNITED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KINGDOM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  <a:latin typeface="+mn-lt"/>
                        </a:rPr>
                        <a:t>10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264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  <a:latin typeface="+mn-lt"/>
                        </a:rPr>
                        <a:t>Great </a:t>
                      </a:r>
                      <a:r>
                        <a:rPr lang="en-US" sz="1500" b="1" smtClean="0">
                          <a:solidFill>
                            <a:schemeClr val="tx1"/>
                          </a:solidFill>
                          <a:latin typeface="+mn-lt"/>
                        </a:rPr>
                        <a:t>Ormond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</a:rPr>
                        <a:t>Street Hospital for Children</a:t>
                      </a:r>
                      <a:endParaRPr lang="en-US" sz="15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264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  <a:latin typeface="+mn-lt"/>
                        </a:rPr>
                        <a:t>University of Glasgow/Glasgow Royal Infirmary</a:t>
                      </a:r>
                      <a:endParaRPr lang="en-US" sz="15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264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</a:rPr>
                        <a:t>The Freeman Hospital</a:t>
                      </a:r>
                      <a:endParaRPr lang="en-US" sz="15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82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Harefield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</a:rPr>
                        <a:t> Hospital</a:t>
                      </a:r>
                      <a:endParaRPr lang="en-US" sz="15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82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Wythenshawe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</a:rPr>
                        <a:t> Hospital</a:t>
                      </a:r>
                      <a:endParaRPr lang="en-US" sz="15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82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  <a:latin typeface="+mn-lt"/>
                        </a:rPr>
                        <a:t>Queen Elizabeth Hospital</a:t>
                      </a:r>
                      <a:endParaRPr lang="en-US" sz="15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82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Papworth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</a:rPr>
                        <a:t> Hospital</a:t>
                      </a:r>
                      <a:endParaRPr lang="en-US" sz="15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4" name="Group 13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2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2016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8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2016 Oct; 35(10): 1149-1205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15439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9151172"/>
              </p:ext>
            </p:extLst>
          </p:nvPr>
        </p:nvGraphicFramePr>
        <p:xfrm>
          <a:off x="304800" y="701041"/>
          <a:ext cx="8610600" cy="54964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29621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1/2014-6/2015 and Reported to ISHLT</a:t>
                      </a:r>
                      <a:endParaRPr lang="en-US" sz="1500" dirty="0"/>
                    </a:p>
                  </a:txBody>
                  <a:tcPr marL="45720" marR="4572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048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UNITED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STATES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11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048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Children’s of Alabama, Birmingham, AL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048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of Alabama Hospital, Birmingham, AL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048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Baptist Medical Center, Little Rock, AR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048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Arkansas Children’s Hospital, Little Rock, AR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048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Phoenix Children’s Hospital, Phoenix, AZ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048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Mayo Clinic Hospital, Phoenix, AZ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048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St.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Joseph’s Hospital and Medical Center, Phoenix, AZ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048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Banner University Medical Center, Tucson, AZ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0489">
                <a:tc>
                  <a:txBody>
                    <a:bodyPr/>
                    <a:lstStyle/>
                    <a:p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</a:rPr>
                        <a:t>Rady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 Children’s Hospital &amp; Health Center, San Diego, CA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048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noProof="0" dirty="0" smtClean="0">
                          <a:solidFill>
                            <a:schemeClr val="tx1"/>
                          </a:solidFill>
                        </a:rPr>
                        <a:t>Children’s Hospital Los Angeles, Los Angeles, CA</a:t>
                      </a:r>
                      <a:endParaRPr lang="en-US" sz="15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048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Cedars-Sinai Medical Center, Los Angeles, CA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048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Loma Linda University Medical Center, Loma Linda, CA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0489">
                <a:tc>
                  <a:txBody>
                    <a:bodyPr/>
                    <a:lstStyle/>
                    <a:p>
                      <a:pPr rtl="0" fontAlgn="t"/>
                      <a:r>
                        <a:rPr lang="it-IT" sz="1500" b="1" dirty="0">
                          <a:solidFill>
                            <a:schemeClr val="tx1"/>
                          </a:solidFill>
                        </a:rPr>
                        <a:t>Lucile Salter Packard Children’s Hospital, Palo Alto, CA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7" name="Group 16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2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2016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8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2016 Oct; 35(10): 1149-1205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7678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762000"/>
          <a:ext cx="8610600" cy="5257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54278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1/2014-6/2015 and Reported to ISHLT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729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UNITED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STATES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11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California Pacific Medical Center, San Francisco, CA</a:t>
                      </a:r>
                      <a:endParaRPr lang="en-US" sz="15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UCSD Medical Center, San Diego, CA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of CA San Francisco Medical Center, San Francisco, CA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Sutter Memorial Hospital, Sacramento, CA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Sharp Memorial Hospital, San Diego, CA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Stanford University Medical Center, Stanford, CA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s-ES" sz="1500" b="1" dirty="0">
                          <a:solidFill>
                            <a:schemeClr val="tx1"/>
                          </a:solidFill>
                        </a:rPr>
                        <a:t>UCLA </a:t>
                      </a:r>
                      <a:r>
                        <a:rPr lang="es-ES" sz="1500" b="1" dirty="0" err="1">
                          <a:solidFill>
                            <a:schemeClr val="tx1"/>
                          </a:solidFill>
                        </a:rPr>
                        <a:t>Medical</a:t>
                      </a:r>
                      <a:r>
                        <a:rPr lang="es-ES" sz="1500" b="1" dirty="0">
                          <a:solidFill>
                            <a:schemeClr val="tx1"/>
                          </a:solidFill>
                        </a:rPr>
                        <a:t> Center, Los </a:t>
                      </a:r>
                      <a:r>
                        <a:rPr lang="es-ES" sz="1500" b="1" dirty="0" err="1">
                          <a:solidFill>
                            <a:schemeClr val="tx1"/>
                          </a:solidFill>
                        </a:rPr>
                        <a:t>Angeles</a:t>
                      </a:r>
                      <a:r>
                        <a:rPr lang="es-ES" sz="1500" b="1" dirty="0">
                          <a:solidFill>
                            <a:schemeClr val="tx1"/>
                          </a:solidFill>
                        </a:rPr>
                        <a:t>, CA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Keck Hospital of USC,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Los Angeles, CA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Children’s Hospital Colorado,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Aurora, CO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University of Colorado Hospital/HSC, Aurora, CO</a:t>
                      </a:r>
                      <a:endParaRPr lang="en-US" sz="15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Hartford Hospital, Hartford, CT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Yale New Haven Hospital, New Haven, CT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4" name="Group 13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2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2016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8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2016 Oct; 35(10): 1149-1205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71645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761996"/>
          <a:ext cx="8610600" cy="53340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8911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1/2014-6/2015 and Reported to ISHLT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960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UNITED </a:t>
                      </a:r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STATES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11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960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Children’s National Medical Center, Washington,</a:t>
                      </a:r>
                      <a:r>
                        <a:rPr lang="en-US" sz="1500" b="1" baseline="0" dirty="0" smtClean="0">
                          <a:solidFill>
                            <a:schemeClr val="tx1"/>
                          </a:solidFill>
                        </a:rPr>
                        <a:t> DC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960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Washington Hospital Center, Washington, DC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960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Alfred I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duPont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Hospital for Children, Wilmington, DE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960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All Children’s Hospital, St. Petersburg, FL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9607">
                <a:tc>
                  <a:txBody>
                    <a:bodyPr/>
                    <a:lstStyle/>
                    <a:p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Cleveland Clinic Florida Weston, Weston, FL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9607">
                <a:tc>
                  <a:txBody>
                    <a:bodyPr/>
                    <a:lstStyle/>
                    <a:p>
                      <a:r>
                        <a:rPr lang="pt-BR" sz="1500" b="1" dirty="0" smtClean="0">
                          <a:solidFill>
                            <a:schemeClr val="tx1"/>
                          </a:solidFill>
                        </a:rPr>
                        <a:t>Florida Hospital Medical Center, Orlando, FL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9607">
                <a:tc>
                  <a:txBody>
                    <a:bodyPr/>
                    <a:lstStyle/>
                    <a:p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Memorial Regional/ Joe DiMaggio Children’s Hospital, Hollywood, FL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960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Jackson Memorial Hospital, Miami, FL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9607">
                <a:tc>
                  <a:txBody>
                    <a:bodyPr/>
                    <a:lstStyle/>
                    <a:p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Memorial Regional Hospital, Hollywood, FL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9607">
                <a:tc>
                  <a:txBody>
                    <a:bodyPr/>
                    <a:lstStyle/>
                    <a:p>
                      <a:pPr rtl="0" fontAlgn="t"/>
                      <a:r>
                        <a:rPr lang="es-ES" sz="1500" b="1" dirty="0">
                          <a:solidFill>
                            <a:schemeClr val="tx1"/>
                          </a:solidFill>
                        </a:rPr>
                        <a:t>Mayo </a:t>
                      </a:r>
                      <a:r>
                        <a:rPr lang="en-US" sz="1500" b="1" noProof="0" dirty="0" smtClean="0">
                          <a:solidFill>
                            <a:schemeClr val="tx1"/>
                          </a:solidFill>
                        </a:rPr>
                        <a:t>Clinic</a:t>
                      </a:r>
                      <a:r>
                        <a:rPr lang="es-ES" sz="15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sz="1500" b="1" dirty="0">
                          <a:solidFill>
                            <a:schemeClr val="tx1"/>
                          </a:solidFill>
                        </a:rPr>
                        <a:t>Florida, Jacksonville, FL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9607">
                <a:tc>
                  <a:txBody>
                    <a:bodyPr/>
                    <a:lstStyle/>
                    <a:p>
                      <a:pPr rtl="0" fontAlgn="t"/>
                      <a:r>
                        <a:rPr lang="es-ES" sz="1500" b="1" dirty="0">
                          <a:solidFill>
                            <a:schemeClr val="tx1"/>
                          </a:solidFill>
                        </a:rPr>
                        <a:t>Tampa General Hospital, Tampa, FL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960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UF Health </a:t>
                      </a:r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</a:rPr>
                        <a:t>Shands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 Hospital,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Gainesville, FL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818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4" name="Group 13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2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2016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8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2016 Oct; 35(10): 1149-1205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95652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762000"/>
          <a:ext cx="8610600" cy="5257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54278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1/2014-6/2015 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7297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11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Children’s Healthcare of Atlanta, Atlanta, GA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Emory University Hospital, Atlanta, GA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Piedmont Hospital, Atlanta, GA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of Iowa Hospital and Clinics, Iowa City, IA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Advocate Christ Medical Center, Oak Lawn, IL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Ann and Robert H. Lurie Children’s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Hospital, Chicago, IL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Loyola University Medical Center, Maywood, IL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Northwestern Memorial Hospital, Chicago, IL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Rush University Medical Center, Chicago, IL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of Chicago Medical Center, Chicago, IL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Indiana University Health, Indianapolis, IN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46352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Lutheran Hospital of Ft Wayne, Ft Wayne, IN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4" name="Group 13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2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2016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8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2016 Oct; 35(10): 1149-1205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79327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762001"/>
          <a:ext cx="8610600" cy="54355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31579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1/2014-6/2015 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684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11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592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St.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Vincent Hospital and Health Care Center, Indianapolis, IN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592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Jewish Hospital, Louisville, KY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5929">
                <a:tc>
                  <a:txBody>
                    <a:bodyPr/>
                    <a:lstStyle/>
                    <a:p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</a:rPr>
                        <a:t>Kosair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 Children’s Hospital, Louisville, KY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592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of Kentucky Medical Center, Lexington, KY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592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Ochsner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Foundation Hospital, New Orleans, LA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592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Boston Children’s Hospital,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Boston, MA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592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Massachusetts General Hospital, Boston, MA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592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Tufts Medical Center, Boston, MA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592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Brigham and Women’s Hospital, Boston, MA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59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Johns Hopkins Hospital, Baltimore, MD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59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University of Maryland Medical System, Baltimore, MD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592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Children’s Hospital of Michigan, Detroit, MI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592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Henry Ford Hospital, Detroit, MI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4" name="Group 13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2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2016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8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2016 Oct; 35(10): 1149-1205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9918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762000"/>
          <a:ext cx="8610600" cy="53847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24754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1/2014-6/2015 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370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11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Spectrum Health, Grand Rapids, MI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of Michigan Medical Center, Ann Arbor, MI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University of MN </a:t>
                      </a:r>
                      <a:r>
                        <a:rPr lang="en-US" sz="1500" b="1" dirty="0" err="1" smtClean="0">
                          <a:solidFill>
                            <a:schemeClr val="tx1"/>
                          </a:solidFill>
                        </a:rPr>
                        <a:t>Amplatz</a:t>
                      </a:r>
                      <a:r>
                        <a:rPr lang="en-US" sz="1500" b="1" baseline="0" dirty="0" smtClean="0">
                          <a:solidFill>
                            <a:schemeClr val="tx1"/>
                          </a:solidFill>
                        </a:rPr>
                        <a:t> Children’s Hospital, Minneapolis, MN</a:t>
                      </a:r>
                      <a:endParaRPr lang="en-US" sz="15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Abbott Northwestern Hospital, Minneapolis, MN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St.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Mary’s Hospital (Mayo Clinic), Rochester, MN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University of Minnesota Medical Center, Minneapolis, MN</a:t>
                      </a:r>
                      <a:endParaRPr lang="en-US" sz="15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Barnes-Jewish Hospital, St. Louis, MO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Cardinal </a:t>
                      </a:r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Glennon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Children’s Hospital, St. Louis, MO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St. Louis Children’s Hospital, 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St.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Louis, MO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Children’s Mercy Hospital, Kansas City, MO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St.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Luke’s Hospital of Kansas City, Kansas City, MO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of MS Medical Center, Jackson, MS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32795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Wake Forest Baptist</a:t>
                      </a:r>
                      <a:r>
                        <a:rPr lang="en-US" sz="1500" b="1" baseline="0" dirty="0" smtClean="0">
                          <a:solidFill>
                            <a:schemeClr val="tx1"/>
                          </a:solidFill>
                        </a:rPr>
                        <a:t> Medical Center, Winston Salem, NC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4" name="Group 13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2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2016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8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2016 Oct; 35(10): 1149-1205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10128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0" y="30480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REGISTRY STEERING COMMITTEE</a:t>
            </a:r>
            <a:endParaRPr lang="en-US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357913" y="1278926"/>
            <a:ext cx="8534400" cy="4507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1000"/>
              </a:lnSpc>
            </a:pPr>
            <a:r>
              <a:rPr lang="en-US" sz="1900" b="1" dirty="0" smtClean="0"/>
              <a:t>Josef Stehlik – </a:t>
            </a:r>
            <a:r>
              <a:rPr lang="en-US" sz="1900" b="1" dirty="0" smtClean="0">
                <a:solidFill>
                  <a:srgbClr val="FFFF00"/>
                </a:solidFill>
              </a:rPr>
              <a:t>Medical Director</a:t>
            </a:r>
          </a:p>
          <a:p>
            <a:pPr>
              <a:lnSpc>
                <a:spcPct val="151000"/>
              </a:lnSpc>
            </a:pPr>
            <a:r>
              <a:rPr lang="en-US" sz="1900" b="1" dirty="0" smtClean="0"/>
              <a:t>Roger Yusen – </a:t>
            </a:r>
            <a:r>
              <a:rPr lang="en-US" sz="1900" b="1" dirty="0" smtClean="0">
                <a:solidFill>
                  <a:srgbClr val="FFFF00"/>
                </a:solidFill>
              </a:rPr>
              <a:t>Associate Dir. for Lung Transplantation</a:t>
            </a:r>
          </a:p>
          <a:p>
            <a:pPr>
              <a:lnSpc>
                <a:spcPct val="151000"/>
              </a:lnSpc>
            </a:pPr>
            <a:r>
              <a:rPr lang="en-US" sz="1900" b="1" dirty="0" smtClean="0"/>
              <a:t>Lars Lund – </a:t>
            </a:r>
            <a:r>
              <a:rPr lang="en-US" sz="1900" b="1" dirty="0" smtClean="0">
                <a:solidFill>
                  <a:srgbClr val="FFFF00"/>
                </a:solidFill>
              </a:rPr>
              <a:t>Associate Dir. for Heart Transplantation</a:t>
            </a:r>
          </a:p>
          <a:p>
            <a:pPr>
              <a:lnSpc>
                <a:spcPct val="151000"/>
              </a:lnSpc>
            </a:pPr>
            <a:r>
              <a:rPr lang="en-US" sz="1900" b="1" dirty="0" smtClean="0"/>
              <a:t>Anne Dipchand – </a:t>
            </a:r>
            <a:r>
              <a:rPr lang="en-US" sz="1900" b="1" dirty="0" smtClean="0">
                <a:solidFill>
                  <a:srgbClr val="FFFF00"/>
                </a:solidFill>
              </a:rPr>
              <a:t>Associate Dir. for Pediatric Heart Transplantation</a:t>
            </a:r>
          </a:p>
          <a:p>
            <a:pPr>
              <a:lnSpc>
                <a:spcPct val="151000"/>
              </a:lnSpc>
            </a:pPr>
            <a:r>
              <a:rPr lang="en-US" sz="1900" b="1" dirty="0" smtClean="0"/>
              <a:t>Joseph </a:t>
            </a:r>
            <a:r>
              <a:rPr lang="en-US" sz="1900" b="1" dirty="0" err="1" smtClean="0"/>
              <a:t>Rossano</a:t>
            </a:r>
            <a:r>
              <a:rPr lang="en-US" sz="1900" b="1" dirty="0" smtClean="0"/>
              <a:t> – </a:t>
            </a:r>
            <a:r>
              <a:rPr lang="en-US" sz="1900" b="1" dirty="0">
                <a:solidFill>
                  <a:srgbClr val="FFFF00"/>
                </a:solidFill>
              </a:rPr>
              <a:t>Associate Dir. for Pediatric Heart Transplantation</a:t>
            </a:r>
          </a:p>
          <a:p>
            <a:pPr>
              <a:lnSpc>
                <a:spcPct val="151000"/>
              </a:lnSpc>
            </a:pPr>
            <a:r>
              <a:rPr lang="en-US" sz="1900" b="1" dirty="0" smtClean="0"/>
              <a:t>Samuel Goldfarb – </a:t>
            </a:r>
            <a:r>
              <a:rPr lang="en-US" sz="1900" b="1" dirty="0" smtClean="0">
                <a:solidFill>
                  <a:srgbClr val="FFFF00"/>
                </a:solidFill>
              </a:rPr>
              <a:t>Associate Dir. for Pediatric Lung Transplantation</a:t>
            </a:r>
          </a:p>
          <a:p>
            <a:pPr>
              <a:lnSpc>
                <a:spcPct val="151000"/>
              </a:lnSpc>
            </a:pPr>
            <a:r>
              <a:rPr lang="en-US" sz="1900" b="1" dirty="0" smtClean="0"/>
              <a:t>Bruno Meiser – </a:t>
            </a:r>
            <a:r>
              <a:rPr lang="en-US" sz="1900" b="1" dirty="0" smtClean="0">
                <a:solidFill>
                  <a:srgbClr val="FFFF00"/>
                </a:solidFill>
              </a:rPr>
              <a:t>Associate Dir.  for OEO and Transplant Center Relations</a:t>
            </a:r>
          </a:p>
          <a:p>
            <a:pPr>
              <a:lnSpc>
                <a:spcPct val="151000"/>
              </a:lnSpc>
            </a:pPr>
            <a:r>
              <a:rPr lang="en-US" sz="1900" b="1" dirty="0" smtClean="0"/>
              <a:t>Bronwyn </a:t>
            </a:r>
            <a:r>
              <a:rPr lang="en-US" sz="1900" b="1" dirty="0" err="1" smtClean="0"/>
              <a:t>Levvey</a:t>
            </a:r>
            <a:r>
              <a:rPr lang="en-US" sz="1900" b="1" dirty="0" smtClean="0"/>
              <a:t> </a:t>
            </a:r>
            <a:r>
              <a:rPr lang="en-US" sz="1900" b="1" dirty="0" smtClean="0">
                <a:solidFill>
                  <a:srgbClr val="FFFF00"/>
                </a:solidFill>
              </a:rPr>
              <a:t>– Associate Dir. for Outcomes Analysis</a:t>
            </a:r>
          </a:p>
          <a:p>
            <a:pPr>
              <a:lnSpc>
                <a:spcPct val="151000"/>
              </a:lnSpc>
            </a:pPr>
            <a:r>
              <a:rPr lang="en-US" sz="1900" b="1" dirty="0" smtClean="0"/>
              <a:t>Amanda Rowe – </a:t>
            </a:r>
            <a:r>
              <a:rPr lang="en-US" sz="1900" b="1" dirty="0" smtClean="0">
                <a:solidFill>
                  <a:srgbClr val="FFFF00"/>
                </a:solidFill>
              </a:rPr>
              <a:t>ISHLT Executive Director</a:t>
            </a:r>
          </a:p>
          <a:p>
            <a:pPr>
              <a:lnSpc>
                <a:spcPct val="151000"/>
              </a:lnSpc>
            </a:pPr>
            <a:r>
              <a:rPr lang="en-US" sz="1900" b="1" dirty="0" smtClean="0"/>
              <a:t>Leah Edwards – </a:t>
            </a:r>
            <a:r>
              <a:rPr lang="en-US" sz="1900" b="1" dirty="0" smtClean="0">
                <a:solidFill>
                  <a:srgbClr val="FFFF00"/>
                </a:solidFill>
              </a:rPr>
              <a:t>Associate Dir. for Data Analysis</a:t>
            </a:r>
            <a:endParaRPr lang="en-US" sz="1900" b="1" dirty="0">
              <a:solidFill>
                <a:srgbClr val="FFFF00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4" name="Group 13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7" name="Picture 16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8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2016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6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2016 Oct; 35(10): 1149-1205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9311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762000"/>
          <a:ext cx="8610600" cy="5334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65210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1/2014-6/2015 and Reported to ISHLT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233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11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Carolinas Medical Center, Charlotte, NC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Duke University Hospital, Durham, NC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UNC Hospitals, Chapel Hill, NC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Children’s Hospital</a:t>
                      </a:r>
                      <a:r>
                        <a:rPr lang="en-US" sz="1500" b="1" baseline="0" dirty="0" smtClean="0">
                          <a:solidFill>
                            <a:schemeClr val="tx1"/>
                          </a:solidFill>
                        </a:rPr>
                        <a:t> and Medical Center, Omaha, NE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The Nebraska Medical Center, Omaha, NE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Newark Beth Israel Medical Center, Newark, NJ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Robert Wood Johnson University Hospital, New Brunswick, NJ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New York-Presbyterian/Columbia, New York, NY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Strong Memorial Hospital, Rochester, NY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Montefiore Medical Center, Bronx, NY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Mount Sinai Medical Center, New York, NY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Westchester Medical Center, Valhalla, NY</a:t>
                      </a:r>
                      <a:endParaRPr lang="en-US" sz="15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4" name="Group 13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2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2016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8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2016 Oct; 35(10): 1149-1205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62046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762000"/>
          <a:ext cx="8610600" cy="53415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820327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1/2014-6/2015 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77708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11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7668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Cleveland Clinic Foundation, Cleveland, OH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68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Nationwide Children’s Hospital, Columbus, OH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68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Children’s Hospital Medical Center, Cincinnati, OH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68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Ohio State University Medical Center, Columbus, OH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680">
                <a:tc>
                  <a:txBody>
                    <a:bodyPr/>
                    <a:lstStyle/>
                    <a:p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University Hospital of Cleveland, Cleveland, OH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68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Integris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Baptist Medical Center, Oklahoma City, OK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68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Oregon Health and Science University, Portland, OR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68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Allegheny General Hospital, Pittsburgh, PA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68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Children’s Hospital of Pittsburgh of UPMC, Pittsburgh, PA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68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Children’s Hospital of Philadelphia, Philadelphia, PA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6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Penn State Milton S Hershey Medical Center, Hershey, PA</a:t>
                      </a:r>
                      <a:endParaRPr lang="en-US" sz="15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509866" y="649784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4" name="Group 13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2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2016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8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2016 Oct; 35(10): 1149-1205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79173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762000"/>
          <a:ext cx="8610600" cy="52907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812526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1/2014-6/2015 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74117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11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7309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of Pittsburgh Medical Center, Pittsburgh, PA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309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Thomas Jefferson University Hospital, Philadelphia, PA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309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Temple University Hospital, Philadelphia, PA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309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The Hospital of the University of PA, Philadelphia, PA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3099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Cardiovascular Center of PR, San Juan, PR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3099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Medical University of SC, Charleston, SC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309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Baptist Memorial Hospital, Memphis, TN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309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Vanderbilt University Medical Center, Nashville, TN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309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Hospital, San Antonio, TX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30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Children’s Medical Center of Dallas, Dallas, TX</a:t>
                      </a:r>
                      <a:endParaRPr lang="en-US" sz="15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3099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Seton Medical 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Center Austin,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Austin, TX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0960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4" name="Group 13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2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2016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8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2016 Oct; 35(10): 1149-1205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5490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762000"/>
          <a:ext cx="8610600" cy="5334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765210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1/2014-6/2015 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233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11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Medical City Dallas Hospital, Dallas, TX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Memorial Hermann Hospital, Houston, TX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CHI St.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Luke’s 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Health Baylor College,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Houston, TX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Methodist Specialty 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and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Transplant Hospital, San Antonio, TX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University of Texas Medical Branch, Galveston, TX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The Methodist Hospital, Houston, TX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UT Southwestern Medical Center, Dallas, TX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Scott and White Memorial Hospital, Temple, TX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Texas Children’s Hospital, Houston, TX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>
                          <a:solidFill>
                            <a:schemeClr val="tx1"/>
                          </a:solidFill>
                        </a:rPr>
                        <a:t>Baylor University Medical Center, Dallas, TX</a:t>
                      </a:r>
                      <a:endParaRPr lang="en-US" sz="150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Intermountain Medical Center, Murray, UT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51372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University of Utah Medical Center, Salt Lake City, UT</a:t>
                      </a:r>
                      <a:endParaRPr lang="en-US" sz="15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4" name="Group 13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2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2016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8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2016 Oct; 35(10): 1149-1205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56127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762000"/>
          <a:ext cx="8610600" cy="5333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819172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1/2014-6/2015 and Reported to ISHLT</a:t>
                      </a:r>
                      <a:endParaRPr lang="en-US" sz="1500" dirty="0"/>
                    </a:p>
                  </a:txBody>
                  <a:tcPr marL="45720" marR="45720" marT="18288" marB="1828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7717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11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rgbClr val="FFFF00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Primary Children’s Medical Center, Salt Lake City, UT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Inova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Fairfax Hospital, Falls Church, VA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MCV Hospitals, Richmond, VA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McGuire VA Medical Center, Richmond, VA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Sentara Norfolk General Hospital, Norfolk, VA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University of Virginia HSC, Charlottesville, VA</a:t>
                      </a: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Seattle Children’s Hospital, Seattle, WA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Sacred Heart Medical Center, Spokane, WA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of Washington Medical Center, Seattle, WA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Children’s Hospital of Wisconsin, Milwaukee, WI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76150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err="1">
                          <a:solidFill>
                            <a:schemeClr val="tx1"/>
                          </a:solidFill>
                        </a:rPr>
                        <a:t>Froedtert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 Memorial Lutheran Hospital, Milwaukee, WI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05600" y="61722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</a:rPr>
              <a:t>(Cont’d)</a:t>
            </a:r>
            <a:endParaRPr lang="en-US" sz="1600" dirty="0">
              <a:solidFill>
                <a:srgbClr val="FFFF00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4" name="Group 13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2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2016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8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2016 Oct; 35(10): 1149-1205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50264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2600" dirty="0" smtClean="0"/>
              <a:t>Centers Reporting to the ISHLT Transplant Registry</a:t>
            </a:r>
            <a:endParaRPr lang="en-US" sz="2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762000"/>
          <a:ext cx="8610600" cy="1904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924"/>
                <a:gridCol w="1878676"/>
              </a:tblGrid>
              <a:tr h="805961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FFFF00"/>
                          </a:solidFill>
                        </a:rPr>
                        <a:t>COUNTRY/Center</a:t>
                      </a:r>
                      <a:endParaRPr lang="en-US" sz="1500" dirty="0"/>
                    </a:p>
                  </a:txBody>
                  <a:tcPr marL="45720" marR="45720" marT="18288" marB="1828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TXs Performed 1/2014-6/2015 and Reported to ISHLT</a:t>
                      </a:r>
                      <a:endParaRPr lang="en-US" sz="1500" dirty="0"/>
                    </a:p>
                  </a:txBody>
                  <a:tcPr marL="45720" marR="45720" marT="9144" marB="9144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6634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 smtClean="0">
                          <a:solidFill>
                            <a:srgbClr val="FFFF00"/>
                          </a:solidFill>
                        </a:rPr>
                        <a:t>UNITED STATES</a:t>
                      </a:r>
                      <a:r>
                        <a:rPr lang="en-US" sz="1500" b="1" baseline="30000" dirty="0" smtClean="0">
                          <a:solidFill>
                            <a:srgbClr val="FFFF00"/>
                          </a:solidFill>
                        </a:rPr>
                        <a:t>11 </a:t>
                      </a:r>
                      <a:r>
                        <a:rPr lang="en-US" sz="15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(cont’d)</a:t>
                      </a:r>
                      <a:endParaRPr lang="en-US" sz="1500" dirty="0"/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36634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Aurora St. Luke’s Medical Center, Milwaukee, WI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66346"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University of Wisconsin Hospital and Clinics, Madison, WI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57200" y="2743200"/>
            <a:ext cx="83058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sz="1400" b="1" baseline="30000" dirty="0" smtClean="0">
                <a:solidFill>
                  <a:srgbClr val="FFFF00"/>
                </a:solidFill>
              </a:rPr>
              <a:t>1</a:t>
            </a:r>
            <a:r>
              <a:rPr lang="en-US" sz="1400" b="1" dirty="0" smtClean="0">
                <a:solidFill>
                  <a:srgbClr val="FFFF00"/>
                </a:solidFill>
              </a:rPr>
              <a:t> </a:t>
            </a:r>
            <a:r>
              <a:rPr lang="en-US" sz="1400" b="1" dirty="0">
                <a:solidFill>
                  <a:srgbClr val="FFFF00"/>
                </a:solidFill>
              </a:rPr>
              <a:t>Data provided via the </a:t>
            </a:r>
            <a:r>
              <a:rPr lang="en-US" sz="1400" b="1" dirty="0" err="1">
                <a:solidFill>
                  <a:srgbClr val="FFFF00"/>
                </a:solidFill>
              </a:rPr>
              <a:t>Instituto</a:t>
            </a:r>
            <a:r>
              <a:rPr lang="en-US" sz="1400" b="1" dirty="0">
                <a:solidFill>
                  <a:srgbClr val="FFFF00"/>
                </a:solidFill>
              </a:rPr>
              <a:t> Nacional Central </a:t>
            </a:r>
            <a:r>
              <a:rPr lang="en-US" sz="1400" b="1" dirty="0" err="1">
                <a:solidFill>
                  <a:srgbClr val="FFFF00"/>
                </a:solidFill>
              </a:rPr>
              <a:t>Único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err="1">
                <a:solidFill>
                  <a:srgbClr val="FFFF00"/>
                </a:solidFill>
              </a:rPr>
              <a:t>Coordinador</a:t>
            </a:r>
            <a:r>
              <a:rPr lang="en-US" sz="1400" b="1" dirty="0">
                <a:solidFill>
                  <a:srgbClr val="FFFF00"/>
                </a:solidFill>
              </a:rPr>
              <a:t> de </a:t>
            </a:r>
            <a:r>
              <a:rPr lang="en-US" sz="1400" b="1" dirty="0" err="1">
                <a:solidFill>
                  <a:srgbClr val="FFFF00"/>
                </a:solidFill>
              </a:rPr>
              <a:t>Ablación</a:t>
            </a:r>
            <a:r>
              <a:rPr lang="en-US" sz="1400" b="1" dirty="0">
                <a:solidFill>
                  <a:srgbClr val="FFFF00"/>
                </a:solidFill>
              </a:rPr>
              <a:t> e </a:t>
            </a:r>
            <a:r>
              <a:rPr lang="en-US" sz="1400" b="1" dirty="0" err="1">
                <a:solidFill>
                  <a:srgbClr val="FFFF00"/>
                </a:solidFill>
              </a:rPr>
              <a:t>Implante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dirty="0" smtClean="0">
                <a:solidFill>
                  <a:srgbClr val="FFFF00"/>
                </a:solidFill>
              </a:rPr>
              <a:t>(</a:t>
            </a:r>
            <a:r>
              <a:rPr lang="en-US" sz="1400" b="1" dirty="0">
                <a:solidFill>
                  <a:srgbClr val="FFFF00"/>
                </a:solidFill>
              </a:rPr>
              <a:t>INCUCAI) </a:t>
            </a:r>
          </a:p>
          <a:p>
            <a:pPr>
              <a:lnSpc>
                <a:spcPct val="125000"/>
              </a:lnSpc>
            </a:pPr>
            <a:r>
              <a:rPr lang="en-US" sz="1400" b="1" baseline="30000" dirty="0" smtClean="0">
                <a:solidFill>
                  <a:srgbClr val="FFFF00"/>
                </a:solidFill>
              </a:rPr>
              <a:t>2 </a:t>
            </a:r>
            <a:r>
              <a:rPr lang="en-US" sz="1400" b="1" dirty="0" smtClean="0">
                <a:solidFill>
                  <a:srgbClr val="FFFF00"/>
                </a:solidFill>
              </a:rPr>
              <a:t>Data provided via Australia and New Zealand Cardiothoracic Transplant Registry (ANZCOTR)</a:t>
            </a:r>
            <a:endParaRPr lang="pt-BR" sz="1400" b="1" dirty="0" smtClean="0">
              <a:solidFill>
                <a:srgbClr val="FFFF00"/>
              </a:solidFill>
            </a:endParaRPr>
          </a:p>
          <a:p>
            <a:pPr>
              <a:lnSpc>
                <a:spcPct val="125000"/>
              </a:lnSpc>
            </a:pPr>
            <a:r>
              <a:rPr lang="pt-BR" sz="1400" b="1" baseline="30000" dirty="0" smtClean="0">
                <a:solidFill>
                  <a:srgbClr val="FFFF00"/>
                </a:solidFill>
              </a:rPr>
              <a:t>3</a:t>
            </a:r>
            <a:r>
              <a:rPr lang="pt-BR" sz="1400" b="1" dirty="0" smtClean="0">
                <a:solidFill>
                  <a:srgbClr val="FFFF00"/>
                </a:solidFill>
              </a:rPr>
              <a:t> Data provided via Eurotransplant (ET)</a:t>
            </a:r>
          </a:p>
          <a:p>
            <a:pPr>
              <a:lnSpc>
                <a:spcPct val="125000"/>
              </a:lnSpc>
            </a:pPr>
            <a:r>
              <a:rPr lang="pt-BR" sz="1400" b="1" baseline="30000" dirty="0" smtClean="0">
                <a:solidFill>
                  <a:srgbClr val="FFFF00"/>
                </a:solidFill>
              </a:rPr>
              <a:t>4</a:t>
            </a:r>
            <a:r>
              <a:rPr lang="pt-BR" sz="1400" b="1" dirty="0" smtClean="0">
                <a:solidFill>
                  <a:srgbClr val="FFFF00"/>
                </a:solidFill>
              </a:rPr>
              <a:t> Data provided via </a:t>
            </a:r>
            <a:r>
              <a:rPr lang="en-US" sz="1400" b="1" dirty="0">
                <a:solidFill>
                  <a:srgbClr val="FFFF00"/>
                </a:solidFill>
              </a:rPr>
              <a:t>British Columbia Transplant Agency </a:t>
            </a:r>
            <a:endParaRPr lang="pt-BR" sz="1400" b="1" dirty="0" smtClean="0">
              <a:solidFill>
                <a:srgbClr val="FFFF00"/>
              </a:solidFill>
            </a:endParaRPr>
          </a:p>
          <a:p>
            <a:pPr>
              <a:lnSpc>
                <a:spcPct val="125000"/>
              </a:lnSpc>
            </a:pPr>
            <a:r>
              <a:rPr lang="pt-BR" sz="1400" b="1" baseline="30000" dirty="0">
                <a:solidFill>
                  <a:srgbClr val="FFFF00"/>
                </a:solidFill>
              </a:rPr>
              <a:t>5</a:t>
            </a:r>
            <a:r>
              <a:rPr lang="pt-BR" sz="1400" b="1" dirty="0" smtClean="0">
                <a:solidFill>
                  <a:srgbClr val="FFFF00"/>
                </a:solidFill>
              </a:rPr>
              <a:t> Data provided via Scandiatransplant</a:t>
            </a:r>
          </a:p>
          <a:p>
            <a:pPr>
              <a:lnSpc>
                <a:spcPct val="125000"/>
              </a:lnSpc>
            </a:pPr>
            <a:r>
              <a:rPr lang="en-US" sz="1400" b="1" baseline="30000" dirty="0">
                <a:solidFill>
                  <a:srgbClr val="FFFF00"/>
                </a:solidFill>
              </a:rPr>
              <a:t>6</a:t>
            </a:r>
            <a:r>
              <a:rPr lang="en-US" sz="1400" b="1" dirty="0" smtClean="0">
                <a:solidFill>
                  <a:srgbClr val="FFFF00"/>
                </a:solidFill>
              </a:rPr>
              <a:t> </a:t>
            </a:r>
            <a:r>
              <a:rPr lang="pt-BR" sz="1400" b="1" dirty="0" smtClean="0">
                <a:solidFill>
                  <a:srgbClr val="FFFF00"/>
                </a:solidFill>
              </a:rPr>
              <a:t>Data provided via</a:t>
            </a:r>
            <a:r>
              <a:rPr lang="pt-BR" sz="1400" dirty="0" smtClean="0">
                <a:solidFill>
                  <a:srgbClr val="FFFF00"/>
                </a:solidFill>
              </a:rPr>
              <a:t> L’</a:t>
            </a:r>
            <a:r>
              <a:rPr lang="en-US" sz="1400" b="1" dirty="0" err="1" smtClean="0">
                <a:solidFill>
                  <a:srgbClr val="FFFF00"/>
                </a:solidFill>
              </a:rPr>
              <a:t>Agence</a:t>
            </a:r>
            <a:r>
              <a:rPr lang="en-US" sz="1400" b="1" dirty="0" smtClean="0">
                <a:solidFill>
                  <a:srgbClr val="FFFF00"/>
                </a:solidFill>
              </a:rPr>
              <a:t> de la </a:t>
            </a:r>
            <a:r>
              <a:rPr lang="en-US" sz="1400" b="1" dirty="0" err="1" smtClean="0">
                <a:solidFill>
                  <a:srgbClr val="FFFF00"/>
                </a:solidFill>
              </a:rPr>
              <a:t>Biomédicine</a:t>
            </a:r>
            <a:r>
              <a:rPr lang="en-US" sz="1400" b="1" dirty="0" smtClean="0">
                <a:solidFill>
                  <a:srgbClr val="FFFF00"/>
                </a:solidFill>
              </a:rPr>
              <a:t> </a:t>
            </a:r>
          </a:p>
          <a:p>
            <a:pPr>
              <a:lnSpc>
                <a:spcPct val="125000"/>
              </a:lnSpc>
            </a:pPr>
            <a:r>
              <a:rPr lang="en-US" sz="1400" b="1" baseline="30000" dirty="0" smtClean="0">
                <a:solidFill>
                  <a:srgbClr val="FFFF00"/>
                </a:solidFill>
              </a:rPr>
              <a:t>7</a:t>
            </a:r>
            <a:r>
              <a:rPr lang="en-US" sz="1400" b="1" dirty="0" smtClean="0">
                <a:solidFill>
                  <a:srgbClr val="FFFF00"/>
                </a:solidFill>
              </a:rPr>
              <a:t> Lung data provided via </a:t>
            </a:r>
            <a:r>
              <a:rPr lang="en-US" sz="1400" b="1" dirty="0" err="1" smtClean="0">
                <a:solidFill>
                  <a:srgbClr val="FFFF00"/>
                </a:solidFill>
              </a:rPr>
              <a:t>Organización</a:t>
            </a:r>
            <a:r>
              <a:rPr lang="en-US" sz="1400" b="1" dirty="0" smtClean="0">
                <a:solidFill>
                  <a:srgbClr val="FFFF00"/>
                </a:solidFill>
              </a:rPr>
              <a:t> Nacional de </a:t>
            </a:r>
            <a:r>
              <a:rPr lang="en-US" sz="1400" b="1" dirty="0" err="1" smtClean="0">
                <a:solidFill>
                  <a:srgbClr val="FFFF00"/>
                </a:solidFill>
              </a:rPr>
              <a:t>Trasplantes</a:t>
            </a:r>
            <a:r>
              <a:rPr lang="en-US" sz="1400" b="1" dirty="0" smtClean="0">
                <a:solidFill>
                  <a:srgbClr val="FFFF00"/>
                </a:solidFill>
              </a:rPr>
              <a:t> (ONT)</a:t>
            </a:r>
          </a:p>
          <a:p>
            <a:pPr>
              <a:lnSpc>
                <a:spcPct val="125000"/>
              </a:lnSpc>
            </a:pPr>
            <a:r>
              <a:rPr lang="en-US" sz="1400" baseline="30000" dirty="0" smtClean="0">
                <a:solidFill>
                  <a:srgbClr val="FFFF00"/>
                </a:solidFill>
              </a:rPr>
              <a:t>8</a:t>
            </a:r>
            <a:r>
              <a:rPr lang="en-US" sz="1400" b="1" dirty="0" smtClean="0">
                <a:solidFill>
                  <a:srgbClr val="FFFF00"/>
                </a:solidFill>
              </a:rPr>
              <a:t> Heart data provided directly to ISHLT Registry</a:t>
            </a:r>
          </a:p>
          <a:p>
            <a:pPr>
              <a:lnSpc>
                <a:spcPct val="125000"/>
              </a:lnSpc>
            </a:pPr>
            <a:r>
              <a:rPr lang="en-US" sz="1400" b="1" baseline="30000" dirty="0" smtClean="0">
                <a:solidFill>
                  <a:srgbClr val="FFFF00"/>
                </a:solidFill>
              </a:rPr>
              <a:t>9 </a:t>
            </a:r>
            <a:r>
              <a:rPr lang="en-US" sz="1400" b="1" dirty="0" smtClean="0">
                <a:solidFill>
                  <a:srgbClr val="FFFF00"/>
                </a:solidFill>
              </a:rPr>
              <a:t>Heart data provided via </a:t>
            </a:r>
            <a:r>
              <a:rPr lang="en-US" sz="1400" b="1" dirty="0" err="1" smtClean="0">
                <a:solidFill>
                  <a:srgbClr val="FFFF00"/>
                </a:solidFill>
              </a:rPr>
              <a:t>Registro</a:t>
            </a:r>
            <a:r>
              <a:rPr lang="en-US" sz="1400" b="1" dirty="0" smtClean="0">
                <a:solidFill>
                  <a:srgbClr val="FFFF00"/>
                </a:solidFill>
              </a:rPr>
              <a:t> </a:t>
            </a:r>
            <a:r>
              <a:rPr lang="en-US" sz="1400" b="1" dirty="0" err="1" smtClean="0">
                <a:solidFill>
                  <a:srgbClr val="FFFF00"/>
                </a:solidFill>
              </a:rPr>
              <a:t>Español</a:t>
            </a:r>
            <a:r>
              <a:rPr lang="en-US" sz="1400" b="1" dirty="0" smtClean="0">
                <a:solidFill>
                  <a:srgbClr val="FFFF00"/>
                </a:solidFill>
              </a:rPr>
              <a:t> de </a:t>
            </a:r>
            <a:r>
              <a:rPr lang="en-US" sz="1400" b="1" dirty="0" err="1" smtClean="0">
                <a:solidFill>
                  <a:srgbClr val="FFFF00"/>
                </a:solidFill>
              </a:rPr>
              <a:t>Trasplante</a:t>
            </a:r>
            <a:r>
              <a:rPr lang="en-US" sz="1400" b="1" dirty="0" smtClean="0">
                <a:solidFill>
                  <a:srgbClr val="FFFF00"/>
                </a:solidFill>
              </a:rPr>
              <a:t> </a:t>
            </a:r>
            <a:r>
              <a:rPr lang="en-US" sz="1400" b="1" dirty="0" err="1" smtClean="0">
                <a:solidFill>
                  <a:srgbClr val="FFFF00"/>
                </a:solidFill>
              </a:rPr>
              <a:t>Cardíaco</a:t>
            </a:r>
            <a:endParaRPr lang="en-US" sz="1400" b="1" dirty="0" smtClean="0">
              <a:solidFill>
                <a:srgbClr val="FFFF00"/>
              </a:solidFill>
            </a:endParaRPr>
          </a:p>
          <a:p>
            <a:pPr>
              <a:lnSpc>
                <a:spcPct val="125000"/>
              </a:lnSpc>
            </a:pPr>
            <a:r>
              <a:rPr lang="en-US" sz="1400" b="1" baseline="30000" dirty="0" smtClean="0">
                <a:solidFill>
                  <a:srgbClr val="FFFF00"/>
                </a:solidFill>
              </a:rPr>
              <a:t>10</a:t>
            </a:r>
            <a:r>
              <a:rPr lang="en-US" sz="1400" b="1" dirty="0" smtClean="0">
                <a:solidFill>
                  <a:srgbClr val="FFFF00"/>
                </a:solidFill>
              </a:rPr>
              <a:t> Data </a:t>
            </a:r>
            <a:r>
              <a:rPr lang="en-US" sz="1400" b="1" dirty="0">
                <a:solidFill>
                  <a:srgbClr val="FFFF00"/>
                </a:solidFill>
              </a:rPr>
              <a:t>provided via United Kingdom Transplant Support Service Authority (UKTSSA</a:t>
            </a:r>
            <a:r>
              <a:rPr lang="en-US" sz="1400" b="1" dirty="0" smtClean="0">
                <a:solidFill>
                  <a:srgbClr val="FFFF00"/>
                </a:solidFill>
              </a:rPr>
              <a:t>)</a:t>
            </a:r>
          </a:p>
          <a:p>
            <a:pPr>
              <a:lnSpc>
                <a:spcPct val="125000"/>
              </a:lnSpc>
            </a:pPr>
            <a:r>
              <a:rPr lang="en-US" sz="1400" b="1" baseline="30000" dirty="0" smtClean="0">
                <a:solidFill>
                  <a:srgbClr val="FFFF00"/>
                </a:solidFill>
              </a:rPr>
              <a:t>11</a:t>
            </a:r>
            <a:r>
              <a:rPr lang="en-US" sz="1400" b="1" dirty="0" smtClean="0">
                <a:solidFill>
                  <a:srgbClr val="FFFF00"/>
                </a:solidFill>
              </a:rPr>
              <a:t> Data provided via United Network for Organ Sharing (UNOS)</a:t>
            </a:r>
            <a:endParaRPr lang="en-US" sz="1400" dirty="0"/>
          </a:p>
        </p:txBody>
      </p:sp>
      <p:grpSp>
        <p:nvGrpSpPr>
          <p:cNvPr id="13" name="Group 12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4" name="Group 13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2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2016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8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2016 Oct; 35(10): 1149-1205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96881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04800" y="2743200"/>
            <a:ext cx="868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/>
              <a:t>General Registry Statistics</a:t>
            </a:r>
            <a:endParaRPr lang="en-US" sz="4800" dirty="0"/>
          </a:p>
        </p:txBody>
      </p:sp>
      <p:grpSp>
        <p:nvGrpSpPr>
          <p:cNvPr id="11" name="Group 10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7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2016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5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2016 Oct; 35(10): 1149-1205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7139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066800"/>
          </a:xfrm>
        </p:spPr>
        <p:txBody>
          <a:bodyPr/>
          <a:lstStyle/>
          <a:p>
            <a:r>
              <a:rPr lang="en-US" sz="3600" dirty="0" smtClean="0"/>
              <a:t>REGISTRY DATABASE: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800" dirty="0" smtClean="0"/>
              <a:t>Number of Transplants Reported</a:t>
            </a:r>
            <a:endParaRPr lang="en-US" sz="28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1905000"/>
          <a:ext cx="8458202" cy="30006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3352801"/>
                <a:gridCol w="3048001"/>
              </a:tblGrid>
              <a:tr h="368502">
                <a:tc>
                  <a:txBody>
                    <a:bodyPr/>
                    <a:lstStyle/>
                    <a:p>
                      <a:pPr algn="ctr" rtl="0" fontAlgn="t"/>
                      <a:endParaRPr lang="en-US" sz="2400" b="1" dirty="0">
                        <a:solidFill>
                          <a:srgbClr val="FFFF00"/>
                        </a:solidFill>
                        <a:latin typeface="+mn-lt"/>
                      </a:endParaRPr>
                    </a:p>
                    <a:p>
                      <a:pPr algn="ctr" rtl="0" fontAlgn="t"/>
                      <a:r>
                        <a:rPr lang="en-US" sz="24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Organ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400" b="1" dirty="0">
                          <a:solidFill>
                            <a:srgbClr val="FFFF00"/>
                          </a:solidFill>
                          <a:latin typeface="+mn-lt"/>
                        </a:rPr>
                        <a:t>Transplants 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Performed </a:t>
                      </a:r>
                      <a:r>
                        <a:rPr lang="en-US" sz="2400" b="1" dirty="0">
                          <a:solidFill>
                            <a:srgbClr val="FFFF00"/>
                          </a:solidFill>
                          <a:latin typeface="+mn-lt"/>
                        </a:rPr>
                        <a:t>from 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July</a:t>
                      </a:r>
                      <a:r>
                        <a:rPr lang="en-US" sz="2400" b="1" baseline="0" dirty="0" smtClean="0">
                          <a:solidFill>
                            <a:srgbClr val="FFFF00"/>
                          </a:solidFill>
                          <a:latin typeface="+mn-lt"/>
                        </a:rPr>
                        <a:t> 1, 2014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 through</a:t>
                      </a:r>
                      <a:r>
                        <a:rPr lang="en-US" sz="2400" b="1" baseline="0" dirty="0" smtClean="0">
                          <a:solidFill>
                            <a:srgbClr val="FFFF00"/>
                          </a:solidFill>
                          <a:latin typeface="+mn-lt"/>
                        </a:rPr>
                        <a:t> June 30, 2015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400" b="1" dirty="0">
                          <a:solidFill>
                            <a:srgbClr val="FFFF00"/>
                          </a:solidFill>
                          <a:latin typeface="+mn-lt"/>
                        </a:rPr>
                        <a:t>Total Transplants 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Performed </a:t>
                      </a:r>
                      <a:r>
                        <a:rPr lang="en-US" sz="2400" b="1" dirty="0">
                          <a:solidFill>
                            <a:srgbClr val="FFFF00"/>
                          </a:solidFill>
                          <a:latin typeface="+mn-lt"/>
                        </a:rPr>
                        <a:t>through 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June 30, 2015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4462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Heart</a:t>
                      </a:r>
                      <a:endParaRPr lang="en-US" sz="2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4,334</a:t>
                      </a:r>
                      <a:endParaRPr lang="en-US" sz="24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126,905</a:t>
                      </a:r>
                      <a:endParaRPr lang="en-US" sz="24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</a:tr>
              <a:tr h="634462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>
                          <a:solidFill>
                            <a:schemeClr val="tx1"/>
                          </a:solidFill>
                          <a:latin typeface="+mn-lt"/>
                        </a:rPr>
                        <a:t>Heart-Lung</a:t>
                      </a:r>
                      <a:endParaRPr lang="en-US" sz="2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48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4,614</a:t>
                      </a:r>
                      <a:endParaRPr lang="en-US" sz="24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</a:tr>
              <a:tr h="634462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Lung</a:t>
                      </a:r>
                      <a:endParaRPr lang="en-US" sz="2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3,651</a:t>
                      </a:r>
                      <a:endParaRPr lang="en-US" sz="24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58,043</a:t>
                      </a:r>
                      <a:endParaRPr lang="en-US" sz="24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12" name="Group 11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3" name="Group 12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7" name="Picture 16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8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2016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6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2016 Oct; 35(10): 1149-1205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23820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066800"/>
          </a:xfrm>
        </p:spPr>
        <p:txBody>
          <a:bodyPr/>
          <a:lstStyle/>
          <a:p>
            <a:r>
              <a:rPr lang="en-US" sz="3600" dirty="0" smtClean="0"/>
              <a:t>REGISTRY DATABASE: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800" dirty="0" smtClean="0"/>
              <a:t>Number of Transplants Reported</a:t>
            </a:r>
            <a:endParaRPr lang="en-US" sz="28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1676400"/>
          <a:ext cx="8458200" cy="38861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1752600"/>
                <a:gridCol w="1600200"/>
                <a:gridCol w="1600200"/>
                <a:gridCol w="1600200"/>
              </a:tblGrid>
              <a:tr h="1265668">
                <a:tc>
                  <a:txBody>
                    <a:bodyPr/>
                    <a:lstStyle/>
                    <a:p>
                      <a:pPr algn="ctr" rtl="0" fontAlgn="t"/>
                      <a:endParaRPr lang="en-US" sz="2400" b="1" dirty="0">
                        <a:solidFill>
                          <a:srgbClr val="FFFF00"/>
                        </a:solidFill>
                        <a:latin typeface="+mn-lt"/>
                      </a:endParaRPr>
                    </a:p>
                    <a:p>
                      <a:pPr algn="ctr" rtl="0" fontAlgn="t"/>
                      <a:r>
                        <a:rPr lang="en-US" sz="24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Organ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0" fontAlgn="t"/>
                      <a:r>
                        <a:rPr lang="en-US" sz="2400" b="1" dirty="0">
                          <a:solidFill>
                            <a:srgbClr val="FFFF00"/>
                          </a:solidFill>
                          <a:latin typeface="+mn-lt"/>
                        </a:rPr>
                        <a:t>Transplants 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Performed </a:t>
                      </a:r>
                      <a:r>
                        <a:rPr lang="en-US" sz="2400" b="1" dirty="0">
                          <a:solidFill>
                            <a:srgbClr val="FFFF00"/>
                          </a:solidFill>
                          <a:latin typeface="+mn-lt"/>
                        </a:rPr>
                        <a:t>from 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July</a:t>
                      </a:r>
                      <a:r>
                        <a:rPr lang="en-US" sz="2400" b="1" baseline="0" dirty="0" smtClean="0">
                          <a:solidFill>
                            <a:srgbClr val="FFFF00"/>
                          </a:solidFill>
                          <a:latin typeface="+mn-lt"/>
                        </a:rPr>
                        <a:t> 1, 2014,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 through</a:t>
                      </a:r>
                      <a:r>
                        <a:rPr lang="en-US" sz="2400" b="1" baseline="0" dirty="0" smtClean="0">
                          <a:solidFill>
                            <a:srgbClr val="FFFF00"/>
                          </a:solidFill>
                          <a:latin typeface="+mn-lt"/>
                        </a:rPr>
                        <a:t> June 30, 2015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rtl="0" fontAlgn="t"/>
                      <a:endParaRPr lang="en-US" sz="2400" dirty="0"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0" fontAlgn="t"/>
                      <a:r>
                        <a:rPr lang="en-US" sz="2400" b="1" dirty="0">
                          <a:solidFill>
                            <a:srgbClr val="FFFF00"/>
                          </a:solidFill>
                          <a:latin typeface="+mn-lt"/>
                        </a:rPr>
                        <a:t>Total Transplants 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Performed </a:t>
                      </a:r>
                      <a:r>
                        <a:rPr lang="en-US" sz="2400" b="1" dirty="0">
                          <a:solidFill>
                            <a:srgbClr val="FFFF00"/>
                          </a:solidFill>
                          <a:latin typeface="+mn-lt"/>
                        </a:rPr>
                        <a:t>through </a:t>
                      </a:r>
                      <a:r>
                        <a:rPr lang="en-US" sz="2400" b="1" baseline="0" dirty="0" smtClean="0">
                          <a:solidFill>
                            <a:srgbClr val="FFFF00"/>
                          </a:solidFill>
                          <a:latin typeface="+mn-lt"/>
                        </a:rPr>
                        <a:t>June 30, 2015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rtl="0" fontAlgn="t"/>
                      <a:endParaRPr lang="en-US" sz="2400" dirty="0"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5052">
                <a:tc>
                  <a:txBody>
                    <a:bodyPr/>
                    <a:lstStyle/>
                    <a:p>
                      <a:pPr algn="ctr" rtl="0" fontAlgn="t"/>
                      <a:endParaRPr lang="en-US" sz="2400" dirty="0"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Adult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Pediatric 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Adult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Pediatric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31826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Heart</a:t>
                      </a:r>
                      <a:endParaRPr lang="en-US" sz="2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3,711</a:t>
                      </a:r>
                      <a:endParaRPr lang="en-US" sz="24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622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113,472</a:t>
                      </a:r>
                      <a:endParaRPr lang="en-US" sz="24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12,995</a:t>
                      </a:r>
                      <a:endParaRPr lang="en-US" sz="24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</a:tr>
              <a:tr h="731826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>
                          <a:solidFill>
                            <a:schemeClr val="tx1"/>
                          </a:solidFill>
                          <a:latin typeface="+mn-lt"/>
                        </a:rPr>
                        <a:t>Heart-Lung</a:t>
                      </a:r>
                      <a:endParaRPr lang="en-US" sz="2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38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3,879</a:t>
                      </a:r>
                      <a:endParaRPr lang="en-US" sz="24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712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</a:tr>
              <a:tr h="731826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Lung</a:t>
                      </a:r>
                      <a:endParaRPr lang="en-US" sz="2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3,559</a:t>
                      </a:r>
                      <a:endParaRPr lang="en-US" sz="24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92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55,795</a:t>
                      </a:r>
                      <a:endParaRPr lang="en-US" sz="24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2,229</a:t>
                      </a:r>
                      <a:endParaRPr lang="en-US" sz="24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12" name="Group 11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3" name="Group 12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7" name="Picture 16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8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2016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6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2016 Oct; 35(10): 1149-1205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24116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066800"/>
          </a:xfrm>
        </p:spPr>
        <p:txBody>
          <a:bodyPr/>
          <a:lstStyle/>
          <a:p>
            <a:r>
              <a:rPr lang="en-US" sz="3600" dirty="0" smtClean="0"/>
              <a:t>REGISTRY DATABASE: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800" dirty="0" smtClean="0"/>
              <a:t>Number of Centers Reporting Transplants</a:t>
            </a:r>
            <a:endParaRPr lang="en-US" sz="28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1600200"/>
          <a:ext cx="8458203" cy="40065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/>
                <a:gridCol w="2209800"/>
                <a:gridCol w="1905000"/>
                <a:gridCol w="2362203"/>
              </a:tblGrid>
              <a:tr h="1874520">
                <a:tc>
                  <a:txBody>
                    <a:bodyPr/>
                    <a:lstStyle/>
                    <a:p>
                      <a:pPr algn="ctr" rtl="0" fontAlgn="t"/>
                      <a:endParaRPr lang="en-US" sz="2400" b="1" dirty="0">
                        <a:solidFill>
                          <a:srgbClr val="FFFF00"/>
                        </a:solidFill>
                        <a:latin typeface="+mn-lt"/>
                      </a:endParaRPr>
                    </a:p>
                    <a:p>
                      <a:pPr algn="ctr" rtl="0" fontAlgn="t"/>
                      <a:r>
                        <a:rPr lang="en-US" sz="24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Organ</a:t>
                      </a:r>
                      <a:endParaRPr lang="en-US" sz="2400" dirty="0">
                        <a:latin typeface="+mn-lt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rgbClr val="FFFF00"/>
                          </a:solidFill>
                        </a:rPr>
                        <a:t>Centers 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</a:rPr>
                        <a:t>Ever Performing Transplants 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through </a:t>
                      </a:r>
                      <a:r>
                        <a:rPr lang="en-US" sz="2400" b="1" baseline="0" dirty="0" smtClean="0">
                          <a:solidFill>
                            <a:srgbClr val="FFFF00"/>
                          </a:solidFill>
                          <a:latin typeface="+mn-lt"/>
                        </a:rPr>
                        <a:t>June 30, 2015</a:t>
                      </a:r>
                      <a:endParaRPr lang="en-US" sz="2400" dirty="0" smtClean="0">
                        <a:latin typeface="+mn-lt"/>
                      </a:endParaRPr>
                    </a:p>
                    <a:p>
                      <a:pPr algn="ctr" rtl="0"/>
                      <a:endParaRPr lang="en-US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rgbClr val="FFFF00"/>
                          </a:solidFill>
                        </a:rPr>
                        <a:t>Centers 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</a:rPr>
                        <a:t>Performing </a:t>
                      </a:r>
                      <a:r>
                        <a:rPr lang="en-US" sz="2400" b="1" dirty="0">
                          <a:solidFill>
                            <a:srgbClr val="FFFF00"/>
                          </a:solidFill>
                        </a:rPr>
                        <a:t>Transplants in 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</a:rPr>
                        <a:t>2004</a:t>
                      </a:r>
                      <a:endParaRPr lang="en-US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>
                          <a:solidFill>
                            <a:srgbClr val="FFFF00"/>
                          </a:solidFill>
                        </a:rPr>
                        <a:t>Centers 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</a:rPr>
                        <a:t>Performing </a:t>
                      </a:r>
                      <a:r>
                        <a:rPr lang="en-US" sz="2400" b="1" dirty="0">
                          <a:solidFill>
                            <a:srgbClr val="FFFF00"/>
                          </a:solidFill>
                        </a:rPr>
                        <a:t>Transplants between 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</a:rPr>
                        <a:t>1/2014 </a:t>
                      </a:r>
                      <a:r>
                        <a:rPr lang="en-US" sz="2400" b="1" dirty="0">
                          <a:solidFill>
                            <a:srgbClr val="FFFF00"/>
                          </a:solidFill>
                        </a:rPr>
                        <a:t>and 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</a:rPr>
                        <a:t>6/2015</a:t>
                      </a:r>
                      <a:endParaRPr lang="en-US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4462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Heart</a:t>
                      </a:r>
                      <a:endParaRPr lang="en-US" sz="2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454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265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271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</a:tr>
              <a:tr h="634462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>
                          <a:solidFill>
                            <a:schemeClr val="tx1"/>
                          </a:solidFill>
                          <a:latin typeface="+mn-lt"/>
                        </a:rPr>
                        <a:t>Heart-Lung</a:t>
                      </a:r>
                      <a:endParaRPr lang="en-US" sz="24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177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49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</a:tr>
              <a:tr h="634462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+mn-lt"/>
                        </a:rPr>
                        <a:t>Lung</a:t>
                      </a:r>
                      <a:endParaRPr lang="en-US" sz="2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252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131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146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12" name="Group 11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3" name="Group 12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7" name="Picture 16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8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2016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6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2016 Oct; 35(10): 1149-1205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95629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/>
          <a:lstStyle/>
          <a:p>
            <a:r>
              <a:rPr lang="en-US" sz="3200" dirty="0" smtClean="0"/>
              <a:t>REGISTRY DATABASE: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Average Annual Number of Transplants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205513" y="1346192"/>
          <a:ext cx="88392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95400" y="5618658"/>
            <a:ext cx="910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FF00"/>
                </a:solidFill>
              </a:rPr>
              <a:t>Heart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86400" y="5616826"/>
            <a:ext cx="910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FF00"/>
                </a:solidFill>
              </a:rPr>
              <a:t>Heart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14600" y="5589208"/>
            <a:ext cx="910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FF00"/>
                </a:solidFill>
              </a:rPr>
              <a:t>Lung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629400" y="5616826"/>
            <a:ext cx="910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FF00"/>
                </a:solidFill>
              </a:rPr>
              <a:t>Lung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 bwMode="auto">
          <a:xfrm flipV="1">
            <a:off x="5486400" y="5926083"/>
            <a:ext cx="3434644" cy="307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rgbClr val="FFFF00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 flipV="1">
            <a:off x="1320800" y="5955392"/>
            <a:ext cx="3434644" cy="3078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rgbClr val="FFFF00"/>
            </a:solidFill>
            <a:prstDash val="solid"/>
            <a:round/>
            <a:headEnd type="triangle"/>
            <a:tailEnd type="triangle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1979084" y="5962013"/>
            <a:ext cx="19812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 smtClean="0"/>
              <a:t>1980-2003</a:t>
            </a:r>
            <a:endParaRPr lang="en-US" sz="1500" b="1" dirty="0"/>
          </a:p>
        </p:txBody>
      </p:sp>
      <p:sp>
        <p:nvSpPr>
          <p:cNvPr id="23" name="pvalues"/>
          <p:cNvSpPr txBox="1"/>
          <p:nvPr/>
        </p:nvSpPr>
        <p:spPr>
          <a:xfrm>
            <a:off x="6093884" y="5924603"/>
            <a:ext cx="19812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smtClean="0"/>
              <a:t>2004-6/2015</a:t>
            </a:r>
            <a:endParaRPr lang="en-US" sz="1500" b="1" dirty="0"/>
          </a:p>
        </p:txBody>
      </p:sp>
      <p:grpSp>
        <p:nvGrpSpPr>
          <p:cNvPr id="17" name="Group 16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8" name="Group 17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21" name="Picture 20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25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smtClean="0">
                    <a:solidFill>
                      <a:schemeClr val="bg1"/>
                    </a:solidFill>
                    <a:latin typeface="Arial"/>
                    <a:cs typeface="Arial"/>
                  </a:rPr>
                  <a:t>2016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9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2016 Oct; 35(10): 1149-1205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30254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NOSTemplate">
  <a:themeElements>
    <a:clrScheme name="Blank Presentation 13">
      <a:dk1>
        <a:srgbClr val="000000"/>
      </a:dk1>
      <a:lt1>
        <a:srgbClr val="FFFFFF"/>
      </a:lt1>
      <a:dk2>
        <a:srgbClr val="00004C"/>
      </a:dk2>
      <a:lt2>
        <a:srgbClr val="FFCC00"/>
      </a:lt2>
      <a:accent1>
        <a:srgbClr val="99CC66"/>
      </a:accent1>
      <a:accent2>
        <a:srgbClr val="B97E33"/>
      </a:accent2>
      <a:accent3>
        <a:srgbClr val="AAAAB2"/>
      </a:accent3>
      <a:accent4>
        <a:srgbClr val="DADADA"/>
      </a:accent4>
      <a:accent5>
        <a:srgbClr val="CAE2B8"/>
      </a:accent5>
      <a:accent6>
        <a:srgbClr val="A7722D"/>
      </a:accent6>
      <a:hlink>
        <a:srgbClr val="4C97CC"/>
      </a:hlink>
      <a:folHlink>
        <a:srgbClr val="6633CC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4C"/>
        </a:dk2>
        <a:lt2>
          <a:srgbClr val="FFCC00"/>
        </a:lt2>
        <a:accent1>
          <a:srgbClr val="99CC66"/>
        </a:accent1>
        <a:accent2>
          <a:srgbClr val="B97E33"/>
        </a:accent2>
        <a:accent3>
          <a:srgbClr val="AAAAB2"/>
        </a:accent3>
        <a:accent4>
          <a:srgbClr val="DADADA"/>
        </a:accent4>
        <a:accent5>
          <a:srgbClr val="CAE2B8"/>
        </a:accent5>
        <a:accent6>
          <a:srgbClr val="A7722D"/>
        </a:accent6>
        <a:hlink>
          <a:srgbClr val="4C97CC"/>
        </a:hlink>
        <a:folHlink>
          <a:srgbClr val="6633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customXsn xmlns="http://schemas.microsoft.com/office/2006/metadata/customXsn">
  <xsnLocation>http://departments/research/PMO/Private/Document Management and Control/Templates/Document Request and Tracking Form.doc</xsnLocation>
  <cached>True</cached>
  <openByDefault>False</openByDefault>
  <xsnScope>http://departments/research/Staff/ISHLT</xsnScope>
</customXsn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F5245B14F216408B1953D66C9FE43C" ma:contentTypeVersion="3" ma:contentTypeDescription="Create a new document." ma:contentTypeScope="" ma:versionID="8eb892a45db1d8fa36d7f98cfb1cb01c">
  <xsd:schema xmlns:xsd="http://www.w3.org/2001/XMLSchema" xmlns:xs="http://www.w3.org/2001/XMLSchema" xmlns:p="http://schemas.microsoft.com/office/2006/metadata/properties" xmlns:ns2="1df23a4e-d417-4e0a-a778-b7db59ac479a" targetNamespace="http://schemas.microsoft.com/office/2006/metadata/properties" ma:root="true" ma:fieldsID="0a4e666b0ee137039274c824be3bca3a" ns2:_="">
    <xsd:import namespace="1df23a4e-d417-4e0a-a778-b7db59ac479a"/>
    <xsd:element name="properties">
      <xsd:complexType>
        <xsd:sequence>
          <xsd:element name="documentManagement">
            <xsd:complexType>
              <xsd:all>
                <xsd:element ref="ns2:Description0" minOccurs="0"/>
                <xsd:element ref="ns2:Archive_x0020_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f23a4e-d417-4e0a-a778-b7db59ac479a" elementFormDefault="qualified">
    <xsd:import namespace="http://schemas.microsoft.com/office/2006/documentManagement/types"/>
    <xsd:import namespace="http://schemas.microsoft.com/office/infopath/2007/PartnerControls"/>
    <xsd:element name="Description0" ma:index="8" nillable="true" ma:displayName="Description" ma:internalName="Description0" ma:readOnly="false">
      <xsd:simpleType>
        <xsd:restriction base="dms:Text">
          <xsd:maxLength value="255"/>
        </xsd:restriction>
      </xsd:simpleType>
    </xsd:element>
    <xsd:element name="Archive_x0020_Status" ma:index="9" nillable="true" ma:displayName="Archive Status" ma:default="Active" ma:description="Status field of Active vs. Archive" ma:format="Dropdown" ma:internalName="Archive_x0020_Status">
      <xsd:simpleType>
        <xsd:restriction base="dms:Choice">
          <xsd:enumeration value="Active"/>
          <xsd:enumeration value="Archive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>
  <documentManagement>
    <Description0 xmlns="1df23a4e-d417-4e0a-a778-b7db59ac479a">Final slides</Description0>
    <Archive_x0020_Status xmlns="1df23a4e-d417-4e0a-a778-b7db59ac479a">Active</Archive_x0020_Status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69535B3-95C8-4780-995B-A1ED66DCE7AC}">
  <ds:schemaRefs>
    <ds:schemaRef ds:uri="http://schemas.microsoft.com/office/2006/metadata/customXsn"/>
  </ds:schemaRefs>
</ds:datastoreItem>
</file>

<file path=customXml/itemProps2.xml><?xml version="1.0" encoding="utf-8"?>
<ds:datastoreItem xmlns:ds="http://schemas.openxmlformats.org/officeDocument/2006/customXml" ds:itemID="{45FBFC1B-348F-4D56-A10F-D85E1BA473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df23a4e-d417-4e0a-a778-b7db59ac47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91805D6-AC72-435D-A51A-1C2C01D7BD28}">
  <ds:schemaRefs>
    <ds:schemaRef ds:uri="http://www.w3.org/XML/1998/namespace"/>
    <ds:schemaRef ds:uri="http://purl.org/dc/terms/"/>
    <ds:schemaRef ds:uri="http://schemas.microsoft.com/office/2006/documentManagement/types"/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1df23a4e-d417-4e0a-a778-b7db59ac479a"/>
    <ds:schemaRef ds:uri="http://schemas.microsoft.com/office/2006/metadata/properties"/>
  </ds:schemaRefs>
</ds:datastoreItem>
</file>

<file path=customXml/itemProps4.xml><?xml version="1.0" encoding="utf-8"?>
<ds:datastoreItem xmlns:ds="http://schemas.openxmlformats.org/officeDocument/2006/customXml" ds:itemID="{867B47CE-0255-4774-B4EC-289B3F01EA0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UNOSTemplate</Template>
  <TotalTime>4077</TotalTime>
  <Words>4289</Words>
  <Application>Microsoft Office PowerPoint</Application>
  <PresentationFormat>On-screen Show (4:3)</PresentationFormat>
  <Paragraphs>1074</Paragraphs>
  <Slides>45</Slides>
  <Notes>42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1" baseType="lpstr">
      <vt:lpstr>Arial</vt:lpstr>
      <vt:lpstr>Calibri</vt:lpstr>
      <vt:lpstr>Times</vt:lpstr>
      <vt:lpstr>Times New Roman</vt:lpstr>
      <vt:lpstr>Webdings</vt:lpstr>
      <vt:lpstr>UNOSTemplate</vt:lpstr>
      <vt:lpstr>PowerPoint Presentation</vt:lpstr>
      <vt:lpstr>MAJOR CONTRIBUTORS TO THE ISHLT TRANSPLANT REGISTRY</vt:lpstr>
      <vt:lpstr>PowerPoint Presentation</vt:lpstr>
      <vt:lpstr>PowerPoint Presentation</vt:lpstr>
      <vt:lpstr>PowerPoint Presentation</vt:lpstr>
      <vt:lpstr>REGISTRY DATABASE: Number of Transplants Reported</vt:lpstr>
      <vt:lpstr>REGISTRY DATABASE: Number of Transplants Reported</vt:lpstr>
      <vt:lpstr>REGISTRY DATABASE: Number of Centers Reporting Transplants</vt:lpstr>
      <vt:lpstr>REGISTRY DATABASE: Average Annual Number of Transplants</vt:lpstr>
      <vt:lpstr>REGISTRY DATABASE: Number of Centers Reporting Heart Transplants</vt:lpstr>
      <vt:lpstr>REGISTRY DATABASE: Number of Centers Reporting Lung Transplants</vt:lpstr>
      <vt:lpstr>REGISTRY DATABASE: Number of Centers Reporting Heart-Lung Transplants</vt:lpstr>
      <vt:lpstr>PowerPoint Presentation</vt:lpstr>
      <vt:lpstr>PowerPoint Presentation</vt:lpstr>
      <vt:lpstr>PowerPoint Presentation</vt:lpstr>
      <vt:lpstr>PowerPoint Presentation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  <vt:lpstr>Centers Reporting to the ISHLT Transplant Registry</vt:lpstr>
    </vt:vector>
  </TitlesOfParts>
  <Company>UNOS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ISHLT Registry slides</dc:title>
  <dc:creator>Manny Carwile</dc:creator>
  <cp:lastModifiedBy>Leah B. Edwards</cp:lastModifiedBy>
  <cp:revision>893</cp:revision>
  <dcterms:created xsi:type="dcterms:W3CDTF">2009-06-30T12:53:17Z</dcterms:created>
  <dcterms:modified xsi:type="dcterms:W3CDTF">2016-10-24T18:32:21Z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0x0101008AF5245B14F216408B1953D66C9FE43C</vt:lpwstr>
  </property>
</Properties>
</file>