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charts/chart13.xml" ContentType="application/vnd.openxmlformats-officedocument.drawingml.chart+xml"/>
  <Override PartName="/ppt/notesSlides/notesSlide17.xml" ContentType="application/vnd.openxmlformats-officedocument.presentationml.notesSlide+xml"/>
  <Override PartName="/ppt/charts/chart14.xml" ContentType="application/vnd.openxmlformats-officedocument.drawingml.chart+xml"/>
  <Override PartName="/ppt/notesSlides/notesSlide18.xml" ContentType="application/vnd.openxmlformats-officedocument.presentationml.notesSlide+xml"/>
  <Override PartName="/ppt/charts/chart15.xml" ContentType="application/vnd.openxmlformats-officedocument.drawingml.chart+xml"/>
  <Override PartName="/ppt/notesSlides/notesSlide19.xml" ContentType="application/vnd.openxmlformats-officedocument.presentationml.notesSlide+xml"/>
  <Override PartName="/ppt/charts/chart16.xml" ContentType="application/vnd.openxmlformats-officedocument.drawingml.chart+xml"/>
  <Override PartName="/ppt/notesSlides/notesSlide20.xml" ContentType="application/vnd.openxmlformats-officedocument.presentationml.notesSlide+xml"/>
  <Override PartName="/ppt/charts/chart17.xml" ContentType="application/vnd.openxmlformats-officedocument.drawingml.chart+xml"/>
  <Override PartName="/ppt/drawings/drawing1.xml" ContentType="application/vnd.openxmlformats-officedocument.drawingml.chartshapes+xml"/>
  <Override PartName="/ppt/notesSlides/notesSlide21.xml" ContentType="application/vnd.openxmlformats-officedocument.presentationml.notesSlide+xml"/>
  <Override PartName="/ppt/charts/chart18.xml" ContentType="application/vnd.openxmlformats-officedocument.drawingml.chart+xml"/>
  <Override PartName="/ppt/notesSlides/notesSlide22.xml" ContentType="application/vnd.openxmlformats-officedocument.presentationml.notesSlide+xml"/>
  <Override PartName="/ppt/charts/chart19.xml" ContentType="application/vnd.openxmlformats-officedocument.drawingml.chart+xml"/>
  <Override PartName="/ppt/notesSlides/notesSlide23.xml" ContentType="application/vnd.openxmlformats-officedocument.presentationml.notesSlide+xml"/>
  <Override PartName="/ppt/charts/chart20.xml" ContentType="application/vnd.openxmlformats-officedocument.drawingml.chart+xml"/>
  <Override PartName="/ppt/notesSlides/notesSlide24.xml" ContentType="application/vnd.openxmlformats-officedocument.presentationml.notesSlide+xml"/>
  <Override PartName="/ppt/charts/chart21.xml" ContentType="application/vnd.openxmlformats-officedocument.drawingml.chart+xml"/>
  <Override PartName="/ppt/notesSlides/notesSlide25.xml" ContentType="application/vnd.openxmlformats-officedocument.presentationml.notesSlide+xml"/>
  <Override PartName="/ppt/charts/chart22.xml" ContentType="application/vnd.openxmlformats-officedocument.drawingml.chart+xml"/>
  <Override PartName="/ppt/notesSlides/notesSlide26.xml" ContentType="application/vnd.openxmlformats-officedocument.presentationml.notesSlide+xml"/>
  <Override PartName="/ppt/charts/chart23.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4.xml" ContentType="application/vnd.openxmlformats-officedocument.drawingml.chart+xml"/>
  <Override PartName="/ppt/notesSlides/notesSlide29.xml" ContentType="application/vnd.openxmlformats-officedocument.presentationml.notesSlide+xml"/>
  <Override PartName="/ppt/charts/chart25.xml" ContentType="application/vnd.openxmlformats-officedocument.drawingml.chart+xml"/>
  <Override PartName="/ppt/drawings/drawing2.xml" ContentType="application/vnd.openxmlformats-officedocument.drawingml.chartshape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26.xml" ContentType="application/vnd.openxmlformats-officedocument.drawingml.chart+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2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rts/chart28.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charts/chart29.xml" ContentType="application/vnd.openxmlformats-officedocument.drawingml.chart+xml"/>
  <Override PartName="/ppt/notesSlides/notesSlide43.xml" ContentType="application/vnd.openxmlformats-officedocument.presentationml.notesSlide+xml"/>
  <Override PartName="/ppt/charts/chart30.xml" ContentType="application/vnd.openxmlformats-officedocument.drawingml.chart+xml"/>
  <Override PartName="/ppt/notesSlides/notesSlide44.xml" ContentType="application/vnd.openxmlformats-officedocument.presentationml.notesSlide+xml"/>
  <Override PartName="/ppt/charts/chart31.xml" ContentType="application/vnd.openxmlformats-officedocument.drawingml.chart+xml"/>
  <Override PartName="/ppt/notesSlides/notesSlide45.xml" ContentType="application/vnd.openxmlformats-officedocument.presentationml.notesSlide+xml"/>
  <Override PartName="/ppt/charts/chart32.xml" ContentType="application/vnd.openxmlformats-officedocument.drawingml.chart+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61"/>
  </p:notesMasterIdLst>
  <p:sldIdLst>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 id="358" r:id="rId27"/>
    <p:sldId id="359" r:id="rId28"/>
    <p:sldId id="360" r:id="rId29"/>
    <p:sldId id="361" r:id="rId30"/>
    <p:sldId id="362" r:id="rId31"/>
    <p:sldId id="363" r:id="rId32"/>
    <p:sldId id="364" r:id="rId33"/>
    <p:sldId id="365" r:id="rId34"/>
    <p:sldId id="366" r:id="rId35"/>
    <p:sldId id="367" r:id="rId36"/>
    <p:sldId id="368" r:id="rId37"/>
    <p:sldId id="369" r:id="rId38"/>
    <p:sldId id="370" r:id="rId39"/>
    <p:sldId id="371" r:id="rId40"/>
    <p:sldId id="372" r:id="rId41"/>
    <p:sldId id="373" r:id="rId42"/>
    <p:sldId id="374" r:id="rId43"/>
    <p:sldId id="375" r:id="rId44"/>
    <p:sldId id="396" r:id="rId45"/>
    <p:sldId id="397" r:id="rId46"/>
    <p:sldId id="398" r:id="rId47"/>
    <p:sldId id="376" r:id="rId48"/>
    <p:sldId id="399" r:id="rId49"/>
    <p:sldId id="401" r:id="rId50"/>
    <p:sldId id="402" r:id="rId51"/>
    <p:sldId id="400" r:id="rId52"/>
    <p:sldId id="378" r:id="rId53"/>
    <p:sldId id="379" r:id="rId54"/>
    <p:sldId id="380" r:id="rId55"/>
    <p:sldId id="381" r:id="rId56"/>
    <p:sldId id="383" r:id="rId57"/>
    <p:sldId id="384" r:id="rId58"/>
    <p:sldId id="385" r:id="rId59"/>
    <p:sldId id="390"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FF"/>
    <a:srgbClr val="CC6600"/>
    <a:srgbClr val="9966FF"/>
    <a:srgbClr val="9999FF"/>
    <a:srgbClr val="FF9900"/>
    <a:srgbClr val="FFFF00"/>
    <a:srgbClr val="009900"/>
    <a:srgbClr val="006600"/>
    <a:srgbClr val="9933FF"/>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89985" autoAdjust="0"/>
  </p:normalViewPr>
  <p:slideViewPr>
    <p:cSldViewPr>
      <p:cViewPr varScale="1">
        <p:scale>
          <a:sx n="79" d="100"/>
          <a:sy n="79" d="100"/>
        </p:scale>
        <p:origin x="165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8593129398647"/>
          <c:y val="3.9152185718164575E-2"/>
          <c:w val="0.85834680510068984"/>
          <c:h val="0.81331953117929223"/>
        </c:manualLayout>
      </c:layout>
      <c:barChart>
        <c:barDir val="col"/>
        <c:grouping val="stacked"/>
        <c:varyColors val="0"/>
        <c:ser>
          <c:idx val="0"/>
          <c:order val="0"/>
          <c:tx>
            <c:strRef>
              <c:f>Sheet1!$B$1</c:f>
              <c:strCache>
                <c:ptCount val="1"/>
                <c:pt idx="0">
                  <c:v>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Sheet1!$B$2:$B$34</c:f>
              <c:numCache>
                <c:formatCode>General</c:formatCode>
                <c:ptCount val="33"/>
                <c:pt idx="0">
                  <c:v>13</c:v>
                </c:pt>
                <c:pt idx="1">
                  <c:v>19</c:v>
                </c:pt>
                <c:pt idx="2">
                  <c:v>32</c:v>
                </c:pt>
                <c:pt idx="3">
                  <c:v>75</c:v>
                </c:pt>
                <c:pt idx="4">
                  <c:v>93</c:v>
                </c:pt>
                <c:pt idx="5">
                  <c:v>129</c:v>
                </c:pt>
                <c:pt idx="6">
                  <c:v>194</c:v>
                </c:pt>
                <c:pt idx="7">
                  <c:v>225</c:v>
                </c:pt>
                <c:pt idx="8">
                  <c:v>224</c:v>
                </c:pt>
                <c:pt idx="9">
                  <c:v>215</c:v>
                </c:pt>
                <c:pt idx="10">
                  <c:v>199</c:v>
                </c:pt>
                <c:pt idx="11">
                  <c:v>181</c:v>
                </c:pt>
                <c:pt idx="12">
                  <c:v>201</c:v>
                </c:pt>
                <c:pt idx="13">
                  <c:v>203</c:v>
                </c:pt>
                <c:pt idx="14">
                  <c:v>138</c:v>
                </c:pt>
                <c:pt idx="15">
                  <c:v>170</c:v>
                </c:pt>
                <c:pt idx="16">
                  <c:v>139</c:v>
                </c:pt>
                <c:pt idx="17">
                  <c:v>139</c:v>
                </c:pt>
                <c:pt idx="18">
                  <c:v>121</c:v>
                </c:pt>
                <c:pt idx="19">
                  <c:v>102</c:v>
                </c:pt>
                <c:pt idx="20">
                  <c:v>101</c:v>
                </c:pt>
                <c:pt idx="21">
                  <c:v>78</c:v>
                </c:pt>
                <c:pt idx="22">
                  <c:v>94</c:v>
                </c:pt>
                <c:pt idx="23">
                  <c:v>91</c:v>
                </c:pt>
                <c:pt idx="24">
                  <c:v>92</c:v>
                </c:pt>
                <c:pt idx="25">
                  <c:v>88</c:v>
                </c:pt>
                <c:pt idx="26">
                  <c:v>85</c:v>
                </c:pt>
                <c:pt idx="27">
                  <c:v>82</c:v>
                </c:pt>
                <c:pt idx="28">
                  <c:v>88</c:v>
                </c:pt>
                <c:pt idx="29">
                  <c:v>64</c:v>
                </c:pt>
                <c:pt idx="30">
                  <c:v>77</c:v>
                </c:pt>
                <c:pt idx="31">
                  <c:v>49</c:v>
                </c:pt>
                <c:pt idx="32">
                  <c:v>58</c:v>
                </c:pt>
              </c:numCache>
            </c:numRef>
          </c:val>
        </c:ser>
        <c:dLbls>
          <c:showLegendKey val="0"/>
          <c:showVal val="0"/>
          <c:showCatName val="0"/>
          <c:showSerName val="0"/>
          <c:showPercent val="0"/>
          <c:showBubbleSize val="0"/>
        </c:dLbls>
        <c:gapWidth val="35"/>
        <c:overlap val="100"/>
        <c:axId val="865893616"/>
        <c:axId val="865893224"/>
      </c:barChart>
      <c:catAx>
        <c:axId val="86589361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865893224"/>
        <c:crosses val="autoZero"/>
        <c:auto val="1"/>
        <c:lblAlgn val="ctr"/>
        <c:lblOffset val="100"/>
        <c:tickLblSkip val="1"/>
        <c:noMultiLvlLbl val="0"/>
      </c:catAx>
      <c:valAx>
        <c:axId val="865893224"/>
        <c:scaling>
          <c:orientation val="minMax"/>
          <c:max val="3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0324483775811209E-2"/>
              <c:y val="0.15968413431079753"/>
            </c:manualLayout>
          </c:layout>
          <c:overlay val="0"/>
        </c:title>
        <c:numFmt formatCode="General" sourceLinked="1"/>
        <c:majorTickMark val="out"/>
        <c:minorTickMark val="none"/>
        <c:tickLblPos val="nextTo"/>
        <c:txPr>
          <a:bodyPr/>
          <a:lstStyle/>
          <a:p>
            <a:pPr>
              <a:defRPr sz="1500" b="1"/>
            </a:pPr>
            <a:endParaRPr lang="en-US"/>
          </a:p>
        </c:txPr>
        <c:crossAx val="865893616"/>
        <c:crosses val="autoZero"/>
        <c:crossBetween val="between"/>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67E-2"/>
          <c:w val="0.89089610480105663"/>
          <c:h val="0.8171907405016996"/>
        </c:manualLayout>
      </c:layout>
      <c:scatterChart>
        <c:scatterStyle val="lineMarker"/>
        <c:varyColors val="0"/>
        <c:ser>
          <c:idx val="0"/>
          <c:order val="0"/>
          <c:tx>
            <c:strRef>
              <c:f>Sheet1!$B$1</c:f>
              <c:strCache>
                <c:ptCount val="1"/>
                <c:pt idx="0">
                  <c:v>Survival</c:v>
                </c:pt>
              </c:strCache>
            </c:strRef>
          </c:tx>
          <c:spPr>
            <a:ln w="41275">
              <a:solidFill>
                <a:srgbClr val="4DEAF1"/>
              </a:solidFill>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Sheet1!$B$2:$B$40</c:f>
              <c:numCache>
                <c:formatCode>General</c:formatCode>
                <c:ptCount val="39"/>
                <c:pt idx="0">
                  <c:v>100</c:v>
                </c:pt>
                <c:pt idx="1">
                  <c:v>78.78</c:v>
                </c:pt>
                <c:pt idx="2">
                  <c:v>73.497</c:v>
                </c:pt>
                <c:pt idx="3">
                  <c:v>71.123999999999995</c:v>
                </c:pt>
                <c:pt idx="4">
                  <c:v>69.435000000000002</c:v>
                </c:pt>
                <c:pt idx="5">
                  <c:v>68.007999999999996</c:v>
                </c:pt>
                <c:pt idx="6">
                  <c:v>67.055999999999997</c:v>
                </c:pt>
                <c:pt idx="7">
                  <c:v>66.102000000000004</c:v>
                </c:pt>
                <c:pt idx="8">
                  <c:v>65.492000000000004</c:v>
                </c:pt>
                <c:pt idx="9">
                  <c:v>64.828000000000003</c:v>
                </c:pt>
                <c:pt idx="10">
                  <c:v>64.296999999999997</c:v>
                </c:pt>
                <c:pt idx="11">
                  <c:v>63.578000000000003</c:v>
                </c:pt>
                <c:pt idx="12">
                  <c:v>62.883000000000003</c:v>
                </c:pt>
                <c:pt idx="13">
                  <c:v>55.765999999999998</c:v>
                </c:pt>
                <c:pt idx="14">
                  <c:v>51.334000000000003</c:v>
                </c:pt>
                <c:pt idx="15">
                  <c:v>47.701000000000001</c:v>
                </c:pt>
                <c:pt idx="16">
                  <c:v>44.536000000000001</c:v>
                </c:pt>
                <c:pt idx="17">
                  <c:v>41.993000000000002</c:v>
                </c:pt>
                <c:pt idx="18">
                  <c:v>39.866999999999997</c:v>
                </c:pt>
                <c:pt idx="19">
                  <c:v>37.332000000000001</c:v>
                </c:pt>
                <c:pt idx="20">
                  <c:v>34.569000000000003</c:v>
                </c:pt>
                <c:pt idx="21">
                  <c:v>32.091999999999999</c:v>
                </c:pt>
                <c:pt idx="22">
                  <c:v>29.966000000000001</c:v>
                </c:pt>
                <c:pt idx="23">
                  <c:v>28.454999999999998</c:v>
                </c:pt>
                <c:pt idx="24">
                  <c:v>27</c:v>
                </c:pt>
                <c:pt idx="25">
                  <c:v>25.838000000000001</c:v>
                </c:pt>
                <c:pt idx="26">
                  <c:v>24.222999999999999</c:v>
                </c:pt>
                <c:pt idx="27">
                  <c:v>22.488</c:v>
                </c:pt>
                <c:pt idx="28">
                  <c:v>21.393000000000001</c:v>
                </c:pt>
                <c:pt idx="29">
                  <c:v>20.262</c:v>
                </c:pt>
                <c:pt idx="30">
                  <c:v>19.495999999999999</c:v>
                </c:pt>
                <c:pt idx="31">
                  <c:v>17.997</c:v>
                </c:pt>
                <c:pt idx="32">
                  <c:v>16.571999999999999</c:v>
                </c:pt>
                <c:pt idx="33">
                  <c:v>14.635999999999999</c:v>
                </c:pt>
                <c:pt idx="34">
                  <c:v>13.786</c:v>
                </c:pt>
                <c:pt idx="35">
                  <c:v>12.673999999999999</c:v>
                </c:pt>
                <c:pt idx="36">
                  <c:v>11.227</c:v>
                </c:pt>
                <c:pt idx="37">
                  <c:v>9.6519999999999992</c:v>
                </c:pt>
                <c:pt idx="38">
                  <c:v>9.17</c:v>
                </c:pt>
              </c:numCache>
            </c:numRef>
          </c:yVal>
          <c:smooth val="0"/>
        </c:ser>
        <c:ser>
          <c:idx val="1"/>
          <c:order val="1"/>
          <c:tx>
            <c:strRef>
              <c:f>Sheet1!$C$1</c:f>
              <c:strCache>
                <c:ptCount val="1"/>
                <c:pt idx="0">
                  <c:v>95% lower confidence limit</c:v>
                </c:pt>
              </c:strCache>
            </c:strRef>
          </c:tx>
          <c:spPr>
            <a:ln w="28575">
              <a:solidFill>
                <a:srgbClr val="00FFFF"/>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Sheet1!$C$2:$C$40</c:f>
              <c:numCache>
                <c:formatCode>General</c:formatCode>
                <c:ptCount val="39"/>
                <c:pt idx="0">
                  <c:v>100</c:v>
                </c:pt>
                <c:pt idx="1">
                  <c:v>77.462000000000003</c:v>
                </c:pt>
                <c:pt idx="2">
                  <c:v>72.076999999999998</c:v>
                </c:pt>
                <c:pt idx="3">
                  <c:v>69.667000000000002</c:v>
                </c:pt>
                <c:pt idx="4">
                  <c:v>67.954999999999998</c:v>
                </c:pt>
                <c:pt idx="5">
                  <c:v>66.510999999999996</c:v>
                </c:pt>
                <c:pt idx="6">
                  <c:v>65.546999999999997</c:v>
                </c:pt>
                <c:pt idx="7">
                  <c:v>64.582999999999998</c:v>
                </c:pt>
                <c:pt idx="8">
                  <c:v>63.966000000000001</c:v>
                </c:pt>
                <c:pt idx="9">
                  <c:v>63.295999999999999</c:v>
                </c:pt>
                <c:pt idx="10">
                  <c:v>62.76</c:v>
                </c:pt>
                <c:pt idx="11">
                  <c:v>62.033999999999999</c:v>
                </c:pt>
                <c:pt idx="12">
                  <c:v>61.332999999999998</c:v>
                </c:pt>
                <c:pt idx="13">
                  <c:v>54.17</c:v>
                </c:pt>
                <c:pt idx="14">
                  <c:v>49.720999999999997</c:v>
                </c:pt>
                <c:pt idx="15">
                  <c:v>46.081000000000003</c:v>
                </c:pt>
                <c:pt idx="16">
                  <c:v>42.914999999999999</c:v>
                </c:pt>
                <c:pt idx="17">
                  <c:v>40.372</c:v>
                </c:pt>
                <c:pt idx="18">
                  <c:v>38.247</c:v>
                </c:pt>
                <c:pt idx="19">
                  <c:v>35.716000000000001</c:v>
                </c:pt>
                <c:pt idx="20">
                  <c:v>32.954999999999998</c:v>
                </c:pt>
                <c:pt idx="21">
                  <c:v>30.481000000000002</c:v>
                </c:pt>
                <c:pt idx="22">
                  <c:v>28.36</c:v>
                </c:pt>
                <c:pt idx="23">
                  <c:v>26.852</c:v>
                </c:pt>
                <c:pt idx="24">
                  <c:v>25.399000000000001</c:v>
                </c:pt>
                <c:pt idx="25">
                  <c:v>24.239000000000001</c:v>
                </c:pt>
                <c:pt idx="26">
                  <c:v>22.623000000000001</c:v>
                </c:pt>
                <c:pt idx="27">
                  <c:v>20.887</c:v>
                </c:pt>
                <c:pt idx="28">
                  <c:v>19.79</c:v>
                </c:pt>
                <c:pt idx="29">
                  <c:v>18.652000000000001</c:v>
                </c:pt>
                <c:pt idx="30">
                  <c:v>17.876000000000001</c:v>
                </c:pt>
                <c:pt idx="31">
                  <c:v>16.346</c:v>
                </c:pt>
                <c:pt idx="32">
                  <c:v>14.882999999999999</c:v>
                </c:pt>
                <c:pt idx="33">
                  <c:v>12.885</c:v>
                </c:pt>
                <c:pt idx="34">
                  <c:v>12.000999999999999</c:v>
                </c:pt>
                <c:pt idx="35">
                  <c:v>10.808</c:v>
                </c:pt>
                <c:pt idx="36">
                  <c:v>9.2189999999999994</c:v>
                </c:pt>
                <c:pt idx="37">
                  <c:v>7.4569999999999999</c:v>
                </c:pt>
                <c:pt idx="38">
                  <c:v>6.8630000000000004</c:v>
                </c:pt>
              </c:numCache>
            </c:numRef>
          </c:yVal>
          <c:smooth val="0"/>
        </c:ser>
        <c:ser>
          <c:idx val="2"/>
          <c:order val="2"/>
          <c:tx>
            <c:strRef>
              <c:f>Sheet1!$D$1</c:f>
              <c:strCache>
                <c:ptCount val="1"/>
                <c:pt idx="0">
                  <c:v>95% upper confidence limit</c:v>
                </c:pt>
              </c:strCache>
            </c:strRef>
          </c:tx>
          <c:spPr>
            <a:ln w="28575">
              <a:solidFill>
                <a:srgbClr val="00FFFF"/>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Sheet1!$D$2:$D$40</c:f>
              <c:numCache>
                <c:formatCode>General</c:formatCode>
                <c:ptCount val="39"/>
                <c:pt idx="0">
                  <c:v>100</c:v>
                </c:pt>
                <c:pt idx="1">
                  <c:v>80.099000000000004</c:v>
                </c:pt>
                <c:pt idx="2">
                  <c:v>74.917000000000002</c:v>
                </c:pt>
                <c:pt idx="3">
                  <c:v>72.581000000000003</c:v>
                </c:pt>
                <c:pt idx="4">
                  <c:v>70.915000000000006</c:v>
                </c:pt>
                <c:pt idx="5">
                  <c:v>69.506</c:v>
                </c:pt>
                <c:pt idx="6">
                  <c:v>68.564999999999998</c:v>
                </c:pt>
                <c:pt idx="7">
                  <c:v>67.620999999999995</c:v>
                </c:pt>
                <c:pt idx="8">
                  <c:v>67.018000000000001</c:v>
                </c:pt>
                <c:pt idx="9">
                  <c:v>66.36</c:v>
                </c:pt>
                <c:pt idx="10">
                  <c:v>65.834000000000003</c:v>
                </c:pt>
                <c:pt idx="11">
                  <c:v>65.122</c:v>
                </c:pt>
                <c:pt idx="12">
                  <c:v>64.433000000000007</c:v>
                </c:pt>
                <c:pt idx="13">
                  <c:v>57.363</c:v>
                </c:pt>
                <c:pt idx="14">
                  <c:v>52.947000000000003</c:v>
                </c:pt>
                <c:pt idx="15">
                  <c:v>49.32</c:v>
                </c:pt>
                <c:pt idx="16">
                  <c:v>46.158000000000001</c:v>
                </c:pt>
                <c:pt idx="17">
                  <c:v>43.613999999999997</c:v>
                </c:pt>
                <c:pt idx="18">
                  <c:v>41.485999999999997</c:v>
                </c:pt>
                <c:pt idx="19">
                  <c:v>38.948999999999998</c:v>
                </c:pt>
                <c:pt idx="20">
                  <c:v>36.183</c:v>
                </c:pt>
                <c:pt idx="21">
                  <c:v>33.701999999999998</c:v>
                </c:pt>
                <c:pt idx="22">
                  <c:v>31.571999999999999</c:v>
                </c:pt>
                <c:pt idx="23">
                  <c:v>30.058</c:v>
                </c:pt>
                <c:pt idx="24">
                  <c:v>28.6</c:v>
                </c:pt>
                <c:pt idx="25">
                  <c:v>27.437000000000001</c:v>
                </c:pt>
                <c:pt idx="26">
                  <c:v>25.823</c:v>
                </c:pt>
                <c:pt idx="27">
                  <c:v>24.088999999999999</c:v>
                </c:pt>
                <c:pt idx="28">
                  <c:v>22.997</c:v>
                </c:pt>
                <c:pt idx="29">
                  <c:v>21.872</c:v>
                </c:pt>
                <c:pt idx="30">
                  <c:v>21.116</c:v>
                </c:pt>
                <c:pt idx="31">
                  <c:v>19.649000000000001</c:v>
                </c:pt>
                <c:pt idx="32">
                  <c:v>18.260000000000002</c:v>
                </c:pt>
                <c:pt idx="33">
                  <c:v>16.388000000000002</c:v>
                </c:pt>
                <c:pt idx="34">
                  <c:v>15.571999999999999</c:v>
                </c:pt>
                <c:pt idx="35">
                  <c:v>14.541</c:v>
                </c:pt>
                <c:pt idx="36">
                  <c:v>13.236000000000001</c:v>
                </c:pt>
                <c:pt idx="37">
                  <c:v>11.848000000000001</c:v>
                </c:pt>
                <c:pt idx="38">
                  <c:v>11.477</c:v>
                </c:pt>
              </c:numCache>
            </c:numRef>
          </c:yVal>
          <c:smooth val="0"/>
        </c:ser>
        <c:dLbls>
          <c:showLegendKey val="0"/>
          <c:showVal val="0"/>
          <c:showCatName val="0"/>
          <c:showSerName val="0"/>
          <c:showPercent val="0"/>
          <c:showBubbleSize val="0"/>
        </c:dLbls>
        <c:axId val="894058208"/>
        <c:axId val="894058600"/>
      </c:scatterChart>
      <c:valAx>
        <c:axId val="894058208"/>
        <c:scaling>
          <c:orientation val="minMax"/>
          <c:max val="27"/>
          <c:min val="0"/>
        </c:scaling>
        <c:delete val="0"/>
        <c:axPos val="b"/>
        <c:title>
          <c:tx>
            <c:rich>
              <a:bodyPr/>
              <a:lstStyle/>
              <a:p>
                <a:pPr>
                  <a:defRPr sz="1700"/>
                </a:pPr>
                <a:r>
                  <a:rPr lang="en-US" sz="1700" dirty="0" smtClean="0"/>
                  <a:t>Years</a:t>
                </a:r>
                <a:endParaRPr lang="en-US" sz="1700" dirty="0"/>
              </a:p>
            </c:rich>
          </c:tx>
          <c:layout>
            <c:manualLayout>
              <c:xMode val="edge"/>
              <c:yMode val="edge"/>
              <c:x val="0.49550693331475171"/>
              <c:y val="0.933663083781194"/>
            </c:manualLayout>
          </c:layout>
          <c:overlay val="0"/>
        </c:title>
        <c:numFmt formatCode="#,##0" sourceLinked="0"/>
        <c:majorTickMark val="out"/>
        <c:minorTickMark val="none"/>
        <c:tickLblPos val="nextTo"/>
        <c:txPr>
          <a:bodyPr rot="0"/>
          <a:lstStyle/>
          <a:p>
            <a:pPr>
              <a:defRPr sz="1500" b="1"/>
            </a:pPr>
            <a:endParaRPr lang="en-US"/>
          </a:p>
        </c:txPr>
        <c:crossAx val="894058600"/>
        <c:crosses val="autoZero"/>
        <c:crossBetween val="midCat"/>
        <c:majorUnit val="1"/>
      </c:valAx>
      <c:valAx>
        <c:axId val="894058600"/>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94058208"/>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575105103015743E-2"/>
          <c:y val="3.1249894166455256E-2"/>
          <c:w val="0.89827073606950636"/>
          <c:h val="0.84289651293588297"/>
        </c:manualLayout>
      </c:layout>
      <c:scatterChart>
        <c:scatterStyle val="lineMarker"/>
        <c:varyColors val="0"/>
        <c:ser>
          <c:idx val="0"/>
          <c:order val="0"/>
          <c:tx>
            <c:strRef>
              <c:f>Sheet1!$B$1</c:f>
              <c:strCache>
                <c:ptCount val="1"/>
                <c:pt idx="0">
                  <c:v>Primary (N=3,775)</c:v>
                </c:pt>
              </c:strCache>
            </c:strRef>
          </c:tx>
          <c:spPr>
            <a:ln w="41275">
              <a:solidFill>
                <a:srgbClr val="00FFFF"/>
              </a:solidFill>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Sheet1!$B$2:$B$40</c:f>
              <c:numCache>
                <c:formatCode>General</c:formatCode>
                <c:ptCount val="39"/>
                <c:pt idx="0">
                  <c:v>100</c:v>
                </c:pt>
                <c:pt idx="1">
                  <c:v>79.075000000000003</c:v>
                </c:pt>
                <c:pt idx="2">
                  <c:v>73.846000000000004</c:v>
                </c:pt>
                <c:pt idx="3">
                  <c:v>71.438000000000002</c:v>
                </c:pt>
                <c:pt idx="4">
                  <c:v>69.75</c:v>
                </c:pt>
                <c:pt idx="5">
                  <c:v>68.33</c:v>
                </c:pt>
                <c:pt idx="6">
                  <c:v>67.39</c:v>
                </c:pt>
                <c:pt idx="7">
                  <c:v>66.421000000000006</c:v>
                </c:pt>
                <c:pt idx="8">
                  <c:v>65.802000000000007</c:v>
                </c:pt>
                <c:pt idx="9">
                  <c:v>65.128</c:v>
                </c:pt>
                <c:pt idx="10">
                  <c:v>64.588999999999999</c:v>
                </c:pt>
                <c:pt idx="11">
                  <c:v>63.859000000000002</c:v>
                </c:pt>
                <c:pt idx="12">
                  <c:v>63.154000000000003</c:v>
                </c:pt>
                <c:pt idx="13">
                  <c:v>56.018999999999998</c:v>
                </c:pt>
                <c:pt idx="14">
                  <c:v>51.527000000000001</c:v>
                </c:pt>
                <c:pt idx="15">
                  <c:v>47.874000000000002</c:v>
                </c:pt>
                <c:pt idx="16">
                  <c:v>44.726999999999997</c:v>
                </c:pt>
                <c:pt idx="17">
                  <c:v>42.212000000000003</c:v>
                </c:pt>
                <c:pt idx="18">
                  <c:v>40.055</c:v>
                </c:pt>
                <c:pt idx="19">
                  <c:v>37.515999999999998</c:v>
                </c:pt>
                <c:pt idx="20">
                  <c:v>34.752000000000002</c:v>
                </c:pt>
                <c:pt idx="21">
                  <c:v>32.241999999999997</c:v>
                </c:pt>
                <c:pt idx="22">
                  <c:v>30.088999999999999</c:v>
                </c:pt>
                <c:pt idx="23">
                  <c:v>28.602</c:v>
                </c:pt>
                <c:pt idx="24">
                  <c:v>27.172999999999998</c:v>
                </c:pt>
                <c:pt idx="25">
                  <c:v>25.995000000000001</c:v>
                </c:pt>
                <c:pt idx="26">
                  <c:v>24.356999999999999</c:v>
                </c:pt>
                <c:pt idx="27">
                  <c:v>22.596</c:v>
                </c:pt>
                <c:pt idx="28">
                  <c:v>21.484000000000002</c:v>
                </c:pt>
                <c:pt idx="29">
                  <c:v>20.402000000000001</c:v>
                </c:pt>
                <c:pt idx="30">
                  <c:v>19.622</c:v>
                </c:pt>
                <c:pt idx="31">
                  <c:v>18.093</c:v>
                </c:pt>
                <c:pt idx="32">
                  <c:v>16.635000000000002</c:v>
                </c:pt>
                <c:pt idx="33">
                  <c:v>14.656000000000001</c:v>
                </c:pt>
                <c:pt idx="34">
                  <c:v>13.788</c:v>
                </c:pt>
                <c:pt idx="35">
                  <c:v>12.645</c:v>
                </c:pt>
                <c:pt idx="36">
                  <c:v>11.384</c:v>
                </c:pt>
                <c:pt idx="37">
                  <c:v>9.7409999999999997</c:v>
                </c:pt>
                <c:pt idx="38">
                  <c:v>9.2279999999999998</c:v>
                </c:pt>
              </c:numCache>
            </c:numRef>
          </c:yVal>
          <c:smooth val="0"/>
        </c:ser>
        <c:ser>
          <c:idx val="1"/>
          <c:order val="1"/>
          <c:tx>
            <c:strRef>
              <c:f>Sheet1!$C$1</c:f>
              <c:strCache>
                <c:ptCount val="1"/>
                <c:pt idx="0">
                  <c:v>LCL (Primary)</c:v>
                </c:pt>
              </c:strCache>
            </c:strRef>
          </c:tx>
          <c:spPr>
            <a:ln w="28575">
              <a:solidFill>
                <a:srgbClr val="00FFFF"/>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Sheet1!$C$2:$C$40</c:f>
              <c:numCache>
                <c:formatCode>General</c:formatCode>
                <c:ptCount val="39"/>
                <c:pt idx="0">
                  <c:v>100</c:v>
                </c:pt>
                <c:pt idx="1">
                  <c:v>77.753</c:v>
                </c:pt>
                <c:pt idx="2">
                  <c:v>72.421999999999997</c:v>
                </c:pt>
                <c:pt idx="3">
                  <c:v>69.974999999999994</c:v>
                </c:pt>
                <c:pt idx="4">
                  <c:v>68.263000000000005</c:v>
                </c:pt>
                <c:pt idx="5">
                  <c:v>66.823999999999998</c:v>
                </c:pt>
                <c:pt idx="6">
                  <c:v>65.873000000000005</c:v>
                </c:pt>
                <c:pt idx="7">
                  <c:v>64.894000000000005</c:v>
                </c:pt>
                <c:pt idx="8">
                  <c:v>64.268000000000001</c:v>
                </c:pt>
                <c:pt idx="9">
                  <c:v>63.587000000000003</c:v>
                </c:pt>
                <c:pt idx="10">
                  <c:v>63.042999999999999</c:v>
                </c:pt>
                <c:pt idx="11">
                  <c:v>62.305999999999997</c:v>
                </c:pt>
                <c:pt idx="12">
                  <c:v>61.594999999999999</c:v>
                </c:pt>
                <c:pt idx="13">
                  <c:v>54.411000000000001</c:v>
                </c:pt>
                <c:pt idx="14">
                  <c:v>49.902000000000001</c:v>
                </c:pt>
                <c:pt idx="15">
                  <c:v>46.241999999999997</c:v>
                </c:pt>
                <c:pt idx="16">
                  <c:v>43.093000000000004</c:v>
                </c:pt>
                <c:pt idx="17">
                  <c:v>40.578000000000003</c:v>
                </c:pt>
                <c:pt idx="18">
                  <c:v>38.421999999999997</c:v>
                </c:pt>
                <c:pt idx="19">
                  <c:v>35.886000000000003</c:v>
                </c:pt>
                <c:pt idx="20">
                  <c:v>33.125</c:v>
                </c:pt>
                <c:pt idx="21">
                  <c:v>30.617999999999999</c:v>
                </c:pt>
                <c:pt idx="22">
                  <c:v>28.469000000000001</c:v>
                </c:pt>
                <c:pt idx="23">
                  <c:v>26.984999999999999</c:v>
                </c:pt>
                <c:pt idx="24">
                  <c:v>25.559000000000001</c:v>
                </c:pt>
                <c:pt idx="25">
                  <c:v>24.382000000000001</c:v>
                </c:pt>
                <c:pt idx="26">
                  <c:v>22.742999999999999</c:v>
                </c:pt>
                <c:pt idx="27">
                  <c:v>20.981000000000002</c:v>
                </c:pt>
                <c:pt idx="28">
                  <c:v>19.866</c:v>
                </c:pt>
                <c:pt idx="29">
                  <c:v>18.777000000000001</c:v>
                </c:pt>
                <c:pt idx="30">
                  <c:v>17.986999999999998</c:v>
                </c:pt>
                <c:pt idx="31">
                  <c:v>16.423999999999999</c:v>
                </c:pt>
                <c:pt idx="32">
                  <c:v>14.927</c:v>
                </c:pt>
                <c:pt idx="33">
                  <c:v>12.882</c:v>
                </c:pt>
                <c:pt idx="34">
                  <c:v>11.98</c:v>
                </c:pt>
                <c:pt idx="35">
                  <c:v>10.752000000000001</c:v>
                </c:pt>
                <c:pt idx="36">
                  <c:v>9.3580000000000005</c:v>
                </c:pt>
                <c:pt idx="37">
                  <c:v>7.5039999999999996</c:v>
                </c:pt>
                <c:pt idx="38">
                  <c:v>6.8659999999999997</c:v>
                </c:pt>
              </c:numCache>
            </c:numRef>
          </c:yVal>
          <c:smooth val="0"/>
        </c:ser>
        <c:ser>
          <c:idx val="2"/>
          <c:order val="2"/>
          <c:tx>
            <c:strRef>
              <c:f>Sheet1!$D$1</c:f>
              <c:strCache>
                <c:ptCount val="1"/>
                <c:pt idx="0">
                  <c:v>UCL (Primary)</c:v>
                </c:pt>
              </c:strCache>
            </c:strRef>
          </c:tx>
          <c:spPr>
            <a:ln>
              <a:solidFill>
                <a:srgbClr val="00FFFF"/>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Sheet1!$D$2:$D$40</c:f>
              <c:numCache>
                <c:formatCode>General</c:formatCode>
                <c:ptCount val="39"/>
                <c:pt idx="0">
                  <c:v>100</c:v>
                </c:pt>
                <c:pt idx="1">
                  <c:v>80.397999999999996</c:v>
                </c:pt>
                <c:pt idx="2">
                  <c:v>75.271000000000001</c:v>
                </c:pt>
                <c:pt idx="3">
                  <c:v>72.900999999999996</c:v>
                </c:pt>
                <c:pt idx="4">
                  <c:v>71.236999999999995</c:v>
                </c:pt>
                <c:pt idx="5">
                  <c:v>69.834999999999994</c:v>
                </c:pt>
                <c:pt idx="6">
                  <c:v>68.906000000000006</c:v>
                </c:pt>
                <c:pt idx="7">
                  <c:v>67.948999999999998</c:v>
                </c:pt>
                <c:pt idx="8">
                  <c:v>67.335999999999999</c:v>
                </c:pt>
                <c:pt idx="9">
                  <c:v>66.668999999999997</c:v>
                </c:pt>
                <c:pt idx="10">
                  <c:v>66.135000000000005</c:v>
                </c:pt>
                <c:pt idx="11">
                  <c:v>65.412000000000006</c:v>
                </c:pt>
                <c:pt idx="12">
                  <c:v>64.713999999999999</c:v>
                </c:pt>
                <c:pt idx="13">
                  <c:v>57.625999999999998</c:v>
                </c:pt>
                <c:pt idx="14">
                  <c:v>53.152000000000001</c:v>
                </c:pt>
                <c:pt idx="15">
                  <c:v>49.506</c:v>
                </c:pt>
                <c:pt idx="16">
                  <c:v>46.360999999999997</c:v>
                </c:pt>
                <c:pt idx="17">
                  <c:v>43.845999999999997</c:v>
                </c:pt>
                <c:pt idx="18">
                  <c:v>41.686999999999998</c:v>
                </c:pt>
                <c:pt idx="19">
                  <c:v>39.146000000000001</c:v>
                </c:pt>
                <c:pt idx="20">
                  <c:v>36.380000000000003</c:v>
                </c:pt>
                <c:pt idx="21">
                  <c:v>33.866</c:v>
                </c:pt>
                <c:pt idx="22">
                  <c:v>31.709</c:v>
                </c:pt>
                <c:pt idx="23">
                  <c:v>30.219000000000001</c:v>
                </c:pt>
                <c:pt idx="24">
                  <c:v>28.786999999999999</c:v>
                </c:pt>
                <c:pt idx="25">
                  <c:v>27.608000000000001</c:v>
                </c:pt>
                <c:pt idx="26">
                  <c:v>25.971</c:v>
                </c:pt>
                <c:pt idx="27">
                  <c:v>24.212</c:v>
                </c:pt>
                <c:pt idx="28">
                  <c:v>23.103000000000002</c:v>
                </c:pt>
                <c:pt idx="29">
                  <c:v>22.026</c:v>
                </c:pt>
                <c:pt idx="30">
                  <c:v>21.257999999999999</c:v>
                </c:pt>
                <c:pt idx="31">
                  <c:v>19.760999999999999</c:v>
                </c:pt>
                <c:pt idx="32">
                  <c:v>18.343</c:v>
                </c:pt>
                <c:pt idx="33">
                  <c:v>16.428999999999998</c:v>
                </c:pt>
                <c:pt idx="34">
                  <c:v>15.596</c:v>
                </c:pt>
                <c:pt idx="35">
                  <c:v>14.538</c:v>
                </c:pt>
                <c:pt idx="36">
                  <c:v>13.41</c:v>
                </c:pt>
                <c:pt idx="37">
                  <c:v>11.977</c:v>
                </c:pt>
                <c:pt idx="38">
                  <c:v>11.59</c:v>
                </c:pt>
              </c:numCache>
            </c:numRef>
          </c:yVal>
          <c:smooth val="0"/>
        </c:ser>
        <c:ser>
          <c:idx val="3"/>
          <c:order val="3"/>
          <c:tx>
            <c:strRef>
              <c:f>Sheet1!$E$1</c:f>
              <c:strCache>
                <c:ptCount val="1"/>
                <c:pt idx="0">
                  <c:v>First Retransplant (N=54)</c:v>
                </c:pt>
              </c:strCache>
            </c:strRef>
          </c:tx>
          <c:spPr>
            <a:ln w="41275">
              <a:solidFill>
                <a:srgbClr val="FFC000"/>
              </a:solidFill>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Sheet1!$E$2:$E$40</c:f>
              <c:numCache>
                <c:formatCode>General</c:formatCode>
                <c:ptCount val="39"/>
                <c:pt idx="0">
                  <c:v>100</c:v>
                </c:pt>
                <c:pt idx="1">
                  <c:v>61.110999999999997</c:v>
                </c:pt>
                <c:pt idx="2">
                  <c:v>51.851999999999997</c:v>
                </c:pt>
                <c:pt idx="3">
                  <c:v>51.851999999999997</c:v>
                </c:pt>
                <c:pt idx="4">
                  <c:v>50</c:v>
                </c:pt>
                <c:pt idx="5">
                  <c:v>48.148000000000003</c:v>
                </c:pt>
                <c:pt idx="6">
                  <c:v>46.295999999999999</c:v>
                </c:pt>
                <c:pt idx="7">
                  <c:v>46.295999999999999</c:v>
                </c:pt>
                <c:pt idx="8">
                  <c:v>46.295999999999999</c:v>
                </c:pt>
                <c:pt idx="9">
                  <c:v>46.295999999999999</c:v>
                </c:pt>
                <c:pt idx="10">
                  <c:v>46.295999999999999</c:v>
                </c:pt>
                <c:pt idx="11">
                  <c:v>46.295999999999999</c:v>
                </c:pt>
                <c:pt idx="12">
                  <c:v>46.295999999999999</c:v>
                </c:pt>
                <c:pt idx="13">
                  <c:v>40.066000000000003</c:v>
                </c:pt>
                <c:pt idx="14">
                  <c:v>40.066000000000003</c:v>
                </c:pt>
                <c:pt idx="15">
                  <c:v>37.709000000000003</c:v>
                </c:pt>
                <c:pt idx="16">
                  <c:v>32.994999999999997</c:v>
                </c:pt>
                <c:pt idx="17">
                  <c:v>28.282</c:v>
                </c:pt>
                <c:pt idx="18">
                  <c:v>28.282</c:v>
                </c:pt>
                <c:pt idx="19">
                  <c:v>25.925000000000001</c:v>
                </c:pt>
              </c:numCache>
            </c:numRef>
          </c:yVal>
          <c:smooth val="0"/>
        </c:ser>
        <c:ser>
          <c:idx val="4"/>
          <c:order val="4"/>
          <c:tx>
            <c:strRef>
              <c:f>Sheet1!$F$1</c:f>
              <c:strCache>
                <c:ptCount val="1"/>
                <c:pt idx="0">
                  <c:v>LCL (Retx)</c:v>
                </c:pt>
              </c:strCache>
            </c:strRef>
          </c:tx>
          <c:spPr>
            <a:ln>
              <a:solidFill>
                <a:srgbClr val="FFC000"/>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Sheet1!$F$2:$F$40</c:f>
              <c:numCache>
                <c:formatCode>General</c:formatCode>
                <c:ptCount val="39"/>
                <c:pt idx="0">
                  <c:v>100</c:v>
                </c:pt>
                <c:pt idx="1">
                  <c:v>47.231999999999999</c:v>
                </c:pt>
                <c:pt idx="2">
                  <c:v>38.030999999999999</c:v>
                </c:pt>
                <c:pt idx="3">
                  <c:v>38.030999999999999</c:v>
                </c:pt>
                <c:pt idx="4">
                  <c:v>36.244999999999997</c:v>
                </c:pt>
                <c:pt idx="5">
                  <c:v>34.478000000000002</c:v>
                </c:pt>
                <c:pt idx="6">
                  <c:v>32.728999999999999</c:v>
                </c:pt>
                <c:pt idx="7">
                  <c:v>32.728999999999999</c:v>
                </c:pt>
                <c:pt idx="8">
                  <c:v>32.728999999999999</c:v>
                </c:pt>
                <c:pt idx="9">
                  <c:v>32.728999999999999</c:v>
                </c:pt>
                <c:pt idx="10">
                  <c:v>32.728999999999999</c:v>
                </c:pt>
                <c:pt idx="11">
                  <c:v>32.728999999999999</c:v>
                </c:pt>
                <c:pt idx="12">
                  <c:v>32.728999999999999</c:v>
                </c:pt>
                <c:pt idx="13">
                  <c:v>26.802</c:v>
                </c:pt>
                <c:pt idx="14">
                  <c:v>26.802</c:v>
                </c:pt>
                <c:pt idx="15">
                  <c:v>24.545000000000002</c:v>
                </c:pt>
                <c:pt idx="16">
                  <c:v>19.847000000000001</c:v>
                </c:pt>
                <c:pt idx="17">
                  <c:v>15.266</c:v>
                </c:pt>
                <c:pt idx="18">
                  <c:v>15.266</c:v>
                </c:pt>
                <c:pt idx="19">
                  <c:v>13.048</c:v>
                </c:pt>
              </c:numCache>
            </c:numRef>
          </c:yVal>
          <c:smooth val="0"/>
        </c:ser>
        <c:ser>
          <c:idx val="5"/>
          <c:order val="5"/>
          <c:tx>
            <c:strRef>
              <c:f>Sheet1!$G$1</c:f>
              <c:strCache>
                <c:ptCount val="1"/>
                <c:pt idx="0">
                  <c:v>UCL (Retx)</c:v>
                </c:pt>
              </c:strCache>
            </c:strRef>
          </c:tx>
          <c:spPr>
            <a:ln>
              <a:solidFill>
                <a:srgbClr val="FFC000"/>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Sheet1!$G$2:$G$40</c:f>
              <c:numCache>
                <c:formatCode>General</c:formatCode>
                <c:ptCount val="39"/>
                <c:pt idx="0">
                  <c:v>100</c:v>
                </c:pt>
                <c:pt idx="1">
                  <c:v>74.989999999999995</c:v>
                </c:pt>
                <c:pt idx="2">
                  <c:v>65.673000000000002</c:v>
                </c:pt>
                <c:pt idx="3">
                  <c:v>65.673000000000002</c:v>
                </c:pt>
                <c:pt idx="4">
                  <c:v>63.755000000000003</c:v>
                </c:pt>
                <c:pt idx="5">
                  <c:v>61.817999999999998</c:v>
                </c:pt>
                <c:pt idx="6">
                  <c:v>59.863999999999997</c:v>
                </c:pt>
                <c:pt idx="7">
                  <c:v>59.863999999999997</c:v>
                </c:pt>
                <c:pt idx="8">
                  <c:v>59.863999999999997</c:v>
                </c:pt>
                <c:pt idx="9">
                  <c:v>59.863999999999997</c:v>
                </c:pt>
                <c:pt idx="10">
                  <c:v>59.863999999999997</c:v>
                </c:pt>
                <c:pt idx="11">
                  <c:v>59.863999999999997</c:v>
                </c:pt>
                <c:pt idx="12">
                  <c:v>59.863999999999997</c:v>
                </c:pt>
                <c:pt idx="13">
                  <c:v>53.33</c:v>
                </c:pt>
                <c:pt idx="14">
                  <c:v>53.33</c:v>
                </c:pt>
                <c:pt idx="15">
                  <c:v>50.872999999999998</c:v>
                </c:pt>
                <c:pt idx="16">
                  <c:v>46.143999999999998</c:v>
                </c:pt>
                <c:pt idx="17">
                  <c:v>41.296999999999997</c:v>
                </c:pt>
                <c:pt idx="18">
                  <c:v>41.296999999999997</c:v>
                </c:pt>
                <c:pt idx="19">
                  <c:v>38.802</c:v>
                </c:pt>
              </c:numCache>
            </c:numRef>
          </c:yVal>
          <c:smooth val="0"/>
        </c:ser>
        <c:dLbls>
          <c:showLegendKey val="0"/>
          <c:showVal val="0"/>
          <c:showCatName val="0"/>
          <c:showSerName val="0"/>
          <c:showPercent val="0"/>
          <c:showBubbleSize val="0"/>
        </c:dLbls>
        <c:axId val="896276176"/>
        <c:axId val="896276568"/>
      </c:scatterChart>
      <c:valAx>
        <c:axId val="896276176"/>
        <c:scaling>
          <c:orientation val="minMax"/>
          <c:max val="27"/>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96276568"/>
        <c:crosses val="autoZero"/>
        <c:crossBetween val="midCat"/>
        <c:majorUnit val="1"/>
      </c:valAx>
      <c:valAx>
        <c:axId val="89627656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96276176"/>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21976401179941005"/>
          <c:y val="5.931050285380994E-2"/>
          <c:w val="0.61992683436694307"/>
          <c:h val="0.1083789526309211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87E-2"/>
          <c:w val="0.87737962511323264"/>
          <c:h val="0.83358418312464833"/>
        </c:manualLayout>
      </c:layout>
      <c:scatterChart>
        <c:scatterStyle val="lineMarker"/>
        <c:varyColors val="0"/>
        <c:ser>
          <c:idx val="0"/>
          <c:order val="0"/>
          <c:tx>
            <c:strRef>
              <c:f>Sheet1!$B$1</c:f>
              <c:strCache>
                <c:ptCount val="1"/>
                <c:pt idx="0">
                  <c:v>1982-1993 (N=1,596)</c:v>
                </c:pt>
              </c:strCache>
            </c:strRef>
          </c:tx>
          <c:spPr>
            <a:ln w="41275">
              <a:solidFill>
                <a:srgbClr val="4DEAF1"/>
              </a:solidFill>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Sheet1!$B$2:$B$40</c:f>
              <c:numCache>
                <c:formatCode>General</c:formatCode>
                <c:ptCount val="39"/>
                <c:pt idx="0">
                  <c:v>100</c:v>
                </c:pt>
                <c:pt idx="1">
                  <c:v>75.608000000000004</c:v>
                </c:pt>
                <c:pt idx="2">
                  <c:v>68.284999999999997</c:v>
                </c:pt>
                <c:pt idx="3">
                  <c:v>66.197000000000003</c:v>
                </c:pt>
                <c:pt idx="4">
                  <c:v>64.611999999999995</c:v>
                </c:pt>
                <c:pt idx="5">
                  <c:v>62.963000000000001</c:v>
                </c:pt>
                <c:pt idx="6">
                  <c:v>61.947000000000003</c:v>
                </c:pt>
                <c:pt idx="7">
                  <c:v>60.866999999999997</c:v>
                </c:pt>
                <c:pt idx="8">
                  <c:v>60.231000000000002</c:v>
                </c:pt>
                <c:pt idx="9">
                  <c:v>59.466999999999999</c:v>
                </c:pt>
                <c:pt idx="10">
                  <c:v>58.895000000000003</c:v>
                </c:pt>
                <c:pt idx="11">
                  <c:v>58.192</c:v>
                </c:pt>
                <c:pt idx="12">
                  <c:v>57.616</c:v>
                </c:pt>
                <c:pt idx="13">
                  <c:v>50.536000000000001</c:v>
                </c:pt>
                <c:pt idx="14">
                  <c:v>45.947000000000003</c:v>
                </c:pt>
                <c:pt idx="15">
                  <c:v>42.411000000000001</c:v>
                </c:pt>
                <c:pt idx="16">
                  <c:v>38.402000000000001</c:v>
                </c:pt>
                <c:pt idx="17">
                  <c:v>36.011000000000003</c:v>
                </c:pt>
                <c:pt idx="18">
                  <c:v>33.853999999999999</c:v>
                </c:pt>
                <c:pt idx="19">
                  <c:v>31.446000000000002</c:v>
                </c:pt>
                <c:pt idx="20">
                  <c:v>28.76</c:v>
                </c:pt>
                <c:pt idx="21">
                  <c:v>26.242000000000001</c:v>
                </c:pt>
                <c:pt idx="22">
                  <c:v>24.073</c:v>
                </c:pt>
                <c:pt idx="23">
                  <c:v>22.422999999999998</c:v>
                </c:pt>
                <c:pt idx="24">
                  <c:v>21.396999999999998</c:v>
                </c:pt>
                <c:pt idx="25">
                  <c:v>20.440999999999999</c:v>
                </c:pt>
                <c:pt idx="26">
                  <c:v>19.395</c:v>
                </c:pt>
                <c:pt idx="27">
                  <c:v>18.001000000000001</c:v>
                </c:pt>
                <c:pt idx="28">
                  <c:v>16.914999999999999</c:v>
                </c:pt>
                <c:pt idx="29">
                  <c:v>15.737</c:v>
                </c:pt>
                <c:pt idx="30">
                  <c:v>15.06</c:v>
                </c:pt>
                <c:pt idx="31">
                  <c:v>13.944000000000001</c:v>
                </c:pt>
                <c:pt idx="32">
                  <c:v>12.803000000000001</c:v>
                </c:pt>
                <c:pt idx="33">
                  <c:v>11.295</c:v>
                </c:pt>
                <c:pt idx="34">
                  <c:v>10.638999999999999</c:v>
                </c:pt>
                <c:pt idx="35">
                  <c:v>9.7810000000000006</c:v>
                </c:pt>
                <c:pt idx="36">
                  <c:v>8.6639999999999997</c:v>
                </c:pt>
                <c:pt idx="37">
                  <c:v>7.4489999999999998</c:v>
                </c:pt>
                <c:pt idx="38">
                  <c:v>7.077</c:v>
                </c:pt>
              </c:numCache>
            </c:numRef>
          </c:yVal>
          <c:smooth val="0"/>
        </c:ser>
        <c:ser>
          <c:idx val="1"/>
          <c:order val="1"/>
          <c:tx>
            <c:strRef>
              <c:f>Sheet1!$C$1</c:f>
              <c:strCache>
                <c:ptCount val="1"/>
                <c:pt idx="0">
                  <c:v>1994-2003 (N=1,392)</c:v>
                </c:pt>
              </c:strCache>
            </c:strRef>
          </c:tx>
          <c:spPr>
            <a:ln w="41275">
              <a:solidFill>
                <a:srgbClr val="FF0000"/>
              </a:solidFill>
              <a:prstDash val="solid"/>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Sheet1!$C$2:$C$40</c:f>
              <c:numCache>
                <c:formatCode>General</c:formatCode>
                <c:ptCount val="39"/>
                <c:pt idx="0">
                  <c:v>100</c:v>
                </c:pt>
                <c:pt idx="1">
                  <c:v>79.495000000000005</c:v>
                </c:pt>
                <c:pt idx="2">
                  <c:v>75.591999999999999</c:v>
                </c:pt>
                <c:pt idx="3">
                  <c:v>73.06</c:v>
                </c:pt>
                <c:pt idx="4">
                  <c:v>71.251999999999995</c:v>
                </c:pt>
                <c:pt idx="5">
                  <c:v>70.022000000000006</c:v>
                </c:pt>
                <c:pt idx="6">
                  <c:v>69.153000000000006</c:v>
                </c:pt>
                <c:pt idx="7">
                  <c:v>68.066000000000003</c:v>
                </c:pt>
                <c:pt idx="8">
                  <c:v>67.484999999999999</c:v>
                </c:pt>
                <c:pt idx="9">
                  <c:v>66.759</c:v>
                </c:pt>
                <c:pt idx="10">
                  <c:v>66.323999999999998</c:v>
                </c:pt>
                <c:pt idx="11">
                  <c:v>65.597999999999999</c:v>
                </c:pt>
                <c:pt idx="12">
                  <c:v>64.873000000000005</c:v>
                </c:pt>
                <c:pt idx="13">
                  <c:v>57.642000000000003</c:v>
                </c:pt>
                <c:pt idx="14">
                  <c:v>53.497999999999998</c:v>
                </c:pt>
                <c:pt idx="15">
                  <c:v>49.682000000000002</c:v>
                </c:pt>
                <c:pt idx="16">
                  <c:v>47.241</c:v>
                </c:pt>
                <c:pt idx="17">
                  <c:v>44.841999999999999</c:v>
                </c:pt>
                <c:pt idx="18">
                  <c:v>42.814</c:v>
                </c:pt>
                <c:pt idx="19">
                  <c:v>39.984999999999999</c:v>
                </c:pt>
                <c:pt idx="20">
                  <c:v>37.106999999999999</c:v>
                </c:pt>
                <c:pt idx="21">
                  <c:v>34.988999999999997</c:v>
                </c:pt>
                <c:pt idx="22">
                  <c:v>33.097000000000001</c:v>
                </c:pt>
                <c:pt idx="23">
                  <c:v>31.9</c:v>
                </c:pt>
                <c:pt idx="24">
                  <c:v>30.123000000000001</c:v>
                </c:pt>
                <c:pt idx="25">
                  <c:v>28.867000000000001</c:v>
                </c:pt>
                <c:pt idx="26">
                  <c:v>26.716000000000001</c:v>
                </c:pt>
                <c:pt idx="27">
                  <c:v>24.821999999999999</c:v>
                </c:pt>
                <c:pt idx="28">
                  <c:v>24.013000000000002</c:v>
                </c:pt>
                <c:pt idx="29">
                  <c:v>23.396000000000001</c:v>
                </c:pt>
                <c:pt idx="30">
                  <c:v>22.783999999999999</c:v>
                </c:pt>
                <c:pt idx="31">
                  <c:v>20.896999999999998</c:v>
                </c:pt>
              </c:numCache>
            </c:numRef>
          </c:yVal>
          <c:smooth val="0"/>
        </c:ser>
        <c:ser>
          <c:idx val="2"/>
          <c:order val="2"/>
          <c:tx>
            <c:strRef>
              <c:f>Sheet1!$D$1</c:f>
              <c:strCache>
                <c:ptCount val="1"/>
                <c:pt idx="0">
                  <c:v>2004-6/2014 (N=843)</c:v>
                </c:pt>
              </c:strCache>
            </c:strRef>
          </c:tx>
          <c:spPr>
            <a:ln w="41275">
              <a:solidFill>
                <a:srgbClr val="00FF00"/>
              </a:solidFill>
              <a:prstDash val="solid"/>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Sheet1!$D$2:$D$40</c:f>
              <c:numCache>
                <c:formatCode>General</c:formatCode>
                <c:ptCount val="39"/>
                <c:pt idx="0">
                  <c:v>100</c:v>
                </c:pt>
                <c:pt idx="1">
                  <c:v>83.599000000000004</c:v>
                </c:pt>
                <c:pt idx="2">
                  <c:v>79.891000000000005</c:v>
                </c:pt>
                <c:pt idx="3">
                  <c:v>77.242000000000004</c:v>
                </c:pt>
                <c:pt idx="4">
                  <c:v>75.552999999999997</c:v>
                </c:pt>
                <c:pt idx="5">
                  <c:v>74.222999999999999</c:v>
                </c:pt>
                <c:pt idx="6">
                  <c:v>73.251999999999995</c:v>
                </c:pt>
                <c:pt idx="7">
                  <c:v>72.765000000000001</c:v>
                </c:pt>
                <c:pt idx="8">
                  <c:v>72.155000000000001</c:v>
                </c:pt>
                <c:pt idx="9">
                  <c:v>71.787999999999997</c:v>
                </c:pt>
                <c:pt idx="10">
                  <c:v>71.177000000000007</c:v>
                </c:pt>
                <c:pt idx="11">
                  <c:v>70.438000000000002</c:v>
                </c:pt>
                <c:pt idx="12">
                  <c:v>69.569000000000003</c:v>
                </c:pt>
                <c:pt idx="13">
                  <c:v>62.613999999999997</c:v>
                </c:pt>
                <c:pt idx="14">
                  <c:v>58.029000000000003</c:v>
                </c:pt>
                <c:pt idx="15">
                  <c:v>54.655999999999999</c:v>
                </c:pt>
                <c:pt idx="16">
                  <c:v>52.118000000000002</c:v>
                </c:pt>
                <c:pt idx="17">
                  <c:v>48.896999999999998</c:v>
                </c:pt>
                <c:pt idx="18">
                  <c:v>46.835000000000001</c:v>
                </c:pt>
                <c:pt idx="19">
                  <c:v>45.444000000000003</c:v>
                </c:pt>
                <c:pt idx="20">
                  <c:v>43.997</c:v>
                </c:pt>
                <c:pt idx="21">
                  <c:v>40.207999999999998</c:v>
                </c:pt>
              </c:numCache>
            </c:numRef>
          </c:yVal>
          <c:smooth val="0"/>
        </c:ser>
        <c:dLbls>
          <c:showLegendKey val="0"/>
          <c:showVal val="0"/>
          <c:showCatName val="0"/>
          <c:showSerName val="0"/>
          <c:showPercent val="0"/>
          <c:showBubbleSize val="0"/>
        </c:dLbls>
        <c:axId val="896277352"/>
        <c:axId val="670800744"/>
      </c:scatterChart>
      <c:valAx>
        <c:axId val="896277352"/>
        <c:scaling>
          <c:orientation val="minMax"/>
          <c:max val="26"/>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70800744"/>
        <c:crosses val="autoZero"/>
        <c:crossBetween val="midCat"/>
        <c:majorUnit val="1"/>
      </c:valAx>
      <c:valAx>
        <c:axId val="670800744"/>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96277352"/>
        <c:crosses val="autoZero"/>
        <c:crossBetween val="midCat"/>
        <c:majorUnit val="25"/>
      </c:valAx>
      <c:spPr>
        <a:solidFill>
          <a:schemeClr val="bg2"/>
        </a:solidFill>
        <a:ln>
          <a:solidFill>
            <a:schemeClr val="tx1"/>
          </a:solidFill>
        </a:ln>
      </c:spPr>
    </c:plotArea>
    <c:legend>
      <c:legendPos val="r"/>
      <c:layout>
        <c:manualLayout>
          <c:xMode val="edge"/>
          <c:yMode val="edge"/>
          <c:x val="0.67092177084059179"/>
          <c:y val="0.30367679456658503"/>
          <c:w val="0.27488200589970502"/>
          <c:h val="0.210669853693841"/>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46916010499E-2"/>
          <c:w val="0.87737962511323264"/>
          <c:h val="0.84105499507874015"/>
        </c:manualLayout>
      </c:layout>
      <c:scatterChart>
        <c:scatterStyle val="lineMarker"/>
        <c:varyColors val="0"/>
        <c:ser>
          <c:idx val="0"/>
          <c:order val="0"/>
          <c:tx>
            <c:strRef>
              <c:f>Sheet1!$B$1</c:f>
              <c:strCache>
                <c:ptCount val="1"/>
                <c:pt idx="0">
                  <c:v>CM (N=168)</c:v>
                </c:pt>
              </c:strCache>
            </c:strRef>
          </c:tx>
          <c:spPr>
            <a:ln w="41275">
              <a:solidFill>
                <a:schemeClr val="bg1">
                  <a:lumMod val="50000"/>
                  <a:lumOff val="50000"/>
                </a:schemeClr>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80.930999999999997</c:v>
                </c:pt>
                <c:pt idx="2">
                  <c:v>76.697999999999993</c:v>
                </c:pt>
                <c:pt idx="3">
                  <c:v>72.382000000000005</c:v>
                </c:pt>
                <c:pt idx="4">
                  <c:v>68.015000000000001</c:v>
                </c:pt>
                <c:pt idx="5">
                  <c:v>65.519000000000005</c:v>
                </c:pt>
                <c:pt idx="6">
                  <c:v>62.374000000000002</c:v>
                </c:pt>
                <c:pt idx="7">
                  <c:v>61.737000000000002</c:v>
                </c:pt>
                <c:pt idx="8">
                  <c:v>58.555</c:v>
                </c:pt>
                <c:pt idx="9">
                  <c:v>58.555</c:v>
                </c:pt>
                <c:pt idx="10">
                  <c:v>57.917999999999999</c:v>
                </c:pt>
                <c:pt idx="11">
                  <c:v>56.645000000000003</c:v>
                </c:pt>
                <c:pt idx="12">
                  <c:v>56.645000000000003</c:v>
                </c:pt>
                <c:pt idx="13">
                  <c:v>50.091999999999999</c:v>
                </c:pt>
                <c:pt idx="14">
                  <c:v>47.965000000000003</c:v>
                </c:pt>
                <c:pt idx="15">
                  <c:v>41.776000000000003</c:v>
                </c:pt>
                <c:pt idx="16">
                  <c:v>40.100999999999999</c:v>
                </c:pt>
                <c:pt idx="17">
                  <c:v>37.093000000000004</c:v>
                </c:pt>
                <c:pt idx="18">
                  <c:v>34.942</c:v>
                </c:pt>
                <c:pt idx="19">
                  <c:v>33.737000000000002</c:v>
                </c:pt>
                <c:pt idx="20">
                  <c:v>33.737000000000002</c:v>
                </c:pt>
                <c:pt idx="21">
                  <c:v>23.741</c:v>
                </c:pt>
                <c:pt idx="22">
                  <c:v>22.045000000000002</c:v>
                </c:pt>
              </c:numCache>
            </c:numRef>
          </c:yVal>
          <c:smooth val="0"/>
        </c:ser>
        <c:ser>
          <c:idx val="1"/>
          <c:order val="1"/>
          <c:tx>
            <c:strRef>
              <c:f>Sheet1!$C$1</c:f>
              <c:strCache>
                <c:ptCount val="1"/>
                <c:pt idx="0">
                  <c:v>CF (N=375)</c:v>
                </c:pt>
              </c:strCache>
            </c:strRef>
          </c:tx>
          <c:spPr>
            <a:ln w="41275">
              <a:solidFill>
                <a:srgbClr val="66FF33"/>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83.733000000000004</c:v>
                </c:pt>
                <c:pt idx="2">
                  <c:v>80.266999999999996</c:v>
                </c:pt>
                <c:pt idx="3">
                  <c:v>77.332999999999998</c:v>
                </c:pt>
                <c:pt idx="4">
                  <c:v>76.266999999999996</c:v>
                </c:pt>
                <c:pt idx="5">
                  <c:v>73.867000000000004</c:v>
                </c:pt>
                <c:pt idx="6">
                  <c:v>73.867000000000004</c:v>
                </c:pt>
                <c:pt idx="7">
                  <c:v>73.064999999999998</c:v>
                </c:pt>
                <c:pt idx="8">
                  <c:v>72.528999999999996</c:v>
                </c:pt>
                <c:pt idx="9">
                  <c:v>71.994</c:v>
                </c:pt>
                <c:pt idx="10">
                  <c:v>71.727000000000004</c:v>
                </c:pt>
                <c:pt idx="11">
                  <c:v>71.457999999999998</c:v>
                </c:pt>
                <c:pt idx="12">
                  <c:v>70.114999999999995</c:v>
                </c:pt>
                <c:pt idx="13">
                  <c:v>66.313999999999993</c:v>
                </c:pt>
                <c:pt idx="14">
                  <c:v>60.289000000000001</c:v>
                </c:pt>
                <c:pt idx="15">
                  <c:v>54.93</c:v>
                </c:pt>
                <c:pt idx="16">
                  <c:v>51.436</c:v>
                </c:pt>
                <c:pt idx="17">
                  <c:v>49.936</c:v>
                </c:pt>
                <c:pt idx="18">
                  <c:v>47.162999999999997</c:v>
                </c:pt>
                <c:pt idx="19">
                  <c:v>44.305</c:v>
                </c:pt>
                <c:pt idx="20">
                  <c:v>40.409999999999997</c:v>
                </c:pt>
                <c:pt idx="21">
                  <c:v>38.045999999999999</c:v>
                </c:pt>
                <c:pt idx="22">
                  <c:v>35.56</c:v>
                </c:pt>
                <c:pt idx="23">
                  <c:v>34.451999999999998</c:v>
                </c:pt>
                <c:pt idx="24">
                  <c:v>33.29</c:v>
                </c:pt>
                <c:pt idx="25">
                  <c:v>31.288</c:v>
                </c:pt>
                <c:pt idx="26">
                  <c:v>29.167000000000002</c:v>
                </c:pt>
                <c:pt idx="27">
                  <c:v>28.262</c:v>
                </c:pt>
                <c:pt idx="28">
                  <c:v>27.719000000000001</c:v>
                </c:pt>
                <c:pt idx="29">
                  <c:v>26.065000000000001</c:v>
                </c:pt>
                <c:pt idx="30">
                  <c:v>25.341000000000001</c:v>
                </c:pt>
                <c:pt idx="31">
                  <c:v>25.341000000000001</c:v>
                </c:pt>
              </c:numCache>
            </c:numRef>
          </c:yVal>
          <c:smooth val="0"/>
        </c:ser>
        <c:ser>
          <c:idx val="2"/>
          <c:order val="2"/>
          <c:tx>
            <c:strRef>
              <c:f>Sheet1!$D$1</c:f>
              <c:strCache>
                <c:ptCount val="1"/>
                <c:pt idx="0">
                  <c:v>CHD (N=1,016)</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79.22</c:v>
                </c:pt>
                <c:pt idx="2">
                  <c:v>75.451999999999998</c:v>
                </c:pt>
                <c:pt idx="3">
                  <c:v>72.768000000000001</c:v>
                </c:pt>
                <c:pt idx="4">
                  <c:v>71.177000000000007</c:v>
                </c:pt>
                <c:pt idx="5">
                  <c:v>69.885000000000005</c:v>
                </c:pt>
                <c:pt idx="6">
                  <c:v>69.387</c:v>
                </c:pt>
                <c:pt idx="7">
                  <c:v>68.191999999999993</c:v>
                </c:pt>
                <c:pt idx="8">
                  <c:v>67.692999999999998</c:v>
                </c:pt>
                <c:pt idx="9">
                  <c:v>66.994</c:v>
                </c:pt>
                <c:pt idx="10">
                  <c:v>66.394999999999996</c:v>
                </c:pt>
                <c:pt idx="11">
                  <c:v>66.093999999999994</c:v>
                </c:pt>
                <c:pt idx="12">
                  <c:v>65.391999999999996</c:v>
                </c:pt>
                <c:pt idx="13">
                  <c:v>58.447000000000003</c:v>
                </c:pt>
                <c:pt idx="14">
                  <c:v>54.643000000000001</c:v>
                </c:pt>
                <c:pt idx="15">
                  <c:v>52.021999999999998</c:v>
                </c:pt>
                <c:pt idx="16">
                  <c:v>49.404000000000003</c:v>
                </c:pt>
                <c:pt idx="17">
                  <c:v>46.917000000000002</c:v>
                </c:pt>
                <c:pt idx="18">
                  <c:v>44.052999999999997</c:v>
                </c:pt>
                <c:pt idx="19">
                  <c:v>41.82</c:v>
                </c:pt>
                <c:pt idx="20">
                  <c:v>39.052999999999997</c:v>
                </c:pt>
                <c:pt idx="21">
                  <c:v>36.729999999999997</c:v>
                </c:pt>
                <c:pt idx="22">
                  <c:v>34.396999999999998</c:v>
                </c:pt>
                <c:pt idx="23">
                  <c:v>32.89</c:v>
                </c:pt>
                <c:pt idx="24">
                  <c:v>31.065999999999999</c:v>
                </c:pt>
                <c:pt idx="25">
                  <c:v>29.707000000000001</c:v>
                </c:pt>
                <c:pt idx="26">
                  <c:v>27.966999999999999</c:v>
                </c:pt>
                <c:pt idx="27">
                  <c:v>25.393000000000001</c:v>
                </c:pt>
                <c:pt idx="28">
                  <c:v>24.396999999999998</c:v>
                </c:pt>
                <c:pt idx="29">
                  <c:v>23.821999999999999</c:v>
                </c:pt>
                <c:pt idx="30">
                  <c:v>22.157</c:v>
                </c:pt>
                <c:pt idx="31">
                  <c:v>20.936</c:v>
                </c:pt>
              </c:numCache>
            </c:numRef>
          </c:yVal>
          <c:smooth val="0"/>
        </c:ser>
        <c:ser>
          <c:idx val="3"/>
          <c:order val="3"/>
          <c:tx>
            <c:strRef>
              <c:f>Sheet1!$E$1</c:f>
              <c:strCache>
                <c:ptCount val="1"/>
                <c:pt idx="0">
                  <c:v>COPD (N=102)</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78.331000000000003</c:v>
                </c:pt>
                <c:pt idx="2">
                  <c:v>72.382000000000005</c:v>
                </c:pt>
                <c:pt idx="3">
                  <c:v>71.39</c:v>
                </c:pt>
                <c:pt idx="4">
                  <c:v>69.406999999999996</c:v>
                </c:pt>
                <c:pt idx="5">
                  <c:v>69.406999999999996</c:v>
                </c:pt>
                <c:pt idx="6">
                  <c:v>69.406999999999996</c:v>
                </c:pt>
                <c:pt idx="7">
                  <c:v>66.433000000000007</c:v>
                </c:pt>
                <c:pt idx="8">
                  <c:v>65.441000000000003</c:v>
                </c:pt>
                <c:pt idx="9">
                  <c:v>64.45</c:v>
                </c:pt>
                <c:pt idx="10">
                  <c:v>64.45</c:v>
                </c:pt>
                <c:pt idx="11">
                  <c:v>62.466999999999999</c:v>
                </c:pt>
                <c:pt idx="12">
                  <c:v>60.482999999999997</c:v>
                </c:pt>
                <c:pt idx="13">
                  <c:v>54.499000000000002</c:v>
                </c:pt>
                <c:pt idx="14">
                  <c:v>48.228000000000002</c:v>
                </c:pt>
                <c:pt idx="15">
                  <c:v>45.012999999999998</c:v>
                </c:pt>
                <c:pt idx="16">
                  <c:v>37.398000000000003</c:v>
                </c:pt>
                <c:pt idx="17">
                  <c:v>30.797999999999998</c:v>
                </c:pt>
                <c:pt idx="18">
                  <c:v>29.699000000000002</c:v>
                </c:pt>
                <c:pt idx="19">
                  <c:v>26.271999999999998</c:v>
                </c:pt>
                <c:pt idx="20">
                  <c:v>23.986999999999998</c:v>
                </c:pt>
                <c:pt idx="21">
                  <c:v>21.702999999999999</c:v>
                </c:pt>
                <c:pt idx="22">
                  <c:v>19.417999999999999</c:v>
                </c:pt>
                <c:pt idx="23">
                  <c:v>18.276</c:v>
                </c:pt>
                <c:pt idx="24">
                  <c:v>16.971</c:v>
                </c:pt>
                <c:pt idx="25">
                  <c:v>16.971</c:v>
                </c:pt>
                <c:pt idx="26">
                  <c:v>15.428000000000001</c:v>
                </c:pt>
              </c:numCache>
            </c:numRef>
          </c:yVal>
          <c:smooth val="0"/>
        </c:ser>
        <c:ser>
          <c:idx val="4"/>
          <c:order val="4"/>
          <c:tx>
            <c:strRef>
              <c:f>Sheet1!$F$1</c:f>
              <c:strCache>
                <c:ptCount val="1"/>
                <c:pt idx="0">
                  <c:v>ILD (N=99)</c:v>
                </c:pt>
              </c:strCache>
            </c:strRef>
          </c:tx>
          <c:spPr>
            <a:ln w="41275">
              <a:solidFill>
                <a:srgbClr val="FF99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Sheet1!$F$2:$F$33</c:f>
              <c:numCache>
                <c:formatCode>General</c:formatCode>
                <c:ptCount val="32"/>
                <c:pt idx="0">
                  <c:v>100</c:v>
                </c:pt>
                <c:pt idx="1">
                  <c:v>82.828000000000003</c:v>
                </c:pt>
                <c:pt idx="2">
                  <c:v>77.778000000000006</c:v>
                </c:pt>
                <c:pt idx="3">
                  <c:v>73.736999999999995</c:v>
                </c:pt>
                <c:pt idx="4">
                  <c:v>70.706999999999994</c:v>
                </c:pt>
                <c:pt idx="5">
                  <c:v>68.686999999999998</c:v>
                </c:pt>
                <c:pt idx="6">
                  <c:v>65.656999999999996</c:v>
                </c:pt>
                <c:pt idx="7">
                  <c:v>63.636000000000003</c:v>
                </c:pt>
                <c:pt idx="8">
                  <c:v>62.625999999999998</c:v>
                </c:pt>
                <c:pt idx="9">
                  <c:v>62.625999999999998</c:v>
                </c:pt>
                <c:pt idx="10">
                  <c:v>62.625999999999998</c:v>
                </c:pt>
                <c:pt idx="11">
                  <c:v>62.625999999999998</c:v>
                </c:pt>
                <c:pt idx="12">
                  <c:v>60.606000000000002</c:v>
                </c:pt>
                <c:pt idx="13">
                  <c:v>52.274000000000001</c:v>
                </c:pt>
                <c:pt idx="14">
                  <c:v>45.600999999999999</c:v>
                </c:pt>
                <c:pt idx="15">
                  <c:v>43.375999999999998</c:v>
                </c:pt>
                <c:pt idx="16">
                  <c:v>38.418999999999997</c:v>
                </c:pt>
                <c:pt idx="17">
                  <c:v>33.372999999999998</c:v>
                </c:pt>
                <c:pt idx="18">
                  <c:v>33.372999999999998</c:v>
                </c:pt>
                <c:pt idx="19">
                  <c:v>30.402000000000001</c:v>
                </c:pt>
                <c:pt idx="20">
                  <c:v>25.841999999999999</c:v>
                </c:pt>
                <c:pt idx="21">
                  <c:v>25.841999999999999</c:v>
                </c:pt>
                <c:pt idx="22">
                  <c:v>25.841999999999999</c:v>
                </c:pt>
                <c:pt idx="23">
                  <c:v>23.687999999999999</c:v>
                </c:pt>
                <c:pt idx="24">
                  <c:v>21.535</c:v>
                </c:pt>
              </c:numCache>
            </c:numRef>
          </c:yVal>
          <c:smooth val="0"/>
        </c:ser>
        <c:ser>
          <c:idx val="5"/>
          <c:order val="5"/>
          <c:tx>
            <c:strRef>
              <c:f>Sheet1!$G$1</c:f>
              <c:strCache>
                <c:ptCount val="1"/>
                <c:pt idx="0">
                  <c:v>PAH (N=695)</c:v>
                </c:pt>
              </c:strCache>
            </c:strRef>
          </c:tx>
          <c:spPr>
            <a:ln w="41275">
              <a:solidFill>
                <a:srgbClr val="FF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Sheet1!$G$2:$G$33</c:f>
              <c:numCache>
                <c:formatCode>General</c:formatCode>
                <c:ptCount val="32"/>
                <c:pt idx="0">
                  <c:v>100</c:v>
                </c:pt>
                <c:pt idx="1">
                  <c:v>84.691999999999993</c:v>
                </c:pt>
                <c:pt idx="2">
                  <c:v>79.177999999999997</c:v>
                </c:pt>
                <c:pt idx="3">
                  <c:v>77.433000000000007</c:v>
                </c:pt>
                <c:pt idx="4">
                  <c:v>75.248999999999995</c:v>
                </c:pt>
                <c:pt idx="5">
                  <c:v>74.375</c:v>
                </c:pt>
                <c:pt idx="6">
                  <c:v>73.498999999999995</c:v>
                </c:pt>
                <c:pt idx="7">
                  <c:v>72.475999999999999</c:v>
                </c:pt>
                <c:pt idx="8">
                  <c:v>71.89</c:v>
                </c:pt>
                <c:pt idx="9">
                  <c:v>71.596999999999994</c:v>
                </c:pt>
                <c:pt idx="10">
                  <c:v>71.45</c:v>
                </c:pt>
                <c:pt idx="11">
                  <c:v>70.271000000000001</c:v>
                </c:pt>
                <c:pt idx="12">
                  <c:v>69.680000000000007</c:v>
                </c:pt>
                <c:pt idx="13">
                  <c:v>62.582000000000001</c:v>
                </c:pt>
                <c:pt idx="14">
                  <c:v>56.335999999999999</c:v>
                </c:pt>
                <c:pt idx="15">
                  <c:v>51.281999999999996</c:v>
                </c:pt>
                <c:pt idx="16">
                  <c:v>48.680999999999997</c:v>
                </c:pt>
                <c:pt idx="17">
                  <c:v>46.125</c:v>
                </c:pt>
                <c:pt idx="18">
                  <c:v>43.82</c:v>
                </c:pt>
                <c:pt idx="19">
                  <c:v>41.173999999999999</c:v>
                </c:pt>
                <c:pt idx="20">
                  <c:v>38.048000000000002</c:v>
                </c:pt>
                <c:pt idx="21">
                  <c:v>35.665999999999997</c:v>
                </c:pt>
                <c:pt idx="22">
                  <c:v>32.835000000000001</c:v>
                </c:pt>
                <c:pt idx="23">
                  <c:v>31.196999999999999</c:v>
                </c:pt>
                <c:pt idx="24">
                  <c:v>29.51</c:v>
                </c:pt>
                <c:pt idx="25">
                  <c:v>28.591000000000001</c:v>
                </c:pt>
                <c:pt idx="26">
                  <c:v>26.798999999999999</c:v>
                </c:pt>
                <c:pt idx="27">
                  <c:v>25.603999999999999</c:v>
                </c:pt>
                <c:pt idx="28">
                  <c:v>24.19</c:v>
                </c:pt>
                <c:pt idx="29">
                  <c:v>24.19</c:v>
                </c:pt>
                <c:pt idx="30">
                  <c:v>24.19</c:v>
                </c:pt>
                <c:pt idx="31">
                  <c:v>20.027999999999999</c:v>
                </c:pt>
              </c:numCache>
            </c:numRef>
          </c:yVal>
          <c:smooth val="0"/>
        </c:ser>
        <c:dLbls>
          <c:showLegendKey val="0"/>
          <c:showVal val="0"/>
          <c:showCatName val="0"/>
          <c:showSerName val="0"/>
          <c:showPercent val="0"/>
          <c:showBubbleSize val="0"/>
        </c:dLbls>
        <c:axId val="670801528"/>
        <c:axId val="670801920"/>
      </c:scatterChart>
      <c:valAx>
        <c:axId val="670801528"/>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70801920"/>
        <c:crosses val="autoZero"/>
        <c:crossBetween val="midCat"/>
        <c:majorUnit val="1"/>
      </c:valAx>
      <c:valAx>
        <c:axId val="67080192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70801528"/>
        <c:crosses val="autoZero"/>
        <c:crossBetween val="midCat"/>
        <c:majorUnit val="25"/>
      </c:valAx>
      <c:spPr>
        <a:solidFill>
          <a:schemeClr val="bg2"/>
        </a:solidFill>
        <a:ln>
          <a:solidFill>
            <a:schemeClr val="tx1"/>
          </a:solidFill>
        </a:ln>
      </c:spPr>
    </c:plotArea>
    <c:legend>
      <c:legendPos val="r"/>
      <c:layout>
        <c:manualLayout>
          <c:xMode val="edge"/>
          <c:yMode val="edge"/>
          <c:x val="0.19894536966065082"/>
          <c:y val="5.3144890091863517E-2"/>
          <c:w val="0.76123162148979162"/>
          <c:h val="0.16901492782152228"/>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3794682922699193"/>
        </c:manualLayout>
      </c:layout>
      <c:scatterChart>
        <c:scatterStyle val="lineMarker"/>
        <c:varyColors val="0"/>
        <c:ser>
          <c:idx val="0"/>
          <c:order val="0"/>
          <c:tx>
            <c:strRef>
              <c:f>Sheet1!$B$1</c:f>
              <c:strCache>
                <c:ptCount val="1"/>
                <c:pt idx="0">
                  <c:v>CM (N=89)</c:v>
                </c:pt>
              </c:strCache>
            </c:strRef>
          </c:tx>
          <c:spPr>
            <a:ln w="41275">
              <a:solidFill>
                <a:schemeClr val="bg1">
                  <a:lumMod val="50000"/>
                  <a:lumOff val="50000"/>
                </a:schemeClr>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88.430999999999997</c:v>
                </c:pt>
                <c:pt idx="3">
                  <c:v>84.676000000000002</c:v>
                </c:pt>
                <c:pt idx="4">
                  <c:v>73.75</c:v>
                </c:pt>
                <c:pt idx="5">
                  <c:v>70.793000000000006</c:v>
                </c:pt>
                <c:pt idx="6">
                  <c:v>65.483999999999995</c:v>
                </c:pt>
                <c:pt idx="7">
                  <c:v>61.685000000000002</c:v>
                </c:pt>
                <c:pt idx="8">
                  <c:v>59.558</c:v>
                </c:pt>
                <c:pt idx="9">
                  <c:v>59.558</c:v>
                </c:pt>
                <c:pt idx="10">
                  <c:v>41.911000000000001</c:v>
                </c:pt>
                <c:pt idx="11">
                  <c:v>38.917000000000002</c:v>
                </c:pt>
              </c:numCache>
            </c:numRef>
          </c:yVal>
          <c:smooth val="0"/>
        </c:ser>
        <c:ser>
          <c:idx val="1"/>
          <c:order val="1"/>
          <c:tx>
            <c:strRef>
              <c:f>Sheet1!$C$1</c:f>
              <c:strCache>
                <c:ptCount val="1"/>
                <c:pt idx="0">
                  <c:v>CF (N=261)</c:v>
                </c:pt>
              </c:strCache>
            </c:strRef>
          </c:tx>
          <c:spPr>
            <a:ln w="41275">
              <a:solidFill>
                <a:srgbClr val="66FF33"/>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94.578999999999994</c:v>
                </c:pt>
                <c:pt idx="3">
                  <c:v>85.986999999999995</c:v>
                </c:pt>
                <c:pt idx="4">
                  <c:v>78.343000000000004</c:v>
                </c:pt>
                <c:pt idx="5">
                  <c:v>73.36</c:v>
                </c:pt>
                <c:pt idx="6">
                  <c:v>71.22</c:v>
                </c:pt>
                <c:pt idx="7">
                  <c:v>67.265000000000001</c:v>
                </c:pt>
                <c:pt idx="8">
                  <c:v>63.189</c:v>
                </c:pt>
                <c:pt idx="9">
                  <c:v>57.634</c:v>
                </c:pt>
                <c:pt idx="10">
                  <c:v>54.262</c:v>
                </c:pt>
                <c:pt idx="11">
                  <c:v>50.716999999999999</c:v>
                </c:pt>
                <c:pt idx="12">
                  <c:v>49.136000000000003</c:v>
                </c:pt>
                <c:pt idx="13">
                  <c:v>47.48</c:v>
                </c:pt>
                <c:pt idx="14">
                  <c:v>44.624000000000002</c:v>
                </c:pt>
                <c:pt idx="15">
                  <c:v>41.598999999999997</c:v>
                </c:pt>
                <c:pt idx="16">
                  <c:v>40.308</c:v>
                </c:pt>
                <c:pt idx="17">
                  <c:v>39.533000000000001</c:v>
                </c:pt>
                <c:pt idx="18">
                  <c:v>37.174999999999997</c:v>
                </c:pt>
                <c:pt idx="19">
                  <c:v>36.142000000000003</c:v>
                </c:pt>
                <c:pt idx="20">
                  <c:v>36.142000000000003</c:v>
                </c:pt>
              </c:numCache>
            </c:numRef>
          </c:yVal>
          <c:smooth val="0"/>
        </c:ser>
        <c:ser>
          <c:idx val="2"/>
          <c:order val="2"/>
          <c:tx>
            <c:strRef>
              <c:f>Sheet1!$D$1</c:f>
              <c:strCache>
                <c:ptCount val="1"/>
                <c:pt idx="0">
                  <c:v>CHD (N=649)</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89.38</c:v>
                </c:pt>
                <c:pt idx="3">
                  <c:v>83.561999999999998</c:v>
                </c:pt>
                <c:pt idx="4">
                  <c:v>79.555000000000007</c:v>
                </c:pt>
                <c:pt idx="5">
                  <c:v>75.551000000000002</c:v>
                </c:pt>
                <c:pt idx="6">
                  <c:v>71.747</c:v>
                </c:pt>
                <c:pt idx="7">
                  <c:v>67.367999999999995</c:v>
                </c:pt>
                <c:pt idx="8">
                  <c:v>63.953000000000003</c:v>
                </c:pt>
                <c:pt idx="9">
                  <c:v>59.720999999999997</c:v>
                </c:pt>
                <c:pt idx="10">
                  <c:v>56.168999999999997</c:v>
                </c:pt>
                <c:pt idx="11">
                  <c:v>52.601999999999997</c:v>
                </c:pt>
                <c:pt idx="12">
                  <c:v>50.298000000000002</c:v>
                </c:pt>
                <c:pt idx="13">
                  <c:v>47.506999999999998</c:v>
                </c:pt>
                <c:pt idx="14">
                  <c:v>45.429000000000002</c:v>
                </c:pt>
                <c:pt idx="15">
                  <c:v>42.768999999999998</c:v>
                </c:pt>
                <c:pt idx="16">
                  <c:v>38.832000000000001</c:v>
                </c:pt>
                <c:pt idx="17">
                  <c:v>37.308999999999997</c:v>
                </c:pt>
                <c:pt idx="18">
                  <c:v>36.429000000000002</c:v>
                </c:pt>
                <c:pt idx="19">
                  <c:v>33.884</c:v>
                </c:pt>
                <c:pt idx="20">
                  <c:v>32.015999999999998</c:v>
                </c:pt>
              </c:numCache>
            </c:numRef>
          </c:yVal>
          <c:smooth val="0"/>
        </c:ser>
        <c:ser>
          <c:idx val="3"/>
          <c:order val="3"/>
          <c:tx>
            <c:strRef>
              <c:f>Sheet1!$E$1</c:f>
              <c:strCache>
                <c:ptCount val="1"/>
                <c:pt idx="0">
                  <c:v>COPD (N=61)</c:v>
                </c:pt>
              </c:strCache>
            </c:strRef>
          </c:tx>
          <c:spPr>
            <a:ln w="41275">
              <a:solidFill>
                <a:srgbClr val="9966FF"/>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90.105000000000004</c:v>
                </c:pt>
                <c:pt idx="3">
                  <c:v>79.738</c:v>
                </c:pt>
                <c:pt idx="4">
                  <c:v>74.421999999999997</c:v>
                </c:pt>
                <c:pt idx="5">
                  <c:v>61.832000000000001</c:v>
                </c:pt>
                <c:pt idx="6">
                  <c:v>50.92</c:v>
                </c:pt>
                <c:pt idx="7">
                  <c:v>49.101999999999997</c:v>
                </c:pt>
                <c:pt idx="8">
                  <c:v>43.436</c:v>
                </c:pt>
                <c:pt idx="9">
                  <c:v>39.658999999999999</c:v>
                </c:pt>
                <c:pt idx="10">
                  <c:v>35.881999999999998</c:v>
                </c:pt>
                <c:pt idx="11">
                  <c:v>32.104999999999997</c:v>
                </c:pt>
                <c:pt idx="12">
                  <c:v>30.216999999999999</c:v>
                </c:pt>
                <c:pt idx="13">
                  <c:v>28.058</c:v>
                </c:pt>
                <c:pt idx="14">
                  <c:v>28.058</c:v>
                </c:pt>
                <c:pt idx="15">
                  <c:v>25.507000000000001</c:v>
                </c:pt>
              </c:numCache>
            </c:numRef>
          </c:yVal>
          <c:smooth val="0"/>
        </c:ser>
        <c:ser>
          <c:idx val="4"/>
          <c:order val="4"/>
          <c:tx>
            <c:strRef>
              <c:f>Sheet1!$F$1</c:f>
              <c:strCache>
                <c:ptCount val="1"/>
                <c:pt idx="0">
                  <c:v>ILD (N=59)</c:v>
                </c:pt>
              </c:strCache>
            </c:strRef>
          </c:tx>
          <c:spPr>
            <a:ln w="41275">
              <a:solidFill>
                <a:srgbClr val="FF99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Sheet1!$F$2:$F$22</c:f>
              <c:numCache>
                <c:formatCode>General</c:formatCode>
                <c:ptCount val="21"/>
                <c:pt idx="0">
                  <c:v>100</c:v>
                </c:pt>
                <c:pt idx="1">
                  <c:v>100</c:v>
                </c:pt>
                <c:pt idx="2">
                  <c:v>86.251999999999995</c:v>
                </c:pt>
                <c:pt idx="3">
                  <c:v>75.241</c:v>
                </c:pt>
                <c:pt idx="4">
                  <c:v>71.570999999999998</c:v>
                </c:pt>
                <c:pt idx="5">
                  <c:v>63.390999999999998</c:v>
                </c:pt>
                <c:pt idx="6">
                  <c:v>55.066000000000003</c:v>
                </c:pt>
                <c:pt idx="7">
                  <c:v>55.066000000000003</c:v>
                </c:pt>
                <c:pt idx="8">
                  <c:v>50.162999999999997</c:v>
                </c:pt>
                <c:pt idx="9">
                  <c:v>42.639000000000003</c:v>
                </c:pt>
                <c:pt idx="10">
                  <c:v>42.639000000000003</c:v>
                </c:pt>
                <c:pt idx="11">
                  <c:v>42.639000000000003</c:v>
                </c:pt>
                <c:pt idx="12">
                  <c:v>39.085999999999999</c:v>
                </c:pt>
                <c:pt idx="13">
                  <c:v>35.531999999999996</c:v>
                </c:pt>
              </c:numCache>
            </c:numRef>
          </c:yVal>
          <c:smooth val="0"/>
        </c:ser>
        <c:ser>
          <c:idx val="5"/>
          <c:order val="5"/>
          <c:tx>
            <c:strRef>
              <c:f>Sheet1!$G$1</c:f>
              <c:strCache>
                <c:ptCount val="1"/>
                <c:pt idx="0">
                  <c:v>PAH (N=470)</c:v>
                </c:pt>
              </c:strCache>
            </c:strRef>
          </c:tx>
          <c:spPr>
            <a:ln w="41275">
              <a:solidFill>
                <a:srgbClr val="FFFF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Sheet1!$G$2:$G$22</c:f>
              <c:numCache>
                <c:formatCode>General</c:formatCode>
                <c:ptCount val="21"/>
                <c:pt idx="0">
                  <c:v>100</c:v>
                </c:pt>
                <c:pt idx="1">
                  <c:v>100</c:v>
                </c:pt>
                <c:pt idx="2">
                  <c:v>89.813999999999993</c:v>
                </c:pt>
                <c:pt idx="3">
                  <c:v>80.849000000000004</c:v>
                </c:pt>
                <c:pt idx="4">
                  <c:v>73.596000000000004</c:v>
                </c:pt>
                <c:pt idx="5">
                  <c:v>69.864000000000004</c:v>
                </c:pt>
                <c:pt idx="6">
                  <c:v>66.195999999999998</c:v>
                </c:pt>
                <c:pt idx="7">
                  <c:v>62.887</c:v>
                </c:pt>
                <c:pt idx="8">
                  <c:v>59.09</c:v>
                </c:pt>
                <c:pt idx="9">
                  <c:v>54.603999999999999</c:v>
                </c:pt>
                <c:pt idx="10">
                  <c:v>51.186</c:v>
                </c:pt>
                <c:pt idx="11">
                  <c:v>47.122</c:v>
                </c:pt>
                <c:pt idx="12">
                  <c:v>44.771000000000001</c:v>
                </c:pt>
                <c:pt idx="13">
                  <c:v>42.350999999999999</c:v>
                </c:pt>
                <c:pt idx="14">
                  <c:v>41.030999999999999</c:v>
                </c:pt>
                <c:pt idx="15">
                  <c:v>38.46</c:v>
                </c:pt>
                <c:pt idx="16">
                  <c:v>36.744999999999997</c:v>
                </c:pt>
                <c:pt idx="17">
                  <c:v>34.716000000000001</c:v>
                </c:pt>
                <c:pt idx="18">
                  <c:v>34.716000000000001</c:v>
                </c:pt>
                <c:pt idx="19">
                  <c:v>34.716000000000001</c:v>
                </c:pt>
                <c:pt idx="20">
                  <c:v>28.742999999999999</c:v>
                </c:pt>
              </c:numCache>
            </c:numRef>
          </c:yVal>
          <c:smooth val="0"/>
        </c:ser>
        <c:dLbls>
          <c:showLegendKey val="0"/>
          <c:showVal val="0"/>
          <c:showCatName val="0"/>
          <c:showSerName val="0"/>
          <c:showPercent val="0"/>
          <c:showBubbleSize val="0"/>
        </c:dLbls>
        <c:axId val="804030464"/>
        <c:axId val="804030856"/>
      </c:scatterChart>
      <c:valAx>
        <c:axId val="804030464"/>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04030856"/>
        <c:crosses val="autoZero"/>
        <c:crossBetween val="midCat"/>
        <c:majorUnit val="1"/>
      </c:valAx>
      <c:valAx>
        <c:axId val="80403085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04030464"/>
        <c:crosses val="autoZero"/>
        <c:crossBetween val="midCat"/>
        <c:majorUnit val="25"/>
      </c:valAx>
      <c:spPr>
        <a:solidFill>
          <a:schemeClr val="bg2"/>
        </a:solidFill>
        <a:ln>
          <a:solidFill>
            <a:schemeClr val="tx1"/>
          </a:solidFill>
        </a:ln>
      </c:spPr>
    </c:plotArea>
    <c:legend>
      <c:legendPos val="r"/>
      <c:layout>
        <c:manualLayout>
          <c:xMode val="edge"/>
          <c:yMode val="edge"/>
          <c:x val="0.39068578264000181"/>
          <c:y val="3.4411777156887646E-2"/>
          <c:w val="0.53999268343669427"/>
          <c:h val="0.1664025061383456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524600738467"/>
          <c:y val="3.6402642466302822E-2"/>
          <c:w val="0.72908481249165891"/>
          <c:h val="0.86213421415543623"/>
        </c:manualLayout>
      </c:layout>
      <c:barChart>
        <c:barDir val="col"/>
        <c:grouping val="percentStacked"/>
        <c:varyColors val="0"/>
        <c:ser>
          <c:idx val="0"/>
          <c:order val="0"/>
          <c:tx>
            <c:strRef>
              <c:f>Sheet1!$A$2</c:f>
              <c:strCache>
                <c:ptCount val="1"/>
                <c:pt idx="0">
                  <c:v>100%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1 Year (N=226)</c:v>
                </c:pt>
                <c:pt idx="1">
                  <c:v>2 Year (N=183)</c:v>
                </c:pt>
                <c:pt idx="2">
                  <c:v>3 Year (N=164)</c:v>
                </c:pt>
              </c:strCache>
            </c:strRef>
          </c:cat>
          <c:val>
            <c:numRef>
              <c:f>Sheet1!$B$2:$D$2</c:f>
              <c:numCache>
                <c:formatCode>General</c:formatCode>
                <c:ptCount val="3"/>
                <c:pt idx="0">
                  <c:v>49</c:v>
                </c:pt>
                <c:pt idx="1">
                  <c:v>56</c:v>
                </c:pt>
                <c:pt idx="2">
                  <c:v>51</c:v>
                </c:pt>
              </c:numCache>
            </c:numRef>
          </c:val>
        </c:ser>
        <c:ser>
          <c:idx val="1"/>
          <c:order val="1"/>
          <c:tx>
            <c:strRef>
              <c:f>Sheet1!$A$3</c:f>
              <c:strCache>
                <c:ptCount val="1"/>
                <c:pt idx="0">
                  <c:v>90%</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 Year (N=226)</c:v>
                </c:pt>
                <c:pt idx="1">
                  <c:v>2 Year (N=183)</c:v>
                </c:pt>
                <c:pt idx="2">
                  <c:v>3 Year (N=164)</c:v>
                </c:pt>
              </c:strCache>
            </c:strRef>
          </c:cat>
          <c:val>
            <c:numRef>
              <c:f>Sheet1!$B$3:$D$3</c:f>
              <c:numCache>
                <c:formatCode>General</c:formatCode>
                <c:ptCount val="3"/>
                <c:pt idx="0">
                  <c:v>78</c:v>
                </c:pt>
                <c:pt idx="1">
                  <c:v>55</c:v>
                </c:pt>
                <c:pt idx="2">
                  <c:v>52</c:v>
                </c:pt>
              </c:numCache>
            </c:numRef>
          </c:val>
        </c:ser>
        <c:ser>
          <c:idx val="2"/>
          <c:order val="2"/>
          <c:tx>
            <c:strRef>
              <c:f>Sheet1!$A$4</c:f>
              <c:strCache>
                <c:ptCount val="1"/>
                <c:pt idx="0">
                  <c:v>80%</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 Year (N=226)</c:v>
                </c:pt>
                <c:pt idx="1">
                  <c:v>2 Year (N=183)</c:v>
                </c:pt>
                <c:pt idx="2">
                  <c:v>3 Year (N=164)</c:v>
                </c:pt>
              </c:strCache>
            </c:strRef>
          </c:cat>
          <c:val>
            <c:numRef>
              <c:f>Sheet1!$B$4:$D$4</c:f>
              <c:numCache>
                <c:formatCode>General</c:formatCode>
                <c:ptCount val="3"/>
                <c:pt idx="0">
                  <c:v>40</c:v>
                </c:pt>
                <c:pt idx="1">
                  <c:v>37</c:v>
                </c:pt>
                <c:pt idx="2">
                  <c:v>29</c:v>
                </c:pt>
              </c:numCache>
            </c:numRef>
          </c:val>
        </c:ser>
        <c:ser>
          <c:idx val="3"/>
          <c:order val="3"/>
          <c:tx>
            <c:strRef>
              <c:f>Sheet1!$A$5</c:f>
              <c:strCache>
                <c:ptCount val="1"/>
                <c:pt idx="0">
                  <c:v>70%</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1 Year (N=226)</c:v>
                </c:pt>
                <c:pt idx="1">
                  <c:v>2 Year (N=183)</c:v>
                </c:pt>
                <c:pt idx="2">
                  <c:v>3 Year (N=164)</c:v>
                </c:pt>
              </c:strCache>
            </c:strRef>
          </c:cat>
          <c:val>
            <c:numRef>
              <c:f>Sheet1!$B$5:$D$5</c:f>
              <c:numCache>
                <c:formatCode>General</c:formatCode>
                <c:ptCount val="3"/>
                <c:pt idx="0">
                  <c:v>15</c:v>
                </c:pt>
                <c:pt idx="1">
                  <c:v>18</c:v>
                </c:pt>
                <c:pt idx="2">
                  <c:v>20</c:v>
                </c:pt>
              </c:numCache>
            </c:numRef>
          </c:val>
        </c:ser>
        <c:ser>
          <c:idx val="4"/>
          <c:order val="4"/>
          <c:tx>
            <c:strRef>
              <c:f>Sheet1!$A$6</c:f>
              <c:strCache>
                <c:ptCount val="1"/>
                <c:pt idx="0">
                  <c:v>60%</c:v>
                </c:pt>
              </c:strCache>
            </c:strRef>
          </c:tx>
          <c:spPr>
            <a:gradFill flip="none" rotWithShape="1">
              <a:gsLst>
                <a:gs pos="0">
                  <a:srgbClr val="000077"/>
                </a:gs>
                <a:gs pos="50000">
                  <a:srgbClr val="2626FF"/>
                </a:gs>
                <a:gs pos="100000">
                  <a:srgbClr val="000077"/>
                </a:gs>
              </a:gsLst>
              <a:lin ang="10800000" scaled="1"/>
              <a:tileRect/>
            </a:gradFill>
            <a:ln>
              <a:solidFill>
                <a:srgbClr val="000000"/>
              </a:solidFill>
            </a:ln>
          </c:spPr>
          <c:invertIfNegative val="0"/>
          <c:cat>
            <c:strRef>
              <c:f>Sheet1!$B$1:$D$1</c:f>
              <c:strCache>
                <c:ptCount val="3"/>
                <c:pt idx="0">
                  <c:v>1 Year (N=226)</c:v>
                </c:pt>
                <c:pt idx="1">
                  <c:v>2 Year (N=183)</c:v>
                </c:pt>
                <c:pt idx="2">
                  <c:v>3 Year (N=164)</c:v>
                </c:pt>
              </c:strCache>
            </c:strRef>
          </c:cat>
          <c:val>
            <c:numRef>
              <c:f>Sheet1!$B$6:$D$6</c:f>
              <c:numCache>
                <c:formatCode>General</c:formatCode>
                <c:ptCount val="3"/>
                <c:pt idx="0">
                  <c:v>8</c:v>
                </c:pt>
                <c:pt idx="1">
                  <c:v>5</c:v>
                </c:pt>
                <c:pt idx="2">
                  <c:v>4</c:v>
                </c:pt>
              </c:numCache>
            </c:numRef>
          </c:val>
        </c:ser>
        <c:ser>
          <c:idx val="5"/>
          <c:order val="5"/>
          <c:tx>
            <c:strRef>
              <c:f>Sheet1!$A$7</c:f>
              <c:strCache>
                <c:ptCount val="1"/>
                <c:pt idx="0">
                  <c:v>50%</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Sheet1!$B$1:$D$1</c:f>
              <c:strCache>
                <c:ptCount val="3"/>
                <c:pt idx="0">
                  <c:v>1 Year (N=226)</c:v>
                </c:pt>
                <c:pt idx="1">
                  <c:v>2 Year (N=183)</c:v>
                </c:pt>
                <c:pt idx="2">
                  <c:v>3 Year (N=164)</c:v>
                </c:pt>
              </c:strCache>
            </c:strRef>
          </c:cat>
          <c:val>
            <c:numRef>
              <c:f>Sheet1!$B$7:$D$7</c:f>
              <c:numCache>
                <c:formatCode>General</c:formatCode>
                <c:ptCount val="3"/>
                <c:pt idx="0">
                  <c:v>8</c:v>
                </c:pt>
                <c:pt idx="1">
                  <c:v>6</c:v>
                </c:pt>
                <c:pt idx="2">
                  <c:v>2</c:v>
                </c:pt>
              </c:numCache>
            </c:numRef>
          </c:val>
        </c:ser>
        <c:ser>
          <c:idx val="6"/>
          <c:order val="6"/>
          <c:tx>
            <c:strRef>
              <c:f>Sheet1!$A$8</c:f>
              <c:strCache>
                <c:ptCount val="1"/>
                <c:pt idx="0">
                  <c:v>40%</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invertIfNegative val="0"/>
          <c:cat>
            <c:strRef>
              <c:f>Sheet1!$B$1:$D$1</c:f>
              <c:strCache>
                <c:ptCount val="3"/>
                <c:pt idx="0">
                  <c:v>1 Year (N=226)</c:v>
                </c:pt>
                <c:pt idx="1">
                  <c:v>2 Year (N=183)</c:v>
                </c:pt>
                <c:pt idx="2">
                  <c:v>3 Year (N=164)</c:v>
                </c:pt>
              </c:strCache>
            </c:strRef>
          </c:cat>
          <c:val>
            <c:numRef>
              <c:f>Sheet1!$B$8:$D$8</c:f>
              <c:numCache>
                <c:formatCode>General</c:formatCode>
                <c:ptCount val="3"/>
                <c:pt idx="0">
                  <c:v>7</c:v>
                </c:pt>
                <c:pt idx="1">
                  <c:v>2</c:v>
                </c:pt>
                <c:pt idx="2">
                  <c:v>2</c:v>
                </c:pt>
              </c:numCache>
            </c:numRef>
          </c:val>
        </c:ser>
        <c:ser>
          <c:idx val="7"/>
          <c:order val="7"/>
          <c:tx>
            <c:strRef>
              <c:f>Sheet1!$A$9</c:f>
              <c:strCache>
                <c:ptCount val="1"/>
                <c:pt idx="0">
                  <c:v>30%</c:v>
                </c:pt>
              </c:strCache>
            </c:strRef>
          </c:tx>
          <c:spPr>
            <a:gradFill flip="none" rotWithShape="1">
              <a:gsLst>
                <a:gs pos="0">
                  <a:srgbClr val="660066"/>
                </a:gs>
                <a:gs pos="50000">
                  <a:srgbClr val="A200A2"/>
                </a:gs>
                <a:gs pos="100000">
                  <a:srgbClr val="660066"/>
                </a:gs>
              </a:gsLst>
              <a:lin ang="10800000" scaled="1"/>
              <a:tileRect/>
            </a:gradFill>
            <a:ln>
              <a:solidFill>
                <a:srgbClr val="000000"/>
              </a:solidFill>
            </a:ln>
          </c:spPr>
          <c:invertIfNegative val="0"/>
          <c:cat>
            <c:strRef>
              <c:f>Sheet1!$B$1:$D$1</c:f>
              <c:strCache>
                <c:ptCount val="3"/>
                <c:pt idx="0">
                  <c:v>1 Year (N=226)</c:v>
                </c:pt>
                <c:pt idx="1">
                  <c:v>2 Year (N=183)</c:v>
                </c:pt>
                <c:pt idx="2">
                  <c:v>3 Year (N=164)</c:v>
                </c:pt>
              </c:strCache>
            </c:strRef>
          </c:cat>
          <c:val>
            <c:numRef>
              <c:f>Sheet1!$B$9:$D$9</c:f>
              <c:numCache>
                <c:formatCode>General</c:formatCode>
                <c:ptCount val="3"/>
                <c:pt idx="0">
                  <c:v>5</c:v>
                </c:pt>
                <c:pt idx="1">
                  <c:v>0</c:v>
                </c:pt>
                <c:pt idx="2">
                  <c:v>0</c:v>
                </c:pt>
              </c:numCache>
            </c:numRef>
          </c:val>
        </c:ser>
        <c:ser>
          <c:idx val="8"/>
          <c:order val="8"/>
          <c:tx>
            <c:strRef>
              <c:f>Sheet1!$A$10</c:f>
              <c:strCache>
                <c:ptCount val="1"/>
                <c:pt idx="0">
                  <c:v>20%</c:v>
                </c:pt>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f>Sheet1!$B$1:$D$1</c:f>
              <c:strCache>
                <c:ptCount val="3"/>
                <c:pt idx="0">
                  <c:v>1 Year (N=226)</c:v>
                </c:pt>
                <c:pt idx="1">
                  <c:v>2 Year (N=183)</c:v>
                </c:pt>
                <c:pt idx="2">
                  <c:v>3 Year (N=164)</c:v>
                </c:pt>
              </c:strCache>
            </c:strRef>
          </c:cat>
          <c:val>
            <c:numRef>
              <c:f>Sheet1!$B$10:$D$10</c:f>
              <c:numCache>
                <c:formatCode>General</c:formatCode>
                <c:ptCount val="3"/>
                <c:pt idx="0">
                  <c:v>9</c:v>
                </c:pt>
                <c:pt idx="1">
                  <c:v>2</c:v>
                </c:pt>
                <c:pt idx="2">
                  <c:v>2</c:v>
                </c:pt>
              </c:numCache>
            </c:numRef>
          </c:val>
        </c:ser>
        <c:ser>
          <c:idx val="9"/>
          <c:order val="9"/>
          <c:tx>
            <c:strRef>
              <c:f>Sheet1!$A$11</c:f>
              <c:strCache>
                <c:ptCount val="1"/>
                <c:pt idx="0">
                  <c:v>10%</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 Year (N=226)</c:v>
                </c:pt>
                <c:pt idx="1">
                  <c:v>2 Year (N=183)</c:v>
                </c:pt>
                <c:pt idx="2">
                  <c:v>3 Year (N=164)</c:v>
                </c:pt>
              </c:strCache>
            </c:strRef>
          </c:cat>
          <c:val>
            <c:numRef>
              <c:f>Sheet1!$B$11:$D$11</c:f>
              <c:numCache>
                <c:formatCode>General</c:formatCode>
                <c:ptCount val="3"/>
                <c:pt idx="0">
                  <c:v>7</c:v>
                </c:pt>
                <c:pt idx="1">
                  <c:v>2</c:v>
                </c:pt>
                <c:pt idx="2">
                  <c:v>2</c:v>
                </c:pt>
              </c:numCache>
            </c:numRef>
          </c:val>
        </c:ser>
        <c:dLbls>
          <c:showLegendKey val="0"/>
          <c:showVal val="0"/>
          <c:showCatName val="0"/>
          <c:showSerName val="0"/>
          <c:showPercent val="0"/>
          <c:showBubbleSize val="0"/>
        </c:dLbls>
        <c:gapWidth val="50"/>
        <c:overlap val="100"/>
        <c:axId val="804031640"/>
        <c:axId val="804032032"/>
      </c:barChart>
      <c:catAx>
        <c:axId val="804031640"/>
        <c:scaling>
          <c:orientation val="minMax"/>
        </c:scaling>
        <c:delete val="0"/>
        <c:axPos val="b"/>
        <c:numFmt formatCode="General" sourceLinked="0"/>
        <c:majorTickMark val="out"/>
        <c:minorTickMark val="none"/>
        <c:tickLblPos val="nextTo"/>
        <c:txPr>
          <a:bodyPr/>
          <a:lstStyle/>
          <a:p>
            <a:pPr>
              <a:defRPr sz="1500" b="1"/>
            </a:pPr>
            <a:endParaRPr lang="en-US"/>
          </a:p>
        </c:txPr>
        <c:crossAx val="804032032"/>
        <c:crosses val="autoZero"/>
        <c:auto val="1"/>
        <c:lblAlgn val="ctr"/>
        <c:lblOffset val="100"/>
        <c:noMultiLvlLbl val="0"/>
      </c:catAx>
      <c:valAx>
        <c:axId val="804032032"/>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804031640"/>
        <c:crosses val="autoZero"/>
        <c:crossBetween val="between"/>
        <c:majorUnit val="0.2"/>
      </c:valAx>
      <c:spPr>
        <a:solidFill>
          <a:srgbClr val="000000"/>
        </a:solidFill>
        <a:ln>
          <a:solidFill>
            <a:srgbClr val="FFFFFF"/>
          </a:solidFill>
        </a:ln>
      </c:spPr>
    </c:plotArea>
    <c:legend>
      <c:legendPos val="r"/>
      <c:layout>
        <c:manualLayout>
          <c:xMode val="edge"/>
          <c:yMode val="edge"/>
          <c:x val="0.81990947106187995"/>
          <c:y val="5.0486410972821943E-2"/>
          <c:w val="0.13895811936551408"/>
          <c:h val="0.83751799170265007"/>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36E-2"/>
          <c:w val="0.69582517402715949"/>
          <c:h val="0.86213421415543623"/>
        </c:manualLayout>
      </c:layout>
      <c:barChart>
        <c:barDir val="col"/>
        <c:grouping val="percentStacked"/>
        <c:varyColors val="0"/>
        <c:ser>
          <c:idx val="0"/>
          <c:order val="0"/>
          <c:tx>
            <c:strRef>
              <c:f>Sheet1!$A$2</c:f>
              <c:strCache>
                <c:ptCount val="1"/>
                <c:pt idx="0">
                  <c:v>Working Full Time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1 Year (N=398)</c:v>
                </c:pt>
                <c:pt idx="1">
                  <c:v>3 Year (N=292)</c:v>
                </c:pt>
                <c:pt idx="2">
                  <c:v>5 Year (N=256)</c:v>
                </c:pt>
              </c:strCache>
            </c:strRef>
          </c:cat>
          <c:val>
            <c:numRef>
              <c:f>Sheet1!$B$2:$D$2</c:f>
              <c:numCache>
                <c:formatCode>General</c:formatCode>
                <c:ptCount val="3"/>
                <c:pt idx="0">
                  <c:v>87</c:v>
                </c:pt>
                <c:pt idx="1">
                  <c:v>95</c:v>
                </c:pt>
                <c:pt idx="2">
                  <c:v>86</c:v>
                </c:pt>
              </c:numCache>
            </c:numRef>
          </c:val>
        </c:ser>
        <c:ser>
          <c:idx val="1"/>
          <c:order val="1"/>
          <c:tx>
            <c:strRef>
              <c:f>Sheet1!$A$3</c:f>
              <c:strCache>
                <c:ptCount val="1"/>
                <c:pt idx="0">
                  <c:v>Working Part Time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 Year (N=398)</c:v>
                </c:pt>
                <c:pt idx="1">
                  <c:v>3 Year (N=292)</c:v>
                </c:pt>
                <c:pt idx="2">
                  <c:v>5 Year (N=256)</c:v>
                </c:pt>
              </c:strCache>
            </c:strRef>
          </c:cat>
          <c:val>
            <c:numRef>
              <c:f>Sheet1!$B$3:$D$3</c:f>
              <c:numCache>
                <c:formatCode>General</c:formatCode>
                <c:ptCount val="3"/>
                <c:pt idx="0">
                  <c:v>38</c:v>
                </c:pt>
                <c:pt idx="1">
                  <c:v>25</c:v>
                </c:pt>
                <c:pt idx="2">
                  <c:v>30</c:v>
                </c:pt>
              </c:numCache>
            </c:numRef>
          </c:val>
        </c:ser>
        <c:ser>
          <c:idx val="2"/>
          <c:order val="2"/>
          <c:tx>
            <c:strRef>
              <c:f>Sheet1!$A$4</c:f>
              <c:strCache>
                <c:ptCount val="1"/>
                <c:pt idx="0">
                  <c:v>Not Working</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 Year (N=398)</c:v>
                </c:pt>
                <c:pt idx="1">
                  <c:v>3 Year (N=292)</c:v>
                </c:pt>
                <c:pt idx="2">
                  <c:v>5 Year (N=256)</c:v>
                </c:pt>
              </c:strCache>
            </c:strRef>
          </c:cat>
          <c:val>
            <c:numRef>
              <c:f>Sheet1!$B$4:$D$4</c:f>
              <c:numCache>
                <c:formatCode>General</c:formatCode>
                <c:ptCount val="3"/>
                <c:pt idx="0">
                  <c:v>251</c:v>
                </c:pt>
                <c:pt idx="1">
                  <c:v>147</c:v>
                </c:pt>
                <c:pt idx="2">
                  <c:v>119</c:v>
                </c:pt>
              </c:numCache>
            </c:numRef>
          </c:val>
        </c:ser>
        <c:ser>
          <c:idx val="3"/>
          <c:order val="3"/>
          <c:tx>
            <c:strRef>
              <c:f>Sheet1!$A$5</c:f>
              <c:strCache>
                <c:ptCount val="1"/>
                <c:pt idx="0">
                  <c:v>Retired</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1 Year (N=398)</c:v>
                </c:pt>
                <c:pt idx="1">
                  <c:v>3 Year (N=292)</c:v>
                </c:pt>
                <c:pt idx="2">
                  <c:v>5 Year (N=256)</c:v>
                </c:pt>
              </c:strCache>
            </c:strRef>
          </c:cat>
          <c:val>
            <c:numRef>
              <c:f>Sheet1!$B$5:$D$5</c:f>
              <c:numCache>
                <c:formatCode>General</c:formatCode>
                <c:ptCount val="3"/>
                <c:pt idx="0">
                  <c:v>11</c:v>
                </c:pt>
                <c:pt idx="1">
                  <c:v>12</c:v>
                </c:pt>
                <c:pt idx="2">
                  <c:v>12</c:v>
                </c:pt>
              </c:numCache>
            </c:numRef>
          </c:val>
        </c:ser>
        <c:ser>
          <c:idx val="4"/>
          <c:order val="4"/>
          <c:tx>
            <c:strRef>
              <c:f>Sheet1!$A$6</c:f>
              <c:strCache>
                <c:ptCount val="1"/>
                <c:pt idx="0">
                  <c:v>Working (FT/PT status unknown)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Sheet1!$B$1:$D$1</c:f>
              <c:strCache>
                <c:ptCount val="3"/>
                <c:pt idx="0">
                  <c:v>1 Year (N=398)</c:v>
                </c:pt>
                <c:pt idx="1">
                  <c:v>3 Year (N=292)</c:v>
                </c:pt>
                <c:pt idx="2">
                  <c:v>5 Year (N=256)</c:v>
                </c:pt>
              </c:strCache>
            </c:strRef>
          </c:cat>
          <c:val>
            <c:numRef>
              <c:f>Sheet1!$B$6:$D$6</c:f>
              <c:numCache>
                <c:formatCode>General</c:formatCode>
                <c:ptCount val="3"/>
                <c:pt idx="0">
                  <c:v>11</c:v>
                </c:pt>
                <c:pt idx="1">
                  <c:v>13</c:v>
                </c:pt>
                <c:pt idx="2">
                  <c:v>9</c:v>
                </c:pt>
              </c:numCache>
            </c:numRef>
          </c:val>
        </c:ser>
        <c:dLbls>
          <c:showLegendKey val="0"/>
          <c:showVal val="0"/>
          <c:showCatName val="0"/>
          <c:showSerName val="0"/>
          <c:showPercent val="0"/>
          <c:showBubbleSize val="0"/>
        </c:dLbls>
        <c:gapWidth val="50"/>
        <c:overlap val="100"/>
        <c:axId val="757276688"/>
        <c:axId val="757277080"/>
      </c:barChart>
      <c:catAx>
        <c:axId val="757276688"/>
        <c:scaling>
          <c:orientation val="minMax"/>
        </c:scaling>
        <c:delete val="0"/>
        <c:axPos val="b"/>
        <c:numFmt formatCode="General" sourceLinked="0"/>
        <c:majorTickMark val="out"/>
        <c:minorTickMark val="none"/>
        <c:tickLblPos val="nextTo"/>
        <c:txPr>
          <a:bodyPr/>
          <a:lstStyle/>
          <a:p>
            <a:pPr>
              <a:defRPr sz="1500" b="1"/>
            </a:pPr>
            <a:endParaRPr lang="en-US"/>
          </a:p>
        </c:txPr>
        <c:crossAx val="757277080"/>
        <c:crosses val="autoZero"/>
        <c:auto val="1"/>
        <c:lblAlgn val="ctr"/>
        <c:lblOffset val="100"/>
        <c:noMultiLvlLbl val="0"/>
      </c:catAx>
      <c:valAx>
        <c:axId val="757277080"/>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757276688"/>
        <c:crosses val="autoZero"/>
        <c:crossBetween val="between"/>
        <c:majorUnit val="0.2"/>
      </c:valAx>
      <c:spPr>
        <a:solidFill>
          <a:srgbClr val="000000"/>
        </a:solidFill>
        <a:ln>
          <a:solidFill>
            <a:srgbClr val="FFFFFF"/>
          </a:solidFill>
        </a:ln>
      </c:spPr>
    </c:plotArea>
    <c:legend>
      <c:legendPos val="r"/>
      <c:layout>
        <c:manualLayout>
          <c:xMode val="edge"/>
          <c:yMode val="edge"/>
          <c:x val="0.7639404313591236"/>
          <c:y val="0.11746296543440544"/>
          <c:w val="0.20852333675681844"/>
          <c:h val="0.69727745896169757"/>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9292662330252193"/>
          <c:h val="0.77615260006561682"/>
        </c:manualLayout>
      </c:layout>
      <c:barChart>
        <c:barDir val="col"/>
        <c:grouping val="percentStacked"/>
        <c:varyColors val="0"/>
        <c:ser>
          <c:idx val="0"/>
          <c:order val="0"/>
          <c:tx>
            <c:strRef>
              <c:f>Sheet1!$A$2</c:f>
              <c:strCache>
                <c:ptCount val="1"/>
                <c:pt idx="0">
                  <c:v>Working Full Time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1.4492753623188538E-3"/>
                  <c:y val="0.1616291420603673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1.4492753623188406E-3"/>
                  <c:y val="0.20191662565616797"/>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5.3139482746518232E-17"/>
                  <c:y val="0.1996987778871390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5"/>
              <c:layout>
                <c:manualLayout>
                  <c:x val="4.3478260869564151E-3"/>
                  <c:y val="9.2094611220472342E-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6"/>
              <c:layout>
                <c:manualLayout>
                  <c:x val="2.8985507246376812E-3"/>
                  <c:y val="0.11555118110236211"/>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7"/>
              <c:layout>
                <c:manualLayout>
                  <c:x val="4.3478260869565218E-3"/>
                  <c:y val="0.13549376640419938"/>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500" b="1"/>
                </a:pPr>
                <a:endParaRPr lang="en-US"/>
              </a:p>
            </c:txPr>
            <c:dLblPos val="inBase"/>
            <c:showLegendKey val="0"/>
            <c:showVal val="0"/>
            <c:showCatName val="1"/>
            <c:showSerName val="0"/>
            <c:showPercent val="0"/>
            <c:showBubbleSize val="0"/>
            <c:showLeaderLines val="0"/>
            <c:extLst>
              <c:ext xmlns:c15="http://schemas.microsoft.com/office/drawing/2012/chart" uri="{CE6537A1-D6FC-4f65-9D91-7224C49458BB}">
                <c15:layout/>
                <c15:showLeaderLines val="0"/>
              </c:ext>
            </c:extLst>
          </c:dLbls>
          <c:cat>
            <c:strRef>
              <c:f>Sheet1!$B$1:$I$1</c:f>
              <c:strCache>
                <c:ptCount val="8"/>
                <c:pt idx="0">
                  <c:v>1 Year
(N=239)</c:v>
                </c:pt>
                <c:pt idx="1">
                  <c:v>3 Years
(N=190)</c:v>
                </c:pt>
                <c:pt idx="2">
                  <c:v>5 Years
(N=173)</c:v>
                </c:pt>
                <c:pt idx="3">
                  <c:v>'</c:v>
                </c:pt>
                <c:pt idx="4">
                  <c:v>'</c:v>
                </c:pt>
                <c:pt idx="5">
                  <c:v>1 Year
(N=159)</c:v>
                </c:pt>
                <c:pt idx="6">
                  <c:v>3 Years
(N=102)</c:v>
                </c:pt>
                <c:pt idx="7">
                  <c:v>5 Years
(N=83)</c:v>
                </c:pt>
              </c:strCache>
            </c:strRef>
          </c:cat>
          <c:val>
            <c:numRef>
              <c:f>Sheet1!$B$2:$I$2</c:f>
              <c:numCache>
                <c:formatCode>General</c:formatCode>
                <c:ptCount val="8"/>
                <c:pt idx="0">
                  <c:v>70</c:v>
                </c:pt>
                <c:pt idx="1">
                  <c:v>77</c:v>
                </c:pt>
                <c:pt idx="2">
                  <c:v>68</c:v>
                </c:pt>
                <c:pt idx="3">
                  <c:v>0</c:v>
                </c:pt>
                <c:pt idx="4">
                  <c:v>0</c:v>
                </c:pt>
                <c:pt idx="5">
                  <c:v>17</c:v>
                </c:pt>
                <c:pt idx="6">
                  <c:v>18</c:v>
                </c:pt>
                <c:pt idx="7">
                  <c:v>18</c:v>
                </c:pt>
              </c:numCache>
            </c:numRef>
          </c:val>
        </c:ser>
        <c:ser>
          <c:idx val="1"/>
          <c:order val="1"/>
          <c:tx>
            <c:strRef>
              <c:f>Sheet1!$A$3</c:f>
              <c:strCache>
                <c:ptCount val="1"/>
                <c:pt idx="0">
                  <c:v>Working Part Time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Sheet1!$B$1:$I$1</c:f>
              <c:strCache>
                <c:ptCount val="8"/>
                <c:pt idx="0">
                  <c:v>1 Year
(N=239)</c:v>
                </c:pt>
                <c:pt idx="1">
                  <c:v>3 Years
(N=190)</c:v>
                </c:pt>
                <c:pt idx="2">
                  <c:v>5 Years
(N=173)</c:v>
                </c:pt>
                <c:pt idx="3">
                  <c:v>'</c:v>
                </c:pt>
                <c:pt idx="4">
                  <c:v>'</c:v>
                </c:pt>
                <c:pt idx="5">
                  <c:v>1 Year
(N=159)</c:v>
                </c:pt>
                <c:pt idx="6">
                  <c:v>3 Years
(N=102)</c:v>
                </c:pt>
                <c:pt idx="7">
                  <c:v>5 Years
(N=83)</c:v>
                </c:pt>
              </c:strCache>
            </c:strRef>
          </c:cat>
          <c:val>
            <c:numRef>
              <c:f>Sheet1!$B$3:$I$3</c:f>
              <c:numCache>
                <c:formatCode>General</c:formatCode>
                <c:ptCount val="8"/>
                <c:pt idx="0">
                  <c:v>26</c:v>
                </c:pt>
                <c:pt idx="1">
                  <c:v>14</c:v>
                </c:pt>
                <c:pt idx="2">
                  <c:v>21</c:v>
                </c:pt>
                <c:pt idx="3">
                  <c:v>0</c:v>
                </c:pt>
                <c:pt idx="4">
                  <c:v>0</c:v>
                </c:pt>
                <c:pt idx="5">
                  <c:v>12</c:v>
                </c:pt>
                <c:pt idx="6">
                  <c:v>11</c:v>
                </c:pt>
                <c:pt idx="7">
                  <c:v>9</c:v>
                </c:pt>
              </c:numCache>
            </c:numRef>
          </c:val>
        </c:ser>
        <c:ser>
          <c:idx val="2"/>
          <c:order val="2"/>
          <c:tx>
            <c:strRef>
              <c:f>Sheet1!$A$4</c:f>
              <c:strCache>
                <c:ptCount val="1"/>
                <c:pt idx="0">
                  <c:v>Not Working</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Sheet1!$B$1:$I$1</c:f>
              <c:strCache>
                <c:ptCount val="8"/>
                <c:pt idx="0">
                  <c:v>1 Year
(N=239)</c:v>
                </c:pt>
                <c:pt idx="1">
                  <c:v>3 Years
(N=190)</c:v>
                </c:pt>
                <c:pt idx="2">
                  <c:v>5 Years
(N=173)</c:v>
                </c:pt>
                <c:pt idx="3">
                  <c:v>'</c:v>
                </c:pt>
                <c:pt idx="4">
                  <c:v>'</c:v>
                </c:pt>
                <c:pt idx="5">
                  <c:v>1 Year
(N=159)</c:v>
                </c:pt>
                <c:pt idx="6">
                  <c:v>3 Years
(N=102)</c:v>
                </c:pt>
                <c:pt idx="7">
                  <c:v>5 Years
(N=83)</c:v>
                </c:pt>
              </c:strCache>
            </c:strRef>
          </c:cat>
          <c:val>
            <c:numRef>
              <c:f>Sheet1!$B$4:$I$4</c:f>
              <c:numCache>
                <c:formatCode>General</c:formatCode>
                <c:ptCount val="8"/>
                <c:pt idx="0">
                  <c:v>136</c:v>
                </c:pt>
                <c:pt idx="1">
                  <c:v>95</c:v>
                </c:pt>
                <c:pt idx="2">
                  <c:v>78</c:v>
                </c:pt>
                <c:pt idx="3">
                  <c:v>0</c:v>
                </c:pt>
                <c:pt idx="4">
                  <c:v>0</c:v>
                </c:pt>
                <c:pt idx="5">
                  <c:v>115</c:v>
                </c:pt>
                <c:pt idx="6">
                  <c:v>52</c:v>
                </c:pt>
                <c:pt idx="7">
                  <c:v>41</c:v>
                </c:pt>
              </c:numCache>
            </c:numRef>
          </c:val>
        </c:ser>
        <c:ser>
          <c:idx val="3"/>
          <c:order val="3"/>
          <c:tx>
            <c:strRef>
              <c:f>Sheet1!$A$5</c:f>
              <c:strCache>
                <c:ptCount val="1"/>
                <c:pt idx="0">
                  <c:v>Retired</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Sheet1!$B$1:$I$1</c:f>
              <c:strCache>
                <c:ptCount val="8"/>
                <c:pt idx="0">
                  <c:v>1 Year
(N=239)</c:v>
                </c:pt>
                <c:pt idx="1">
                  <c:v>3 Years
(N=190)</c:v>
                </c:pt>
                <c:pt idx="2">
                  <c:v>5 Years
(N=173)</c:v>
                </c:pt>
                <c:pt idx="3">
                  <c:v>'</c:v>
                </c:pt>
                <c:pt idx="4">
                  <c:v>'</c:v>
                </c:pt>
                <c:pt idx="5">
                  <c:v>1 Year
(N=159)</c:v>
                </c:pt>
                <c:pt idx="6">
                  <c:v>3 Years
(N=102)</c:v>
                </c:pt>
                <c:pt idx="7">
                  <c:v>5 Years
(N=83)</c:v>
                </c:pt>
              </c:strCache>
            </c:strRef>
          </c:cat>
          <c:val>
            <c:numRef>
              <c:f>Sheet1!$B$5:$I$5</c:f>
              <c:numCache>
                <c:formatCode>General</c:formatCode>
                <c:ptCount val="8"/>
                <c:pt idx="0">
                  <c:v>7</c:v>
                </c:pt>
                <c:pt idx="1">
                  <c:v>4</c:v>
                </c:pt>
                <c:pt idx="2">
                  <c:v>6</c:v>
                </c:pt>
                <c:pt idx="3">
                  <c:v>0</c:v>
                </c:pt>
                <c:pt idx="4">
                  <c:v>0</c:v>
                </c:pt>
                <c:pt idx="5">
                  <c:v>4</c:v>
                </c:pt>
                <c:pt idx="6">
                  <c:v>8</c:v>
                </c:pt>
                <c:pt idx="7">
                  <c:v>6</c:v>
                </c:pt>
              </c:numCache>
            </c:numRef>
          </c:val>
        </c:ser>
        <c:ser>
          <c:idx val="4"/>
          <c:order val="4"/>
          <c:tx>
            <c:strRef>
              <c:f>Sheet1!$A$6</c:f>
              <c:strCache>
                <c:ptCount val="1"/>
                <c:pt idx="0">
                  <c:v>Working (FT/PT status unknown)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Sheet1!$B$1:$I$1</c:f>
              <c:strCache>
                <c:ptCount val="8"/>
                <c:pt idx="0">
                  <c:v>1 Year
(N=239)</c:v>
                </c:pt>
                <c:pt idx="1">
                  <c:v>3 Years
(N=190)</c:v>
                </c:pt>
                <c:pt idx="2">
                  <c:v>5 Years
(N=173)</c:v>
                </c:pt>
                <c:pt idx="3">
                  <c:v>'</c:v>
                </c:pt>
                <c:pt idx="4">
                  <c:v>'</c:v>
                </c:pt>
                <c:pt idx="5">
                  <c:v>1 Year
(N=159)</c:v>
                </c:pt>
                <c:pt idx="6">
                  <c:v>3 Years
(N=102)</c:v>
                </c:pt>
                <c:pt idx="7">
                  <c:v>5 Years
(N=83)</c:v>
                </c:pt>
              </c:strCache>
            </c:strRef>
          </c:cat>
          <c:val>
            <c:numRef>
              <c:f>Sheet1!$B$6:$I$6</c:f>
              <c:numCache>
                <c:formatCode>General</c:formatCode>
                <c:ptCount val="8"/>
                <c:pt idx="0">
                  <c:v>0</c:v>
                </c:pt>
                <c:pt idx="1">
                  <c:v>0</c:v>
                </c:pt>
                <c:pt idx="2">
                  <c:v>0</c:v>
                </c:pt>
                <c:pt idx="3">
                  <c:v>0</c:v>
                </c:pt>
                <c:pt idx="4">
                  <c:v>0</c:v>
                </c:pt>
                <c:pt idx="5">
                  <c:v>11</c:v>
                </c:pt>
                <c:pt idx="6">
                  <c:v>13</c:v>
                </c:pt>
                <c:pt idx="7">
                  <c:v>9</c:v>
                </c:pt>
              </c:numCache>
            </c:numRef>
          </c:val>
        </c:ser>
        <c:dLbls>
          <c:showLegendKey val="0"/>
          <c:showVal val="0"/>
          <c:showCatName val="0"/>
          <c:showSerName val="0"/>
          <c:showPercent val="0"/>
          <c:showBubbleSize val="0"/>
        </c:dLbls>
        <c:gapWidth val="50"/>
        <c:overlap val="100"/>
        <c:axId val="757277864"/>
        <c:axId val="670326016"/>
      </c:barChart>
      <c:catAx>
        <c:axId val="757277864"/>
        <c:scaling>
          <c:orientation val="minMax"/>
        </c:scaling>
        <c:delete val="1"/>
        <c:axPos val="b"/>
        <c:numFmt formatCode="General" sourceLinked="0"/>
        <c:majorTickMark val="out"/>
        <c:minorTickMark val="none"/>
        <c:tickLblPos val="none"/>
        <c:crossAx val="670326016"/>
        <c:crosses val="autoZero"/>
        <c:auto val="1"/>
        <c:lblAlgn val="ctr"/>
        <c:lblOffset val="100"/>
        <c:noMultiLvlLbl val="0"/>
      </c:catAx>
      <c:valAx>
        <c:axId val="670326016"/>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757277864"/>
        <c:crosses val="autoZero"/>
        <c:crossBetween val="between"/>
        <c:majorUnit val="0.2"/>
      </c:valAx>
      <c:spPr>
        <a:solidFill>
          <a:srgbClr val="000000"/>
        </a:solidFill>
        <a:ln>
          <a:solidFill>
            <a:srgbClr val="FFFFFF"/>
          </a:solidFill>
        </a:ln>
      </c:spPr>
    </c:plotArea>
    <c:legend>
      <c:legendPos val="r"/>
      <c:layout>
        <c:manualLayout>
          <c:xMode val="edge"/>
          <c:yMode val="edge"/>
          <c:x val="0.43350564875042796"/>
          <c:y val="9.4290313320209956E-2"/>
          <c:w val="0.21721898893073602"/>
          <c:h val="0.68619873687664046"/>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9292662330252193"/>
          <c:h val="0.82823590907068823"/>
        </c:manualLayout>
      </c:layout>
      <c:barChart>
        <c:barDir val="col"/>
        <c:grouping val="percentStacked"/>
        <c:varyColors val="0"/>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Up to 1 Year (N=568)</c:v>
                </c:pt>
                <c:pt idx="1">
                  <c:v>Between 2-3 Years (N=419)</c:v>
                </c:pt>
                <c:pt idx="2">
                  <c:v>Between 4-5 Years (N=356)</c:v>
                </c:pt>
              </c:strCache>
            </c:strRef>
          </c:cat>
          <c:val>
            <c:numRef>
              <c:f>Sheet1!$B$2:$D$2</c:f>
              <c:numCache>
                <c:formatCode>General</c:formatCode>
                <c:ptCount val="3"/>
                <c:pt idx="0">
                  <c:v>236</c:v>
                </c:pt>
                <c:pt idx="1">
                  <c:v>269</c:v>
                </c:pt>
                <c:pt idx="2">
                  <c:v>255</c:v>
                </c:pt>
              </c:numCache>
            </c:numRef>
          </c:val>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Up to 1 Year (N=568)</c:v>
                </c:pt>
                <c:pt idx="1">
                  <c:v>Between 2-3 Years (N=419)</c:v>
                </c:pt>
                <c:pt idx="2">
                  <c:v>Between 4-5 Years (N=356)</c:v>
                </c:pt>
              </c:strCache>
            </c:strRef>
          </c:cat>
          <c:val>
            <c:numRef>
              <c:f>Sheet1!$B$3:$D$3</c:f>
              <c:numCache>
                <c:formatCode>General</c:formatCode>
                <c:ptCount val="3"/>
                <c:pt idx="0">
                  <c:v>111</c:v>
                </c:pt>
                <c:pt idx="1">
                  <c:v>55</c:v>
                </c:pt>
                <c:pt idx="2">
                  <c:v>40</c:v>
                </c:pt>
              </c:numCache>
            </c:numRef>
          </c:val>
        </c:ser>
        <c:ser>
          <c:idx val="2"/>
          <c:order val="2"/>
          <c:tx>
            <c:strRef>
              <c:f>Sheet1!$A$4</c:f>
              <c:strCache>
                <c:ptCount val="1"/>
                <c:pt idx="0">
                  <c:v>Hospitalized, Rejection Only</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Up to 1 Year (N=568)</c:v>
                </c:pt>
                <c:pt idx="1">
                  <c:v>Between 2-3 Years (N=419)</c:v>
                </c:pt>
                <c:pt idx="2">
                  <c:v>Between 4-5 Years (N=356)</c:v>
                </c:pt>
              </c:strCache>
            </c:strRef>
          </c:cat>
          <c:val>
            <c:numRef>
              <c:f>Sheet1!$B$4:$D$4</c:f>
              <c:numCache>
                <c:formatCode>General</c:formatCode>
                <c:ptCount val="3"/>
                <c:pt idx="0">
                  <c:v>30</c:v>
                </c:pt>
                <c:pt idx="1">
                  <c:v>10</c:v>
                </c:pt>
                <c:pt idx="2">
                  <c:v>7</c:v>
                </c:pt>
              </c:numCache>
            </c:numRef>
          </c:val>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Up to 1 Year (N=568)</c:v>
                </c:pt>
                <c:pt idx="1">
                  <c:v>Between 2-3 Years (N=419)</c:v>
                </c:pt>
                <c:pt idx="2">
                  <c:v>Between 4-5 Years (N=356)</c:v>
                </c:pt>
              </c:strCache>
            </c:strRef>
          </c:cat>
          <c:val>
            <c:numRef>
              <c:f>Sheet1!$B$5:$D$5</c:f>
              <c:numCache>
                <c:formatCode>General</c:formatCode>
                <c:ptCount val="3"/>
                <c:pt idx="0">
                  <c:v>123</c:v>
                </c:pt>
                <c:pt idx="1">
                  <c:v>66</c:v>
                </c:pt>
                <c:pt idx="2">
                  <c:v>43</c:v>
                </c:pt>
              </c:numCache>
            </c:numRef>
          </c:val>
        </c:ser>
        <c:ser>
          <c:idx val="4"/>
          <c:order val="4"/>
          <c:tx>
            <c:strRef>
              <c:f>Sheet1!$A$6</c:f>
              <c:strCache>
                <c:ptCount val="1"/>
                <c:pt idx="0">
                  <c:v>Hospitalized, Rejection and Infection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Sheet1!$B$1:$D$1</c:f>
              <c:strCache>
                <c:ptCount val="3"/>
                <c:pt idx="0">
                  <c:v>Up to 1 Year (N=568)</c:v>
                </c:pt>
                <c:pt idx="1">
                  <c:v>Between 2-3 Years (N=419)</c:v>
                </c:pt>
                <c:pt idx="2">
                  <c:v>Between 4-5 Years (N=356)</c:v>
                </c:pt>
              </c:strCache>
            </c:strRef>
          </c:cat>
          <c:val>
            <c:numRef>
              <c:f>Sheet1!$B$6:$D$6</c:f>
              <c:numCache>
                <c:formatCode>General</c:formatCode>
                <c:ptCount val="3"/>
                <c:pt idx="0">
                  <c:v>68</c:v>
                </c:pt>
                <c:pt idx="1">
                  <c:v>19</c:v>
                </c:pt>
                <c:pt idx="2">
                  <c:v>11</c:v>
                </c:pt>
              </c:numCache>
            </c:numRef>
          </c:val>
        </c:ser>
        <c:dLbls>
          <c:showLegendKey val="0"/>
          <c:showVal val="0"/>
          <c:showCatName val="0"/>
          <c:showSerName val="0"/>
          <c:showPercent val="0"/>
          <c:showBubbleSize val="0"/>
        </c:dLbls>
        <c:gapWidth val="100"/>
        <c:overlap val="100"/>
        <c:axId val="670326800"/>
        <c:axId val="670327192"/>
      </c:barChart>
      <c:catAx>
        <c:axId val="670326800"/>
        <c:scaling>
          <c:orientation val="minMax"/>
        </c:scaling>
        <c:delete val="0"/>
        <c:axPos val="b"/>
        <c:numFmt formatCode="General" sourceLinked="0"/>
        <c:majorTickMark val="out"/>
        <c:minorTickMark val="none"/>
        <c:tickLblPos val="nextTo"/>
        <c:txPr>
          <a:bodyPr/>
          <a:lstStyle/>
          <a:p>
            <a:pPr>
              <a:defRPr sz="1500" b="1"/>
            </a:pPr>
            <a:endParaRPr lang="en-US"/>
          </a:p>
        </c:txPr>
        <c:crossAx val="670327192"/>
        <c:crosses val="autoZero"/>
        <c:auto val="1"/>
        <c:lblAlgn val="ctr"/>
        <c:lblOffset val="100"/>
        <c:noMultiLvlLbl val="0"/>
      </c:catAx>
      <c:valAx>
        <c:axId val="670327192"/>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670326800"/>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369"/>
          <c:y val="0.6103082877352195"/>
          <c:w val="0.84329293620906165"/>
          <c:h val="0.17782730548511944"/>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863E-2"/>
          <c:w val="0.8915245920346917"/>
          <c:h val="0.83258895916698938"/>
        </c:manualLayout>
      </c:layout>
      <c:barChart>
        <c:barDir val="col"/>
        <c:grouping val="clustered"/>
        <c:varyColors val="0"/>
        <c:ser>
          <c:idx val="0"/>
          <c:order val="0"/>
          <c:tx>
            <c:strRef>
              <c:f>Sheet1!$B$1</c:f>
              <c:strCache>
                <c:ptCount val="1"/>
                <c:pt idx="0">
                  <c:v>%</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dPt>
            <c:idx val="0"/>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cat>
            <c:strRef>
              <c:f>Sheet1!$A$2:$A$4</c:f>
              <c:strCache>
                <c:ptCount val="3"/>
                <c:pt idx="0">
                  <c:v>Any Induction (N=165)</c:v>
                </c:pt>
                <c:pt idx="1">
                  <c:v>Polyclonal ALG/ATG (N=46)</c:v>
                </c:pt>
                <c:pt idx="2">
                  <c:v>IL-2R Antagonist (N=98)</c:v>
                </c:pt>
              </c:strCache>
            </c:strRef>
          </c:cat>
          <c:val>
            <c:numRef>
              <c:f>Sheet1!$B$2:$B$4</c:f>
              <c:numCache>
                <c:formatCode>General</c:formatCode>
                <c:ptCount val="3"/>
                <c:pt idx="0">
                  <c:v>59.139800000000001</c:v>
                </c:pt>
                <c:pt idx="1">
                  <c:v>16.487500000000001</c:v>
                </c:pt>
                <c:pt idx="2">
                  <c:v>35.125399999999999</c:v>
                </c:pt>
              </c:numCache>
            </c:numRef>
          </c:val>
        </c:ser>
        <c:dLbls>
          <c:showLegendKey val="0"/>
          <c:showVal val="0"/>
          <c:showCatName val="0"/>
          <c:showSerName val="0"/>
          <c:showPercent val="0"/>
          <c:showBubbleSize val="0"/>
        </c:dLbls>
        <c:gapWidth val="40"/>
        <c:overlap val="-80"/>
        <c:axId val="821068816"/>
        <c:axId val="821069208"/>
      </c:barChart>
      <c:catAx>
        <c:axId val="821068816"/>
        <c:scaling>
          <c:orientation val="minMax"/>
        </c:scaling>
        <c:delete val="0"/>
        <c:axPos val="b"/>
        <c:numFmt formatCode="General" sourceLinked="0"/>
        <c:majorTickMark val="out"/>
        <c:minorTickMark val="none"/>
        <c:tickLblPos val="nextTo"/>
        <c:txPr>
          <a:bodyPr/>
          <a:lstStyle/>
          <a:p>
            <a:pPr>
              <a:defRPr sz="1500" b="1"/>
            </a:pPr>
            <a:endParaRPr lang="en-US"/>
          </a:p>
        </c:txPr>
        <c:crossAx val="821069208"/>
        <c:crosses val="autoZero"/>
        <c:auto val="1"/>
        <c:lblAlgn val="ctr"/>
        <c:lblOffset val="100"/>
        <c:noMultiLvlLbl val="0"/>
      </c:catAx>
      <c:valAx>
        <c:axId val="82106920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manualLayout>
              <c:xMode val="edge"/>
              <c:yMode val="edge"/>
              <c:x val="4.9752367910532924E-3"/>
              <c:y val="0.28501269308549548"/>
            </c:manualLayout>
          </c:layout>
          <c:overlay val="0"/>
        </c:title>
        <c:numFmt formatCode="General" sourceLinked="1"/>
        <c:majorTickMark val="out"/>
        <c:minorTickMark val="none"/>
        <c:tickLblPos val="nextTo"/>
        <c:txPr>
          <a:bodyPr/>
          <a:lstStyle/>
          <a:p>
            <a:pPr>
              <a:defRPr sz="1500" b="1"/>
            </a:pPr>
            <a:endParaRPr lang="en-US"/>
          </a:p>
        </c:txPr>
        <c:crossAx val="821068816"/>
        <c:crosses val="autoZero"/>
        <c:crossBetween val="between"/>
      </c:valAx>
      <c:spPr>
        <a:solidFill>
          <a:srgbClr val="000000"/>
        </a:solidFill>
        <a:ln>
          <a:solidFill>
            <a:srgbClr val="FFFFFF"/>
          </a:solid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83989501312339E-2"/>
          <c:y val="0.12508960793963245"/>
          <c:w val="0.82607611548556414"/>
          <c:h val="0.66294721948819035"/>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Sheet1!$B$2:$B$5</c:f>
              <c:numCache>
                <c:formatCode>General</c:formatCode>
                <c:ptCount val="4"/>
                <c:pt idx="0">
                  <c:v>20</c:v>
                </c:pt>
                <c:pt idx="1">
                  <c:v>12</c:v>
                </c:pt>
                <c:pt idx="2">
                  <c:v>3</c:v>
                </c:pt>
                <c:pt idx="3">
                  <c:v>2</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Sheet1!$C$2:$C$5</c:f>
              <c:numCache>
                <c:formatCode>General</c:formatCode>
                <c:ptCount val="4"/>
                <c:pt idx="0">
                  <c:v>23</c:v>
                </c:pt>
                <c:pt idx="1">
                  <c:v>6</c:v>
                </c:pt>
                <c:pt idx="2">
                  <c:v>1</c:v>
                </c:pt>
                <c:pt idx="3">
                  <c:v>2</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2"/>
              <c:layout>
                <c:manualLayout>
                  <c:x val="1.4367816091952969E-3"/>
                  <c:y val="-2.619047619047619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4749262536872074E-3"/>
                  <c:y val="-2.604166666666669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0000000001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1.4749262536873156E-3"/>
                  <c:y val="-2.3437500000000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Sheet1!$D$2:$D$5</c:f>
              <c:numCache>
                <c:formatCode>General</c:formatCode>
                <c:ptCount val="4"/>
                <c:pt idx="0">
                  <c:v>7</c:v>
                </c:pt>
                <c:pt idx="1">
                  <c:v>4</c:v>
                </c:pt>
                <c:pt idx="2">
                  <c:v>0</c:v>
                </c:pt>
                <c:pt idx="3">
                  <c:v>0</c:v>
                </c:pt>
              </c:numCache>
            </c:numRef>
          </c:val>
        </c:ser>
        <c:dLbls>
          <c:showLegendKey val="0"/>
          <c:showVal val="0"/>
          <c:showCatName val="0"/>
          <c:showSerName val="0"/>
          <c:showPercent val="0"/>
          <c:showBubbleSize val="0"/>
        </c:dLbls>
        <c:gapWidth val="35"/>
        <c:overlap val="100"/>
        <c:axId val="865890480"/>
        <c:axId val="865890088"/>
      </c:barChart>
      <c:lineChart>
        <c:grouping val="standard"/>
        <c:varyColors val="0"/>
        <c:ser>
          <c:idx val="3"/>
          <c:order val="3"/>
          <c:tx>
            <c:strRef>
              <c:f>Sheet1!$E$1</c:f>
              <c:strCache>
                <c:ptCount val="1"/>
                <c:pt idx="0">
                  <c:v>Percentage of Transplants</c:v>
                </c:pt>
              </c:strCache>
            </c:strRef>
          </c:tx>
          <c:spPr>
            <a:ln w="41275">
              <a:solidFill>
                <a:srgbClr val="00B0F0"/>
              </a:solidFill>
            </a:ln>
          </c:spPr>
          <c:marker>
            <c:spPr>
              <a:solidFill>
                <a:srgbClr val="00B0F0"/>
              </a:solidFill>
              <a:ln>
                <a:solidFill>
                  <a:srgbClr val="00B0F0"/>
                </a:solidFill>
              </a:ln>
            </c:spPr>
          </c:marker>
          <c:cat>
            <c:strRef>
              <c:f>Sheet1!$A$2:$A$5</c:f>
              <c:strCache>
                <c:ptCount val="4"/>
                <c:pt idx="0">
                  <c:v>1</c:v>
                </c:pt>
                <c:pt idx="1">
                  <c:v>2</c:v>
                </c:pt>
                <c:pt idx="2">
                  <c:v>3</c:v>
                </c:pt>
                <c:pt idx="3">
                  <c:v>4 - 9</c:v>
                </c:pt>
              </c:strCache>
            </c:strRef>
          </c:cat>
          <c:val>
            <c:numRef>
              <c:f>Sheet1!$E$2:$E$5</c:f>
              <c:numCache>
                <c:formatCode>General</c:formatCode>
                <c:ptCount val="4"/>
                <c:pt idx="0">
                  <c:v>25.6</c:v>
                </c:pt>
                <c:pt idx="1">
                  <c:v>32.6</c:v>
                </c:pt>
                <c:pt idx="2">
                  <c:v>14.3</c:v>
                </c:pt>
                <c:pt idx="3">
                  <c:v>27.5</c:v>
                </c:pt>
              </c:numCache>
            </c:numRef>
          </c:val>
          <c:smooth val="0"/>
        </c:ser>
        <c:dLbls>
          <c:showLegendKey val="0"/>
          <c:showVal val="0"/>
          <c:showCatName val="0"/>
          <c:showSerName val="0"/>
          <c:showPercent val="0"/>
          <c:showBubbleSize val="0"/>
        </c:dLbls>
        <c:marker val="1"/>
        <c:smooth val="0"/>
        <c:axId val="865889696"/>
        <c:axId val="865890872"/>
      </c:lineChart>
      <c:catAx>
        <c:axId val="865890480"/>
        <c:scaling>
          <c:orientation val="minMax"/>
        </c:scaling>
        <c:delete val="0"/>
        <c:axPos val="b"/>
        <c:title>
          <c:tx>
            <c:rich>
              <a:bodyPr/>
              <a:lstStyle/>
              <a:p>
                <a:pPr>
                  <a:defRPr sz="1700">
                    <a:solidFill>
                      <a:schemeClr val="tx1"/>
                    </a:solidFill>
                  </a:defRPr>
                </a:pPr>
                <a:r>
                  <a:rPr lang="en-US" sz="1700" b="1" i="0" baseline="0" dirty="0" smtClean="0">
                    <a:solidFill>
                      <a:schemeClr val="tx1"/>
                    </a:solidFill>
                  </a:rPr>
                  <a:t>Average number of heart-lung transplants per year</a:t>
                </a:r>
                <a:endParaRPr lang="en-US" sz="1700" b="1" i="0" baseline="0" dirty="0">
                  <a:solidFill>
                    <a:schemeClr val="tx1"/>
                  </a:solidFill>
                </a:endParaRPr>
              </a:p>
            </c:rich>
          </c:tx>
          <c:layout>
            <c:manualLayout>
              <c:xMode val="edge"/>
              <c:yMode val="edge"/>
              <c:x val="0.20890080550276044"/>
              <c:y val="0.86735395575553054"/>
            </c:manualLayout>
          </c:layout>
          <c:overlay val="0"/>
        </c:title>
        <c:numFmt formatCode="General" sourceLinked="1"/>
        <c:majorTickMark val="out"/>
        <c:minorTickMark val="none"/>
        <c:tickLblPos val="nextTo"/>
        <c:txPr>
          <a:bodyPr rot="0"/>
          <a:lstStyle/>
          <a:p>
            <a:pPr>
              <a:defRPr sz="1500" b="1"/>
            </a:pPr>
            <a:endParaRPr lang="en-US"/>
          </a:p>
        </c:txPr>
        <c:crossAx val="865890088"/>
        <c:crosses val="autoZero"/>
        <c:auto val="1"/>
        <c:lblAlgn val="ctr"/>
        <c:lblOffset val="100"/>
        <c:noMultiLvlLbl val="0"/>
      </c:catAx>
      <c:valAx>
        <c:axId val="865890088"/>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manualLayout>
              <c:xMode val="edge"/>
              <c:yMode val="edge"/>
              <c:x val="0"/>
              <c:y val="0.26724765654293214"/>
            </c:manualLayout>
          </c:layout>
          <c:overlay val="0"/>
        </c:title>
        <c:numFmt formatCode="General" sourceLinked="1"/>
        <c:majorTickMark val="out"/>
        <c:minorTickMark val="none"/>
        <c:tickLblPos val="nextTo"/>
        <c:txPr>
          <a:bodyPr/>
          <a:lstStyle/>
          <a:p>
            <a:pPr>
              <a:defRPr sz="1500" b="1"/>
            </a:pPr>
            <a:endParaRPr lang="en-US"/>
          </a:p>
        </c:txPr>
        <c:crossAx val="865890480"/>
        <c:crosses val="autoZero"/>
        <c:crossBetween val="between"/>
        <c:majorUnit val="10"/>
      </c:valAx>
      <c:valAx>
        <c:axId val="865890872"/>
        <c:scaling>
          <c:orientation val="minMax"/>
          <c:max val="42"/>
          <c:min val="0"/>
        </c:scaling>
        <c:delete val="0"/>
        <c:axPos val="r"/>
        <c:title>
          <c:tx>
            <c:rich>
              <a:bodyPr/>
              <a:lstStyle/>
              <a:p>
                <a:pPr>
                  <a:defRPr sz="1700" b="1"/>
                </a:pPr>
                <a:r>
                  <a:rPr lang="en-US" sz="1800" b="1" i="0" baseline="0" dirty="0" smtClean="0">
                    <a:effectLst/>
                  </a:rPr>
                  <a:t>% of Transplants</a:t>
                </a:r>
                <a:endParaRPr lang="en-US" sz="1600" dirty="0">
                  <a:effectLst/>
                </a:endParaRPr>
              </a:p>
            </c:rich>
          </c:tx>
          <c:layout>
            <c:manualLayout>
              <c:xMode val="edge"/>
              <c:yMode val="edge"/>
              <c:x val="0.9606983663679971"/>
              <c:y val="0.27796794150731152"/>
            </c:manualLayout>
          </c:layout>
          <c:overlay val="0"/>
        </c:title>
        <c:numFmt formatCode="General" sourceLinked="1"/>
        <c:majorTickMark val="out"/>
        <c:minorTickMark val="none"/>
        <c:tickLblPos val="nextTo"/>
        <c:txPr>
          <a:bodyPr/>
          <a:lstStyle/>
          <a:p>
            <a:pPr>
              <a:defRPr sz="1500" b="1"/>
            </a:pPr>
            <a:endParaRPr lang="en-US"/>
          </a:p>
        </c:txPr>
        <c:crossAx val="865889696"/>
        <c:crosses val="max"/>
        <c:crossBetween val="between"/>
        <c:majorUnit val="7"/>
      </c:valAx>
      <c:catAx>
        <c:axId val="865889696"/>
        <c:scaling>
          <c:orientation val="minMax"/>
        </c:scaling>
        <c:delete val="1"/>
        <c:axPos val="b"/>
        <c:numFmt formatCode="General" sourceLinked="1"/>
        <c:majorTickMark val="out"/>
        <c:minorTickMark val="none"/>
        <c:tickLblPos val="nextTo"/>
        <c:crossAx val="865890872"/>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8.5450153860077829E-2"/>
          <c:y val="4.2857142857142858E-2"/>
          <c:w val="0.82674076839532995"/>
          <c:h val="7.0457817772778403E-2"/>
        </c:manualLayout>
      </c:layout>
      <c:overlay val="0"/>
      <c:spPr>
        <a:noFill/>
        <a:ln>
          <a:solidFill>
            <a:schemeClr val="tx1"/>
          </a:solidFill>
        </a:ln>
      </c:spPr>
      <c:txPr>
        <a:bodyPr/>
        <a:lstStyle/>
        <a:p>
          <a:pPr>
            <a:defRPr sz="1500" b="1"/>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2.2169312169312168E-2"/>
          <c:w val="0.8915245920346917"/>
          <c:h val="0.86827959005124344"/>
        </c:manualLayout>
      </c:layout>
      <c:barChart>
        <c:barDir val="col"/>
        <c:grouping val="clustered"/>
        <c:varyColors val="0"/>
        <c:ser>
          <c:idx val="0"/>
          <c:order val="0"/>
          <c:tx>
            <c:strRef>
              <c:f>Sheet1!$B$1</c:f>
              <c:strCache>
                <c:ptCount val="1"/>
                <c:pt idx="0">
                  <c:v>Any induction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Sheet1!$B$2:$B$12</c:f>
              <c:numCache>
                <c:formatCode>General</c:formatCode>
                <c:ptCount val="11"/>
                <c:pt idx="0">
                  <c:v>63.333300000000001</c:v>
                </c:pt>
                <c:pt idx="1">
                  <c:v>48.571399999999997</c:v>
                </c:pt>
                <c:pt idx="2">
                  <c:v>75</c:v>
                </c:pt>
                <c:pt idx="3">
                  <c:v>80</c:v>
                </c:pt>
                <c:pt idx="4">
                  <c:v>63.157899999999998</c:v>
                </c:pt>
                <c:pt idx="5">
                  <c:v>57.142899999999997</c:v>
                </c:pt>
                <c:pt idx="6">
                  <c:v>38.8889</c:v>
                </c:pt>
                <c:pt idx="7">
                  <c:v>45.454500000000003</c:v>
                </c:pt>
                <c:pt idx="8">
                  <c:v>73.076899999999995</c:v>
                </c:pt>
                <c:pt idx="9">
                  <c:v>50</c:v>
                </c:pt>
                <c:pt idx="10">
                  <c:v>62.5</c:v>
                </c:pt>
              </c:numCache>
            </c:numRef>
          </c:val>
        </c:ser>
        <c:ser>
          <c:idx val="1"/>
          <c:order val="1"/>
          <c:tx>
            <c:strRef>
              <c:f>Sheet1!$C$1</c:f>
              <c:strCache>
                <c:ptCount val="1"/>
                <c:pt idx="0">
                  <c:v>Polyclonal ALG/ATG</c:v>
                </c:pt>
              </c:strCache>
            </c:strRef>
          </c:tx>
          <c:spPr>
            <a:gradFill>
              <a:gsLst>
                <a:gs pos="0">
                  <a:srgbClr val="CC6600"/>
                </a:gs>
                <a:gs pos="50000">
                  <a:srgbClr val="FF9900"/>
                </a:gs>
                <a:gs pos="100000">
                  <a:srgbClr val="CC6600"/>
                </a:gs>
              </a:gsLst>
              <a:lin ang="10800000" scaled="1"/>
            </a:gradFill>
            <a:ln>
              <a:solidFill>
                <a:schemeClr val="bg2"/>
              </a:solidFill>
            </a:ln>
          </c:spPr>
          <c:invertIfNegative val="0"/>
          <c:cat>
            <c:numRef>
              <c:f>Sheet1!$A$2:$A$12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Sheet1!$C$2:$C$12</c:f>
              <c:numCache>
                <c:formatCode>General</c:formatCode>
                <c:ptCount val="11"/>
                <c:pt idx="0">
                  <c:v>23.333300000000001</c:v>
                </c:pt>
                <c:pt idx="1">
                  <c:v>14.2857</c:v>
                </c:pt>
                <c:pt idx="2">
                  <c:v>15</c:v>
                </c:pt>
                <c:pt idx="3">
                  <c:v>33.333300000000001</c:v>
                </c:pt>
                <c:pt idx="4">
                  <c:v>5.2632000000000003</c:v>
                </c:pt>
                <c:pt idx="5">
                  <c:v>14.2857</c:v>
                </c:pt>
                <c:pt idx="6">
                  <c:v>11.1111</c:v>
                </c:pt>
                <c:pt idx="7">
                  <c:v>13.6364</c:v>
                </c:pt>
                <c:pt idx="8">
                  <c:v>23.076899999999998</c:v>
                </c:pt>
                <c:pt idx="9">
                  <c:v>7.1429</c:v>
                </c:pt>
                <c:pt idx="10">
                  <c:v>12.5</c:v>
                </c:pt>
              </c:numCache>
            </c:numRef>
          </c:val>
        </c:ser>
        <c:ser>
          <c:idx val="2"/>
          <c:order val="2"/>
          <c:tx>
            <c:strRef>
              <c:f>Sheet1!$D$1</c:f>
              <c:strCache>
                <c:ptCount val="1"/>
                <c:pt idx="0">
                  <c:v>IL-2R Antagonist</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Sheet1!$D$2:$D$12</c:f>
              <c:numCache>
                <c:formatCode>General</c:formatCode>
                <c:ptCount val="11"/>
                <c:pt idx="0">
                  <c:v>33.333300000000001</c:v>
                </c:pt>
                <c:pt idx="1">
                  <c:v>25.714300000000001</c:v>
                </c:pt>
                <c:pt idx="2">
                  <c:v>35</c:v>
                </c:pt>
                <c:pt idx="3">
                  <c:v>40</c:v>
                </c:pt>
                <c:pt idx="4">
                  <c:v>42.1053</c:v>
                </c:pt>
                <c:pt idx="5">
                  <c:v>39.285699999999999</c:v>
                </c:pt>
                <c:pt idx="6">
                  <c:v>22.222200000000001</c:v>
                </c:pt>
                <c:pt idx="7">
                  <c:v>27.2727</c:v>
                </c:pt>
                <c:pt idx="8">
                  <c:v>42.307699999999997</c:v>
                </c:pt>
                <c:pt idx="9">
                  <c:v>42.857100000000003</c:v>
                </c:pt>
                <c:pt idx="10">
                  <c:v>56.25</c:v>
                </c:pt>
              </c:numCache>
            </c:numRef>
          </c:val>
        </c:ser>
        <c:dLbls>
          <c:showLegendKey val="0"/>
          <c:showVal val="0"/>
          <c:showCatName val="0"/>
          <c:showSerName val="0"/>
          <c:showPercent val="0"/>
          <c:showBubbleSize val="0"/>
        </c:dLbls>
        <c:gapWidth val="100"/>
        <c:axId val="821069992"/>
        <c:axId val="821070384"/>
        <c:extLst>
          <c:ext xmlns:c15="http://schemas.microsoft.com/office/drawing/2012/chart" uri="{02D57815-91ED-43cb-92C2-25804820EDAC}">
            <c15:filteredBarSeries>
              <c15:ser>
                <c:idx val="3"/>
                <c:order val="3"/>
                <c:tx>
                  <c:strRef>
                    <c:extLst>
                      <c:ext uri="{02D57815-91ED-43cb-92C2-25804820EDAC}">
                        <c15:formulaRef>
                          <c15:sqref>Sheet1!$E$1</c15:sqref>
                        </c15:formulaRef>
                      </c:ext>
                    </c:extLst>
                    <c:strCache>
                      <c:ptCount val="1"/>
                      <c:pt idx="0">
                        <c:v>.</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extLst>
                      <c:ext uri="{02D57815-91ED-43cb-92C2-25804820EDAC}">
                        <c15:formulaRef>
                          <c15:sqref>Sheet1!$A$2:$A$12</c15:sqref>
                        </c15:formulaRef>
                      </c:ext>
                    </c:extLst>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extLst>
                      <c:ext uri="{02D57815-91ED-43cb-92C2-25804820EDAC}">
                        <c15:formulaRef>
                          <c15:sqref>Sheet1!$E$2:$E$12</c15:sqref>
                        </c15:formulaRef>
                      </c:ext>
                    </c:extLst>
                    <c:numCache>
                      <c:formatCode>General</c:formatCode>
                      <c:ptCount val="11"/>
                      <c:pt idx="0">
                        <c:v>0</c:v>
                      </c:pt>
                      <c:pt idx="1">
                        <c:v>0</c:v>
                      </c:pt>
                      <c:pt idx="2">
                        <c:v>0</c:v>
                      </c:pt>
                      <c:pt idx="3">
                        <c:v>0</c:v>
                      </c:pt>
                      <c:pt idx="4">
                        <c:v>0</c:v>
                      </c:pt>
                      <c:pt idx="5">
                        <c:v>0</c:v>
                      </c:pt>
                      <c:pt idx="6">
                        <c:v>0</c:v>
                      </c:pt>
                      <c:pt idx="7">
                        <c:v>0</c:v>
                      </c:pt>
                      <c:pt idx="8">
                        <c:v>0</c:v>
                      </c:pt>
                      <c:pt idx="9">
                        <c:v>0</c:v>
                      </c:pt>
                      <c:pt idx="10">
                        <c:v>0</c:v>
                      </c:pt>
                    </c:numCache>
                  </c:numRef>
                </c:val>
              </c15:ser>
            </c15:filteredBarSeries>
          </c:ext>
        </c:extLst>
      </c:barChart>
      <c:catAx>
        <c:axId val="821069992"/>
        <c:scaling>
          <c:orientation val="minMax"/>
        </c:scaling>
        <c:delete val="0"/>
        <c:axPos val="b"/>
        <c:numFmt formatCode="General" sourceLinked="0"/>
        <c:majorTickMark val="out"/>
        <c:minorTickMark val="none"/>
        <c:tickLblPos val="nextTo"/>
        <c:txPr>
          <a:bodyPr/>
          <a:lstStyle/>
          <a:p>
            <a:pPr>
              <a:defRPr sz="1500" b="1"/>
            </a:pPr>
            <a:endParaRPr lang="en-US"/>
          </a:p>
        </c:txPr>
        <c:crossAx val="821070384"/>
        <c:crosses val="autoZero"/>
        <c:auto val="1"/>
        <c:lblAlgn val="ctr"/>
        <c:lblOffset val="100"/>
        <c:noMultiLvlLbl val="0"/>
      </c:catAx>
      <c:valAx>
        <c:axId val="821070384"/>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821069992"/>
        <c:crosses val="autoZero"/>
        <c:crossBetween val="between"/>
        <c:majorUnit val="20"/>
      </c:valAx>
      <c:spPr>
        <a:solidFill>
          <a:srgbClr val="000000"/>
        </a:solidFill>
        <a:ln>
          <a:solidFill>
            <a:srgbClr val="FFFFFF"/>
          </a:solidFill>
        </a:ln>
      </c:spPr>
    </c:plotArea>
    <c:legend>
      <c:legendPos val="r"/>
      <c:layout>
        <c:manualLayout>
          <c:xMode val="edge"/>
          <c:yMode val="edge"/>
          <c:x val="0.16111731142302865"/>
          <c:y val="4.9613381660625747E-2"/>
          <c:w val="0.71625539198904498"/>
          <c:h val="7.6546265050202039E-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919E-2"/>
          <c:w val="0.8915245920346917"/>
          <c:h val="0.83839505413385829"/>
        </c:manualLayout>
      </c:layout>
      <c:barChart>
        <c:barDir val="col"/>
        <c:grouping val="clustered"/>
        <c:varyColors val="0"/>
        <c:ser>
          <c:idx val="0"/>
          <c:order val="0"/>
          <c:tx>
            <c:strRef>
              <c:f>Sheet1!$B$1</c:f>
              <c:strCache>
                <c:ptCount val="1"/>
                <c:pt idx="0">
                  <c:v>Any induction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dPt>
            <c:idx val="1"/>
            <c:invertIfNegative val="0"/>
            <c:bubble3D val="0"/>
          </c:dPt>
          <c:dPt>
            <c:idx val="2"/>
            <c:invertIfNegative val="0"/>
            <c:bubble3D val="0"/>
          </c:dPt>
          <c:dPt>
            <c:idx val="3"/>
            <c:invertIfNegative val="0"/>
            <c:bubble3D val="0"/>
          </c:dPt>
          <c:dPt>
            <c:idx val="11"/>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2"/>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3"/>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4"/>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5"/>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6"/>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7"/>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8"/>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9"/>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0"/>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1"/>
            <c:invertIfNegative val="0"/>
            <c:bubble3D val="0"/>
            <c:spPr>
              <a:gradFill>
                <a:gsLst>
                  <a:gs pos="0">
                    <a:srgbClr val="CC6600"/>
                  </a:gs>
                  <a:gs pos="50000">
                    <a:srgbClr val="FF9900"/>
                  </a:gs>
                  <a:gs pos="100000">
                    <a:srgbClr val="CC6600"/>
                  </a:gs>
                </a:gsLst>
                <a:lin ang="10800000" scaled="1"/>
              </a:gradFill>
              <a:ln>
                <a:solidFill>
                  <a:schemeClr val="bg2"/>
                </a:solidFill>
              </a:ln>
            </c:spPr>
          </c:dPt>
          <c:dPt>
            <c:idx val="22"/>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23"/>
            <c:invertIfNegative val="0"/>
            <c:bubble3D val="0"/>
            <c:spPr>
              <a:gradFill>
                <a:gsLst>
                  <a:gs pos="0">
                    <a:srgbClr val="CCCC00"/>
                  </a:gs>
                  <a:gs pos="50000">
                    <a:srgbClr val="FFFF00"/>
                  </a:gs>
                  <a:gs pos="100000">
                    <a:srgbClr val="CCCC00"/>
                  </a:gs>
                </a:gsLst>
                <a:lin ang="10800000" scaled="1"/>
              </a:gradFill>
              <a:ln>
                <a:solidFill>
                  <a:schemeClr val="bg2"/>
                </a:solidFill>
              </a:ln>
            </c:spPr>
          </c:dPt>
          <c:dPt>
            <c:idx val="24"/>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5"/>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6"/>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7"/>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28"/>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29"/>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0"/>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1"/>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2"/>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3"/>
            <c:invertIfNegative val="0"/>
            <c:bubble3D val="0"/>
            <c:spPr>
              <a:gradFill flip="none" rotWithShape="1">
                <a:gsLst>
                  <a:gs pos="0">
                    <a:srgbClr val="7030A0"/>
                  </a:gs>
                  <a:gs pos="50000">
                    <a:srgbClr val="9933FF"/>
                  </a:gs>
                  <a:gs pos="100000">
                    <a:srgbClr val="7030A0"/>
                  </a:gs>
                </a:gsLst>
                <a:lin ang="10800000" scaled="1"/>
                <a:tileRect/>
              </a:gradFill>
              <a:ln>
                <a:solidFill>
                  <a:schemeClr val="bg2"/>
                </a:solidFill>
              </a:ln>
            </c:spPr>
          </c:dPt>
          <c:dPt>
            <c:idx val="34"/>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5"/>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6"/>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7"/>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8"/>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9"/>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0"/>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1"/>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2"/>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3"/>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4"/>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5"/>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6"/>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7"/>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48"/>
            <c:invertIfNegative val="0"/>
            <c:bubble3D val="0"/>
            <c:spPr>
              <a:gradFill>
                <a:gsLst>
                  <a:gs pos="0">
                    <a:srgbClr val="6600CC"/>
                  </a:gs>
                  <a:gs pos="50000">
                    <a:srgbClr val="9933FF"/>
                  </a:gs>
                  <a:gs pos="100000">
                    <a:srgbClr val="6600CC"/>
                  </a:gs>
                </a:gsLst>
                <a:lin ang="10800000" scaled="1"/>
              </a:gradFill>
              <a:ln>
                <a:solidFill>
                  <a:schemeClr val="bg2"/>
                </a:solidFill>
              </a:ln>
            </c:spPr>
          </c:dPt>
          <c:dPt>
            <c:idx val="49"/>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0"/>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1"/>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2"/>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3"/>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4"/>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cat>
            <c:strRef>
              <c:f>Sheet1!$A$2:$A$36</c:f>
              <c:strCache>
                <c:ptCount val="35"/>
                <c:pt idx="0">
                  <c:v>2004</c:v>
                </c:pt>
                <c:pt idx="1">
                  <c:v>2005</c:v>
                </c:pt>
                <c:pt idx="2">
                  <c:v>2006</c:v>
                </c:pt>
                <c:pt idx="3">
                  <c:v>2007</c:v>
                </c:pt>
                <c:pt idx="4">
                  <c:v>2008</c:v>
                </c:pt>
                <c:pt idx="5">
                  <c:v>2009</c:v>
                </c:pt>
                <c:pt idx="6">
                  <c:v>2010</c:v>
                </c:pt>
                <c:pt idx="7">
                  <c:v>2011</c:v>
                </c:pt>
                <c:pt idx="8">
                  <c:v>2012</c:v>
                </c:pt>
                <c:pt idx="9">
                  <c:v>2013</c:v>
                </c:pt>
                <c:pt idx="10">
                  <c:v>2014</c:v>
                </c:pt>
                <c:pt idx="11">
                  <c:v> </c:v>
                </c:pt>
                <c:pt idx="12">
                  <c:v>2004</c:v>
                </c:pt>
                <c:pt idx="13">
                  <c:v>2005</c:v>
                </c:pt>
                <c:pt idx="14">
                  <c:v>2006</c:v>
                </c:pt>
                <c:pt idx="15">
                  <c:v>2007</c:v>
                </c:pt>
                <c:pt idx="16">
                  <c:v>2008</c:v>
                </c:pt>
                <c:pt idx="17">
                  <c:v>2009</c:v>
                </c:pt>
                <c:pt idx="18">
                  <c:v>2010</c:v>
                </c:pt>
                <c:pt idx="19">
                  <c:v>2011</c:v>
                </c:pt>
                <c:pt idx="20">
                  <c:v>2012</c:v>
                </c:pt>
                <c:pt idx="21">
                  <c:v>2013</c:v>
                </c:pt>
                <c:pt idx="22">
                  <c:v>2014</c:v>
                </c:pt>
                <c:pt idx="23">
                  <c:v> </c:v>
                </c:pt>
                <c:pt idx="24">
                  <c:v>2004</c:v>
                </c:pt>
                <c:pt idx="25">
                  <c:v>2005</c:v>
                </c:pt>
                <c:pt idx="26">
                  <c:v>2006</c:v>
                </c:pt>
                <c:pt idx="27">
                  <c:v>2007</c:v>
                </c:pt>
                <c:pt idx="28">
                  <c:v>2008</c:v>
                </c:pt>
                <c:pt idx="29">
                  <c:v>2009</c:v>
                </c:pt>
                <c:pt idx="30">
                  <c:v>2010</c:v>
                </c:pt>
                <c:pt idx="31">
                  <c:v>2011</c:v>
                </c:pt>
                <c:pt idx="32">
                  <c:v>2012</c:v>
                </c:pt>
                <c:pt idx="33">
                  <c:v>2013</c:v>
                </c:pt>
                <c:pt idx="34">
                  <c:v>2014</c:v>
                </c:pt>
              </c:strCache>
            </c:strRef>
          </c:cat>
          <c:val>
            <c:numRef>
              <c:f>Sheet1!$B$2:$B$36</c:f>
              <c:numCache>
                <c:formatCode>General</c:formatCode>
                <c:ptCount val="35"/>
                <c:pt idx="0">
                  <c:v>63.333300000000001</c:v>
                </c:pt>
                <c:pt idx="1">
                  <c:v>48.571399999999997</c:v>
                </c:pt>
                <c:pt idx="2">
                  <c:v>75</c:v>
                </c:pt>
                <c:pt idx="3">
                  <c:v>80</c:v>
                </c:pt>
                <c:pt idx="4">
                  <c:v>63.157899999999998</c:v>
                </c:pt>
                <c:pt idx="5">
                  <c:v>57.142899999999997</c:v>
                </c:pt>
                <c:pt idx="6">
                  <c:v>38.8889</c:v>
                </c:pt>
                <c:pt idx="7">
                  <c:v>45.454500000000003</c:v>
                </c:pt>
                <c:pt idx="8">
                  <c:v>73.076899999999995</c:v>
                </c:pt>
                <c:pt idx="9">
                  <c:v>50</c:v>
                </c:pt>
                <c:pt idx="10">
                  <c:v>62.5</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numCache>
            </c:numRef>
          </c:val>
        </c:ser>
        <c:ser>
          <c:idx val="1"/>
          <c:order val="1"/>
          <c:tx>
            <c:strRef>
              <c:f>Sheet1!$C$1</c:f>
              <c:strCache>
                <c:ptCount val="1"/>
                <c:pt idx="0">
                  <c:v>Polyclonal ALG/ATG</c:v>
                </c:pt>
              </c:strCache>
            </c:strRef>
          </c:tx>
          <c:spPr>
            <a:gradFill>
              <a:gsLst>
                <a:gs pos="50000">
                  <a:srgbClr val="FF9900"/>
                </a:gs>
                <a:gs pos="0">
                  <a:srgbClr val="CC6600"/>
                </a:gs>
                <a:gs pos="100000">
                  <a:srgbClr val="CC6600"/>
                </a:gs>
              </a:gsLst>
              <a:lin ang="10800000" scaled="0"/>
            </a:gradFill>
            <a:ln>
              <a:solidFill>
                <a:schemeClr val="bg2"/>
              </a:solidFill>
            </a:ln>
          </c:spPr>
          <c:invertIfNegative val="0"/>
          <c:cat>
            <c:strRef>
              <c:f>Sheet1!$A$2:$A$36</c:f>
              <c:strCache>
                <c:ptCount val="35"/>
                <c:pt idx="0">
                  <c:v>2004</c:v>
                </c:pt>
                <c:pt idx="1">
                  <c:v>2005</c:v>
                </c:pt>
                <c:pt idx="2">
                  <c:v>2006</c:v>
                </c:pt>
                <c:pt idx="3">
                  <c:v>2007</c:v>
                </c:pt>
                <c:pt idx="4">
                  <c:v>2008</c:v>
                </c:pt>
                <c:pt idx="5">
                  <c:v>2009</c:v>
                </c:pt>
                <c:pt idx="6">
                  <c:v>2010</c:v>
                </c:pt>
                <c:pt idx="7">
                  <c:v>2011</c:v>
                </c:pt>
                <c:pt idx="8">
                  <c:v>2012</c:v>
                </c:pt>
                <c:pt idx="9">
                  <c:v>2013</c:v>
                </c:pt>
                <c:pt idx="10">
                  <c:v>2014</c:v>
                </c:pt>
                <c:pt idx="11">
                  <c:v> </c:v>
                </c:pt>
                <c:pt idx="12">
                  <c:v>2004</c:v>
                </c:pt>
                <c:pt idx="13">
                  <c:v>2005</c:v>
                </c:pt>
                <c:pt idx="14">
                  <c:v>2006</c:v>
                </c:pt>
                <c:pt idx="15">
                  <c:v>2007</c:v>
                </c:pt>
                <c:pt idx="16">
                  <c:v>2008</c:v>
                </c:pt>
                <c:pt idx="17">
                  <c:v>2009</c:v>
                </c:pt>
                <c:pt idx="18">
                  <c:v>2010</c:v>
                </c:pt>
                <c:pt idx="19">
                  <c:v>2011</c:v>
                </c:pt>
                <c:pt idx="20">
                  <c:v>2012</c:v>
                </c:pt>
                <c:pt idx="21">
                  <c:v>2013</c:v>
                </c:pt>
                <c:pt idx="22">
                  <c:v>2014</c:v>
                </c:pt>
                <c:pt idx="23">
                  <c:v> </c:v>
                </c:pt>
                <c:pt idx="24">
                  <c:v>2004</c:v>
                </c:pt>
                <c:pt idx="25">
                  <c:v>2005</c:v>
                </c:pt>
                <c:pt idx="26">
                  <c:v>2006</c:v>
                </c:pt>
                <c:pt idx="27">
                  <c:v>2007</c:v>
                </c:pt>
                <c:pt idx="28">
                  <c:v>2008</c:v>
                </c:pt>
                <c:pt idx="29">
                  <c:v>2009</c:v>
                </c:pt>
                <c:pt idx="30">
                  <c:v>2010</c:v>
                </c:pt>
                <c:pt idx="31">
                  <c:v>2011</c:v>
                </c:pt>
                <c:pt idx="32">
                  <c:v>2012</c:v>
                </c:pt>
                <c:pt idx="33">
                  <c:v>2013</c:v>
                </c:pt>
                <c:pt idx="34">
                  <c:v>2014</c:v>
                </c:pt>
              </c:strCache>
            </c:strRef>
          </c:cat>
          <c:val>
            <c:numRef>
              <c:f>Sheet1!$C$2:$C$36</c:f>
              <c:numCache>
                <c:formatCode>General</c:formatCode>
                <c:ptCount val="35"/>
                <c:pt idx="0">
                  <c:v>0</c:v>
                </c:pt>
                <c:pt idx="1">
                  <c:v>0</c:v>
                </c:pt>
                <c:pt idx="2">
                  <c:v>0</c:v>
                </c:pt>
                <c:pt idx="3">
                  <c:v>0</c:v>
                </c:pt>
                <c:pt idx="4">
                  <c:v>0</c:v>
                </c:pt>
                <c:pt idx="5">
                  <c:v>0</c:v>
                </c:pt>
                <c:pt idx="6">
                  <c:v>0</c:v>
                </c:pt>
                <c:pt idx="7">
                  <c:v>0</c:v>
                </c:pt>
                <c:pt idx="8">
                  <c:v>0</c:v>
                </c:pt>
                <c:pt idx="9">
                  <c:v>0</c:v>
                </c:pt>
                <c:pt idx="10">
                  <c:v>0</c:v>
                </c:pt>
                <c:pt idx="11">
                  <c:v>0</c:v>
                </c:pt>
                <c:pt idx="12">
                  <c:v>23.333300000000001</c:v>
                </c:pt>
                <c:pt idx="13">
                  <c:v>14.2857</c:v>
                </c:pt>
                <c:pt idx="14">
                  <c:v>15</c:v>
                </c:pt>
                <c:pt idx="15">
                  <c:v>33.333300000000001</c:v>
                </c:pt>
                <c:pt idx="16">
                  <c:v>5.2632000000000003</c:v>
                </c:pt>
                <c:pt idx="17">
                  <c:v>14.2857</c:v>
                </c:pt>
                <c:pt idx="18">
                  <c:v>11.1111</c:v>
                </c:pt>
                <c:pt idx="19">
                  <c:v>13.6364</c:v>
                </c:pt>
                <c:pt idx="20">
                  <c:v>23.076899999999998</c:v>
                </c:pt>
                <c:pt idx="21">
                  <c:v>7.1429</c:v>
                </c:pt>
                <c:pt idx="22">
                  <c:v>12.5</c:v>
                </c:pt>
                <c:pt idx="23">
                  <c:v>0</c:v>
                </c:pt>
                <c:pt idx="24">
                  <c:v>0</c:v>
                </c:pt>
                <c:pt idx="25">
                  <c:v>0</c:v>
                </c:pt>
                <c:pt idx="26">
                  <c:v>0</c:v>
                </c:pt>
                <c:pt idx="27">
                  <c:v>0</c:v>
                </c:pt>
                <c:pt idx="28">
                  <c:v>0</c:v>
                </c:pt>
                <c:pt idx="29">
                  <c:v>0</c:v>
                </c:pt>
                <c:pt idx="30">
                  <c:v>0</c:v>
                </c:pt>
                <c:pt idx="31">
                  <c:v>0</c:v>
                </c:pt>
                <c:pt idx="32">
                  <c:v>0</c:v>
                </c:pt>
                <c:pt idx="33">
                  <c:v>0</c:v>
                </c:pt>
                <c:pt idx="34">
                  <c:v>0</c:v>
                </c:pt>
              </c:numCache>
            </c:numRef>
          </c:val>
        </c:ser>
        <c:ser>
          <c:idx val="2"/>
          <c:order val="2"/>
          <c:tx>
            <c:strRef>
              <c:f>Sheet1!$D$1</c:f>
              <c:strCache>
                <c:ptCount val="1"/>
                <c:pt idx="0">
                  <c:v>IL-2R Antagonist</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f>Sheet1!$A$2:$A$36</c:f>
              <c:strCache>
                <c:ptCount val="35"/>
                <c:pt idx="0">
                  <c:v>2004</c:v>
                </c:pt>
                <c:pt idx="1">
                  <c:v>2005</c:v>
                </c:pt>
                <c:pt idx="2">
                  <c:v>2006</c:v>
                </c:pt>
                <c:pt idx="3">
                  <c:v>2007</c:v>
                </c:pt>
                <c:pt idx="4">
                  <c:v>2008</c:v>
                </c:pt>
                <c:pt idx="5">
                  <c:v>2009</c:v>
                </c:pt>
                <c:pt idx="6">
                  <c:v>2010</c:v>
                </c:pt>
                <c:pt idx="7">
                  <c:v>2011</c:v>
                </c:pt>
                <c:pt idx="8">
                  <c:v>2012</c:v>
                </c:pt>
                <c:pt idx="9">
                  <c:v>2013</c:v>
                </c:pt>
                <c:pt idx="10">
                  <c:v>2014</c:v>
                </c:pt>
                <c:pt idx="11">
                  <c:v> </c:v>
                </c:pt>
                <c:pt idx="12">
                  <c:v>2004</c:v>
                </c:pt>
                <c:pt idx="13">
                  <c:v>2005</c:v>
                </c:pt>
                <c:pt idx="14">
                  <c:v>2006</c:v>
                </c:pt>
                <c:pt idx="15">
                  <c:v>2007</c:v>
                </c:pt>
                <c:pt idx="16">
                  <c:v>2008</c:v>
                </c:pt>
                <c:pt idx="17">
                  <c:v>2009</c:v>
                </c:pt>
                <c:pt idx="18">
                  <c:v>2010</c:v>
                </c:pt>
                <c:pt idx="19">
                  <c:v>2011</c:v>
                </c:pt>
                <c:pt idx="20">
                  <c:v>2012</c:v>
                </c:pt>
                <c:pt idx="21">
                  <c:v>2013</c:v>
                </c:pt>
                <c:pt idx="22">
                  <c:v>2014</c:v>
                </c:pt>
                <c:pt idx="23">
                  <c:v> </c:v>
                </c:pt>
                <c:pt idx="24">
                  <c:v>2004</c:v>
                </c:pt>
                <c:pt idx="25">
                  <c:v>2005</c:v>
                </c:pt>
                <c:pt idx="26">
                  <c:v>2006</c:v>
                </c:pt>
                <c:pt idx="27">
                  <c:v>2007</c:v>
                </c:pt>
                <c:pt idx="28">
                  <c:v>2008</c:v>
                </c:pt>
                <c:pt idx="29">
                  <c:v>2009</c:v>
                </c:pt>
                <c:pt idx="30">
                  <c:v>2010</c:v>
                </c:pt>
                <c:pt idx="31">
                  <c:v>2011</c:v>
                </c:pt>
                <c:pt idx="32">
                  <c:v>2012</c:v>
                </c:pt>
                <c:pt idx="33">
                  <c:v>2013</c:v>
                </c:pt>
                <c:pt idx="34">
                  <c:v>2014</c:v>
                </c:pt>
              </c:strCache>
            </c:strRef>
          </c:cat>
          <c:val>
            <c:numRef>
              <c:f>Sheet1!$D$2:$D$36</c:f>
              <c:numCache>
                <c:formatCode>General</c:formatCode>
                <c:ptCount val="3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33.333300000000001</c:v>
                </c:pt>
                <c:pt idx="25">
                  <c:v>25.714300000000001</c:v>
                </c:pt>
                <c:pt idx="26">
                  <c:v>35</c:v>
                </c:pt>
                <c:pt idx="27">
                  <c:v>40</c:v>
                </c:pt>
                <c:pt idx="28">
                  <c:v>42.1053</c:v>
                </c:pt>
                <c:pt idx="29">
                  <c:v>39.285699999999999</c:v>
                </c:pt>
                <c:pt idx="30">
                  <c:v>22.222200000000001</c:v>
                </c:pt>
                <c:pt idx="31">
                  <c:v>27.2727</c:v>
                </c:pt>
                <c:pt idx="32">
                  <c:v>42.307699999999997</c:v>
                </c:pt>
                <c:pt idx="33">
                  <c:v>42.857100000000003</c:v>
                </c:pt>
                <c:pt idx="34">
                  <c:v>56.25</c:v>
                </c:pt>
              </c:numCache>
            </c:numRef>
          </c:val>
        </c:ser>
        <c:dLbls>
          <c:showLegendKey val="0"/>
          <c:showVal val="0"/>
          <c:showCatName val="0"/>
          <c:showSerName val="0"/>
          <c:showPercent val="0"/>
          <c:showBubbleSize val="0"/>
        </c:dLbls>
        <c:gapWidth val="0"/>
        <c:overlap val="100"/>
        <c:axId val="668914040"/>
        <c:axId val="668914432"/>
        <c:extLst>
          <c:ext xmlns:c15="http://schemas.microsoft.com/office/drawing/2012/chart" uri="{02D57815-91ED-43cb-92C2-25804820EDAC}">
            <c15:filteredBarSeries>
              <c15:ser>
                <c:idx val="3"/>
                <c:order val="3"/>
                <c:tx>
                  <c:strRef>
                    <c:extLst>
                      <c:ext uri="{02D57815-91ED-43cb-92C2-25804820EDAC}">
                        <c15:formulaRef>
                          <c15:sqref>Sheet1!$E$1</c15:sqref>
                        </c15:formulaRef>
                      </c:ext>
                    </c:extLst>
                    <c:strCache>
                      <c:ptCount val="1"/>
                      <c:pt idx="0">
                        <c:v>.</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extLst>
                      <c:ext uri="{02D57815-91ED-43cb-92C2-25804820EDAC}">
                        <c15:formulaRef>
                          <c15:sqref>Sheet1!$A$2:$A$36</c15:sqref>
                        </c15:formulaRef>
                      </c:ext>
                    </c:extLst>
                    <c:strCache>
                      <c:ptCount val="35"/>
                      <c:pt idx="0">
                        <c:v>2004</c:v>
                      </c:pt>
                      <c:pt idx="1">
                        <c:v>2005</c:v>
                      </c:pt>
                      <c:pt idx="2">
                        <c:v>2006</c:v>
                      </c:pt>
                      <c:pt idx="3">
                        <c:v>2007</c:v>
                      </c:pt>
                      <c:pt idx="4">
                        <c:v>2008</c:v>
                      </c:pt>
                      <c:pt idx="5">
                        <c:v>2009</c:v>
                      </c:pt>
                      <c:pt idx="6">
                        <c:v>2010</c:v>
                      </c:pt>
                      <c:pt idx="7">
                        <c:v>2011</c:v>
                      </c:pt>
                      <c:pt idx="8">
                        <c:v>2012</c:v>
                      </c:pt>
                      <c:pt idx="9">
                        <c:v>2013</c:v>
                      </c:pt>
                      <c:pt idx="10">
                        <c:v>2014</c:v>
                      </c:pt>
                      <c:pt idx="11">
                        <c:v> </c:v>
                      </c:pt>
                      <c:pt idx="12">
                        <c:v>2004</c:v>
                      </c:pt>
                      <c:pt idx="13">
                        <c:v>2005</c:v>
                      </c:pt>
                      <c:pt idx="14">
                        <c:v>2006</c:v>
                      </c:pt>
                      <c:pt idx="15">
                        <c:v>2007</c:v>
                      </c:pt>
                      <c:pt idx="16">
                        <c:v>2008</c:v>
                      </c:pt>
                      <c:pt idx="17">
                        <c:v>2009</c:v>
                      </c:pt>
                      <c:pt idx="18">
                        <c:v>2010</c:v>
                      </c:pt>
                      <c:pt idx="19">
                        <c:v>2011</c:v>
                      </c:pt>
                      <c:pt idx="20">
                        <c:v>2012</c:v>
                      </c:pt>
                      <c:pt idx="21">
                        <c:v>2013</c:v>
                      </c:pt>
                      <c:pt idx="22">
                        <c:v>2014</c:v>
                      </c:pt>
                      <c:pt idx="23">
                        <c:v> </c:v>
                      </c:pt>
                      <c:pt idx="24">
                        <c:v>2004</c:v>
                      </c:pt>
                      <c:pt idx="25">
                        <c:v>2005</c:v>
                      </c:pt>
                      <c:pt idx="26">
                        <c:v>2006</c:v>
                      </c:pt>
                      <c:pt idx="27">
                        <c:v>2007</c:v>
                      </c:pt>
                      <c:pt idx="28">
                        <c:v>2008</c:v>
                      </c:pt>
                      <c:pt idx="29">
                        <c:v>2009</c:v>
                      </c:pt>
                      <c:pt idx="30">
                        <c:v>2010</c:v>
                      </c:pt>
                      <c:pt idx="31">
                        <c:v>2011</c:v>
                      </c:pt>
                      <c:pt idx="32">
                        <c:v>2012</c:v>
                      </c:pt>
                      <c:pt idx="33">
                        <c:v>2013</c:v>
                      </c:pt>
                      <c:pt idx="34">
                        <c:v>2014</c:v>
                      </c:pt>
                    </c:strCache>
                  </c:strRef>
                </c:cat>
                <c:val>
                  <c:numRef>
                    <c:extLst>
                      <c:ext uri="{02D57815-91ED-43cb-92C2-25804820EDAC}">
                        <c15:formulaRef>
                          <c15:sqref>Sheet1!$E$2:$E$36</c15:sqref>
                        </c15:formulaRef>
                      </c:ext>
                    </c:extLst>
                    <c:numCache>
                      <c:formatCode>General</c:formatCode>
                      <c:ptCount val="3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numCache>
                  </c:numRef>
                </c:val>
              </c15:ser>
            </c15:filteredBarSeries>
          </c:ext>
        </c:extLst>
      </c:barChart>
      <c:catAx>
        <c:axId val="668914040"/>
        <c:scaling>
          <c:orientation val="minMax"/>
        </c:scaling>
        <c:delete val="0"/>
        <c:axPos val="b"/>
        <c:numFmt formatCode="General" sourceLinked="1"/>
        <c:majorTickMark val="out"/>
        <c:minorTickMark val="none"/>
        <c:tickLblPos val="nextTo"/>
        <c:txPr>
          <a:bodyPr rot="-2700000"/>
          <a:lstStyle/>
          <a:p>
            <a:pPr>
              <a:defRPr sz="1200" b="1"/>
            </a:pPr>
            <a:endParaRPr lang="en-US"/>
          </a:p>
        </c:txPr>
        <c:crossAx val="668914432"/>
        <c:crosses val="autoZero"/>
        <c:auto val="1"/>
        <c:lblAlgn val="ctr"/>
        <c:lblOffset val="100"/>
        <c:tickLblSkip val="1"/>
        <c:tickMarkSkip val="1"/>
        <c:noMultiLvlLbl val="0"/>
      </c:catAx>
      <c:valAx>
        <c:axId val="668914432"/>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68914040"/>
        <c:crosses val="autoZero"/>
        <c:crossBetween val="between"/>
      </c:valAx>
      <c:spPr>
        <a:solidFill>
          <a:srgbClr val="000000"/>
        </a:solidFill>
        <a:ln>
          <a:solidFill>
            <a:srgbClr val="FFFFFF"/>
          </a:solidFill>
        </a:ln>
      </c:spPr>
    </c:plotArea>
    <c:legend>
      <c:legendPos val="r"/>
      <c:layout>
        <c:manualLayout>
          <c:xMode val="edge"/>
          <c:yMode val="edge"/>
          <c:x val="0.12005911217619537"/>
          <c:y val="5.2557824803149598E-2"/>
          <c:w val="0.8176220472440946"/>
          <c:h val="7.9780183727034118E-2"/>
        </c:manualLayout>
      </c:layout>
      <c:overlay val="0"/>
      <c:spPr>
        <a:solidFill>
          <a:srgbClr val="000000"/>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905E-2"/>
          <c:w val="0.8915245920346917"/>
          <c:h val="0.79433760398593956"/>
        </c:manualLayout>
      </c:layout>
      <c:barChart>
        <c:barDir val="col"/>
        <c:grouping val="clustered"/>
        <c:varyColors val="0"/>
        <c:ser>
          <c:idx val="0"/>
          <c:order val="0"/>
          <c:tx>
            <c:strRef>
              <c:f>Sheet1!$B$1</c:f>
              <c:strCache>
                <c:ptCount val="1"/>
                <c:pt idx="0">
                  <c:v>Year 1 (N=230)</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Cyclosporine</c:v>
                </c:pt>
                <c:pt idx="1">
                  <c:v>Tacrolimus</c:v>
                </c:pt>
                <c:pt idx="2">
                  <c:v>Sirolimus/
Everolimus</c:v>
                </c:pt>
                <c:pt idx="3">
                  <c:v>MMF/MPA</c:v>
                </c:pt>
                <c:pt idx="4">
                  <c:v>Azathioprine</c:v>
                </c:pt>
                <c:pt idx="5">
                  <c:v>Prednisone</c:v>
                </c:pt>
              </c:strCache>
            </c:strRef>
          </c:cat>
          <c:val>
            <c:numRef>
              <c:f>Sheet1!$B$2:$B$7</c:f>
              <c:numCache>
                <c:formatCode>General</c:formatCode>
                <c:ptCount val="6"/>
                <c:pt idx="0">
                  <c:v>9.1303999999999998</c:v>
                </c:pt>
                <c:pt idx="1">
                  <c:v>88.695700000000002</c:v>
                </c:pt>
                <c:pt idx="2">
                  <c:v>6.0869999999999997</c:v>
                </c:pt>
                <c:pt idx="3">
                  <c:v>64.782600000000002</c:v>
                </c:pt>
                <c:pt idx="4">
                  <c:v>22.608699999999999</c:v>
                </c:pt>
                <c:pt idx="5">
                  <c:v>96.087000000000003</c:v>
                </c:pt>
              </c:numCache>
            </c:numRef>
          </c:val>
        </c:ser>
        <c:ser>
          <c:idx val="1"/>
          <c:order val="1"/>
          <c:tx>
            <c:strRef>
              <c:f>Sheet1!$C$1</c:f>
              <c:strCache>
                <c:ptCount val="1"/>
                <c:pt idx="0">
                  <c:v>Year 5 (N=121)</c:v>
                </c:pt>
              </c:strCache>
            </c:strRef>
          </c:tx>
          <c:spPr>
            <a:gradFill>
              <a:gsLst>
                <a:gs pos="0">
                  <a:srgbClr val="7030A0"/>
                </a:gs>
                <a:gs pos="50000">
                  <a:srgbClr val="9966FF"/>
                </a:gs>
                <a:gs pos="100000">
                  <a:srgbClr val="7030A0"/>
                </a:gs>
              </a:gsLst>
              <a:lin ang="10800000" scaled="1"/>
            </a:gradFill>
            <a:ln>
              <a:solidFill>
                <a:schemeClr val="bg2"/>
              </a:solidFill>
            </a:ln>
          </c:spPr>
          <c:invertIfNegative val="0"/>
          <c:cat>
            <c:strRef>
              <c:f>Sheet1!$A$2:$A$7</c:f>
              <c:strCache>
                <c:ptCount val="6"/>
                <c:pt idx="0">
                  <c:v>Cyclosporine</c:v>
                </c:pt>
                <c:pt idx="1">
                  <c:v>Tacrolimus</c:v>
                </c:pt>
                <c:pt idx="2">
                  <c:v>Sirolimus/
Everolimus</c:v>
                </c:pt>
                <c:pt idx="3">
                  <c:v>MMF/MPA</c:v>
                </c:pt>
                <c:pt idx="4">
                  <c:v>Azathioprine</c:v>
                </c:pt>
                <c:pt idx="5">
                  <c:v>Prednisone</c:v>
                </c:pt>
              </c:strCache>
            </c:strRef>
          </c:cat>
          <c:val>
            <c:numRef>
              <c:f>Sheet1!$C$2:$C$7</c:f>
              <c:numCache>
                <c:formatCode>General</c:formatCode>
                <c:ptCount val="6"/>
                <c:pt idx="0">
                  <c:v>16.5289</c:v>
                </c:pt>
                <c:pt idx="1">
                  <c:v>83.471100000000007</c:v>
                </c:pt>
                <c:pt idx="2">
                  <c:v>18.181799999999999</c:v>
                </c:pt>
                <c:pt idx="3">
                  <c:v>47.933900000000001</c:v>
                </c:pt>
                <c:pt idx="4">
                  <c:v>33.057899999999997</c:v>
                </c:pt>
                <c:pt idx="5">
                  <c:v>93.388400000000004</c:v>
                </c:pt>
              </c:numCache>
            </c:numRef>
          </c:val>
        </c:ser>
        <c:dLbls>
          <c:showLegendKey val="0"/>
          <c:showVal val="0"/>
          <c:showCatName val="0"/>
          <c:showSerName val="0"/>
          <c:showPercent val="0"/>
          <c:showBubbleSize val="0"/>
        </c:dLbls>
        <c:gapWidth val="100"/>
        <c:axId val="668915216"/>
        <c:axId val="917557064"/>
      </c:barChart>
      <c:catAx>
        <c:axId val="668915216"/>
        <c:scaling>
          <c:orientation val="minMax"/>
        </c:scaling>
        <c:delete val="0"/>
        <c:axPos val="b"/>
        <c:numFmt formatCode="General" sourceLinked="0"/>
        <c:majorTickMark val="out"/>
        <c:minorTickMark val="none"/>
        <c:tickLblPos val="nextTo"/>
        <c:txPr>
          <a:bodyPr/>
          <a:lstStyle/>
          <a:p>
            <a:pPr>
              <a:defRPr sz="1500" b="1"/>
            </a:pPr>
            <a:endParaRPr lang="en-US"/>
          </a:p>
        </c:txPr>
        <c:crossAx val="917557064"/>
        <c:crosses val="autoZero"/>
        <c:auto val="1"/>
        <c:lblAlgn val="ctr"/>
        <c:lblOffset val="100"/>
        <c:noMultiLvlLbl val="0"/>
      </c:catAx>
      <c:valAx>
        <c:axId val="917557064"/>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68915216"/>
        <c:crosses val="autoZero"/>
        <c:crossBetween val="between"/>
        <c:majorUnit val="20"/>
      </c:valAx>
      <c:spPr>
        <a:solidFill>
          <a:srgbClr val="000000"/>
        </a:solidFill>
        <a:ln>
          <a:solidFill>
            <a:srgbClr val="FFFFFF"/>
          </a:solidFill>
        </a:ln>
      </c:spPr>
    </c:plotArea>
    <c:legend>
      <c:legendPos val="r"/>
      <c:layout>
        <c:manualLayout>
          <c:xMode val="edge"/>
          <c:yMode val="edge"/>
          <c:x val="0.41184194910418814"/>
          <c:y val="6.5486439195100624E-2"/>
          <c:w val="0.39124797443797787"/>
          <c:h val="0.10546456692913386"/>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60886865228802933"/>
          <c:h val="0.84518506161306095"/>
        </c:manualLayout>
      </c:layout>
      <c:barChart>
        <c:barDir val="col"/>
        <c:grouping val="percentStacked"/>
        <c:varyColors val="0"/>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Sheet1!$B$1:$C$1</c:f>
              <c:strCache>
                <c:ptCount val="2"/>
                <c:pt idx="0">
                  <c:v>Year 1 (N=230)</c:v>
                </c:pt>
                <c:pt idx="1">
                  <c:v>Year 5 (N=121)</c:v>
                </c:pt>
              </c:strCache>
            </c:strRef>
          </c:cat>
          <c:val>
            <c:numRef>
              <c:f>Sheet1!$B$2:$C$2</c:f>
              <c:numCache>
                <c:formatCode>General</c:formatCode>
                <c:ptCount val="2"/>
                <c:pt idx="0">
                  <c:v>8</c:v>
                </c:pt>
                <c:pt idx="1">
                  <c:v>3</c:v>
                </c:pt>
              </c:numCache>
            </c:numRef>
          </c:val>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invertIfNegative val="0"/>
          <c:cat>
            <c:strRef>
              <c:f>Sheet1!$B$1:$C$1</c:f>
              <c:strCache>
                <c:ptCount val="2"/>
                <c:pt idx="0">
                  <c:v>Year 1 (N=230)</c:v>
                </c:pt>
                <c:pt idx="1">
                  <c:v>Year 5 (N=121)</c:v>
                </c:pt>
              </c:strCache>
            </c:strRef>
          </c:cat>
          <c:val>
            <c:numRef>
              <c:f>Sheet1!$B$3:$C$3</c:f>
              <c:numCache>
                <c:formatCode>General</c:formatCode>
                <c:ptCount val="2"/>
                <c:pt idx="0">
                  <c:v>12</c:v>
                </c:pt>
                <c:pt idx="1">
                  <c:v>10</c:v>
                </c:pt>
              </c:numCache>
            </c:numRef>
          </c:val>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Sheet1!$B$1:$C$1</c:f>
              <c:strCache>
                <c:ptCount val="2"/>
                <c:pt idx="0">
                  <c:v>Year 1 (N=230)</c:v>
                </c:pt>
                <c:pt idx="1">
                  <c:v>Year 5 (N=121)</c:v>
                </c:pt>
              </c:strCache>
            </c:strRef>
          </c:cat>
          <c:val>
            <c:numRef>
              <c:f>Sheet1!$B$4:$C$4</c:f>
              <c:numCache>
                <c:formatCode>General</c:formatCode>
                <c:ptCount val="2"/>
                <c:pt idx="0">
                  <c:v>39</c:v>
                </c:pt>
                <c:pt idx="1">
                  <c:v>31</c:v>
                </c:pt>
              </c:numCache>
            </c:numRef>
          </c:val>
        </c:ser>
        <c:ser>
          <c:idx val="3"/>
          <c:order val="3"/>
          <c:tx>
            <c:strRef>
              <c:f>Sheet1!$A$5</c:f>
              <c:strCache>
                <c:ptCount val="1"/>
                <c:pt idx="0">
                  <c:v>Tacrolimus + MMF/MPA</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invertIfNegative val="0"/>
          <c:cat>
            <c:strRef>
              <c:f>Sheet1!$B$1:$C$1</c:f>
              <c:strCache>
                <c:ptCount val="2"/>
                <c:pt idx="0">
                  <c:v>Year 1 (N=230)</c:v>
                </c:pt>
                <c:pt idx="1">
                  <c:v>Year 5 (N=121)</c:v>
                </c:pt>
              </c:strCache>
            </c:strRef>
          </c:cat>
          <c:val>
            <c:numRef>
              <c:f>Sheet1!$B$5:$C$5</c:f>
              <c:numCache>
                <c:formatCode>General</c:formatCode>
                <c:ptCount val="2"/>
                <c:pt idx="0">
                  <c:v>125</c:v>
                </c:pt>
                <c:pt idx="1">
                  <c:v>38</c:v>
                </c:pt>
              </c:numCache>
            </c:numRef>
          </c:val>
        </c:ser>
        <c:ser>
          <c:idx val="4"/>
          <c:order val="4"/>
          <c:tx>
            <c:strRef>
              <c:f>Sheet1!$A$6</c:f>
              <c:strCache>
                <c:ptCount val="1"/>
                <c:pt idx="0">
                  <c:v>Tacrolimus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invertIfNegative val="0"/>
          <c:cat>
            <c:strRef>
              <c:f>Sheet1!$B$1:$C$1</c:f>
              <c:strCache>
                <c:ptCount val="2"/>
                <c:pt idx="0">
                  <c:v>Year 1 (N=230)</c:v>
                </c:pt>
                <c:pt idx="1">
                  <c:v>Year 5 (N=121)</c:v>
                </c:pt>
              </c:strCache>
            </c:strRef>
          </c:cat>
          <c:val>
            <c:numRef>
              <c:f>Sheet1!$B$6:$C$6</c:f>
              <c:numCache>
                <c:formatCode>General</c:formatCode>
                <c:ptCount val="2"/>
                <c:pt idx="0">
                  <c:v>27</c:v>
                </c:pt>
                <c:pt idx="1">
                  <c:v>15</c:v>
                </c:pt>
              </c:numCache>
            </c:numRef>
          </c:val>
        </c:ser>
        <c:ser>
          <c:idx val="5"/>
          <c:order val="5"/>
          <c:tx>
            <c:strRef>
              <c:f>Sheet1!$A$7</c:f>
              <c:strCache>
                <c:ptCount val="1"/>
                <c:pt idx="0">
                  <c:v>Sirolimus/Everolimus + Calcineurinc</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Sheet1!$B$1:$C$1</c:f>
              <c:strCache>
                <c:ptCount val="2"/>
                <c:pt idx="0">
                  <c:v>Year 1 (N=230)</c:v>
                </c:pt>
                <c:pt idx="1">
                  <c:v>Year 5 (N=121)</c:v>
                </c:pt>
              </c:strCache>
            </c:strRef>
          </c:cat>
          <c:val>
            <c:numRef>
              <c:f>Sheet1!$B$7:$C$7</c:f>
              <c:numCache>
                <c:formatCode>General</c:formatCode>
                <c:ptCount val="2"/>
                <c:pt idx="0">
                  <c:v>2</c:v>
                </c:pt>
                <c:pt idx="1">
                  <c:v>7</c:v>
                </c:pt>
              </c:numCache>
            </c:numRef>
          </c:val>
        </c:ser>
        <c:ser>
          <c:idx val="6"/>
          <c:order val="6"/>
          <c:tx>
            <c:strRef>
              <c:f>Sheet1!$A$8</c:f>
              <c:strCache>
                <c:ptCount val="1"/>
                <c:pt idx="0">
                  <c:v>Sirolimus/Everolimus + Calcineurin + Cell</c:v>
                </c:pt>
              </c:strCache>
            </c:strRef>
          </c:tx>
          <c:spPr>
            <a:gradFill flip="none" rotWithShape="1">
              <a:gsLst>
                <a:gs pos="0">
                  <a:srgbClr val="00C9C4"/>
                </a:gs>
                <a:gs pos="50000">
                  <a:srgbClr val="00FFFF"/>
                </a:gs>
                <a:gs pos="100000">
                  <a:srgbClr val="00C9C4"/>
                </a:gs>
              </a:gsLst>
              <a:lin ang="10800000" scaled="1"/>
              <a:tileRect/>
            </a:gradFill>
            <a:ln>
              <a:solidFill>
                <a:srgbClr val="000000"/>
              </a:solidFill>
            </a:ln>
          </c:spPr>
          <c:invertIfNegative val="0"/>
          <c:cat>
            <c:strRef>
              <c:f>Sheet1!$B$1:$C$1</c:f>
              <c:strCache>
                <c:ptCount val="2"/>
                <c:pt idx="0">
                  <c:v>Year 1 (N=230)</c:v>
                </c:pt>
                <c:pt idx="1">
                  <c:v>Year 5 (N=121)</c:v>
                </c:pt>
              </c:strCache>
            </c:strRef>
          </c:cat>
          <c:val>
            <c:numRef>
              <c:f>Sheet1!$B$8:$C$8</c:f>
              <c:numCache>
                <c:formatCode>General</c:formatCode>
                <c:ptCount val="2"/>
                <c:pt idx="0">
                  <c:v>10</c:v>
                </c:pt>
                <c:pt idx="1">
                  <c:v>13</c:v>
                </c:pt>
              </c:numCache>
            </c:numRef>
          </c:val>
        </c:ser>
        <c:ser>
          <c:idx val="7"/>
          <c:order val="7"/>
          <c:tx>
            <c:strRef>
              <c:f>Sheet1!$A$9</c:f>
              <c:strCache>
                <c:ptCount val="1"/>
                <c:pt idx="0">
                  <c:v>Other</c:v>
                </c:pt>
              </c:strCache>
            </c:strRef>
          </c:tx>
          <c:spPr>
            <a:gradFill>
              <a:gsLst>
                <a:gs pos="0">
                  <a:srgbClr val="9900FF"/>
                </a:gs>
                <a:gs pos="50000">
                  <a:srgbClr val="9966FF"/>
                </a:gs>
                <a:gs pos="100000">
                  <a:srgbClr val="9900FF"/>
                </a:gs>
              </a:gsLst>
              <a:lin ang="10800000" scaled="1"/>
            </a:gradFill>
            <a:ln>
              <a:solidFill>
                <a:srgbClr val="000000"/>
              </a:solidFill>
            </a:ln>
          </c:spPr>
          <c:invertIfNegative val="0"/>
          <c:cat>
            <c:strRef>
              <c:f>Sheet1!$B$1:$C$1</c:f>
              <c:strCache>
                <c:ptCount val="2"/>
                <c:pt idx="0">
                  <c:v>Year 1 (N=230)</c:v>
                </c:pt>
                <c:pt idx="1">
                  <c:v>Year 5 (N=121)</c:v>
                </c:pt>
              </c:strCache>
            </c:strRef>
          </c:cat>
          <c:val>
            <c:numRef>
              <c:f>Sheet1!$B$9:$C$9</c:f>
              <c:numCache>
                <c:formatCode>General</c:formatCode>
                <c:ptCount val="2"/>
                <c:pt idx="0">
                  <c:v>7</c:v>
                </c:pt>
                <c:pt idx="1">
                  <c:v>4</c:v>
                </c:pt>
              </c:numCache>
            </c:numRef>
          </c:val>
        </c:ser>
        <c:dLbls>
          <c:showLegendKey val="0"/>
          <c:showVal val="0"/>
          <c:showCatName val="0"/>
          <c:showSerName val="0"/>
          <c:showPercent val="0"/>
          <c:showBubbleSize val="0"/>
        </c:dLbls>
        <c:gapWidth val="62"/>
        <c:overlap val="100"/>
        <c:axId val="917557848"/>
        <c:axId val="917558240"/>
        <c:extLst>
          <c:ext xmlns:c15="http://schemas.microsoft.com/office/drawing/2012/chart" uri="{02D57815-91ED-43cb-92C2-25804820EDAC}">
            <c15:filteredBarSeries>
              <c15:ser>
                <c:idx val="8"/>
                <c:order val="8"/>
                <c:tx>
                  <c:strRef>
                    <c:extLst>
                      <c:ext uri="{02D57815-91ED-43cb-92C2-25804820EDAC}">
                        <c15:formulaRef>
                          <c15:sqref>Sheet1!$A$10</c15:sqref>
                        </c15:formulaRef>
                      </c:ext>
                    </c:extLst>
                    <c:strCache>
                      <c:ptCount val="1"/>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extLst>
                      <c:ext uri="{02D57815-91ED-43cb-92C2-25804820EDAC}">
                        <c15:formulaRef>
                          <c15:sqref>Sheet1!$B$1:$C$1</c15:sqref>
                        </c15:formulaRef>
                      </c:ext>
                    </c:extLst>
                    <c:strCache>
                      <c:ptCount val="2"/>
                      <c:pt idx="0">
                        <c:v>Year 1 (N=230)</c:v>
                      </c:pt>
                      <c:pt idx="1">
                        <c:v>Year 5 (N=121)</c:v>
                      </c:pt>
                    </c:strCache>
                  </c:strRef>
                </c:cat>
                <c:val>
                  <c:numRef>
                    <c:extLst>
                      <c:ext uri="{02D57815-91ED-43cb-92C2-25804820EDAC}">
                        <c15:formulaRef>
                          <c15:sqref>Sheet1!$B$9:$C$9</c15:sqref>
                        </c15:formulaRef>
                      </c:ext>
                    </c:extLst>
                    <c:numCache>
                      <c:formatCode>General</c:formatCode>
                      <c:ptCount val="2"/>
                      <c:pt idx="0">
                        <c:v>7</c:v>
                      </c:pt>
                      <c:pt idx="1">
                        <c:v>4</c:v>
                      </c:pt>
                    </c:numCache>
                  </c:numRef>
                </c:val>
              </c15:ser>
            </c15:filteredBarSeries>
          </c:ext>
        </c:extLst>
      </c:barChart>
      <c:catAx>
        <c:axId val="917557848"/>
        <c:scaling>
          <c:orientation val="minMax"/>
        </c:scaling>
        <c:delete val="0"/>
        <c:axPos val="b"/>
        <c:numFmt formatCode="General" sourceLinked="0"/>
        <c:majorTickMark val="out"/>
        <c:minorTickMark val="none"/>
        <c:tickLblPos val="nextTo"/>
        <c:txPr>
          <a:bodyPr/>
          <a:lstStyle/>
          <a:p>
            <a:pPr>
              <a:defRPr sz="1500" b="1"/>
            </a:pPr>
            <a:endParaRPr lang="en-US"/>
          </a:p>
        </c:txPr>
        <c:crossAx val="917558240"/>
        <c:crosses val="autoZero"/>
        <c:auto val="1"/>
        <c:lblAlgn val="ctr"/>
        <c:lblOffset val="100"/>
        <c:noMultiLvlLbl val="0"/>
      </c:catAx>
      <c:valAx>
        <c:axId val="917558240"/>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917557848"/>
        <c:crosses val="autoZero"/>
        <c:crossBetween val="between"/>
        <c:majorUnit val="0.2"/>
      </c:valAx>
      <c:spPr>
        <a:solidFill>
          <a:srgbClr val="000000"/>
        </a:solidFill>
        <a:ln>
          <a:solidFill>
            <a:srgbClr val="FFFFFF"/>
          </a:solidFill>
        </a:ln>
      </c:spPr>
    </c:plotArea>
    <c:legend>
      <c:legendPos val="r"/>
      <c:layout>
        <c:manualLayout>
          <c:xMode val="edge"/>
          <c:yMode val="edge"/>
          <c:x val="0.65814332990984825"/>
          <c:y val="5.5719782908492374E-2"/>
          <c:w val="0.33956681501768793"/>
          <c:h val="0.81479714400106751"/>
        </c:manualLayout>
      </c:layout>
      <c:overlay val="0"/>
      <c:spPr>
        <a:solidFill>
          <a:schemeClr val="bg2"/>
        </a:solidFill>
        <a:ln w="12700">
          <a:solidFill>
            <a:srgbClr val="FFFFFF"/>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48"/>
          <c:h val="0.79852034120734605"/>
        </c:manualLayout>
      </c:layout>
      <c:scatterChart>
        <c:scatterStyle val="lineMarker"/>
        <c:varyColors val="0"/>
        <c:ser>
          <c:idx val="0"/>
          <c:order val="0"/>
          <c:tx>
            <c:strRef>
              <c:f>Sheet1!$B$1</c:f>
              <c:strCache>
                <c:ptCount val="1"/>
                <c:pt idx="0">
                  <c:v>Freedom from Coronary Artery Vasculopathy (N=397)</c:v>
                </c:pt>
              </c:strCache>
            </c:strRef>
          </c:tx>
          <c:spPr>
            <a:ln w="41275">
              <a:solidFill>
                <a:srgbClr val="00FF00"/>
              </a:solidFill>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numCache>
            </c:numRef>
          </c:xVal>
          <c:yVal>
            <c:numRef>
              <c:f>Sheet1!$B$2:$B$170</c:f>
              <c:numCache>
                <c:formatCode>General</c:formatCode>
                <c:ptCount val="169"/>
                <c:pt idx="0">
                  <c:v>100</c:v>
                </c:pt>
                <c:pt idx="1">
                  <c:v>100</c:v>
                </c:pt>
                <c:pt idx="2">
                  <c:v>99.748000000000005</c:v>
                </c:pt>
                <c:pt idx="3">
                  <c:v>99.748000000000005</c:v>
                </c:pt>
                <c:pt idx="4">
                  <c:v>99.494</c:v>
                </c:pt>
                <c:pt idx="5">
                  <c:v>99.238</c:v>
                </c:pt>
                <c:pt idx="6">
                  <c:v>98.206999999999994</c:v>
                </c:pt>
                <c:pt idx="7">
                  <c:v>96.653999999999996</c:v>
                </c:pt>
                <c:pt idx="8">
                  <c:v>96.653999999999996</c:v>
                </c:pt>
                <c:pt idx="9">
                  <c:v>96.653999999999996</c:v>
                </c:pt>
                <c:pt idx="10">
                  <c:v>96.653999999999996</c:v>
                </c:pt>
                <c:pt idx="11">
                  <c:v>96.653999999999996</c:v>
                </c:pt>
                <c:pt idx="12">
                  <c:v>96.653999999999996</c:v>
                </c:pt>
                <c:pt idx="13">
                  <c:v>96.653999999999996</c:v>
                </c:pt>
                <c:pt idx="14">
                  <c:v>96.653999999999996</c:v>
                </c:pt>
                <c:pt idx="15">
                  <c:v>96.653999999999996</c:v>
                </c:pt>
                <c:pt idx="16">
                  <c:v>96.308999999999997</c:v>
                </c:pt>
                <c:pt idx="17">
                  <c:v>96.308999999999997</c:v>
                </c:pt>
                <c:pt idx="18">
                  <c:v>95.956000000000003</c:v>
                </c:pt>
                <c:pt idx="19">
                  <c:v>95.247</c:v>
                </c:pt>
                <c:pt idx="20">
                  <c:v>94.888999999999996</c:v>
                </c:pt>
                <c:pt idx="21">
                  <c:v>94.888999999999996</c:v>
                </c:pt>
                <c:pt idx="22">
                  <c:v>94.888999999999996</c:v>
                </c:pt>
                <c:pt idx="23">
                  <c:v>94.888999999999996</c:v>
                </c:pt>
                <c:pt idx="24">
                  <c:v>94.888999999999996</c:v>
                </c:pt>
                <c:pt idx="25">
                  <c:v>94.888999999999996</c:v>
                </c:pt>
                <c:pt idx="26">
                  <c:v>94.888999999999996</c:v>
                </c:pt>
                <c:pt idx="27">
                  <c:v>94.888999999999996</c:v>
                </c:pt>
                <c:pt idx="28">
                  <c:v>94.415999999999997</c:v>
                </c:pt>
                <c:pt idx="29">
                  <c:v>94.415999999999997</c:v>
                </c:pt>
                <c:pt idx="30">
                  <c:v>93.944000000000003</c:v>
                </c:pt>
                <c:pt idx="31">
                  <c:v>93.465000000000003</c:v>
                </c:pt>
                <c:pt idx="32">
                  <c:v>93.465000000000003</c:v>
                </c:pt>
                <c:pt idx="33">
                  <c:v>93.465000000000003</c:v>
                </c:pt>
                <c:pt idx="34">
                  <c:v>93.465000000000003</c:v>
                </c:pt>
                <c:pt idx="35">
                  <c:v>93.465000000000003</c:v>
                </c:pt>
                <c:pt idx="36">
                  <c:v>93.465000000000003</c:v>
                </c:pt>
                <c:pt idx="37">
                  <c:v>93.465000000000003</c:v>
                </c:pt>
                <c:pt idx="38">
                  <c:v>93.465000000000003</c:v>
                </c:pt>
                <c:pt idx="39">
                  <c:v>93.465000000000003</c:v>
                </c:pt>
                <c:pt idx="40">
                  <c:v>93.465000000000003</c:v>
                </c:pt>
                <c:pt idx="41">
                  <c:v>92.858000000000004</c:v>
                </c:pt>
                <c:pt idx="42">
                  <c:v>92.858000000000004</c:v>
                </c:pt>
                <c:pt idx="43">
                  <c:v>92.234999999999999</c:v>
                </c:pt>
                <c:pt idx="44">
                  <c:v>92.234999999999999</c:v>
                </c:pt>
                <c:pt idx="45">
                  <c:v>92.234999999999999</c:v>
                </c:pt>
                <c:pt idx="46">
                  <c:v>92.234999999999999</c:v>
                </c:pt>
                <c:pt idx="47">
                  <c:v>92.234999999999999</c:v>
                </c:pt>
                <c:pt idx="48">
                  <c:v>92.234999999999999</c:v>
                </c:pt>
                <c:pt idx="49">
                  <c:v>92.234999999999999</c:v>
                </c:pt>
                <c:pt idx="50">
                  <c:v>92.234999999999999</c:v>
                </c:pt>
                <c:pt idx="51">
                  <c:v>92.234999999999999</c:v>
                </c:pt>
                <c:pt idx="52">
                  <c:v>92.234999999999999</c:v>
                </c:pt>
                <c:pt idx="53">
                  <c:v>92.234999999999999</c:v>
                </c:pt>
                <c:pt idx="54">
                  <c:v>91.418999999999997</c:v>
                </c:pt>
                <c:pt idx="55">
                  <c:v>90.602000000000004</c:v>
                </c:pt>
                <c:pt idx="56">
                  <c:v>90.602000000000004</c:v>
                </c:pt>
                <c:pt idx="57">
                  <c:v>90.602000000000004</c:v>
                </c:pt>
                <c:pt idx="58">
                  <c:v>90.602000000000004</c:v>
                </c:pt>
                <c:pt idx="59">
                  <c:v>90.602000000000004</c:v>
                </c:pt>
                <c:pt idx="60">
                  <c:v>90.602000000000004</c:v>
                </c:pt>
                <c:pt idx="61">
                  <c:v>90.602000000000004</c:v>
                </c:pt>
                <c:pt idx="62">
                  <c:v>90.602000000000004</c:v>
                </c:pt>
                <c:pt idx="63">
                  <c:v>90.602000000000004</c:v>
                </c:pt>
                <c:pt idx="64">
                  <c:v>90.602000000000004</c:v>
                </c:pt>
                <c:pt idx="65">
                  <c:v>90.602000000000004</c:v>
                </c:pt>
                <c:pt idx="66">
                  <c:v>89.617999999999995</c:v>
                </c:pt>
                <c:pt idx="67">
                  <c:v>88.599000000000004</c:v>
                </c:pt>
                <c:pt idx="68">
                  <c:v>88.599000000000004</c:v>
                </c:pt>
                <c:pt idx="69">
                  <c:v>88.599000000000004</c:v>
                </c:pt>
                <c:pt idx="70">
                  <c:v>88.599000000000004</c:v>
                </c:pt>
                <c:pt idx="71">
                  <c:v>88.599000000000004</c:v>
                </c:pt>
                <c:pt idx="72">
                  <c:v>88.599000000000004</c:v>
                </c:pt>
                <c:pt idx="73">
                  <c:v>88.599000000000004</c:v>
                </c:pt>
                <c:pt idx="74">
                  <c:v>88.599000000000004</c:v>
                </c:pt>
                <c:pt idx="75">
                  <c:v>88.599000000000004</c:v>
                </c:pt>
                <c:pt idx="76">
                  <c:v>88.599000000000004</c:v>
                </c:pt>
                <c:pt idx="77">
                  <c:v>88.599000000000004</c:v>
                </c:pt>
                <c:pt idx="78">
                  <c:v>88.599000000000004</c:v>
                </c:pt>
                <c:pt idx="79">
                  <c:v>88.599000000000004</c:v>
                </c:pt>
                <c:pt idx="80">
                  <c:v>88.599000000000004</c:v>
                </c:pt>
                <c:pt idx="81">
                  <c:v>88.599000000000004</c:v>
                </c:pt>
                <c:pt idx="82">
                  <c:v>88.599000000000004</c:v>
                </c:pt>
                <c:pt idx="83">
                  <c:v>88.599000000000004</c:v>
                </c:pt>
                <c:pt idx="84">
                  <c:v>88.599000000000004</c:v>
                </c:pt>
                <c:pt idx="85">
                  <c:v>88.599000000000004</c:v>
                </c:pt>
                <c:pt idx="86">
                  <c:v>88.599000000000004</c:v>
                </c:pt>
                <c:pt idx="87">
                  <c:v>88.599000000000004</c:v>
                </c:pt>
                <c:pt idx="88">
                  <c:v>88.599000000000004</c:v>
                </c:pt>
                <c:pt idx="89">
                  <c:v>88.599000000000004</c:v>
                </c:pt>
                <c:pt idx="90">
                  <c:v>88.599000000000004</c:v>
                </c:pt>
                <c:pt idx="91">
                  <c:v>87.17</c:v>
                </c:pt>
                <c:pt idx="92">
                  <c:v>87.17</c:v>
                </c:pt>
                <c:pt idx="93">
                  <c:v>87.17</c:v>
                </c:pt>
                <c:pt idx="94">
                  <c:v>87.17</c:v>
                </c:pt>
                <c:pt idx="95">
                  <c:v>87.17</c:v>
                </c:pt>
                <c:pt idx="96">
                  <c:v>87.17</c:v>
                </c:pt>
                <c:pt idx="97">
                  <c:v>87.17</c:v>
                </c:pt>
                <c:pt idx="98">
                  <c:v>87.17</c:v>
                </c:pt>
                <c:pt idx="99">
                  <c:v>87.17</c:v>
                </c:pt>
                <c:pt idx="100">
                  <c:v>87.17</c:v>
                </c:pt>
                <c:pt idx="101">
                  <c:v>85.391000000000005</c:v>
                </c:pt>
                <c:pt idx="102">
                  <c:v>83.611999999999995</c:v>
                </c:pt>
                <c:pt idx="103">
                  <c:v>83.611999999999995</c:v>
                </c:pt>
                <c:pt idx="104">
                  <c:v>81.795000000000002</c:v>
                </c:pt>
                <c:pt idx="105">
                  <c:v>81.795000000000002</c:v>
                </c:pt>
                <c:pt idx="106">
                  <c:v>79.846999999999994</c:v>
                </c:pt>
                <c:pt idx="107">
                  <c:v>79.846999999999994</c:v>
                </c:pt>
                <c:pt idx="108">
                  <c:v>79.846999999999994</c:v>
                </c:pt>
                <c:pt idx="109">
                  <c:v>79.846999999999994</c:v>
                </c:pt>
                <c:pt idx="110">
                  <c:v>79.846999999999994</c:v>
                </c:pt>
                <c:pt idx="111">
                  <c:v>79.846999999999994</c:v>
                </c:pt>
                <c:pt idx="112">
                  <c:v>79.846999999999994</c:v>
                </c:pt>
                <c:pt idx="113">
                  <c:v>79.846999999999994</c:v>
                </c:pt>
                <c:pt idx="114">
                  <c:v>77.566000000000003</c:v>
                </c:pt>
                <c:pt idx="115">
                  <c:v>75.284000000000006</c:v>
                </c:pt>
                <c:pt idx="116">
                  <c:v>75.284000000000006</c:v>
                </c:pt>
                <c:pt idx="117">
                  <c:v>73.003</c:v>
                </c:pt>
                <c:pt idx="118">
                  <c:v>73.003</c:v>
                </c:pt>
                <c:pt idx="119">
                  <c:v>73.003</c:v>
                </c:pt>
                <c:pt idx="120">
                  <c:v>73.003</c:v>
                </c:pt>
                <c:pt idx="121">
                  <c:v>73.003</c:v>
                </c:pt>
                <c:pt idx="122">
                  <c:v>73.003</c:v>
                </c:pt>
                <c:pt idx="123">
                  <c:v>73.003</c:v>
                </c:pt>
                <c:pt idx="124">
                  <c:v>73.003</c:v>
                </c:pt>
                <c:pt idx="125">
                  <c:v>73.003</c:v>
                </c:pt>
                <c:pt idx="126">
                  <c:v>70.299000000000007</c:v>
                </c:pt>
                <c:pt idx="127">
                  <c:v>67.594999999999999</c:v>
                </c:pt>
                <c:pt idx="128">
                  <c:v>67.594999999999999</c:v>
                </c:pt>
                <c:pt idx="129">
                  <c:v>67.594999999999999</c:v>
                </c:pt>
                <c:pt idx="130">
                  <c:v>67.594999999999999</c:v>
                </c:pt>
                <c:pt idx="131">
                  <c:v>67.594999999999999</c:v>
                </c:pt>
                <c:pt idx="132">
                  <c:v>67.594999999999999</c:v>
                </c:pt>
                <c:pt idx="133">
                  <c:v>67.594999999999999</c:v>
                </c:pt>
                <c:pt idx="134">
                  <c:v>67.594999999999999</c:v>
                </c:pt>
                <c:pt idx="135">
                  <c:v>67.594999999999999</c:v>
                </c:pt>
                <c:pt idx="136">
                  <c:v>67.594999999999999</c:v>
                </c:pt>
                <c:pt idx="137">
                  <c:v>67.594999999999999</c:v>
                </c:pt>
                <c:pt idx="138">
                  <c:v>67.594999999999999</c:v>
                </c:pt>
                <c:pt idx="139">
                  <c:v>67.594999999999999</c:v>
                </c:pt>
                <c:pt idx="140">
                  <c:v>67.594999999999999</c:v>
                </c:pt>
                <c:pt idx="141">
                  <c:v>67.594999999999999</c:v>
                </c:pt>
                <c:pt idx="142">
                  <c:v>67.594999999999999</c:v>
                </c:pt>
                <c:pt idx="143">
                  <c:v>67.594999999999999</c:v>
                </c:pt>
                <c:pt idx="144">
                  <c:v>67.594999999999999</c:v>
                </c:pt>
                <c:pt idx="145">
                  <c:v>67.594999999999999</c:v>
                </c:pt>
                <c:pt idx="146">
                  <c:v>67.594999999999999</c:v>
                </c:pt>
                <c:pt idx="147">
                  <c:v>67.594999999999999</c:v>
                </c:pt>
                <c:pt idx="148">
                  <c:v>67.594999999999999</c:v>
                </c:pt>
                <c:pt idx="149">
                  <c:v>63.84</c:v>
                </c:pt>
                <c:pt idx="150">
                  <c:v>63.84</c:v>
                </c:pt>
                <c:pt idx="151">
                  <c:v>63.84</c:v>
                </c:pt>
                <c:pt idx="152">
                  <c:v>59.584000000000003</c:v>
                </c:pt>
                <c:pt idx="153">
                  <c:v>59.584000000000003</c:v>
                </c:pt>
                <c:pt idx="154">
                  <c:v>59.584000000000003</c:v>
                </c:pt>
                <c:pt idx="155">
                  <c:v>59.584000000000003</c:v>
                </c:pt>
                <c:pt idx="156">
                  <c:v>59.584000000000003</c:v>
                </c:pt>
                <c:pt idx="157">
                  <c:v>59.584000000000003</c:v>
                </c:pt>
                <c:pt idx="158">
                  <c:v>59.584000000000003</c:v>
                </c:pt>
                <c:pt idx="159">
                  <c:v>59.584000000000003</c:v>
                </c:pt>
                <c:pt idx="160">
                  <c:v>59.584000000000003</c:v>
                </c:pt>
                <c:pt idx="161">
                  <c:v>59.584000000000003</c:v>
                </c:pt>
                <c:pt idx="162">
                  <c:v>59.584000000000003</c:v>
                </c:pt>
                <c:pt idx="163">
                  <c:v>59.584000000000003</c:v>
                </c:pt>
                <c:pt idx="164">
                  <c:v>59.584000000000003</c:v>
                </c:pt>
                <c:pt idx="165">
                  <c:v>59.584000000000003</c:v>
                </c:pt>
                <c:pt idx="166">
                  <c:v>59.584000000000003</c:v>
                </c:pt>
                <c:pt idx="167">
                  <c:v>59.584000000000003</c:v>
                </c:pt>
                <c:pt idx="168">
                  <c:v>59.584000000000003</c:v>
                </c:pt>
              </c:numCache>
            </c:numRef>
          </c:yVal>
          <c:smooth val="0"/>
        </c:ser>
        <c:ser>
          <c:idx val="1"/>
          <c:order val="1"/>
          <c:tx>
            <c:strRef>
              <c:f>Sheet1!$C$1</c:f>
              <c:strCache>
                <c:ptCount val="1"/>
                <c:pt idx="0">
                  <c:v>Freedom from Bronchiolitis Obliterans Syndrome (N=469)</c:v>
                </c:pt>
              </c:strCache>
            </c:strRef>
          </c:tx>
          <c:spPr>
            <a:ln w="41275">
              <a:solidFill>
                <a:srgbClr val="4DEAF1"/>
              </a:solidFill>
              <a:prstDash val="solid"/>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numCache>
            </c:numRef>
          </c:xVal>
          <c:yVal>
            <c:numRef>
              <c:f>Sheet1!$C$2:$C$170</c:f>
              <c:numCache>
                <c:formatCode>General</c:formatCode>
                <c:ptCount val="169"/>
                <c:pt idx="0">
                  <c:v>100</c:v>
                </c:pt>
                <c:pt idx="1">
                  <c:v>100</c:v>
                </c:pt>
                <c:pt idx="2">
                  <c:v>99.787000000000006</c:v>
                </c:pt>
                <c:pt idx="3">
                  <c:v>99.573999999999998</c:v>
                </c:pt>
                <c:pt idx="4">
                  <c:v>99.573999999999998</c:v>
                </c:pt>
                <c:pt idx="5">
                  <c:v>99.141999999999996</c:v>
                </c:pt>
                <c:pt idx="6">
                  <c:v>98.275000000000006</c:v>
                </c:pt>
                <c:pt idx="7">
                  <c:v>93.266999999999996</c:v>
                </c:pt>
                <c:pt idx="8">
                  <c:v>92.828000000000003</c:v>
                </c:pt>
                <c:pt idx="9">
                  <c:v>92.165999999999997</c:v>
                </c:pt>
                <c:pt idx="10">
                  <c:v>91.944999999999993</c:v>
                </c:pt>
                <c:pt idx="11">
                  <c:v>91.944999999999993</c:v>
                </c:pt>
                <c:pt idx="12">
                  <c:v>91.713999999999999</c:v>
                </c:pt>
                <c:pt idx="13">
                  <c:v>91.713999999999999</c:v>
                </c:pt>
                <c:pt idx="14">
                  <c:v>91.713999999999999</c:v>
                </c:pt>
                <c:pt idx="15">
                  <c:v>91.713999999999999</c:v>
                </c:pt>
                <c:pt idx="16">
                  <c:v>91.18</c:v>
                </c:pt>
                <c:pt idx="17">
                  <c:v>90.373999999999995</c:v>
                </c:pt>
                <c:pt idx="18">
                  <c:v>88.756</c:v>
                </c:pt>
                <c:pt idx="19">
                  <c:v>85.763000000000005</c:v>
                </c:pt>
                <c:pt idx="20">
                  <c:v>85.215999999999994</c:v>
                </c:pt>
                <c:pt idx="21">
                  <c:v>84.941999999999993</c:v>
                </c:pt>
                <c:pt idx="22">
                  <c:v>84.39</c:v>
                </c:pt>
                <c:pt idx="23">
                  <c:v>84.39</c:v>
                </c:pt>
                <c:pt idx="24">
                  <c:v>84.39</c:v>
                </c:pt>
                <c:pt idx="25">
                  <c:v>84.39</c:v>
                </c:pt>
                <c:pt idx="26">
                  <c:v>84.39</c:v>
                </c:pt>
                <c:pt idx="27">
                  <c:v>84.072000000000003</c:v>
                </c:pt>
                <c:pt idx="28">
                  <c:v>82.778999999999996</c:v>
                </c:pt>
                <c:pt idx="29">
                  <c:v>81.805000000000007</c:v>
                </c:pt>
                <c:pt idx="30">
                  <c:v>78.882999999999996</c:v>
                </c:pt>
                <c:pt idx="31">
                  <c:v>75.311999999999998</c:v>
                </c:pt>
                <c:pt idx="32">
                  <c:v>74.007999999999996</c:v>
                </c:pt>
                <c:pt idx="33">
                  <c:v>73.680999999999997</c:v>
                </c:pt>
                <c:pt idx="34">
                  <c:v>73.022999999999996</c:v>
                </c:pt>
                <c:pt idx="35">
                  <c:v>73.022999999999996</c:v>
                </c:pt>
                <c:pt idx="36">
                  <c:v>73.022999999999996</c:v>
                </c:pt>
                <c:pt idx="37">
                  <c:v>72.661000000000001</c:v>
                </c:pt>
                <c:pt idx="38">
                  <c:v>72.661000000000001</c:v>
                </c:pt>
                <c:pt idx="39">
                  <c:v>72.661000000000001</c:v>
                </c:pt>
                <c:pt idx="40">
                  <c:v>72.661000000000001</c:v>
                </c:pt>
                <c:pt idx="41">
                  <c:v>71.927000000000007</c:v>
                </c:pt>
                <c:pt idx="42">
                  <c:v>69.346999999999994</c:v>
                </c:pt>
                <c:pt idx="43">
                  <c:v>67.864000000000004</c:v>
                </c:pt>
                <c:pt idx="44">
                  <c:v>67.12</c:v>
                </c:pt>
                <c:pt idx="45">
                  <c:v>66.001000000000005</c:v>
                </c:pt>
                <c:pt idx="46">
                  <c:v>66.001000000000005</c:v>
                </c:pt>
                <c:pt idx="47">
                  <c:v>66.001000000000005</c:v>
                </c:pt>
                <c:pt idx="48">
                  <c:v>66.001000000000005</c:v>
                </c:pt>
                <c:pt idx="49">
                  <c:v>66.001000000000005</c:v>
                </c:pt>
                <c:pt idx="50">
                  <c:v>65.599000000000004</c:v>
                </c:pt>
                <c:pt idx="51">
                  <c:v>65.599000000000004</c:v>
                </c:pt>
                <c:pt idx="52">
                  <c:v>65.599000000000004</c:v>
                </c:pt>
                <c:pt idx="53">
                  <c:v>64.774000000000001</c:v>
                </c:pt>
                <c:pt idx="54">
                  <c:v>62.710999999999999</c:v>
                </c:pt>
                <c:pt idx="55">
                  <c:v>61.055</c:v>
                </c:pt>
                <c:pt idx="56">
                  <c:v>59.375999999999998</c:v>
                </c:pt>
                <c:pt idx="57">
                  <c:v>58.103999999999999</c:v>
                </c:pt>
                <c:pt idx="58">
                  <c:v>58.103999999999999</c:v>
                </c:pt>
                <c:pt idx="59">
                  <c:v>58.103999999999999</c:v>
                </c:pt>
                <c:pt idx="60">
                  <c:v>58.103999999999999</c:v>
                </c:pt>
                <c:pt idx="61">
                  <c:v>58.103999999999999</c:v>
                </c:pt>
                <c:pt idx="62">
                  <c:v>58.103999999999999</c:v>
                </c:pt>
                <c:pt idx="63">
                  <c:v>58.103999999999999</c:v>
                </c:pt>
                <c:pt idx="64">
                  <c:v>58.103999999999999</c:v>
                </c:pt>
                <c:pt idx="65">
                  <c:v>56.651000000000003</c:v>
                </c:pt>
                <c:pt idx="66">
                  <c:v>55.683</c:v>
                </c:pt>
                <c:pt idx="67">
                  <c:v>54.23</c:v>
                </c:pt>
                <c:pt idx="68">
                  <c:v>53.746000000000002</c:v>
                </c:pt>
                <c:pt idx="69">
                  <c:v>53.746000000000002</c:v>
                </c:pt>
                <c:pt idx="70">
                  <c:v>53.746000000000002</c:v>
                </c:pt>
                <c:pt idx="71">
                  <c:v>53.746000000000002</c:v>
                </c:pt>
                <c:pt idx="72">
                  <c:v>53.746000000000002</c:v>
                </c:pt>
                <c:pt idx="73">
                  <c:v>53.746000000000002</c:v>
                </c:pt>
                <c:pt idx="74">
                  <c:v>53.746000000000002</c:v>
                </c:pt>
                <c:pt idx="75">
                  <c:v>53.746000000000002</c:v>
                </c:pt>
                <c:pt idx="76">
                  <c:v>53.746000000000002</c:v>
                </c:pt>
                <c:pt idx="77">
                  <c:v>53.213999999999999</c:v>
                </c:pt>
                <c:pt idx="78">
                  <c:v>52.139000000000003</c:v>
                </c:pt>
                <c:pt idx="79">
                  <c:v>51.058</c:v>
                </c:pt>
                <c:pt idx="80">
                  <c:v>49.966000000000001</c:v>
                </c:pt>
                <c:pt idx="81">
                  <c:v>49.417000000000002</c:v>
                </c:pt>
                <c:pt idx="82">
                  <c:v>48.868000000000002</c:v>
                </c:pt>
                <c:pt idx="83">
                  <c:v>48.868000000000002</c:v>
                </c:pt>
                <c:pt idx="84">
                  <c:v>48.292999999999999</c:v>
                </c:pt>
                <c:pt idx="85">
                  <c:v>48.292999999999999</c:v>
                </c:pt>
                <c:pt idx="86">
                  <c:v>48.292999999999999</c:v>
                </c:pt>
                <c:pt idx="87">
                  <c:v>48.292999999999999</c:v>
                </c:pt>
                <c:pt idx="88">
                  <c:v>48.292999999999999</c:v>
                </c:pt>
                <c:pt idx="89">
                  <c:v>47.673999999999999</c:v>
                </c:pt>
                <c:pt idx="90">
                  <c:v>45.197000000000003</c:v>
                </c:pt>
                <c:pt idx="91">
                  <c:v>43.95</c:v>
                </c:pt>
                <c:pt idx="92">
                  <c:v>43.95</c:v>
                </c:pt>
                <c:pt idx="93">
                  <c:v>43.95</c:v>
                </c:pt>
                <c:pt idx="94">
                  <c:v>43.313000000000002</c:v>
                </c:pt>
                <c:pt idx="95">
                  <c:v>43.313000000000002</c:v>
                </c:pt>
                <c:pt idx="96">
                  <c:v>43.313000000000002</c:v>
                </c:pt>
                <c:pt idx="97">
                  <c:v>43.313000000000002</c:v>
                </c:pt>
                <c:pt idx="98">
                  <c:v>43.313000000000002</c:v>
                </c:pt>
                <c:pt idx="99">
                  <c:v>43.313000000000002</c:v>
                </c:pt>
                <c:pt idx="100">
                  <c:v>43.313000000000002</c:v>
                </c:pt>
                <c:pt idx="101">
                  <c:v>43.313000000000002</c:v>
                </c:pt>
                <c:pt idx="102">
                  <c:v>41.765999999999998</c:v>
                </c:pt>
                <c:pt idx="103">
                  <c:v>40.993000000000002</c:v>
                </c:pt>
                <c:pt idx="104">
                  <c:v>40.993000000000002</c:v>
                </c:pt>
                <c:pt idx="105">
                  <c:v>40.993000000000002</c:v>
                </c:pt>
                <c:pt idx="106">
                  <c:v>40.993000000000002</c:v>
                </c:pt>
                <c:pt idx="107">
                  <c:v>40.993000000000002</c:v>
                </c:pt>
                <c:pt idx="108">
                  <c:v>40.993000000000002</c:v>
                </c:pt>
                <c:pt idx="109">
                  <c:v>40.993000000000002</c:v>
                </c:pt>
                <c:pt idx="110">
                  <c:v>40.993000000000002</c:v>
                </c:pt>
                <c:pt idx="111">
                  <c:v>40.139000000000003</c:v>
                </c:pt>
                <c:pt idx="112">
                  <c:v>39.284999999999997</c:v>
                </c:pt>
                <c:pt idx="113">
                  <c:v>39.284999999999997</c:v>
                </c:pt>
                <c:pt idx="114">
                  <c:v>39.284999999999997</c:v>
                </c:pt>
                <c:pt idx="115">
                  <c:v>38.411999999999999</c:v>
                </c:pt>
                <c:pt idx="116">
                  <c:v>38.411999999999999</c:v>
                </c:pt>
                <c:pt idx="117">
                  <c:v>38.411999999999999</c:v>
                </c:pt>
                <c:pt idx="118">
                  <c:v>38.411999999999999</c:v>
                </c:pt>
                <c:pt idx="119">
                  <c:v>38.411999999999999</c:v>
                </c:pt>
                <c:pt idx="120">
                  <c:v>38.411999999999999</c:v>
                </c:pt>
                <c:pt idx="121">
                  <c:v>38.411999999999999</c:v>
                </c:pt>
                <c:pt idx="122">
                  <c:v>38.411999999999999</c:v>
                </c:pt>
                <c:pt idx="123">
                  <c:v>38.411999999999999</c:v>
                </c:pt>
                <c:pt idx="124">
                  <c:v>38.411999999999999</c:v>
                </c:pt>
                <c:pt idx="125">
                  <c:v>37.451999999999998</c:v>
                </c:pt>
                <c:pt idx="126">
                  <c:v>35.530999999999999</c:v>
                </c:pt>
                <c:pt idx="127">
                  <c:v>34.570999999999998</c:v>
                </c:pt>
                <c:pt idx="128">
                  <c:v>31.69</c:v>
                </c:pt>
                <c:pt idx="129">
                  <c:v>31.69</c:v>
                </c:pt>
                <c:pt idx="130">
                  <c:v>31.69</c:v>
                </c:pt>
                <c:pt idx="131">
                  <c:v>31.69</c:v>
                </c:pt>
                <c:pt idx="132">
                  <c:v>31.69</c:v>
                </c:pt>
                <c:pt idx="133">
                  <c:v>31.69</c:v>
                </c:pt>
                <c:pt idx="134">
                  <c:v>31.69</c:v>
                </c:pt>
                <c:pt idx="135">
                  <c:v>31.69</c:v>
                </c:pt>
                <c:pt idx="136">
                  <c:v>31.69</c:v>
                </c:pt>
                <c:pt idx="137">
                  <c:v>30.558</c:v>
                </c:pt>
                <c:pt idx="138">
                  <c:v>30.558</c:v>
                </c:pt>
                <c:pt idx="139">
                  <c:v>29.425999999999998</c:v>
                </c:pt>
                <c:pt idx="140">
                  <c:v>27.163</c:v>
                </c:pt>
                <c:pt idx="141">
                  <c:v>27.163</c:v>
                </c:pt>
                <c:pt idx="142">
                  <c:v>27.163</c:v>
                </c:pt>
                <c:pt idx="143">
                  <c:v>27.163</c:v>
                </c:pt>
                <c:pt idx="144">
                  <c:v>27.163</c:v>
                </c:pt>
                <c:pt idx="145">
                  <c:v>27.163</c:v>
                </c:pt>
                <c:pt idx="146">
                  <c:v>27.163</c:v>
                </c:pt>
                <c:pt idx="147">
                  <c:v>27.163</c:v>
                </c:pt>
                <c:pt idx="148">
                  <c:v>25.733000000000001</c:v>
                </c:pt>
                <c:pt idx="149">
                  <c:v>24.303999999999998</c:v>
                </c:pt>
                <c:pt idx="150">
                  <c:v>22.873999999999999</c:v>
                </c:pt>
                <c:pt idx="151">
                  <c:v>22.873999999999999</c:v>
                </c:pt>
                <c:pt idx="152">
                  <c:v>22.873999999999999</c:v>
                </c:pt>
                <c:pt idx="153">
                  <c:v>22.873999999999999</c:v>
                </c:pt>
                <c:pt idx="154">
                  <c:v>22.873999999999999</c:v>
                </c:pt>
                <c:pt idx="155">
                  <c:v>22.873999999999999</c:v>
                </c:pt>
                <c:pt idx="156">
                  <c:v>22.873999999999999</c:v>
                </c:pt>
                <c:pt idx="157">
                  <c:v>22.873999999999999</c:v>
                </c:pt>
                <c:pt idx="158">
                  <c:v>22.873999999999999</c:v>
                </c:pt>
                <c:pt idx="159">
                  <c:v>22.873999999999999</c:v>
                </c:pt>
                <c:pt idx="160">
                  <c:v>22.873999999999999</c:v>
                </c:pt>
                <c:pt idx="161">
                  <c:v>22.873999999999999</c:v>
                </c:pt>
                <c:pt idx="162">
                  <c:v>22.873999999999999</c:v>
                </c:pt>
                <c:pt idx="163">
                  <c:v>22.873999999999999</c:v>
                </c:pt>
                <c:pt idx="164">
                  <c:v>22.873999999999999</c:v>
                </c:pt>
                <c:pt idx="165">
                  <c:v>22.873999999999999</c:v>
                </c:pt>
                <c:pt idx="166">
                  <c:v>22.873999999999999</c:v>
                </c:pt>
                <c:pt idx="167">
                  <c:v>22.873999999999999</c:v>
                </c:pt>
                <c:pt idx="168">
                  <c:v>22.873999999999999</c:v>
                </c:pt>
              </c:numCache>
            </c:numRef>
          </c:yVal>
          <c:smooth val="0"/>
        </c:ser>
        <c:dLbls>
          <c:showLegendKey val="0"/>
          <c:showVal val="0"/>
          <c:showCatName val="0"/>
          <c:showSerName val="0"/>
          <c:showPercent val="0"/>
          <c:showBubbleSize val="0"/>
        </c:dLbls>
        <c:axId val="823015280"/>
        <c:axId val="823015672"/>
      </c:scatterChart>
      <c:valAx>
        <c:axId val="823015280"/>
        <c:scaling>
          <c:orientation val="minMax"/>
          <c:max val="14"/>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23015672"/>
        <c:crosses val="autoZero"/>
        <c:crossBetween val="midCat"/>
        <c:majorUnit val="1"/>
      </c:valAx>
      <c:valAx>
        <c:axId val="82301567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CAV- and Bronchiolitis Obliterans Syndrome-Free 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23015280"/>
        <c:crosses val="autoZero"/>
        <c:crossBetween val="midCat"/>
        <c:majorUnit val="25"/>
      </c:valAx>
      <c:spPr>
        <a:solidFill>
          <a:schemeClr val="bg2"/>
        </a:solidFill>
        <a:ln>
          <a:solidFill>
            <a:schemeClr val="tx1"/>
          </a:solidFill>
        </a:ln>
      </c:spPr>
    </c:plotArea>
    <c:legend>
      <c:legendPos val="r"/>
      <c:layout>
        <c:manualLayout>
          <c:xMode val="edge"/>
          <c:yMode val="edge"/>
          <c:x val="0.13109876199103432"/>
          <c:y val="0.63181321084864395"/>
          <c:w val="0.59281710914454278"/>
          <c:h val="0.1681084864391951"/>
        </c:manualLayout>
      </c:layout>
      <c:overlay val="1"/>
      <c:spPr>
        <a:solidFill>
          <a:schemeClr val="bg2"/>
        </a:solidFill>
        <a:ln>
          <a:solidFill>
            <a:schemeClr val="tx1"/>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74483624329567"/>
          <c:y val="3.3590508847684365E-2"/>
          <c:w val="0.85243409791167424"/>
          <c:h val="0.80980520013123369"/>
        </c:manualLayout>
      </c:layout>
      <c:scatterChart>
        <c:scatterStyle val="lineMarker"/>
        <c:varyColors val="0"/>
        <c:ser>
          <c:idx val="0"/>
          <c:order val="0"/>
          <c:tx>
            <c:strRef>
              <c:f>Sheet1!$B$1</c:f>
              <c:strCache>
                <c:ptCount val="1"/>
                <c:pt idx="0">
                  <c:v>Severe Renal Dysfunction (N=493)</c:v>
                </c:pt>
              </c:strCache>
            </c:strRef>
          </c:tx>
          <c:spPr>
            <a:ln w="41275">
              <a:solidFill>
                <a:srgbClr val="4DEAF1"/>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Sheet1!$B$2:$B$182</c:f>
              <c:numCache>
                <c:formatCode>General</c:formatCode>
                <c:ptCount val="181"/>
                <c:pt idx="0">
                  <c:v>100</c:v>
                </c:pt>
                <c:pt idx="1">
                  <c:v>100</c:v>
                </c:pt>
                <c:pt idx="2">
                  <c:v>100</c:v>
                </c:pt>
                <c:pt idx="3">
                  <c:v>99.796999999999997</c:v>
                </c:pt>
                <c:pt idx="4">
                  <c:v>99.186999999999998</c:v>
                </c:pt>
                <c:pt idx="5">
                  <c:v>98.777000000000001</c:v>
                </c:pt>
                <c:pt idx="6">
                  <c:v>96.509</c:v>
                </c:pt>
                <c:pt idx="7">
                  <c:v>93.411000000000001</c:v>
                </c:pt>
                <c:pt idx="8">
                  <c:v>92.168999999999997</c:v>
                </c:pt>
                <c:pt idx="9">
                  <c:v>91.962000000000003</c:v>
                </c:pt>
                <c:pt idx="10">
                  <c:v>91.962000000000003</c:v>
                </c:pt>
                <c:pt idx="11">
                  <c:v>91.962000000000003</c:v>
                </c:pt>
                <c:pt idx="12">
                  <c:v>91.962000000000003</c:v>
                </c:pt>
                <c:pt idx="13">
                  <c:v>91.962000000000003</c:v>
                </c:pt>
                <c:pt idx="14">
                  <c:v>91.962000000000003</c:v>
                </c:pt>
                <c:pt idx="15">
                  <c:v>91.962000000000003</c:v>
                </c:pt>
                <c:pt idx="16">
                  <c:v>91.713999999999999</c:v>
                </c:pt>
                <c:pt idx="17">
                  <c:v>91.465999999999994</c:v>
                </c:pt>
                <c:pt idx="18">
                  <c:v>91.215000000000003</c:v>
                </c:pt>
                <c:pt idx="19">
                  <c:v>89.95</c:v>
                </c:pt>
                <c:pt idx="20">
                  <c:v>89.438999999999993</c:v>
                </c:pt>
                <c:pt idx="21">
                  <c:v>89.438999999999993</c:v>
                </c:pt>
                <c:pt idx="22">
                  <c:v>89.438999999999993</c:v>
                </c:pt>
                <c:pt idx="23">
                  <c:v>89.438999999999993</c:v>
                </c:pt>
                <c:pt idx="24">
                  <c:v>89.438999999999993</c:v>
                </c:pt>
                <c:pt idx="25">
                  <c:v>89.156000000000006</c:v>
                </c:pt>
                <c:pt idx="26">
                  <c:v>89.156000000000006</c:v>
                </c:pt>
                <c:pt idx="27">
                  <c:v>88.870999999999995</c:v>
                </c:pt>
                <c:pt idx="28">
                  <c:v>88.293999999999997</c:v>
                </c:pt>
                <c:pt idx="29">
                  <c:v>88.004999999999995</c:v>
                </c:pt>
                <c:pt idx="30">
                  <c:v>86.561999999999998</c:v>
                </c:pt>
                <c:pt idx="31">
                  <c:v>85.406999999999996</c:v>
                </c:pt>
                <c:pt idx="32">
                  <c:v>85.117000000000004</c:v>
                </c:pt>
                <c:pt idx="33">
                  <c:v>84.531999999999996</c:v>
                </c:pt>
                <c:pt idx="34">
                  <c:v>84.531999999999996</c:v>
                </c:pt>
                <c:pt idx="35">
                  <c:v>84.531999999999996</c:v>
                </c:pt>
                <c:pt idx="36">
                  <c:v>84.531999999999996</c:v>
                </c:pt>
                <c:pt idx="37">
                  <c:v>84.531999999999996</c:v>
                </c:pt>
                <c:pt idx="38">
                  <c:v>84.203999999999994</c:v>
                </c:pt>
                <c:pt idx="39">
                  <c:v>84.203999999999994</c:v>
                </c:pt>
                <c:pt idx="40">
                  <c:v>84.203999999999994</c:v>
                </c:pt>
                <c:pt idx="41">
                  <c:v>84.203999999999994</c:v>
                </c:pt>
                <c:pt idx="42">
                  <c:v>82.861999999999995</c:v>
                </c:pt>
                <c:pt idx="43">
                  <c:v>82.525000000000006</c:v>
                </c:pt>
                <c:pt idx="44">
                  <c:v>81.847999999999999</c:v>
                </c:pt>
                <c:pt idx="45">
                  <c:v>81.507000000000005</c:v>
                </c:pt>
                <c:pt idx="46">
                  <c:v>81.507000000000005</c:v>
                </c:pt>
                <c:pt idx="47">
                  <c:v>81.507000000000005</c:v>
                </c:pt>
                <c:pt idx="48">
                  <c:v>81.507000000000005</c:v>
                </c:pt>
                <c:pt idx="49">
                  <c:v>81.507000000000005</c:v>
                </c:pt>
                <c:pt idx="50">
                  <c:v>81.507000000000005</c:v>
                </c:pt>
                <c:pt idx="51">
                  <c:v>81.507000000000005</c:v>
                </c:pt>
                <c:pt idx="52">
                  <c:v>81.105000000000004</c:v>
                </c:pt>
                <c:pt idx="53">
                  <c:v>81.105000000000004</c:v>
                </c:pt>
                <c:pt idx="54">
                  <c:v>81.105000000000004</c:v>
                </c:pt>
                <c:pt idx="55">
                  <c:v>79.888000000000005</c:v>
                </c:pt>
                <c:pt idx="56">
                  <c:v>79.888000000000005</c:v>
                </c:pt>
                <c:pt idx="57">
                  <c:v>79.477000000000004</c:v>
                </c:pt>
                <c:pt idx="58">
                  <c:v>79.477000000000004</c:v>
                </c:pt>
                <c:pt idx="59">
                  <c:v>79.477000000000004</c:v>
                </c:pt>
                <c:pt idx="60">
                  <c:v>79.040000000000006</c:v>
                </c:pt>
                <c:pt idx="61">
                  <c:v>79.040000000000006</c:v>
                </c:pt>
                <c:pt idx="62">
                  <c:v>79.040000000000006</c:v>
                </c:pt>
                <c:pt idx="63">
                  <c:v>79.040000000000006</c:v>
                </c:pt>
                <c:pt idx="64">
                  <c:v>78.555000000000007</c:v>
                </c:pt>
                <c:pt idx="65">
                  <c:v>78.069999999999993</c:v>
                </c:pt>
                <c:pt idx="66">
                  <c:v>77.584999999999994</c:v>
                </c:pt>
                <c:pt idx="67">
                  <c:v>76.614999999999995</c:v>
                </c:pt>
                <c:pt idx="68">
                  <c:v>76.131</c:v>
                </c:pt>
                <c:pt idx="69">
                  <c:v>76.131</c:v>
                </c:pt>
                <c:pt idx="70">
                  <c:v>76.131</c:v>
                </c:pt>
                <c:pt idx="71">
                  <c:v>76.131</c:v>
                </c:pt>
                <c:pt idx="72">
                  <c:v>75.608999999999995</c:v>
                </c:pt>
                <c:pt idx="73">
                  <c:v>75.608999999999995</c:v>
                </c:pt>
                <c:pt idx="74">
                  <c:v>75.608999999999995</c:v>
                </c:pt>
                <c:pt idx="75">
                  <c:v>75.608999999999995</c:v>
                </c:pt>
                <c:pt idx="76">
                  <c:v>75.040999999999997</c:v>
                </c:pt>
                <c:pt idx="77">
                  <c:v>73.903999999999996</c:v>
                </c:pt>
                <c:pt idx="78">
                  <c:v>73.334999999999994</c:v>
                </c:pt>
                <c:pt idx="79">
                  <c:v>73.334999999999994</c:v>
                </c:pt>
                <c:pt idx="80">
                  <c:v>73.334999999999994</c:v>
                </c:pt>
                <c:pt idx="81">
                  <c:v>73.334999999999994</c:v>
                </c:pt>
                <c:pt idx="82">
                  <c:v>73.334999999999994</c:v>
                </c:pt>
                <c:pt idx="83">
                  <c:v>73.334999999999994</c:v>
                </c:pt>
                <c:pt idx="84">
                  <c:v>73.334999999999994</c:v>
                </c:pt>
                <c:pt idx="85">
                  <c:v>73.334999999999994</c:v>
                </c:pt>
                <c:pt idx="86">
                  <c:v>73.334999999999994</c:v>
                </c:pt>
                <c:pt idx="87">
                  <c:v>73.334999999999994</c:v>
                </c:pt>
                <c:pt idx="88">
                  <c:v>73.334999999999994</c:v>
                </c:pt>
                <c:pt idx="89">
                  <c:v>73.334999999999994</c:v>
                </c:pt>
                <c:pt idx="90">
                  <c:v>73.334999999999994</c:v>
                </c:pt>
                <c:pt idx="91">
                  <c:v>73.334999999999994</c:v>
                </c:pt>
                <c:pt idx="92">
                  <c:v>72.643000000000001</c:v>
                </c:pt>
                <c:pt idx="93">
                  <c:v>72.643000000000001</c:v>
                </c:pt>
                <c:pt idx="94">
                  <c:v>72.643000000000001</c:v>
                </c:pt>
                <c:pt idx="95">
                  <c:v>72.643000000000001</c:v>
                </c:pt>
                <c:pt idx="96">
                  <c:v>72.643000000000001</c:v>
                </c:pt>
                <c:pt idx="97">
                  <c:v>72.643000000000001</c:v>
                </c:pt>
                <c:pt idx="98">
                  <c:v>72.643000000000001</c:v>
                </c:pt>
                <c:pt idx="99">
                  <c:v>72.643000000000001</c:v>
                </c:pt>
                <c:pt idx="100">
                  <c:v>72.643000000000001</c:v>
                </c:pt>
                <c:pt idx="101">
                  <c:v>72.643000000000001</c:v>
                </c:pt>
                <c:pt idx="102">
                  <c:v>71.887</c:v>
                </c:pt>
                <c:pt idx="103">
                  <c:v>71.887</c:v>
                </c:pt>
                <c:pt idx="104">
                  <c:v>71.887</c:v>
                </c:pt>
                <c:pt idx="105">
                  <c:v>71.887</c:v>
                </c:pt>
                <c:pt idx="106">
                  <c:v>71.887</c:v>
                </c:pt>
                <c:pt idx="107">
                  <c:v>71.887</c:v>
                </c:pt>
                <c:pt idx="108">
                  <c:v>71.887</c:v>
                </c:pt>
                <c:pt idx="109">
                  <c:v>71.887</c:v>
                </c:pt>
                <c:pt idx="110">
                  <c:v>71.887</c:v>
                </c:pt>
                <c:pt idx="111">
                  <c:v>71.887</c:v>
                </c:pt>
                <c:pt idx="112">
                  <c:v>71.887</c:v>
                </c:pt>
                <c:pt idx="113">
                  <c:v>71.887</c:v>
                </c:pt>
                <c:pt idx="114">
                  <c:v>70.915000000000006</c:v>
                </c:pt>
                <c:pt idx="115">
                  <c:v>69.915999999999997</c:v>
                </c:pt>
                <c:pt idx="116">
                  <c:v>68.918000000000006</c:v>
                </c:pt>
                <c:pt idx="117">
                  <c:v>68.918000000000006</c:v>
                </c:pt>
                <c:pt idx="118">
                  <c:v>68.918000000000006</c:v>
                </c:pt>
                <c:pt idx="119">
                  <c:v>68.918000000000006</c:v>
                </c:pt>
                <c:pt idx="120">
                  <c:v>68.918000000000006</c:v>
                </c:pt>
                <c:pt idx="121">
                  <c:v>68.918000000000006</c:v>
                </c:pt>
                <c:pt idx="122">
                  <c:v>68.918000000000006</c:v>
                </c:pt>
                <c:pt idx="123">
                  <c:v>68.918000000000006</c:v>
                </c:pt>
                <c:pt idx="124">
                  <c:v>68.918000000000006</c:v>
                </c:pt>
                <c:pt idx="125">
                  <c:v>68.918000000000006</c:v>
                </c:pt>
                <c:pt idx="126">
                  <c:v>68.918000000000006</c:v>
                </c:pt>
                <c:pt idx="127">
                  <c:v>67.728999999999999</c:v>
                </c:pt>
                <c:pt idx="128">
                  <c:v>67.728999999999999</c:v>
                </c:pt>
                <c:pt idx="129">
                  <c:v>67.728999999999999</c:v>
                </c:pt>
                <c:pt idx="130">
                  <c:v>67.728999999999999</c:v>
                </c:pt>
                <c:pt idx="131">
                  <c:v>67.728999999999999</c:v>
                </c:pt>
                <c:pt idx="132">
                  <c:v>67.728999999999999</c:v>
                </c:pt>
                <c:pt idx="133">
                  <c:v>67.728999999999999</c:v>
                </c:pt>
                <c:pt idx="134">
                  <c:v>67.728999999999999</c:v>
                </c:pt>
                <c:pt idx="135">
                  <c:v>67.728999999999999</c:v>
                </c:pt>
                <c:pt idx="136">
                  <c:v>67.728999999999999</c:v>
                </c:pt>
                <c:pt idx="137">
                  <c:v>67.728999999999999</c:v>
                </c:pt>
                <c:pt idx="138">
                  <c:v>67.728999999999999</c:v>
                </c:pt>
                <c:pt idx="139">
                  <c:v>67.728999999999999</c:v>
                </c:pt>
                <c:pt idx="140">
                  <c:v>67.728999999999999</c:v>
                </c:pt>
                <c:pt idx="141">
                  <c:v>67.728999999999999</c:v>
                </c:pt>
                <c:pt idx="142">
                  <c:v>67.728999999999999</c:v>
                </c:pt>
                <c:pt idx="143">
                  <c:v>67.728999999999999</c:v>
                </c:pt>
                <c:pt idx="144">
                  <c:v>67.728999999999999</c:v>
                </c:pt>
                <c:pt idx="145">
                  <c:v>67.728999999999999</c:v>
                </c:pt>
                <c:pt idx="146">
                  <c:v>67.728999999999999</c:v>
                </c:pt>
                <c:pt idx="147">
                  <c:v>67.728999999999999</c:v>
                </c:pt>
                <c:pt idx="148">
                  <c:v>66.036000000000001</c:v>
                </c:pt>
                <c:pt idx="149">
                  <c:v>66.036000000000001</c:v>
                </c:pt>
                <c:pt idx="150">
                  <c:v>66.036000000000001</c:v>
                </c:pt>
                <c:pt idx="151">
                  <c:v>62.466999999999999</c:v>
                </c:pt>
                <c:pt idx="152">
                  <c:v>62.466999999999999</c:v>
                </c:pt>
                <c:pt idx="153">
                  <c:v>62.466999999999999</c:v>
                </c:pt>
                <c:pt idx="154">
                  <c:v>62.466999999999999</c:v>
                </c:pt>
                <c:pt idx="155">
                  <c:v>62.466999999999999</c:v>
                </c:pt>
                <c:pt idx="156">
                  <c:v>62.466999999999999</c:v>
                </c:pt>
                <c:pt idx="157">
                  <c:v>62.466999999999999</c:v>
                </c:pt>
                <c:pt idx="158">
                  <c:v>62.466999999999999</c:v>
                </c:pt>
                <c:pt idx="159">
                  <c:v>62.466999999999999</c:v>
                </c:pt>
                <c:pt idx="160">
                  <c:v>62.466999999999999</c:v>
                </c:pt>
                <c:pt idx="161">
                  <c:v>60.313000000000002</c:v>
                </c:pt>
                <c:pt idx="162">
                  <c:v>60.313000000000002</c:v>
                </c:pt>
                <c:pt idx="163">
                  <c:v>60.313000000000002</c:v>
                </c:pt>
                <c:pt idx="164">
                  <c:v>60.313000000000002</c:v>
                </c:pt>
                <c:pt idx="165">
                  <c:v>60.313000000000002</c:v>
                </c:pt>
                <c:pt idx="166">
                  <c:v>60.313000000000002</c:v>
                </c:pt>
                <c:pt idx="167">
                  <c:v>60.313000000000002</c:v>
                </c:pt>
                <c:pt idx="168">
                  <c:v>60.313000000000002</c:v>
                </c:pt>
                <c:pt idx="169">
                  <c:v>57.8</c:v>
                </c:pt>
                <c:pt idx="170">
                  <c:v>57.8</c:v>
                </c:pt>
                <c:pt idx="171">
                  <c:v>57.8</c:v>
                </c:pt>
                <c:pt idx="172">
                  <c:v>57.8</c:v>
                </c:pt>
                <c:pt idx="173">
                  <c:v>57.8</c:v>
                </c:pt>
                <c:pt idx="174">
                  <c:v>57.8</c:v>
                </c:pt>
                <c:pt idx="175">
                  <c:v>57.8</c:v>
                </c:pt>
                <c:pt idx="176">
                  <c:v>52.545000000000002</c:v>
                </c:pt>
                <c:pt idx="177">
                  <c:v>52.545000000000002</c:v>
                </c:pt>
                <c:pt idx="178">
                  <c:v>52.545000000000002</c:v>
                </c:pt>
                <c:pt idx="179">
                  <c:v>52.545000000000002</c:v>
                </c:pt>
                <c:pt idx="180">
                  <c:v>52.545000000000002</c:v>
                </c:pt>
              </c:numCache>
            </c:numRef>
          </c:yVal>
          <c:smooth val="0"/>
        </c:ser>
        <c:dLbls>
          <c:showLegendKey val="0"/>
          <c:showVal val="0"/>
          <c:showCatName val="0"/>
          <c:showSerName val="0"/>
          <c:showPercent val="0"/>
          <c:showBubbleSize val="0"/>
        </c:dLbls>
        <c:axId val="495857272"/>
        <c:axId val="669438144"/>
      </c:scatterChart>
      <c:valAx>
        <c:axId val="495857272"/>
        <c:scaling>
          <c:orientation val="minMax"/>
          <c:max val="15"/>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69438144"/>
        <c:crosses val="autoZero"/>
        <c:crossBetween val="midCat"/>
        <c:majorUnit val="1"/>
      </c:valAx>
      <c:valAx>
        <c:axId val="669438144"/>
        <c:scaling>
          <c:orientation val="minMax"/>
          <c:max val="100"/>
          <c:min val="0"/>
        </c:scaling>
        <c:delete val="0"/>
        <c:axPos val="l"/>
        <c:majorGridlines>
          <c:spPr>
            <a:ln>
              <a:prstDash val="sysDash"/>
            </a:ln>
          </c:spPr>
        </c:majorGridlines>
        <c:numFmt formatCode="General" sourceLinked="1"/>
        <c:majorTickMark val="out"/>
        <c:minorTickMark val="none"/>
        <c:tickLblPos val="nextTo"/>
        <c:txPr>
          <a:bodyPr/>
          <a:lstStyle/>
          <a:p>
            <a:pPr>
              <a:defRPr sz="1500" b="1"/>
            </a:pPr>
            <a:endParaRPr lang="en-US"/>
          </a:p>
        </c:txPr>
        <c:crossAx val="495857272"/>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726"/>
          <c:h val="0.82181779696892732"/>
        </c:manualLayout>
      </c:layout>
      <c:scatterChart>
        <c:scatterStyle val="lineMarker"/>
        <c:varyColors val="0"/>
        <c:ser>
          <c:idx val="0"/>
          <c:order val="0"/>
          <c:tx>
            <c:strRef>
              <c:f>Sheet1!$B$1</c:f>
              <c:strCache>
                <c:ptCount val="1"/>
                <c:pt idx="0">
                  <c:v>All malignancy</c:v>
                </c:pt>
              </c:strCache>
            </c:strRef>
          </c:tx>
          <c:spPr>
            <a:ln w="41275">
              <a:solidFill>
                <a:srgbClr val="00FF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Sheet1!$B$2:$B$182</c:f>
              <c:numCache>
                <c:formatCode>General</c:formatCode>
                <c:ptCount val="181"/>
                <c:pt idx="0">
                  <c:v>100</c:v>
                </c:pt>
                <c:pt idx="1">
                  <c:v>100</c:v>
                </c:pt>
                <c:pt idx="2">
                  <c:v>100</c:v>
                </c:pt>
                <c:pt idx="3">
                  <c:v>99.402000000000001</c:v>
                </c:pt>
                <c:pt idx="4">
                  <c:v>99.402000000000001</c:v>
                </c:pt>
                <c:pt idx="5">
                  <c:v>98.796000000000006</c:v>
                </c:pt>
                <c:pt idx="6">
                  <c:v>97.581999999999994</c:v>
                </c:pt>
                <c:pt idx="7">
                  <c:v>95.748000000000005</c:v>
                </c:pt>
                <c:pt idx="8">
                  <c:v>94.924000000000007</c:v>
                </c:pt>
                <c:pt idx="9">
                  <c:v>94.924000000000007</c:v>
                </c:pt>
                <c:pt idx="10">
                  <c:v>94.504999999999995</c:v>
                </c:pt>
                <c:pt idx="11">
                  <c:v>94.504999999999995</c:v>
                </c:pt>
                <c:pt idx="12">
                  <c:v>94.078000000000003</c:v>
                </c:pt>
                <c:pt idx="13">
                  <c:v>93.855000000000004</c:v>
                </c:pt>
                <c:pt idx="14">
                  <c:v>93.397000000000006</c:v>
                </c:pt>
                <c:pt idx="15">
                  <c:v>93.165999999999997</c:v>
                </c:pt>
                <c:pt idx="16">
                  <c:v>92.927999999999997</c:v>
                </c:pt>
                <c:pt idx="17">
                  <c:v>92.445999999999998</c:v>
                </c:pt>
                <c:pt idx="18">
                  <c:v>92.200999999999993</c:v>
                </c:pt>
                <c:pt idx="19">
                  <c:v>92.200999999999993</c:v>
                </c:pt>
                <c:pt idx="20">
                  <c:v>91.953000000000003</c:v>
                </c:pt>
                <c:pt idx="21">
                  <c:v>91.953000000000003</c:v>
                </c:pt>
                <c:pt idx="22">
                  <c:v>91.697999999999993</c:v>
                </c:pt>
                <c:pt idx="23">
                  <c:v>91.697999999999993</c:v>
                </c:pt>
                <c:pt idx="24">
                  <c:v>91.697999999999993</c:v>
                </c:pt>
                <c:pt idx="25">
                  <c:v>91.697999999999993</c:v>
                </c:pt>
                <c:pt idx="26">
                  <c:v>91.697999999999993</c:v>
                </c:pt>
                <c:pt idx="27">
                  <c:v>91.697999999999993</c:v>
                </c:pt>
                <c:pt idx="28">
                  <c:v>91.697999999999993</c:v>
                </c:pt>
                <c:pt idx="29">
                  <c:v>91.697999999999993</c:v>
                </c:pt>
                <c:pt idx="30">
                  <c:v>91.697999999999993</c:v>
                </c:pt>
                <c:pt idx="31">
                  <c:v>91.697999999999993</c:v>
                </c:pt>
                <c:pt idx="32">
                  <c:v>91.405000000000001</c:v>
                </c:pt>
                <c:pt idx="33">
                  <c:v>90.813000000000002</c:v>
                </c:pt>
                <c:pt idx="34">
                  <c:v>90.218000000000004</c:v>
                </c:pt>
                <c:pt idx="35">
                  <c:v>89.92</c:v>
                </c:pt>
                <c:pt idx="36">
                  <c:v>89.616</c:v>
                </c:pt>
                <c:pt idx="37">
                  <c:v>89.616</c:v>
                </c:pt>
                <c:pt idx="38">
                  <c:v>89.616</c:v>
                </c:pt>
                <c:pt idx="39">
                  <c:v>89.278999999999996</c:v>
                </c:pt>
                <c:pt idx="40">
                  <c:v>89.278999999999996</c:v>
                </c:pt>
                <c:pt idx="41">
                  <c:v>89.278999999999996</c:v>
                </c:pt>
                <c:pt idx="42">
                  <c:v>89.278999999999996</c:v>
                </c:pt>
                <c:pt idx="43">
                  <c:v>89.278999999999996</c:v>
                </c:pt>
                <c:pt idx="44">
                  <c:v>89.278999999999996</c:v>
                </c:pt>
                <c:pt idx="45">
                  <c:v>88.570999999999998</c:v>
                </c:pt>
                <c:pt idx="46">
                  <c:v>88.570999999999998</c:v>
                </c:pt>
                <c:pt idx="47">
                  <c:v>87.856999999999999</c:v>
                </c:pt>
                <c:pt idx="48">
                  <c:v>87.480999999999995</c:v>
                </c:pt>
                <c:pt idx="49">
                  <c:v>87.480999999999995</c:v>
                </c:pt>
                <c:pt idx="50">
                  <c:v>87.480999999999995</c:v>
                </c:pt>
                <c:pt idx="51">
                  <c:v>87.480999999999995</c:v>
                </c:pt>
                <c:pt idx="52">
                  <c:v>87.480999999999995</c:v>
                </c:pt>
                <c:pt idx="53">
                  <c:v>87.075999999999993</c:v>
                </c:pt>
                <c:pt idx="54">
                  <c:v>86.671000000000006</c:v>
                </c:pt>
                <c:pt idx="55">
                  <c:v>86.671000000000006</c:v>
                </c:pt>
                <c:pt idx="56">
                  <c:v>86.671000000000006</c:v>
                </c:pt>
                <c:pt idx="57">
                  <c:v>86.671000000000006</c:v>
                </c:pt>
                <c:pt idx="58">
                  <c:v>86.671000000000006</c:v>
                </c:pt>
                <c:pt idx="59">
                  <c:v>86.25</c:v>
                </c:pt>
                <c:pt idx="60">
                  <c:v>85.813000000000002</c:v>
                </c:pt>
                <c:pt idx="61">
                  <c:v>85.353999999999999</c:v>
                </c:pt>
                <c:pt idx="62">
                  <c:v>85.353999999999999</c:v>
                </c:pt>
                <c:pt idx="63">
                  <c:v>85.353999999999999</c:v>
                </c:pt>
                <c:pt idx="64">
                  <c:v>85.353999999999999</c:v>
                </c:pt>
                <c:pt idx="65">
                  <c:v>85.353999999999999</c:v>
                </c:pt>
                <c:pt idx="66">
                  <c:v>84.4</c:v>
                </c:pt>
                <c:pt idx="67">
                  <c:v>83.92</c:v>
                </c:pt>
                <c:pt idx="68">
                  <c:v>83.92</c:v>
                </c:pt>
                <c:pt idx="69">
                  <c:v>83.438000000000002</c:v>
                </c:pt>
                <c:pt idx="70">
                  <c:v>83.438000000000002</c:v>
                </c:pt>
                <c:pt idx="71">
                  <c:v>83.438000000000002</c:v>
                </c:pt>
                <c:pt idx="72">
                  <c:v>83.438000000000002</c:v>
                </c:pt>
                <c:pt idx="73">
                  <c:v>83.438000000000002</c:v>
                </c:pt>
                <c:pt idx="74">
                  <c:v>82.885999999999996</c:v>
                </c:pt>
                <c:pt idx="75">
                  <c:v>82.885999999999996</c:v>
                </c:pt>
                <c:pt idx="76">
                  <c:v>82.885999999999996</c:v>
                </c:pt>
                <c:pt idx="77">
                  <c:v>82.885999999999996</c:v>
                </c:pt>
                <c:pt idx="78">
                  <c:v>82.885999999999996</c:v>
                </c:pt>
                <c:pt idx="79">
                  <c:v>82.885999999999996</c:v>
                </c:pt>
                <c:pt idx="80">
                  <c:v>82.302000000000007</c:v>
                </c:pt>
                <c:pt idx="81">
                  <c:v>82.302000000000007</c:v>
                </c:pt>
                <c:pt idx="82">
                  <c:v>82.302000000000007</c:v>
                </c:pt>
                <c:pt idx="83">
                  <c:v>82.302000000000007</c:v>
                </c:pt>
                <c:pt idx="84">
                  <c:v>81.677999999999997</c:v>
                </c:pt>
                <c:pt idx="85">
                  <c:v>81.677999999999997</c:v>
                </c:pt>
                <c:pt idx="86">
                  <c:v>81.677999999999997</c:v>
                </c:pt>
                <c:pt idx="87">
                  <c:v>81.677999999999997</c:v>
                </c:pt>
                <c:pt idx="88">
                  <c:v>81.677999999999997</c:v>
                </c:pt>
                <c:pt idx="89">
                  <c:v>81.677999999999997</c:v>
                </c:pt>
                <c:pt idx="90">
                  <c:v>80.349999999999994</c:v>
                </c:pt>
                <c:pt idx="91">
                  <c:v>80.349999999999994</c:v>
                </c:pt>
                <c:pt idx="92">
                  <c:v>80.349999999999994</c:v>
                </c:pt>
                <c:pt idx="93">
                  <c:v>80.349999999999994</c:v>
                </c:pt>
                <c:pt idx="94">
                  <c:v>80.349999999999994</c:v>
                </c:pt>
                <c:pt idx="95">
                  <c:v>79.658000000000001</c:v>
                </c:pt>
                <c:pt idx="96">
                  <c:v>78.94</c:v>
                </c:pt>
                <c:pt idx="97">
                  <c:v>78.194999999999993</c:v>
                </c:pt>
                <c:pt idx="98">
                  <c:v>78.194999999999993</c:v>
                </c:pt>
                <c:pt idx="99">
                  <c:v>78.194999999999993</c:v>
                </c:pt>
                <c:pt idx="100">
                  <c:v>78.194999999999993</c:v>
                </c:pt>
                <c:pt idx="101">
                  <c:v>78.194999999999993</c:v>
                </c:pt>
                <c:pt idx="102">
                  <c:v>78.194999999999993</c:v>
                </c:pt>
                <c:pt idx="103">
                  <c:v>78.194999999999993</c:v>
                </c:pt>
                <c:pt idx="104">
                  <c:v>76.590999999999994</c:v>
                </c:pt>
                <c:pt idx="105">
                  <c:v>76.590999999999994</c:v>
                </c:pt>
                <c:pt idx="106">
                  <c:v>76.590999999999994</c:v>
                </c:pt>
                <c:pt idx="107">
                  <c:v>75.768000000000001</c:v>
                </c:pt>
                <c:pt idx="108">
                  <c:v>74.897000000000006</c:v>
                </c:pt>
                <c:pt idx="109">
                  <c:v>74.897000000000006</c:v>
                </c:pt>
                <c:pt idx="110">
                  <c:v>74.897000000000006</c:v>
                </c:pt>
                <c:pt idx="111">
                  <c:v>74.897000000000006</c:v>
                </c:pt>
                <c:pt idx="112">
                  <c:v>74.897000000000006</c:v>
                </c:pt>
                <c:pt idx="113">
                  <c:v>74.897000000000006</c:v>
                </c:pt>
                <c:pt idx="114">
                  <c:v>73.959999999999994</c:v>
                </c:pt>
                <c:pt idx="115">
                  <c:v>73.959999999999994</c:v>
                </c:pt>
                <c:pt idx="116">
                  <c:v>73.959999999999994</c:v>
                </c:pt>
                <c:pt idx="117">
                  <c:v>73.959999999999994</c:v>
                </c:pt>
                <c:pt idx="118">
                  <c:v>73.959999999999994</c:v>
                </c:pt>
                <c:pt idx="119">
                  <c:v>73.959999999999994</c:v>
                </c:pt>
                <c:pt idx="120">
                  <c:v>73.959999999999994</c:v>
                </c:pt>
                <c:pt idx="121">
                  <c:v>73.959999999999994</c:v>
                </c:pt>
                <c:pt idx="122">
                  <c:v>73.959999999999994</c:v>
                </c:pt>
                <c:pt idx="123">
                  <c:v>73.959999999999994</c:v>
                </c:pt>
                <c:pt idx="124">
                  <c:v>73.959999999999994</c:v>
                </c:pt>
                <c:pt idx="125">
                  <c:v>73.959999999999994</c:v>
                </c:pt>
                <c:pt idx="126">
                  <c:v>73.959999999999994</c:v>
                </c:pt>
                <c:pt idx="127">
                  <c:v>73.959999999999994</c:v>
                </c:pt>
                <c:pt idx="128">
                  <c:v>73.959999999999994</c:v>
                </c:pt>
                <c:pt idx="129">
                  <c:v>72.786000000000001</c:v>
                </c:pt>
                <c:pt idx="130">
                  <c:v>70.338999999999999</c:v>
                </c:pt>
                <c:pt idx="131">
                  <c:v>70.338999999999999</c:v>
                </c:pt>
                <c:pt idx="132">
                  <c:v>70.338999999999999</c:v>
                </c:pt>
                <c:pt idx="133">
                  <c:v>70.338999999999999</c:v>
                </c:pt>
                <c:pt idx="134">
                  <c:v>70.338999999999999</c:v>
                </c:pt>
                <c:pt idx="135">
                  <c:v>70.338999999999999</c:v>
                </c:pt>
                <c:pt idx="136">
                  <c:v>70.338999999999999</c:v>
                </c:pt>
                <c:pt idx="137">
                  <c:v>70.338999999999999</c:v>
                </c:pt>
                <c:pt idx="138">
                  <c:v>70.338999999999999</c:v>
                </c:pt>
                <c:pt idx="139">
                  <c:v>70.338999999999999</c:v>
                </c:pt>
                <c:pt idx="140">
                  <c:v>70.338999999999999</c:v>
                </c:pt>
                <c:pt idx="141">
                  <c:v>70.338999999999999</c:v>
                </c:pt>
                <c:pt idx="142">
                  <c:v>70.338999999999999</c:v>
                </c:pt>
                <c:pt idx="143">
                  <c:v>70.338999999999999</c:v>
                </c:pt>
                <c:pt idx="144">
                  <c:v>70.338999999999999</c:v>
                </c:pt>
                <c:pt idx="145">
                  <c:v>70.338999999999999</c:v>
                </c:pt>
                <c:pt idx="146">
                  <c:v>70.338999999999999</c:v>
                </c:pt>
                <c:pt idx="147">
                  <c:v>70.338999999999999</c:v>
                </c:pt>
                <c:pt idx="148">
                  <c:v>70.338999999999999</c:v>
                </c:pt>
                <c:pt idx="149">
                  <c:v>70.338999999999999</c:v>
                </c:pt>
                <c:pt idx="150">
                  <c:v>68.703999999999994</c:v>
                </c:pt>
                <c:pt idx="151">
                  <c:v>68.703999999999994</c:v>
                </c:pt>
                <c:pt idx="152">
                  <c:v>68.703999999999994</c:v>
                </c:pt>
                <c:pt idx="153">
                  <c:v>68.703999999999994</c:v>
                </c:pt>
                <c:pt idx="154">
                  <c:v>68.703999999999994</c:v>
                </c:pt>
                <c:pt idx="155">
                  <c:v>68.703999999999994</c:v>
                </c:pt>
                <c:pt idx="156">
                  <c:v>68.703999999999994</c:v>
                </c:pt>
                <c:pt idx="157">
                  <c:v>68.703999999999994</c:v>
                </c:pt>
                <c:pt idx="158">
                  <c:v>68.703999999999994</c:v>
                </c:pt>
                <c:pt idx="159">
                  <c:v>68.703999999999994</c:v>
                </c:pt>
                <c:pt idx="160">
                  <c:v>68.703999999999994</c:v>
                </c:pt>
                <c:pt idx="161">
                  <c:v>68.703999999999994</c:v>
                </c:pt>
                <c:pt idx="162">
                  <c:v>68.703999999999994</c:v>
                </c:pt>
                <c:pt idx="163">
                  <c:v>68.703999999999994</c:v>
                </c:pt>
                <c:pt idx="164">
                  <c:v>68.703999999999994</c:v>
                </c:pt>
                <c:pt idx="165">
                  <c:v>68.703999999999994</c:v>
                </c:pt>
                <c:pt idx="166">
                  <c:v>68.703999999999994</c:v>
                </c:pt>
                <c:pt idx="167">
                  <c:v>68.703999999999994</c:v>
                </c:pt>
                <c:pt idx="168">
                  <c:v>68.703999999999994</c:v>
                </c:pt>
                <c:pt idx="169">
                  <c:v>68.703999999999994</c:v>
                </c:pt>
                <c:pt idx="170">
                  <c:v>68.703999999999994</c:v>
                </c:pt>
                <c:pt idx="171">
                  <c:v>68.703999999999994</c:v>
                </c:pt>
                <c:pt idx="172">
                  <c:v>68.703999999999994</c:v>
                </c:pt>
                <c:pt idx="173">
                  <c:v>68.703999999999994</c:v>
                </c:pt>
                <c:pt idx="174">
                  <c:v>68.703999999999994</c:v>
                </c:pt>
                <c:pt idx="175">
                  <c:v>68.703999999999994</c:v>
                </c:pt>
                <c:pt idx="176">
                  <c:v>68.703999999999994</c:v>
                </c:pt>
                <c:pt idx="177">
                  <c:v>68.703999999999994</c:v>
                </c:pt>
                <c:pt idx="178">
                  <c:v>68.703999999999994</c:v>
                </c:pt>
                <c:pt idx="179">
                  <c:v>68.703999999999994</c:v>
                </c:pt>
                <c:pt idx="180">
                  <c:v>68.703999999999994</c:v>
                </c:pt>
              </c:numCache>
            </c:numRef>
          </c:yVal>
          <c:smooth val="0"/>
        </c:ser>
        <c:ser>
          <c:idx val="1"/>
          <c:order val="1"/>
          <c:tx>
            <c:strRef>
              <c:f>Sheet1!$C$1</c:f>
              <c:strCache>
                <c:ptCount val="1"/>
                <c:pt idx="0">
                  <c:v>Lymphoma</c:v>
                </c:pt>
              </c:strCache>
            </c:strRef>
          </c:tx>
          <c:spPr>
            <a:ln w="41275">
              <a:solidFill>
                <a:srgbClr val="4DEAF1"/>
              </a:solidFill>
              <a:prstDash val="solid"/>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Sheet1!$C$2:$C$182</c:f>
              <c:numCache>
                <c:formatCode>General</c:formatCode>
                <c:ptCount val="181"/>
                <c:pt idx="0">
                  <c:v>100</c:v>
                </c:pt>
                <c:pt idx="1">
                  <c:v>100</c:v>
                </c:pt>
                <c:pt idx="2">
                  <c:v>100</c:v>
                </c:pt>
                <c:pt idx="3">
                  <c:v>99.394000000000005</c:v>
                </c:pt>
                <c:pt idx="4">
                  <c:v>99.394000000000005</c:v>
                </c:pt>
                <c:pt idx="5">
                  <c:v>98.983999999999995</c:v>
                </c:pt>
                <c:pt idx="6">
                  <c:v>97.957999999999998</c:v>
                </c:pt>
                <c:pt idx="7">
                  <c:v>96.924000000000007</c:v>
                </c:pt>
                <c:pt idx="8">
                  <c:v>96.507000000000005</c:v>
                </c:pt>
                <c:pt idx="9">
                  <c:v>96.507000000000005</c:v>
                </c:pt>
                <c:pt idx="10">
                  <c:v>96.081999999999994</c:v>
                </c:pt>
                <c:pt idx="11">
                  <c:v>96.081999999999994</c:v>
                </c:pt>
                <c:pt idx="12">
                  <c:v>95.864999999999995</c:v>
                </c:pt>
                <c:pt idx="13">
                  <c:v>95.638000000000005</c:v>
                </c:pt>
                <c:pt idx="14">
                  <c:v>95.403999999999996</c:v>
                </c:pt>
                <c:pt idx="15">
                  <c:v>95.403999999999996</c:v>
                </c:pt>
                <c:pt idx="16">
                  <c:v>95.162000000000006</c:v>
                </c:pt>
                <c:pt idx="17">
                  <c:v>94.915000000000006</c:v>
                </c:pt>
                <c:pt idx="18">
                  <c:v>94.915000000000006</c:v>
                </c:pt>
                <c:pt idx="19">
                  <c:v>94.915000000000006</c:v>
                </c:pt>
                <c:pt idx="20">
                  <c:v>94.915000000000006</c:v>
                </c:pt>
                <c:pt idx="21">
                  <c:v>94.915000000000006</c:v>
                </c:pt>
                <c:pt idx="22">
                  <c:v>94.915000000000006</c:v>
                </c:pt>
                <c:pt idx="23">
                  <c:v>94.915000000000006</c:v>
                </c:pt>
                <c:pt idx="24">
                  <c:v>94.915000000000006</c:v>
                </c:pt>
                <c:pt idx="25">
                  <c:v>94.915000000000006</c:v>
                </c:pt>
                <c:pt idx="26">
                  <c:v>94.915000000000006</c:v>
                </c:pt>
                <c:pt idx="27">
                  <c:v>94.915000000000006</c:v>
                </c:pt>
                <c:pt idx="28">
                  <c:v>94.915000000000006</c:v>
                </c:pt>
                <c:pt idx="29">
                  <c:v>94.915000000000006</c:v>
                </c:pt>
                <c:pt idx="30">
                  <c:v>94.915000000000006</c:v>
                </c:pt>
                <c:pt idx="31">
                  <c:v>94.915000000000006</c:v>
                </c:pt>
                <c:pt idx="32">
                  <c:v>94.617000000000004</c:v>
                </c:pt>
                <c:pt idx="33">
                  <c:v>94.617000000000004</c:v>
                </c:pt>
                <c:pt idx="34">
                  <c:v>94.617000000000004</c:v>
                </c:pt>
                <c:pt idx="35">
                  <c:v>94.617000000000004</c:v>
                </c:pt>
                <c:pt idx="36">
                  <c:v>94.617000000000004</c:v>
                </c:pt>
                <c:pt idx="37">
                  <c:v>94.617000000000004</c:v>
                </c:pt>
                <c:pt idx="38">
                  <c:v>94.617000000000004</c:v>
                </c:pt>
                <c:pt idx="39">
                  <c:v>94.617000000000004</c:v>
                </c:pt>
                <c:pt idx="40">
                  <c:v>94.617000000000004</c:v>
                </c:pt>
                <c:pt idx="41">
                  <c:v>94.617000000000004</c:v>
                </c:pt>
                <c:pt idx="42">
                  <c:v>94.617000000000004</c:v>
                </c:pt>
                <c:pt idx="43">
                  <c:v>94.617000000000004</c:v>
                </c:pt>
                <c:pt idx="44">
                  <c:v>94.617000000000004</c:v>
                </c:pt>
                <c:pt idx="45">
                  <c:v>94.617000000000004</c:v>
                </c:pt>
                <c:pt idx="46">
                  <c:v>94.617000000000004</c:v>
                </c:pt>
                <c:pt idx="47">
                  <c:v>94.617000000000004</c:v>
                </c:pt>
                <c:pt idx="48">
                  <c:v>94.236999999999995</c:v>
                </c:pt>
                <c:pt idx="49">
                  <c:v>94.236999999999995</c:v>
                </c:pt>
                <c:pt idx="50">
                  <c:v>94.236999999999995</c:v>
                </c:pt>
                <c:pt idx="51">
                  <c:v>94.236999999999995</c:v>
                </c:pt>
                <c:pt idx="52">
                  <c:v>94.236999999999995</c:v>
                </c:pt>
                <c:pt idx="53">
                  <c:v>94.236999999999995</c:v>
                </c:pt>
                <c:pt idx="54">
                  <c:v>94.236999999999995</c:v>
                </c:pt>
                <c:pt idx="55">
                  <c:v>94.236999999999995</c:v>
                </c:pt>
                <c:pt idx="56">
                  <c:v>94.236999999999995</c:v>
                </c:pt>
                <c:pt idx="57">
                  <c:v>94.236999999999995</c:v>
                </c:pt>
                <c:pt idx="58">
                  <c:v>94.236999999999995</c:v>
                </c:pt>
                <c:pt idx="59">
                  <c:v>94.236999999999995</c:v>
                </c:pt>
                <c:pt idx="60">
                  <c:v>94.236999999999995</c:v>
                </c:pt>
                <c:pt idx="61">
                  <c:v>93.77</c:v>
                </c:pt>
                <c:pt idx="62">
                  <c:v>93.77</c:v>
                </c:pt>
                <c:pt idx="63">
                  <c:v>93.77</c:v>
                </c:pt>
                <c:pt idx="64">
                  <c:v>93.77</c:v>
                </c:pt>
                <c:pt idx="65">
                  <c:v>93.77</c:v>
                </c:pt>
                <c:pt idx="66">
                  <c:v>93.271000000000001</c:v>
                </c:pt>
                <c:pt idx="67">
                  <c:v>93.271000000000001</c:v>
                </c:pt>
                <c:pt idx="68">
                  <c:v>93.271000000000001</c:v>
                </c:pt>
                <c:pt idx="69">
                  <c:v>93.271000000000001</c:v>
                </c:pt>
                <c:pt idx="70">
                  <c:v>93.271000000000001</c:v>
                </c:pt>
                <c:pt idx="71">
                  <c:v>93.271000000000001</c:v>
                </c:pt>
                <c:pt idx="72">
                  <c:v>93.271000000000001</c:v>
                </c:pt>
                <c:pt idx="73">
                  <c:v>93.271000000000001</c:v>
                </c:pt>
                <c:pt idx="74">
                  <c:v>93.271000000000001</c:v>
                </c:pt>
                <c:pt idx="75">
                  <c:v>93.271000000000001</c:v>
                </c:pt>
                <c:pt idx="76">
                  <c:v>93.271000000000001</c:v>
                </c:pt>
                <c:pt idx="77">
                  <c:v>93.271000000000001</c:v>
                </c:pt>
                <c:pt idx="78">
                  <c:v>93.271000000000001</c:v>
                </c:pt>
                <c:pt idx="79">
                  <c:v>93.271000000000001</c:v>
                </c:pt>
                <c:pt idx="80">
                  <c:v>92.658000000000001</c:v>
                </c:pt>
                <c:pt idx="81">
                  <c:v>92.658000000000001</c:v>
                </c:pt>
                <c:pt idx="82">
                  <c:v>92.658000000000001</c:v>
                </c:pt>
                <c:pt idx="83">
                  <c:v>92.658000000000001</c:v>
                </c:pt>
                <c:pt idx="84">
                  <c:v>92.658000000000001</c:v>
                </c:pt>
                <c:pt idx="85">
                  <c:v>92.658000000000001</c:v>
                </c:pt>
                <c:pt idx="86">
                  <c:v>92.658000000000001</c:v>
                </c:pt>
                <c:pt idx="87">
                  <c:v>92.658000000000001</c:v>
                </c:pt>
                <c:pt idx="88">
                  <c:v>92.658000000000001</c:v>
                </c:pt>
                <c:pt idx="89">
                  <c:v>92.658000000000001</c:v>
                </c:pt>
                <c:pt idx="90">
                  <c:v>91.944999999999993</c:v>
                </c:pt>
                <c:pt idx="91">
                  <c:v>91.944999999999993</c:v>
                </c:pt>
                <c:pt idx="92">
                  <c:v>91.944999999999993</c:v>
                </c:pt>
                <c:pt idx="93">
                  <c:v>91.944999999999993</c:v>
                </c:pt>
                <c:pt idx="94">
                  <c:v>91.944999999999993</c:v>
                </c:pt>
                <c:pt idx="95">
                  <c:v>91.944999999999993</c:v>
                </c:pt>
                <c:pt idx="96">
                  <c:v>91.944999999999993</c:v>
                </c:pt>
                <c:pt idx="97">
                  <c:v>91.146000000000001</c:v>
                </c:pt>
                <c:pt idx="98">
                  <c:v>91.146000000000001</c:v>
                </c:pt>
                <c:pt idx="99">
                  <c:v>91.146000000000001</c:v>
                </c:pt>
                <c:pt idx="100">
                  <c:v>91.146000000000001</c:v>
                </c:pt>
                <c:pt idx="101">
                  <c:v>91.146000000000001</c:v>
                </c:pt>
                <c:pt idx="102">
                  <c:v>91.146000000000001</c:v>
                </c:pt>
                <c:pt idx="103">
                  <c:v>91.146000000000001</c:v>
                </c:pt>
                <c:pt idx="104">
                  <c:v>91.146000000000001</c:v>
                </c:pt>
                <c:pt idx="105">
                  <c:v>91.146000000000001</c:v>
                </c:pt>
                <c:pt idx="106">
                  <c:v>91.146000000000001</c:v>
                </c:pt>
                <c:pt idx="107">
                  <c:v>91.146000000000001</c:v>
                </c:pt>
                <c:pt idx="108">
                  <c:v>91.146000000000001</c:v>
                </c:pt>
                <c:pt idx="109">
                  <c:v>91.146000000000001</c:v>
                </c:pt>
                <c:pt idx="110">
                  <c:v>91.146000000000001</c:v>
                </c:pt>
                <c:pt idx="111">
                  <c:v>91.146000000000001</c:v>
                </c:pt>
                <c:pt idx="112">
                  <c:v>91.146000000000001</c:v>
                </c:pt>
                <c:pt idx="113">
                  <c:v>91.146000000000001</c:v>
                </c:pt>
                <c:pt idx="114">
                  <c:v>91.146000000000001</c:v>
                </c:pt>
                <c:pt idx="115">
                  <c:v>91.146000000000001</c:v>
                </c:pt>
                <c:pt idx="116">
                  <c:v>91.146000000000001</c:v>
                </c:pt>
                <c:pt idx="117">
                  <c:v>91.146000000000001</c:v>
                </c:pt>
                <c:pt idx="118">
                  <c:v>91.146000000000001</c:v>
                </c:pt>
                <c:pt idx="119">
                  <c:v>91.146000000000001</c:v>
                </c:pt>
                <c:pt idx="120">
                  <c:v>91.146000000000001</c:v>
                </c:pt>
                <c:pt idx="121">
                  <c:v>91.146000000000001</c:v>
                </c:pt>
                <c:pt idx="122">
                  <c:v>91.146000000000001</c:v>
                </c:pt>
                <c:pt idx="123">
                  <c:v>91.146000000000001</c:v>
                </c:pt>
                <c:pt idx="124">
                  <c:v>91.146000000000001</c:v>
                </c:pt>
                <c:pt idx="125">
                  <c:v>91.146000000000001</c:v>
                </c:pt>
                <c:pt idx="126">
                  <c:v>89.861999999999995</c:v>
                </c:pt>
                <c:pt idx="127">
                  <c:v>89.861999999999995</c:v>
                </c:pt>
                <c:pt idx="128">
                  <c:v>89.861999999999995</c:v>
                </c:pt>
                <c:pt idx="129">
                  <c:v>89.861999999999995</c:v>
                </c:pt>
                <c:pt idx="130">
                  <c:v>89.861999999999995</c:v>
                </c:pt>
                <c:pt idx="131">
                  <c:v>89.861999999999995</c:v>
                </c:pt>
                <c:pt idx="132">
                  <c:v>89.861999999999995</c:v>
                </c:pt>
                <c:pt idx="133">
                  <c:v>89.861999999999995</c:v>
                </c:pt>
                <c:pt idx="134">
                  <c:v>89.861999999999995</c:v>
                </c:pt>
                <c:pt idx="135">
                  <c:v>89.861999999999995</c:v>
                </c:pt>
                <c:pt idx="136">
                  <c:v>89.861999999999995</c:v>
                </c:pt>
                <c:pt idx="137">
                  <c:v>89.861999999999995</c:v>
                </c:pt>
                <c:pt idx="138">
                  <c:v>89.861999999999995</c:v>
                </c:pt>
                <c:pt idx="139">
                  <c:v>89.861999999999995</c:v>
                </c:pt>
                <c:pt idx="140">
                  <c:v>89.861999999999995</c:v>
                </c:pt>
                <c:pt idx="141">
                  <c:v>89.861999999999995</c:v>
                </c:pt>
                <c:pt idx="142">
                  <c:v>89.861999999999995</c:v>
                </c:pt>
                <c:pt idx="143">
                  <c:v>89.861999999999995</c:v>
                </c:pt>
                <c:pt idx="144">
                  <c:v>89.861999999999995</c:v>
                </c:pt>
                <c:pt idx="145">
                  <c:v>89.861999999999995</c:v>
                </c:pt>
                <c:pt idx="146">
                  <c:v>89.861999999999995</c:v>
                </c:pt>
                <c:pt idx="147">
                  <c:v>89.861999999999995</c:v>
                </c:pt>
                <c:pt idx="148">
                  <c:v>89.861999999999995</c:v>
                </c:pt>
                <c:pt idx="149">
                  <c:v>89.861999999999995</c:v>
                </c:pt>
                <c:pt idx="150">
                  <c:v>89.861999999999995</c:v>
                </c:pt>
                <c:pt idx="151">
                  <c:v>89.861999999999995</c:v>
                </c:pt>
                <c:pt idx="152">
                  <c:v>89.861999999999995</c:v>
                </c:pt>
                <c:pt idx="153">
                  <c:v>89.861999999999995</c:v>
                </c:pt>
                <c:pt idx="154">
                  <c:v>89.861999999999995</c:v>
                </c:pt>
                <c:pt idx="155">
                  <c:v>89.861999999999995</c:v>
                </c:pt>
                <c:pt idx="156">
                  <c:v>89.861999999999995</c:v>
                </c:pt>
                <c:pt idx="157">
                  <c:v>89.861999999999995</c:v>
                </c:pt>
                <c:pt idx="158">
                  <c:v>89.861999999999995</c:v>
                </c:pt>
                <c:pt idx="159">
                  <c:v>89.861999999999995</c:v>
                </c:pt>
                <c:pt idx="160">
                  <c:v>89.861999999999995</c:v>
                </c:pt>
                <c:pt idx="161">
                  <c:v>89.861999999999995</c:v>
                </c:pt>
                <c:pt idx="162">
                  <c:v>89.861999999999995</c:v>
                </c:pt>
                <c:pt idx="163">
                  <c:v>89.861999999999995</c:v>
                </c:pt>
                <c:pt idx="164">
                  <c:v>89.861999999999995</c:v>
                </c:pt>
                <c:pt idx="165">
                  <c:v>89.861999999999995</c:v>
                </c:pt>
                <c:pt idx="166">
                  <c:v>89.861999999999995</c:v>
                </c:pt>
                <c:pt idx="167">
                  <c:v>89.861999999999995</c:v>
                </c:pt>
                <c:pt idx="168">
                  <c:v>89.861999999999995</c:v>
                </c:pt>
                <c:pt idx="169">
                  <c:v>89.861999999999995</c:v>
                </c:pt>
                <c:pt idx="170">
                  <c:v>89.861999999999995</c:v>
                </c:pt>
                <c:pt idx="171">
                  <c:v>89.861999999999995</c:v>
                </c:pt>
                <c:pt idx="172">
                  <c:v>89.861999999999995</c:v>
                </c:pt>
                <c:pt idx="173">
                  <c:v>89.861999999999995</c:v>
                </c:pt>
                <c:pt idx="174">
                  <c:v>89.861999999999995</c:v>
                </c:pt>
                <c:pt idx="175">
                  <c:v>89.861999999999995</c:v>
                </c:pt>
                <c:pt idx="176">
                  <c:v>89.861999999999995</c:v>
                </c:pt>
                <c:pt idx="177">
                  <c:v>89.861999999999995</c:v>
                </c:pt>
                <c:pt idx="178">
                  <c:v>89.861999999999995</c:v>
                </c:pt>
                <c:pt idx="179">
                  <c:v>89.861999999999995</c:v>
                </c:pt>
                <c:pt idx="180">
                  <c:v>89.861999999999995</c:v>
                </c:pt>
              </c:numCache>
            </c:numRef>
          </c:yVal>
          <c:smooth val="0"/>
        </c:ser>
        <c:ser>
          <c:idx val="2"/>
          <c:order val="2"/>
          <c:tx>
            <c:strRef>
              <c:f>Sheet1!$D$1</c:f>
              <c:strCache>
                <c:ptCount val="1"/>
                <c:pt idx="0">
                  <c:v>Skin</c:v>
                </c:pt>
              </c:strCache>
            </c:strRef>
          </c:tx>
          <c:spPr>
            <a:ln w="41275">
              <a:solidFill>
                <a:srgbClr val="FF00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Sheet1!$D$2:$D$182</c:f>
              <c:numCache>
                <c:formatCode>General</c:formatCode>
                <c:ptCount val="181"/>
                <c:pt idx="0">
                  <c:v>100</c:v>
                </c:pt>
                <c:pt idx="1">
                  <c:v>100</c:v>
                </c:pt>
                <c:pt idx="2">
                  <c:v>100</c:v>
                </c:pt>
                <c:pt idx="3">
                  <c:v>100</c:v>
                </c:pt>
                <c:pt idx="4">
                  <c:v>100</c:v>
                </c:pt>
                <c:pt idx="5">
                  <c:v>100</c:v>
                </c:pt>
                <c:pt idx="6">
                  <c:v>100</c:v>
                </c:pt>
                <c:pt idx="7">
                  <c:v>99.787000000000006</c:v>
                </c:pt>
                <c:pt idx="8">
                  <c:v>99.572000000000003</c:v>
                </c:pt>
                <c:pt idx="9">
                  <c:v>99.572000000000003</c:v>
                </c:pt>
                <c:pt idx="10">
                  <c:v>99.572000000000003</c:v>
                </c:pt>
                <c:pt idx="11">
                  <c:v>99.572000000000003</c:v>
                </c:pt>
                <c:pt idx="12">
                  <c:v>99.572000000000003</c:v>
                </c:pt>
                <c:pt idx="13">
                  <c:v>99.572000000000003</c:v>
                </c:pt>
                <c:pt idx="14">
                  <c:v>99.572000000000003</c:v>
                </c:pt>
                <c:pt idx="15">
                  <c:v>99.572000000000003</c:v>
                </c:pt>
                <c:pt idx="16">
                  <c:v>99.572000000000003</c:v>
                </c:pt>
                <c:pt idx="17">
                  <c:v>99.572000000000003</c:v>
                </c:pt>
                <c:pt idx="18">
                  <c:v>99.313999999999993</c:v>
                </c:pt>
                <c:pt idx="19">
                  <c:v>99.313999999999993</c:v>
                </c:pt>
                <c:pt idx="20">
                  <c:v>99.051000000000002</c:v>
                </c:pt>
                <c:pt idx="21">
                  <c:v>99.051000000000002</c:v>
                </c:pt>
                <c:pt idx="22">
                  <c:v>99.051000000000002</c:v>
                </c:pt>
                <c:pt idx="23">
                  <c:v>99.051000000000002</c:v>
                </c:pt>
                <c:pt idx="24">
                  <c:v>99.051000000000002</c:v>
                </c:pt>
                <c:pt idx="25">
                  <c:v>99.051000000000002</c:v>
                </c:pt>
                <c:pt idx="26">
                  <c:v>99.051000000000002</c:v>
                </c:pt>
                <c:pt idx="27">
                  <c:v>99.051000000000002</c:v>
                </c:pt>
                <c:pt idx="28">
                  <c:v>99.051000000000002</c:v>
                </c:pt>
                <c:pt idx="29">
                  <c:v>99.051000000000002</c:v>
                </c:pt>
                <c:pt idx="30">
                  <c:v>99.051000000000002</c:v>
                </c:pt>
                <c:pt idx="31">
                  <c:v>99.051000000000002</c:v>
                </c:pt>
                <c:pt idx="32">
                  <c:v>99.051000000000002</c:v>
                </c:pt>
                <c:pt idx="33">
                  <c:v>98.738</c:v>
                </c:pt>
                <c:pt idx="34">
                  <c:v>98.105000000000004</c:v>
                </c:pt>
                <c:pt idx="35">
                  <c:v>98.105000000000004</c:v>
                </c:pt>
                <c:pt idx="36">
                  <c:v>97.781999999999996</c:v>
                </c:pt>
                <c:pt idx="37">
                  <c:v>97.781999999999996</c:v>
                </c:pt>
                <c:pt idx="38">
                  <c:v>97.781999999999996</c:v>
                </c:pt>
                <c:pt idx="39">
                  <c:v>97.424000000000007</c:v>
                </c:pt>
                <c:pt idx="40">
                  <c:v>97.424000000000007</c:v>
                </c:pt>
                <c:pt idx="41">
                  <c:v>97.424000000000007</c:v>
                </c:pt>
                <c:pt idx="42">
                  <c:v>97.424000000000007</c:v>
                </c:pt>
                <c:pt idx="43">
                  <c:v>97.424000000000007</c:v>
                </c:pt>
                <c:pt idx="44">
                  <c:v>97.424000000000007</c:v>
                </c:pt>
                <c:pt idx="45">
                  <c:v>96.671999999999997</c:v>
                </c:pt>
                <c:pt idx="46">
                  <c:v>96.671999999999997</c:v>
                </c:pt>
                <c:pt idx="47">
                  <c:v>96.671999999999997</c:v>
                </c:pt>
                <c:pt idx="48">
                  <c:v>96.671999999999997</c:v>
                </c:pt>
                <c:pt idx="49">
                  <c:v>96.671999999999997</c:v>
                </c:pt>
                <c:pt idx="50">
                  <c:v>96.671999999999997</c:v>
                </c:pt>
                <c:pt idx="51">
                  <c:v>96.671999999999997</c:v>
                </c:pt>
                <c:pt idx="52">
                  <c:v>96.671999999999997</c:v>
                </c:pt>
                <c:pt idx="53">
                  <c:v>96.671999999999997</c:v>
                </c:pt>
                <c:pt idx="54">
                  <c:v>96.238</c:v>
                </c:pt>
                <c:pt idx="55">
                  <c:v>96.238</c:v>
                </c:pt>
                <c:pt idx="56">
                  <c:v>96.238</c:v>
                </c:pt>
                <c:pt idx="57">
                  <c:v>96.238</c:v>
                </c:pt>
                <c:pt idx="58">
                  <c:v>96.238</c:v>
                </c:pt>
                <c:pt idx="59">
                  <c:v>95.784000000000006</c:v>
                </c:pt>
                <c:pt idx="60">
                  <c:v>95.308000000000007</c:v>
                </c:pt>
                <c:pt idx="61">
                  <c:v>95.308000000000007</c:v>
                </c:pt>
                <c:pt idx="62">
                  <c:v>95.308000000000007</c:v>
                </c:pt>
                <c:pt idx="63">
                  <c:v>95.308000000000007</c:v>
                </c:pt>
                <c:pt idx="64">
                  <c:v>95.308000000000007</c:v>
                </c:pt>
                <c:pt idx="65">
                  <c:v>95.308000000000007</c:v>
                </c:pt>
                <c:pt idx="66">
                  <c:v>95.308000000000007</c:v>
                </c:pt>
                <c:pt idx="67">
                  <c:v>95.308000000000007</c:v>
                </c:pt>
                <c:pt idx="68">
                  <c:v>95.308000000000007</c:v>
                </c:pt>
                <c:pt idx="69">
                  <c:v>94.778000000000006</c:v>
                </c:pt>
                <c:pt idx="70">
                  <c:v>94.778000000000006</c:v>
                </c:pt>
                <c:pt idx="71">
                  <c:v>94.778000000000006</c:v>
                </c:pt>
                <c:pt idx="72">
                  <c:v>94.778000000000006</c:v>
                </c:pt>
                <c:pt idx="73">
                  <c:v>94.197000000000003</c:v>
                </c:pt>
                <c:pt idx="74">
                  <c:v>94.197000000000003</c:v>
                </c:pt>
                <c:pt idx="75">
                  <c:v>94.197000000000003</c:v>
                </c:pt>
                <c:pt idx="76">
                  <c:v>94.197000000000003</c:v>
                </c:pt>
                <c:pt idx="77">
                  <c:v>94.197000000000003</c:v>
                </c:pt>
                <c:pt idx="78">
                  <c:v>94.197000000000003</c:v>
                </c:pt>
                <c:pt idx="79">
                  <c:v>94.197000000000003</c:v>
                </c:pt>
                <c:pt idx="80">
                  <c:v>94.197000000000003</c:v>
                </c:pt>
                <c:pt idx="81">
                  <c:v>94.197000000000003</c:v>
                </c:pt>
                <c:pt idx="82">
                  <c:v>94.197000000000003</c:v>
                </c:pt>
                <c:pt idx="83">
                  <c:v>94.197000000000003</c:v>
                </c:pt>
                <c:pt idx="84">
                  <c:v>94.197000000000003</c:v>
                </c:pt>
                <c:pt idx="85">
                  <c:v>94.197000000000003</c:v>
                </c:pt>
                <c:pt idx="86">
                  <c:v>94.197000000000003</c:v>
                </c:pt>
                <c:pt idx="87">
                  <c:v>94.197000000000003</c:v>
                </c:pt>
                <c:pt idx="88">
                  <c:v>94.197000000000003</c:v>
                </c:pt>
                <c:pt idx="89">
                  <c:v>94.197000000000003</c:v>
                </c:pt>
                <c:pt idx="90">
                  <c:v>94.197000000000003</c:v>
                </c:pt>
                <c:pt idx="91">
                  <c:v>94.197000000000003</c:v>
                </c:pt>
                <c:pt idx="92">
                  <c:v>94.197000000000003</c:v>
                </c:pt>
                <c:pt idx="93">
                  <c:v>94.197000000000003</c:v>
                </c:pt>
                <c:pt idx="94">
                  <c:v>94.197000000000003</c:v>
                </c:pt>
                <c:pt idx="95">
                  <c:v>93.412000000000006</c:v>
                </c:pt>
                <c:pt idx="96">
                  <c:v>93.412000000000006</c:v>
                </c:pt>
                <c:pt idx="97">
                  <c:v>93.412000000000006</c:v>
                </c:pt>
                <c:pt idx="98">
                  <c:v>93.412000000000006</c:v>
                </c:pt>
                <c:pt idx="99">
                  <c:v>93.412000000000006</c:v>
                </c:pt>
                <c:pt idx="100">
                  <c:v>93.412000000000006</c:v>
                </c:pt>
                <c:pt idx="101">
                  <c:v>93.412000000000006</c:v>
                </c:pt>
                <c:pt idx="102">
                  <c:v>93.412000000000006</c:v>
                </c:pt>
                <c:pt idx="103">
                  <c:v>93.412000000000006</c:v>
                </c:pt>
                <c:pt idx="104">
                  <c:v>91.570999999999998</c:v>
                </c:pt>
                <c:pt idx="105">
                  <c:v>91.570999999999998</c:v>
                </c:pt>
                <c:pt idx="106">
                  <c:v>91.570999999999998</c:v>
                </c:pt>
                <c:pt idx="107">
                  <c:v>91.570999999999998</c:v>
                </c:pt>
                <c:pt idx="108">
                  <c:v>90.564999999999998</c:v>
                </c:pt>
                <c:pt idx="109">
                  <c:v>90.564999999999998</c:v>
                </c:pt>
                <c:pt idx="110">
                  <c:v>90.564999999999998</c:v>
                </c:pt>
                <c:pt idx="111">
                  <c:v>90.564999999999998</c:v>
                </c:pt>
                <c:pt idx="112">
                  <c:v>90.564999999999998</c:v>
                </c:pt>
                <c:pt idx="113">
                  <c:v>90.564999999999998</c:v>
                </c:pt>
                <c:pt idx="114">
                  <c:v>89.486999999999995</c:v>
                </c:pt>
                <c:pt idx="115">
                  <c:v>89.486999999999995</c:v>
                </c:pt>
                <c:pt idx="116">
                  <c:v>89.486999999999995</c:v>
                </c:pt>
                <c:pt idx="117">
                  <c:v>89.486999999999995</c:v>
                </c:pt>
                <c:pt idx="118">
                  <c:v>89.486999999999995</c:v>
                </c:pt>
                <c:pt idx="119">
                  <c:v>89.486999999999995</c:v>
                </c:pt>
                <c:pt idx="120">
                  <c:v>89.486999999999995</c:v>
                </c:pt>
                <c:pt idx="121">
                  <c:v>89.486999999999995</c:v>
                </c:pt>
                <c:pt idx="122">
                  <c:v>89.486999999999995</c:v>
                </c:pt>
                <c:pt idx="123">
                  <c:v>89.486999999999995</c:v>
                </c:pt>
                <c:pt idx="124">
                  <c:v>89.486999999999995</c:v>
                </c:pt>
                <c:pt idx="125">
                  <c:v>89.486999999999995</c:v>
                </c:pt>
                <c:pt idx="126">
                  <c:v>89.486999999999995</c:v>
                </c:pt>
                <c:pt idx="127">
                  <c:v>89.486999999999995</c:v>
                </c:pt>
                <c:pt idx="128">
                  <c:v>89.486999999999995</c:v>
                </c:pt>
                <c:pt idx="129">
                  <c:v>88.131</c:v>
                </c:pt>
                <c:pt idx="130">
                  <c:v>86.731999999999999</c:v>
                </c:pt>
                <c:pt idx="131">
                  <c:v>86.731999999999999</c:v>
                </c:pt>
                <c:pt idx="132">
                  <c:v>86.731999999999999</c:v>
                </c:pt>
                <c:pt idx="133">
                  <c:v>86.731999999999999</c:v>
                </c:pt>
                <c:pt idx="134">
                  <c:v>86.731999999999999</c:v>
                </c:pt>
                <c:pt idx="135">
                  <c:v>86.731999999999999</c:v>
                </c:pt>
                <c:pt idx="136">
                  <c:v>86.731999999999999</c:v>
                </c:pt>
                <c:pt idx="137">
                  <c:v>86.731999999999999</c:v>
                </c:pt>
                <c:pt idx="138">
                  <c:v>86.731999999999999</c:v>
                </c:pt>
                <c:pt idx="139">
                  <c:v>86.731999999999999</c:v>
                </c:pt>
                <c:pt idx="140">
                  <c:v>86.731999999999999</c:v>
                </c:pt>
                <c:pt idx="141">
                  <c:v>86.731999999999999</c:v>
                </c:pt>
                <c:pt idx="142">
                  <c:v>86.731999999999999</c:v>
                </c:pt>
                <c:pt idx="143">
                  <c:v>86.731999999999999</c:v>
                </c:pt>
                <c:pt idx="144">
                  <c:v>86.731999999999999</c:v>
                </c:pt>
                <c:pt idx="145">
                  <c:v>86.731999999999999</c:v>
                </c:pt>
                <c:pt idx="146">
                  <c:v>86.731999999999999</c:v>
                </c:pt>
                <c:pt idx="147">
                  <c:v>86.731999999999999</c:v>
                </c:pt>
                <c:pt idx="148">
                  <c:v>86.731999999999999</c:v>
                </c:pt>
                <c:pt idx="149">
                  <c:v>86.731999999999999</c:v>
                </c:pt>
                <c:pt idx="150">
                  <c:v>84.846000000000004</c:v>
                </c:pt>
                <c:pt idx="151">
                  <c:v>84.846000000000004</c:v>
                </c:pt>
                <c:pt idx="152">
                  <c:v>84.846000000000004</c:v>
                </c:pt>
                <c:pt idx="153">
                  <c:v>84.846000000000004</c:v>
                </c:pt>
                <c:pt idx="154">
                  <c:v>84.846000000000004</c:v>
                </c:pt>
                <c:pt idx="155">
                  <c:v>84.846000000000004</c:v>
                </c:pt>
                <c:pt idx="156">
                  <c:v>84.846000000000004</c:v>
                </c:pt>
                <c:pt idx="157">
                  <c:v>84.846000000000004</c:v>
                </c:pt>
                <c:pt idx="158">
                  <c:v>84.846000000000004</c:v>
                </c:pt>
                <c:pt idx="159">
                  <c:v>84.846000000000004</c:v>
                </c:pt>
                <c:pt idx="160">
                  <c:v>84.846000000000004</c:v>
                </c:pt>
                <c:pt idx="161">
                  <c:v>84.846000000000004</c:v>
                </c:pt>
                <c:pt idx="162">
                  <c:v>84.846000000000004</c:v>
                </c:pt>
                <c:pt idx="163">
                  <c:v>84.846000000000004</c:v>
                </c:pt>
                <c:pt idx="164">
                  <c:v>84.846000000000004</c:v>
                </c:pt>
                <c:pt idx="165">
                  <c:v>84.846000000000004</c:v>
                </c:pt>
                <c:pt idx="166">
                  <c:v>84.846000000000004</c:v>
                </c:pt>
                <c:pt idx="167">
                  <c:v>84.846000000000004</c:v>
                </c:pt>
                <c:pt idx="168">
                  <c:v>84.846000000000004</c:v>
                </c:pt>
                <c:pt idx="169">
                  <c:v>84.846000000000004</c:v>
                </c:pt>
                <c:pt idx="170">
                  <c:v>84.846000000000004</c:v>
                </c:pt>
                <c:pt idx="171">
                  <c:v>84.846000000000004</c:v>
                </c:pt>
                <c:pt idx="172">
                  <c:v>84.846000000000004</c:v>
                </c:pt>
                <c:pt idx="173">
                  <c:v>84.846000000000004</c:v>
                </c:pt>
                <c:pt idx="174">
                  <c:v>84.846000000000004</c:v>
                </c:pt>
                <c:pt idx="175">
                  <c:v>84.846000000000004</c:v>
                </c:pt>
                <c:pt idx="176">
                  <c:v>84.846000000000004</c:v>
                </c:pt>
                <c:pt idx="177">
                  <c:v>84.846000000000004</c:v>
                </c:pt>
                <c:pt idx="178">
                  <c:v>84.846000000000004</c:v>
                </c:pt>
                <c:pt idx="179">
                  <c:v>84.846000000000004</c:v>
                </c:pt>
                <c:pt idx="180">
                  <c:v>84.846000000000004</c:v>
                </c:pt>
              </c:numCache>
            </c:numRef>
          </c:yVal>
          <c:smooth val="0"/>
        </c:ser>
        <c:ser>
          <c:idx val="3"/>
          <c:order val="3"/>
          <c:tx>
            <c:strRef>
              <c:f>Sheet1!$E$1</c:f>
              <c:strCache>
                <c:ptCount val="1"/>
                <c:pt idx="0">
                  <c:v>Other</c:v>
                </c:pt>
              </c:strCache>
            </c:strRef>
          </c:tx>
          <c:spPr>
            <a:ln w="41275">
              <a:solidFill>
                <a:srgbClr val="FFFF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Sheet1!$E$2:$E$182</c:f>
              <c:numCache>
                <c:formatCode>General</c:formatCode>
                <c:ptCount val="181"/>
                <c:pt idx="0">
                  <c:v>100</c:v>
                </c:pt>
                <c:pt idx="1">
                  <c:v>100</c:v>
                </c:pt>
                <c:pt idx="2">
                  <c:v>100</c:v>
                </c:pt>
                <c:pt idx="3">
                  <c:v>100</c:v>
                </c:pt>
                <c:pt idx="4">
                  <c:v>100</c:v>
                </c:pt>
                <c:pt idx="5">
                  <c:v>99.792000000000002</c:v>
                </c:pt>
                <c:pt idx="6">
                  <c:v>99.581999999999994</c:v>
                </c:pt>
                <c:pt idx="7">
                  <c:v>99.372</c:v>
                </c:pt>
                <c:pt idx="8">
                  <c:v>99.16</c:v>
                </c:pt>
                <c:pt idx="9">
                  <c:v>99.16</c:v>
                </c:pt>
                <c:pt idx="10">
                  <c:v>99.16</c:v>
                </c:pt>
                <c:pt idx="11">
                  <c:v>99.16</c:v>
                </c:pt>
                <c:pt idx="12">
                  <c:v>98.938999999999993</c:v>
                </c:pt>
                <c:pt idx="13">
                  <c:v>98.938999999999993</c:v>
                </c:pt>
                <c:pt idx="14">
                  <c:v>98.701999999999998</c:v>
                </c:pt>
                <c:pt idx="15">
                  <c:v>98.462000000000003</c:v>
                </c:pt>
                <c:pt idx="16">
                  <c:v>98.462000000000003</c:v>
                </c:pt>
                <c:pt idx="17">
                  <c:v>98.212999999999994</c:v>
                </c:pt>
                <c:pt idx="18">
                  <c:v>98.212999999999994</c:v>
                </c:pt>
                <c:pt idx="19">
                  <c:v>98.212999999999994</c:v>
                </c:pt>
                <c:pt idx="20">
                  <c:v>98.212999999999994</c:v>
                </c:pt>
                <c:pt idx="21">
                  <c:v>98.212999999999994</c:v>
                </c:pt>
                <c:pt idx="22">
                  <c:v>97.947000000000003</c:v>
                </c:pt>
                <c:pt idx="23">
                  <c:v>97.947000000000003</c:v>
                </c:pt>
                <c:pt idx="24">
                  <c:v>97.947000000000003</c:v>
                </c:pt>
                <c:pt idx="25">
                  <c:v>97.947000000000003</c:v>
                </c:pt>
                <c:pt idx="26">
                  <c:v>97.947000000000003</c:v>
                </c:pt>
                <c:pt idx="27">
                  <c:v>97.947000000000003</c:v>
                </c:pt>
                <c:pt idx="28">
                  <c:v>97.947000000000003</c:v>
                </c:pt>
                <c:pt idx="29">
                  <c:v>97.947000000000003</c:v>
                </c:pt>
                <c:pt idx="30">
                  <c:v>97.947000000000003</c:v>
                </c:pt>
                <c:pt idx="31">
                  <c:v>97.947000000000003</c:v>
                </c:pt>
                <c:pt idx="32">
                  <c:v>97.947000000000003</c:v>
                </c:pt>
                <c:pt idx="33">
                  <c:v>97.638000000000005</c:v>
                </c:pt>
                <c:pt idx="34">
                  <c:v>97.638000000000005</c:v>
                </c:pt>
                <c:pt idx="35">
                  <c:v>97.325999999999993</c:v>
                </c:pt>
                <c:pt idx="36">
                  <c:v>97.325999999999993</c:v>
                </c:pt>
                <c:pt idx="37">
                  <c:v>97.325999999999993</c:v>
                </c:pt>
                <c:pt idx="38">
                  <c:v>97.325999999999993</c:v>
                </c:pt>
                <c:pt idx="39">
                  <c:v>97.325999999999993</c:v>
                </c:pt>
                <c:pt idx="40">
                  <c:v>97.325999999999993</c:v>
                </c:pt>
                <c:pt idx="41">
                  <c:v>97.325999999999993</c:v>
                </c:pt>
                <c:pt idx="42">
                  <c:v>97.325999999999993</c:v>
                </c:pt>
                <c:pt idx="43">
                  <c:v>97.325999999999993</c:v>
                </c:pt>
                <c:pt idx="44">
                  <c:v>97.325999999999993</c:v>
                </c:pt>
                <c:pt idx="45">
                  <c:v>97.325999999999993</c:v>
                </c:pt>
                <c:pt idx="46">
                  <c:v>97.325999999999993</c:v>
                </c:pt>
                <c:pt idx="47">
                  <c:v>96.573999999999998</c:v>
                </c:pt>
                <c:pt idx="48">
                  <c:v>96.573999999999998</c:v>
                </c:pt>
                <c:pt idx="49">
                  <c:v>96.171999999999997</c:v>
                </c:pt>
                <c:pt idx="50">
                  <c:v>96.171999999999997</c:v>
                </c:pt>
                <c:pt idx="51">
                  <c:v>96.171999999999997</c:v>
                </c:pt>
                <c:pt idx="52">
                  <c:v>96.171999999999997</c:v>
                </c:pt>
                <c:pt idx="53">
                  <c:v>95.748000000000005</c:v>
                </c:pt>
                <c:pt idx="54">
                  <c:v>95.748000000000005</c:v>
                </c:pt>
                <c:pt idx="55">
                  <c:v>95.748000000000005</c:v>
                </c:pt>
                <c:pt idx="56">
                  <c:v>95.748000000000005</c:v>
                </c:pt>
                <c:pt idx="57">
                  <c:v>95.748000000000005</c:v>
                </c:pt>
                <c:pt idx="58">
                  <c:v>95.748000000000005</c:v>
                </c:pt>
                <c:pt idx="59">
                  <c:v>95.748000000000005</c:v>
                </c:pt>
                <c:pt idx="60">
                  <c:v>95.748000000000005</c:v>
                </c:pt>
                <c:pt idx="61">
                  <c:v>95.748000000000005</c:v>
                </c:pt>
                <c:pt idx="62">
                  <c:v>95.748000000000005</c:v>
                </c:pt>
                <c:pt idx="63">
                  <c:v>95.748000000000005</c:v>
                </c:pt>
                <c:pt idx="64">
                  <c:v>95.748000000000005</c:v>
                </c:pt>
                <c:pt idx="65">
                  <c:v>95.748000000000005</c:v>
                </c:pt>
                <c:pt idx="66">
                  <c:v>95.242000000000004</c:v>
                </c:pt>
                <c:pt idx="67">
                  <c:v>94.731999999999999</c:v>
                </c:pt>
                <c:pt idx="68">
                  <c:v>94.731999999999999</c:v>
                </c:pt>
                <c:pt idx="69">
                  <c:v>94.731999999999999</c:v>
                </c:pt>
                <c:pt idx="70">
                  <c:v>94.731999999999999</c:v>
                </c:pt>
                <c:pt idx="71">
                  <c:v>94.731999999999999</c:v>
                </c:pt>
                <c:pt idx="72">
                  <c:v>94.731999999999999</c:v>
                </c:pt>
                <c:pt idx="73">
                  <c:v>94.731999999999999</c:v>
                </c:pt>
                <c:pt idx="74">
                  <c:v>94.137</c:v>
                </c:pt>
                <c:pt idx="75">
                  <c:v>94.137</c:v>
                </c:pt>
                <c:pt idx="76">
                  <c:v>94.137</c:v>
                </c:pt>
                <c:pt idx="77">
                  <c:v>94.137</c:v>
                </c:pt>
                <c:pt idx="78">
                  <c:v>94.137</c:v>
                </c:pt>
                <c:pt idx="79">
                  <c:v>94.137</c:v>
                </c:pt>
                <c:pt idx="80">
                  <c:v>94.137</c:v>
                </c:pt>
                <c:pt idx="81">
                  <c:v>94.137</c:v>
                </c:pt>
                <c:pt idx="82">
                  <c:v>94.137</c:v>
                </c:pt>
                <c:pt idx="83">
                  <c:v>94.137</c:v>
                </c:pt>
                <c:pt idx="84">
                  <c:v>93.459000000000003</c:v>
                </c:pt>
                <c:pt idx="85">
                  <c:v>93.459000000000003</c:v>
                </c:pt>
                <c:pt idx="86">
                  <c:v>93.459000000000003</c:v>
                </c:pt>
                <c:pt idx="87">
                  <c:v>93.459000000000003</c:v>
                </c:pt>
                <c:pt idx="88">
                  <c:v>93.459000000000003</c:v>
                </c:pt>
                <c:pt idx="89">
                  <c:v>93.459000000000003</c:v>
                </c:pt>
                <c:pt idx="90">
                  <c:v>92.722999999999999</c:v>
                </c:pt>
                <c:pt idx="91">
                  <c:v>92.722999999999999</c:v>
                </c:pt>
                <c:pt idx="92">
                  <c:v>92.722999999999999</c:v>
                </c:pt>
                <c:pt idx="93">
                  <c:v>92.722999999999999</c:v>
                </c:pt>
                <c:pt idx="94">
                  <c:v>92.722999999999999</c:v>
                </c:pt>
                <c:pt idx="95">
                  <c:v>92.722999999999999</c:v>
                </c:pt>
                <c:pt idx="96">
                  <c:v>91.930999999999997</c:v>
                </c:pt>
                <c:pt idx="97">
                  <c:v>91.930999999999997</c:v>
                </c:pt>
                <c:pt idx="98">
                  <c:v>91.930999999999997</c:v>
                </c:pt>
                <c:pt idx="99">
                  <c:v>91.930999999999997</c:v>
                </c:pt>
                <c:pt idx="100">
                  <c:v>91.930999999999997</c:v>
                </c:pt>
                <c:pt idx="101">
                  <c:v>91.930999999999997</c:v>
                </c:pt>
                <c:pt idx="102">
                  <c:v>91.930999999999997</c:v>
                </c:pt>
                <c:pt idx="103">
                  <c:v>91.930999999999997</c:v>
                </c:pt>
                <c:pt idx="104">
                  <c:v>91.930999999999997</c:v>
                </c:pt>
                <c:pt idx="105">
                  <c:v>91.930999999999997</c:v>
                </c:pt>
                <c:pt idx="106">
                  <c:v>91.930999999999997</c:v>
                </c:pt>
                <c:pt idx="107">
                  <c:v>91.03</c:v>
                </c:pt>
                <c:pt idx="108">
                  <c:v>91.03</c:v>
                </c:pt>
                <c:pt idx="109">
                  <c:v>91.03</c:v>
                </c:pt>
                <c:pt idx="110">
                  <c:v>91.03</c:v>
                </c:pt>
                <c:pt idx="111">
                  <c:v>91.03</c:v>
                </c:pt>
                <c:pt idx="112">
                  <c:v>91.03</c:v>
                </c:pt>
                <c:pt idx="113">
                  <c:v>91.03</c:v>
                </c:pt>
                <c:pt idx="114">
                  <c:v>91.03</c:v>
                </c:pt>
                <c:pt idx="115">
                  <c:v>91.03</c:v>
                </c:pt>
                <c:pt idx="116">
                  <c:v>91.03</c:v>
                </c:pt>
                <c:pt idx="117">
                  <c:v>91.03</c:v>
                </c:pt>
                <c:pt idx="118">
                  <c:v>91.03</c:v>
                </c:pt>
                <c:pt idx="119">
                  <c:v>91.03</c:v>
                </c:pt>
                <c:pt idx="120">
                  <c:v>91.03</c:v>
                </c:pt>
                <c:pt idx="121">
                  <c:v>91.03</c:v>
                </c:pt>
                <c:pt idx="122">
                  <c:v>91.03</c:v>
                </c:pt>
                <c:pt idx="123">
                  <c:v>91.03</c:v>
                </c:pt>
                <c:pt idx="124">
                  <c:v>91.03</c:v>
                </c:pt>
                <c:pt idx="125">
                  <c:v>91.03</c:v>
                </c:pt>
                <c:pt idx="126">
                  <c:v>91.03</c:v>
                </c:pt>
                <c:pt idx="127">
                  <c:v>91.03</c:v>
                </c:pt>
                <c:pt idx="128">
                  <c:v>91.03</c:v>
                </c:pt>
                <c:pt idx="129">
                  <c:v>91.03</c:v>
                </c:pt>
                <c:pt idx="130">
                  <c:v>89.65</c:v>
                </c:pt>
                <c:pt idx="131">
                  <c:v>89.65</c:v>
                </c:pt>
                <c:pt idx="132">
                  <c:v>89.65</c:v>
                </c:pt>
                <c:pt idx="133">
                  <c:v>89.65</c:v>
                </c:pt>
                <c:pt idx="134">
                  <c:v>89.65</c:v>
                </c:pt>
                <c:pt idx="135">
                  <c:v>89.65</c:v>
                </c:pt>
                <c:pt idx="136">
                  <c:v>89.65</c:v>
                </c:pt>
                <c:pt idx="137">
                  <c:v>89.65</c:v>
                </c:pt>
                <c:pt idx="138">
                  <c:v>89.65</c:v>
                </c:pt>
                <c:pt idx="139">
                  <c:v>89.65</c:v>
                </c:pt>
                <c:pt idx="140">
                  <c:v>89.65</c:v>
                </c:pt>
                <c:pt idx="141">
                  <c:v>89.65</c:v>
                </c:pt>
                <c:pt idx="142">
                  <c:v>89.65</c:v>
                </c:pt>
                <c:pt idx="143">
                  <c:v>89.65</c:v>
                </c:pt>
                <c:pt idx="144">
                  <c:v>89.65</c:v>
                </c:pt>
                <c:pt idx="145">
                  <c:v>89.65</c:v>
                </c:pt>
                <c:pt idx="146">
                  <c:v>89.65</c:v>
                </c:pt>
                <c:pt idx="147">
                  <c:v>89.65</c:v>
                </c:pt>
                <c:pt idx="148">
                  <c:v>89.65</c:v>
                </c:pt>
                <c:pt idx="149">
                  <c:v>89.65</c:v>
                </c:pt>
                <c:pt idx="150">
                  <c:v>89.65</c:v>
                </c:pt>
                <c:pt idx="151">
                  <c:v>89.65</c:v>
                </c:pt>
                <c:pt idx="152">
                  <c:v>89.65</c:v>
                </c:pt>
                <c:pt idx="153">
                  <c:v>89.65</c:v>
                </c:pt>
                <c:pt idx="154">
                  <c:v>89.65</c:v>
                </c:pt>
                <c:pt idx="155">
                  <c:v>89.65</c:v>
                </c:pt>
                <c:pt idx="156">
                  <c:v>89.65</c:v>
                </c:pt>
                <c:pt idx="157">
                  <c:v>89.65</c:v>
                </c:pt>
                <c:pt idx="158">
                  <c:v>89.65</c:v>
                </c:pt>
                <c:pt idx="159">
                  <c:v>89.65</c:v>
                </c:pt>
                <c:pt idx="160">
                  <c:v>89.65</c:v>
                </c:pt>
                <c:pt idx="161">
                  <c:v>89.65</c:v>
                </c:pt>
                <c:pt idx="162">
                  <c:v>89.65</c:v>
                </c:pt>
                <c:pt idx="163">
                  <c:v>89.65</c:v>
                </c:pt>
                <c:pt idx="164">
                  <c:v>89.65</c:v>
                </c:pt>
                <c:pt idx="165">
                  <c:v>89.65</c:v>
                </c:pt>
                <c:pt idx="166">
                  <c:v>89.65</c:v>
                </c:pt>
                <c:pt idx="167">
                  <c:v>89.65</c:v>
                </c:pt>
                <c:pt idx="168">
                  <c:v>89.65</c:v>
                </c:pt>
                <c:pt idx="169">
                  <c:v>89.65</c:v>
                </c:pt>
                <c:pt idx="170">
                  <c:v>89.65</c:v>
                </c:pt>
                <c:pt idx="171">
                  <c:v>89.65</c:v>
                </c:pt>
                <c:pt idx="172">
                  <c:v>89.65</c:v>
                </c:pt>
                <c:pt idx="173">
                  <c:v>89.65</c:v>
                </c:pt>
                <c:pt idx="174">
                  <c:v>89.65</c:v>
                </c:pt>
                <c:pt idx="175">
                  <c:v>89.65</c:v>
                </c:pt>
                <c:pt idx="176">
                  <c:v>89.65</c:v>
                </c:pt>
                <c:pt idx="177">
                  <c:v>89.65</c:v>
                </c:pt>
                <c:pt idx="178">
                  <c:v>89.65</c:v>
                </c:pt>
                <c:pt idx="179">
                  <c:v>89.65</c:v>
                </c:pt>
                <c:pt idx="180">
                  <c:v>89.65</c:v>
                </c:pt>
              </c:numCache>
            </c:numRef>
          </c:yVal>
          <c:smooth val="0"/>
        </c:ser>
        <c:dLbls>
          <c:showLegendKey val="0"/>
          <c:showVal val="0"/>
          <c:showCatName val="0"/>
          <c:showSerName val="0"/>
          <c:showPercent val="0"/>
          <c:showBubbleSize val="0"/>
        </c:dLbls>
        <c:axId val="911810480"/>
        <c:axId val="911810872"/>
      </c:scatterChart>
      <c:valAx>
        <c:axId val="911810480"/>
        <c:scaling>
          <c:orientation val="minMax"/>
          <c:max val="12"/>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911810872"/>
        <c:crosses val="autoZero"/>
        <c:crossBetween val="midCat"/>
        <c:majorUnit val="1"/>
      </c:valAx>
      <c:valAx>
        <c:axId val="911810872"/>
        <c:scaling>
          <c:orientation val="minMax"/>
          <c:max val="100"/>
          <c:min val="5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Malignancy-Free 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911810480"/>
        <c:crosses val="autoZero"/>
        <c:crossBetween val="midCat"/>
        <c:majorUnit val="10"/>
      </c:valAx>
      <c:spPr>
        <a:solidFill>
          <a:schemeClr val="bg2"/>
        </a:solidFill>
        <a:ln>
          <a:solidFill>
            <a:schemeClr val="tx1"/>
          </a:solidFill>
        </a:ln>
      </c:spPr>
    </c:plotArea>
    <c:legend>
      <c:legendPos val="r"/>
      <c:layout>
        <c:manualLayout>
          <c:xMode val="edge"/>
          <c:yMode val="edge"/>
          <c:x val="0.13391230507951213"/>
          <c:y val="0.57191809357163692"/>
          <c:w val="0.2177213877677055"/>
          <c:h val="0.25350976961213184"/>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0.17508228138149398"/>
          <c:w val="0.86853006759110862"/>
          <c:h val="0.64806794983960325"/>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(N=447)</c:v>
                </c:pt>
                <c:pt idx="1">
                  <c:v>31 Days - 1 Year (N=350)</c:v>
                </c:pt>
                <c:pt idx="2">
                  <c:v>&gt;1-3 Years (N=283)</c:v>
                </c:pt>
                <c:pt idx="3">
                  <c:v>&gt;3-5 Years (N=171)</c:v>
                </c:pt>
                <c:pt idx="4">
                  <c:v>&gt;5 Years (N=495)</c:v>
                </c:pt>
              </c:strCache>
            </c:strRef>
          </c:cat>
          <c:val>
            <c:numRef>
              <c:f>Sheet1!$B$2:$F$2</c:f>
              <c:numCache>
                <c:formatCode>General</c:formatCode>
                <c:ptCount val="5"/>
                <c:pt idx="0">
                  <c:v>0</c:v>
                </c:pt>
                <c:pt idx="1">
                  <c:v>3.7</c:v>
                </c:pt>
                <c:pt idx="2">
                  <c:v>24.4</c:v>
                </c:pt>
                <c:pt idx="3">
                  <c:v>22.2</c:v>
                </c:pt>
                <c:pt idx="4">
                  <c:v>21.4</c:v>
                </c:pt>
              </c:numCache>
            </c:numRef>
          </c:val>
          <c:smooth val="0"/>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(N=447)</c:v>
                </c:pt>
                <c:pt idx="1">
                  <c:v>31 Days - 1 Year (N=350)</c:v>
                </c:pt>
                <c:pt idx="2">
                  <c:v>&gt;1-3 Years (N=283)</c:v>
                </c:pt>
                <c:pt idx="3">
                  <c:v>&gt;3-5 Years (N=171)</c:v>
                </c:pt>
                <c:pt idx="4">
                  <c:v>&gt;5 Years (N=495)</c:v>
                </c:pt>
              </c:strCache>
            </c:strRef>
          </c:cat>
          <c:val>
            <c:numRef>
              <c:f>Sheet1!$B$3:$F$3</c:f>
              <c:numCache>
                <c:formatCode>General</c:formatCode>
                <c:ptCount val="5"/>
                <c:pt idx="0">
                  <c:v>17.2</c:v>
                </c:pt>
                <c:pt idx="1">
                  <c:v>34.299999999999997</c:v>
                </c:pt>
                <c:pt idx="2">
                  <c:v>27.6</c:v>
                </c:pt>
                <c:pt idx="3">
                  <c:v>25.1</c:v>
                </c:pt>
                <c:pt idx="4">
                  <c:v>21.8</c:v>
                </c:pt>
              </c:numCache>
            </c:numRef>
          </c:val>
          <c:smooth val="0"/>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(N=447)</c:v>
                </c:pt>
                <c:pt idx="1">
                  <c:v>31 Days - 1 Year (N=350)</c:v>
                </c:pt>
                <c:pt idx="2">
                  <c:v>&gt;1-3 Years (N=283)</c:v>
                </c:pt>
                <c:pt idx="3">
                  <c:v>&gt;3-5 Years (N=171)</c:v>
                </c:pt>
                <c:pt idx="4">
                  <c:v>&gt;5 Years (N=495)</c:v>
                </c:pt>
              </c:strCache>
            </c:strRef>
          </c:cat>
          <c:val>
            <c:numRef>
              <c:f>Sheet1!$B$4:$F$4</c:f>
              <c:numCache>
                <c:formatCode>General</c:formatCode>
                <c:ptCount val="5"/>
                <c:pt idx="0">
                  <c:v>27.7</c:v>
                </c:pt>
                <c:pt idx="1">
                  <c:v>20.3</c:v>
                </c:pt>
                <c:pt idx="2">
                  <c:v>14.5</c:v>
                </c:pt>
                <c:pt idx="3">
                  <c:v>17.5</c:v>
                </c:pt>
                <c:pt idx="4">
                  <c:v>13.9</c:v>
                </c:pt>
              </c:numCache>
            </c:numRef>
          </c:val>
          <c:smooth val="0"/>
        </c:ser>
        <c:ser>
          <c:idx val="3"/>
          <c:order val="3"/>
          <c:tx>
            <c:strRef>
              <c:f>Sheet1!$A$5</c:f>
              <c:strCache>
                <c:ptCount val="1"/>
                <c:pt idx="0">
                  <c:v>Cardiovascular</c:v>
                </c:pt>
              </c:strCache>
            </c:strRef>
          </c:tx>
          <c:spPr>
            <a:ln w="41275">
              <a:solidFill>
                <a:srgbClr val="4DEAF1"/>
              </a:solidFill>
            </a:ln>
          </c:spPr>
          <c:marker>
            <c:symbol val="diamond"/>
            <c:size val="9"/>
            <c:spPr>
              <a:solidFill>
                <a:srgbClr val="4DEAF1"/>
              </a:solidFill>
              <a:ln>
                <a:solidFill>
                  <a:srgbClr val="00FFFF"/>
                </a:solidFill>
              </a:ln>
            </c:spPr>
          </c:marker>
          <c:cat>
            <c:strRef>
              <c:f>Sheet1!$B$1:$F$1</c:f>
              <c:strCache>
                <c:ptCount val="5"/>
                <c:pt idx="0">
                  <c:v>0-30 Days (N=447)</c:v>
                </c:pt>
                <c:pt idx="1">
                  <c:v>31 Days - 1 Year (N=350)</c:v>
                </c:pt>
                <c:pt idx="2">
                  <c:v>&gt;1-3 Years (N=283)</c:v>
                </c:pt>
                <c:pt idx="3">
                  <c:v>&gt;3-5 Years (N=171)</c:v>
                </c:pt>
                <c:pt idx="4">
                  <c:v>&gt;5 Years (N=495)</c:v>
                </c:pt>
              </c:strCache>
            </c:strRef>
          </c:cat>
          <c:val>
            <c:numRef>
              <c:f>Sheet1!$B$5:$F$5</c:f>
              <c:numCache>
                <c:formatCode>General</c:formatCode>
                <c:ptCount val="5"/>
                <c:pt idx="0">
                  <c:v>7.6</c:v>
                </c:pt>
                <c:pt idx="1">
                  <c:v>4.3</c:v>
                </c:pt>
                <c:pt idx="2">
                  <c:v>7.8</c:v>
                </c:pt>
                <c:pt idx="3">
                  <c:v>10.5</c:v>
                </c:pt>
                <c:pt idx="4">
                  <c:v>9.6999999999999993</c:v>
                </c:pt>
              </c:numCache>
            </c:numRef>
          </c:val>
          <c:smooth val="0"/>
        </c:ser>
        <c:ser>
          <c:idx val="4"/>
          <c:order val="4"/>
          <c:tx>
            <c:strRef>
              <c:f>Sheet1!$A$6</c:f>
              <c:strCache>
                <c:ptCount val="1"/>
                <c:pt idx="0">
                  <c:v>Technical</c:v>
                </c:pt>
              </c:strCache>
            </c:strRef>
          </c:tx>
          <c:spPr>
            <a:ln w="41275">
              <a:solidFill>
                <a:srgbClr val="9933FF"/>
              </a:solidFill>
            </a:ln>
          </c:spPr>
          <c:marker>
            <c:symbol val="diamond"/>
            <c:size val="9"/>
            <c:spPr>
              <a:solidFill>
                <a:srgbClr val="9933FF"/>
              </a:solidFill>
              <a:ln>
                <a:solidFill>
                  <a:srgbClr val="9966FF"/>
                </a:solidFill>
              </a:ln>
            </c:spPr>
          </c:marker>
          <c:cat>
            <c:strRef>
              <c:f>Sheet1!$B$1:$F$1</c:f>
              <c:strCache>
                <c:ptCount val="5"/>
                <c:pt idx="0">
                  <c:v>0-30 Days (N=447)</c:v>
                </c:pt>
                <c:pt idx="1">
                  <c:v>31 Days - 1 Year (N=350)</c:v>
                </c:pt>
                <c:pt idx="2">
                  <c:v>&gt;1-3 Years (N=283)</c:v>
                </c:pt>
                <c:pt idx="3">
                  <c:v>&gt;3-5 Years (N=171)</c:v>
                </c:pt>
                <c:pt idx="4">
                  <c:v>&gt;5 Years (N=495)</c:v>
                </c:pt>
              </c:strCache>
            </c:strRef>
          </c:cat>
          <c:val>
            <c:numRef>
              <c:f>Sheet1!$B$6:$F$6</c:f>
              <c:numCache>
                <c:formatCode>General</c:formatCode>
                <c:ptCount val="5"/>
                <c:pt idx="0">
                  <c:v>22.4</c:v>
                </c:pt>
                <c:pt idx="1">
                  <c:v>3.4</c:v>
                </c:pt>
                <c:pt idx="2">
                  <c:v>1.1000000000000001</c:v>
                </c:pt>
                <c:pt idx="3">
                  <c:v>1.8</c:v>
                </c:pt>
                <c:pt idx="4">
                  <c:v>1.2</c:v>
                </c:pt>
              </c:numCache>
            </c:numRef>
          </c:val>
          <c:smooth val="0"/>
        </c:ser>
        <c:dLbls>
          <c:showLegendKey val="0"/>
          <c:showVal val="0"/>
          <c:showCatName val="0"/>
          <c:showSerName val="0"/>
          <c:showPercent val="0"/>
          <c:showBubbleSize val="0"/>
        </c:dLbls>
        <c:marker val="1"/>
        <c:smooth val="0"/>
        <c:axId val="911811656"/>
        <c:axId val="911812048"/>
      </c:lineChart>
      <c:catAx>
        <c:axId val="911811656"/>
        <c:scaling>
          <c:orientation val="minMax"/>
        </c:scaling>
        <c:delete val="0"/>
        <c:axPos val="b"/>
        <c:numFmt formatCode="General" sourceLinked="1"/>
        <c:majorTickMark val="out"/>
        <c:minorTickMark val="none"/>
        <c:tickLblPos val="nextTo"/>
        <c:txPr>
          <a:bodyPr rot="0"/>
          <a:lstStyle/>
          <a:p>
            <a:pPr>
              <a:defRPr sz="1500" b="1"/>
            </a:pPr>
            <a:endParaRPr lang="en-US"/>
          </a:p>
        </c:txPr>
        <c:crossAx val="911812048"/>
        <c:crosses val="autoZero"/>
        <c:auto val="1"/>
        <c:lblAlgn val="ctr"/>
        <c:lblOffset val="100"/>
        <c:noMultiLvlLbl val="0"/>
      </c:catAx>
      <c:valAx>
        <c:axId val="911812048"/>
        <c:scaling>
          <c:orientation val="minMax"/>
          <c:max val="4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302"/>
            </c:manualLayout>
          </c:layout>
          <c:overlay val="0"/>
        </c:title>
        <c:numFmt formatCode="General" sourceLinked="1"/>
        <c:majorTickMark val="out"/>
        <c:minorTickMark val="none"/>
        <c:tickLblPos val="nextTo"/>
        <c:txPr>
          <a:bodyPr/>
          <a:lstStyle/>
          <a:p>
            <a:pPr>
              <a:defRPr sz="1500" b="1"/>
            </a:pPr>
            <a:endParaRPr lang="en-US"/>
          </a:p>
        </c:txPr>
        <c:crossAx val="911811656"/>
        <c:crosses val="autoZero"/>
        <c:crossBetween val="between"/>
        <c:majorUnit val="10"/>
      </c:valAx>
      <c:spPr>
        <a:solidFill>
          <a:schemeClr val="bg2"/>
        </a:solidFill>
        <a:ln>
          <a:solidFill>
            <a:schemeClr val="tx1"/>
          </a:solidFill>
        </a:ln>
      </c:spPr>
    </c:plotArea>
    <c:legend>
      <c:legendPos val="r"/>
      <c:layout>
        <c:manualLayout>
          <c:xMode val="edge"/>
          <c:yMode val="edge"/>
          <c:x val="0.10786089238845144"/>
          <c:y val="3.0480773236678742E-2"/>
          <c:w val="0.86650742186638441"/>
          <c:h val="0.13070928633920759"/>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34796645994445"/>
          <c:y val="3.3590508847684365E-2"/>
          <c:w val="0.85083095254687302"/>
          <c:h val="0.77074260114041093"/>
        </c:manualLayout>
      </c:layout>
      <c:scatterChart>
        <c:scatterStyle val="smoothMarker"/>
        <c:varyColors val="0"/>
        <c:ser>
          <c:idx val="0"/>
          <c:order val="0"/>
          <c:tx>
            <c:strRef>
              <c:f>Microsoft_Excel_Worksheet1!$B$1</c:f>
              <c:strCache>
                <c:ptCount val="1"/>
                <c:pt idx="0">
                  <c:v>yhat</c:v>
                </c:pt>
              </c:strCache>
            </c:strRef>
          </c:tx>
          <c:spPr>
            <a:ln w="38100">
              <a:solidFill>
                <a:srgbClr val="00FF00"/>
              </a:solidFill>
            </a:ln>
          </c:spPr>
          <c:marker>
            <c:symbol val="none"/>
          </c:marker>
          <c:xVal>
            <c:numRef>
              <c:f>Microsoft_Excel_Worksheet1!$A$2:$A$10002</c:f>
              <c:numCache>
                <c:formatCode>General</c:formatCode>
                <c:ptCount val="10001"/>
                <c:pt idx="0">
                  <c:v>0</c:v>
                </c:pt>
                <c:pt idx="1">
                  <c:v>0.1</c:v>
                </c:pt>
                <c:pt idx="2">
                  <c:v>0.2</c:v>
                </c:pt>
                <c:pt idx="3">
                  <c:v>0.3</c:v>
                </c:pt>
                <c:pt idx="4">
                  <c:v>0.4</c:v>
                </c:pt>
                <c:pt idx="5">
                  <c:v>0.5</c:v>
                </c:pt>
                <c:pt idx="6">
                  <c:v>0.6</c:v>
                </c:pt>
                <c:pt idx="7">
                  <c:v>0.7</c:v>
                </c:pt>
                <c:pt idx="8">
                  <c:v>0.8</c:v>
                </c:pt>
                <c:pt idx="9">
                  <c:v>0.9</c:v>
                </c:pt>
                <c:pt idx="10">
                  <c:v>1</c:v>
                </c:pt>
                <c:pt idx="11">
                  <c:v>1.1000000000000001</c:v>
                </c:pt>
                <c:pt idx="12">
                  <c:v>1.2</c:v>
                </c:pt>
                <c:pt idx="13">
                  <c:v>1.3</c:v>
                </c:pt>
                <c:pt idx="14">
                  <c:v>1.4</c:v>
                </c:pt>
                <c:pt idx="15">
                  <c:v>1.5</c:v>
                </c:pt>
                <c:pt idx="16">
                  <c:v>1.6</c:v>
                </c:pt>
                <c:pt idx="17">
                  <c:v>1.7</c:v>
                </c:pt>
                <c:pt idx="18">
                  <c:v>1.8</c:v>
                </c:pt>
                <c:pt idx="19">
                  <c:v>1.9</c:v>
                </c:pt>
                <c:pt idx="20">
                  <c:v>2</c:v>
                </c:pt>
                <c:pt idx="21">
                  <c:v>2.1</c:v>
                </c:pt>
                <c:pt idx="22">
                  <c:v>2.2000000000000002</c:v>
                </c:pt>
                <c:pt idx="23">
                  <c:v>2.2999999999999998</c:v>
                </c:pt>
                <c:pt idx="24">
                  <c:v>2.4</c:v>
                </c:pt>
                <c:pt idx="25">
                  <c:v>2.5</c:v>
                </c:pt>
                <c:pt idx="26">
                  <c:v>2.6</c:v>
                </c:pt>
                <c:pt idx="27">
                  <c:v>2.7</c:v>
                </c:pt>
                <c:pt idx="28">
                  <c:v>2.8</c:v>
                </c:pt>
                <c:pt idx="29">
                  <c:v>2.9</c:v>
                </c:pt>
                <c:pt idx="30">
                  <c:v>3</c:v>
                </c:pt>
                <c:pt idx="31">
                  <c:v>3.1</c:v>
                </c:pt>
                <c:pt idx="32">
                  <c:v>3.2</c:v>
                </c:pt>
                <c:pt idx="33">
                  <c:v>3.3</c:v>
                </c:pt>
                <c:pt idx="34">
                  <c:v>3.4</c:v>
                </c:pt>
                <c:pt idx="35">
                  <c:v>3.5</c:v>
                </c:pt>
                <c:pt idx="36">
                  <c:v>3.6</c:v>
                </c:pt>
                <c:pt idx="37">
                  <c:v>3.7</c:v>
                </c:pt>
                <c:pt idx="38">
                  <c:v>3.8</c:v>
                </c:pt>
                <c:pt idx="39">
                  <c:v>3.9</c:v>
                </c:pt>
                <c:pt idx="40">
                  <c:v>4</c:v>
                </c:pt>
                <c:pt idx="41">
                  <c:v>4.0999999999999996</c:v>
                </c:pt>
                <c:pt idx="42">
                  <c:v>4.2</c:v>
                </c:pt>
                <c:pt idx="43">
                  <c:v>4.3</c:v>
                </c:pt>
                <c:pt idx="44">
                  <c:v>4.4000000000000004</c:v>
                </c:pt>
                <c:pt idx="45">
                  <c:v>4.5</c:v>
                </c:pt>
                <c:pt idx="46">
                  <c:v>4.5999999999999996</c:v>
                </c:pt>
                <c:pt idx="47">
                  <c:v>4.7</c:v>
                </c:pt>
                <c:pt idx="48">
                  <c:v>4.8</c:v>
                </c:pt>
                <c:pt idx="49">
                  <c:v>4.9000000000000004</c:v>
                </c:pt>
                <c:pt idx="50">
                  <c:v>5</c:v>
                </c:pt>
                <c:pt idx="51">
                  <c:v>5.0999999999999996</c:v>
                </c:pt>
                <c:pt idx="52">
                  <c:v>5.2</c:v>
                </c:pt>
                <c:pt idx="53">
                  <c:v>5.3</c:v>
                </c:pt>
                <c:pt idx="54">
                  <c:v>5.4</c:v>
                </c:pt>
                <c:pt idx="55">
                  <c:v>5.5</c:v>
                </c:pt>
                <c:pt idx="56">
                  <c:v>5.6</c:v>
                </c:pt>
                <c:pt idx="57">
                  <c:v>5.7</c:v>
                </c:pt>
                <c:pt idx="58">
                  <c:v>5.8</c:v>
                </c:pt>
                <c:pt idx="59">
                  <c:v>5.9</c:v>
                </c:pt>
                <c:pt idx="60">
                  <c:v>6</c:v>
                </c:pt>
                <c:pt idx="61">
                  <c:v>6.1</c:v>
                </c:pt>
                <c:pt idx="62">
                  <c:v>6.2</c:v>
                </c:pt>
                <c:pt idx="63">
                  <c:v>6.3</c:v>
                </c:pt>
                <c:pt idx="64">
                  <c:v>6.4</c:v>
                </c:pt>
                <c:pt idx="65">
                  <c:v>6.5</c:v>
                </c:pt>
                <c:pt idx="66">
                  <c:v>6.6</c:v>
                </c:pt>
                <c:pt idx="67">
                  <c:v>6.7</c:v>
                </c:pt>
                <c:pt idx="68">
                  <c:v>6.8</c:v>
                </c:pt>
                <c:pt idx="69">
                  <c:v>6.9</c:v>
                </c:pt>
                <c:pt idx="70">
                  <c:v>7</c:v>
                </c:pt>
                <c:pt idx="71">
                  <c:v>7.1</c:v>
                </c:pt>
                <c:pt idx="72">
                  <c:v>7.2</c:v>
                </c:pt>
                <c:pt idx="73">
                  <c:v>7.3</c:v>
                </c:pt>
                <c:pt idx="74">
                  <c:v>7.4</c:v>
                </c:pt>
                <c:pt idx="75">
                  <c:v>7.5</c:v>
                </c:pt>
                <c:pt idx="76">
                  <c:v>7.6</c:v>
                </c:pt>
                <c:pt idx="77">
                  <c:v>7.7</c:v>
                </c:pt>
                <c:pt idx="78">
                  <c:v>7.8</c:v>
                </c:pt>
                <c:pt idx="79">
                  <c:v>7.9</c:v>
                </c:pt>
                <c:pt idx="80">
                  <c:v>8</c:v>
                </c:pt>
                <c:pt idx="81">
                  <c:v>8.1</c:v>
                </c:pt>
                <c:pt idx="82">
                  <c:v>8.1999999999999993</c:v>
                </c:pt>
                <c:pt idx="83">
                  <c:v>8.3000000000000007</c:v>
                </c:pt>
                <c:pt idx="84">
                  <c:v>8.4</c:v>
                </c:pt>
                <c:pt idx="85">
                  <c:v>8.5</c:v>
                </c:pt>
                <c:pt idx="86">
                  <c:v>8.6</c:v>
                </c:pt>
                <c:pt idx="87">
                  <c:v>8.6999999999999993</c:v>
                </c:pt>
                <c:pt idx="88">
                  <c:v>8.8000000000000007</c:v>
                </c:pt>
                <c:pt idx="89">
                  <c:v>8.9</c:v>
                </c:pt>
                <c:pt idx="90">
                  <c:v>9</c:v>
                </c:pt>
                <c:pt idx="91">
                  <c:v>9.1</c:v>
                </c:pt>
                <c:pt idx="92">
                  <c:v>9.1999999999999993</c:v>
                </c:pt>
                <c:pt idx="93">
                  <c:v>9.3000000000000007</c:v>
                </c:pt>
                <c:pt idx="94">
                  <c:v>9.4</c:v>
                </c:pt>
                <c:pt idx="95">
                  <c:v>9.5</c:v>
                </c:pt>
                <c:pt idx="96">
                  <c:v>9.6</c:v>
                </c:pt>
                <c:pt idx="97">
                  <c:v>9.6999999999999993</c:v>
                </c:pt>
                <c:pt idx="98">
                  <c:v>9.8000000000000007</c:v>
                </c:pt>
                <c:pt idx="99">
                  <c:v>9.9</c:v>
                </c:pt>
                <c:pt idx="100">
                  <c:v>10</c:v>
                </c:pt>
                <c:pt idx="101">
                  <c:v>10.1</c:v>
                </c:pt>
                <c:pt idx="102">
                  <c:v>10.199999999999999</c:v>
                </c:pt>
                <c:pt idx="103">
                  <c:v>10.3</c:v>
                </c:pt>
                <c:pt idx="104">
                  <c:v>10.4</c:v>
                </c:pt>
                <c:pt idx="105">
                  <c:v>10.5</c:v>
                </c:pt>
                <c:pt idx="106">
                  <c:v>10.6</c:v>
                </c:pt>
                <c:pt idx="107">
                  <c:v>10.7</c:v>
                </c:pt>
                <c:pt idx="108">
                  <c:v>10.8</c:v>
                </c:pt>
                <c:pt idx="109">
                  <c:v>10.9</c:v>
                </c:pt>
                <c:pt idx="110">
                  <c:v>11</c:v>
                </c:pt>
                <c:pt idx="111">
                  <c:v>11.1</c:v>
                </c:pt>
                <c:pt idx="112">
                  <c:v>11.2</c:v>
                </c:pt>
                <c:pt idx="113">
                  <c:v>11.3</c:v>
                </c:pt>
                <c:pt idx="114">
                  <c:v>11.4</c:v>
                </c:pt>
                <c:pt idx="115">
                  <c:v>11.5</c:v>
                </c:pt>
                <c:pt idx="116">
                  <c:v>11.6</c:v>
                </c:pt>
                <c:pt idx="117">
                  <c:v>11.7</c:v>
                </c:pt>
                <c:pt idx="118">
                  <c:v>11.8</c:v>
                </c:pt>
                <c:pt idx="119">
                  <c:v>11.9</c:v>
                </c:pt>
                <c:pt idx="120">
                  <c:v>12</c:v>
                </c:pt>
                <c:pt idx="121">
                  <c:v>12.1</c:v>
                </c:pt>
                <c:pt idx="122">
                  <c:v>12.2</c:v>
                </c:pt>
                <c:pt idx="123">
                  <c:v>12.3</c:v>
                </c:pt>
                <c:pt idx="124">
                  <c:v>12.4</c:v>
                </c:pt>
                <c:pt idx="125">
                  <c:v>12.5</c:v>
                </c:pt>
                <c:pt idx="126">
                  <c:v>12.6</c:v>
                </c:pt>
                <c:pt idx="127">
                  <c:v>12.7</c:v>
                </c:pt>
                <c:pt idx="128">
                  <c:v>12.8</c:v>
                </c:pt>
                <c:pt idx="129">
                  <c:v>12.9</c:v>
                </c:pt>
                <c:pt idx="130">
                  <c:v>13</c:v>
                </c:pt>
                <c:pt idx="131">
                  <c:v>13.1</c:v>
                </c:pt>
                <c:pt idx="132">
                  <c:v>13.2</c:v>
                </c:pt>
                <c:pt idx="133">
                  <c:v>13.3</c:v>
                </c:pt>
                <c:pt idx="134">
                  <c:v>13.4</c:v>
                </c:pt>
                <c:pt idx="135">
                  <c:v>13.5</c:v>
                </c:pt>
                <c:pt idx="136">
                  <c:v>13.6</c:v>
                </c:pt>
                <c:pt idx="137">
                  <c:v>13.7</c:v>
                </c:pt>
                <c:pt idx="138">
                  <c:v>13.8</c:v>
                </c:pt>
                <c:pt idx="139">
                  <c:v>13.9</c:v>
                </c:pt>
                <c:pt idx="140">
                  <c:v>14</c:v>
                </c:pt>
                <c:pt idx="141">
                  <c:v>14.1</c:v>
                </c:pt>
                <c:pt idx="142">
                  <c:v>14.2</c:v>
                </c:pt>
                <c:pt idx="143">
                  <c:v>14.3</c:v>
                </c:pt>
                <c:pt idx="144">
                  <c:v>14.4</c:v>
                </c:pt>
                <c:pt idx="145">
                  <c:v>14.5</c:v>
                </c:pt>
                <c:pt idx="146">
                  <c:v>14.6</c:v>
                </c:pt>
                <c:pt idx="147">
                  <c:v>14.7</c:v>
                </c:pt>
                <c:pt idx="148">
                  <c:v>14.8</c:v>
                </c:pt>
                <c:pt idx="149">
                  <c:v>14.9</c:v>
                </c:pt>
                <c:pt idx="150">
                  <c:v>15</c:v>
                </c:pt>
                <c:pt idx="151">
                  <c:v>15.1</c:v>
                </c:pt>
                <c:pt idx="152">
                  <c:v>15.2</c:v>
                </c:pt>
                <c:pt idx="153">
                  <c:v>15.3</c:v>
                </c:pt>
                <c:pt idx="154">
                  <c:v>15.4</c:v>
                </c:pt>
                <c:pt idx="155">
                  <c:v>15.5</c:v>
                </c:pt>
                <c:pt idx="156">
                  <c:v>15.6</c:v>
                </c:pt>
                <c:pt idx="157">
                  <c:v>15.7</c:v>
                </c:pt>
                <c:pt idx="158">
                  <c:v>15.8</c:v>
                </c:pt>
                <c:pt idx="159">
                  <c:v>15.9</c:v>
                </c:pt>
                <c:pt idx="160">
                  <c:v>16</c:v>
                </c:pt>
                <c:pt idx="161">
                  <c:v>16.100000000000001</c:v>
                </c:pt>
                <c:pt idx="162">
                  <c:v>16.2</c:v>
                </c:pt>
                <c:pt idx="163">
                  <c:v>16.3</c:v>
                </c:pt>
                <c:pt idx="164">
                  <c:v>16.399999999999999</c:v>
                </c:pt>
                <c:pt idx="165">
                  <c:v>16.5</c:v>
                </c:pt>
                <c:pt idx="166">
                  <c:v>16.600000000000001</c:v>
                </c:pt>
                <c:pt idx="167">
                  <c:v>16.7</c:v>
                </c:pt>
                <c:pt idx="168">
                  <c:v>16.8</c:v>
                </c:pt>
                <c:pt idx="169">
                  <c:v>16.899999999999999</c:v>
                </c:pt>
                <c:pt idx="170">
                  <c:v>17</c:v>
                </c:pt>
                <c:pt idx="171">
                  <c:v>17.100000000000001</c:v>
                </c:pt>
                <c:pt idx="172">
                  <c:v>17.2</c:v>
                </c:pt>
                <c:pt idx="173">
                  <c:v>17.3</c:v>
                </c:pt>
                <c:pt idx="174">
                  <c:v>17.399999999999999</c:v>
                </c:pt>
                <c:pt idx="175">
                  <c:v>17.5</c:v>
                </c:pt>
                <c:pt idx="176">
                  <c:v>17.600000000000001</c:v>
                </c:pt>
                <c:pt idx="177">
                  <c:v>17.7</c:v>
                </c:pt>
                <c:pt idx="178">
                  <c:v>17.8</c:v>
                </c:pt>
                <c:pt idx="179">
                  <c:v>17.899999999999999</c:v>
                </c:pt>
                <c:pt idx="180">
                  <c:v>18</c:v>
                </c:pt>
                <c:pt idx="181">
                  <c:v>18.100000000000001</c:v>
                </c:pt>
                <c:pt idx="182">
                  <c:v>18.2</c:v>
                </c:pt>
                <c:pt idx="183">
                  <c:v>18.3</c:v>
                </c:pt>
                <c:pt idx="184">
                  <c:v>18.399999999999999</c:v>
                </c:pt>
                <c:pt idx="185">
                  <c:v>18.5</c:v>
                </c:pt>
                <c:pt idx="186">
                  <c:v>18.600000000000001</c:v>
                </c:pt>
                <c:pt idx="187">
                  <c:v>18.7</c:v>
                </c:pt>
                <c:pt idx="188">
                  <c:v>18.8</c:v>
                </c:pt>
                <c:pt idx="189">
                  <c:v>18.899999999999999</c:v>
                </c:pt>
                <c:pt idx="190">
                  <c:v>19</c:v>
                </c:pt>
                <c:pt idx="191">
                  <c:v>19.100000000000001</c:v>
                </c:pt>
                <c:pt idx="192">
                  <c:v>19.2</c:v>
                </c:pt>
                <c:pt idx="193">
                  <c:v>19.3</c:v>
                </c:pt>
                <c:pt idx="194">
                  <c:v>19.399999999999999</c:v>
                </c:pt>
                <c:pt idx="195">
                  <c:v>19.5</c:v>
                </c:pt>
                <c:pt idx="196">
                  <c:v>19.600000000000001</c:v>
                </c:pt>
                <c:pt idx="197">
                  <c:v>19.7</c:v>
                </c:pt>
                <c:pt idx="198">
                  <c:v>19.8</c:v>
                </c:pt>
                <c:pt idx="199">
                  <c:v>19.899999999999999</c:v>
                </c:pt>
                <c:pt idx="200">
                  <c:v>20</c:v>
                </c:pt>
                <c:pt idx="201">
                  <c:v>20.100000000000001</c:v>
                </c:pt>
                <c:pt idx="202">
                  <c:v>20.2</c:v>
                </c:pt>
                <c:pt idx="203">
                  <c:v>20.3</c:v>
                </c:pt>
                <c:pt idx="204">
                  <c:v>20.399999999999999</c:v>
                </c:pt>
                <c:pt idx="205">
                  <c:v>20.5</c:v>
                </c:pt>
                <c:pt idx="206">
                  <c:v>20.6</c:v>
                </c:pt>
                <c:pt idx="207">
                  <c:v>20.7</c:v>
                </c:pt>
                <c:pt idx="208">
                  <c:v>20.8</c:v>
                </c:pt>
                <c:pt idx="209">
                  <c:v>20.9</c:v>
                </c:pt>
                <c:pt idx="210">
                  <c:v>21</c:v>
                </c:pt>
                <c:pt idx="211">
                  <c:v>21.1</c:v>
                </c:pt>
                <c:pt idx="212">
                  <c:v>21.2</c:v>
                </c:pt>
                <c:pt idx="213">
                  <c:v>21.3</c:v>
                </c:pt>
                <c:pt idx="214">
                  <c:v>21.4</c:v>
                </c:pt>
                <c:pt idx="215">
                  <c:v>21.5</c:v>
                </c:pt>
                <c:pt idx="216">
                  <c:v>21.6</c:v>
                </c:pt>
                <c:pt idx="217">
                  <c:v>21.7</c:v>
                </c:pt>
                <c:pt idx="218">
                  <c:v>21.8</c:v>
                </c:pt>
                <c:pt idx="219">
                  <c:v>21.9</c:v>
                </c:pt>
                <c:pt idx="220">
                  <c:v>22</c:v>
                </c:pt>
                <c:pt idx="221">
                  <c:v>22.1</c:v>
                </c:pt>
                <c:pt idx="222">
                  <c:v>22.2</c:v>
                </c:pt>
                <c:pt idx="223">
                  <c:v>22.3</c:v>
                </c:pt>
                <c:pt idx="224">
                  <c:v>22.4</c:v>
                </c:pt>
                <c:pt idx="225">
                  <c:v>22.5</c:v>
                </c:pt>
                <c:pt idx="226">
                  <c:v>22.6</c:v>
                </c:pt>
                <c:pt idx="227">
                  <c:v>22.7</c:v>
                </c:pt>
                <c:pt idx="228">
                  <c:v>22.8</c:v>
                </c:pt>
                <c:pt idx="229">
                  <c:v>22.9</c:v>
                </c:pt>
                <c:pt idx="230">
                  <c:v>23</c:v>
                </c:pt>
                <c:pt idx="231">
                  <c:v>23.1</c:v>
                </c:pt>
                <c:pt idx="232">
                  <c:v>23.2</c:v>
                </c:pt>
                <c:pt idx="233">
                  <c:v>23.3</c:v>
                </c:pt>
                <c:pt idx="234">
                  <c:v>23.4</c:v>
                </c:pt>
                <c:pt idx="235">
                  <c:v>23.5</c:v>
                </c:pt>
                <c:pt idx="236">
                  <c:v>23.6</c:v>
                </c:pt>
                <c:pt idx="237">
                  <c:v>23.7</c:v>
                </c:pt>
                <c:pt idx="238">
                  <c:v>23.8</c:v>
                </c:pt>
                <c:pt idx="239">
                  <c:v>23.9</c:v>
                </c:pt>
                <c:pt idx="240">
                  <c:v>24</c:v>
                </c:pt>
                <c:pt idx="241">
                  <c:v>24.1</c:v>
                </c:pt>
                <c:pt idx="242">
                  <c:v>24.2</c:v>
                </c:pt>
                <c:pt idx="243">
                  <c:v>24.3</c:v>
                </c:pt>
                <c:pt idx="244">
                  <c:v>24.4</c:v>
                </c:pt>
                <c:pt idx="245">
                  <c:v>24.5</c:v>
                </c:pt>
                <c:pt idx="246">
                  <c:v>24.6</c:v>
                </c:pt>
                <c:pt idx="247">
                  <c:v>24.7</c:v>
                </c:pt>
                <c:pt idx="248">
                  <c:v>24.8</c:v>
                </c:pt>
                <c:pt idx="249">
                  <c:v>24.9</c:v>
                </c:pt>
                <c:pt idx="250">
                  <c:v>25</c:v>
                </c:pt>
                <c:pt idx="251">
                  <c:v>25.1</c:v>
                </c:pt>
                <c:pt idx="252">
                  <c:v>25.2</c:v>
                </c:pt>
                <c:pt idx="253">
                  <c:v>25.3</c:v>
                </c:pt>
                <c:pt idx="254">
                  <c:v>25.4</c:v>
                </c:pt>
                <c:pt idx="255">
                  <c:v>25.5</c:v>
                </c:pt>
                <c:pt idx="256">
                  <c:v>25.6</c:v>
                </c:pt>
                <c:pt idx="257">
                  <c:v>25.7</c:v>
                </c:pt>
                <c:pt idx="258">
                  <c:v>25.8</c:v>
                </c:pt>
                <c:pt idx="259">
                  <c:v>25.9</c:v>
                </c:pt>
                <c:pt idx="260">
                  <c:v>26</c:v>
                </c:pt>
                <c:pt idx="261">
                  <c:v>26.1</c:v>
                </c:pt>
                <c:pt idx="262">
                  <c:v>26.2</c:v>
                </c:pt>
                <c:pt idx="263">
                  <c:v>26.3</c:v>
                </c:pt>
                <c:pt idx="264">
                  <c:v>26.4</c:v>
                </c:pt>
                <c:pt idx="265">
                  <c:v>26.5</c:v>
                </c:pt>
                <c:pt idx="266">
                  <c:v>26.6</c:v>
                </c:pt>
                <c:pt idx="267">
                  <c:v>26.7</c:v>
                </c:pt>
                <c:pt idx="268">
                  <c:v>26.8</c:v>
                </c:pt>
                <c:pt idx="269">
                  <c:v>26.9</c:v>
                </c:pt>
                <c:pt idx="270">
                  <c:v>27</c:v>
                </c:pt>
                <c:pt idx="271">
                  <c:v>27.1</c:v>
                </c:pt>
                <c:pt idx="272">
                  <c:v>27.2</c:v>
                </c:pt>
                <c:pt idx="273">
                  <c:v>27.3</c:v>
                </c:pt>
                <c:pt idx="274">
                  <c:v>27.4</c:v>
                </c:pt>
                <c:pt idx="275">
                  <c:v>27.5</c:v>
                </c:pt>
                <c:pt idx="276">
                  <c:v>27.6</c:v>
                </c:pt>
                <c:pt idx="277">
                  <c:v>27.7</c:v>
                </c:pt>
                <c:pt idx="278">
                  <c:v>27.8</c:v>
                </c:pt>
                <c:pt idx="279">
                  <c:v>27.9</c:v>
                </c:pt>
                <c:pt idx="280">
                  <c:v>28</c:v>
                </c:pt>
                <c:pt idx="281">
                  <c:v>28.1</c:v>
                </c:pt>
                <c:pt idx="282">
                  <c:v>28.2</c:v>
                </c:pt>
                <c:pt idx="283">
                  <c:v>28.3</c:v>
                </c:pt>
                <c:pt idx="284">
                  <c:v>28.4</c:v>
                </c:pt>
                <c:pt idx="285">
                  <c:v>28.5</c:v>
                </c:pt>
                <c:pt idx="286">
                  <c:v>28.6</c:v>
                </c:pt>
                <c:pt idx="287">
                  <c:v>28.7</c:v>
                </c:pt>
                <c:pt idx="288">
                  <c:v>28.8</c:v>
                </c:pt>
                <c:pt idx="289">
                  <c:v>28.9</c:v>
                </c:pt>
                <c:pt idx="290">
                  <c:v>29</c:v>
                </c:pt>
                <c:pt idx="291">
                  <c:v>29.1</c:v>
                </c:pt>
                <c:pt idx="292">
                  <c:v>29.2</c:v>
                </c:pt>
                <c:pt idx="293">
                  <c:v>29.3</c:v>
                </c:pt>
                <c:pt idx="294">
                  <c:v>29.4</c:v>
                </c:pt>
                <c:pt idx="295">
                  <c:v>29.5</c:v>
                </c:pt>
                <c:pt idx="296">
                  <c:v>29.6</c:v>
                </c:pt>
                <c:pt idx="297">
                  <c:v>29.7</c:v>
                </c:pt>
                <c:pt idx="298">
                  <c:v>29.8</c:v>
                </c:pt>
                <c:pt idx="299">
                  <c:v>29.9</c:v>
                </c:pt>
                <c:pt idx="300">
                  <c:v>30</c:v>
                </c:pt>
                <c:pt idx="301">
                  <c:v>30.1</c:v>
                </c:pt>
                <c:pt idx="302">
                  <c:v>30.2</c:v>
                </c:pt>
                <c:pt idx="303">
                  <c:v>30.3</c:v>
                </c:pt>
                <c:pt idx="304">
                  <c:v>30.4</c:v>
                </c:pt>
                <c:pt idx="305">
                  <c:v>30.5</c:v>
                </c:pt>
                <c:pt idx="306">
                  <c:v>30.6</c:v>
                </c:pt>
                <c:pt idx="307">
                  <c:v>30.7</c:v>
                </c:pt>
                <c:pt idx="308">
                  <c:v>30.8</c:v>
                </c:pt>
                <c:pt idx="309">
                  <c:v>30.9</c:v>
                </c:pt>
                <c:pt idx="310">
                  <c:v>31</c:v>
                </c:pt>
                <c:pt idx="311">
                  <c:v>31.1</c:v>
                </c:pt>
                <c:pt idx="312">
                  <c:v>31.2</c:v>
                </c:pt>
                <c:pt idx="313">
                  <c:v>31.3</c:v>
                </c:pt>
                <c:pt idx="314">
                  <c:v>31.4</c:v>
                </c:pt>
                <c:pt idx="315">
                  <c:v>31.5</c:v>
                </c:pt>
                <c:pt idx="316">
                  <c:v>31.6</c:v>
                </c:pt>
                <c:pt idx="317">
                  <c:v>31.7</c:v>
                </c:pt>
                <c:pt idx="318">
                  <c:v>31.8</c:v>
                </c:pt>
                <c:pt idx="319">
                  <c:v>31.9</c:v>
                </c:pt>
                <c:pt idx="320">
                  <c:v>32</c:v>
                </c:pt>
                <c:pt idx="321">
                  <c:v>32.1</c:v>
                </c:pt>
                <c:pt idx="322">
                  <c:v>32.200000000000003</c:v>
                </c:pt>
                <c:pt idx="323">
                  <c:v>32.299999999999997</c:v>
                </c:pt>
                <c:pt idx="324">
                  <c:v>32.4</c:v>
                </c:pt>
                <c:pt idx="325">
                  <c:v>32.5</c:v>
                </c:pt>
                <c:pt idx="326">
                  <c:v>32.6</c:v>
                </c:pt>
                <c:pt idx="327">
                  <c:v>32.700000000000003</c:v>
                </c:pt>
                <c:pt idx="328">
                  <c:v>32.799999999999997</c:v>
                </c:pt>
                <c:pt idx="329">
                  <c:v>32.9</c:v>
                </c:pt>
                <c:pt idx="330">
                  <c:v>33</c:v>
                </c:pt>
                <c:pt idx="331">
                  <c:v>33.1</c:v>
                </c:pt>
                <c:pt idx="332">
                  <c:v>33.200000000000003</c:v>
                </c:pt>
                <c:pt idx="333">
                  <c:v>33.299999999999997</c:v>
                </c:pt>
                <c:pt idx="334">
                  <c:v>33.4</c:v>
                </c:pt>
                <c:pt idx="335">
                  <c:v>33.5</c:v>
                </c:pt>
                <c:pt idx="336">
                  <c:v>33.6</c:v>
                </c:pt>
                <c:pt idx="337">
                  <c:v>33.700000000000003</c:v>
                </c:pt>
                <c:pt idx="338">
                  <c:v>33.799999999999997</c:v>
                </c:pt>
                <c:pt idx="339">
                  <c:v>33.9</c:v>
                </c:pt>
                <c:pt idx="340">
                  <c:v>34</c:v>
                </c:pt>
                <c:pt idx="341">
                  <c:v>34.1</c:v>
                </c:pt>
                <c:pt idx="342">
                  <c:v>34.200000000000003</c:v>
                </c:pt>
                <c:pt idx="343">
                  <c:v>34.299999999999997</c:v>
                </c:pt>
                <c:pt idx="344">
                  <c:v>34.4</c:v>
                </c:pt>
                <c:pt idx="345">
                  <c:v>34.5</c:v>
                </c:pt>
                <c:pt idx="346">
                  <c:v>34.6</c:v>
                </c:pt>
                <c:pt idx="347">
                  <c:v>34.700000000000003</c:v>
                </c:pt>
                <c:pt idx="348">
                  <c:v>34.799999999999997</c:v>
                </c:pt>
                <c:pt idx="349">
                  <c:v>34.9</c:v>
                </c:pt>
                <c:pt idx="350">
                  <c:v>35</c:v>
                </c:pt>
                <c:pt idx="351">
                  <c:v>35.1</c:v>
                </c:pt>
                <c:pt idx="352">
                  <c:v>35.200000000000003</c:v>
                </c:pt>
                <c:pt idx="353">
                  <c:v>35.299999999999997</c:v>
                </c:pt>
                <c:pt idx="354">
                  <c:v>35.4</c:v>
                </c:pt>
                <c:pt idx="355">
                  <c:v>35.5</c:v>
                </c:pt>
                <c:pt idx="356">
                  <c:v>35.6</c:v>
                </c:pt>
                <c:pt idx="357">
                  <c:v>35.700000000000003</c:v>
                </c:pt>
                <c:pt idx="358">
                  <c:v>35.799999999999997</c:v>
                </c:pt>
                <c:pt idx="359">
                  <c:v>35.9</c:v>
                </c:pt>
                <c:pt idx="360">
                  <c:v>36</c:v>
                </c:pt>
                <c:pt idx="361">
                  <c:v>36.1</c:v>
                </c:pt>
                <c:pt idx="362">
                  <c:v>36.200000000000003</c:v>
                </c:pt>
                <c:pt idx="363">
                  <c:v>36.299999999999997</c:v>
                </c:pt>
                <c:pt idx="364">
                  <c:v>36.4</c:v>
                </c:pt>
                <c:pt idx="365">
                  <c:v>36.5</c:v>
                </c:pt>
                <c:pt idx="366">
                  <c:v>36.6</c:v>
                </c:pt>
                <c:pt idx="367">
                  <c:v>36.700000000000003</c:v>
                </c:pt>
                <c:pt idx="368">
                  <c:v>36.799999999999997</c:v>
                </c:pt>
                <c:pt idx="369">
                  <c:v>36.9</c:v>
                </c:pt>
                <c:pt idx="370">
                  <c:v>37</c:v>
                </c:pt>
                <c:pt idx="371">
                  <c:v>37.1</c:v>
                </c:pt>
                <c:pt idx="372">
                  <c:v>37.200000000000003</c:v>
                </c:pt>
                <c:pt idx="373">
                  <c:v>37.299999999999997</c:v>
                </c:pt>
                <c:pt idx="374">
                  <c:v>37.4</c:v>
                </c:pt>
                <c:pt idx="375">
                  <c:v>37.5</c:v>
                </c:pt>
                <c:pt idx="376">
                  <c:v>37.6</c:v>
                </c:pt>
                <c:pt idx="377">
                  <c:v>37.700000000000003</c:v>
                </c:pt>
                <c:pt idx="378">
                  <c:v>37.799999999999997</c:v>
                </c:pt>
                <c:pt idx="379">
                  <c:v>37.9</c:v>
                </c:pt>
                <c:pt idx="380">
                  <c:v>38</c:v>
                </c:pt>
                <c:pt idx="381">
                  <c:v>38.1</c:v>
                </c:pt>
                <c:pt idx="382">
                  <c:v>38.200000000000003</c:v>
                </c:pt>
                <c:pt idx="383">
                  <c:v>38.299999999999997</c:v>
                </c:pt>
                <c:pt idx="384">
                  <c:v>38.4</c:v>
                </c:pt>
                <c:pt idx="385">
                  <c:v>38.5</c:v>
                </c:pt>
                <c:pt idx="386">
                  <c:v>38.6</c:v>
                </c:pt>
                <c:pt idx="387">
                  <c:v>38.700000000000003</c:v>
                </c:pt>
                <c:pt idx="388">
                  <c:v>38.799999999999997</c:v>
                </c:pt>
                <c:pt idx="389">
                  <c:v>38.9</c:v>
                </c:pt>
                <c:pt idx="390">
                  <c:v>39</c:v>
                </c:pt>
                <c:pt idx="391">
                  <c:v>39.1</c:v>
                </c:pt>
                <c:pt idx="392">
                  <c:v>39.200000000000003</c:v>
                </c:pt>
                <c:pt idx="393">
                  <c:v>39.299999999999997</c:v>
                </c:pt>
                <c:pt idx="394">
                  <c:v>39.4</c:v>
                </c:pt>
                <c:pt idx="395">
                  <c:v>39.5</c:v>
                </c:pt>
                <c:pt idx="396">
                  <c:v>39.6</c:v>
                </c:pt>
                <c:pt idx="397">
                  <c:v>39.700000000000003</c:v>
                </c:pt>
                <c:pt idx="398">
                  <c:v>39.799999999999997</c:v>
                </c:pt>
                <c:pt idx="399">
                  <c:v>39.9</c:v>
                </c:pt>
                <c:pt idx="400">
                  <c:v>40</c:v>
                </c:pt>
                <c:pt idx="401">
                  <c:v>40.1</c:v>
                </c:pt>
                <c:pt idx="402">
                  <c:v>40.200000000000003</c:v>
                </c:pt>
                <c:pt idx="403">
                  <c:v>40.299999999999997</c:v>
                </c:pt>
                <c:pt idx="404">
                  <c:v>40.4</c:v>
                </c:pt>
                <c:pt idx="405">
                  <c:v>40.5</c:v>
                </c:pt>
                <c:pt idx="406">
                  <c:v>40.6</c:v>
                </c:pt>
                <c:pt idx="407">
                  <c:v>40.700000000000003</c:v>
                </c:pt>
                <c:pt idx="408">
                  <c:v>40.799999999999997</c:v>
                </c:pt>
                <c:pt idx="409">
                  <c:v>40.9</c:v>
                </c:pt>
                <c:pt idx="410">
                  <c:v>41</c:v>
                </c:pt>
                <c:pt idx="411">
                  <c:v>41.1</c:v>
                </c:pt>
                <c:pt idx="412">
                  <c:v>41.2</c:v>
                </c:pt>
                <c:pt idx="413">
                  <c:v>41.3</c:v>
                </c:pt>
                <c:pt idx="414">
                  <c:v>41.4</c:v>
                </c:pt>
                <c:pt idx="415">
                  <c:v>41.5</c:v>
                </c:pt>
                <c:pt idx="416">
                  <c:v>41.6</c:v>
                </c:pt>
                <c:pt idx="417">
                  <c:v>41.7</c:v>
                </c:pt>
                <c:pt idx="418">
                  <c:v>41.8</c:v>
                </c:pt>
                <c:pt idx="419">
                  <c:v>41.9</c:v>
                </c:pt>
                <c:pt idx="420">
                  <c:v>42</c:v>
                </c:pt>
                <c:pt idx="421">
                  <c:v>42.1</c:v>
                </c:pt>
                <c:pt idx="422">
                  <c:v>42.2</c:v>
                </c:pt>
                <c:pt idx="423">
                  <c:v>42.3</c:v>
                </c:pt>
                <c:pt idx="424">
                  <c:v>42.4</c:v>
                </c:pt>
                <c:pt idx="425">
                  <c:v>42.5</c:v>
                </c:pt>
                <c:pt idx="426">
                  <c:v>42.6</c:v>
                </c:pt>
                <c:pt idx="427">
                  <c:v>42.7</c:v>
                </c:pt>
                <c:pt idx="428">
                  <c:v>42.8</c:v>
                </c:pt>
                <c:pt idx="429">
                  <c:v>42.9</c:v>
                </c:pt>
                <c:pt idx="430">
                  <c:v>43</c:v>
                </c:pt>
                <c:pt idx="431">
                  <c:v>43.1</c:v>
                </c:pt>
                <c:pt idx="432">
                  <c:v>43.2</c:v>
                </c:pt>
                <c:pt idx="433">
                  <c:v>43.3</c:v>
                </c:pt>
                <c:pt idx="434">
                  <c:v>43.4</c:v>
                </c:pt>
                <c:pt idx="435">
                  <c:v>43.5</c:v>
                </c:pt>
                <c:pt idx="436">
                  <c:v>43.6</c:v>
                </c:pt>
                <c:pt idx="437">
                  <c:v>43.7</c:v>
                </c:pt>
                <c:pt idx="438">
                  <c:v>43.8</c:v>
                </c:pt>
                <c:pt idx="439">
                  <c:v>43.9</c:v>
                </c:pt>
                <c:pt idx="440">
                  <c:v>44</c:v>
                </c:pt>
                <c:pt idx="441">
                  <c:v>44.1</c:v>
                </c:pt>
                <c:pt idx="442">
                  <c:v>44.2</c:v>
                </c:pt>
                <c:pt idx="443">
                  <c:v>44.3</c:v>
                </c:pt>
                <c:pt idx="444">
                  <c:v>44.4</c:v>
                </c:pt>
                <c:pt idx="445">
                  <c:v>44.5</c:v>
                </c:pt>
                <c:pt idx="446">
                  <c:v>44.6</c:v>
                </c:pt>
                <c:pt idx="447">
                  <c:v>44.7</c:v>
                </c:pt>
                <c:pt idx="448">
                  <c:v>44.8</c:v>
                </c:pt>
                <c:pt idx="449">
                  <c:v>44.9</c:v>
                </c:pt>
                <c:pt idx="450">
                  <c:v>45</c:v>
                </c:pt>
                <c:pt idx="451">
                  <c:v>45.1</c:v>
                </c:pt>
                <c:pt idx="452">
                  <c:v>45.2</c:v>
                </c:pt>
                <c:pt idx="453">
                  <c:v>45.3</c:v>
                </c:pt>
                <c:pt idx="454">
                  <c:v>45.4</c:v>
                </c:pt>
                <c:pt idx="455">
                  <c:v>45.5</c:v>
                </c:pt>
                <c:pt idx="456">
                  <c:v>45.6</c:v>
                </c:pt>
                <c:pt idx="457">
                  <c:v>45.7</c:v>
                </c:pt>
                <c:pt idx="458">
                  <c:v>45.8</c:v>
                </c:pt>
                <c:pt idx="459">
                  <c:v>45.9</c:v>
                </c:pt>
                <c:pt idx="460">
                  <c:v>46</c:v>
                </c:pt>
                <c:pt idx="461">
                  <c:v>46.1</c:v>
                </c:pt>
                <c:pt idx="462">
                  <c:v>46.2</c:v>
                </c:pt>
                <c:pt idx="463">
                  <c:v>46.3</c:v>
                </c:pt>
                <c:pt idx="464">
                  <c:v>46.4</c:v>
                </c:pt>
                <c:pt idx="465">
                  <c:v>46.5</c:v>
                </c:pt>
                <c:pt idx="466">
                  <c:v>46.6</c:v>
                </c:pt>
                <c:pt idx="467">
                  <c:v>46.7</c:v>
                </c:pt>
                <c:pt idx="468">
                  <c:v>46.8</c:v>
                </c:pt>
                <c:pt idx="469">
                  <c:v>46.9</c:v>
                </c:pt>
                <c:pt idx="470">
                  <c:v>47</c:v>
                </c:pt>
                <c:pt idx="471">
                  <c:v>47.1</c:v>
                </c:pt>
                <c:pt idx="472">
                  <c:v>47.2</c:v>
                </c:pt>
                <c:pt idx="473">
                  <c:v>47.3</c:v>
                </c:pt>
                <c:pt idx="474">
                  <c:v>47.4</c:v>
                </c:pt>
                <c:pt idx="475">
                  <c:v>47.5</c:v>
                </c:pt>
                <c:pt idx="476">
                  <c:v>47.6</c:v>
                </c:pt>
                <c:pt idx="477">
                  <c:v>47.7</c:v>
                </c:pt>
                <c:pt idx="478">
                  <c:v>47.8</c:v>
                </c:pt>
                <c:pt idx="479">
                  <c:v>47.9</c:v>
                </c:pt>
                <c:pt idx="480">
                  <c:v>48</c:v>
                </c:pt>
                <c:pt idx="481">
                  <c:v>48.1</c:v>
                </c:pt>
                <c:pt idx="482">
                  <c:v>48.2</c:v>
                </c:pt>
                <c:pt idx="483">
                  <c:v>48.3</c:v>
                </c:pt>
                <c:pt idx="484">
                  <c:v>48.4</c:v>
                </c:pt>
                <c:pt idx="485">
                  <c:v>48.5</c:v>
                </c:pt>
                <c:pt idx="486">
                  <c:v>48.6</c:v>
                </c:pt>
                <c:pt idx="487">
                  <c:v>48.7</c:v>
                </c:pt>
                <c:pt idx="488">
                  <c:v>48.8</c:v>
                </c:pt>
                <c:pt idx="489">
                  <c:v>48.9</c:v>
                </c:pt>
                <c:pt idx="490">
                  <c:v>49</c:v>
                </c:pt>
                <c:pt idx="491">
                  <c:v>49.1</c:v>
                </c:pt>
                <c:pt idx="492">
                  <c:v>49.2</c:v>
                </c:pt>
                <c:pt idx="493">
                  <c:v>49.3</c:v>
                </c:pt>
                <c:pt idx="494">
                  <c:v>49.4</c:v>
                </c:pt>
                <c:pt idx="495">
                  <c:v>49.5</c:v>
                </c:pt>
                <c:pt idx="496">
                  <c:v>49.6</c:v>
                </c:pt>
                <c:pt idx="497">
                  <c:v>49.7</c:v>
                </c:pt>
                <c:pt idx="498">
                  <c:v>49.8</c:v>
                </c:pt>
                <c:pt idx="499">
                  <c:v>49.9</c:v>
                </c:pt>
                <c:pt idx="500">
                  <c:v>50</c:v>
                </c:pt>
                <c:pt idx="501">
                  <c:v>50.1</c:v>
                </c:pt>
                <c:pt idx="502">
                  <c:v>50.2</c:v>
                </c:pt>
                <c:pt idx="503">
                  <c:v>50.3</c:v>
                </c:pt>
                <c:pt idx="504">
                  <c:v>50.4</c:v>
                </c:pt>
                <c:pt idx="505">
                  <c:v>50.5</c:v>
                </c:pt>
                <c:pt idx="506">
                  <c:v>50.6</c:v>
                </c:pt>
                <c:pt idx="507">
                  <c:v>50.7</c:v>
                </c:pt>
                <c:pt idx="508">
                  <c:v>50.8</c:v>
                </c:pt>
                <c:pt idx="509">
                  <c:v>50.9</c:v>
                </c:pt>
                <c:pt idx="510">
                  <c:v>51</c:v>
                </c:pt>
                <c:pt idx="511">
                  <c:v>51.1</c:v>
                </c:pt>
                <c:pt idx="512">
                  <c:v>51.2</c:v>
                </c:pt>
                <c:pt idx="513">
                  <c:v>51.3</c:v>
                </c:pt>
                <c:pt idx="514">
                  <c:v>51.4</c:v>
                </c:pt>
                <c:pt idx="515">
                  <c:v>51.5</c:v>
                </c:pt>
                <c:pt idx="516">
                  <c:v>51.6</c:v>
                </c:pt>
                <c:pt idx="517">
                  <c:v>51.7</c:v>
                </c:pt>
                <c:pt idx="518">
                  <c:v>51.8</c:v>
                </c:pt>
                <c:pt idx="519">
                  <c:v>51.9</c:v>
                </c:pt>
                <c:pt idx="520">
                  <c:v>52</c:v>
                </c:pt>
                <c:pt idx="521">
                  <c:v>52.1</c:v>
                </c:pt>
                <c:pt idx="522">
                  <c:v>52.2</c:v>
                </c:pt>
                <c:pt idx="523">
                  <c:v>52.3</c:v>
                </c:pt>
                <c:pt idx="524">
                  <c:v>52.4</c:v>
                </c:pt>
                <c:pt idx="525">
                  <c:v>52.5</c:v>
                </c:pt>
                <c:pt idx="526">
                  <c:v>52.6</c:v>
                </c:pt>
                <c:pt idx="527">
                  <c:v>52.7</c:v>
                </c:pt>
                <c:pt idx="528">
                  <c:v>52.8</c:v>
                </c:pt>
                <c:pt idx="529">
                  <c:v>52.9</c:v>
                </c:pt>
                <c:pt idx="530">
                  <c:v>53</c:v>
                </c:pt>
                <c:pt idx="531">
                  <c:v>53.1</c:v>
                </c:pt>
                <c:pt idx="532">
                  <c:v>53.2</c:v>
                </c:pt>
                <c:pt idx="533">
                  <c:v>53.3</c:v>
                </c:pt>
                <c:pt idx="534">
                  <c:v>53.4</c:v>
                </c:pt>
                <c:pt idx="535">
                  <c:v>53.5</c:v>
                </c:pt>
                <c:pt idx="536">
                  <c:v>53.6</c:v>
                </c:pt>
                <c:pt idx="537">
                  <c:v>53.7</c:v>
                </c:pt>
                <c:pt idx="538">
                  <c:v>53.8</c:v>
                </c:pt>
                <c:pt idx="539">
                  <c:v>53.9</c:v>
                </c:pt>
                <c:pt idx="540">
                  <c:v>54</c:v>
                </c:pt>
                <c:pt idx="541">
                  <c:v>54.1</c:v>
                </c:pt>
                <c:pt idx="542">
                  <c:v>54.2</c:v>
                </c:pt>
                <c:pt idx="543">
                  <c:v>54.3</c:v>
                </c:pt>
                <c:pt idx="544">
                  <c:v>54.4</c:v>
                </c:pt>
                <c:pt idx="545">
                  <c:v>54.5</c:v>
                </c:pt>
                <c:pt idx="546">
                  <c:v>54.6</c:v>
                </c:pt>
                <c:pt idx="547">
                  <c:v>54.7</c:v>
                </c:pt>
                <c:pt idx="548">
                  <c:v>54.8</c:v>
                </c:pt>
                <c:pt idx="549">
                  <c:v>54.9</c:v>
                </c:pt>
                <c:pt idx="550">
                  <c:v>55</c:v>
                </c:pt>
                <c:pt idx="551">
                  <c:v>55.1</c:v>
                </c:pt>
                <c:pt idx="552">
                  <c:v>55.2</c:v>
                </c:pt>
                <c:pt idx="553">
                  <c:v>55.3</c:v>
                </c:pt>
                <c:pt idx="554">
                  <c:v>55.4</c:v>
                </c:pt>
                <c:pt idx="555">
                  <c:v>55.5</c:v>
                </c:pt>
                <c:pt idx="556">
                  <c:v>55.6</c:v>
                </c:pt>
                <c:pt idx="557">
                  <c:v>55.7</c:v>
                </c:pt>
                <c:pt idx="558">
                  <c:v>55.8</c:v>
                </c:pt>
                <c:pt idx="559">
                  <c:v>55.9</c:v>
                </c:pt>
                <c:pt idx="560">
                  <c:v>56</c:v>
                </c:pt>
                <c:pt idx="561">
                  <c:v>56.1</c:v>
                </c:pt>
                <c:pt idx="562">
                  <c:v>56.2</c:v>
                </c:pt>
                <c:pt idx="563">
                  <c:v>56.3</c:v>
                </c:pt>
                <c:pt idx="564">
                  <c:v>56.4</c:v>
                </c:pt>
                <c:pt idx="565">
                  <c:v>56.5</c:v>
                </c:pt>
                <c:pt idx="566">
                  <c:v>56.6</c:v>
                </c:pt>
                <c:pt idx="567">
                  <c:v>56.7</c:v>
                </c:pt>
                <c:pt idx="568">
                  <c:v>56.8</c:v>
                </c:pt>
                <c:pt idx="569">
                  <c:v>56.9</c:v>
                </c:pt>
                <c:pt idx="570">
                  <c:v>57</c:v>
                </c:pt>
                <c:pt idx="571">
                  <c:v>57.1</c:v>
                </c:pt>
                <c:pt idx="572">
                  <c:v>57.2</c:v>
                </c:pt>
                <c:pt idx="573">
                  <c:v>57.3</c:v>
                </c:pt>
                <c:pt idx="574">
                  <c:v>57.4</c:v>
                </c:pt>
                <c:pt idx="575">
                  <c:v>57.5</c:v>
                </c:pt>
                <c:pt idx="576">
                  <c:v>57.6</c:v>
                </c:pt>
                <c:pt idx="577">
                  <c:v>57.7</c:v>
                </c:pt>
                <c:pt idx="578">
                  <c:v>57.8</c:v>
                </c:pt>
                <c:pt idx="579">
                  <c:v>57.9</c:v>
                </c:pt>
                <c:pt idx="580">
                  <c:v>58</c:v>
                </c:pt>
                <c:pt idx="581">
                  <c:v>58.1</c:v>
                </c:pt>
                <c:pt idx="582">
                  <c:v>58.2</c:v>
                </c:pt>
                <c:pt idx="583">
                  <c:v>58.3</c:v>
                </c:pt>
                <c:pt idx="584">
                  <c:v>58.4</c:v>
                </c:pt>
                <c:pt idx="585">
                  <c:v>58.5</c:v>
                </c:pt>
                <c:pt idx="586">
                  <c:v>58.6</c:v>
                </c:pt>
                <c:pt idx="587">
                  <c:v>58.7</c:v>
                </c:pt>
                <c:pt idx="588">
                  <c:v>58.8</c:v>
                </c:pt>
                <c:pt idx="589">
                  <c:v>58.9</c:v>
                </c:pt>
                <c:pt idx="590">
                  <c:v>59</c:v>
                </c:pt>
                <c:pt idx="591">
                  <c:v>59.1</c:v>
                </c:pt>
                <c:pt idx="592">
                  <c:v>59.2</c:v>
                </c:pt>
                <c:pt idx="593">
                  <c:v>59.3</c:v>
                </c:pt>
                <c:pt idx="594">
                  <c:v>59.4</c:v>
                </c:pt>
                <c:pt idx="595">
                  <c:v>59.5</c:v>
                </c:pt>
                <c:pt idx="596">
                  <c:v>59.6</c:v>
                </c:pt>
                <c:pt idx="597">
                  <c:v>59.7</c:v>
                </c:pt>
                <c:pt idx="598">
                  <c:v>59.8</c:v>
                </c:pt>
                <c:pt idx="599">
                  <c:v>59.9</c:v>
                </c:pt>
                <c:pt idx="600">
                  <c:v>60</c:v>
                </c:pt>
                <c:pt idx="601">
                  <c:v>60.1</c:v>
                </c:pt>
                <c:pt idx="602">
                  <c:v>60.2</c:v>
                </c:pt>
                <c:pt idx="603">
                  <c:v>60.3</c:v>
                </c:pt>
                <c:pt idx="604">
                  <c:v>60.4</c:v>
                </c:pt>
                <c:pt idx="605">
                  <c:v>60.5</c:v>
                </c:pt>
                <c:pt idx="606">
                  <c:v>60.6</c:v>
                </c:pt>
                <c:pt idx="607">
                  <c:v>60.7</c:v>
                </c:pt>
                <c:pt idx="608">
                  <c:v>60.8</c:v>
                </c:pt>
                <c:pt idx="609">
                  <c:v>60.9</c:v>
                </c:pt>
                <c:pt idx="610">
                  <c:v>61</c:v>
                </c:pt>
                <c:pt idx="611">
                  <c:v>61.1</c:v>
                </c:pt>
                <c:pt idx="612">
                  <c:v>61.2</c:v>
                </c:pt>
                <c:pt idx="613">
                  <c:v>61.3</c:v>
                </c:pt>
                <c:pt idx="614">
                  <c:v>61.4</c:v>
                </c:pt>
                <c:pt idx="615">
                  <c:v>61.5</c:v>
                </c:pt>
                <c:pt idx="616">
                  <c:v>61.6</c:v>
                </c:pt>
                <c:pt idx="617">
                  <c:v>61.7</c:v>
                </c:pt>
                <c:pt idx="618">
                  <c:v>61.8</c:v>
                </c:pt>
                <c:pt idx="619">
                  <c:v>61.9</c:v>
                </c:pt>
                <c:pt idx="620">
                  <c:v>62</c:v>
                </c:pt>
                <c:pt idx="621">
                  <c:v>62.1</c:v>
                </c:pt>
                <c:pt idx="622">
                  <c:v>62.2</c:v>
                </c:pt>
                <c:pt idx="623">
                  <c:v>62.3</c:v>
                </c:pt>
                <c:pt idx="624">
                  <c:v>62.4</c:v>
                </c:pt>
                <c:pt idx="625">
                  <c:v>62.5</c:v>
                </c:pt>
                <c:pt idx="626">
                  <c:v>62.6</c:v>
                </c:pt>
                <c:pt idx="627">
                  <c:v>62.7</c:v>
                </c:pt>
                <c:pt idx="628">
                  <c:v>62.8</c:v>
                </c:pt>
                <c:pt idx="629">
                  <c:v>62.9</c:v>
                </c:pt>
                <c:pt idx="630">
                  <c:v>63</c:v>
                </c:pt>
                <c:pt idx="631">
                  <c:v>63.1</c:v>
                </c:pt>
                <c:pt idx="632">
                  <c:v>63.2</c:v>
                </c:pt>
                <c:pt idx="633">
                  <c:v>63.3</c:v>
                </c:pt>
                <c:pt idx="634">
                  <c:v>63.4</c:v>
                </c:pt>
                <c:pt idx="635">
                  <c:v>63.5</c:v>
                </c:pt>
                <c:pt idx="636">
                  <c:v>63.6</c:v>
                </c:pt>
                <c:pt idx="637">
                  <c:v>63.7</c:v>
                </c:pt>
                <c:pt idx="638">
                  <c:v>63.8</c:v>
                </c:pt>
                <c:pt idx="639">
                  <c:v>63.9</c:v>
                </c:pt>
                <c:pt idx="640">
                  <c:v>64</c:v>
                </c:pt>
                <c:pt idx="641">
                  <c:v>64.099999999999994</c:v>
                </c:pt>
                <c:pt idx="642">
                  <c:v>64.2</c:v>
                </c:pt>
                <c:pt idx="643">
                  <c:v>64.3</c:v>
                </c:pt>
                <c:pt idx="644">
                  <c:v>64.400000000000006</c:v>
                </c:pt>
                <c:pt idx="645">
                  <c:v>64.5</c:v>
                </c:pt>
                <c:pt idx="646">
                  <c:v>64.599999999999994</c:v>
                </c:pt>
                <c:pt idx="647">
                  <c:v>64.7</c:v>
                </c:pt>
                <c:pt idx="648">
                  <c:v>64.8</c:v>
                </c:pt>
                <c:pt idx="649">
                  <c:v>64.900000000000006</c:v>
                </c:pt>
                <c:pt idx="650">
                  <c:v>65</c:v>
                </c:pt>
                <c:pt idx="651">
                  <c:v>65.099999999999994</c:v>
                </c:pt>
                <c:pt idx="652">
                  <c:v>65.2</c:v>
                </c:pt>
                <c:pt idx="653">
                  <c:v>65.3</c:v>
                </c:pt>
                <c:pt idx="654">
                  <c:v>65.400000000000006</c:v>
                </c:pt>
                <c:pt idx="655">
                  <c:v>65.5</c:v>
                </c:pt>
                <c:pt idx="656">
                  <c:v>65.599999999999994</c:v>
                </c:pt>
                <c:pt idx="657">
                  <c:v>65.7</c:v>
                </c:pt>
                <c:pt idx="658">
                  <c:v>65.8</c:v>
                </c:pt>
                <c:pt idx="659">
                  <c:v>65.900000000000006</c:v>
                </c:pt>
                <c:pt idx="660">
                  <c:v>66</c:v>
                </c:pt>
                <c:pt idx="661">
                  <c:v>66.099999999999994</c:v>
                </c:pt>
                <c:pt idx="662">
                  <c:v>66.2</c:v>
                </c:pt>
                <c:pt idx="663">
                  <c:v>66.3</c:v>
                </c:pt>
                <c:pt idx="664">
                  <c:v>66.400000000000006</c:v>
                </c:pt>
                <c:pt idx="665">
                  <c:v>66.5</c:v>
                </c:pt>
                <c:pt idx="666">
                  <c:v>66.599999999999994</c:v>
                </c:pt>
                <c:pt idx="667">
                  <c:v>66.7</c:v>
                </c:pt>
                <c:pt idx="668">
                  <c:v>66.8</c:v>
                </c:pt>
                <c:pt idx="669">
                  <c:v>66.900000000000006</c:v>
                </c:pt>
                <c:pt idx="670">
                  <c:v>67</c:v>
                </c:pt>
                <c:pt idx="671">
                  <c:v>67.099999999999994</c:v>
                </c:pt>
                <c:pt idx="672">
                  <c:v>67.2</c:v>
                </c:pt>
                <c:pt idx="673">
                  <c:v>67.3</c:v>
                </c:pt>
                <c:pt idx="674">
                  <c:v>67.400000000000006</c:v>
                </c:pt>
                <c:pt idx="675">
                  <c:v>67.5</c:v>
                </c:pt>
                <c:pt idx="676">
                  <c:v>67.599999999999994</c:v>
                </c:pt>
                <c:pt idx="677">
                  <c:v>67.7</c:v>
                </c:pt>
                <c:pt idx="678">
                  <c:v>67.8</c:v>
                </c:pt>
                <c:pt idx="679">
                  <c:v>67.900000000000006</c:v>
                </c:pt>
                <c:pt idx="680">
                  <c:v>68</c:v>
                </c:pt>
                <c:pt idx="681">
                  <c:v>68.099999999999994</c:v>
                </c:pt>
                <c:pt idx="682">
                  <c:v>68.2</c:v>
                </c:pt>
                <c:pt idx="683">
                  <c:v>68.3</c:v>
                </c:pt>
                <c:pt idx="684">
                  <c:v>68.400000000000006</c:v>
                </c:pt>
                <c:pt idx="685">
                  <c:v>68.5</c:v>
                </c:pt>
                <c:pt idx="686">
                  <c:v>68.599999999999994</c:v>
                </c:pt>
                <c:pt idx="687">
                  <c:v>68.7</c:v>
                </c:pt>
                <c:pt idx="688">
                  <c:v>68.8</c:v>
                </c:pt>
                <c:pt idx="689">
                  <c:v>68.900000000000006</c:v>
                </c:pt>
                <c:pt idx="690">
                  <c:v>69</c:v>
                </c:pt>
                <c:pt idx="691">
                  <c:v>69.099999999999994</c:v>
                </c:pt>
                <c:pt idx="692">
                  <c:v>69.2</c:v>
                </c:pt>
                <c:pt idx="693">
                  <c:v>69.3</c:v>
                </c:pt>
                <c:pt idx="694">
                  <c:v>69.400000000000006</c:v>
                </c:pt>
                <c:pt idx="695">
                  <c:v>69.5</c:v>
                </c:pt>
                <c:pt idx="696">
                  <c:v>69.599999999999994</c:v>
                </c:pt>
                <c:pt idx="697">
                  <c:v>69.7</c:v>
                </c:pt>
                <c:pt idx="698">
                  <c:v>69.8</c:v>
                </c:pt>
                <c:pt idx="699">
                  <c:v>69.900000000000006</c:v>
                </c:pt>
                <c:pt idx="700">
                  <c:v>70</c:v>
                </c:pt>
              </c:numCache>
            </c:numRef>
          </c:xVal>
          <c:yVal>
            <c:numRef>
              <c:f>Microsoft_Excel_Worksheet1!$B$2:$B$10002</c:f>
              <c:numCache>
                <c:formatCode>General</c:formatCode>
                <c:ptCount val="10001"/>
                <c:pt idx="0">
                  <c:v>1.49788019732445</c:v>
                </c:pt>
                <c:pt idx="1">
                  <c:v>1.49550037889878</c:v>
                </c:pt>
                <c:pt idx="2">
                  <c:v>1.4931243415069599</c:v>
                </c:pt>
                <c:pt idx="3">
                  <c:v>1.4907520791417399</c:v>
                </c:pt>
                <c:pt idx="4">
                  <c:v>1.48838358580536</c:v>
                </c:pt>
                <c:pt idx="5">
                  <c:v>1.4860188555096501</c:v>
                </c:pt>
                <c:pt idx="6">
                  <c:v>1.4836578822759099</c:v>
                </c:pt>
                <c:pt idx="7">
                  <c:v>1.4813006601349601</c:v>
                </c:pt>
                <c:pt idx="8">
                  <c:v>1.4789471831270899</c:v>
                </c:pt>
                <c:pt idx="9">
                  <c:v>1.47659744530207</c:v>
                </c:pt>
                <c:pt idx="10">
                  <c:v>1.4742514407191301</c:v>
                </c:pt>
                <c:pt idx="11">
                  <c:v>1.4719091634469099</c:v>
                </c:pt>
                <c:pt idx="12">
                  <c:v>1.46957060756351</c:v>
                </c:pt>
                <c:pt idx="13">
                  <c:v>1.46723576715642</c:v>
                </c:pt>
                <c:pt idx="14">
                  <c:v>1.46490463632251</c:v>
                </c:pt>
                <c:pt idx="15">
                  <c:v>1.46257720916806</c:v>
                </c:pt>
                <c:pt idx="16">
                  <c:v>1.4602534798086899</c:v>
                </c:pt>
                <c:pt idx="17">
                  <c:v>1.4579334423693799</c:v>
                </c:pt>
                <c:pt idx="18">
                  <c:v>1.4556170909844399</c:v>
                </c:pt>
                <c:pt idx="19">
                  <c:v>1.45330441979749</c:v>
                </c:pt>
                <c:pt idx="20">
                  <c:v>1.4509954229614901</c:v>
                </c:pt>
                <c:pt idx="21">
                  <c:v>1.4486900946386401</c:v>
                </c:pt>
                <c:pt idx="22">
                  <c:v>1.4463884290004501</c:v>
                </c:pt>
                <c:pt idx="23">
                  <c:v>1.4440904202276801</c:v>
                </c:pt>
                <c:pt idx="24">
                  <c:v>1.4417960625103301</c:v>
                </c:pt>
                <c:pt idx="25">
                  <c:v>1.43950535004765</c:v>
                </c:pt>
                <c:pt idx="26">
                  <c:v>1.4372182770480799</c:v>
                </c:pt>
                <c:pt idx="27">
                  <c:v>1.4349348377292801</c:v>
                </c:pt>
                <c:pt idx="28">
                  <c:v>1.4326550263180799</c:v>
                </c:pt>
                <c:pt idx="29">
                  <c:v>1.4303788370505099</c:v>
                </c:pt>
                <c:pt idx="30">
                  <c:v>1.4281062641717299</c:v>
                </c:pt>
                <c:pt idx="31">
                  <c:v>1.42583730193606</c:v>
                </c:pt>
                <c:pt idx="32">
                  <c:v>1.4235719446069399</c:v>
                </c:pt>
                <c:pt idx="33">
                  <c:v>1.42131018645693</c:v>
                </c:pt>
                <c:pt idx="34">
                  <c:v>1.4190520217676801</c:v>
                </c:pt>
                <c:pt idx="35">
                  <c:v>1.4167974448299401</c:v>
                </c:pt>
                <c:pt idx="36">
                  <c:v>1.4145464499435201</c:v>
                </c:pt>
                <c:pt idx="37">
                  <c:v>1.4122990314172901</c:v>
                </c:pt>
                <c:pt idx="38">
                  <c:v>1.4100551835691599</c:v>
                </c:pt>
                <c:pt idx="39">
                  <c:v>1.4078149007260701</c:v>
                </c:pt>
                <c:pt idx="40">
                  <c:v>1.4055781772239699</c:v>
                </c:pt>
                <c:pt idx="41">
                  <c:v>1.40334500740782</c:v>
                </c:pt>
                <c:pt idx="42">
                  <c:v>1.4011153856315499</c:v>
                </c:pt>
                <c:pt idx="43">
                  <c:v>1.3988893062580701</c:v>
                </c:pt>
                <c:pt idx="44">
                  <c:v>1.39666676365923</c:v>
                </c:pt>
                <c:pt idx="45">
                  <c:v>1.39444775221585</c:v>
                </c:pt>
                <c:pt idx="46">
                  <c:v>1.3922322663176601</c:v>
                </c:pt>
                <c:pt idx="47">
                  <c:v>1.3900203003633</c:v>
                </c:pt>
                <c:pt idx="48">
                  <c:v>1.3878118487603099</c:v>
                </c:pt>
                <c:pt idx="49">
                  <c:v>1.3856069059251399</c:v>
                </c:pt>
                <c:pt idx="50">
                  <c:v>1.3834054662830699</c:v>
                </c:pt>
                <c:pt idx="51">
                  <c:v>1.38120752426828</c:v>
                </c:pt>
                <c:pt idx="52">
                  <c:v>1.3790130743237501</c:v>
                </c:pt>
                <c:pt idx="53">
                  <c:v>1.3768221109013199</c:v>
                </c:pt>
                <c:pt idx="54">
                  <c:v>1.37463462846164</c:v>
                </c:pt>
                <c:pt idx="55">
                  <c:v>1.3724506214741601</c:v>
                </c:pt>
                <c:pt idx="56">
                  <c:v>1.3702700844170901</c:v>
                </c:pt>
                <c:pt idx="57">
                  <c:v>1.3680930117774599</c:v>
                </c:pt>
                <c:pt idx="58">
                  <c:v>1.36591939805103</c:v>
                </c:pt>
                <c:pt idx="59">
                  <c:v>1.3637492377422999</c:v>
                </c:pt>
                <c:pt idx="60">
                  <c:v>1.3615825253645299</c:v>
                </c:pt>
                <c:pt idx="61">
                  <c:v>1.35941925543966</c:v>
                </c:pt>
                <c:pt idx="62">
                  <c:v>1.3572594224983501</c:v>
                </c:pt>
                <c:pt idx="63">
                  <c:v>1.3551030210799699</c:v>
                </c:pt>
                <c:pt idx="64">
                  <c:v>1.3529500457325401</c:v>
                </c:pt>
                <c:pt idx="65">
                  <c:v>1.35080049101275</c:v>
                </c:pt>
                <c:pt idx="66">
                  <c:v>1.3486543514859299</c:v>
                </c:pt>
                <c:pt idx="67">
                  <c:v>1.34651162172606</c:v>
                </c:pt>
                <c:pt idx="68">
                  <c:v>1.3443722963157401</c:v>
                </c:pt>
                <c:pt idx="69">
                  <c:v>1.3422363698461499</c:v>
                </c:pt>
                <c:pt idx="70">
                  <c:v>1.3401038369171001</c:v>
                </c:pt>
                <c:pt idx="71">
                  <c:v>1.33797469213697</c:v>
                </c:pt>
                <c:pt idx="72">
                  <c:v>1.3358489301226799</c:v>
                </c:pt>
                <c:pt idx="73">
                  <c:v>1.33372654549973</c:v>
                </c:pt>
                <c:pt idx="74">
                  <c:v>1.3316075329021599</c:v>
                </c:pt>
                <c:pt idx="75">
                  <c:v>1.3294918869725201</c:v>
                </c:pt>
                <c:pt idx="76">
                  <c:v>1.32737960236188</c:v>
                </c:pt>
                <c:pt idx="77">
                  <c:v>1.3252706737297999</c:v>
                </c:pt>
                <c:pt idx="78">
                  <c:v>1.3231650957443399</c:v>
                </c:pt>
                <c:pt idx="79">
                  <c:v>1.32106286308202</c:v>
                </c:pt>
                <c:pt idx="80">
                  <c:v>1.31896397042783</c:v>
                </c:pt>
                <c:pt idx="81">
                  <c:v>1.3168684124751799</c:v>
                </c:pt>
                <c:pt idx="82">
                  <c:v>1.31477618392594</c:v>
                </c:pt>
                <c:pt idx="83">
                  <c:v>1.3126872794903699</c:v>
                </c:pt>
                <c:pt idx="84">
                  <c:v>1.3106016938871601</c:v>
                </c:pt>
                <c:pt idx="85">
                  <c:v>1.30851942184338</c:v>
                </c:pt>
                <c:pt idx="86">
                  <c:v>1.30644045809447</c:v>
                </c:pt>
                <c:pt idx="87">
                  <c:v>1.30436479738424</c:v>
                </c:pt>
                <c:pt idx="88">
                  <c:v>1.3022924344648601</c:v>
                </c:pt>
                <c:pt idx="89">
                  <c:v>1.3002233640968299</c:v>
                </c:pt>
                <c:pt idx="90">
                  <c:v>1.2981575810489601</c:v>
                </c:pt>
                <c:pt idx="91">
                  <c:v>1.2960950800983999</c:v>
                </c:pt>
                <c:pt idx="92">
                  <c:v>1.29403585603059</c:v>
                </c:pt>
                <c:pt idx="93">
                  <c:v>1.2919799036392301</c:v>
                </c:pt>
                <c:pt idx="94">
                  <c:v>1.2899272177263199</c:v>
                </c:pt>
                <c:pt idx="95">
                  <c:v>1.2878777931021099</c:v>
                </c:pt>
                <c:pt idx="96">
                  <c:v>1.28583162458509</c:v>
                </c:pt>
                <c:pt idx="97">
                  <c:v>1.28378870700198</c:v>
                </c:pt>
                <c:pt idx="98">
                  <c:v>1.2817490351877401</c:v>
                </c:pt>
                <c:pt idx="99">
                  <c:v>1.27971260398552</c:v>
                </c:pt>
                <c:pt idx="100">
                  <c:v>1.27767940824666</c:v>
                </c:pt>
                <c:pt idx="101">
                  <c:v>1.2756494428306799</c:v>
                </c:pt>
                <c:pt idx="102">
                  <c:v>1.27362270260529</c:v>
                </c:pt>
                <c:pt idx="103">
                  <c:v>1.27159918244632</c:v>
                </c:pt>
                <c:pt idx="104">
                  <c:v>1.2695788772377601</c:v>
                </c:pt>
                <c:pt idx="105">
                  <c:v>1.26756178187173</c:v>
                </c:pt>
                <c:pt idx="106">
                  <c:v>1.2655478912484599</c:v>
                </c:pt>
                <c:pt idx="107">
                  <c:v>1.2635372002762799</c:v>
                </c:pt>
                <c:pt idx="108">
                  <c:v>1.26152970387163</c:v>
                </c:pt>
                <c:pt idx="109">
                  <c:v>1.2595253969589899</c:v>
                </c:pt>
                <c:pt idx="110">
                  <c:v>1.2575242744709301</c:v>
                </c:pt>
                <c:pt idx="111">
                  <c:v>1.25552633134807</c:v>
                </c:pt>
                <c:pt idx="112">
                  <c:v>1.25353156253906</c:v>
                </c:pt>
                <c:pt idx="113">
                  <c:v>1.2515399630005799</c:v>
                </c:pt>
                <c:pt idx="114">
                  <c:v>1.2495515276973299</c:v>
                </c:pt>
                <c:pt idx="115">
                  <c:v>1.2475662516019801</c:v>
                </c:pt>
                <c:pt idx="116">
                  <c:v>1.2455841296952299</c:v>
                </c:pt>
                <c:pt idx="117">
                  <c:v>1.24360515696573</c:v>
                </c:pt>
                <c:pt idx="118">
                  <c:v>1.2416293284100799</c:v>
                </c:pt>
                <c:pt idx="119">
                  <c:v>1.23965663903287</c:v>
                </c:pt>
                <c:pt idx="120">
                  <c:v>1.2376870838465901</c:v>
                </c:pt>
                <c:pt idx="121">
                  <c:v>1.23572065787166</c:v>
                </c:pt>
                <c:pt idx="122">
                  <c:v>1.2337573561364199</c:v>
                </c:pt>
                <c:pt idx="123">
                  <c:v>1.2317971736771101</c:v>
                </c:pt>
                <c:pt idx="124">
                  <c:v>1.2298401055378601</c:v>
                </c:pt>
                <c:pt idx="125">
                  <c:v>1.2278861467706501</c:v>
                </c:pt>
                <c:pt idx="126">
                  <c:v>1.2259352924353599</c:v>
                </c:pt>
                <c:pt idx="127">
                  <c:v>1.2239875375996701</c:v>
                </c:pt>
                <c:pt idx="128">
                  <c:v>1.2220428773391401</c:v>
                </c:pt>
                <c:pt idx="129">
                  <c:v>1.22010130673714</c:v>
                </c:pt>
                <c:pt idx="130">
                  <c:v>1.2181628208848401</c:v>
                </c:pt>
                <c:pt idx="131">
                  <c:v>1.21622741488122</c:v>
                </c:pt>
                <c:pt idx="132">
                  <c:v>1.21429508383304</c:v>
                </c:pt>
                <c:pt idx="133">
                  <c:v>1.21236582285485</c:v>
                </c:pt>
                <c:pt idx="134">
                  <c:v>1.2104396270689399</c:v>
                </c:pt>
                <c:pt idx="135">
                  <c:v>1.2085164916053699</c:v>
                </c:pt>
                <c:pt idx="136">
                  <c:v>1.2065964116019201</c:v>
                </c:pt>
                <c:pt idx="137">
                  <c:v>1.2046793822041</c:v>
                </c:pt>
                <c:pt idx="138">
                  <c:v>1.2027653985651501</c:v>
                </c:pt>
                <c:pt idx="139">
                  <c:v>1.2008544558459799</c:v>
                </c:pt>
                <c:pt idx="140">
                  <c:v>1.19894654921521</c:v>
                </c:pt>
                <c:pt idx="141">
                  <c:v>1.1970416738491401</c:v>
                </c:pt>
                <c:pt idx="142">
                  <c:v>1.19513982493171</c:v>
                </c:pt>
                <c:pt idx="143">
                  <c:v>1.19324099765453</c:v>
                </c:pt>
                <c:pt idx="144">
                  <c:v>1.1913451872168499</c:v>
                </c:pt>
                <c:pt idx="145">
                  <c:v>1.1894523888255399</c:v>
                </c:pt>
                <c:pt idx="146">
                  <c:v>1.1875625976950901</c:v>
                </c:pt>
                <c:pt idx="147">
                  <c:v>1.1856758090475901</c:v>
                </c:pt>
                <c:pt idx="148">
                  <c:v>1.1837920181127199</c:v>
                </c:pt>
                <c:pt idx="149">
                  <c:v>1.18191122012774</c:v>
                </c:pt>
                <c:pt idx="150">
                  <c:v>1.1800334103374801</c:v>
                </c:pt>
                <c:pt idx="151">
                  <c:v>1.17815858399434</c:v>
                </c:pt>
                <c:pt idx="152">
                  <c:v>1.1762867363582199</c:v>
                </c:pt>
                <c:pt idx="153">
                  <c:v>1.17441786269659</c:v>
                </c:pt>
                <c:pt idx="154">
                  <c:v>1.1725519582844199</c:v>
                </c:pt>
                <c:pt idx="155">
                  <c:v>1.17068901840421</c:v>
                </c:pt>
                <c:pt idx="156">
                  <c:v>1.1688290383459199</c:v>
                </c:pt>
                <c:pt idx="157">
                  <c:v>1.1669720134070301</c:v>
                </c:pt>
                <c:pt idx="158">
                  <c:v>1.16511793889245</c:v>
                </c:pt>
                <c:pt idx="159">
                  <c:v>1.16326681011459</c:v>
                </c:pt>
                <c:pt idx="160">
                  <c:v>1.1614186223932901</c:v>
                </c:pt>
                <c:pt idx="161">
                  <c:v>1.1595733995358199</c:v>
                </c:pt>
                <c:pt idx="162">
                  <c:v>1.1577312789149701</c:v>
                </c:pt>
                <c:pt idx="163">
                  <c:v>1.15589242539755</c:v>
                </c:pt>
                <c:pt idx="164">
                  <c:v>1.1540570027784001</c:v>
                </c:pt>
                <c:pt idx="165">
                  <c:v>1.15222517378526</c:v>
                </c:pt>
                <c:pt idx="166">
                  <c:v>1.15039710008388</c:v>
                </c:pt>
                <c:pt idx="167">
                  <c:v>1.1485729422834601</c:v>
                </c:pt>
                <c:pt idx="168">
                  <c:v>1.1467528599421299</c:v>
                </c:pt>
                <c:pt idx="169">
                  <c:v>1.1449370115728501</c:v>
                </c:pt>
                <c:pt idx="170">
                  <c:v>1.1431255546493799</c:v>
                </c:pt>
                <c:pt idx="171">
                  <c:v>1.1413186456125399</c:v>
                </c:pt>
                <c:pt idx="172">
                  <c:v>1.1395164398766799</c:v>
                </c:pt>
                <c:pt idx="173">
                  <c:v>1.13771909183633</c:v>
                </c:pt>
                <c:pt idx="174">
                  <c:v>1.13592675487309</c:v>
                </c:pt>
                <c:pt idx="175">
                  <c:v>1.13413958136274</c:v>
                </c:pt>
                <c:pt idx="176">
                  <c:v>1.1323577226824599</c:v>
                </c:pt>
                <c:pt idx="177">
                  <c:v>1.1305813292183999</c:v>
                </c:pt>
                <c:pt idx="178">
                  <c:v>1.1288105503733501</c:v>
                </c:pt>
                <c:pt idx="179">
                  <c:v>1.12704553457458</c:v>
                </c:pt>
                <c:pt idx="180">
                  <c:v>1.125286429282</c:v>
                </c:pt>
                <c:pt idx="181">
                  <c:v>1.1235333809963699</c:v>
                </c:pt>
                <c:pt idx="182">
                  <c:v>1.12178653526783</c:v>
                </c:pt>
                <c:pt idx="183">
                  <c:v>1.12004603670448</c:v>
                </c:pt>
                <c:pt idx="184">
                  <c:v>1.11831202898128</c:v>
                </c:pt>
                <c:pt idx="185">
                  <c:v>1.1165846548490399</c:v>
                </c:pt>
                <c:pt idx="186">
                  <c:v>1.11486405614366</c:v>
                </c:pt>
                <c:pt idx="187">
                  <c:v>1.11315037379545</c:v>
                </c:pt>
                <c:pt idx="188">
                  <c:v>1.11144374783876</c:v>
                </c:pt>
                <c:pt idx="189">
                  <c:v>1.1097443174216699</c:v>
                </c:pt>
                <c:pt idx="190">
                  <c:v>1.10805222081592</c:v>
                </c:pt>
                <c:pt idx="191">
                  <c:v>1.1063675954269601</c:v>
                </c:pt>
                <c:pt idx="192">
                  <c:v>1.10469057780425</c:v>
                </c:pt>
                <c:pt idx="193">
                  <c:v>1.1030213036516301</c:v>
                </c:pt>
                <c:pt idx="194">
                  <c:v>1.1013599078379199</c:v>
                </c:pt>
                <c:pt idx="195">
                  <c:v>1.09970652440766</c:v>
                </c:pt>
                <c:pt idx="196">
                  <c:v>1.0980612865920101</c:v>
                </c:pt>
                <c:pt idx="197">
                  <c:v>1.0964243268198399</c:v>
                </c:pt>
                <c:pt idx="198">
                  <c:v>1.09479577672893</c:v>
                </c:pt>
                <c:pt idx="199">
                  <c:v>1.0931757671773501</c:v>
                </c:pt>
                <c:pt idx="200">
                  <c:v>1.0915644282550201</c:v>
                </c:pt>
                <c:pt idx="201">
                  <c:v>1.08996188929538</c:v>
                </c:pt>
                <c:pt idx="202">
                  <c:v>1.08836827888725</c:v>
                </c:pt>
                <c:pt idx="203">
                  <c:v>1.08678372488678</c:v>
                </c:pt>
                <c:pt idx="204">
                  <c:v>1.08520835442966</c:v>
                </c:pt>
                <c:pt idx="205">
                  <c:v>1.0836422939433401</c:v>
                </c:pt>
                <c:pt idx="206">
                  <c:v>1.08208566915952</c:v>
                </c:pt>
                <c:pt idx="207">
                  <c:v>1.0805386051267001</c:v>
                </c:pt>
                <c:pt idx="208">
                  <c:v>1.0790012262229101</c:v>
                </c:pt>
                <c:pt idx="209">
                  <c:v>1.07747365616858</c:v>
                </c:pt>
                <c:pt idx="210">
                  <c:v>1.07595601803955</c:v>
                </c:pt>
                <c:pt idx="211">
                  <c:v>1.0744484342802401</c:v>
                </c:pt>
                <c:pt idx="212">
                  <c:v>1.07295102671689</c:v>
                </c:pt>
                <c:pt idx="213">
                  <c:v>1.07146391657104</c:v>
                </c:pt>
                <c:pt idx="214">
                  <c:v>1.0699872244730499</c:v>
                </c:pt>
                <c:pt idx="215">
                  <c:v>1.0685210704758401</c:v>
                </c:pt>
                <c:pt idx="216">
                  <c:v>1.0670655740687101</c:v>
                </c:pt>
                <c:pt idx="217">
                  <c:v>1.0656208541912999</c:v>
                </c:pt>
                <c:pt idx="218">
                  <c:v>1.06418702924771</c:v>
                </c:pt>
                <c:pt idx="219">
                  <c:v>1.0627642171207601</c:v>
                </c:pt>
                <c:pt idx="220">
                  <c:v>1.06135253518633</c:v>
                </c:pt>
                <c:pt idx="221">
                  <c:v>1.05995210032786</c:v>
                </c:pt>
                <c:pt idx="222">
                  <c:v>1.0585630289510399</c:v>
                </c:pt>
                <c:pt idx="223">
                  <c:v>1.0571854369985101</c:v>
                </c:pt>
                <c:pt idx="224">
                  <c:v>1.05581943996482</c:v>
                </c:pt>
                <c:pt idx="225">
                  <c:v>1.05446515291141</c:v>
                </c:pt>
                <c:pt idx="226">
                  <c:v>1.0531226904818101</c:v>
                </c:pt>
                <c:pt idx="227">
                  <c:v>1.0517921669168999</c:v>
                </c:pt>
                <c:pt idx="228">
                  <c:v>1.05047369607033</c:v>
                </c:pt>
                <c:pt idx="229">
                  <c:v>1.04916739142412</c:v>
                </c:pt>
                <c:pt idx="230">
                  <c:v>1.0478733661042601</c:v>
                </c:pt>
                <c:pt idx="231">
                  <c:v>1.0465917328965699</c:v>
                </c:pt>
                <c:pt idx="232">
                  <c:v>1.04532260426264</c:v>
                </c:pt>
                <c:pt idx="233">
                  <c:v>1.04406609235586</c:v>
                </c:pt>
                <c:pt idx="234">
                  <c:v>1.0428223090376501</c:v>
                </c:pt>
                <c:pt idx="235">
                  <c:v>1.0415913658937901</c:v>
                </c:pt>
                <c:pt idx="236">
                  <c:v>1.0403733742508301</c:v>
                </c:pt>
                <c:pt idx="237">
                  <c:v>1.0391684451927401</c:v>
                </c:pt>
                <c:pt idx="238">
                  <c:v>1.0379766895775899</c:v>
                </c:pt>
                <c:pt idx="239">
                  <c:v>1.03679821805442</c:v>
                </c:pt>
                <c:pt idx="240">
                  <c:v>1.03563314108018</c:v>
                </c:pt>
                <c:pt idx="241">
                  <c:v>1.03448156893692</c:v>
                </c:pt>
                <c:pt idx="242">
                  <c:v>1.0333436117489501</c:v>
                </c:pt>
                <c:pt idx="243">
                  <c:v>1.0322193795003001</c:v>
                </c:pt>
                <c:pt idx="244">
                  <c:v>1.0311089820521699</c:v>
                </c:pt>
                <c:pt idx="245">
                  <c:v>1.0300125291606299</c:v>
                </c:pt>
                <c:pt idx="246">
                  <c:v>1.0289301304943701</c:v>
                </c:pt>
                <c:pt idx="247">
                  <c:v>1.02786189565265</c:v>
                </c:pt>
                <c:pt idx="248">
                  <c:v>1.02680793418337</c:v>
                </c:pt>
                <c:pt idx="249">
                  <c:v>1.02576835560122</c:v>
                </c:pt>
                <c:pt idx="250">
                  <c:v>1.0247432694060801</c:v>
                </c:pt>
                <c:pt idx="251">
                  <c:v>1.0237327851014799</c:v>
                </c:pt>
                <c:pt idx="252">
                  <c:v>1.02273701221321</c:v>
                </c:pt>
                <c:pt idx="253">
                  <c:v>1.0217560603081499</c:v>
                </c:pt>
                <c:pt idx="254">
                  <c:v>1.02079003901309</c:v>
                </c:pt>
                <c:pt idx="255">
                  <c:v>1.0198390580338901</c:v>
                </c:pt>
                <c:pt idx="256">
                  <c:v>1.0189032271746301</c:v>
                </c:pt>
                <c:pt idx="257">
                  <c:v>1.017982656357</c:v>
                </c:pt>
                <c:pt idx="258">
                  <c:v>1.0170774556398301</c:v>
                </c:pt>
                <c:pt idx="259">
                  <c:v>1.0161877352387101</c:v>
                </c:pt>
                <c:pt idx="260">
                  <c:v>1.01531360554585</c:v>
                </c:pt>
                <c:pt idx="261">
                  <c:v>1.01445517715008</c:v>
                </c:pt>
                <c:pt idx="262">
                  <c:v>1.01361256085695</c:v>
                </c:pt>
                <c:pt idx="263">
                  <c:v>1.01278586770905</c:v>
                </c:pt>
                <c:pt idx="264">
                  <c:v>1.0119752090065</c:v>
                </c:pt>
                <c:pt idx="265">
                  <c:v>1.01118069632756</c:v>
                </c:pt>
                <c:pt idx="266">
                  <c:v>1.0104024415494399</c:v>
                </c:pt>
                <c:pt idx="267">
                  <c:v>1.0096405568692699</c:v>
                </c:pt>
                <c:pt idx="268">
                  <c:v>1.00889515482526</c:v>
                </c:pt>
                <c:pt idx="269">
                  <c:v>1.0081663483180101</c:v>
                </c:pt>
                <c:pt idx="270">
                  <c:v>1.0074542506320501</c:v>
                </c:pt>
                <c:pt idx="271">
                  <c:v>1.00675897545744</c:v>
                </c:pt>
                <c:pt idx="272">
                  <c:v>1.0060806369117401</c:v>
                </c:pt>
                <c:pt idx="273">
                  <c:v>1.0054193495619801</c:v>
                </c:pt>
                <c:pt idx="274">
                  <c:v>1.00477522844698</c:v>
                </c:pt>
                <c:pt idx="275">
                  <c:v>1.00414838909972</c:v>
                </c:pt>
                <c:pt idx="276">
                  <c:v>1.00353894757003</c:v>
                </c:pt>
                <c:pt idx="277">
                  <c:v>1.00294702044738</c:v>
                </c:pt>
                <c:pt idx="278">
                  <c:v>1.00237272488397</c:v>
                </c:pt>
                <c:pt idx="279">
                  <c:v>1.0018161786179001</c:v>
                </c:pt>
                <c:pt idx="280">
                  <c:v>1.00127749999672</c:v>
                </c:pt>
                <c:pt idx="281">
                  <c:v>1.0007568080010101</c:v>
                </c:pt>
                <c:pt idx="282">
                  <c:v>1.00025422226831</c:v>
                </c:pt>
                <c:pt idx="283">
                  <c:v>0.99976986311724503</c:v>
                </c:pt>
                <c:pt idx="284">
                  <c:v>0.99930385157179602</c:v>
                </c:pt>
                <c:pt idx="285">
                  <c:v>0.99885630938591496</c:v>
                </c:pt>
                <c:pt idx="286">
                  <c:v>0.99842735906829905</c:v>
                </c:pt>
                <c:pt idx="287">
                  <c:v>0.99801712390742303</c:v>
                </c:pt>
                <c:pt idx="288">
                  <c:v>0.99762572799681604</c:v>
                </c:pt>
                <c:pt idx="289">
                  <c:v>0.99725329626057801</c:v>
                </c:pt>
                <c:pt idx="290">
                  <c:v>0.99689995447915503</c:v>
                </c:pt>
                <c:pt idx="291">
                  <c:v>0.99656582931536597</c:v>
                </c:pt>
                <c:pt idx="292">
                  <c:v>0.99625104834068501</c:v>
                </c:pt>
                <c:pt idx="293">
                  <c:v>0.99595574006179799</c:v>
                </c:pt>
                <c:pt idx="294">
                  <c:v>0.99568003394742699</c:v>
                </c:pt>
                <c:pt idx="295">
                  <c:v>0.99542406045542098</c:v>
                </c:pt>
                <c:pt idx="296">
                  <c:v>0.99518795106014402</c:v>
                </c:pt>
                <c:pt idx="297">
                  <c:v>0.99497183828013303</c:v>
                </c:pt>
                <c:pt idx="298">
                  <c:v>0.99477585570605598</c:v>
                </c:pt>
                <c:pt idx="299">
                  <c:v>0.99460013802896796</c:v>
                </c:pt>
                <c:pt idx="300">
                  <c:v>0.994444821068864</c:v>
                </c:pt>
                <c:pt idx="301">
                  <c:v>0.99431004180354599</c:v>
                </c:pt>
                <c:pt idx="302">
                  <c:v>0.99419593839780196</c:v>
                </c:pt>
                <c:pt idx="303">
                  <c:v>0.994102650232908</c:v>
                </c:pt>
                <c:pt idx="304">
                  <c:v>0.99403031793645602</c:v>
                </c:pt>
                <c:pt idx="305">
                  <c:v>0.99397908341251195</c:v>
                </c:pt>
                <c:pt idx="306">
                  <c:v>0.99394908987212305</c:v>
                </c:pt>
                <c:pt idx="307">
                  <c:v>0.99394048186416295</c:v>
                </c:pt>
                <c:pt idx="308">
                  <c:v>0.99395340530653598</c:v>
                </c:pt>
                <c:pt idx="309">
                  <c:v>0.99398800751773697</c:v>
                </c:pt>
                <c:pt idx="310">
                  <c:v>0.99404443724878699</c:v>
                </c:pt>
                <c:pt idx="311">
                  <c:v>0.99412284471553303</c:v>
                </c:pt>
                <c:pt idx="312">
                  <c:v>0.99422338163134505</c:v>
                </c:pt>
                <c:pt idx="313">
                  <c:v>0.99434620124018702</c:v>
                </c:pt>
                <c:pt idx="314">
                  <c:v>0.994491458350099</c:v>
                </c:pt>
                <c:pt idx="315">
                  <c:v>0.99465930936707503</c:v>
                </c:pt>
                <c:pt idx="316">
                  <c:v>0.99484991232936804</c:v>
                </c:pt>
                <c:pt idx="317">
                  <c:v>0.99506342694219996</c:v>
                </c:pt>
                <c:pt idx="318">
                  <c:v>0.99530001461291695</c:v>
                </c:pt>
                <c:pt idx="319">
                  <c:v>0.99555983848658003</c:v>
                </c:pt>
                <c:pt idx="320">
                  <c:v>0.99584306348200002</c:v>
                </c:pt>
                <c:pt idx="321">
                  <c:v>0.99614985632823405</c:v>
                </c:pt>
                <c:pt idx="322">
                  <c:v>0.99648038560154495</c:v>
                </c:pt>
                <c:pt idx="323">
                  <c:v>0.99683482176284299</c:v>
                </c:pt>
                <c:pt idx="324">
                  <c:v>0.99721333719560601</c:v>
                </c:pt>
                <c:pt idx="325">
                  <c:v>0.99761610624429797</c:v>
                </c:pt>
                <c:pt idx="326">
                  <c:v>0.99804330525329199</c:v>
                </c:pt>
                <c:pt idx="327">
                  <c:v>0.99849511260631196</c:v>
                </c:pt>
                <c:pt idx="328">
                  <c:v>0.99897170876639196</c:v>
                </c:pt>
                <c:pt idx="329">
                  <c:v>0.99947327631638305</c:v>
                </c:pt>
                <c:pt idx="330">
                  <c:v>1</c:v>
                </c:pt>
                <c:pt idx="331">
                  <c:v>1.00055201761478</c:v>
                </c:pt>
                <c:pt idx="332">
                  <c:v>1.00112927238141</c:v>
                </c:pt>
                <c:pt idx="333">
                  <c:v>1.00173166000162</c:v>
                </c:pt>
                <c:pt idx="334">
                  <c:v>1.0023590777220599</c:v>
                </c:pt>
                <c:pt idx="335">
                  <c:v>1.00301142430296</c:v>
                </c:pt>
                <c:pt idx="336">
                  <c:v>1.00368859998699</c:v>
                </c:pt>
                <c:pt idx="337">
                  <c:v>1.0043905064685199</c:v>
                </c:pt>
                <c:pt idx="338">
                  <c:v>1.0051170468631201</c:v>
                </c:pt>
                <c:pt idx="339">
                  <c:v>1.00586812567741</c:v>
                </c:pt>
                <c:pt idx="340">
                  <c:v>1.0066436487791499</c:v>
                </c:pt>
                <c:pt idx="341">
                  <c:v>1.00744352336762</c:v>
                </c:pt>
                <c:pt idx="342">
                  <c:v>1.0082676579443</c:v>
                </c:pt>
                <c:pt idx="343">
                  <c:v>1.00911596228379</c:v>
                </c:pt>
                <c:pt idx="344">
                  <c:v>1.00998834740499</c:v>
                </c:pt>
                <c:pt idx="345">
                  <c:v>1.0108847255425699</c:v>
                </c:pt>
                <c:pt idx="346">
                  <c:v>1.01180501011863</c:v>
                </c:pt>
                <c:pt idx="347">
                  <c:v>1.01274911571464</c:v>
                </c:pt>
                <c:pt idx="348">
                  <c:v>1.0137169580435801</c:v>
                </c:pt>
                <c:pt idx="349">
                  <c:v>1.0147084539223801</c:v>
                </c:pt>
                <c:pt idx="350">
                  <c:v>1.0157235212444899</c:v>
                </c:pt>
                <c:pt idx="351">
                  <c:v>1.0167620789527001</c:v>
                </c:pt>
                <c:pt idx="352">
                  <c:v>1.0178240470122399</c:v>
                </c:pt>
                <c:pt idx="353">
                  <c:v>1.01890934638393</c:v>
                </c:pt>
                <c:pt idx="354">
                  <c:v>1.02001789899773</c:v>
                </c:pt>
                <c:pt idx="355">
                  <c:v>1.0211496277262699</c:v>
                </c:pt>
                <c:pt idx="356">
                  <c:v>1.02230445635874</c:v>
                </c:pt>
                <c:pt idx="357">
                  <c:v>1.0234823095748999</c:v>
                </c:pt>
                <c:pt idx="358">
                  <c:v>1.02468311291921</c:v>
                </c:pt>
                <c:pt idx="359">
                  <c:v>1.0259067927752401</c:v>
                </c:pt>
                <c:pt idx="360">
                  <c:v>1.0271532763401701</c:v>
                </c:pt>
                <c:pt idx="361">
                  <c:v>1.02842249159948</c:v>
                </c:pt>
                <c:pt idx="362">
                  <c:v>1.0297143673018101</c:v>
                </c:pt>
                <c:pt idx="363">
                  <c:v>1.0310288329339501</c:v>
                </c:pt>
                <c:pt idx="364">
                  <c:v>1.0323658186959701</c:v>
                </c:pt>
                <c:pt idx="365">
                  <c:v>1.0337252554765599</c:v>
                </c:pt>
                <c:pt idx="366">
                  <c:v>1.0351070748283999</c:v>
                </c:pt>
                <c:pt idx="367">
                  <c:v>1.03651120894381</c:v>
                </c:pt>
                <c:pt idx="368">
                  <c:v>1.0379375906303601</c:v>
                </c:pt>
                <c:pt idx="369">
                  <c:v>1.0393861532867901</c:v>
                </c:pt>
                <c:pt idx="370">
                  <c:v>1.0408568308788799</c:v>
                </c:pt>
                <c:pt idx="371">
                  <c:v>1.0423495579155799</c:v>
                </c:pt>
                <c:pt idx="372">
                  <c:v>1.0438642694251801</c:v>
                </c:pt>
                <c:pt idx="373">
                  <c:v>1.0454009009316001</c:v>
                </c:pt>
                <c:pt idx="374">
                  <c:v>1.0469593884307999</c:v>
                </c:pt>
                <c:pt idx="375">
                  <c:v>1.04853966836732</c:v>
                </c:pt>
                <c:pt idx="376">
                  <c:v>1.0501416776108501</c:v>
                </c:pt>
                <c:pt idx="377">
                  <c:v>1.051765353433</c:v>
                </c:pt>
                <c:pt idx="378">
                  <c:v>1.0534106334840401</c:v>
                </c:pt>
                <c:pt idx="379">
                  <c:v>1.0550774557698499</c:v>
                </c:pt>
                <c:pt idx="380">
                  <c:v>1.0567657586288799</c:v>
                </c:pt>
                <c:pt idx="381">
                  <c:v>1.05847548070923</c:v>
                </c:pt>
                <c:pt idx="382">
                  <c:v>1.06020656094581</c:v>
                </c:pt>
                <c:pt idx="383">
                  <c:v>1.0619589385375601</c:v>
                </c:pt>
                <c:pt idx="384">
                  <c:v>1.0637325529247501</c:v>
                </c:pt>
                <c:pt idx="385">
                  <c:v>1.0655273437663899</c:v>
                </c:pt>
                <c:pt idx="386">
                  <c:v>1.0673432509176499</c:v>
                </c:pt>
                <c:pt idx="387">
                  <c:v>1.0691802144074001</c:v>
                </c:pt>
                <c:pt idx="388">
                  <c:v>1.07103817441578</c:v>
                </c:pt>
                <c:pt idx="389">
                  <c:v>1.0729170712518801</c:v>
                </c:pt>
                <c:pt idx="390">
                  <c:v>1.07481684533138</c:v>
                </c:pt>
                <c:pt idx="391">
                  <c:v>1.0767374371544001</c:v>
                </c:pt>
                <c:pt idx="392">
                  <c:v>1.07867878728324</c:v>
                </c:pt>
                <c:pt idx="393">
                  <c:v>1.0806408363203199</c:v>
                </c:pt>
                <c:pt idx="394">
                  <c:v>1.0826235248860701</c:v>
                </c:pt>
                <c:pt idx="395">
                  <c:v>1.0846267935969001</c:v>
                </c:pt>
                <c:pt idx="396">
                  <c:v>1.08665058304325</c:v>
                </c:pt>
                <c:pt idx="397">
                  <c:v>1.0886948337676301</c:v>
                </c:pt>
                <c:pt idx="398">
                  <c:v>1.0907594862427401</c:v>
                </c:pt>
                <c:pt idx="399">
                  <c:v>1.09284448084962</c:v>
                </c:pt>
                <c:pt idx="400">
                  <c:v>1.09494975785585</c:v>
                </c:pt>
                <c:pt idx="401">
                  <c:v>1.0970752573937399</c:v>
                </c:pt>
                <c:pt idx="402">
                  <c:v>1.09922091943867</c:v>
                </c:pt>
                <c:pt idx="403">
                  <c:v>1.1013866837873001</c:v>
                </c:pt>
                <c:pt idx="404">
                  <c:v>1.10357249003598</c:v>
                </c:pt>
                <c:pt idx="405">
                  <c:v>1.1057782775590601</c:v>
                </c:pt>
                <c:pt idx="406">
                  <c:v>1.10800398548733</c:v>
                </c:pt>
                <c:pt idx="407">
                  <c:v>1.11024955268641</c:v>
                </c:pt>
                <c:pt idx="408">
                  <c:v>1.1125149177352101</c:v>
                </c:pt>
                <c:pt idx="409">
                  <c:v>1.11480001890443</c:v>
                </c:pt>
                <c:pt idx="410">
                  <c:v>1.11710479413505</c:v>
                </c:pt>
                <c:pt idx="411">
                  <c:v>1.1194291810168699</c:v>
                </c:pt>
                <c:pt idx="412">
                  <c:v>1.1217731167670399</c:v>
                </c:pt>
                <c:pt idx="413">
                  <c:v>1.1241365382086801</c:v>
                </c:pt>
                <c:pt idx="414">
                  <c:v>1.1265193817494501</c:v>
                </c:pt>
                <c:pt idx="415">
                  <c:v>1.12892158336017</c:v>
                </c:pt>
                <c:pt idx="416">
                  <c:v>1.1313430785534899</c:v>
                </c:pt>
                <c:pt idx="417">
                  <c:v>1.13378380236253</c:v>
                </c:pt>
                <c:pt idx="418">
                  <c:v>1.13624368931958</c:v>
                </c:pt>
                <c:pt idx="419">
                  <c:v>1.13872267343477</c:v>
                </c:pt>
                <c:pt idx="420">
                  <c:v>1.1412206881748299</c:v>
                </c:pt>
                <c:pt idx="421">
                  <c:v>1.14373766644182</c:v>
                </c:pt>
                <c:pt idx="422">
                  <c:v>1.14627354055188</c:v>
                </c:pt>
                <c:pt idx="423">
                  <c:v>1.1488282422139899</c:v>
                </c:pt>
                <c:pt idx="424">
                  <c:v>1.1514017025088199</c:v>
                </c:pt>
                <c:pt idx="425">
                  <c:v>1.1539938518674699</c:v>
                </c:pt>
                <c:pt idx="426">
                  <c:v>1.1566046200503599</c:v>
                </c:pt>
                <c:pt idx="427">
                  <c:v>1.15923393612605</c:v>
                </c:pt>
                <c:pt idx="428">
                  <c:v>1.1618817284501199</c:v>
                </c:pt>
                <c:pt idx="429">
                  <c:v>1.16454792464402</c:v>
                </c:pt>
                <c:pt idx="430">
                  <c:v>1.16723245157404</c:v>
                </c:pt>
                <c:pt idx="431">
                  <c:v>1.16993523533017</c:v>
                </c:pt>
                <c:pt idx="432">
                  <c:v>1.1726562012050501</c:v>
                </c:pt>
                <c:pt idx="433">
                  <c:v>1.17539527367299</c:v>
                </c:pt>
                <c:pt idx="434">
                  <c:v>1.1781523763688599</c:v>
                </c:pt>
                <c:pt idx="435">
                  <c:v>1.1809274320671701</c:v>
                </c:pt>
                <c:pt idx="436">
                  <c:v>1.1837203626610699</c:v>
                </c:pt>
                <c:pt idx="437">
                  <c:v>1.1865310891413701</c:v>
                </c:pt>
                <c:pt idx="438">
                  <c:v>1.18935953157566</c:v>
                </c:pt>
                <c:pt idx="439">
                  <c:v>1.1922056090873401</c:v>
                </c:pt>
                <c:pt idx="440">
                  <c:v>1.1950692398348099</c:v>
                </c:pt>
                <c:pt idx="441">
                  <c:v>1.1979503409905701</c:v>
                </c:pt>
                <c:pt idx="442">
                  <c:v>1.20084882872041</c:v>
                </c:pt>
                <c:pt idx="443">
                  <c:v>1.2037646181625901</c:v>
                </c:pt>
                <c:pt idx="444">
                  <c:v>1.2066976234071001</c:v>
                </c:pt>
                <c:pt idx="445">
                  <c:v>1.2096477574748901</c:v>
                </c:pt>
                <c:pt idx="446">
                  <c:v>1.21261493229719</c:v>
                </c:pt>
                <c:pt idx="447">
                  <c:v>1.21559905869483</c:v>
                </c:pt>
                <c:pt idx="448">
                  <c:v>1.2186000463575799</c:v>
                </c:pt>
                <c:pt idx="449">
                  <c:v>1.2216178038235901</c:v>
                </c:pt>
                <c:pt idx="450">
                  <c:v>1.2246522384587699</c:v>
                </c:pt>
                <c:pt idx="451">
                  <c:v>1.2277032564363199</c:v>
                </c:pt>
                <c:pt idx="452">
                  <c:v>1.2307707627162301</c:v>
                </c:pt>
                <c:pt idx="453">
                  <c:v>1.23385466102484</c:v>
                </c:pt>
                <c:pt idx="454">
                  <c:v>1.2369548538344399</c:v>
                </c:pt>
                <c:pt idx="455">
                  <c:v>1.2400712423429201</c:v>
                </c:pt>
                <c:pt idx="456">
                  <c:v>1.2432037264535101</c:v>
                </c:pt>
                <c:pt idx="457">
                  <c:v>1.2463522047545099</c:v>
                </c:pt>
                <c:pt idx="458">
                  <c:v>1.2495165744990999</c:v>
                </c:pt>
                <c:pt idx="459">
                  <c:v>1.25269673158521</c:v>
                </c:pt>
                <c:pt idx="460">
                  <c:v>1.25589257053544</c:v>
                </c:pt>
                <c:pt idx="461">
                  <c:v>1.2591039844770899</c:v>
                </c:pt>
                <c:pt idx="462">
                  <c:v>1.2623308651221099</c:v>
                </c:pt>
                <c:pt idx="463">
                  <c:v>1.26557310274735</c:v>
                </c:pt>
                <c:pt idx="464">
                  <c:v>1.2688305861746101</c:v>
                </c:pt>
                <c:pt idx="465">
                  <c:v>1.272103202751</c:v>
                </c:pt>
                <c:pt idx="466">
                  <c:v>1.2753908383292201</c:v>
                </c:pt>
                <c:pt idx="467">
                  <c:v>1.2786933772479701</c:v>
                </c:pt>
                <c:pt idx="468">
                  <c:v>1.2820107023124501</c:v>
                </c:pt>
                <c:pt idx="469">
                  <c:v>1.2853426947749</c:v>
                </c:pt>
                <c:pt idx="470">
                  <c:v>1.28868923431532</c:v>
                </c:pt>
                <c:pt idx="471">
                  <c:v>1.29205019902214</c:v>
                </c:pt>
                <c:pt idx="472">
                  <c:v>1.2954254653731101</c:v>
                </c:pt>
                <c:pt idx="473">
                  <c:v>1.29881490821618</c:v>
                </c:pt>
                <c:pt idx="474">
                  <c:v>1.3022184007505999</c:v>
                </c:pt>
                <c:pt idx="475">
                  <c:v>1.305635814508</c:v>
                </c:pt>
                <c:pt idx="476">
                  <c:v>1.30906701933364</c:v>
                </c:pt>
                <c:pt idx="477">
                  <c:v>1.31251188336778</c:v>
                </c:pt>
                <c:pt idx="478">
                  <c:v>1.3159702730271099</c:v>
                </c:pt>
                <c:pt idx="479">
                  <c:v>1.31944205298636</c:v>
                </c:pt>
                <c:pt idx="480">
                  <c:v>1.32292708615996</c:v>
                </c:pt>
                <c:pt idx="481">
                  <c:v>1.32642523368389</c:v>
                </c:pt>
                <c:pt idx="482">
                  <c:v>1.3299363548976399</c:v>
                </c:pt>
                <c:pt idx="483">
                  <c:v>1.3334603073262701</c:v>
                </c:pt>
                <c:pt idx="484">
                  <c:v>1.3369969466626199</c:v>
                </c:pt>
                <c:pt idx="485">
                  <c:v>1.3405461267497001</c:v>
                </c:pt>
                <c:pt idx="486">
                  <c:v>1.34410769956317</c:v>
                </c:pt>
                <c:pt idx="487">
                  <c:v>1.347681515194</c:v>
                </c:pt>
                <c:pt idx="488">
                  <c:v>1.3512674218312699</c:v>
                </c:pt>
                <c:pt idx="489">
                  <c:v>1.3548652657451501</c:v>
                </c:pt>
                <c:pt idx="490">
                  <c:v>1.35847489126998</c:v>
                </c:pt>
                <c:pt idx="491">
                  <c:v>1.36209614078762</c:v>
                </c:pt>
                <c:pt idx="492">
                  <c:v>1.3657288547108499</c:v>
                </c:pt>
                <c:pt idx="493">
                  <c:v>1.3693728714670499</c:v>
                </c:pt>
                <c:pt idx="494">
                  <c:v>1.3730280274820099</c:v>
                </c:pt>
                <c:pt idx="495">
                  <c:v>1.37669415716389</c:v>
                </c:pt>
                <c:pt idx="496">
                  <c:v>1.38037109288747</c:v>
                </c:pt>
                <c:pt idx="497">
                  <c:v>1.3840586649785001</c:v>
                </c:pt>
                <c:pt idx="498">
                  <c:v>1.3877567016982899</c:v>
                </c:pt>
                <c:pt idx="499">
                  <c:v>1.3914650292285</c:v>
                </c:pt>
                <c:pt idx="500">
                  <c:v>1.39518347165615</c:v>
                </c:pt>
                <c:pt idx="501">
                  <c:v>1.39891188531716</c:v>
                </c:pt>
                <c:pt idx="502">
                  <c:v>1.40265026259135</c:v>
                </c:pt>
                <c:pt idx="503">
                  <c:v>1.40639863010495</c:v>
                </c:pt>
                <c:pt idx="504">
                  <c:v>1.4101570145553399</c:v>
                </c:pt>
                <c:pt idx="505">
                  <c:v>1.41392544271124</c:v>
                </c:pt>
                <c:pt idx="506">
                  <c:v>1.41770394141292</c:v>
                </c:pt>
                <c:pt idx="507">
                  <c:v>1.4214925375723599</c:v>
                </c:pt>
                <c:pt idx="508">
                  <c:v>1.42529125817348</c:v>
                </c:pt>
                <c:pt idx="509">
                  <c:v>1.4291001302722699</c:v>
                </c:pt>
                <c:pt idx="510">
                  <c:v>1.43291918099708</c:v>
                </c:pt>
                <c:pt idx="511">
                  <c:v>1.4367484375487001</c:v>
                </c:pt>
                <c:pt idx="512">
                  <c:v>1.4405879272006501</c:v>
                </c:pt>
                <c:pt idx="513">
                  <c:v>1.4444376772993099</c:v>
                </c:pt>
                <c:pt idx="514">
                  <c:v>1.4482977152641601</c:v>
                </c:pt>
                <c:pt idx="515">
                  <c:v>1.4521680685879399</c:v>
                </c:pt>
                <c:pt idx="516">
                  <c:v>1.4560487648368601</c:v>
                </c:pt>
                <c:pt idx="517">
                  <c:v>1.4599398316507901</c:v>
                </c:pt>
                <c:pt idx="518">
                  <c:v>1.4638412967434999</c:v>
                </c:pt>
                <c:pt idx="519">
                  <c:v>1.4677531879027701</c:v>
                </c:pt>
                <c:pt idx="520">
                  <c:v>1.4716755329906701</c:v>
                </c:pt>
                <c:pt idx="521">
                  <c:v>1.47560835994372</c:v>
                </c:pt>
                <c:pt idx="522">
                  <c:v>1.47955169677309</c:v>
                </c:pt>
                <c:pt idx="523">
                  <c:v>1.48350557156482</c:v>
                </c:pt>
                <c:pt idx="524">
                  <c:v>1.48747001248</c:v>
                </c:pt>
                <c:pt idx="525">
                  <c:v>1.4914450477549599</c:v>
                </c:pt>
                <c:pt idx="526">
                  <c:v>1.4954307057015099</c:v>
                </c:pt>
                <c:pt idx="527">
                  <c:v>1.4994270147071</c:v>
                </c:pt>
                <c:pt idx="528">
                  <c:v>1.5034340032350599</c:v>
                </c:pt>
                <c:pt idx="529">
                  <c:v>1.50745169982477</c:v>
                </c:pt>
                <c:pt idx="530">
                  <c:v>1.5114801330918799</c:v>
                </c:pt>
                <c:pt idx="531">
                  <c:v>1.5155193317285101</c:v>
                </c:pt>
                <c:pt idx="532">
                  <c:v>1.51956932450347</c:v>
                </c:pt>
                <c:pt idx="533">
                  <c:v>1.5236301402624199</c:v>
                </c:pt>
                <c:pt idx="534">
                  <c:v>1.5277018079281399</c:v>
                </c:pt>
                <c:pt idx="535">
                  <c:v>1.5317843565006699</c:v>
                </c:pt>
                <c:pt idx="536">
                  <c:v>1.53587781505757</c:v>
                </c:pt>
                <c:pt idx="537">
                  <c:v>1.5399822127541001</c:v>
                </c:pt>
                <c:pt idx="538">
                  <c:v>1.5440975788234399</c:v>
                </c:pt>
                <c:pt idx="539">
                  <c:v>1.54822394257686</c:v>
                </c:pt>
                <c:pt idx="540">
                  <c:v>1.5523613334040001</c:v>
                </c:pt>
                <c:pt idx="541">
                  <c:v>1.5565097807730199</c:v>
                </c:pt>
                <c:pt idx="542">
                  <c:v>1.5606693142308301</c:v>
                </c:pt>
                <c:pt idx="543">
                  <c:v>1.5648399634032899</c:v>
                </c:pt>
                <c:pt idx="544">
                  <c:v>1.56902175799546</c:v>
                </c:pt>
                <c:pt idx="545">
                  <c:v>1.5732147277917501</c:v>
                </c:pt>
                <c:pt idx="546">
                  <c:v>1.57741890265618</c:v>
                </c:pt>
                <c:pt idx="547">
                  <c:v>1.58163431253257</c:v>
                </c:pt>
                <c:pt idx="548">
                  <c:v>1.58586098744478</c:v>
                </c:pt>
                <c:pt idx="549">
                  <c:v>1.59009895749687</c:v>
                </c:pt>
                <c:pt idx="550">
                  <c:v>1.5943482528733799</c:v>
                </c:pt>
                <c:pt idx="551">
                  <c:v>1.5986089038394999</c:v>
                </c:pt>
                <c:pt idx="552">
                  <c:v>1.6028809407412901</c:v>
                </c:pt>
                <c:pt idx="553">
                  <c:v>1.6071643940059299</c:v>
                </c:pt>
                <c:pt idx="554">
                  <c:v>1.6114592941418899</c:v>
                </c:pt>
                <c:pt idx="555">
                  <c:v>1.61576567173917</c:v>
                </c:pt>
                <c:pt idx="556">
                  <c:v>1.62008355746954</c:v>
                </c:pt>
                <c:pt idx="557">
                  <c:v>1.6244129820866999</c:v>
                </c:pt>
                <c:pt idx="558">
                  <c:v>1.6287539764265699</c:v>
                </c:pt>
                <c:pt idx="559">
                  <c:v>1.63310657140745</c:v>
                </c:pt>
                <c:pt idx="560">
                  <c:v>1.6374707980302701</c:v>
                </c:pt>
                <c:pt idx="561">
                  <c:v>1.64184668737882</c:v>
                </c:pt>
                <c:pt idx="562">
                  <c:v>1.64623427061993</c:v>
                </c:pt>
                <c:pt idx="563">
                  <c:v>1.6506335790037301</c:v>
                </c:pt>
                <c:pt idx="564">
                  <c:v>1.6550446438638799</c:v>
                </c:pt>
                <c:pt idx="565">
                  <c:v>1.6594674966177501</c:v>
                </c:pt>
                <c:pt idx="566">
                  <c:v>1.66390216876668</c:v>
                </c:pt>
                <c:pt idx="567">
                  <c:v>1.6683486918961801</c:v>
                </c:pt>
                <c:pt idx="568">
                  <c:v>1.67280709767618</c:v>
                </c:pt>
                <c:pt idx="569">
                  <c:v>1.67727741786124</c:v>
                </c:pt>
                <c:pt idx="570">
                  <c:v>1.68175968429079</c:v>
                </c:pt>
                <c:pt idx="571">
                  <c:v>1.6862539288893199</c:v>
                </c:pt>
                <c:pt idx="572">
                  <c:v>1.6907601836666499</c:v>
                </c:pt>
                <c:pt idx="573">
                  <c:v>1.69527848071814</c:v>
                </c:pt>
                <c:pt idx="574">
                  <c:v>1.6998088522249299</c:v>
                </c:pt>
                <c:pt idx="575">
                  <c:v>1.70435133045413</c:v>
                </c:pt>
                <c:pt idx="576">
                  <c:v>1.70890594775911</c:v>
                </c:pt>
                <c:pt idx="577">
                  <c:v>1.71347273657969</c:v>
                </c:pt>
                <c:pt idx="578">
                  <c:v>1.7180517294423601</c:v>
                </c:pt>
                <c:pt idx="579">
                  <c:v>1.7226429589605701</c:v>
                </c:pt>
                <c:pt idx="580">
                  <c:v>1.7272464578348801</c:v>
                </c:pt>
                <c:pt idx="581">
                  <c:v>1.7318622588532899</c:v>
                </c:pt>
                <c:pt idx="582">
                  <c:v>1.7364903948913599</c:v>
                </c:pt>
                <c:pt idx="583">
                  <c:v>1.74113089891256</c:v>
                </c:pt>
                <c:pt idx="584">
                  <c:v>1.7457838039684099</c:v>
                </c:pt>
                <c:pt idx="585">
                  <c:v>1.7504491431987901</c:v>
                </c:pt>
                <c:pt idx="586">
                  <c:v>1.75512694983211</c:v>
                </c:pt>
                <c:pt idx="587">
                  <c:v>1.7598172571855899</c:v>
                </c:pt>
                <c:pt idx="588">
                  <c:v>1.7645200986654901</c:v>
                </c:pt>
                <c:pt idx="589">
                  <c:v>1.7692355077673301</c:v>
                </c:pt>
                <c:pt idx="590">
                  <c:v>1.7739635180761699</c:v>
                </c:pt>
                <c:pt idx="591">
                  <c:v>1.7787041632667799</c:v>
                </c:pt>
                <c:pt idx="592">
                  <c:v>1.78345747710396</c:v>
                </c:pt>
                <c:pt idx="593">
                  <c:v>1.7882234934427099</c:v>
                </c:pt>
                <c:pt idx="594">
                  <c:v>1.79300224622852</c:v>
                </c:pt>
                <c:pt idx="595">
                  <c:v>1.7977937694975901</c:v>
                </c:pt>
                <c:pt idx="596">
                  <c:v>1.8025980973770801</c:v>
                </c:pt>
                <c:pt idx="597">
                  <c:v>1.80741526408533</c:v>
                </c:pt>
                <c:pt idx="598">
                  <c:v>1.81224530393216</c:v>
                </c:pt>
                <c:pt idx="599">
                  <c:v>1.8170882513190501</c:v>
                </c:pt>
                <c:pt idx="600">
                  <c:v>1.8219441407394199</c:v>
                </c:pt>
                <c:pt idx="601">
                  <c:v>1.8268130067788499</c:v>
                </c:pt>
                <c:pt idx="602">
                  <c:v>1.8316948841153899</c:v>
                </c:pt>
                <c:pt idx="603">
                  <c:v>1.83658980751972</c:v>
                </c:pt>
                <c:pt idx="604">
                  <c:v>1.8414978118554499</c:v>
                </c:pt>
                <c:pt idx="605">
                  <c:v>1.84641893207937</c:v>
                </c:pt>
                <c:pt idx="606">
                  <c:v>1.85135320324168</c:v>
                </c:pt>
                <c:pt idx="607">
                  <c:v>1.85630066048622</c:v>
                </c:pt>
                <c:pt idx="608">
                  <c:v>1.8612613390508099</c:v>
                </c:pt>
                <c:pt idx="609">
                  <c:v>1.86623527426736</c:v>
                </c:pt>
                <c:pt idx="610">
                  <c:v>1.8712225015622701</c:v>
                </c:pt>
                <c:pt idx="611">
                  <c:v>1.8762230564565501</c:v>
                </c:pt>
                <c:pt idx="612">
                  <c:v>1.8812369745661901</c:v>
                </c:pt>
                <c:pt idx="613">
                  <c:v>1.88626429160231</c:v>
                </c:pt>
                <c:pt idx="614">
                  <c:v>1.89130504337149</c:v>
                </c:pt>
                <c:pt idx="615">
                  <c:v>1.896359265776</c:v>
                </c:pt>
                <c:pt idx="616">
                  <c:v>1.9014269948140401</c:v>
                </c:pt>
                <c:pt idx="617">
                  <c:v>1.9065082665800199</c:v>
                </c:pt>
                <c:pt idx="618">
                  <c:v>1.91160311726479</c:v>
                </c:pt>
                <c:pt idx="619">
                  <c:v>1.91671158315593</c:v>
                </c:pt>
                <c:pt idx="620">
                  <c:v>1.921833700638</c:v>
                </c:pt>
                <c:pt idx="621">
                  <c:v>1.9269695061927601</c:v>
                </c:pt>
                <c:pt idx="622">
                  <c:v>1.93211903639951</c:v>
                </c:pt>
                <c:pt idx="623">
                  <c:v>1.93728232793525</c:v>
                </c:pt>
                <c:pt idx="624">
                  <c:v>1.94245941757504</c:v>
                </c:pt>
                <c:pt idx="625">
                  <c:v>1.94765034219218</c:v>
                </c:pt>
                <c:pt idx="626">
                  <c:v>1.95285513875853</c:v>
                </c:pt>
                <c:pt idx="627">
                  <c:v>1.9580738443447401</c:v>
                </c:pt>
                <c:pt idx="628">
                  <c:v>1.96330649612054</c:v>
                </c:pt>
                <c:pt idx="629">
                  <c:v>1.96855313135497</c:v>
                </c:pt>
                <c:pt idx="630">
                  <c:v>1.9738137874166899</c:v>
                </c:pt>
                <c:pt idx="631">
                  <c:v>1.9790885017741899</c:v>
                </c:pt>
                <c:pt idx="632">
                  <c:v>1.9843773119961201</c:v>
                </c:pt>
                <c:pt idx="633">
                  <c:v>1.9896802557515201</c:v>
                </c:pt>
                <c:pt idx="634">
                  <c:v>1.9949973708100699</c:v>
                </c:pt>
                <c:pt idx="635">
                  <c:v>2.0003286950424202</c:v>
                </c:pt>
                <c:pt idx="636">
                  <c:v>2.0056742664203902</c:v>
                </c:pt>
                <c:pt idx="637">
                  <c:v>2.0110341230173101</c:v>
                </c:pt>
                <c:pt idx="638">
                  <c:v>2.0164083030082098</c:v>
                </c:pt>
                <c:pt idx="639">
                  <c:v>2.0217968446701899</c:v>
                </c:pt>
                <c:pt idx="640">
                  <c:v>2.0271997863825799</c:v>
                </c:pt>
                <c:pt idx="641">
                  <c:v>2.0326171666273298</c:v>
                </c:pt>
                <c:pt idx="642">
                  <c:v>2.0380490239891902</c:v>
                </c:pt>
                <c:pt idx="643">
                  <c:v>2.0434953971560401</c:v>
                </c:pt>
                <c:pt idx="644">
                  <c:v>2.0489563249191201</c:v>
                </c:pt>
                <c:pt idx="645">
                  <c:v>2.0544318461733799</c:v>
                </c:pt>
                <c:pt idx="646">
                  <c:v>2.0599219999176799</c:v>
                </c:pt>
                <c:pt idx="647">
                  <c:v>2.06542682525509</c:v>
                </c:pt>
                <c:pt idx="648">
                  <c:v>2.0709463613932</c:v>
                </c:pt>
                <c:pt idx="649">
                  <c:v>2.0764806476443698</c:v>
                </c:pt>
                <c:pt idx="650">
                  <c:v>2.0820297234259999</c:v>
                </c:pt>
                <c:pt idx="651">
                  <c:v>2.08759362826085</c:v>
                </c:pt>
                <c:pt idx="652">
                  <c:v>2.0931724017772901</c:v>
                </c:pt>
                <c:pt idx="653">
                  <c:v>2.0987660837095898</c:v>
                </c:pt>
                <c:pt idx="654">
                  <c:v>2.1043747138981899</c:v>
                </c:pt>
                <c:pt idx="655">
                  <c:v>2.10999833229002</c:v>
                </c:pt>
                <c:pt idx="656">
                  <c:v>2.1156369789387601</c:v>
                </c:pt>
                <c:pt idx="657">
                  <c:v>2.1212906940051002</c:v>
                </c:pt>
                <c:pt idx="658">
                  <c:v>2.1269595177570899</c:v>
                </c:pt>
                <c:pt idx="659">
                  <c:v>2.1326434905703602</c:v>
                </c:pt>
                <c:pt idx="660">
                  <c:v>2.1383426529284701</c:v>
                </c:pt>
                <c:pt idx="661">
                  <c:v>2.14405704542312</c:v>
                </c:pt>
                <c:pt idx="662">
                  <c:v>2.1497867087545401</c:v>
                </c:pt>
                <c:pt idx="663">
                  <c:v>2.15553168373168</c:v>
                </c:pt>
                <c:pt idx="664">
                  <c:v>2.1612920112725602</c:v>
                </c:pt>
                <c:pt idx="665">
                  <c:v>2.1670677324045702</c:v>
                </c:pt>
                <c:pt idx="666">
                  <c:v>2.17285888826469</c:v>
                </c:pt>
                <c:pt idx="667">
                  <c:v>2.1786655200998899</c:v>
                </c:pt>
                <c:pt idx="668">
                  <c:v>2.1844876692673201</c:v>
                </c:pt>
                <c:pt idx="669">
                  <c:v>2.1903253772346698</c:v>
                </c:pt>
                <c:pt idx="670">
                  <c:v>2.1961786855804499</c:v>
                </c:pt>
                <c:pt idx="671">
                  <c:v>2.2020476359942802</c:v>
                </c:pt>
                <c:pt idx="672">
                  <c:v>2.2079322702771802</c:v>
                </c:pt>
                <c:pt idx="673">
                  <c:v>2.21383263034188</c:v>
                </c:pt>
                <c:pt idx="674">
                  <c:v>2.2197487582131199</c:v>
                </c:pt>
                <c:pt idx="675">
                  <c:v>2.2256806960279398</c:v>
                </c:pt>
                <c:pt idx="676">
                  <c:v>2.2316284860360001</c:v>
                </c:pt>
                <c:pt idx="677">
                  <c:v>2.2375921705998398</c:v>
                </c:pt>
                <c:pt idx="678">
                  <c:v>2.2435717921952198</c:v>
                </c:pt>
                <c:pt idx="679">
                  <c:v>2.2495673934114202</c:v>
                </c:pt>
                <c:pt idx="680">
                  <c:v>2.2555790169515202</c:v>
                </c:pt>
                <c:pt idx="681">
                  <c:v>2.26160670563271</c:v>
                </c:pt>
                <c:pt idx="682">
                  <c:v>2.2676505023866298</c:v>
                </c:pt>
                <c:pt idx="683">
                  <c:v>2.2737104502596202</c:v>
                </c:pt>
                <c:pt idx="684">
                  <c:v>2.27978659241308</c:v>
                </c:pt>
                <c:pt idx="685">
                  <c:v>2.28587897212372</c:v>
                </c:pt>
                <c:pt idx="686">
                  <c:v>2.2919876327839401</c:v>
                </c:pt>
                <c:pt idx="687">
                  <c:v>2.2981126179020599</c:v>
                </c:pt>
                <c:pt idx="688">
                  <c:v>2.3042539711026899</c:v>
                </c:pt>
                <c:pt idx="689">
                  <c:v>2.3104117361270302</c:v>
                </c:pt>
                <c:pt idx="690">
                  <c:v>2.3165859568331602</c:v>
                </c:pt>
                <c:pt idx="691">
                  <c:v>2.3227766771963401</c:v>
                </c:pt>
                <c:pt idx="692">
                  <c:v>2.3289839413093998</c:v>
                </c:pt>
                <c:pt idx="693">
                  <c:v>2.33520779338295</c:v>
                </c:pt>
                <c:pt idx="694">
                  <c:v>2.3414482777457799</c:v>
                </c:pt>
                <c:pt idx="695">
                  <c:v>2.3477054388451202</c:v>
                </c:pt>
                <c:pt idx="696">
                  <c:v>2.3539793212470101</c:v>
                </c:pt>
                <c:pt idx="697">
                  <c:v>2.3602699696365401</c:v>
                </c:pt>
                <c:pt idx="698">
                  <c:v>2.3665774288182502</c:v>
                </c:pt>
                <c:pt idx="699">
                  <c:v>2.3729017437164002</c:v>
                </c:pt>
                <c:pt idx="700">
                  <c:v>2.3792429593753099</c:v>
                </c:pt>
              </c:numCache>
            </c:numRef>
          </c:yVal>
          <c:smooth val="0"/>
        </c:ser>
        <c:ser>
          <c:idx val="1"/>
          <c:order val="1"/>
          <c:tx>
            <c:strRef>
              <c:f>Microsoft_Excel_Worksheet1!$C$1</c:f>
              <c:strCache>
                <c:ptCount val="1"/>
                <c:pt idx="0">
                  <c:v>lower</c:v>
                </c:pt>
              </c:strCache>
            </c:strRef>
          </c:tx>
          <c:spPr>
            <a:ln w="41275">
              <a:solidFill>
                <a:srgbClr val="00FF00"/>
              </a:solidFill>
              <a:prstDash val="sysDash"/>
            </a:ln>
          </c:spPr>
          <c:marker>
            <c:symbol val="none"/>
          </c:marker>
          <c:xVal>
            <c:numRef>
              <c:f>Microsoft_Excel_Worksheet1!$A$2:$A$10002</c:f>
              <c:numCache>
                <c:formatCode>General</c:formatCode>
                <c:ptCount val="10001"/>
                <c:pt idx="0">
                  <c:v>0</c:v>
                </c:pt>
                <c:pt idx="1">
                  <c:v>0.1</c:v>
                </c:pt>
                <c:pt idx="2">
                  <c:v>0.2</c:v>
                </c:pt>
                <c:pt idx="3">
                  <c:v>0.3</c:v>
                </c:pt>
                <c:pt idx="4">
                  <c:v>0.4</c:v>
                </c:pt>
                <c:pt idx="5">
                  <c:v>0.5</c:v>
                </c:pt>
                <c:pt idx="6">
                  <c:v>0.6</c:v>
                </c:pt>
                <c:pt idx="7">
                  <c:v>0.7</c:v>
                </c:pt>
                <c:pt idx="8">
                  <c:v>0.8</c:v>
                </c:pt>
                <c:pt idx="9">
                  <c:v>0.9</c:v>
                </c:pt>
                <c:pt idx="10">
                  <c:v>1</c:v>
                </c:pt>
                <c:pt idx="11">
                  <c:v>1.1000000000000001</c:v>
                </c:pt>
                <c:pt idx="12">
                  <c:v>1.2</c:v>
                </c:pt>
                <c:pt idx="13">
                  <c:v>1.3</c:v>
                </c:pt>
                <c:pt idx="14">
                  <c:v>1.4</c:v>
                </c:pt>
                <c:pt idx="15">
                  <c:v>1.5</c:v>
                </c:pt>
                <c:pt idx="16">
                  <c:v>1.6</c:v>
                </c:pt>
                <c:pt idx="17">
                  <c:v>1.7</c:v>
                </c:pt>
                <c:pt idx="18">
                  <c:v>1.8</c:v>
                </c:pt>
                <c:pt idx="19">
                  <c:v>1.9</c:v>
                </c:pt>
                <c:pt idx="20">
                  <c:v>2</c:v>
                </c:pt>
                <c:pt idx="21">
                  <c:v>2.1</c:v>
                </c:pt>
                <c:pt idx="22">
                  <c:v>2.2000000000000002</c:v>
                </c:pt>
                <c:pt idx="23">
                  <c:v>2.2999999999999998</c:v>
                </c:pt>
                <c:pt idx="24">
                  <c:v>2.4</c:v>
                </c:pt>
                <c:pt idx="25">
                  <c:v>2.5</c:v>
                </c:pt>
                <c:pt idx="26">
                  <c:v>2.6</c:v>
                </c:pt>
                <c:pt idx="27">
                  <c:v>2.7</c:v>
                </c:pt>
                <c:pt idx="28">
                  <c:v>2.8</c:v>
                </c:pt>
                <c:pt idx="29">
                  <c:v>2.9</c:v>
                </c:pt>
                <c:pt idx="30">
                  <c:v>3</c:v>
                </c:pt>
                <c:pt idx="31">
                  <c:v>3.1</c:v>
                </c:pt>
                <c:pt idx="32">
                  <c:v>3.2</c:v>
                </c:pt>
                <c:pt idx="33">
                  <c:v>3.3</c:v>
                </c:pt>
                <c:pt idx="34">
                  <c:v>3.4</c:v>
                </c:pt>
                <c:pt idx="35">
                  <c:v>3.5</c:v>
                </c:pt>
                <c:pt idx="36">
                  <c:v>3.6</c:v>
                </c:pt>
                <c:pt idx="37">
                  <c:v>3.7</c:v>
                </c:pt>
                <c:pt idx="38">
                  <c:v>3.8</c:v>
                </c:pt>
                <c:pt idx="39">
                  <c:v>3.9</c:v>
                </c:pt>
                <c:pt idx="40">
                  <c:v>4</c:v>
                </c:pt>
                <c:pt idx="41">
                  <c:v>4.0999999999999996</c:v>
                </c:pt>
                <c:pt idx="42">
                  <c:v>4.2</c:v>
                </c:pt>
                <c:pt idx="43">
                  <c:v>4.3</c:v>
                </c:pt>
                <c:pt idx="44">
                  <c:v>4.4000000000000004</c:v>
                </c:pt>
                <c:pt idx="45">
                  <c:v>4.5</c:v>
                </c:pt>
                <c:pt idx="46">
                  <c:v>4.5999999999999996</c:v>
                </c:pt>
                <c:pt idx="47">
                  <c:v>4.7</c:v>
                </c:pt>
                <c:pt idx="48">
                  <c:v>4.8</c:v>
                </c:pt>
                <c:pt idx="49">
                  <c:v>4.9000000000000004</c:v>
                </c:pt>
                <c:pt idx="50">
                  <c:v>5</c:v>
                </c:pt>
                <c:pt idx="51">
                  <c:v>5.0999999999999996</c:v>
                </c:pt>
                <c:pt idx="52">
                  <c:v>5.2</c:v>
                </c:pt>
                <c:pt idx="53">
                  <c:v>5.3</c:v>
                </c:pt>
                <c:pt idx="54">
                  <c:v>5.4</c:v>
                </c:pt>
                <c:pt idx="55">
                  <c:v>5.5</c:v>
                </c:pt>
                <c:pt idx="56">
                  <c:v>5.6</c:v>
                </c:pt>
                <c:pt idx="57">
                  <c:v>5.7</c:v>
                </c:pt>
                <c:pt idx="58">
                  <c:v>5.8</c:v>
                </c:pt>
                <c:pt idx="59">
                  <c:v>5.9</c:v>
                </c:pt>
                <c:pt idx="60">
                  <c:v>6</c:v>
                </c:pt>
                <c:pt idx="61">
                  <c:v>6.1</c:v>
                </c:pt>
                <c:pt idx="62">
                  <c:v>6.2</c:v>
                </c:pt>
                <c:pt idx="63">
                  <c:v>6.3</c:v>
                </c:pt>
                <c:pt idx="64">
                  <c:v>6.4</c:v>
                </c:pt>
                <c:pt idx="65">
                  <c:v>6.5</c:v>
                </c:pt>
                <c:pt idx="66">
                  <c:v>6.6</c:v>
                </c:pt>
                <c:pt idx="67">
                  <c:v>6.7</c:v>
                </c:pt>
                <c:pt idx="68">
                  <c:v>6.8</c:v>
                </c:pt>
                <c:pt idx="69">
                  <c:v>6.9</c:v>
                </c:pt>
                <c:pt idx="70">
                  <c:v>7</c:v>
                </c:pt>
                <c:pt idx="71">
                  <c:v>7.1</c:v>
                </c:pt>
                <c:pt idx="72">
                  <c:v>7.2</c:v>
                </c:pt>
                <c:pt idx="73">
                  <c:v>7.3</c:v>
                </c:pt>
                <c:pt idx="74">
                  <c:v>7.4</c:v>
                </c:pt>
                <c:pt idx="75">
                  <c:v>7.5</c:v>
                </c:pt>
                <c:pt idx="76">
                  <c:v>7.6</c:v>
                </c:pt>
                <c:pt idx="77">
                  <c:v>7.7</c:v>
                </c:pt>
                <c:pt idx="78">
                  <c:v>7.8</c:v>
                </c:pt>
                <c:pt idx="79">
                  <c:v>7.9</c:v>
                </c:pt>
                <c:pt idx="80">
                  <c:v>8</c:v>
                </c:pt>
                <c:pt idx="81">
                  <c:v>8.1</c:v>
                </c:pt>
                <c:pt idx="82">
                  <c:v>8.1999999999999993</c:v>
                </c:pt>
                <c:pt idx="83">
                  <c:v>8.3000000000000007</c:v>
                </c:pt>
                <c:pt idx="84">
                  <c:v>8.4</c:v>
                </c:pt>
                <c:pt idx="85">
                  <c:v>8.5</c:v>
                </c:pt>
                <c:pt idx="86">
                  <c:v>8.6</c:v>
                </c:pt>
                <c:pt idx="87">
                  <c:v>8.6999999999999993</c:v>
                </c:pt>
                <c:pt idx="88">
                  <c:v>8.8000000000000007</c:v>
                </c:pt>
                <c:pt idx="89">
                  <c:v>8.9</c:v>
                </c:pt>
                <c:pt idx="90">
                  <c:v>9</c:v>
                </c:pt>
                <c:pt idx="91">
                  <c:v>9.1</c:v>
                </c:pt>
                <c:pt idx="92">
                  <c:v>9.1999999999999993</c:v>
                </c:pt>
                <c:pt idx="93">
                  <c:v>9.3000000000000007</c:v>
                </c:pt>
                <c:pt idx="94">
                  <c:v>9.4</c:v>
                </c:pt>
                <c:pt idx="95">
                  <c:v>9.5</c:v>
                </c:pt>
                <c:pt idx="96">
                  <c:v>9.6</c:v>
                </c:pt>
                <c:pt idx="97">
                  <c:v>9.6999999999999993</c:v>
                </c:pt>
                <c:pt idx="98">
                  <c:v>9.8000000000000007</c:v>
                </c:pt>
                <c:pt idx="99">
                  <c:v>9.9</c:v>
                </c:pt>
                <c:pt idx="100">
                  <c:v>10</c:v>
                </c:pt>
                <c:pt idx="101">
                  <c:v>10.1</c:v>
                </c:pt>
                <c:pt idx="102">
                  <c:v>10.199999999999999</c:v>
                </c:pt>
                <c:pt idx="103">
                  <c:v>10.3</c:v>
                </c:pt>
                <c:pt idx="104">
                  <c:v>10.4</c:v>
                </c:pt>
                <c:pt idx="105">
                  <c:v>10.5</c:v>
                </c:pt>
                <c:pt idx="106">
                  <c:v>10.6</c:v>
                </c:pt>
                <c:pt idx="107">
                  <c:v>10.7</c:v>
                </c:pt>
                <c:pt idx="108">
                  <c:v>10.8</c:v>
                </c:pt>
                <c:pt idx="109">
                  <c:v>10.9</c:v>
                </c:pt>
                <c:pt idx="110">
                  <c:v>11</c:v>
                </c:pt>
                <c:pt idx="111">
                  <c:v>11.1</c:v>
                </c:pt>
                <c:pt idx="112">
                  <c:v>11.2</c:v>
                </c:pt>
                <c:pt idx="113">
                  <c:v>11.3</c:v>
                </c:pt>
                <c:pt idx="114">
                  <c:v>11.4</c:v>
                </c:pt>
                <c:pt idx="115">
                  <c:v>11.5</c:v>
                </c:pt>
                <c:pt idx="116">
                  <c:v>11.6</c:v>
                </c:pt>
                <c:pt idx="117">
                  <c:v>11.7</c:v>
                </c:pt>
                <c:pt idx="118">
                  <c:v>11.8</c:v>
                </c:pt>
                <c:pt idx="119">
                  <c:v>11.9</c:v>
                </c:pt>
                <c:pt idx="120">
                  <c:v>12</c:v>
                </c:pt>
                <c:pt idx="121">
                  <c:v>12.1</c:v>
                </c:pt>
                <c:pt idx="122">
                  <c:v>12.2</c:v>
                </c:pt>
                <c:pt idx="123">
                  <c:v>12.3</c:v>
                </c:pt>
                <c:pt idx="124">
                  <c:v>12.4</c:v>
                </c:pt>
                <c:pt idx="125">
                  <c:v>12.5</c:v>
                </c:pt>
                <c:pt idx="126">
                  <c:v>12.6</c:v>
                </c:pt>
                <c:pt idx="127">
                  <c:v>12.7</c:v>
                </c:pt>
                <c:pt idx="128">
                  <c:v>12.8</c:v>
                </c:pt>
                <c:pt idx="129">
                  <c:v>12.9</c:v>
                </c:pt>
                <c:pt idx="130">
                  <c:v>13</c:v>
                </c:pt>
                <c:pt idx="131">
                  <c:v>13.1</c:v>
                </c:pt>
                <c:pt idx="132">
                  <c:v>13.2</c:v>
                </c:pt>
                <c:pt idx="133">
                  <c:v>13.3</c:v>
                </c:pt>
                <c:pt idx="134">
                  <c:v>13.4</c:v>
                </c:pt>
                <c:pt idx="135">
                  <c:v>13.5</c:v>
                </c:pt>
                <c:pt idx="136">
                  <c:v>13.6</c:v>
                </c:pt>
                <c:pt idx="137">
                  <c:v>13.7</c:v>
                </c:pt>
                <c:pt idx="138">
                  <c:v>13.8</c:v>
                </c:pt>
                <c:pt idx="139">
                  <c:v>13.9</c:v>
                </c:pt>
                <c:pt idx="140">
                  <c:v>14</c:v>
                </c:pt>
                <c:pt idx="141">
                  <c:v>14.1</c:v>
                </c:pt>
                <c:pt idx="142">
                  <c:v>14.2</c:v>
                </c:pt>
                <c:pt idx="143">
                  <c:v>14.3</c:v>
                </c:pt>
                <c:pt idx="144">
                  <c:v>14.4</c:v>
                </c:pt>
                <c:pt idx="145">
                  <c:v>14.5</c:v>
                </c:pt>
                <c:pt idx="146">
                  <c:v>14.6</c:v>
                </c:pt>
                <c:pt idx="147">
                  <c:v>14.7</c:v>
                </c:pt>
                <c:pt idx="148">
                  <c:v>14.8</c:v>
                </c:pt>
                <c:pt idx="149">
                  <c:v>14.9</c:v>
                </c:pt>
                <c:pt idx="150">
                  <c:v>15</c:v>
                </c:pt>
                <c:pt idx="151">
                  <c:v>15.1</c:v>
                </c:pt>
                <c:pt idx="152">
                  <c:v>15.2</c:v>
                </c:pt>
                <c:pt idx="153">
                  <c:v>15.3</c:v>
                </c:pt>
                <c:pt idx="154">
                  <c:v>15.4</c:v>
                </c:pt>
                <c:pt idx="155">
                  <c:v>15.5</c:v>
                </c:pt>
                <c:pt idx="156">
                  <c:v>15.6</c:v>
                </c:pt>
                <c:pt idx="157">
                  <c:v>15.7</c:v>
                </c:pt>
                <c:pt idx="158">
                  <c:v>15.8</c:v>
                </c:pt>
                <c:pt idx="159">
                  <c:v>15.9</c:v>
                </c:pt>
                <c:pt idx="160">
                  <c:v>16</c:v>
                </c:pt>
                <c:pt idx="161">
                  <c:v>16.100000000000001</c:v>
                </c:pt>
                <c:pt idx="162">
                  <c:v>16.2</c:v>
                </c:pt>
                <c:pt idx="163">
                  <c:v>16.3</c:v>
                </c:pt>
                <c:pt idx="164">
                  <c:v>16.399999999999999</c:v>
                </c:pt>
                <c:pt idx="165">
                  <c:v>16.5</c:v>
                </c:pt>
                <c:pt idx="166">
                  <c:v>16.600000000000001</c:v>
                </c:pt>
                <c:pt idx="167">
                  <c:v>16.7</c:v>
                </c:pt>
                <c:pt idx="168">
                  <c:v>16.8</c:v>
                </c:pt>
                <c:pt idx="169">
                  <c:v>16.899999999999999</c:v>
                </c:pt>
                <c:pt idx="170">
                  <c:v>17</c:v>
                </c:pt>
                <c:pt idx="171">
                  <c:v>17.100000000000001</c:v>
                </c:pt>
                <c:pt idx="172">
                  <c:v>17.2</c:v>
                </c:pt>
                <c:pt idx="173">
                  <c:v>17.3</c:v>
                </c:pt>
                <c:pt idx="174">
                  <c:v>17.399999999999999</c:v>
                </c:pt>
                <c:pt idx="175">
                  <c:v>17.5</c:v>
                </c:pt>
                <c:pt idx="176">
                  <c:v>17.600000000000001</c:v>
                </c:pt>
                <c:pt idx="177">
                  <c:v>17.7</c:v>
                </c:pt>
                <c:pt idx="178">
                  <c:v>17.8</c:v>
                </c:pt>
                <c:pt idx="179">
                  <c:v>17.899999999999999</c:v>
                </c:pt>
                <c:pt idx="180">
                  <c:v>18</c:v>
                </c:pt>
                <c:pt idx="181">
                  <c:v>18.100000000000001</c:v>
                </c:pt>
                <c:pt idx="182">
                  <c:v>18.2</c:v>
                </c:pt>
                <c:pt idx="183">
                  <c:v>18.3</c:v>
                </c:pt>
                <c:pt idx="184">
                  <c:v>18.399999999999999</c:v>
                </c:pt>
                <c:pt idx="185">
                  <c:v>18.5</c:v>
                </c:pt>
                <c:pt idx="186">
                  <c:v>18.600000000000001</c:v>
                </c:pt>
                <c:pt idx="187">
                  <c:v>18.7</c:v>
                </c:pt>
                <c:pt idx="188">
                  <c:v>18.8</c:v>
                </c:pt>
                <c:pt idx="189">
                  <c:v>18.899999999999999</c:v>
                </c:pt>
                <c:pt idx="190">
                  <c:v>19</c:v>
                </c:pt>
                <c:pt idx="191">
                  <c:v>19.100000000000001</c:v>
                </c:pt>
                <c:pt idx="192">
                  <c:v>19.2</c:v>
                </c:pt>
                <c:pt idx="193">
                  <c:v>19.3</c:v>
                </c:pt>
                <c:pt idx="194">
                  <c:v>19.399999999999999</c:v>
                </c:pt>
                <c:pt idx="195">
                  <c:v>19.5</c:v>
                </c:pt>
                <c:pt idx="196">
                  <c:v>19.600000000000001</c:v>
                </c:pt>
                <c:pt idx="197">
                  <c:v>19.7</c:v>
                </c:pt>
                <c:pt idx="198">
                  <c:v>19.8</c:v>
                </c:pt>
                <c:pt idx="199">
                  <c:v>19.899999999999999</c:v>
                </c:pt>
                <c:pt idx="200">
                  <c:v>20</c:v>
                </c:pt>
                <c:pt idx="201">
                  <c:v>20.100000000000001</c:v>
                </c:pt>
                <c:pt idx="202">
                  <c:v>20.2</c:v>
                </c:pt>
                <c:pt idx="203">
                  <c:v>20.3</c:v>
                </c:pt>
                <c:pt idx="204">
                  <c:v>20.399999999999999</c:v>
                </c:pt>
                <c:pt idx="205">
                  <c:v>20.5</c:v>
                </c:pt>
                <c:pt idx="206">
                  <c:v>20.6</c:v>
                </c:pt>
                <c:pt idx="207">
                  <c:v>20.7</c:v>
                </c:pt>
                <c:pt idx="208">
                  <c:v>20.8</c:v>
                </c:pt>
                <c:pt idx="209">
                  <c:v>20.9</c:v>
                </c:pt>
                <c:pt idx="210">
                  <c:v>21</c:v>
                </c:pt>
                <c:pt idx="211">
                  <c:v>21.1</c:v>
                </c:pt>
                <c:pt idx="212">
                  <c:v>21.2</c:v>
                </c:pt>
                <c:pt idx="213">
                  <c:v>21.3</c:v>
                </c:pt>
                <c:pt idx="214">
                  <c:v>21.4</c:v>
                </c:pt>
                <c:pt idx="215">
                  <c:v>21.5</c:v>
                </c:pt>
                <c:pt idx="216">
                  <c:v>21.6</c:v>
                </c:pt>
                <c:pt idx="217">
                  <c:v>21.7</c:v>
                </c:pt>
                <c:pt idx="218">
                  <c:v>21.8</c:v>
                </c:pt>
                <c:pt idx="219">
                  <c:v>21.9</c:v>
                </c:pt>
                <c:pt idx="220">
                  <c:v>22</c:v>
                </c:pt>
                <c:pt idx="221">
                  <c:v>22.1</c:v>
                </c:pt>
                <c:pt idx="222">
                  <c:v>22.2</c:v>
                </c:pt>
                <c:pt idx="223">
                  <c:v>22.3</c:v>
                </c:pt>
                <c:pt idx="224">
                  <c:v>22.4</c:v>
                </c:pt>
                <c:pt idx="225">
                  <c:v>22.5</c:v>
                </c:pt>
                <c:pt idx="226">
                  <c:v>22.6</c:v>
                </c:pt>
                <c:pt idx="227">
                  <c:v>22.7</c:v>
                </c:pt>
                <c:pt idx="228">
                  <c:v>22.8</c:v>
                </c:pt>
                <c:pt idx="229">
                  <c:v>22.9</c:v>
                </c:pt>
                <c:pt idx="230">
                  <c:v>23</c:v>
                </c:pt>
                <c:pt idx="231">
                  <c:v>23.1</c:v>
                </c:pt>
                <c:pt idx="232">
                  <c:v>23.2</c:v>
                </c:pt>
                <c:pt idx="233">
                  <c:v>23.3</c:v>
                </c:pt>
                <c:pt idx="234">
                  <c:v>23.4</c:v>
                </c:pt>
                <c:pt idx="235">
                  <c:v>23.5</c:v>
                </c:pt>
                <c:pt idx="236">
                  <c:v>23.6</c:v>
                </c:pt>
                <c:pt idx="237">
                  <c:v>23.7</c:v>
                </c:pt>
                <c:pt idx="238">
                  <c:v>23.8</c:v>
                </c:pt>
                <c:pt idx="239">
                  <c:v>23.9</c:v>
                </c:pt>
                <c:pt idx="240">
                  <c:v>24</c:v>
                </c:pt>
                <c:pt idx="241">
                  <c:v>24.1</c:v>
                </c:pt>
                <c:pt idx="242">
                  <c:v>24.2</c:v>
                </c:pt>
                <c:pt idx="243">
                  <c:v>24.3</c:v>
                </c:pt>
                <c:pt idx="244">
                  <c:v>24.4</c:v>
                </c:pt>
                <c:pt idx="245">
                  <c:v>24.5</c:v>
                </c:pt>
                <c:pt idx="246">
                  <c:v>24.6</c:v>
                </c:pt>
                <c:pt idx="247">
                  <c:v>24.7</c:v>
                </c:pt>
                <c:pt idx="248">
                  <c:v>24.8</c:v>
                </c:pt>
                <c:pt idx="249">
                  <c:v>24.9</c:v>
                </c:pt>
                <c:pt idx="250">
                  <c:v>25</c:v>
                </c:pt>
                <c:pt idx="251">
                  <c:v>25.1</c:v>
                </c:pt>
                <c:pt idx="252">
                  <c:v>25.2</c:v>
                </c:pt>
                <c:pt idx="253">
                  <c:v>25.3</c:v>
                </c:pt>
                <c:pt idx="254">
                  <c:v>25.4</c:v>
                </c:pt>
                <c:pt idx="255">
                  <c:v>25.5</c:v>
                </c:pt>
                <c:pt idx="256">
                  <c:v>25.6</c:v>
                </c:pt>
                <c:pt idx="257">
                  <c:v>25.7</c:v>
                </c:pt>
                <c:pt idx="258">
                  <c:v>25.8</c:v>
                </c:pt>
                <c:pt idx="259">
                  <c:v>25.9</c:v>
                </c:pt>
                <c:pt idx="260">
                  <c:v>26</c:v>
                </c:pt>
                <c:pt idx="261">
                  <c:v>26.1</c:v>
                </c:pt>
                <c:pt idx="262">
                  <c:v>26.2</c:v>
                </c:pt>
                <c:pt idx="263">
                  <c:v>26.3</c:v>
                </c:pt>
                <c:pt idx="264">
                  <c:v>26.4</c:v>
                </c:pt>
                <c:pt idx="265">
                  <c:v>26.5</c:v>
                </c:pt>
                <c:pt idx="266">
                  <c:v>26.6</c:v>
                </c:pt>
                <c:pt idx="267">
                  <c:v>26.7</c:v>
                </c:pt>
                <c:pt idx="268">
                  <c:v>26.8</c:v>
                </c:pt>
                <c:pt idx="269">
                  <c:v>26.9</c:v>
                </c:pt>
                <c:pt idx="270">
                  <c:v>27</c:v>
                </c:pt>
                <c:pt idx="271">
                  <c:v>27.1</c:v>
                </c:pt>
                <c:pt idx="272">
                  <c:v>27.2</c:v>
                </c:pt>
                <c:pt idx="273">
                  <c:v>27.3</c:v>
                </c:pt>
                <c:pt idx="274">
                  <c:v>27.4</c:v>
                </c:pt>
                <c:pt idx="275">
                  <c:v>27.5</c:v>
                </c:pt>
                <c:pt idx="276">
                  <c:v>27.6</c:v>
                </c:pt>
                <c:pt idx="277">
                  <c:v>27.7</c:v>
                </c:pt>
                <c:pt idx="278">
                  <c:v>27.8</c:v>
                </c:pt>
                <c:pt idx="279">
                  <c:v>27.9</c:v>
                </c:pt>
                <c:pt idx="280">
                  <c:v>28</c:v>
                </c:pt>
                <c:pt idx="281">
                  <c:v>28.1</c:v>
                </c:pt>
                <c:pt idx="282">
                  <c:v>28.2</c:v>
                </c:pt>
                <c:pt idx="283">
                  <c:v>28.3</c:v>
                </c:pt>
                <c:pt idx="284">
                  <c:v>28.4</c:v>
                </c:pt>
                <c:pt idx="285">
                  <c:v>28.5</c:v>
                </c:pt>
                <c:pt idx="286">
                  <c:v>28.6</c:v>
                </c:pt>
                <c:pt idx="287">
                  <c:v>28.7</c:v>
                </c:pt>
                <c:pt idx="288">
                  <c:v>28.8</c:v>
                </c:pt>
                <c:pt idx="289">
                  <c:v>28.9</c:v>
                </c:pt>
                <c:pt idx="290">
                  <c:v>29</c:v>
                </c:pt>
                <c:pt idx="291">
                  <c:v>29.1</c:v>
                </c:pt>
                <c:pt idx="292">
                  <c:v>29.2</c:v>
                </c:pt>
                <c:pt idx="293">
                  <c:v>29.3</c:v>
                </c:pt>
                <c:pt idx="294">
                  <c:v>29.4</c:v>
                </c:pt>
                <c:pt idx="295">
                  <c:v>29.5</c:v>
                </c:pt>
                <c:pt idx="296">
                  <c:v>29.6</c:v>
                </c:pt>
                <c:pt idx="297">
                  <c:v>29.7</c:v>
                </c:pt>
                <c:pt idx="298">
                  <c:v>29.8</c:v>
                </c:pt>
                <c:pt idx="299">
                  <c:v>29.9</c:v>
                </c:pt>
                <c:pt idx="300">
                  <c:v>30</c:v>
                </c:pt>
                <c:pt idx="301">
                  <c:v>30.1</c:v>
                </c:pt>
                <c:pt idx="302">
                  <c:v>30.2</c:v>
                </c:pt>
                <c:pt idx="303">
                  <c:v>30.3</c:v>
                </c:pt>
                <c:pt idx="304">
                  <c:v>30.4</c:v>
                </c:pt>
                <c:pt idx="305">
                  <c:v>30.5</c:v>
                </c:pt>
                <c:pt idx="306">
                  <c:v>30.6</c:v>
                </c:pt>
                <c:pt idx="307">
                  <c:v>30.7</c:v>
                </c:pt>
                <c:pt idx="308">
                  <c:v>30.8</c:v>
                </c:pt>
                <c:pt idx="309">
                  <c:v>30.9</c:v>
                </c:pt>
                <c:pt idx="310">
                  <c:v>31</c:v>
                </c:pt>
                <c:pt idx="311">
                  <c:v>31.1</c:v>
                </c:pt>
                <c:pt idx="312">
                  <c:v>31.2</c:v>
                </c:pt>
                <c:pt idx="313">
                  <c:v>31.3</c:v>
                </c:pt>
                <c:pt idx="314">
                  <c:v>31.4</c:v>
                </c:pt>
                <c:pt idx="315">
                  <c:v>31.5</c:v>
                </c:pt>
                <c:pt idx="316">
                  <c:v>31.6</c:v>
                </c:pt>
                <c:pt idx="317">
                  <c:v>31.7</c:v>
                </c:pt>
                <c:pt idx="318">
                  <c:v>31.8</c:v>
                </c:pt>
                <c:pt idx="319">
                  <c:v>31.9</c:v>
                </c:pt>
                <c:pt idx="320">
                  <c:v>32</c:v>
                </c:pt>
                <c:pt idx="321">
                  <c:v>32.1</c:v>
                </c:pt>
                <c:pt idx="322">
                  <c:v>32.200000000000003</c:v>
                </c:pt>
                <c:pt idx="323">
                  <c:v>32.299999999999997</c:v>
                </c:pt>
                <c:pt idx="324">
                  <c:v>32.4</c:v>
                </c:pt>
                <c:pt idx="325">
                  <c:v>32.5</c:v>
                </c:pt>
                <c:pt idx="326">
                  <c:v>32.6</c:v>
                </c:pt>
                <c:pt idx="327">
                  <c:v>32.700000000000003</c:v>
                </c:pt>
                <c:pt idx="328">
                  <c:v>32.799999999999997</c:v>
                </c:pt>
                <c:pt idx="329">
                  <c:v>32.9</c:v>
                </c:pt>
                <c:pt idx="330">
                  <c:v>33</c:v>
                </c:pt>
                <c:pt idx="331">
                  <c:v>33.1</c:v>
                </c:pt>
                <c:pt idx="332">
                  <c:v>33.200000000000003</c:v>
                </c:pt>
                <c:pt idx="333">
                  <c:v>33.299999999999997</c:v>
                </c:pt>
                <c:pt idx="334">
                  <c:v>33.4</c:v>
                </c:pt>
                <c:pt idx="335">
                  <c:v>33.5</c:v>
                </c:pt>
                <c:pt idx="336">
                  <c:v>33.6</c:v>
                </c:pt>
                <c:pt idx="337">
                  <c:v>33.700000000000003</c:v>
                </c:pt>
                <c:pt idx="338">
                  <c:v>33.799999999999997</c:v>
                </c:pt>
                <c:pt idx="339">
                  <c:v>33.9</c:v>
                </c:pt>
                <c:pt idx="340">
                  <c:v>34</c:v>
                </c:pt>
                <c:pt idx="341">
                  <c:v>34.1</c:v>
                </c:pt>
                <c:pt idx="342">
                  <c:v>34.200000000000003</c:v>
                </c:pt>
                <c:pt idx="343">
                  <c:v>34.299999999999997</c:v>
                </c:pt>
                <c:pt idx="344">
                  <c:v>34.4</c:v>
                </c:pt>
                <c:pt idx="345">
                  <c:v>34.5</c:v>
                </c:pt>
                <c:pt idx="346">
                  <c:v>34.6</c:v>
                </c:pt>
                <c:pt idx="347">
                  <c:v>34.700000000000003</c:v>
                </c:pt>
                <c:pt idx="348">
                  <c:v>34.799999999999997</c:v>
                </c:pt>
                <c:pt idx="349">
                  <c:v>34.9</c:v>
                </c:pt>
                <c:pt idx="350">
                  <c:v>35</c:v>
                </c:pt>
                <c:pt idx="351">
                  <c:v>35.1</c:v>
                </c:pt>
                <c:pt idx="352">
                  <c:v>35.200000000000003</c:v>
                </c:pt>
                <c:pt idx="353">
                  <c:v>35.299999999999997</c:v>
                </c:pt>
                <c:pt idx="354">
                  <c:v>35.4</c:v>
                </c:pt>
                <c:pt idx="355">
                  <c:v>35.5</c:v>
                </c:pt>
                <c:pt idx="356">
                  <c:v>35.6</c:v>
                </c:pt>
                <c:pt idx="357">
                  <c:v>35.700000000000003</c:v>
                </c:pt>
                <c:pt idx="358">
                  <c:v>35.799999999999997</c:v>
                </c:pt>
                <c:pt idx="359">
                  <c:v>35.9</c:v>
                </c:pt>
                <c:pt idx="360">
                  <c:v>36</c:v>
                </c:pt>
                <c:pt idx="361">
                  <c:v>36.1</c:v>
                </c:pt>
                <c:pt idx="362">
                  <c:v>36.200000000000003</c:v>
                </c:pt>
                <c:pt idx="363">
                  <c:v>36.299999999999997</c:v>
                </c:pt>
                <c:pt idx="364">
                  <c:v>36.4</c:v>
                </c:pt>
                <c:pt idx="365">
                  <c:v>36.5</c:v>
                </c:pt>
                <c:pt idx="366">
                  <c:v>36.6</c:v>
                </c:pt>
                <c:pt idx="367">
                  <c:v>36.700000000000003</c:v>
                </c:pt>
                <c:pt idx="368">
                  <c:v>36.799999999999997</c:v>
                </c:pt>
                <c:pt idx="369">
                  <c:v>36.9</c:v>
                </c:pt>
                <c:pt idx="370">
                  <c:v>37</c:v>
                </c:pt>
                <c:pt idx="371">
                  <c:v>37.1</c:v>
                </c:pt>
                <c:pt idx="372">
                  <c:v>37.200000000000003</c:v>
                </c:pt>
                <c:pt idx="373">
                  <c:v>37.299999999999997</c:v>
                </c:pt>
                <c:pt idx="374">
                  <c:v>37.4</c:v>
                </c:pt>
                <c:pt idx="375">
                  <c:v>37.5</c:v>
                </c:pt>
                <c:pt idx="376">
                  <c:v>37.6</c:v>
                </c:pt>
                <c:pt idx="377">
                  <c:v>37.700000000000003</c:v>
                </c:pt>
                <c:pt idx="378">
                  <c:v>37.799999999999997</c:v>
                </c:pt>
                <c:pt idx="379">
                  <c:v>37.9</c:v>
                </c:pt>
                <c:pt idx="380">
                  <c:v>38</c:v>
                </c:pt>
                <c:pt idx="381">
                  <c:v>38.1</c:v>
                </c:pt>
                <c:pt idx="382">
                  <c:v>38.200000000000003</c:v>
                </c:pt>
                <c:pt idx="383">
                  <c:v>38.299999999999997</c:v>
                </c:pt>
                <c:pt idx="384">
                  <c:v>38.4</c:v>
                </c:pt>
                <c:pt idx="385">
                  <c:v>38.5</c:v>
                </c:pt>
                <c:pt idx="386">
                  <c:v>38.6</c:v>
                </c:pt>
                <c:pt idx="387">
                  <c:v>38.700000000000003</c:v>
                </c:pt>
                <c:pt idx="388">
                  <c:v>38.799999999999997</c:v>
                </c:pt>
                <c:pt idx="389">
                  <c:v>38.9</c:v>
                </c:pt>
                <c:pt idx="390">
                  <c:v>39</c:v>
                </c:pt>
                <c:pt idx="391">
                  <c:v>39.1</c:v>
                </c:pt>
                <c:pt idx="392">
                  <c:v>39.200000000000003</c:v>
                </c:pt>
                <c:pt idx="393">
                  <c:v>39.299999999999997</c:v>
                </c:pt>
                <c:pt idx="394">
                  <c:v>39.4</c:v>
                </c:pt>
                <c:pt idx="395">
                  <c:v>39.5</c:v>
                </c:pt>
                <c:pt idx="396">
                  <c:v>39.6</c:v>
                </c:pt>
                <c:pt idx="397">
                  <c:v>39.700000000000003</c:v>
                </c:pt>
                <c:pt idx="398">
                  <c:v>39.799999999999997</c:v>
                </c:pt>
                <c:pt idx="399">
                  <c:v>39.9</c:v>
                </c:pt>
                <c:pt idx="400">
                  <c:v>40</c:v>
                </c:pt>
                <c:pt idx="401">
                  <c:v>40.1</c:v>
                </c:pt>
                <c:pt idx="402">
                  <c:v>40.200000000000003</c:v>
                </c:pt>
                <c:pt idx="403">
                  <c:v>40.299999999999997</c:v>
                </c:pt>
                <c:pt idx="404">
                  <c:v>40.4</c:v>
                </c:pt>
                <c:pt idx="405">
                  <c:v>40.5</c:v>
                </c:pt>
                <c:pt idx="406">
                  <c:v>40.6</c:v>
                </c:pt>
                <c:pt idx="407">
                  <c:v>40.700000000000003</c:v>
                </c:pt>
                <c:pt idx="408">
                  <c:v>40.799999999999997</c:v>
                </c:pt>
                <c:pt idx="409">
                  <c:v>40.9</c:v>
                </c:pt>
                <c:pt idx="410">
                  <c:v>41</c:v>
                </c:pt>
                <c:pt idx="411">
                  <c:v>41.1</c:v>
                </c:pt>
                <c:pt idx="412">
                  <c:v>41.2</c:v>
                </c:pt>
                <c:pt idx="413">
                  <c:v>41.3</c:v>
                </c:pt>
                <c:pt idx="414">
                  <c:v>41.4</c:v>
                </c:pt>
                <c:pt idx="415">
                  <c:v>41.5</c:v>
                </c:pt>
                <c:pt idx="416">
                  <c:v>41.6</c:v>
                </c:pt>
                <c:pt idx="417">
                  <c:v>41.7</c:v>
                </c:pt>
                <c:pt idx="418">
                  <c:v>41.8</c:v>
                </c:pt>
                <c:pt idx="419">
                  <c:v>41.9</c:v>
                </c:pt>
                <c:pt idx="420">
                  <c:v>42</c:v>
                </c:pt>
                <c:pt idx="421">
                  <c:v>42.1</c:v>
                </c:pt>
                <c:pt idx="422">
                  <c:v>42.2</c:v>
                </c:pt>
                <c:pt idx="423">
                  <c:v>42.3</c:v>
                </c:pt>
                <c:pt idx="424">
                  <c:v>42.4</c:v>
                </c:pt>
                <c:pt idx="425">
                  <c:v>42.5</c:v>
                </c:pt>
                <c:pt idx="426">
                  <c:v>42.6</c:v>
                </c:pt>
                <c:pt idx="427">
                  <c:v>42.7</c:v>
                </c:pt>
                <c:pt idx="428">
                  <c:v>42.8</c:v>
                </c:pt>
                <c:pt idx="429">
                  <c:v>42.9</c:v>
                </c:pt>
                <c:pt idx="430">
                  <c:v>43</c:v>
                </c:pt>
                <c:pt idx="431">
                  <c:v>43.1</c:v>
                </c:pt>
                <c:pt idx="432">
                  <c:v>43.2</c:v>
                </c:pt>
                <c:pt idx="433">
                  <c:v>43.3</c:v>
                </c:pt>
                <c:pt idx="434">
                  <c:v>43.4</c:v>
                </c:pt>
                <c:pt idx="435">
                  <c:v>43.5</c:v>
                </c:pt>
                <c:pt idx="436">
                  <c:v>43.6</c:v>
                </c:pt>
                <c:pt idx="437">
                  <c:v>43.7</c:v>
                </c:pt>
                <c:pt idx="438">
                  <c:v>43.8</c:v>
                </c:pt>
                <c:pt idx="439">
                  <c:v>43.9</c:v>
                </c:pt>
                <c:pt idx="440">
                  <c:v>44</c:v>
                </c:pt>
                <c:pt idx="441">
                  <c:v>44.1</c:v>
                </c:pt>
                <c:pt idx="442">
                  <c:v>44.2</c:v>
                </c:pt>
                <c:pt idx="443">
                  <c:v>44.3</c:v>
                </c:pt>
                <c:pt idx="444">
                  <c:v>44.4</c:v>
                </c:pt>
                <c:pt idx="445">
                  <c:v>44.5</c:v>
                </c:pt>
                <c:pt idx="446">
                  <c:v>44.6</c:v>
                </c:pt>
                <c:pt idx="447">
                  <c:v>44.7</c:v>
                </c:pt>
                <c:pt idx="448">
                  <c:v>44.8</c:v>
                </c:pt>
                <c:pt idx="449">
                  <c:v>44.9</c:v>
                </c:pt>
                <c:pt idx="450">
                  <c:v>45</c:v>
                </c:pt>
                <c:pt idx="451">
                  <c:v>45.1</c:v>
                </c:pt>
                <c:pt idx="452">
                  <c:v>45.2</c:v>
                </c:pt>
                <c:pt idx="453">
                  <c:v>45.3</c:v>
                </c:pt>
                <c:pt idx="454">
                  <c:v>45.4</c:v>
                </c:pt>
                <c:pt idx="455">
                  <c:v>45.5</c:v>
                </c:pt>
                <c:pt idx="456">
                  <c:v>45.6</c:v>
                </c:pt>
                <c:pt idx="457">
                  <c:v>45.7</c:v>
                </c:pt>
                <c:pt idx="458">
                  <c:v>45.8</c:v>
                </c:pt>
                <c:pt idx="459">
                  <c:v>45.9</c:v>
                </c:pt>
                <c:pt idx="460">
                  <c:v>46</c:v>
                </c:pt>
                <c:pt idx="461">
                  <c:v>46.1</c:v>
                </c:pt>
                <c:pt idx="462">
                  <c:v>46.2</c:v>
                </c:pt>
                <c:pt idx="463">
                  <c:v>46.3</c:v>
                </c:pt>
                <c:pt idx="464">
                  <c:v>46.4</c:v>
                </c:pt>
                <c:pt idx="465">
                  <c:v>46.5</c:v>
                </c:pt>
                <c:pt idx="466">
                  <c:v>46.6</c:v>
                </c:pt>
                <c:pt idx="467">
                  <c:v>46.7</c:v>
                </c:pt>
                <c:pt idx="468">
                  <c:v>46.8</c:v>
                </c:pt>
                <c:pt idx="469">
                  <c:v>46.9</c:v>
                </c:pt>
                <c:pt idx="470">
                  <c:v>47</c:v>
                </c:pt>
                <c:pt idx="471">
                  <c:v>47.1</c:v>
                </c:pt>
                <c:pt idx="472">
                  <c:v>47.2</c:v>
                </c:pt>
                <c:pt idx="473">
                  <c:v>47.3</c:v>
                </c:pt>
                <c:pt idx="474">
                  <c:v>47.4</c:v>
                </c:pt>
                <c:pt idx="475">
                  <c:v>47.5</c:v>
                </c:pt>
                <c:pt idx="476">
                  <c:v>47.6</c:v>
                </c:pt>
                <c:pt idx="477">
                  <c:v>47.7</c:v>
                </c:pt>
                <c:pt idx="478">
                  <c:v>47.8</c:v>
                </c:pt>
                <c:pt idx="479">
                  <c:v>47.9</c:v>
                </c:pt>
                <c:pt idx="480">
                  <c:v>48</c:v>
                </c:pt>
                <c:pt idx="481">
                  <c:v>48.1</c:v>
                </c:pt>
                <c:pt idx="482">
                  <c:v>48.2</c:v>
                </c:pt>
                <c:pt idx="483">
                  <c:v>48.3</c:v>
                </c:pt>
                <c:pt idx="484">
                  <c:v>48.4</c:v>
                </c:pt>
                <c:pt idx="485">
                  <c:v>48.5</c:v>
                </c:pt>
                <c:pt idx="486">
                  <c:v>48.6</c:v>
                </c:pt>
                <c:pt idx="487">
                  <c:v>48.7</c:v>
                </c:pt>
                <c:pt idx="488">
                  <c:v>48.8</c:v>
                </c:pt>
                <c:pt idx="489">
                  <c:v>48.9</c:v>
                </c:pt>
                <c:pt idx="490">
                  <c:v>49</c:v>
                </c:pt>
                <c:pt idx="491">
                  <c:v>49.1</c:v>
                </c:pt>
                <c:pt idx="492">
                  <c:v>49.2</c:v>
                </c:pt>
                <c:pt idx="493">
                  <c:v>49.3</c:v>
                </c:pt>
                <c:pt idx="494">
                  <c:v>49.4</c:v>
                </c:pt>
                <c:pt idx="495">
                  <c:v>49.5</c:v>
                </c:pt>
                <c:pt idx="496">
                  <c:v>49.6</c:v>
                </c:pt>
                <c:pt idx="497">
                  <c:v>49.7</c:v>
                </c:pt>
                <c:pt idx="498">
                  <c:v>49.8</c:v>
                </c:pt>
                <c:pt idx="499">
                  <c:v>49.9</c:v>
                </c:pt>
                <c:pt idx="500">
                  <c:v>50</c:v>
                </c:pt>
                <c:pt idx="501">
                  <c:v>50.1</c:v>
                </c:pt>
                <c:pt idx="502">
                  <c:v>50.2</c:v>
                </c:pt>
                <c:pt idx="503">
                  <c:v>50.3</c:v>
                </c:pt>
                <c:pt idx="504">
                  <c:v>50.4</c:v>
                </c:pt>
                <c:pt idx="505">
                  <c:v>50.5</c:v>
                </c:pt>
                <c:pt idx="506">
                  <c:v>50.6</c:v>
                </c:pt>
                <c:pt idx="507">
                  <c:v>50.7</c:v>
                </c:pt>
                <c:pt idx="508">
                  <c:v>50.8</c:v>
                </c:pt>
                <c:pt idx="509">
                  <c:v>50.9</c:v>
                </c:pt>
                <c:pt idx="510">
                  <c:v>51</c:v>
                </c:pt>
                <c:pt idx="511">
                  <c:v>51.1</c:v>
                </c:pt>
                <c:pt idx="512">
                  <c:v>51.2</c:v>
                </c:pt>
                <c:pt idx="513">
                  <c:v>51.3</c:v>
                </c:pt>
                <c:pt idx="514">
                  <c:v>51.4</c:v>
                </c:pt>
                <c:pt idx="515">
                  <c:v>51.5</c:v>
                </c:pt>
                <c:pt idx="516">
                  <c:v>51.6</c:v>
                </c:pt>
                <c:pt idx="517">
                  <c:v>51.7</c:v>
                </c:pt>
                <c:pt idx="518">
                  <c:v>51.8</c:v>
                </c:pt>
                <c:pt idx="519">
                  <c:v>51.9</c:v>
                </c:pt>
                <c:pt idx="520">
                  <c:v>52</c:v>
                </c:pt>
                <c:pt idx="521">
                  <c:v>52.1</c:v>
                </c:pt>
                <c:pt idx="522">
                  <c:v>52.2</c:v>
                </c:pt>
                <c:pt idx="523">
                  <c:v>52.3</c:v>
                </c:pt>
                <c:pt idx="524">
                  <c:v>52.4</c:v>
                </c:pt>
                <c:pt idx="525">
                  <c:v>52.5</c:v>
                </c:pt>
                <c:pt idx="526">
                  <c:v>52.6</c:v>
                </c:pt>
                <c:pt idx="527">
                  <c:v>52.7</c:v>
                </c:pt>
                <c:pt idx="528">
                  <c:v>52.8</c:v>
                </c:pt>
                <c:pt idx="529">
                  <c:v>52.9</c:v>
                </c:pt>
                <c:pt idx="530">
                  <c:v>53</c:v>
                </c:pt>
                <c:pt idx="531">
                  <c:v>53.1</c:v>
                </c:pt>
                <c:pt idx="532">
                  <c:v>53.2</c:v>
                </c:pt>
                <c:pt idx="533">
                  <c:v>53.3</c:v>
                </c:pt>
                <c:pt idx="534">
                  <c:v>53.4</c:v>
                </c:pt>
                <c:pt idx="535">
                  <c:v>53.5</c:v>
                </c:pt>
                <c:pt idx="536">
                  <c:v>53.6</c:v>
                </c:pt>
                <c:pt idx="537">
                  <c:v>53.7</c:v>
                </c:pt>
                <c:pt idx="538">
                  <c:v>53.8</c:v>
                </c:pt>
                <c:pt idx="539">
                  <c:v>53.9</c:v>
                </c:pt>
                <c:pt idx="540">
                  <c:v>54</c:v>
                </c:pt>
                <c:pt idx="541">
                  <c:v>54.1</c:v>
                </c:pt>
                <c:pt idx="542">
                  <c:v>54.2</c:v>
                </c:pt>
                <c:pt idx="543">
                  <c:v>54.3</c:v>
                </c:pt>
                <c:pt idx="544">
                  <c:v>54.4</c:v>
                </c:pt>
                <c:pt idx="545">
                  <c:v>54.5</c:v>
                </c:pt>
                <c:pt idx="546">
                  <c:v>54.6</c:v>
                </c:pt>
                <c:pt idx="547">
                  <c:v>54.7</c:v>
                </c:pt>
                <c:pt idx="548">
                  <c:v>54.8</c:v>
                </c:pt>
                <c:pt idx="549">
                  <c:v>54.9</c:v>
                </c:pt>
                <c:pt idx="550">
                  <c:v>55</c:v>
                </c:pt>
                <c:pt idx="551">
                  <c:v>55.1</c:v>
                </c:pt>
                <c:pt idx="552">
                  <c:v>55.2</c:v>
                </c:pt>
                <c:pt idx="553">
                  <c:v>55.3</c:v>
                </c:pt>
                <c:pt idx="554">
                  <c:v>55.4</c:v>
                </c:pt>
                <c:pt idx="555">
                  <c:v>55.5</c:v>
                </c:pt>
                <c:pt idx="556">
                  <c:v>55.6</c:v>
                </c:pt>
                <c:pt idx="557">
                  <c:v>55.7</c:v>
                </c:pt>
                <c:pt idx="558">
                  <c:v>55.8</c:v>
                </c:pt>
                <c:pt idx="559">
                  <c:v>55.9</c:v>
                </c:pt>
                <c:pt idx="560">
                  <c:v>56</c:v>
                </c:pt>
                <c:pt idx="561">
                  <c:v>56.1</c:v>
                </c:pt>
                <c:pt idx="562">
                  <c:v>56.2</c:v>
                </c:pt>
                <c:pt idx="563">
                  <c:v>56.3</c:v>
                </c:pt>
                <c:pt idx="564">
                  <c:v>56.4</c:v>
                </c:pt>
                <c:pt idx="565">
                  <c:v>56.5</c:v>
                </c:pt>
                <c:pt idx="566">
                  <c:v>56.6</c:v>
                </c:pt>
                <c:pt idx="567">
                  <c:v>56.7</c:v>
                </c:pt>
                <c:pt idx="568">
                  <c:v>56.8</c:v>
                </c:pt>
                <c:pt idx="569">
                  <c:v>56.9</c:v>
                </c:pt>
                <c:pt idx="570">
                  <c:v>57</c:v>
                </c:pt>
                <c:pt idx="571">
                  <c:v>57.1</c:v>
                </c:pt>
                <c:pt idx="572">
                  <c:v>57.2</c:v>
                </c:pt>
                <c:pt idx="573">
                  <c:v>57.3</c:v>
                </c:pt>
                <c:pt idx="574">
                  <c:v>57.4</c:v>
                </c:pt>
                <c:pt idx="575">
                  <c:v>57.5</c:v>
                </c:pt>
                <c:pt idx="576">
                  <c:v>57.6</c:v>
                </c:pt>
                <c:pt idx="577">
                  <c:v>57.7</c:v>
                </c:pt>
                <c:pt idx="578">
                  <c:v>57.8</c:v>
                </c:pt>
                <c:pt idx="579">
                  <c:v>57.9</c:v>
                </c:pt>
                <c:pt idx="580">
                  <c:v>58</c:v>
                </c:pt>
                <c:pt idx="581">
                  <c:v>58.1</c:v>
                </c:pt>
                <c:pt idx="582">
                  <c:v>58.2</c:v>
                </c:pt>
                <c:pt idx="583">
                  <c:v>58.3</c:v>
                </c:pt>
                <c:pt idx="584">
                  <c:v>58.4</c:v>
                </c:pt>
                <c:pt idx="585">
                  <c:v>58.5</c:v>
                </c:pt>
                <c:pt idx="586">
                  <c:v>58.6</c:v>
                </c:pt>
                <c:pt idx="587">
                  <c:v>58.7</c:v>
                </c:pt>
                <c:pt idx="588">
                  <c:v>58.8</c:v>
                </c:pt>
                <c:pt idx="589">
                  <c:v>58.9</c:v>
                </c:pt>
                <c:pt idx="590">
                  <c:v>59</c:v>
                </c:pt>
                <c:pt idx="591">
                  <c:v>59.1</c:v>
                </c:pt>
                <c:pt idx="592">
                  <c:v>59.2</c:v>
                </c:pt>
                <c:pt idx="593">
                  <c:v>59.3</c:v>
                </c:pt>
                <c:pt idx="594">
                  <c:v>59.4</c:v>
                </c:pt>
                <c:pt idx="595">
                  <c:v>59.5</c:v>
                </c:pt>
                <c:pt idx="596">
                  <c:v>59.6</c:v>
                </c:pt>
                <c:pt idx="597">
                  <c:v>59.7</c:v>
                </c:pt>
                <c:pt idx="598">
                  <c:v>59.8</c:v>
                </c:pt>
                <c:pt idx="599">
                  <c:v>59.9</c:v>
                </c:pt>
                <c:pt idx="600">
                  <c:v>60</c:v>
                </c:pt>
                <c:pt idx="601">
                  <c:v>60.1</c:v>
                </c:pt>
                <c:pt idx="602">
                  <c:v>60.2</c:v>
                </c:pt>
                <c:pt idx="603">
                  <c:v>60.3</c:v>
                </c:pt>
                <c:pt idx="604">
                  <c:v>60.4</c:v>
                </c:pt>
                <c:pt idx="605">
                  <c:v>60.5</c:v>
                </c:pt>
                <c:pt idx="606">
                  <c:v>60.6</c:v>
                </c:pt>
                <c:pt idx="607">
                  <c:v>60.7</c:v>
                </c:pt>
                <c:pt idx="608">
                  <c:v>60.8</c:v>
                </c:pt>
                <c:pt idx="609">
                  <c:v>60.9</c:v>
                </c:pt>
                <c:pt idx="610">
                  <c:v>61</c:v>
                </c:pt>
                <c:pt idx="611">
                  <c:v>61.1</c:v>
                </c:pt>
                <c:pt idx="612">
                  <c:v>61.2</c:v>
                </c:pt>
                <c:pt idx="613">
                  <c:v>61.3</c:v>
                </c:pt>
                <c:pt idx="614">
                  <c:v>61.4</c:v>
                </c:pt>
                <c:pt idx="615">
                  <c:v>61.5</c:v>
                </c:pt>
                <c:pt idx="616">
                  <c:v>61.6</c:v>
                </c:pt>
                <c:pt idx="617">
                  <c:v>61.7</c:v>
                </c:pt>
                <c:pt idx="618">
                  <c:v>61.8</c:v>
                </c:pt>
                <c:pt idx="619">
                  <c:v>61.9</c:v>
                </c:pt>
                <c:pt idx="620">
                  <c:v>62</c:v>
                </c:pt>
                <c:pt idx="621">
                  <c:v>62.1</c:v>
                </c:pt>
                <c:pt idx="622">
                  <c:v>62.2</c:v>
                </c:pt>
                <c:pt idx="623">
                  <c:v>62.3</c:v>
                </c:pt>
                <c:pt idx="624">
                  <c:v>62.4</c:v>
                </c:pt>
                <c:pt idx="625">
                  <c:v>62.5</c:v>
                </c:pt>
                <c:pt idx="626">
                  <c:v>62.6</c:v>
                </c:pt>
                <c:pt idx="627">
                  <c:v>62.7</c:v>
                </c:pt>
                <c:pt idx="628">
                  <c:v>62.8</c:v>
                </c:pt>
                <c:pt idx="629">
                  <c:v>62.9</c:v>
                </c:pt>
                <c:pt idx="630">
                  <c:v>63</c:v>
                </c:pt>
                <c:pt idx="631">
                  <c:v>63.1</c:v>
                </c:pt>
                <c:pt idx="632">
                  <c:v>63.2</c:v>
                </c:pt>
                <c:pt idx="633">
                  <c:v>63.3</c:v>
                </c:pt>
                <c:pt idx="634">
                  <c:v>63.4</c:v>
                </c:pt>
                <c:pt idx="635">
                  <c:v>63.5</c:v>
                </c:pt>
                <c:pt idx="636">
                  <c:v>63.6</c:v>
                </c:pt>
                <c:pt idx="637">
                  <c:v>63.7</c:v>
                </c:pt>
                <c:pt idx="638">
                  <c:v>63.8</c:v>
                </c:pt>
                <c:pt idx="639">
                  <c:v>63.9</c:v>
                </c:pt>
                <c:pt idx="640">
                  <c:v>64</c:v>
                </c:pt>
                <c:pt idx="641">
                  <c:v>64.099999999999994</c:v>
                </c:pt>
                <c:pt idx="642">
                  <c:v>64.2</c:v>
                </c:pt>
                <c:pt idx="643">
                  <c:v>64.3</c:v>
                </c:pt>
                <c:pt idx="644">
                  <c:v>64.400000000000006</c:v>
                </c:pt>
                <c:pt idx="645">
                  <c:v>64.5</c:v>
                </c:pt>
                <c:pt idx="646">
                  <c:v>64.599999999999994</c:v>
                </c:pt>
                <c:pt idx="647">
                  <c:v>64.7</c:v>
                </c:pt>
                <c:pt idx="648">
                  <c:v>64.8</c:v>
                </c:pt>
                <c:pt idx="649">
                  <c:v>64.900000000000006</c:v>
                </c:pt>
                <c:pt idx="650">
                  <c:v>65</c:v>
                </c:pt>
                <c:pt idx="651">
                  <c:v>65.099999999999994</c:v>
                </c:pt>
                <c:pt idx="652">
                  <c:v>65.2</c:v>
                </c:pt>
                <c:pt idx="653">
                  <c:v>65.3</c:v>
                </c:pt>
                <c:pt idx="654">
                  <c:v>65.400000000000006</c:v>
                </c:pt>
                <c:pt idx="655">
                  <c:v>65.5</c:v>
                </c:pt>
                <c:pt idx="656">
                  <c:v>65.599999999999994</c:v>
                </c:pt>
                <c:pt idx="657">
                  <c:v>65.7</c:v>
                </c:pt>
                <c:pt idx="658">
                  <c:v>65.8</c:v>
                </c:pt>
                <c:pt idx="659">
                  <c:v>65.900000000000006</c:v>
                </c:pt>
                <c:pt idx="660">
                  <c:v>66</c:v>
                </c:pt>
                <c:pt idx="661">
                  <c:v>66.099999999999994</c:v>
                </c:pt>
                <c:pt idx="662">
                  <c:v>66.2</c:v>
                </c:pt>
                <c:pt idx="663">
                  <c:v>66.3</c:v>
                </c:pt>
                <c:pt idx="664">
                  <c:v>66.400000000000006</c:v>
                </c:pt>
                <c:pt idx="665">
                  <c:v>66.5</c:v>
                </c:pt>
                <c:pt idx="666">
                  <c:v>66.599999999999994</c:v>
                </c:pt>
                <c:pt idx="667">
                  <c:v>66.7</c:v>
                </c:pt>
                <c:pt idx="668">
                  <c:v>66.8</c:v>
                </c:pt>
                <c:pt idx="669">
                  <c:v>66.900000000000006</c:v>
                </c:pt>
                <c:pt idx="670">
                  <c:v>67</c:v>
                </c:pt>
                <c:pt idx="671">
                  <c:v>67.099999999999994</c:v>
                </c:pt>
                <c:pt idx="672">
                  <c:v>67.2</c:v>
                </c:pt>
                <c:pt idx="673">
                  <c:v>67.3</c:v>
                </c:pt>
                <c:pt idx="674">
                  <c:v>67.400000000000006</c:v>
                </c:pt>
                <c:pt idx="675">
                  <c:v>67.5</c:v>
                </c:pt>
                <c:pt idx="676">
                  <c:v>67.599999999999994</c:v>
                </c:pt>
                <c:pt idx="677">
                  <c:v>67.7</c:v>
                </c:pt>
                <c:pt idx="678">
                  <c:v>67.8</c:v>
                </c:pt>
                <c:pt idx="679">
                  <c:v>67.900000000000006</c:v>
                </c:pt>
                <c:pt idx="680">
                  <c:v>68</c:v>
                </c:pt>
                <c:pt idx="681">
                  <c:v>68.099999999999994</c:v>
                </c:pt>
                <c:pt idx="682">
                  <c:v>68.2</c:v>
                </c:pt>
                <c:pt idx="683">
                  <c:v>68.3</c:v>
                </c:pt>
                <c:pt idx="684">
                  <c:v>68.400000000000006</c:v>
                </c:pt>
                <c:pt idx="685">
                  <c:v>68.5</c:v>
                </c:pt>
                <c:pt idx="686">
                  <c:v>68.599999999999994</c:v>
                </c:pt>
                <c:pt idx="687">
                  <c:v>68.7</c:v>
                </c:pt>
                <c:pt idx="688">
                  <c:v>68.8</c:v>
                </c:pt>
                <c:pt idx="689">
                  <c:v>68.900000000000006</c:v>
                </c:pt>
                <c:pt idx="690">
                  <c:v>69</c:v>
                </c:pt>
                <c:pt idx="691">
                  <c:v>69.099999999999994</c:v>
                </c:pt>
                <c:pt idx="692">
                  <c:v>69.2</c:v>
                </c:pt>
                <c:pt idx="693">
                  <c:v>69.3</c:v>
                </c:pt>
                <c:pt idx="694">
                  <c:v>69.400000000000006</c:v>
                </c:pt>
                <c:pt idx="695">
                  <c:v>69.5</c:v>
                </c:pt>
                <c:pt idx="696">
                  <c:v>69.599999999999994</c:v>
                </c:pt>
                <c:pt idx="697">
                  <c:v>69.7</c:v>
                </c:pt>
                <c:pt idx="698">
                  <c:v>69.8</c:v>
                </c:pt>
                <c:pt idx="699">
                  <c:v>69.900000000000006</c:v>
                </c:pt>
                <c:pt idx="700">
                  <c:v>70</c:v>
                </c:pt>
              </c:numCache>
            </c:numRef>
          </c:xVal>
          <c:yVal>
            <c:numRef>
              <c:f>Microsoft_Excel_Worksheet1!$C$2:$C$10002</c:f>
              <c:numCache>
                <c:formatCode>General</c:formatCode>
                <c:ptCount val="10001"/>
                <c:pt idx="0">
                  <c:v>0.85779421848443804</c:v>
                </c:pt>
                <c:pt idx="1">
                  <c:v>0.85810063306853401</c:v>
                </c:pt>
                <c:pt idx="2">
                  <c:v>0.85840712608564296</c:v>
                </c:pt>
                <c:pt idx="3">
                  <c:v>0.85871369721297797</c:v>
                </c:pt>
                <c:pt idx="4">
                  <c:v>0.85902034612262601</c:v>
                </c:pt>
                <c:pt idx="5">
                  <c:v>0.85932707248145301</c:v>
                </c:pt>
                <c:pt idx="6">
                  <c:v>0.85963387595101404</c:v>
                </c:pt>
                <c:pt idx="7">
                  <c:v>0.85994075618745702</c:v>
                </c:pt>
                <c:pt idx="8">
                  <c:v>0.86024771284142398</c:v>
                </c:pt>
                <c:pt idx="9">
                  <c:v>0.86055474555795497</c:v>
                </c:pt>
                <c:pt idx="10">
                  <c:v>0.86086185397638304</c:v>
                </c:pt>
                <c:pt idx="11">
                  <c:v>0.86116903773023501</c:v>
                </c:pt>
                <c:pt idx="12">
                  <c:v>0.86147629644712198</c:v>
                </c:pt>
                <c:pt idx="13">
                  <c:v>0.86178362974863398</c:v>
                </c:pt>
                <c:pt idx="14">
                  <c:v>0.86209103725022695</c:v>
                </c:pt>
                <c:pt idx="15">
                  <c:v>0.86239851856111405</c:v>
                </c:pt>
                <c:pt idx="16">
                  <c:v>0.86270607328414295</c:v>
                </c:pt>
                <c:pt idx="17">
                  <c:v>0.86301370101568697</c:v>
                </c:pt>
                <c:pt idx="18">
                  <c:v>0.86332140134551705</c:v>
                </c:pt>
                <c:pt idx="19">
                  <c:v>0.86362917385668303</c:v>
                </c:pt>
                <c:pt idx="20">
                  <c:v>0.86393701812538604</c:v>
                </c:pt>
                <c:pt idx="21">
                  <c:v>0.86424493372084898</c:v>
                </c:pt>
                <c:pt idx="22">
                  <c:v>0.86455292020518604</c:v>
                </c:pt>
                <c:pt idx="23">
                  <c:v>0.86486097713326704</c:v>
                </c:pt>
                <c:pt idx="24">
                  <c:v>0.86516910405257996</c:v>
                </c:pt>
                <c:pt idx="25">
                  <c:v>0.86547730050309202</c:v>
                </c:pt>
                <c:pt idx="26">
                  <c:v>0.86578556601710099</c:v>
                </c:pt>
                <c:pt idx="27">
                  <c:v>0.86609390011909104</c:v>
                </c:pt>
                <c:pt idx="28">
                  <c:v>0.86640230232558302</c:v>
                </c:pt>
                <c:pt idx="29">
                  <c:v>0.86671077214497605</c:v>
                </c:pt>
                <c:pt idx="30">
                  <c:v>0.867019309077391</c:v>
                </c:pt>
                <c:pt idx="31">
                  <c:v>0.86732791261451303</c:v>
                </c:pt>
                <c:pt idx="32">
                  <c:v>0.86763658223941897</c:v>
                </c:pt>
                <c:pt idx="33">
                  <c:v>0.86794531742641401</c:v>
                </c:pt>
                <c:pt idx="34">
                  <c:v>0.86825411764085403</c:v>
                </c:pt>
                <c:pt idx="35">
                  <c:v>0.868562982338972</c:v>
                </c:pt>
                <c:pt idx="36">
                  <c:v>0.86887191096769201</c:v>
                </c:pt>
                <c:pt idx="37">
                  <c:v>0.86918090296444805</c:v>
                </c:pt>
                <c:pt idx="38">
                  <c:v>0.86948995775698901</c:v>
                </c:pt>
                <c:pt idx="39">
                  <c:v>0.86979907476318596</c:v>
                </c:pt>
                <c:pt idx="40">
                  <c:v>0.87010825339083298</c:v>
                </c:pt>
                <c:pt idx="41">
                  <c:v>0.87041749303744098</c:v>
                </c:pt>
                <c:pt idx="42">
                  <c:v>0.87072679309002798</c:v>
                </c:pt>
                <c:pt idx="43">
                  <c:v>0.87103615292490499</c:v>
                </c:pt>
                <c:pt idx="44">
                  <c:v>0.87134557190745499</c:v>
                </c:pt>
                <c:pt idx="45">
                  <c:v>0.87165504939191096</c:v>
                </c:pt>
                <c:pt idx="46">
                  <c:v>0.87196458472111904</c:v>
                </c:pt>
                <c:pt idx="47">
                  <c:v>0.87227417722630496</c:v>
                </c:pt>
                <c:pt idx="48">
                  <c:v>0.87258382622683395</c:v>
                </c:pt>
                <c:pt idx="49">
                  <c:v>0.87289353102995504</c:v>
                </c:pt>
                <c:pt idx="50">
                  <c:v>0.87320329093055205</c:v>
                </c:pt>
                <c:pt idx="51">
                  <c:v>0.87351310521087899</c:v>
                </c:pt>
                <c:pt idx="52">
                  <c:v>0.873822973140294</c:v>
                </c:pt>
                <c:pt idx="53">
                  <c:v>0.87413289397497895</c:v>
                </c:pt>
                <c:pt idx="54">
                  <c:v>0.87444286695766604</c:v>
                </c:pt>
                <c:pt idx="55">
                  <c:v>0.87475289131734002</c:v>
                </c:pt>
                <c:pt idx="56">
                  <c:v>0.87506296626894597</c:v>
                </c:pt>
                <c:pt idx="57">
                  <c:v>0.87537309101308503</c:v>
                </c:pt>
                <c:pt idx="58">
                  <c:v>0.87568326473569802</c:v>
                </c:pt>
                <c:pt idx="59">
                  <c:v>0.87599348660774901</c:v>
                </c:pt>
                <c:pt idx="60">
                  <c:v>0.87630375578489395</c:v>
                </c:pt>
                <c:pt idx="61">
                  <c:v>0.87661407140714198</c:v>
                </c:pt>
                <c:pt idx="62">
                  <c:v>0.87692443259851205</c:v>
                </c:pt>
                <c:pt idx="63">
                  <c:v>0.87723483846667405</c:v>
                </c:pt>
                <c:pt idx="64">
                  <c:v>0.87754528810258403</c:v>
                </c:pt>
                <c:pt idx="65">
                  <c:v>0.87785578058010805</c:v>
                </c:pt>
                <c:pt idx="66">
                  <c:v>0.87816631495563902</c:v>
                </c:pt>
                <c:pt idx="67">
                  <c:v>0.87847689026769904</c:v>
                </c:pt>
                <c:pt idx="68">
                  <c:v>0.87878750553653195</c:v>
                </c:pt>
                <c:pt idx="69">
                  <c:v>0.87909815976368799</c:v>
                </c:pt>
                <c:pt idx="70">
                  <c:v>0.87940885193159302</c:v>
                </c:pt>
                <c:pt idx="71">
                  <c:v>0.87971958100310599</c:v>
                </c:pt>
                <c:pt idx="72">
                  <c:v>0.88003034592106799</c:v>
                </c:pt>
                <c:pt idx="73">
                  <c:v>0.88034114560783505</c:v>
                </c:pt>
                <c:pt idx="74">
                  <c:v>0.88065197896479996</c:v>
                </c:pt>
                <c:pt idx="75">
                  <c:v>0.88096284487189902</c:v>
                </c:pt>
                <c:pt idx="76">
                  <c:v>0.88127374218710497</c:v>
                </c:pt>
                <c:pt idx="77">
                  <c:v>0.88158466974590699</c:v>
                </c:pt>
                <c:pt idx="78">
                  <c:v>0.88189562636077701</c:v>
                </c:pt>
                <c:pt idx="79">
                  <c:v>0.88220661082061402</c:v>
                </c:pt>
                <c:pt idx="80">
                  <c:v>0.88251762189018301</c:v>
                </c:pt>
                <c:pt idx="81">
                  <c:v>0.88282865830952595</c:v>
                </c:pt>
                <c:pt idx="82">
                  <c:v>0.88313971879336794</c:v>
                </c:pt>
                <c:pt idx="83">
                  <c:v>0.88345080203049298</c:v>
                </c:pt>
                <c:pt idx="84">
                  <c:v>0.88376190668311405</c:v>
                </c:pt>
                <c:pt idx="85">
                  <c:v>0.88407303138621696</c:v>
                </c:pt>
                <c:pt idx="86">
                  <c:v>0.88438417474688102</c:v>
                </c:pt>
                <c:pt idx="87">
                  <c:v>0.88469533534359601</c:v>
                </c:pt>
                <c:pt idx="88">
                  <c:v>0.88500651172553702</c:v>
                </c:pt>
                <c:pt idx="89">
                  <c:v>0.88531770241183505</c:v>
                </c:pt>
                <c:pt idx="90">
                  <c:v>0.885628905890815</c:v>
                </c:pt>
                <c:pt idx="91">
                  <c:v>0.88594012061921801</c:v>
                </c:pt>
                <c:pt idx="92">
                  <c:v>0.88625134502139302</c:v>
                </c:pt>
                <c:pt idx="93">
                  <c:v>0.88656257748846701</c:v>
                </c:pt>
                <c:pt idx="94">
                  <c:v>0.88687381637749296</c:v>
                </c:pt>
                <c:pt idx="95">
                  <c:v>0.88718506001056396</c:v>
                </c:pt>
                <c:pt idx="96">
                  <c:v>0.887496306673909</c:v>
                </c:pt>
                <c:pt idx="97">
                  <c:v>0.88780755461694905</c:v>
                </c:pt>
                <c:pt idx="98">
                  <c:v>0.88811880205133598</c:v>
                </c:pt>
                <c:pt idx="99">
                  <c:v>0.888430047149948</c:v>
                </c:pt>
                <c:pt idx="100">
                  <c:v>0.88874128804587005</c:v>
                </c:pt>
                <c:pt idx="101">
                  <c:v>0.88905252283132197</c:v>
                </c:pt>
                <c:pt idx="102">
                  <c:v>0.88936374955656605</c:v>
                </c:pt>
                <c:pt idx="103">
                  <c:v>0.88967496622877895</c:v>
                </c:pt>
                <c:pt idx="104">
                  <c:v>0.88998617081087705</c:v>
                </c:pt>
                <c:pt idx="105">
                  <c:v>0.890297361220314</c:v>
                </c:pt>
                <c:pt idx="106">
                  <c:v>0.89060853532783502</c:v>
                </c:pt>
                <c:pt idx="107">
                  <c:v>0.89091969095618595</c:v>
                </c:pt>
                <c:pt idx="108">
                  <c:v>0.89123082587878899</c:v>
                </c:pt>
                <c:pt idx="109">
                  <c:v>0.89154193781836699</c:v>
                </c:pt>
                <c:pt idx="110">
                  <c:v>0.89185302444551995</c:v>
                </c:pt>
                <c:pt idx="111">
                  <c:v>0.89216408337726305</c:v>
                </c:pt>
                <c:pt idx="112">
                  <c:v>0.89247511217550601</c:v>
                </c:pt>
                <c:pt idx="113">
                  <c:v>0.892786108345485</c:v>
                </c:pt>
                <c:pt idx="114">
                  <c:v>0.89309706933413802</c:v>
                </c:pt>
                <c:pt idx="115">
                  <c:v>0.89340799252843095</c:v>
                </c:pt>
                <c:pt idx="116">
                  <c:v>0.89371887525361704</c:v>
                </c:pt>
                <c:pt idx="117">
                  <c:v>0.894029714771441</c:v>
                </c:pt>
                <c:pt idx="118">
                  <c:v>0.89434050827827904</c:v>
                </c:pt>
                <c:pt idx="119">
                  <c:v>0.89465125290321401</c:v>
                </c:pt>
                <c:pt idx="120">
                  <c:v>0.89496194570604004</c:v>
                </c:pt>
                <c:pt idx="121">
                  <c:v>0.89527258367520202</c:v>
                </c:pt>
                <c:pt idx="122">
                  <c:v>0.89558316372565205</c:v>
                </c:pt>
                <c:pt idx="123">
                  <c:v>0.89589368269663705</c:v>
                </c:pt>
                <c:pt idx="124">
                  <c:v>0.89620413734940396</c:v>
                </c:pt>
                <c:pt idx="125">
                  <c:v>0.89651452436481405</c:v>
                </c:pt>
                <c:pt idx="126">
                  <c:v>0.89682484034088705</c:v>
                </c:pt>
                <c:pt idx="127">
                  <c:v>0.89713508179023205</c:v>
                </c:pt>
                <c:pt idx="128">
                  <c:v>0.89744524513740198</c:v>
                </c:pt>
                <c:pt idx="129">
                  <c:v>0.89775532671614</c:v>
                </c:pt>
                <c:pt idx="130">
                  <c:v>0.89806532276652595</c:v>
                </c:pt>
                <c:pt idx="131">
                  <c:v>0.89837522943200998</c:v>
                </c:pt>
                <c:pt idx="132">
                  <c:v>0.89868504275633998</c:v>
                </c:pt>
                <c:pt idx="133">
                  <c:v>0.89899475868037004</c:v>
                </c:pt>
                <c:pt idx="134">
                  <c:v>0.899304373038741</c:v>
                </c:pt>
                <c:pt idx="135">
                  <c:v>0.89961388155643696</c:v>
                </c:pt>
                <c:pt idx="136">
                  <c:v>0.89992327984521003</c:v>
                </c:pt>
                <c:pt idx="137">
                  <c:v>0.90023256339985502</c:v>
                </c:pt>
                <c:pt idx="138">
                  <c:v>0.90054172759435303</c:v>
                </c:pt>
                <c:pt idx="139">
                  <c:v>0.900850767677841</c:v>
                </c:pt>
                <c:pt idx="140">
                  <c:v>0.90115967877044401</c:v>
                </c:pt>
                <c:pt idx="141">
                  <c:v>0.90146845585891699</c:v>
                </c:pt>
                <c:pt idx="142">
                  <c:v>0.901777093792127</c:v>
                </c:pt>
                <c:pt idx="143">
                  <c:v>0.90208558727634403</c:v>
                </c:pt>
                <c:pt idx="144">
                  <c:v>0.90239393087033604</c:v>
                </c:pt>
                <c:pt idx="145">
                  <c:v>0.90270211898026997</c:v>
                </c:pt>
                <c:pt idx="146">
                  <c:v>0.90301014585439299</c:v>
                </c:pt>
                <c:pt idx="147">
                  <c:v>0.90331800557749498</c:v>
                </c:pt>
                <c:pt idx="148">
                  <c:v>0.90362569206513599</c:v>
                </c:pt>
                <c:pt idx="149">
                  <c:v>0.90393319905762903</c:v>
                </c:pt>
                <c:pt idx="150">
                  <c:v>0.90424052011377098</c:v>
                </c:pt>
                <c:pt idx="151">
                  <c:v>0.90454764860429404</c:v>
                </c:pt>
                <c:pt idx="152">
                  <c:v>0.90485457770504196</c:v>
                </c:pt>
                <c:pt idx="153">
                  <c:v>0.90516130038984499</c:v>
                </c:pt>
                <c:pt idx="154">
                  <c:v>0.90546780942308602</c:v>
                </c:pt>
                <c:pt idx="155">
                  <c:v>0.90577409735193204</c:v>
                </c:pt>
                <c:pt idx="156">
                  <c:v>0.90608015649822304</c:v>
                </c:pt>
                <c:pt idx="157">
                  <c:v>0.90638597894999895</c:v>
                </c:pt>
                <c:pt idx="158">
                  <c:v>0.906691556552643</c:v>
                </c:pt>
                <c:pt idx="159">
                  <c:v>0.90699688089961605</c:v>
                </c:pt>
                <c:pt idx="160">
                  <c:v>0.90730194332278102</c:v>
                </c:pt>
                <c:pt idx="161">
                  <c:v>0.90760674231168403</c:v>
                </c:pt>
                <c:pt idx="162">
                  <c:v>0.90791130591734004</c:v>
                </c:pt>
                <c:pt idx="163">
                  <c:v>0.90821566968011702</c:v>
                </c:pt>
                <c:pt idx="164">
                  <c:v>0.908519869234376</c:v>
                </c:pt>
                <c:pt idx="165">
                  <c:v>0.90882394031181102</c:v>
                </c:pt>
                <c:pt idx="166">
                  <c:v>0.90912791874486498</c:v>
                </c:pt>
                <c:pt idx="167">
                  <c:v>0.90943184047024095</c:v>
                </c:pt>
                <c:pt idx="168">
                  <c:v>0.90973574153251102</c:v>
                </c:pt>
                <c:pt idx="169">
                  <c:v>0.91003965808781295</c:v>
                </c:pt>
                <c:pt idx="170">
                  <c:v>0.91034362640766298</c:v>
                </c:pt>
                <c:pt idx="171">
                  <c:v>0.91064768288285303</c:v>
                </c:pt>
                <c:pt idx="172">
                  <c:v>0.91095186402747497</c:v>
                </c:pt>
                <c:pt idx="173">
                  <c:v>0.91125620648304495</c:v>
                </c:pt>
                <c:pt idx="174">
                  <c:v>0.91156074702274903</c:v>
                </c:pt>
                <c:pt idx="175">
                  <c:v>0.911865522555802</c:v>
                </c:pt>
                <c:pt idx="176">
                  <c:v>0.91217057013194003</c:v>
                </c:pt>
                <c:pt idx="177">
                  <c:v>0.91247592694603197</c:v>
                </c:pt>
                <c:pt idx="178">
                  <c:v>0.912781630342829</c:v>
                </c:pt>
                <c:pt idx="179">
                  <c:v>0.91308771782185005</c:v>
                </c:pt>
                <c:pt idx="180">
                  <c:v>0.91339422704241202</c:v>
                </c:pt>
                <c:pt idx="181">
                  <c:v>0.91370119582880105</c:v>
                </c:pt>
                <c:pt idx="182">
                  <c:v>0.91400866217560395</c:v>
                </c:pt>
                <c:pt idx="183">
                  <c:v>0.91431666425319202</c:v>
                </c:pt>
                <c:pt idx="184">
                  <c:v>0.91462524041337301</c:v>
                </c:pt>
                <c:pt idx="185">
                  <c:v>0.91493442919520596</c:v>
                </c:pt>
                <c:pt idx="186">
                  <c:v>0.91524426933099901</c:v>
                </c:pt>
                <c:pt idx="187">
                  <c:v>0.91555479975248399</c:v>
                </c:pt>
                <c:pt idx="188">
                  <c:v>0.91586605959718104</c:v>
                </c:pt>
                <c:pt idx="189">
                  <c:v>0.91617808821495506</c:v>
                </c:pt>
                <c:pt idx="190">
                  <c:v>0.91649092517478103</c:v>
                </c:pt>
                <c:pt idx="191">
                  <c:v>0.91680461027171201</c:v>
                </c:pt>
                <c:pt idx="192">
                  <c:v>0.91711918353406297</c:v>
                </c:pt>
                <c:pt idx="193">
                  <c:v>0.91743468523082905</c:v>
                </c:pt>
                <c:pt idx="194">
                  <c:v>0.91775115587932099</c:v>
                </c:pt>
                <c:pt idx="195">
                  <c:v>0.91806863625305801</c:v>
                </c:pt>
                <c:pt idx="196">
                  <c:v>0.91838716738989701</c:v>
                </c:pt>
                <c:pt idx="197">
                  <c:v>0.91870679060042804</c:v>
                </c:pt>
                <c:pt idx="198">
                  <c:v>0.91902754747663995</c:v>
                </c:pt>
                <c:pt idx="199">
                  <c:v>0.91934947990085503</c:v>
                </c:pt>
                <c:pt idx="200">
                  <c:v>0.91967263005496003</c:v>
                </c:pt>
                <c:pt idx="201">
                  <c:v>0.91999704042993502</c:v>
                </c:pt>
                <c:pt idx="202">
                  <c:v>0.92032275383568996</c:v>
                </c:pt>
                <c:pt idx="203">
                  <c:v>0.92064981341122298</c:v>
                </c:pt>
                <c:pt idx="204">
                  <c:v>0.92097826263511295</c:v>
                </c:pt>
                <c:pt idx="205">
                  <c:v>0.92130814533635497</c:v>
                </c:pt>
                <c:pt idx="206">
                  <c:v>0.92163950570555797</c:v>
                </c:pt>
                <c:pt idx="207">
                  <c:v>0.92197238830651496</c:v>
                </c:pt>
                <c:pt idx="208">
                  <c:v>0.92230683808814595</c:v>
                </c:pt>
                <c:pt idx="209">
                  <c:v>0.92264290039686103</c:v>
                </c:pt>
                <c:pt idx="210">
                  <c:v>0.92298062098931899</c:v>
                </c:pt>
                <c:pt idx="211">
                  <c:v>0.92332004604562601</c:v>
                </c:pt>
                <c:pt idx="212">
                  <c:v>0.92366122218298097</c:v>
                </c:pt>
                <c:pt idx="213">
                  <c:v>0.92400419646977605</c:v>
                </c:pt>
                <c:pt idx="214">
                  <c:v>0.92434901644018497</c:v>
                </c:pt>
                <c:pt idx="215">
                  <c:v>0.924695730109244</c:v>
                </c:pt>
                <c:pt idx="216">
                  <c:v>0.92504438598845296</c:v>
                </c:pt>
                <c:pt idx="217">
                  <c:v>0.92539503310190796</c:v>
                </c:pt>
                <c:pt idx="218">
                  <c:v>0.92574772100299896</c:v>
                </c:pt>
                <c:pt idx="219">
                  <c:v>0.92610249979167003</c:v>
                </c:pt>
                <c:pt idx="220">
                  <c:v>0.92645942013229299</c:v>
                </c:pt>
                <c:pt idx="221">
                  <c:v>0.92681853327215302</c:v>
                </c:pt>
                <c:pt idx="222">
                  <c:v>0.92717989106058296</c:v>
                </c:pt>
                <c:pt idx="223">
                  <c:v>0.92754354596876198</c:v>
                </c:pt>
                <c:pt idx="224">
                  <c:v>0.927909551110215</c:v>
                </c:pt>
                <c:pt idx="225">
                  <c:v>0.92827796026202503</c:v>
                </c:pt>
                <c:pt idx="226">
                  <c:v>0.92864882788679703</c:v>
                </c:pt>
                <c:pt idx="227">
                  <c:v>0.92902220915539602</c:v>
                </c:pt>
                <c:pt idx="228">
                  <c:v>0.92939815997048802</c:v>
                </c:pt>
                <c:pt idx="229">
                  <c:v>0.92977673699091501</c:v>
                </c:pt>
                <c:pt idx="230">
                  <c:v>0.93015799765694196</c:v>
                </c:pt>
                <c:pt idx="231">
                  <c:v>0.930542000216391</c:v>
                </c:pt>
                <c:pt idx="232">
                  <c:v>0.93092880375171705</c:v>
                </c:pt>
                <c:pt idx="233">
                  <c:v>0.93131846820804198</c:v>
                </c:pt>
                <c:pt idx="234">
                  <c:v>0.93171105442219804</c:v>
                </c:pt>
                <c:pt idx="235">
                  <c:v>0.93210662415280998</c:v>
                </c:pt>
                <c:pt idx="236">
                  <c:v>0.93250524011144598</c:v>
                </c:pt>
                <c:pt idx="237">
                  <c:v>0.93290696599489997</c:v>
                </c:pt>
                <c:pt idx="238">
                  <c:v>0.93331186651862597</c:v>
                </c:pt>
                <c:pt idx="239">
                  <c:v>0.93372000745137296</c:v>
                </c:pt>
                <c:pt idx="240">
                  <c:v>0.93413145565106903</c:v>
                </c:pt>
                <c:pt idx="241">
                  <c:v>0.93454627910199695</c:v>
                </c:pt>
                <c:pt idx="242">
                  <c:v>0.934964546953303</c:v>
                </c:pt>
                <c:pt idx="243">
                  <c:v>0.935386329558901</c:v>
                </c:pt>
                <c:pt idx="244">
                  <c:v>0.93581169851880097</c:v>
                </c:pt>
                <c:pt idx="245">
                  <c:v>0.93624072672193703</c:v>
                </c:pt>
                <c:pt idx="246">
                  <c:v>0.936673488390525</c:v>
                </c:pt>
                <c:pt idx="247">
                  <c:v>0.93711005912602596</c:v>
                </c:pt>
                <c:pt idx="248">
                  <c:v>0.93755051595675298</c:v>
                </c:pt>
                <c:pt idx="249">
                  <c:v>0.93799493738718598</c:v>
                </c:pt>
                <c:pt idx="250">
                  <c:v>0.93844340344905797</c:v>
                </c:pt>
                <c:pt idx="251">
                  <c:v>0.93889599575426896</c:v>
                </c:pt>
                <c:pt idx="252">
                  <c:v>0.93935279754968104</c:v>
                </c:pt>
                <c:pt idx="253">
                  <c:v>0.93981389377388203</c:v>
                </c:pt>
                <c:pt idx="254">
                  <c:v>0.94027937111594995</c:v>
                </c:pt>
                <c:pt idx="255">
                  <c:v>0.94074931807631201</c:v>
                </c:pt>
                <c:pt idx="256">
                  <c:v>0.94122382502975599</c:v>
                </c:pt>
                <c:pt idx="257">
                  <c:v>0.94170298429065302</c:v>
                </c:pt>
                <c:pt idx="258">
                  <c:v>0.94218689018047996</c:v>
                </c:pt>
                <c:pt idx="259">
                  <c:v>0.94267563909769403</c:v>
                </c:pt>
                <c:pt idx="260">
                  <c:v>0.94316932959004995</c:v>
                </c:pt>
                <c:pt idx="261">
                  <c:v>0.94366806242941403</c:v>
                </c:pt>
                <c:pt idx="262">
                  <c:v>0.94417194068915999</c:v>
                </c:pt>
                <c:pt idx="263">
                  <c:v>0.94468106982421995</c:v>
                </c:pt>
                <c:pt idx="264">
                  <c:v>0.945195557753858</c:v>
                </c:pt>
                <c:pt idx="265">
                  <c:v>0.94571551494724804</c:v>
                </c:pt>
                <c:pt idx="266">
                  <c:v>0.94624105451192497</c:v>
                </c:pt>
                <c:pt idx="267">
                  <c:v>0.946772292285183</c:v>
                </c:pt>
                <c:pt idx="268">
                  <c:v>0.94730934692850299</c:v>
                </c:pt>
                <c:pt idx="269">
                  <c:v>0.94785234002506502</c:v>
                </c:pt>
                <c:pt idx="270">
                  <c:v>0.94840139618042796</c:v>
                </c:pt>
                <c:pt idx="271">
                  <c:v>0.948956643126452</c:v>
                </c:pt>
                <c:pt idx="272">
                  <c:v>0.94951821182850504</c:v>
                </c:pt>
                <c:pt idx="273">
                  <c:v>0.95008623659605096</c:v>
                </c:pt>
                <c:pt idx="274">
                  <c:v>0.950660855196655</c:v>
                </c:pt>
                <c:pt idx="275">
                  <c:v>0.951242208973478</c:v>
                </c:pt>
                <c:pt idx="276">
                  <c:v>0.95183044296630404</c:v>
                </c:pt>
                <c:pt idx="277">
                  <c:v>0.95242570603616405</c:v>
                </c:pt>
                <c:pt idx="278">
                  <c:v>0.95302815099358196</c:v>
                </c:pt>
                <c:pt idx="279">
                  <c:v>0.95363793473049596</c:v>
                </c:pt>
                <c:pt idx="280">
                  <c:v>0.95425521835588001</c:v>
                </c:pt>
                <c:pt idx="281">
                  <c:v>0.95488016733508396</c:v>
                </c:pt>
                <c:pt idx="282">
                  <c:v>0.95551295163292005</c:v>
                </c:pt>
                <c:pt idx="283">
                  <c:v>0.95615374586048896</c:v>
                </c:pt>
                <c:pt idx="284">
                  <c:v>0.95680272942575495</c:v>
                </c:pt>
                <c:pt idx="285">
                  <c:v>0.957460086687839</c:v>
                </c:pt>
                <c:pt idx="286">
                  <c:v>0.95812600711502005</c:v>
                </c:pt>
                <c:pt idx="287">
                  <c:v>0.95880068544639396</c:v>
                </c:pt>
                <c:pt idx="288">
                  <c:v>0.95948432185714305</c:v>
                </c:pt>
                <c:pt idx="289">
                  <c:v>0.96017712212733997</c:v>
                </c:pt>
                <c:pt idx="290">
                  <c:v>0.960879297814214</c:v>
                </c:pt>
                <c:pt idx="291">
                  <c:v>0.96159106642776604</c:v>
                </c:pt>
                <c:pt idx="292">
                  <c:v>0.96231265160962098</c:v>
                </c:pt>
                <c:pt idx="293">
                  <c:v>0.96304428331497804</c:v>
                </c:pt>
                <c:pt idx="294">
                  <c:v>0.96378619799749099</c:v>
                </c:pt>
                <c:pt idx="295">
                  <c:v>0.96453863879691804</c:v>
                </c:pt>
                <c:pt idx="296">
                  <c:v>0.96530185572931904</c:v>
                </c:pt>
                <c:pt idx="297">
                  <c:v>0.96607610587958204</c:v>
                </c:pt>
                <c:pt idx="298">
                  <c:v>0.96686165359604104</c:v>
                </c:pt>
                <c:pt idx="299">
                  <c:v>0.96765877068688799</c:v>
                </c:pt>
                <c:pt idx="300">
                  <c:v>0.96846773661810504</c:v>
                </c:pt>
                <c:pt idx="301">
                  <c:v>0.96928883871257399</c:v>
                </c:pt>
                <c:pt idx="302">
                  <c:v>0.97012237235002097</c:v>
                </c:pt>
                <c:pt idx="303">
                  <c:v>0.97096864116741999</c:v>
                </c:pt>
                <c:pt idx="304">
                  <c:v>0.97182795725944104</c:v>
                </c:pt>
                <c:pt idx="305">
                  <c:v>0.97270064137852896</c:v>
                </c:pt>
                <c:pt idx="306">
                  <c:v>0.97358702313414502</c:v>
                </c:pt>
                <c:pt idx="307">
                  <c:v>0.97448744119069897</c:v>
                </c:pt>
                <c:pt idx="308">
                  <c:v>0.97540224346366</c:v>
                </c:pt>
                <c:pt idx="309">
                  <c:v>0.97633178731333203</c:v>
                </c:pt>
                <c:pt idx="310">
                  <c:v>0.97727643973573097</c:v>
                </c:pt>
                <c:pt idx="311">
                  <c:v>0.97823657755001403</c:v>
                </c:pt>
                <c:pt idx="312">
                  <c:v>0.97921258758185703</c:v>
                </c:pt>
                <c:pt idx="313">
                  <c:v>0.98020486684221297</c:v>
                </c:pt>
                <c:pt idx="314">
                  <c:v>0.98121382270080804</c:v>
                </c:pt>
                <c:pt idx="315">
                  <c:v>0.98223987305379601</c:v>
                </c:pt>
                <c:pt idx="316">
                  <c:v>0.98328344648492905</c:v>
                </c:pt>
                <c:pt idx="317">
                  <c:v>0.98434498241962798</c:v>
                </c:pt>
                <c:pt idx="318">
                  <c:v>0.98542493127136399</c:v>
                </c:pt>
                <c:pt idx="319">
                  <c:v>0.98652375457971497</c:v>
                </c:pt>
                <c:pt idx="320">
                  <c:v>0.98764192513954097</c:v>
                </c:pt>
                <c:pt idx="321">
                  <c:v>0.98877992712069496</c:v>
                </c:pt>
                <c:pt idx="322">
                  <c:v>0.98993825617773601</c:v>
                </c:pt>
                <c:pt idx="323">
                  <c:v>0.99111741954914601</c:v>
                </c:pt>
                <c:pt idx="324">
                  <c:v>0.99231793614556796</c:v>
                </c:pt>
                <c:pt idx="325">
                  <c:v>0.99354033662666397</c:v>
                </c:pt>
                <c:pt idx="326">
                  <c:v>0.99478516346619905</c:v>
                </c:pt>
                <c:pt idx="327">
                  <c:v>0.99605297100505896</c:v>
                </c:pt>
                <c:pt idx="328">
                  <c:v>0.99734432549193697</c:v>
                </c:pt>
                <c:pt idx="329">
                  <c:v>0.99865980511150898</c:v>
                </c:pt>
                <c:pt idx="330">
                  <c:v>1</c:v>
                </c:pt>
                <c:pt idx="331">
                  <c:v>0.99973923037933698</c:v>
                </c:pt>
                <c:pt idx="332">
                  <c:v>0.99950460697228005</c:v>
                </c:pt>
                <c:pt idx="333">
                  <c:v>0.99929559003534996</c:v>
                </c:pt>
                <c:pt idx="334">
                  <c:v>0.99911164721720702</c:v>
                </c:pt>
                <c:pt idx="335">
                  <c:v>0.99895225368610696</c:v>
                </c:pt>
                <c:pt idx="336">
                  <c:v>0.99881689225095804</c:v>
                </c:pt>
                <c:pt idx="337">
                  <c:v>0.99870505347531602</c:v>
                </c:pt>
                <c:pt idx="338">
                  <c:v>0.99861623578368597</c:v>
                </c:pt>
                <c:pt idx="339">
                  <c:v>0.99854994555958698</c:v>
                </c:pt>
                <c:pt idx="340">
                  <c:v>0.99850569723489901</c:v>
                </c:pt>
                <c:pt idx="341">
                  <c:v>0.99848301337004497</c:v>
                </c:pt>
                <c:pt idx="342">
                  <c:v>0.99848142472467805</c:v>
                </c:pt>
                <c:pt idx="343">
                  <c:v>0.99850047031857403</c:v>
                </c:pt>
                <c:pt idx="344">
                  <c:v>0.99853969748250504</c:v>
                </c:pt>
                <c:pt idx="345">
                  <c:v>0.99859866189894697</c:v>
                </c:pt>
                <c:pt idx="346">
                  <c:v>0.99867692763251803</c:v>
                </c:pt>
                <c:pt idx="347">
                  <c:v>0.99877406715012595</c:v>
                </c:pt>
                <c:pt idx="348">
                  <c:v>0.99888966133085</c:v>
                </c:pt>
                <c:pt idx="349">
                  <c:v>0.99902329946563495</c:v>
                </c:pt>
                <c:pt idx="350">
                  <c:v>0.99917457924694997</c:v>
                </c:pt>
                <c:pt idx="351">
                  <c:v>0.99934310674857496</c:v>
                </c:pt>
                <c:pt idx="352">
                  <c:v>0.99952849639577102</c:v>
                </c:pt>
                <c:pt idx="353">
                  <c:v>0.99973037092608896</c:v>
                </c:pt>
                <c:pt idx="354">
                  <c:v>0.99994836134112897</c:v>
                </c:pt>
                <c:pt idx="355">
                  <c:v>1.00018210684961</c:v>
                </c:pt>
                <c:pt idx="356">
                  <c:v>1.00043125480207</c:v>
                </c:pt>
                <c:pt idx="357">
                  <c:v>1.0006954606176801</c:v>
                </c:pt>
                <c:pt idx="358">
                  <c:v>1.00097438770352</c:v>
                </c:pt>
                <c:pt idx="359">
                  <c:v>1.00126770736669</c:v>
                </c:pt>
                <c:pt idx="360">
                  <c:v>1.0015750987198999</c:v>
                </c:pt>
                <c:pt idx="361">
                  <c:v>1.0018962485808001</c:v>
                </c:pt>
                <c:pt idx="362">
                  <c:v>1.00223085136556</c:v>
                </c:pt>
                <c:pt idx="363">
                  <c:v>1.00257860897719</c:v>
                </c:pt>
                <c:pt idx="364">
                  <c:v>1.0029392306891001</c:v>
                </c:pt>
                <c:pt idx="365">
                  <c:v>1.00331243302424</c:v>
                </c:pt>
                <c:pt idx="366">
                  <c:v>1.00369793963038</c:v>
                </c:pt>
                <c:pt idx="367">
                  <c:v>1.0040954811518601</c:v>
                </c:pt>
                <c:pt idx="368">
                  <c:v>1.00450479509843</c:v>
                </c:pt>
                <c:pt idx="369">
                  <c:v>1.0049256257113599</c:v>
                </c:pt>
                <c:pt idx="370">
                  <c:v>1.0053577238274001</c:v>
                </c:pt>
                <c:pt idx="371">
                  <c:v>1.00580084674096</c:v>
                </c:pt>
                <c:pt idx="372">
                  <c:v>1.00625475806478</c:v>
                </c:pt>
                <c:pt idx="373">
                  <c:v>1.00671922758958</c:v>
                </c:pt>
                <c:pt idx="374">
                  <c:v>1.0071940311429399</c:v>
                </c:pt>
                <c:pt idx="375">
                  <c:v>1.0076789504478101</c:v>
                </c:pt>
                <c:pt idx="376">
                  <c:v>1.00817377298081</c:v>
                </c:pt>
                <c:pt idx="377">
                  <c:v>1.0086782918308399</c:v>
                </c:pt>
                <c:pt idx="378">
                  <c:v>1.0091923055580201</c:v>
                </c:pt>
                <c:pt idx="379">
                  <c:v>1.00971561805337</c:v>
                </c:pt>
                <c:pt idx="380">
                  <c:v>1.0102480383993999</c:v>
                </c:pt>
                <c:pt idx="381">
                  <c:v>1.01078938073186</c:v>
                </c:pt>
                <c:pt idx="382">
                  <c:v>1.01133946410275</c:v>
                </c:pt>
                <c:pt idx="383">
                  <c:v>1.01189811234492</c:v>
                </c:pt>
                <c:pt idx="384">
                  <c:v>1.0124651539382701</c:v>
                </c:pt>
                <c:pt idx="385">
                  <c:v>1.01304042187779</c:v>
                </c:pt>
                <c:pt idx="386">
                  <c:v>1.0136237535435699</c:v>
                </c:pt>
                <c:pt idx="387">
                  <c:v>1.0142149905728</c:v>
                </c:pt>
                <c:pt idx="388">
                  <c:v>1.014813978734</c:v>
                </c:pt>
                <c:pt idx="389">
                  <c:v>1.01542056780345</c:v>
                </c:pt>
                <c:pt idx="390">
                  <c:v>1.01603461144399</c:v>
                </c:pt>
                <c:pt idx="391">
                  <c:v>1.0166559670861499</c:v>
                </c:pt>
                <c:pt idx="392">
                  <c:v>1.0172844958117799</c:v>
                </c:pt>
                <c:pt idx="393">
                  <c:v>1.0179200622401301</c:v>
                </c:pt>
                <c:pt idx="394">
                  <c:v>1.0185625344164799</c:v>
                </c:pt>
                <c:pt idx="395">
                  <c:v>1.0192117837032599</c:v>
                </c:pt>
                <c:pt idx="396">
                  <c:v>1.0198676846738</c:v>
                </c:pt>
                <c:pt idx="397">
                  <c:v>1.0205301150085799</c:v>
                </c:pt>
                <c:pt idx="398">
                  <c:v>1.0211989553941001</c:v>
                </c:pt>
                <c:pt idx="399">
                  <c:v>1.0218740894242899</c:v>
                </c:pt>
                <c:pt idx="400">
                  <c:v>1.0225554035044799</c:v>
                </c:pt>
                <c:pt idx="401">
                  <c:v>1.0232427867578699</c:v>
                </c:pt>
                <c:pt idx="402">
                  <c:v>1.02393613093462</c:v>
                </c:pt>
                <c:pt idx="403">
                  <c:v>1.02463533032329</c:v>
                </c:pt>
                <c:pt idx="404">
                  <c:v>1.02534028166485</c:v>
                </c:pt>
                <c:pt idx="405">
                  <c:v>1.0260508840690601</c:v>
                </c:pt>
                <c:pt idx="406">
                  <c:v>1.0267670389332899</c:v>
                </c:pt>
                <c:pt idx="407">
                  <c:v>1.02748864986361</c:v>
                </c:pt>
                <c:pt idx="408">
                  <c:v>1.0282156225982999</c:v>
                </c:pt>
                <c:pt idx="409">
                  <c:v>1.0289478649335699</c:v>
                </c:pt>
                <c:pt idx="410">
                  <c:v>1.0296852866514801</c:v>
                </c:pt>
                <c:pt idx="411">
                  <c:v>1.0304277994500799</c:v>
                </c:pt>
                <c:pt idx="412">
                  <c:v>1.0311753168757301</c:v>
                </c:pt>
                <c:pt idx="413">
                  <c:v>1.0319277542573499</c:v>
                </c:pt>
                <c:pt idx="414">
                  <c:v>1.0326850286429099</c:v>
                </c:pt>
                <c:pt idx="415">
                  <c:v>1.0334470587377</c:v>
                </c:pt>
                <c:pt idx="416">
                  <c:v>1.03421376484473</c:v>
                </c:pt>
                <c:pt idx="417">
                  <c:v>1.03498506880686</c:v>
                </c:pt>
                <c:pt idx="418">
                  <c:v>1.03576089395085</c:v>
                </c:pt>
                <c:pt idx="419">
                  <c:v>1.0365411650332099</c:v>
                </c:pt>
                <c:pt idx="420">
                  <c:v>1.0373258081877099</c:v>
                </c:pt>
                <c:pt idx="421">
                  <c:v>1.03811475087468</c:v>
                </c:pt>
                <c:pt idx="422">
                  <c:v>1.03890792183189</c:v>
                </c:pt>
                <c:pt idx="423">
                  <c:v>1.0397052510270199</c:v>
                </c:pt>
                <c:pt idx="424">
                  <c:v>1.04050666961172</c:v>
                </c:pt>
                <c:pt idx="425">
                  <c:v>1.0413121098771201</c:v>
                </c:pt>
                <c:pt idx="426">
                  <c:v>1.0421215052108901</c:v>
                </c:pt>
                <c:pt idx="427">
                  <c:v>1.0429347900555499</c:v>
                </c:pt>
                <c:pt idx="428">
                  <c:v>1.04375189986832</c:v>
                </c:pt>
                <c:pt idx="429">
                  <c:v>1.0445727710821799</c:v>
                </c:pt>
                <c:pt idx="430">
                  <c:v>1.04539734106827</c:v>
                </c:pt>
                <c:pt idx="431">
                  <c:v>1.04622554809947</c:v>
                </c:pt>
                <c:pt idx="432">
                  <c:v>1.04705733131529</c:v>
                </c:pt>
                <c:pt idx="433">
                  <c:v>1.0478926306877701</c:v>
                </c:pt>
                <c:pt idx="434">
                  <c:v>1.0487313869886501</c:v>
                </c:pt>
                <c:pt idx="435">
                  <c:v>1.04957354175756</c:v>
                </c:pt>
                <c:pt idx="436">
                  <c:v>1.0504190372711899</c:v>
                </c:pt>
                <c:pt idx="437">
                  <c:v>1.05126781651366</c:v>
                </c:pt>
                <c:pt idx="438">
                  <c:v>1.0521198231476601</c:v>
                </c:pt>
                <c:pt idx="439">
                  <c:v>1.0529750014866801</c:v>
                </c:pt>
                <c:pt idx="440">
                  <c:v>1.0538332964681201</c:v>
                </c:pt>
                <c:pt idx="441">
                  <c:v>1.0546946536272499</c:v>
                </c:pt>
                <c:pt idx="442">
                  <c:v>1.0555590190720401</c:v>
                </c:pt>
                <c:pt idx="443">
                  <c:v>1.05642633945887</c:v>
                </c:pt>
                <c:pt idx="444">
                  <c:v>1.0572965619689301</c:v>
                </c:pt>
                <c:pt idx="445">
                  <c:v>1.0581696342854501</c:v>
                </c:pt>
                <c:pt idx="446">
                  <c:v>1.05904550457173</c:v>
                </c:pt>
                <c:pt idx="447">
                  <c:v>1.0599241214497299</c:v>
                </c:pt>
                <c:pt idx="448">
                  <c:v>1.0608054339794799</c:v>
                </c:pt>
                <c:pt idx="449">
                  <c:v>1.0616893916391199</c:v>
                </c:pt>
                <c:pt idx="450">
                  <c:v>1.06257594430558</c:v>
                </c:pt>
                <c:pt idx="451">
                  <c:v>1.06346504223585</c:v>
                </c:pt>
                <c:pt idx="452">
                  <c:v>1.0643566360488701</c:v>
                </c:pt>
                <c:pt idx="453">
                  <c:v>1.0652506767080401</c:v>
                </c:pt>
                <c:pt idx="454">
                  <c:v>1.0661471155041899</c:v>
                </c:pt>
                <c:pt idx="455">
                  <c:v>1.06704590403918</c:v>
                </c:pt>
                <c:pt idx="456">
                  <c:v>1.06794699420995</c:v>
                </c:pt>
                <c:pt idx="457">
                  <c:v>1.06885033819312</c:v>
                </c:pt>
                <c:pt idx="458">
                  <c:v>1.06975588843</c:v>
                </c:pt>
                <c:pt idx="459">
                  <c:v>1.0706635976121499</c:v>
                </c:pt>
                <c:pt idx="460">
                  <c:v>1.07157341866732</c:v>
                </c:pt>
                <c:pt idx="461">
                  <c:v>1.07248530474587</c:v>
                </c:pt>
                <c:pt idx="462">
                  <c:v>1.07339920920754</c:v>
                </c:pt>
                <c:pt idx="463">
                  <c:v>1.07431508560869</c:v>
                </c:pt>
                <c:pt idx="464">
                  <c:v>1.07523288768987</c:v>
                </c:pt>
                <c:pt idx="465">
                  <c:v>1.0761525693638101</c:v>
                </c:pt>
                <c:pt idx="466">
                  <c:v>1.0770740847037299</c:v>
                </c:pt>
                <c:pt idx="467">
                  <c:v>1.0779973879320399</c:v>
                </c:pt>
                <c:pt idx="468">
                  <c:v>1.07892243340928</c:v>
                </c:pt>
                <c:pt idx="469">
                  <c:v>1.07984917562352</c:v>
                </c:pt>
                <c:pt idx="470">
                  <c:v>1.08077756917993</c:v>
                </c:pt>
                <c:pt idx="471">
                  <c:v>1.08170756879077</c:v>
                </c:pt>
                <c:pt idx="472">
                  <c:v>1.0826391292655599</c:v>
                </c:pt>
                <c:pt idx="473">
                  <c:v>1.0835722055016099</c:v>
                </c:pt>
                <c:pt idx="474">
                  <c:v>1.08450675247479</c:v>
                </c:pt>
                <c:pt idx="475">
                  <c:v>1.0854427252305101</c:v>
                </c:pt>
                <c:pt idx="476">
                  <c:v>1.08638007887503</c:v>
                </c:pt>
                <c:pt idx="477">
                  <c:v>1.0873187685669801</c:v>
                </c:pt>
                <c:pt idx="478">
                  <c:v>1.0882587495090501</c:v>
                </c:pt>
                <c:pt idx="479">
                  <c:v>1.08919997694</c:v>
                </c:pt>
                <c:pt idx="480">
                  <c:v>1.0901424061268199</c:v>
                </c:pt>
                <c:pt idx="481">
                  <c:v>1.0910859923571099</c:v>
                </c:pt>
                <c:pt idx="482">
                  <c:v>1.0920306909316699</c:v>
                </c:pt>
                <c:pt idx="483">
                  <c:v>1.09297645715729</c:v>
                </c:pt>
                <c:pt idx="484">
                  <c:v>1.09392324633966</c:v>
                </c:pt>
                <c:pt idx="485">
                  <c:v>1.09487101377657</c:v>
                </c:pt>
                <c:pt idx="486">
                  <c:v>1.0958197147511699</c:v>
                </c:pt>
                <c:pt idx="487">
                  <c:v>1.0967693045254701</c:v>
                </c:pt>
                <c:pt idx="488">
                  <c:v>1.0977197383339701</c:v>
                </c:pt>
                <c:pt idx="489">
                  <c:v>1.0986709713774601</c:v>
                </c:pt>
                <c:pt idx="490">
                  <c:v>1.09962295881691</c:v>
                </c:pt>
                <c:pt idx="491">
                  <c:v>1.1005756557676001</c:v>
                </c:pt>
                <c:pt idx="492">
                  <c:v>1.1015290172933101</c:v>
                </c:pt>
                <c:pt idx="493">
                  <c:v>1.1024829984006601</c:v>
                </c:pt>
                <c:pt idx="494">
                  <c:v>1.1034375540336001</c:v>
                </c:pt>
                <c:pt idx="495">
                  <c:v>1.1043926390679999</c:v>
                </c:pt>
                <c:pt idx="496">
                  <c:v>1.1053482083063599</c:v>
                </c:pt>
                <c:pt idx="497">
                  <c:v>1.10630421647263</c:v>
                </c:pt>
                <c:pt idx="498">
                  <c:v>1.10726061820718</c:v>
                </c:pt>
                <c:pt idx="499">
                  <c:v>1.1082173680617999</c:v>
                </c:pt>
                <c:pt idx="500">
                  <c:v>1.1091744204948699</c:v>
                </c:pt>
                <c:pt idx="501">
                  <c:v>1.11013173958347</c:v>
                </c:pt>
                <c:pt idx="502">
                  <c:v>1.11108932808285</c:v>
                </c:pt>
                <c:pt idx="503">
                  <c:v>1.11204719812776</c:v>
                </c:pt>
                <c:pt idx="504">
                  <c:v>1.1130053615064399</c:v>
                </c:pt>
                <c:pt idx="505">
                  <c:v>1.1139638296735399</c:v>
                </c:pt>
                <c:pt idx="506">
                  <c:v>1.1149226137624</c:v>
                </c:pt>
                <c:pt idx="507">
                  <c:v>1.11588172459684</c:v>
                </c:pt>
                <c:pt idx="508">
                  <c:v>1.1168411727024701</c:v>
                </c:pt>
                <c:pt idx="509">
                  <c:v>1.1178009683174299</c:v>
                </c:pt>
                <c:pt idx="510">
                  <c:v>1.11876112140275</c:v>
                </c:pt>
                <c:pt idx="511">
                  <c:v>1.11972164165223</c:v>
                </c:pt>
                <c:pt idx="512">
                  <c:v>1.1206825385019299</c:v>
                </c:pt>
                <c:pt idx="513">
                  <c:v>1.1216438211392199</c:v>
                </c:pt>
                <c:pt idx="514">
                  <c:v>1.1226054985115299</c:v>
                </c:pt>
                <c:pt idx="515">
                  <c:v>1.12356757933463</c:v>
                </c:pt>
                <c:pt idx="516">
                  <c:v>1.1245300721006899</c:v>
                </c:pt>
                <c:pt idx="517">
                  <c:v>1.1254929850858999</c:v>
                </c:pt>
                <c:pt idx="518">
                  <c:v>1.1264563263578899</c:v>
                </c:pt>
                <c:pt idx="519">
                  <c:v>1.12742010378274</c:v>
                </c:pt>
                <c:pt idx="520">
                  <c:v>1.1283843250318</c:v>
                </c:pt>
                <c:pt idx="521">
                  <c:v>1.1293489975882001</c:v>
                </c:pt>
                <c:pt idx="522">
                  <c:v>1.13031412875312</c:v>
                </c:pt>
                <c:pt idx="523">
                  <c:v>1.1312797256517499</c:v>
                </c:pt>
                <c:pt idx="524">
                  <c:v>1.13224579523914</c:v>
                </c:pt>
                <c:pt idx="525">
                  <c:v>1.1332123443056801</c:v>
                </c:pt>
                <c:pt idx="526">
                  <c:v>1.1341793794825199</c:v>
                </c:pt>
                <c:pt idx="527">
                  <c:v>1.13514690724662</c:v>
                </c:pt>
                <c:pt idx="528">
                  <c:v>1.1361149339257599</c:v>
                </c:pt>
                <c:pt idx="529">
                  <c:v>1.13708346570326</c:v>
                </c:pt>
                <c:pt idx="530">
                  <c:v>1.1380525086225399</c:v>
                </c:pt>
                <c:pt idx="531">
                  <c:v>1.13902206859157</c:v>
                </c:pt>
                <c:pt idx="532">
                  <c:v>1.1399921513870599</c:v>
                </c:pt>
                <c:pt idx="533">
                  <c:v>1.1409627626585701</c:v>
                </c:pt>
                <c:pt idx="534">
                  <c:v>1.14193390793244</c:v>
                </c:pt>
                <c:pt idx="535">
                  <c:v>1.14290559261558</c:v>
                </c:pt>
                <c:pt idx="536">
                  <c:v>1.1438778219990999</c:v>
                </c:pt>
                <c:pt idx="537">
                  <c:v>1.14485060126187</c:v>
                </c:pt>
                <c:pt idx="538">
                  <c:v>1.1458239354738899</c:v>
                </c:pt>
                <c:pt idx="539">
                  <c:v>1.14679782959955</c:v>
                </c:pt>
                <c:pt idx="540">
                  <c:v>1.1477722885008099</c:v>
                </c:pt>
                <c:pt idx="541">
                  <c:v>1.14874731694023</c:v>
                </c:pt>
                <c:pt idx="542">
                  <c:v>1.14972291958392</c:v>
                </c:pt>
                <c:pt idx="543">
                  <c:v>1.1506991010043801</c:v>
                </c:pt>
                <c:pt idx="544">
                  <c:v>1.15167586568321</c:v>
                </c:pt>
                <c:pt idx="545">
                  <c:v>1.1526532180137801</c:v>
                </c:pt>
                <c:pt idx="546">
                  <c:v>1.1536311623037701</c:v>
                </c:pt>
                <c:pt idx="547">
                  <c:v>1.1546097027776401</c:v>
                </c:pt>
                <c:pt idx="548">
                  <c:v>1.15558884357902</c:v>
                </c:pt>
                <c:pt idx="549">
                  <c:v>1.15656858877298</c:v>
                </c:pt>
                <c:pt idx="550">
                  <c:v>1.1575489423483001</c:v>
                </c:pt>
                <c:pt idx="551">
                  <c:v>1.1585299082195699</c:v>
                </c:pt>
                <c:pt idx="552">
                  <c:v>1.15951149022931</c:v>
                </c:pt>
                <c:pt idx="553">
                  <c:v>1.16049369214997</c:v>
                </c:pt>
                <c:pt idx="554">
                  <c:v>1.1614765176858499</c:v>
                </c:pt>
                <c:pt idx="555">
                  <c:v>1.162459970475</c:v>
                </c:pt>
                <c:pt idx="556">
                  <c:v>1.16344405409106</c:v>
                </c:pt>
                <c:pt idx="557">
                  <c:v>1.16442877204495</c:v>
                </c:pt>
                <c:pt idx="558">
                  <c:v>1.1654141277866801</c:v>
                </c:pt>
                <c:pt idx="559">
                  <c:v>1.16640012470689</c:v>
                </c:pt>
                <c:pt idx="560">
                  <c:v>1.16738676613851</c:v>
                </c:pt>
                <c:pt idx="561">
                  <c:v>1.16837405535832</c:v>
                </c:pt>
                <c:pt idx="562">
                  <c:v>1.1693619955883701</c:v>
                </c:pt>
                <c:pt idx="563">
                  <c:v>1.17035058999752</c:v>
                </c:pt>
                <c:pt idx="564">
                  <c:v>1.17133984170279</c:v>
                </c:pt>
                <c:pt idx="565">
                  <c:v>1.17232975377073</c:v>
                </c:pt>
                <c:pt idx="566">
                  <c:v>1.1733203292187699</c:v>
                </c:pt>
                <c:pt idx="567">
                  <c:v>1.17431157101644</c:v>
                </c:pt>
                <c:pt idx="568">
                  <c:v>1.1753034820866699</c:v>
                </c:pt>
                <c:pt idx="569">
                  <c:v>1.1762960653069601</c:v>
                </c:pt>
                <c:pt idx="570">
                  <c:v>1.1772893235105499</c:v>
                </c:pt>
                <c:pt idx="571">
                  <c:v>1.1782832594875501</c:v>
                </c:pt>
                <c:pt idx="572">
                  <c:v>1.17927787598606</c:v>
                </c:pt>
                <c:pt idx="573">
                  <c:v>1.1802731757131899</c:v>
                </c:pt>
                <c:pt idx="574">
                  <c:v>1.1812691613361099</c:v>
                </c:pt>
                <c:pt idx="575">
                  <c:v>1.1822658354830899</c:v>
                </c:pt>
                <c:pt idx="576">
                  <c:v>1.1832632007444199</c:v>
                </c:pt>
                <c:pt idx="577">
                  <c:v>1.1842612596733599</c:v>
                </c:pt>
                <c:pt idx="578">
                  <c:v>1.1852600147871</c:v>
                </c:pt>
                <c:pt idx="579">
                  <c:v>1.1862594685676</c:v>
                </c:pt>
                <c:pt idx="580">
                  <c:v>1.1872596234624899</c:v>
                </c:pt>
                <c:pt idx="581">
                  <c:v>1.18826048188587</c:v>
                </c:pt>
                <c:pt idx="582">
                  <c:v>1.1892620462191801</c:v>
                </c:pt>
                <c:pt idx="583">
                  <c:v>1.19026431881193</c:v>
                </c:pt>
                <c:pt idx="584">
                  <c:v>1.1912673019825299</c:v>
                </c:pt>
                <c:pt idx="585">
                  <c:v>1.1922709980189901</c:v>
                </c:pt>
                <c:pt idx="586">
                  <c:v>1.19327540917968</c:v>
                </c:pt>
                <c:pt idx="587">
                  <c:v>1.194280537694</c:v>
                </c:pt>
                <c:pt idx="588">
                  <c:v>1.19528638576312</c:v>
                </c:pt>
                <c:pt idx="589">
                  <c:v>1.1962929555605999</c:v>
                </c:pt>
                <c:pt idx="590">
                  <c:v>1.19730024923306</c:v>
                </c:pt>
                <c:pt idx="591">
                  <c:v>1.19830826890081</c:v>
                </c:pt>
                <c:pt idx="592">
                  <c:v>1.1993170166584699</c:v>
                </c:pt>
                <c:pt idx="593">
                  <c:v>1.2003264945755601</c:v>
                </c:pt>
                <c:pt idx="594">
                  <c:v>1.20133670469707</c:v>
                </c:pt>
                <c:pt idx="595">
                  <c:v>1.2023476490440601</c:v>
                </c:pt>
                <c:pt idx="596">
                  <c:v>1.20335932961419</c:v>
                </c:pt>
                <c:pt idx="597">
                  <c:v>1.20437174838224</c:v>
                </c:pt>
                <c:pt idx="598">
                  <c:v>1.2053849073006599</c:v>
                </c:pt>
                <c:pt idx="599">
                  <c:v>1.2063988083000701</c:v>
                </c:pt>
                <c:pt idx="600">
                  <c:v>1.20741345328974</c:v>
                </c:pt>
                <c:pt idx="601">
                  <c:v>1.2084288441580999</c:v>
                </c:pt>
                <c:pt idx="602">
                  <c:v>1.2094449827731699</c:v>
                </c:pt>
                <c:pt idx="603">
                  <c:v>1.2104618709830499</c:v>
                </c:pt>
                <c:pt idx="604">
                  <c:v>1.21147951061637</c:v>
                </c:pt>
                <c:pt idx="605">
                  <c:v>1.2124979034826899</c:v>
                </c:pt>
                <c:pt idx="606">
                  <c:v>1.2135170513729401</c:v>
                </c:pt>
                <c:pt idx="607">
                  <c:v>1.21453695605983</c:v>
                </c:pt>
                <c:pt idx="608">
                  <c:v>1.21555761929827</c:v>
                </c:pt>
                <c:pt idx="609">
                  <c:v>1.2165790428257199</c:v>
                </c:pt>
                <c:pt idx="610">
                  <c:v>1.2176012283626101</c:v>
                </c:pt>
                <c:pt idx="611">
                  <c:v>1.2186241776127</c:v>
                </c:pt>
                <c:pt idx="612">
                  <c:v>1.21964789226343</c:v>
                </c:pt>
                <c:pt idx="613">
                  <c:v>1.2206723739862799</c:v>
                </c:pt>
                <c:pt idx="614">
                  <c:v>1.22169762443712</c:v>
                </c:pt>
                <c:pt idx="615">
                  <c:v>1.22272364525654</c:v>
                </c:pt>
                <c:pt idx="616">
                  <c:v>1.22375043807019</c:v>
                </c:pt>
                <c:pt idx="617">
                  <c:v>1.2247780044890699</c:v>
                </c:pt>
                <c:pt idx="618">
                  <c:v>1.22580634610987</c:v>
                </c:pt>
                <c:pt idx="619">
                  <c:v>1.2268354645152799</c:v>
                </c:pt>
                <c:pt idx="620">
                  <c:v>1.2278653612742401</c:v>
                </c:pt>
                <c:pt idx="621">
                  <c:v>1.22889603794229</c:v>
                </c:pt>
                <c:pt idx="622">
                  <c:v>1.2299274960618001</c:v>
                </c:pt>
                <c:pt idx="623">
                  <c:v>1.23095973716229</c:v>
                </c:pt>
                <c:pt idx="624">
                  <c:v>1.2319927627606799</c:v>
                </c:pt>
                <c:pt idx="625">
                  <c:v>1.2330265743615201</c:v>
                </c:pt>
                <c:pt idx="626">
                  <c:v>1.2340611734573099</c:v>
                </c:pt>
                <c:pt idx="627">
                  <c:v>1.2350965615287199</c:v>
                </c:pt>
                <c:pt idx="628">
                  <c:v>1.2361327400448101</c:v>
                </c:pt>
                <c:pt idx="629">
                  <c:v>1.2371697104632999</c:v>
                </c:pt>
                <c:pt idx="630">
                  <c:v>1.23820747423082</c:v>
                </c:pt>
                <c:pt idx="631">
                  <c:v>1.2392460327830701</c:v>
                </c:pt>
                <c:pt idx="632">
                  <c:v>1.2402853875451401</c:v>
                </c:pt>
                <c:pt idx="633">
                  <c:v>1.2413255399316301</c:v>
                </c:pt>
                <c:pt idx="634">
                  <c:v>1.2423664913469099</c:v>
                </c:pt>
                <c:pt idx="635">
                  <c:v>1.2434082431853599</c:v>
                </c:pt>
                <c:pt idx="636">
                  <c:v>1.2444507968315099</c:v>
                </c:pt>
                <c:pt idx="637">
                  <c:v>1.24549415366026</c:v>
                </c:pt>
                <c:pt idx="638">
                  <c:v>1.2465383150370899</c:v>
                </c:pt>
                <c:pt idx="639">
                  <c:v>1.24758328231825</c:v>
                </c:pt>
                <c:pt idx="640">
                  <c:v>1.24862905685091</c:v>
                </c:pt>
                <c:pt idx="641">
                  <c:v>1.2496756399733899</c:v>
                </c:pt>
                <c:pt idx="642">
                  <c:v>1.2507230330152901</c:v>
                </c:pt>
                <c:pt idx="643">
                  <c:v>1.2517712372977099</c:v>
                </c:pt>
                <c:pt idx="644">
                  <c:v>1.2528202541333699</c:v>
                </c:pt>
                <c:pt idx="645">
                  <c:v>1.25387008482683</c:v>
                </c:pt>
                <c:pt idx="646">
                  <c:v>1.25492073067459</c:v>
                </c:pt>
                <c:pt idx="647">
                  <c:v>1.2559721929653</c:v>
                </c:pt>
                <c:pt idx="648">
                  <c:v>1.2570244729799001</c:v>
                </c:pt>
                <c:pt idx="649">
                  <c:v>1.2580775719917601</c:v>
                </c:pt>
                <c:pt idx="650">
                  <c:v>1.2591314912668301</c:v>
                </c:pt>
                <c:pt idx="651">
                  <c:v>1.26018623206381</c:v>
                </c:pt>
                <c:pt idx="652">
                  <c:v>1.2612417956342501</c:v>
                </c:pt>
                <c:pt idx="653">
                  <c:v>1.26229818322272</c:v>
                </c:pt>
                <c:pt idx="654">
                  <c:v>1.2633553960669699</c:v>
                </c:pt>
                <c:pt idx="655">
                  <c:v>1.2644134353979699</c:v>
                </c:pt>
                <c:pt idx="656">
                  <c:v>1.26547230244016</c:v>
                </c:pt>
                <c:pt idx="657">
                  <c:v>1.26653199841148</c:v>
                </c:pt>
                <c:pt idx="658">
                  <c:v>1.26759252452356</c:v>
                </c:pt>
                <c:pt idx="659">
                  <c:v>1.2686538819818001</c:v>
                </c:pt>
                <c:pt idx="660">
                  <c:v>1.2697160719855101</c:v>
                </c:pt>
                <c:pt idx="661">
                  <c:v>1.2707790957280301</c:v>
                </c:pt>
                <c:pt idx="662">
                  <c:v>1.2718429543968299</c:v>
                </c:pt>
                <c:pt idx="663">
                  <c:v>1.27290764917363</c:v>
                </c:pt>
                <c:pt idx="664">
                  <c:v>1.2739731812345301</c:v>
                </c:pt>
                <c:pt idx="665">
                  <c:v>1.2750395517500801</c:v>
                </c:pt>
                <c:pt idx="666">
                  <c:v>1.2761067618854001</c:v>
                </c:pt>
                <c:pt idx="667">
                  <c:v>1.2771748128003</c:v>
                </c:pt>
                <c:pt idx="668">
                  <c:v>1.2782437056493601</c:v>
                </c:pt>
                <c:pt idx="669">
                  <c:v>1.27931344158206</c:v>
                </c:pt>
                <c:pt idx="670">
                  <c:v>1.28038402174282</c:v>
                </c:pt>
                <c:pt idx="671">
                  <c:v>1.2814554472711801</c:v>
                </c:pt>
                <c:pt idx="672">
                  <c:v>1.2825277193017901</c:v>
                </c:pt>
                <c:pt idx="673">
                  <c:v>1.2836008389645901</c:v>
                </c:pt>
                <c:pt idx="674">
                  <c:v>1.2846748073848699</c:v>
                </c:pt>
                <c:pt idx="675">
                  <c:v>1.2857496256833401</c:v>
                </c:pt>
                <c:pt idx="676">
                  <c:v>1.28682529497624</c:v>
                </c:pt>
                <c:pt idx="677">
                  <c:v>1.2879018163753999</c:v>
                </c:pt>
                <c:pt idx="678">
                  <c:v>1.2889791909883599</c:v>
                </c:pt>
                <c:pt idx="679">
                  <c:v>1.2900574199184001</c:v>
                </c:pt>
                <c:pt idx="680">
                  <c:v>1.2911365042646901</c:v>
                </c:pt>
                <c:pt idx="681">
                  <c:v>1.2922164451222999</c:v>
                </c:pt>
                <c:pt idx="682">
                  <c:v>1.29329724358231</c:v>
                </c:pt>
                <c:pt idx="683">
                  <c:v>1.29437890073188</c:v>
                </c:pt>
                <c:pt idx="684">
                  <c:v>1.29546141765432</c:v>
                </c:pt>
                <c:pt idx="685">
                  <c:v>1.29654479542917</c:v>
                </c:pt>
                <c:pt idx="686">
                  <c:v>1.2976290351322599</c:v>
                </c:pt>
                <c:pt idx="687">
                  <c:v>1.2987141378358</c:v>
                </c:pt>
                <c:pt idx="688">
                  <c:v>1.29980010460843</c:v>
                </c:pt>
                <c:pt idx="689">
                  <c:v>1.30088693651528</c:v>
                </c:pt>
                <c:pt idx="690">
                  <c:v>1.3019746346180501</c:v>
                </c:pt>
                <c:pt idx="691">
                  <c:v>1.3030631999750899</c:v>
                </c:pt>
                <c:pt idx="692">
                  <c:v>1.30415263364142</c:v>
                </c:pt>
                <c:pt idx="693">
                  <c:v>1.3052429366688401</c:v>
                </c:pt>
                <c:pt idx="694">
                  <c:v>1.30633411010594</c:v>
                </c:pt>
                <c:pt idx="695">
                  <c:v>1.30742615499823</c:v>
                </c:pt>
                <c:pt idx="696">
                  <c:v>1.3085190723881099</c:v>
                </c:pt>
                <c:pt idx="697">
                  <c:v>1.3096128633150099</c:v>
                </c:pt>
                <c:pt idx="698">
                  <c:v>1.31070752881539</c:v>
                </c:pt>
                <c:pt idx="699">
                  <c:v>1.31180306992283</c:v>
                </c:pt>
                <c:pt idx="700">
                  <c:v>1.31289948766806</c:v>
                </c:pt>
              </c:numCache>
            </c:numRef>
          </c:yVal>
          <c:smooth val="0"/>
        </c:ser>
        <c:ser>
          <c:idx val="2"/>
          <c:order val="2"/>
          <c:tx>
            <c:strRef>
              <c:f>Microsoft_Excel_Worksheet1!$D$1</c:f>
              <c:strCache>
                <c:ptCount val="1"/>
                <c:pt idx="0">
                  <c:v>upper</c:v>
                </c:pt>
              </c:strCache>
            </c:strRef>
          </c:tx>
          <c:spPr>
            <a:ln w="41275">
              <a:solidFill>
                <a:srgbClr val="00FF00"/>
              </a:solidFill>
              <a:prstDash val="sysDash"/>
            </a:ln>
          </c:spPr>
          <c:marker>
            <c:symbol val="none"/>
          </c:marker>
          <c:xVal>
            <c:numRef>
              <c:f>Microsoft_Excel_Worksheet1!$A$2:$A$10002</c:f>
              <c:numCache>
                <c:formatCode>General</c:formatCode>
                <c:ptCount val="10001"/>
                <c:pt idx="0">
                  <c:v>0</c:v>
                </c:pt>
                <c:pt idx="1">
                  <c:v>0.1</c:v>
                </c:pt>
                <c:pt idx="2">
                  <c:v>0.2</c:v>
                </c:pt>
                <c:pt idx="3">
                  <c:v>0.3</c:v>
                </c:pt>
                <c:pt idx="4">
                  <c:v>0.4</c:v>
                </c:pt>
                <c:pt idx="5">
                  <c:v>0.5</c:v>
                </c:pt>
                <c:pt idx="6">
                  <c:v>0.6</c:v>
                </c:pt>
                <c:pt idx="7">
                  <c:v>0.7</c:v>
                </c:pt>
                <c:pt idx="8">
                  <c:v>0.8</c:v>
                </c:pt>
                <c:pt idx="9">
                  <c:v>0.9</c:v>
                </c:pt>
                <c:pt idx="10">
                  <c:v>1</c:v>
                </c:pt>
                <c:pt idx="11">
                  <c:v>1.1000000000000001</c:v>
                </c:pt>
                <c:pt idx="12">
                  <c:v>1.2</c:v>
                </c:pt>
                <c:pt idx="13">
                  <c:v>1.3</c:v>
                </c:pt>
                <c:pt idx="14">
                  <c:v>1.4</c:v>
                </c:pt>
                <c:pt idx="15">
                  <c:v>1.5</c:v>
                </c:pt>
                <c:pt idx="16">
                  <c:v>1.6</c:v>
                </c:pt>
                <c:pt idx="17">
                  <c:v>1.7</c:v>
                </c:pt>
                <c:pt idx="18">
                  <c:v>1.8</c:v>
                </c:pt>
                <c:pt idx="19">
                  <c:v>1.9</c:v>
                </c:pt>
                <c:pt idx="20">
                  <c:v>2</c:v>
                </c:pt>
                <c:pt idx="21">
                  <c:v>2.1</c:v>
                </c:pt>
                <c:pt idx="22">
                  <c:v>2.2000000000000002</c:v>
                </c:pt>
                <c:pt idx="23">
                  <c:v>2.2999999999999998</c:v>
                </c:pt>
                <c:pt idx="24">
                  <c:v>2.4</c:v>
                </c:pt>
                <c:pt idx="25">
                  <c:v>2.5</c:v>
                </c:pt>
                <c:pt idx="26">
                  <c:v>2.6</c:v>
                </c:pt>
                <c:pt idx="27">
                  <c:v>2.7</c:v>
                </c:pt>
                <c:pt idx="28">
                  <c:v>2.8</c:v>
                </c:pt>
                <c:pt idx="29">
                  <c:v>2.9</c:v>
                </c:pt>
                <c:pt idx="30">
                  <c:v>3</c:v>
                </c:pt>
                <c:pt idx="31">
                  <c:v>3.1</c:v>
                </c:pt>
                <c:pt idx="32">
                  <c:v>3.2</c:v>
                </c:pt>
                <c:pt idx="33">
                  <c:v>3.3</c:v>
                </c:pt>
                <c:pt idx="34">
                  <c:v>3.4</c:v>
                </c:pt>
                <c:pt idx="35">
                  <c:v>3.5</c:v>
                </c:pt>
                <c:pt idx="36">
                  <c:v>3.6</c:v>
                </c:pt>
                <c:pt idx="37">
                  <c:v>3.7</c:v>
                </c:pt>
                <c:pt idx="38">
                  <c:v>3.8</c:v>
                </c:pt>
                <c:pt idx="39">
                  <c:v>3.9</c:v>
                </c:pt>
                <c:pt idx="40">
                  <c:v>4</c:v>
                </c:pt>
                <c:pt idx="41">
                  <c:v>4.0999999999999996</c:v>
                </c:pt>
                <c:pt idx="42">
                  <c:v>4.2</c:v>
                </c:pt>
                <c:pt idx="43">
                  <c:v>4.3</c:v>
                </c:pt>
                <c:pt idx="44">
                  <c:v>4.4000000000000004</c:v>
                </c:pt>
                <c:pt idx="45">
                  <c:v>4.5</c:v>
                </c:pt>
                <c:pt idx="46">
                  <c:v>4.5999999999999996</c:v>
                </c:pt>
                <c:pt idx="47">
                  <c:v>4.7</c:v>
                </c:pt>
                <c:pt idx="48">
                  <c:v>4.8</c:v>
                </c:pt>
                <c:pt idx="49">
                  <c:v>4.9000000000000004</c:v>
                </c:pt>
                <c:pt idx="50">
                  <c:v>5</c:v>
                </c:pt>
                <c:pt idx="51">
                  <c:v>5.0999999999999996</c:v>
                </c:pt>
                <c:pt idx="52">
                  <c:v>5.2</c:v>
                </c:pt>
                <c:pt idx="53">
                  <c:v>5.3</c:v>
                </c:pt>
                <c:pt idx="54">
                  <c:v>5.4</c:v>
                </c:pt>
                <c:pt idx="55">
                  <c:v>5.5</c:v>
                </c:pt>
                <c:pt idx="56">
                  <c:v>5.6</c:v>
                </c:pt>
                <c:pt idx="57">
                  <c:v>5.7</c:v>
                </c:pt>
                <c:pt idx="58">
                  <c:v>5.8</c:v>
                </c:pt>
                <c:pt idx="59">
                  <c:v>5.9</c:v>
                </c:pt>
                <c:pt idx="60">
                  <c:v>6</c:v>
                </c:pt>
                <c:pt idx="61">
                  <c:v>6.1</c:v>
                </c:pt>
                <c:pt idx="62">
                  <c:v>6.2</c:v>
                </c:pt>
                <c:pt idx="63">
                  <c:v>6.3</c:v>
                </c:pt>
                <c:pt idx="64">
                  <c:v>6.4</c:v>
                </c:pt>
                <c:pt idx="65">
                  <c:v>6.5</c:v>
                </c:pt>
                <c:pt idx="66">
                  <c:v>6.6</c:v>
                </c:pt>
                <c:pt idx="67">
                  <c:v>6.7</c:v>
                </c:pt>
                <c:pt idx="68">
                  <c:v>6.8</c:v>
                </c:pt>
                <c:pt idx="69">
                  <c:v>6.9</c:v>
                </c:pt>
                <c:pt idx="70">
                  <c:v>7</c:v>
                </c:pt>
                <c:pt idx="71">
                  <c:v>7.1</c:v>
                </c:pt>
                <c:pt idx="72">
                  <c:v>7.2</c:v>
                </c:pt>
                <c:pt idx="73">
                  <c:v>7.3</c:v>
                </c:pt>
                <c:pt idx="74">
                  <c:v>7.4</c:v>
                </c:pt>
                <c:pt idx="75">
                  <c:v>7.5</c:v>
                </c:pt>
                <c:pt idx="76">
                  <c:v>7.6</c:v>
                </c:pt>
                <c:pt idx="77">
                  <c:v>7.7</c:v>
                </c:pt>
                <c:pt idx="78">
                  <c:v>7.8</c:v>
                </c:pt>
                <c:pt idx="79">
                  <c:v>7.9</c:v>
                </c:pt>
                <c:pt idx="80">
                  <c:v>8</c:v>
                </c:pt>
                <c:pt idx="81">
                  <c:v>8.1</c:v>
                </c:pt>
                <c:pt idx="82">
                  <c:v>8.1999999999999993</c:v>
                </c:pt>
                <c:pt idx="83">
                  <c:v>8.3000000000000007</c:v>
                </c:pt>
                <c:pt idx="84">
                  <c:v>8.4</c:v>
                </c:pt>
                <c:pt idx="85">
                  <c:v>8.5</c:v>
                </c:pt>
                <c:pt idx="86">
                  <c:v>8.6</c:v>
                </c:pt>
                <c:pt idx="87">
                  <c:v>8.6999999999999993</c:v>
                </c:pt>
                <c:pt idx="88">
                  <c:v>8.8000000000000007</c:v>
                </c:pt>
                <c:pt idx="89">
                  <c:v>8.9</c:v>
                </c:pt>
                <c:pt idx="90">
                  <c:v>9</c:v>
                </c:pt>
                <c:pt idx="91">
                  <c:v>9.1</c:v>
                </c:pt>
                <c:pt idx="92">
                  <c:v>9.1999999999999993</c:v>
                </c:pt>
                <c:pt idx="93">
                  <c:v>9.3000000000000007</c:v>
                </c:pt>
                <c:pt idx="94">
                  <c:v>9.4</c:v>
                </c:pt>
                <c:pt idx="95">
                  <c:v>9.5</c:v>
                </c:pt>
                <c:pt idx="96">
                  <c:v>9.6</c:v>
                </c:pt>
                <c:pt idx="97">
                  <c:v>9.6999999999999993</c:v>
                </c:pt>
                <c:pt idx="98">
                  <c:v>9.8000000000000007</c:v>
                </c:pt>
                <c:pt idx="99">
                  <c:v>9.9</c:v>
                </c:pt>
                <c:pt idx="100">
                  <c:v>10</c:v>
                </c:pt>
                <c:pt idx="101">
                  <c:v>10.1</c:v>
                </c:pt>
                <c:pt idx="102">
                  <c:v>10.199999999999999</c:v>
                </c:pt>
                <c:pt idx="103">
                  <c:v>10.3</c:v>
                </c:pt>
                <c:pt idx="104">
                  <c:v>10.4</c:v>
                </c:pt>
                <c:pt idx="105">
                  <c:v>10.5</c:v>
                </c:pt>
                <c:pt idx="106">
                  <c:v>10.6</c:v>
                </c:pt>
                <c:pt idx="107">
                  <c:v>10.7</c:v>
                </c:pt>
                <c:pt idx="108">
                  <c:v>10.8</c:v>
                </c:pt>
                <c:pt idx="109">
                  <c:v>10.9</c:v>
                </c:pt>
                <c:pt idx="110">
                  <c:v>11</c:v>
                </c:pt>
                <c:pt idx="111">
                  <c:v>11.1</c:v>
                </c:pt>
                <c:pt idx="112">
                  <c:v>11.2</c:v>
                </c:pt>
                <c:pt idx="113">
                  <c:v>11.3</c:v>
                </c:pt>
                <c:pt idx="114">
                  <c:v>11.4</c:v>
                </c:pt>
                <c:pt idx="115">
                  <c:v>11.5</c:v>
                </c:pt>
                <c:pt idx="116">
                  <c:v>11.6</c:v>
                </c:pt>
                <c:pt idx="117">
                  <c:v>11.7</c:v>
                </c:pt>
                <c:pt idx="118">
                  <c:v>11.8</c:v>
                </c:pt>
                <c:pt idx="119">
                  <c:v>11.9</c:v>
                </c:pt>
                <c:pt idx="120">
                  <c:v>12</c:v>
                </c:pt>
                <c:pt idx="121">
                  <c:v>12.1</c:v>
                </c:pt>
                <c:pt idx="122">
                  <c:v>12.2</c:v>
                </c:pt>
                <c:pt idx="123">
                  <c:v>12.3</c:v>
                </c:pt>
                <c:pt idx="124">
                  <c:v>12.4</c:v>
                </c:pt>
                <c:pt idx="125">
                  <c:v>12.5</c:v>
                </c:pt>
                <c:pt idx="126">
                  <c:v>12.6</c:v>
                </c:pt>
                <c:pt idx="127">
                  <c:v>12.7</c:v>
                </c:pt>
                <c:pt idx="128">
                  <c:v>12.8</c:v>
                </c:pt>
                <c:pt idx="129">
                  <c:v>12.9</c:v>
                </c:pt>
                <c:pt idx="130">
                  <c:v>13</c:v>
                </c:pt>
                <c:pt idx="131">
                  <c:v>13.1</c:v>
                </c:pt>
                <c:pt idx="132">
                  <c:v>13.2</c:v>
                </c:pt>
                <c:pt idx="133">
                  <c:v>13.3</c:v>
                </c:pt>
                <c:pt idx="134">
                  <c:v>13.4</c:v>
                </c:pt>
                <c:pt idx="135">
                  <c:v>13.5</c:v>
                </c:pt>
                <c:pt idx="136">
                  <c:v>13.6</c:v>
                </c:pt>
                <c:pt idx="137">
                  <c:v>13.7</c:v>
                </c:pt>
                <c:pt idx="138">
                  <c:v>13.8</c:v>
                </c:pt>
                <c:pt idx="139">
                  <c:v>13.9</c:v>
                </c:pt>
                <c:pt idx="140">
                  <c:v>14</c:v>
                </c:pt>
                <c:pt idx="141">
                  <c:v>14.1</c:v>
                </c:pt>
                <c:pt idx="142">
                  <c:v>14.2</c:v>
                </c:pt>
                <c:pt idx="143">
                  <c:v>14.3</c:v>
                </c:pt>
                <c:pt idx="144">
                  <c:v>14.4</c:v>
                </c:pt>
                <c:pt idx="145">
                  <c:v>14.5</c:v>
                </c:pt>
                <c:pt idx="146">
                  <c:v>14.6</c:v>
                </c:pt>
                <c:pt idx="147">
                  <c:v>14.7</c:v>
                </c:pt>
                <c:pt idx="148">
                  <c:v>14.8</c:v>
                </c:pt>
                <c:pt idx="149">
                  <c:v>14.9</c:v>
                </c:pt>
                <c:pt idx="150">
                  <c:v>15</c:v>
                </c:pt>
                <c:pt idx="151">
                  <c:v>15.1</c:v>
                </c:pt>
                <c:pt idx="152">
                  <c:v>15.2</c:v>
                </c:pt>
                <c:pt idx="153">
                  <c:v>15.3</c:v>
                </c:pt>
                <c:pt idx="154">
                  <c:v>15.4</c:v>
                </c:pt>
                <c:pt idx="155">
                  <c:v>15.5</c:v>
                </c:pt>
                <c:pt idx="156">
                  <c:v>15.6</c:v>
                </c:pt>
                <c:pt idx="157">
                  <c:v>15.7</c:v>
                </c:pt>
                <c:pt idx="158">
                  <c:v>15.8</c:v>
                </c:pt>
                <c:pt idx="159">
                  <c:v>15.9</c:v>
                </c:pt>
                <c:pt idx="160">
                  <c:v>16</c:v>
                </c:pt>
                <c:pt idx="161">
                  <c:v>16.100000000000001</c:v>
                </c:pt>
                <c:pt idx="162">
                  <c:v>16.2</c:v>
                </c:pt>
                <c:pt idx="163">
                  <c:v>16.3</c:v>
                </c:pt>
                <c:pt idx="164">
                  <c:v>16.399999999999999</c:v>
                </c:pt>
                <c:pt idx="165">
                  <c:v>16.5</c:v>
                </c:pt>
                <c:pt idx="166">
                  <c:v>16.600000000000001</c:v>
                </c:pt>
                <c:pt idx="167">
                  <c:v>16.7</c:v>
                </c:pt>
                <c:pt idx="168">
                  <c:v>16.8</c:v>
                </c:pt>
                <c:pt idx="169">
                  <c:v>16.899999999999999</c:v>
                </c:pt>
                <c:pt idx="170">
                  <c:v>17</c:v>
                </c:pt>
                <c:pt idx="171">
                  <c:v>17.100000000000001</c:v>
                </c:pt>
                <c:pt idx="172">
                  <c:v>17.2</c:v>
                </c:pt>
                <c:pt idx="173">
                  <c:v>17.3</c:v>
                </c:pt>
                <c:pt idx="174">
                  <c:v>17.399999999999999</c:v>
                </c:pt>
                <c:pt idx="175">
                  <c:v>17.5</c:v>
                </c:pt>
                <c:pt idx="176">
                  <c:v>17.600000000000001</c:v>
                </c:pt>
                <c:pt idx="177">
                  <c:v>17.7</c:v>
                </c:pt>
                <c:pt idx="178">
                  <c:v>17.8</c:v>
                </c:pt>
                <c:pt idx="179">
                  <c:v>17.899999999999999</c:v>
                </c:pt>
                <c:pt idx="180">
                  <c:v>18</c:v>
                </c:pt>
                <c:pt idx="181">
                  <c:v>18.100000000000001</c:v>
                </c:pt>
                <c:pt idx="182">
                  <c:v>18.2</c:v>
                </c:pt>
                <c:pt idx="183">
                  <c:v>18.3</c:v>
                </c:pt>
                <c:pt idx="184">
                  <c:v>18.399999999999999</c:v>
                </c:pt>
                <c:pt idx="185">
                  <c:v>18.5</c:v>
                </c:pt>
                <c:pt idx="186">
                  <c:v>18.600000000000001</c:v>
                </c:pt>
                <c:pt idx="187">
                  <c:v>18.7</c:v>
                </c:pt>
                <c:pt idx="188">
                  <c:v>18.8</c:v>
                </c:pt>
                <c:pt idx="189">
                  <c:v>18.899999999999999</c:v>
                </c:pt>
                <c:pt idx="190">
                  <c:v>19</c:v>
                </c:pt>
                <c:pt idx="191">
                  <c:v>19.100000000000001</c:v>
                </c:pt>
                <c:pt idx="192">
                  <c:v>19.2</c:v>
                </c:pt>
                <c:pt idx="193">
                  <c:v>19.3</c:v>
                </c:pt>
                <c:pt idx="194">
                  <c:v>19.399999999999999</c:v>
                </c:pt>
                <c:pt idx="195">
                  <c:v>19.5</c:v>
                </c:pt>
                <c:pt idx="196">
                  <c:v>19.600000000000001</c:v>
                </c:pt>
                <c:pt idx="197">
                  <c:v>19.7</c:v>
                </c:pt>
                <c:pt idx="198">
                  <c:v>19.8</c:v>
                </c:pt>
                <c:pt idx="199">
                  <c:v>19.899999999999999</c:v>
                </c:pt>
                <c:pt idx="200">
                  <c:v>20</c:v>
                </c:pt>
                <c:pt idx="201">
                  <c:v>20.100000000000001</c:v>
                </c:pt>
                <c:pt idx="202">
                  <c:v>20.2</c:v>
                </c:pt>
                <c:pt idx="203">
                  <c:v>20.3</c:v>
                </c:pt>
                <c:pt idx="204">
                  <c:v>20.399999999999999</c:v>
                </c:pt>
                <c:pt idx="205">
                  <c:v>20.5</c:v>
                </c:pt>
                <c:pt idx="206">
                  <c:v>20.6</c:v>
                </c:pt>
                <c:pt idx="207">
                  <c:v>20.7</c:v>
                </c:pt>
                <c:pt idx="208">
                  <c:v>20.8</c:v>
                </c:pt>
                <c:pt idx="209">
                  <c:v>20.9</c:v>
                </c:pt>
                <c:pt idx="210">
                  <c:v>21</c:v>
                </c:pt>
                <c:pt idx="211">
                  <c:v>21.1</c:v>
                </c:pt>
                <c:pt idx="212">
                  <c:v>21.2</c:v>
                </c:pt>
                <c:pt idx="213">
                  <c:v>21.3</c:v>
                </c:pt>
                <c:pt idx="214">
                  <c:v>21.4</c:v>
                </c:pt>
                <c:pt idx="215">
                  <c:v>21.5</c:v>
                </c:pt>
                <c:pt idx="216">
                  <c:v>21.6</c:v>
                </c:pt>
                <c:pt idx="217">
                  <c:v>21.7</c:v>
                </c:pt>
                <c:pt idx="218">
                  <c:v>21.8</c:v>
                </c:pt>
                <c:pt idx="219">
                  <c:v>21.9</c:v>
                </c:pt>
                <c:pt idx="220">
                  <c:v>22</c:v>
                </c:pt>
                <c:pt idx="221">
                  <c:v>22.1</c:v>
                </c:pt>
                <c:pt idx="222">
                  <c:v>22.2</c:v>
                </c:pt>
                <c:pt idx="223">
                  <c:v>22.3</c:v>
                </c:pt>
                <c:pt idx="224">
                  <c:v>22.4</c:v>
                </c:pt>
                <c:pt idx="225">
                  <c:v>22.5</c:v>
                </c:pt>
                <c:pt idx="226">
                  <c:v>22.6</c:v>
                </c:pt>
                <c:pt idx="227">
                  <c:v>22.7</c:v>
                </c:pt>
                <c:pt idx="228">
                  <c:v>22.8</c:v>
                </c:pt>
                <c:pt idx="229">
                  <c:v>22.9</c:v>
                </c:pt>
                <c:pt idx="230">
                  <c:v>23</c:v>
                </c:pt>
                <c:pt idx="231">
                  <c:v>23.1</c:v>
                </c:pt>
                <c:pt idx="232">
                  <c:v>23.2</c:v>
                </c:pt>
                <c:pt idx="233">
                  <c:v>23.3</c:v>
                </c:pt>
                <c:pt idx="234">
                  <c:v>23.4</c:v>
                </c:pt>
                <c:pt idx="235">
                  <c:v>23.5</c:v>
                </c:pt>
                <c:pt idx="236">
                  <c:v>23.6</c:v>
                </c:pt>
                <c:pt idx="237">
                  <c:v>23.7</c:v>
                </c:pt>
                <c:pt idx="238">
                  <c:v>23.8</c:v>
                </c:pt>
                <c:pt idx="239">
                  <c:v>23.9</c:v>
                </c:pt>
                <c:pt idx="240">
                  <c:v>24</c:v>
                </c:pt>
                <c:pt idx="241">
                  <c:v>24.1</c:v>
                </c:pt>
                <c:pt idx="242">
                  <c:v>24.2</c:v>
                </c:pt>
                <c:pt idx="243">
                  <c:v>24.3</c:v>
                </c:pt>
                <c:pt idx="244">
                  <c:v>24.4</c:v>
                </c:pt>
                <c:pt idx="245">
                  <c:v>24.5</c:v>
                </c:pt>
                <c:pt idx="246">
                  <c:v>24.6</c:v>
                </c:pt>
                <c:pt idx="247">
                  <c:v>24.7</c:v>
                </c:pt>
                <c:pt idx="248">
                  <c:v>24.8</c:v>
                </c:pt>
                <c:pt idx="249">
                  <c:v>24.9</c:v>
                </c:pt>
                <c:pt idx="250">
                  <c:v>25</c:v>
                </c:pt>
                <c:pt idx="251">
                  <c:v>25.1</c:v>
                </c:pt>
                <c:pt idx="252">
                  <c:v>25.2</c:v>
                </c:pt>
                <c:pt idx="253">
                  <c:v>25.3</c:v>
                </c:pt>
                <c:pt idx="254">
                  <c:v>25.4</c:v>
                </c:pt>
                <c:pt idx="255">
                  <c:v>25.5</c:v>
                </c:pt>
                <c:pt idx="256">
                  <c:v>25.6</c:v>
                </c:pt>
                <c:pt idx="257">
                  <c:v>25.7</c:v>
                </c:pt>
                <c:pt idx="258">
                  <c:v>25.8</c:v>
                </c:pt>
                <c:pt idx="259">
                  <c:v>25.9</c:v>
                </c:pt>
                <c:pt idx="260">
                  <c:v>26</c:v>
                </c:pt>
                <c:pt idx="261">
                  <c:v>26.1</c:v>
                </c:pt>
                <c:pt idx="262">
                  <c:v>26.2</c:v>
                </c:pt>
                <c:pt idx="263">
                  <c:v>26.3</c:v>
                </c:pt>
                <c:pt idx="264">
                  <c:v>26.4</c:v>
                </c:pt>
                <c:pt idx="265">
                  <c:v>26.5</c:v>
                </c:pt>
                <c:pt idx="266">
                  <c:v>26.6</c:v>
                </c:pt>
                <c:pt idx="267">
                  <c:v>26.7</c:v>
                </c:pt>
                <c:pt idx="268">
                  <c:v>26.8</c:v>
                </c:pt>
                <c:pt idx="269">
                  <c:v>26.9</c:v>
                </c:pt>
                <c:pt idx="270">
                  <c:v>27</c:v>
                </c:pt>
                <c:pt idx="271">
                  <c:v>27.1</c:v>
                </c:pt>
                <c:pt idx="272">
                  <c:v>27.2</c:v>
                </c:pt>
                <c:pt idx="273">
                  <c:v>27.3</c:v>
                </c:pt>
                <c:pt idx="274">
                  <c:v>27.4</c:v>
                </c:pt>
                <c:pt idx="275">
                  <c:v>27.5</c:v>
                </c:pt>
                <c:pt idx="276">
                  <c:v>27.6</c:v>
                </c:pt>
                <c:pt idx="277">
                  <c:v>27.7</c:v>
                </c:pt>
                <c:pt idx="278">
                  <c:v>27.8</c:v>
                </c:pt>
                <c:pt idx="279">
                  <c:v>27.9</c:v>
                </c:pt>
                <c:pt idx="280">
                  <c:v>28</c:v>
                </c:pt>
                <c:pt idx="281">
                  <c:v>28.1</c:v>
                </c:pt>
                <c:pt idx="282">
                  <c:v>28.2</c:v>
                </c:pt>
                <c:pt idx="283">
                  <c:v>28.3</c:v>
                </c:pt>
                <c:pt idx="284">
                  <c:v>28.4</c:v>
                </c:pt>
                <c:pt idx="285">
                  <c:v>28.5</c:v>
                </c:pt>
                <c:pt idx="286">
                  <c:v>28.6</c:v>
                </c:pt>
                <c:pt idx="287">
                  <c:v>28.7</c:v>
                </c:pt>
                <c:pt idx="288">
                  <c:v>28.8</c:v>
                </c:pt>
                <c:pt idx="289">
                  <c:v>28.9</c:v>
                </c:pt>
                <c:pt idx="290">
                  <c:v>29</c:v>
                </c:pt>
                <c:pt idx="291">
                  <c:v>29.1</c:v>
                </c:pt>
                <c:pt idx="292">
                  <c:v>29.2</c:v>
                </c:pt>
                <c:pt idx="293">
                  <c:v>29.3</c:v>
                </c:pt>
                <c:pt idx="294">
                  <c:v>29.4</c:v>
                </c:pt>
                <c:pt idx="295">
                  <c:v>29.5</c:v>
                </c:pt>
                <c:pt idx="296">
                  <c:v>29.6</c:v>
                </c:pt>
                <c:pt idx="297">
                  <c:v>29.7</c:v>
                </c:pt>
                <c:pt idx="298">
                  <c:v>29.8</c:v>
                </c:pt>
                <c:pt idx="299">
                  <c:v>29.9</c:v>
                </c:pt>
                <c:pt idx="300">
                  <c:v>30</c:v>
                </c:pt>
                <c:pt idx="301">
                  <c:v>30.1</c:v>
                </c:pt>
                <c:pt idx="302">
                  <c:v>30.2</c:v>
                </c:pt>
                <c:pt idx="303">
                  <c:v>30.3</c:v>
                </c:pt>
                <c:pt idx="304">
                  <c:v>30.4</c:v>
                </c:pt>
                <c:pt idx="305">
                  <c:v>30.5</c:v>
                </c:pt>
                <c:pt idx="306">
                  <c:v>30.6</c:v>
                </c:pt>
                <c:pt idx="307">
                  <c:v>30.7</c:v>
                </c:pt>
                <c:pt idx="308">
                  <c:v>30.8</c:v>
                </c:pt>
                <c:pt idx="309">
                  <c:v>30.9</c:v>
                </c:pt>
                <c:pt idx="310">
                  <c:v>31</c:v>
                </c:pt>
                <c:pt idx="311">
                  <c:v>31.1</c:v>
                </c:pt>
                <c:pt idx="312">
                  <c:v>31.2</c:v>
                </c:pt>
                <c:pt idx="313">
                  <c:v>31.3</c:v>
                </c:pt>
                <c:pt idx="314">
                  <c:v>31.4</c:v>
                </c:pt>
                <c:pt idx="315">
                  <c:v>31.5</c:v>
                </c:pt>
                <c:pt idx="316">
                  <c:v>31.6</c:v>
                </c:pt>
                <c:pt idx="317">
                  <c:v>31.7</c:v>
                </c:pt>
                <c:pt idx="318">
                  <c:v>31.8</c:v>
                </c:pt>
                <c:pt idx="319">
                  <c:v>31.9</c:v>
                </c:pt>
                <c:pt idx="320">
                  <c:v>32</c:v>
                </c:pt>
                <c:pt idx="321">
                  <c:v>32.1</c:v>
                </c:pt>
                <c:pt idx="322">
                  <c:v>32.200000000000003</c:v>
                </c:pt>
                <c:pt idx="323">
                  <c:v>32.299999999999997</c:v>
                </c:pt>
                <c:pt idx="324">
                  <c:v>32.4</c:v>
                </c:pt>
                <c:pt idx="325">
                  <c:v>32.5</c:v>
                </c:pt>
                <c:pt idx="326">
                  <c:v>32.6</c:v>
                </c:pt>
                <c:pt idx="327">
                  <c:v>32.700000000000003</c:v>
                </c:pt>
                <c:pt idx="328">
                  <c:v>32.799999999999997</c:v>
                </c:pt>
                <c:pt idx="329">
                  <c:v>32.9</c:v>
                </c:pt>
                <c:pt idx="330">
                  <c:v>33</c:v>
                </c:pt>
                <c:pt idx="331">
                  <c:v>33.1</c:v>
                </c:pt>
                <c:pt idx="332">
                  <c:v>33.200000000000003</c:v>
                </c:pt>
                <c:pt idx="333">
                  <c:v>33.299999999999997</c:v>
                </c:pt>
                <c:pt idx="334">
                  <c:v>33.4</c:v>
                </c:pt>
                <c:pt idx="335">
                  <c:v>33.5</c:v>
                </c:pt>
                <c:pt idx="336">
                  <c:v>33.6</c:v>
                </c:pt>
                <c:pt idx="337">
                  <c:v>33.700000000000003</c:v>
                </c:pt>
                <c:pt idx="338">
                  <c:v>33.799999999999997</c:v>
                </c:pt>
                <c:pt idx="339">
                  <c:v>33.9</c:v>
                </c:pt>
                <c:pt idx="340">
                  <c:v>34</c:v>
                </c:pt>
                <c:pt idx="341">
                  <c:v>34.1</c:v>
                </c:pt>
                <c:pt idx="342">
                  <c:v>34.200000000000003</c:v>
                </c:pt>
                <c:pt idx="343">
                  <c:v>34.299999999999997</c:v>
                </c:pt>
                <c:pt idx="344">
                  <c:v>34.4</c:v>
                </c:pt>
                <c:pt idx="345">
                  <c:v>34.5</c:v>
                </c:pt>
                <c:pt idx="346">
                  <c:v>34.6</c:v>
                </c:pt>
                <c:pt idx="347">
                  <c:v>34.700000000000003</c:v>
                </c:pt>
                <c:pt idx="348">
                  <c:v>34.799999999999997</c:v>
                </c:pt>
                <c:pt idx="349">
                  <c:v>34.9</c:v>
                </c:pt>
                <c:pt idx="350">
                  <c:v>35</c:v>
                </c:pt>
                <c:pt idx="351">
                  <c:v>35.1</c:v>
                </c:pt>
                <c:pt idx="352">
                  <c:v>35.200000000000003</c:v>
                </c:pt>
                <c:pt idx="353">
                  <c:v>35.299999999999997</c:v>
                </c:pt>
                <c:pt idx="354">
                  <c:v>35.4</c:v>
                </c:pt>
                <c:pt idx="355">
                  <c:v>35.5</c:v>
                </c:pt>
                <c:pt idx="356">
                  <c:v>35.6</c:v>
                </c:pt>
                <c:pt idx="357">
                  <c:v>35.700000000000003</c:v>
                </c:pt>
                <c:pt idx="358">
                  <c:v>35.799999999999997</c:v>
                </c:pt>
                <c:pt idx="359">
                  <c:v>35.9</c:v>
                </c:pt>
                <c:pt idx="360">
                  <c:v>36</c:v>
                </c:pt>
                <c:pt idx="361">
                  <c:v>36.1</c:v>
                </c:pt>
                <c:pt idx="362">
                  <c:v>36.200000000000003</c:v>
                </c:pt>
                <c:pt idx="363">
                  <c:v>36.299999999999997</c:v>
                </c:pt>
                <c:pt idx="364">
                  <c:v>36.4</c:v>
                </c:pt>
                <c:pt idx="365">
                  <c:v>36.5</c:v>
                </c:pt>
                <c:pt idx="366">
                  <c:v>36.6</c:v>
                </c:pt>
                <c:pt idx="367">
                  <c:v>36.700000000000003</c:v>
                </c:pt>
                <c:pt idx="368">
                  <c:v>36.799999999999997</c:v>
                </c:pt>
                <c:pt idx="369">
                  <c:v>36.9</c:v>
                </c:pt>
                <c:pt idx="370">
                  <c:v>37</c:v>
                </c:pt>
                <c:pt idx="371">
                  <c:v>37.1</c:v>
                </c:pt>
                <c:pt idx="372">
                  <c:v>37.200000000000003</c:v>
                </c:pt>
                <c:pt idx="373">
                  <c:v>37.299999999999997</c:v>
                </c:pt>
                <c:pt idx="374">
                  <c:v>37.4</c:v>
                </c:pt>
                <c:pt idx="375">
                  <c:v>37.5</c:v>
                </c:pt>
                <c:pt idx="376">
                  <c:v>37.6</c:v>
                </c:pt>
                <c:pt idx="377">
                  <c:v>37.700000000000003</c:v>
                </c:pt>
                <c:pt idx="378">
                  <c:v>37.799999999999997</c:v>
                </c:pt>
                <c:pt idx="379">
                  <c:v>37.9</c:v>
                </c:pt>
                <c:pt idx="380">
                  <c:v>38</c:v>
                </c:pt>
                <c:pt idx="381">
                  <c:v>38.1</c:v>
                </c:pt>
                <c:pt idx="382">
                  <c:v>38.200000000000003</c:v>
                </c:pt>
                <c:pt idx="383">
                  <c:v>38.299999999999997</c:v>
                </c:pt>
                <c:pt idx="384">
                  <c:v>38.4</c:v>
                </c:pt>
                <c:pt idx="385">
                  <c:v>38.5</c:v>
                </c:pt>
                <c:pt idx="386">
                  <c:v>38.6</c:v>
                </c:pt>
                <c:pt idx="387">
                  <c:v>38.700000000000003</c:v>
                </c:pt>
                <c:pt idx="388">
                  <c:v>38.799999999999997</c:v>
                </c:pt>
                <c:pt idx="389">
                  <c:v>38.9</c:v>
                </c:pt>
                <c:pt idx="390">
                  <c:v>39</c:v>
                </c:pt>
                <c:pt idx="391">
                  <c:v>39.1</c:v>
                </c:pt>
                <c:pt idx="392">
                  <c:v>39.200000000000003</c:v>
                </c:pt>
                <c:pt idx="393">
                  <c:v>39.299999999999997</c:v>
                </c:pt>
                <c:pt idx="394">
                  <c:v>39.4</c:v>
                </c:pt>
                <c:pt idx="395">
                  <c:v>39.5</c:v>
                </c:pt>
                <c:pt idx="396">
                  <c:v>39.6</c:v>
                </c:pt>
                <c:pt idx="397">
                  <c:v>39.700000000000003</c:v>
                </c:pt>
                <c:pt idx="398">
                  <c:v>39.799999999999997</c:v>
                </c:pt>
                <c:pt idx="399">
                  <c:v>39.9</c:v>
                </c:pt>
                <c:pt idx="400">
                  <c:v>40</c:v>
                </c:pt>
                <c:pt idx="401">
                  <c:v>40.1</c:v>
                </c:pt>
                <c:pt idx="402">
                  <c:v>40.200000000000003</c:v>
                </c:pt>
                <c:pt idx="403">
                  <c:v>40.299999999999997</c:v>
                </c:pt>
                <c:pt idx="404">
                  <c:v>40.4</c:v>
                </c:pt>
                <c:pt idx="405">
                  <c:v>40.5</c:v>
                </c:pt>
                <c:pt idx="406">
                  <c:v>40.6</c:v>
                </c:pt>
                <c:pt idx="407">
                  <c:v>40.700000000000003</c:v>
                </c:pt>
                <c:pt idx="408">
                  <c:v>40.799999999999997</c:v>
                </c:pt>
                <c:pt idx="409">
                  <c:v>40.9</c:v>
                </c:pt>
                <c:pt idx="410">
                  <c:v>41</c:v>
                </c:pt>
                <c:pt idx="411">
                  <c:v>41.1</c:v>
                </c:pt>
                <c:pt idx="412">
                  <c:v>41.2</c:v>
                </c:pt>
                <c:pt idx="413">
                  <c:v>41.3</c:v>
                </c:pt>
                <c:pt idx="414">
                  <c:v>41.4</c:v>
                </c:pt>
                <c:pt idx="415">
                  <c:v>41.5</c:v>
                </c:pt>
                <c:pt idx="416">
                  <c:v>41.6</c:v>
                </c:pt>
                <c:pt idx="417">
                  <c:v>41.7</c:v>
                </c:pt>
                <c:pt idx="418">
                  <c:v>41.8</c:v>
                </c:pt>
                <c:pt idx="419">
                  <c:v>41.9</c:v>
                </c:pt>
                <c:pt idx="420">
                  <c:v>42</c:v>
                </c:pt>
                <c:pt idx="421">
                  <c:v>42.1</c:v>
                </c:pt>
                <c:pt idx="422">
                  <c:v>42.2</c:v>
                </c:pt>
                <c:pt idx="423">
                  <c:v>42.3</c:v>
                </c:pt>
                <c:pt idx="424">
                  <c:v>42.4</c:v>
                </c:pt>
                <c:pt idx="425">
                  <c:v>42.5</c:v>
                </c:pt>
                <c:pt idx="426">
                  <c:v>42.6</c:v>
                </c:pt>
                <c:pt idx="427">
                  <c:v>42.7</c:v>
                </c:pt>
                <c:pt idx="428">
                  <c:v>42.8</c:v>
                </c:pt>
                <c:pt idx="429">
                  <c:v>42.9</c:v>
                </c:pt>
                <c:pt idx="430">
                  <c:v>43</c:v>
                </c:pt>
                <c:pt idx="431">
                  <c:v>43.1</c:v>
                </c:pt>
                <c:pt idx="432">
                  <c:v>43.2</c:v>
                </c:pt>
                <c:pt idx="433">
                  <c:v>43.3</c:v>
                </c:pt>
                <c:pt idx="434">
                  <c:v>43.4</c:v>
                </c:pt>
                <c:pt idx="435">
                  <c:v>43.5</c:v>
                </c:pt>
                <c:pt idx="436">
                  <c:v>43.6</c:v>
                </c:pt>
                <c:pt idx="437">
                  <c:v>43.7</c:v>
                </c:pt>
                <c:pt idx="438">
                  <c:v>43.8</c:v>
                </c:pt>
                <c:pt idx="439">
                  <c:v>43.9</c:v>
                </c:pt>
                <c:pt idx="440">
                  <c:v>44</c:v>
                </c:pt>
                <c:pt idx="441">
                  <c:v>44.1</c:v>
                </c:pt>
                <c:pt idx="442">
                  <c:v>44.2</c:v>
                </c:pt>
                <c:pt idx="443">
                  <c:v>44.3</c:v>
                </c:pt>
                <c:pt idx="444">
                  <c:v>44.4</c:v>
                </c:pt>
                <c:pt idx="445">
                  <c:v>44.5</c:v>
                </c:pt>
                <c:pt idx="446">
                  <c:v>44.6</c:v>
                </c:pt>
                <c:pt idx="447">
                  <c:v>44.7</c:v>
                </c:pt>
                <c:pt idx="448">
                  <c:v>44.8</c:v>
                </c:pt>
                <c:pt idx="449">
                  <c:v>44.9</c:v>
                </c:pt>
                <c:pt idx="450">
                  <c:v>45</c:v>
                </c:pt>
                <c:pt idx="451">
                  <c:v>45.1</c:v>
                </c:pt>
                <c:pt idx="452">
                  <c:v>45.2</c:v>
                </c:pt>
                <c:pt idx="453">
                  <c:v>45.3</c:v>
                </c:pt>
                <c:pt idx="454">
                  <c:v>45.4</c:v>
                </c:pt>
                <c:pt idx="455">
                  <c:v>45.5</c:v>
                </c:pt>
                <c:pt idx="456">
                  <c:v>45.6</c:v>
                </c:pt>
                <c:pt idx="457">
                  <c:v>45.7</c:v>
                </c:pt>
                <c:pt idx="458">
                  <c:v>45.8</c:v>
                </c:pt>
                <c:pt idx="459">
                  <c:v>45.9</c:v>
                </c:pt>
                <c:pt idx="460">
                  <c:v>46</c:v>
                </c:pt>
                <c:pt idx="461">
                  <c:v>46.1</c:v>
                </c:pt>
                <c:pt idx="462">
                  <c:v>46.2</c:v>
                </c:pt>
                <c:pt idx="463">
                  <c:v>46.3</c:v>
                </c:pt>
                <c:pt idx="464">
                  <c:v>46.4</c:v>
                </c:pt>
                <c:pt idx="465">
                  <c:v>46.5</c:v>
                </c:pt>
                <c:pt idx="466">
                  <c:v>46.6</c:v>
                </c:pt>
                <c:pt idx="467">
                  <c:v>46.7</c:v>
                </c:pt>
                <c:pt idx="468">
                  <c:v>46.8</c:v>
                </c:pt>
                <c:pt idx="469">
                  <c:v>46.9</c:v>
                </c:pt>
                <c:pt idx="470">
                  <c:v>47</c:v>
                </c:pt>
                <c:pt idx="471">
                  <c:v>47.1</c:v>
                </c:pt>
                <c:pt idx="472">
                  <c:v>47.2</c:v>
                </c:pt>
                <c:pt idx="473">
                  <c:v>47.3</c:v>
                </c:pt>
                <c:pt idx="474">
                  <c:v>47.4</c:v>
                </c:pt>
                <c:pt idx="475">
                  <c:v>47.5</c:v>
                </c:pt>
                <c:pt idx="476">
                  <c:v>47.6</c:v>
                </c:pt>
                <c:pt idx="477">
                  <c:v>47.7</c:v>
                </c:pt>
                <c:pt idx="478">
                  <c:v>47.8</c:v>
                </c:pt>
                <c:pt idx="479">
                  <c:v>47.9</c:v>
                </c:pt>
                <c:pt idx="480">
                  <c:v>48</c:v>
                </c:pt>
                <c:pt idx="481">
                  <c:v>48.1</c:v>
                </c:pt>
                <c:pt idx="482">
                  <c:v>48.2</c:v>
                </c:pt>
                <c:pt idx="483">
                  <c:v>48.3</c:v>
                </c:pt>
                <c:pt idx="484">
                  <c:v>48.4</c:v>
                </c:pt>
                <c:pt idx="485">
                  <c:v>48.5</c:v>
                </c:pt>
                <c:pt idx="486">
                  <c:v>48.6</c:v>
                </c:pt>
                <c:pt idx="487">
                  <c:v>48.7</c:v>
                </c:pt>
                <c:pt idx="488">
                  <c:v>48.8</c:v>
                </c:pt>
                <c:pt idx="489">
                  <c:v>48.9</c:v>
                </c:pt>
                <c:pt idx="490">
                  <c:v>49</c:v>
                </c:pt>
                <c:pt idx="491">
                  <c:v>49.1</c:v>
                </c:pt>
                <c:pt idx="492">
                  <c:v>49.2</c:v>
                </c:pt>
                <c:pt idx="493">
                  <c:v>49.3</c:v>
                </c:pt>
                <c:pt idx="494">
                  <c:v>49.4</c:v>
                </c:pt>
                <c:pt idx="495">
                  <c:v>49.5</c:v>
                </c:pt>
                <c:pt idx="496">
                  <c:v>49.6</c:v>
                </c:pt>
                <c:pt idx="497">
                  <c:v>49.7</c:v>
                </c:pt>
                <c:pt idx="498">
                  <c:v>49.8</c:v>
                </c:pt>
                <c:pt idx="499">
                  <c:v>49.9</c:v>
                </c:pt>
                <c:pt idx="500">
                  <c:v>50</c:v>
                </c:pt>
                <c:pt idx="501">
                  <c:v>50.1</c:v>
                </c:pt>
                <c:pt idx="502">
                  <c:v>50.2</c:v>
                </c:pt>
                <c:pt idx="503">
                  <c:v>50.3</c:v>
                </c:pt>
                <c:pt idx="504">
                  <c:v>50.4</c:v>
                </c:pt>
                <c:pt idx="505">
                  <c:v>50.5</c:v>
                </c:pt>
                <c:pt idx="506">
                  <c:v>50.6</c:v>
                </c:pt>
                <c:pt idx="507">
                  <c:v>50.7</c:v>
                </c:pt>
                <c:pt idx="508">
                  <c:v>50.8</c:v>
                </c:pt>
                <c:pt idx="509">
                  <c:v>50.9</c:v>
                </c:pt>
                <c:pt idx="510">
                  <c:v>51</c:v>
                </c:pt>
                <c:pt idx="511">
                  <c:v>51.1</c:v>
                </c:pt>
                <c:pt idx="512">
                  <c:v>51.2</c:v>
                </c:pt>
                <c:pt idx="513">
                  <c:v>51.3</c:v>
                </c:pt>
                <c:pt idx="514">
                  <c:v>51.4</c:v>
                </c:pt>
                <c:pt idx="515">
                  <c:v>51.5</c:v>
                </c:pt>
                <c:pt idx="516">
                  <c:v>51.6</c:v>
                </c:pt>
                <c:pt idx="517">
                  <c:v>51.7</c:v>
                </c:pt>
                <c:pt idx="518">
                  <c:v>51.8</c:v>
                </c:pt>
                <c:pt idx="519">
                  <c:v>51.9</c:v>
                </c:pt>
                <c:pt idx="520">
                  <c:v>52</c:v>
                </c:pt>
                <c:pt idx="521">
                  <c:v>52.1</c:v>
                </c:pt>
                <c:pt idx="522">
                  <c:v>52.2</c:v>
                </c:pt>
                <c:pt idx="523">
                  <c:v>52.3</c:v>
                </c:pt>
                <c:pt idx="524">
                  <c:v>52.4</c:v>
                </c:pt>
                <c:pt idx="525">
                  <c:v>52.5</c:v>
                </c:pt>
                <c:pt idx="526">
                  <c:v>52.6</c:v>
                </c:pt>
                <c:pt idx="527">
                  <c:v>52.7</c:v>
                </c:pt>
                <c:pt idx="528">
                  <c:v>52.8</c:v>
                </c:pt>
                <c:pt idx="529">
                  <c:v>52.9</c:v>
                </c:pt>
                <c:pt idx="530">
                  <c:v>53</c:v>
                </c:pt>
                <c:pt idx="531">
                  <c:v>53.1</c:v>
                </c:pt>
                <c:pt idx="532">
                  <c:v>53.2</c:v>
                </c:pt>
                <c:pt idx="533">
                  <c:v>53.3</c:v>
                </c:pt>
                <c:pt idx="534">
                  <c:v>53.4</c:v>
                </c:pt>
                <c:pt idx="535">
                  <c:v>53.5</c:v>
                </c:pt>
                <c:pt idx="536">
                  <c:v>53.6</c:v>
                </c:pt>
                <c:pt idx="537">
                  <c:v>53.7</c:v>
                </c:pt>
                <c:pt idx="538">
                  <c:v>53.8</c:v>
                </c:pt>
                <c:pt idx="539">
                  <c:v>53.9</c:v>
                </c:pt>
                <c:pt idx="540">
                  <c:v>54</c:v>
                </c:pt>
                <c:pt idx="541">
                  <c:v>54.1</c:v>
                </c:pt>
                <c:pt idx="542">
                  <c:v>54.2</c:v>
                </c:pt>
                <c:pt idx="543">
                  <c:v>54.3</c:v>
                </c:pt>
                <c:pt idx="544">
                  <c:v>54.4</c:v>
                </c:pt>
                <c:pt idx="545">
                  <c:v>54.5</c:v>
                </c:pt>
                <c:pt idx="546">
                  <c:v>54.6</c:v>
                </c:pt>
                <c:pt idx="547">
                  <c:v>54.7</c:v>
                </c:pt>
                <c:pt idx="548">
                  <c:v>54.8</c:v>
                </c:pt>
                <c:pt idx="549">
                  <c:v>54.9</c:v>
                </c:pt>
                <c:pt idx="550">
                  <c:v>55</c:v>
                </c:pt>
                <c:pt idx="551">
                  <c:v>55.1</c:v>
                </c:pt>
                <c:pt idx="552">
                  <c:v>55.2</c:v>
                </c:pt>
                <c:pt idx="553">
                  <c:v>55.3</c:v>
                </c:pt>
                <c:pt idx="554">
                  <c:v>55.4</c:v>
                </c:pt>
                <c:pt idx="555">
                  <c:v>55.5</c:v>
                </c:pt>
                <c:pt idx="556">
                  <c:v>55.6</c:v>
                </c:pt>
                <c:pt idx="557">
                  <c:v>55.7</c:v>
                </c:pt>
                <c:pt idx="558">
                  <c:v>55.8</c:v>
                </c:pt>
                <c:pt idx="559">
                  <c:v>55.9</c:v>
                </c:pt>
                <c:pt idx="560">
                  <c:v>56</c:v>
                </c:pt>
                <c:pt idx="561">
                  <c:v>56.1</c:v>
                </c:pt>
                <c:pt idx="562">
                  <c:v>56.2</c:v>
                </c:pt>
                <c:pt idx="563">
                  <c:v>56.3</c:v>
                </c:pt>
                <c:pt idx="564">
                  <c:v>56.4</c:v>
                </c:pt>
                <c:pt idx="565">
                  <c:v>56.5</c:v>
                </c:pt>
                <c:pt idx="566">
                  <c:v>56.6</c:v>
                </c:pt>
                <c:pt idx="567">
                  <c:v>56.7</c:v>
                </c:pt>
                <c:pt idx="568">
                  <c:v>56.8</c:v>
                </c:pt>
                <c:pt idx="569">
                  <c:v>56.9</c:v>
                </c:pt>
                <c:pt idx="570">
                  <c:v>57</c:v>
                </c:pt>
                <c:pt idx="571">
                  <c:v>57.1</c:v>
                </c:pt>
                <c:pt idx="572">
                  <c:v>57.2</c:v>
                </c:pt>
                <c:pt idx="573">
                  <c:v>57.3</c:v>
                </c:pt>
                <c:pt idx="574">
                  <c:v>57.4</c:v>
                </c:pt>
                <c:pt idx="575">
                  <c:v>57.5</c:v>
                </c:pt>
                <c:pt idx="576">
                  <c:v>57.6</c:v>
                </c:pt>
                <c:pt idx="577">
                  <c:v>57.7</c:v>
                </c:pt>
                <c:pt idx="578">
                  <c:v>57.8</c:v>
                </c:pt>
                <c:pt idx="579">
                  <c:v>57.9</c:v>
                </c:pt>
                <c:pt idx="580">
                  <c:v>58</c:v>
                </c:pt>
                <c:pt idx="581">
                  <c:v>58.1</c:v>
                </c:pt>
                <c:pt idx="582">
                  <c:v>58.2</c:v>
                </c:pt>
                <c:pt idx="583">
                  <c:v>58.3</c:v>
                </c:pt>
                <c:pt idx="584">
                  <c:v>58.4</c:v>
                </c:pt>
                <c:pt idx="585">
                  <c:v>58.5</c:v>
                </c:pt>
                <c:pt idx="586">
                  <c:v>58.6</c:v>
                </c:pt>
                <c:pt idx="587">
                  <c:v>58.7</c:v>
                </c:pt>
                <c:pt idx="588">
                  <c:v>58.8</c:v>
                </c:pt>
                <c:pt idx="589">
                  <c:v>58.9</c:v>
                </c:pt>
                <c:pt idx="590">
                  <c:v>59</c:v>
                </c:pt>
                <c:pt idx="591">
                  <c:v>59.1</c:v>
                </c:pt>
                <c:pt idx="592">
                  <c:v>59.2</c:v>
                </c:pt>
                <c:pt idx="593">
                  <c:v>59.3</c:v>
                </c:pt>
                <c:pt idx="594">
                  <c:v>59.4</c:v>
                </c:pt>
                <c:pt idx="595">
                  <c:v>59.5</c:v>
                </c:pt>
                <c:pt idx="596">
                  <c:v>59.6</c:v>
                </c:pt>
                <c:pt idx="597">
                  <c:v>59.7</c:v>
                </c:pt>
                <c:pt idx="598">
                  <c:v>59.8</c:v>
                </c:pt>
                <c:pt idx="599">
                  <c:v>59.9</c:v>
                </c:pt>
                <c:pt idx="600">
                  <c:v>60</c:v>
                </c:pt>
                <c:pt idx="601">
                  <c:v>60.1</c:v>
                </c:pt>
                <c:pt idx="602">
                  <c:v>60.2</c:v>
                </c:pt>
                <c:pt idx="603">
                  <c:v>60.3</c:v>
                </c:pt>
                <c:pt idx="604">
                  <c:v>60.4</c:v>
                </c:pt>
                <c:pt idx="605">
                  <c:v>60.5</c:v>
                </c:pt>
                <c:pt idx="606">
                  <c:v>60.6</c:v>
                </c:pt>
                <c:pt idx="607">
                  <c:v>60.7</c:v>
                </c:pt>
                <c:pt idx="608">
                  <c:v>60.8</c:v>
                </c:pt>
                <c:pt idx="609">
                  <c:v>60.9</c:v>
                </c:pt>
                <c:pt idx="610">
                  <c:v>61</c:v>
                </c:pt>
                <c:pt idx="611">
                  <c:v>61.1</c:v>
                </c:pt>
                <c:pt idx="612">
                  <c:v>61.2</c:v>
                </c:pt>
                <c:pt idx="613">
                  <c:v>61.3</c:v>
                </c:pt>
                <c:pt idx="614">
                  <c:v>61.4</c:v>
                </c:pt>
                <c:pt idx="615">
                  <c:v>61.5</c:v>
                </c:pt>
                <c:pt idx="616">
                  <c:v>61.6</c:v>
                </c:pt>
                <c:pt idx="617">
                  <c:v>61.7</c:v>
                </c:pt>
                <c:pt idx="618">
                  <c:v>61.8</c:v>
                </c:pt>
                <c:pt idx="619">
                  <c:v>61.9</c:v>
                </c:pt>
                <c:pt idx="620">
                  <c:v>62</c:v>
                </c:pt>
                <c:pt idx="621">
                  <c:v>62.1</c:v>
                </c:pt>
                <c:pt idx="622">
                  <c:v>62.2</c:v>
                </c:pt>
                <c:pt idx="623">
                  <c:v>62.3</c:v>
                </c:pt>
                <c:pt idx="624">
                  <c:v>62.4</c:v>
                </c:pt>
                <c:pt idx="625">
                  <c:v>62.5</c:v>
                </c:pt>
                <c:pt idx="626">
                  <c:v>62.6</c:v>
                </c:pt>
                <c:pt idx="627">
                  <c:v>62.7</c:v>
                </c:pt>
                <c:pt idx="628">
                  <c:v>62.8</c:v>
                </c:pt>
                <c:pt idx="629">
                  <c:v>62.9</c:v>
                </c:pt>
                <c:pt idx="630">
                  <c:v>63</c:v>
                </c:pt>
                <c:pt idx="631">
                  <c:v>63.1</c:v>
                </c:pt>
                <c:pt idx="632">
                  <c:v>63.2</c:v>
                </c:pt>
                <c:pt idx="633">
                  <c:v>63.3</c:v>
                </c:pt>
                <c:pt idx="634">
                  <c:v>63.4</c:v>
                </c:pt>
                <c:pt idx="635">
                  <c:v>63.5</c:v>
                </c:pt>
                <c:pt idx="636">
                  <c:v>63.6</c:v>
                </c:pt>
                <c:pt idx="637">
                  <c:v>63.7</c:v>
                </c:pt>
                <c:pt idx="638">
                  <c:v>63.8</c:v>
                </c:pt>
                <c:pt idx="639">
                  <c:v>63.9</c:v>
                </c:pt>
                <c:pt idx="640">
                  <c:v>64</c:v>
                </c:pt>
                <c:pt idx="641">
                  <c:v>64.099999999999994</c:v>
                </c:pt>
                <c:pt idx="642">
                  <c:v>64.2</c:v>
                </c:pt>
                <c:pt idx="643">
                  <c:v>64.3</c:v>
                </c:pt>
                <c:pt idx="644">
                  <c:v>64.400000000000006</c:v>
                </c:pt>
                <c:pt idx="645">
                  <c:v>64.5</c:v>
                </c:pt>
                <c:pt idx="646">
                  <c:v>64.599999999999994</c:v>
                </c:pt>
                <c:pt idx="647">
                  <c:v>64.7</c:v>
                </c:pt>
                <c:pt idx="648">
                  <c:v>64.8</c:v>
                </c:pt>
                <c:pt idx="649">
                  <c:v>64.900000000000006</c:v>
                </c:pt>
                <c:pt idx="650">
                  <c:v>65</c:v>
                </c:pt>
                <c:pt idx="651">
                  <c:v>65.099999999999994</c:v>
                </c:pt>
                <c:pt idx="652">
                  <c:v>65.2</c:v>
                </c:pt>
                <c:pt idx="653">
                  <c:v>65.3</c:v>
                </c:pt>
                <c:pt idx="654">
                  <c:v>65.400000000000006</c:v>
                </c:pt>
                <c:pt idx="655">
                  <c:v>65.5</c:v>
                </c:pt>
                <c:pt idx="656">
                  <c:v>65.599999999999994</c:v>
                </c:pt>
                <c:pt idx="657">
                  <c:v>65.7</c:v>
                </c:pt>
                <c:pt idx="658">
                  <c:v>65.8</c:v>
                </c:pt>
                <c:pt idx="659">
                  <c:v>65.900000000000006</c:v>
                </c:pt>
                <c:pt idx="660">
                  <c:v>66</c:v>
                </c:pt>
                <c:pt idx="661">
                  <c:v>66.099999999999994</c:v>
                </c:pt>
                <c:pt idx="662">
                  <c:v>66.2</c:v>
                </c:pt>
                <c:pt idx="663">
                  <c:v>66.3</c:v>
                </c:pt>
                <c:pt idx="664">
                  <c:v>66.400000000000006</c:v>
                </c:pt>
                <c:pt idx="665">
                  <c:v>66.5</c:v>
                </c:pt>
                <c:pt idx="666">
                  <c:v>66.599999999999994</c:v>
                </c:pt>
                <c:pt idx="667">
                  <c:v>66.7</c:v>
                </c:pt>
                <c:pt idx="668">
                  <c:v>66.8</c:v>
                </c:pt>
                <c:pt idx="669">
                  <c:v>66.900000000000006</c:v>
                </c:pt>
                <c:pt idx="670">
                  <c:v>67</c:v>
                </c:pt>
                <c:pt idx="671">
                  <c:v>67.099999999999994</c:v>
                </c:pt>
                <c:pt idx="672">
                  <c:v>67.2</c:v>
                </c:pt>
                <c:pt idx="673">
                  <c:v>67.3</c:v>
                </c:pt>
                <c:pt idx="674">
                  <c:v>67.400000000000006</c:v>
                </c:pt>
                <c:pt idx="675">
                  <c:v>67.5</c:v>
                </c:pt>
                <c:pt idx="676">
                  <c:v>67.599999999999994</c:v>
                </c:pt>
                <c:pt idx="677">
                  <c:v>67.7</c:v>
                </c:pt>
                <c:pt idx="678">
                  <c:v>67.8</c:v>
                </c:pt>
                <c:pt idx="679">
                  <c:v>67.900000000000006</c:v>
                </c:pt>
                <c:pt idx="680">
                  <c:v>68</c:v>
                </c:pt>
                <c:pt idx="681">
                  <c:v>68.099999999999994</c:v>
                </c:pt>
                <c:pt idx="682">
                  <c:v>68.2</c:v>
                </c:pt>
                <c:pt idx="683">
                  <c:v>68.3</c:v>
                </c:pt>
                <c:pt idx="684">
                  <c:v>68.400000000000006</c:v>
                </c:pt>
                <c:pt idx="685">
                  <c:v>68.5</c:v>
                </c:pt>
                <c:pt idx="686">
                  <c:v>68.599999999999994</c:v>
                </c:pt>
                <c:pt idx="687">
                  <c:v>68.7</c:v>
                </c:pt>
                <c:pt idx="688">
                  <c:v>68.8</c:v>
                </c:pt>
                <c:pt idx="689">
                  <c:v>68.900000000000006</c:v>
                </c:pt>
                <c:pt idx="690">
                  <c:v>69</c:v>
                </c:pt>
                <c:pt idx="691">
                  <c:v>69.099999999999994</c:v>
                </c:pt>
                <c:pt idx="692">
                  <c:v>69.2</c:v>
                </c:pt>
                <c:pt idx="693">
                  <c:v>69.3</c:v>
                </c:pt>
                <c:pt idx="694">
                  <c:v>69.400000000000006</c:v>
                </c:pt>
                <c:pt idx="695">
                  <c:v>69.5</c:v>
                </c:pt>
                <c:pt idx="696">
                  <c:v>69.599999999999994</c:v>
                </c:pt>
                <c:pt idx="697">
                  <c:v>69.7</c:v>
                </c:pt>
                <c:pt idx="698">
                  <c:v>69.8</c:v>
                </c:pt>
                <c:pt idx="699">
                  <c:v>69.900000000000006</c:v>
                </c:pt>
                <c:pt idx="700">
                  <c:v>70</c:v>
                </c:pt>
              </c:numCache>
            </c:numRef>
          </c:xVal>
          <c:yVal>
            <c:numRef>
              <c:f>Microsoft_Excel_Worksheet1!$D$2:$D$10002</c:f>
              <c:numCache>
                <c:formatCode>General</c:formatCode>
                <c:ptCount val="10001"/>
                <c:pt idx="0">
                  <c:v>2.6155982835846401</c:v>
                </c:pt>
                <c:pt idx="1">
                  <c:v>2.6063625839415501</c:v>
                </c:pt>
                <c:pt idx="2">
                  <c:v>2.5971595894908499</c:v>
                </c:pt>
                <c:pt idx="3">
                  <c:v>2.58798918507786</c:v>
                </c:pt>
                <c:pt idx="4">
                  <c:v>2.5788512559615202</c:v>
                </c:pt>
                <c:pt idx="5">
                  <c:v>2.5697456878130298</c:v>
                </c:pt>
                <c:pt idx="6">
                  <c:v>2.5606723667144902</c:v>
                </c:pt>
                <c:pt idx="7">
                  <c:v>2.5516311791575701</c:v>
                </c:pt>
                <c:pt idx="8">
                  <c:v>2.5426220120421799</c:v>
                </c:pt>
                <c:pt idx="9">
                  <c:v>2.5336447526751402</c:v>
                </c:pt>
                <c:pt idx="10">
                  <c:v>2.52469928876886</c:v>
                </c:pt>
                <c:pt idx="11">
                  <c:v>2.5157855084400498</c:v>
                </c:pt>
                <c:pt idx="12">
                  <c:v>2.50690330020839</c:v>
                </c:pt>
                <c:pt idx="13">
                  <c:v>2.4980525529952402</c:v>
                </c:pt>
                <c:pt idx="14">
                  <c:v>2.4892331561223702</c:v>
                </c:pt>
                <c:pt idx="15">
                  <c:v>2.4804449993106501</c:v>
                </c:pt>
                <c:pt idx="16">
                  <c:v>2.4716879726788199</c:v>
                </c:pt>
                <c:pt idx="17">
                  <c:v>2.4629619667421601</c:v>
                </c:pt>
                <c:pt idx="18">
                  <c:v>2.4542668724112899</c:v>
                </c:pt>
                <c:pt idx="19">
                  <c:v>2.4456025809908799</c:v>
                </c:pt>
                <c:pt idx="20">
                  <c:v>2.4369689841784501</c:v>
                </c:pt>
                <c:pt idx="21">
                  <c:v>2.4283659740630701</c:v>
                </c:pt>
                <c:pt idx="22">
                  <c:v>2.4197934431241999</c:v>
                </c:pt>
                <c:pt idx="23">
                  <c:v>2.4112512842304099</c:v>
                </c:pt>
                <c:pt idx="24">
                  <c:v>2.4027393906382102</c:v>
                </c:pt>
                <c:pt idx="25">
                  <c:v>2.3942576559908302</c:v>
                </c:pt>
                <c:pt idx="26">
                  <c:v>2.3858059743170301</c:v>
                </c:pt>
                <c:pt idx="27">
                  <c:v>2.3773842400298801</c:v>
                </c:pt>
                <c:pt idx="28">
                  <c:v>2.3689923479256398</c:v>
                </c:pt>
                <c:pt idx="29">
                  <c:v>2.3606301931825202</c:v>
                </c:pt>
                <c:pt idx="30">
                  <c:v>2.3522976713595698</c:v>
                </c:pt>
                <c:pt idx="31">
                  <c:v>2.3439946783955001</c:v>
                </c:pt>
                <c:pt idx="32">
                  <c:v>2.3357211106075302</c:v>
                </c:pt>
                <c:pt idx="33">
                  <c:v>2.3274768646902602</c:v>
                </c:pt>
                <c:pt idx="34">
                  <c:v>2.3192618377145302</c:v>
                </c:pt>
                <c:pt idx="35">
                  <c:v>2.3110759271263199</c:v>
                </c:pt>
                <c:pt idx="36">
                  <c:v>2.30291903074562</c:v>
                </c:pt>
                <c:pt idx="37">
                  <c:v>2.2947910467653201</c:v>
                </c:pt>
                <c:pt idx="38">
                  <c:v>2.2866918737501298</c:v>
                </c:pt>
                <c:pt idx="39">
                  <c:v>2.2786214106355098</c:v>
                </c:pt>
                <c:pt idx="40">
                  <c:v>2.2705795567265499</c:v>
                </c:pt>
                <c:pt idx="41">
                  <c:v>2.2625662116969298</c:v>
                </c:pt>
                <c:pt idx="42">
                  <c:v>2.2545812755878698</c:v>
                </c:pt>
                <c:pt idx="43">
                  <c:v>2.24662464880707</c:v>
                </c:pt>
                <c:pt idx="44">
                  <c:v>2.2386962321276802</c:v>
                </c:pt>
                <c:pt idx="45">
                  <c:v>2.2307959266872501</c:v>
                </c:pt>
                <c:pt idx="46">
                  <c:v>2.2229236339867402</c:v>
                </c:pt>
                <c:pt idx="47">
                  <c:v>2.2150792558895001</c:v>
                </c:pt>
                <c:pt idx="48">
                  <c:v>2.2072626946202898</c:v>
                </c:pt>
                <c:pt idx="49">
                  <c:v>2.1994738527642399</c:v>
                </c:pt>
                <c:pt idx="50">
                  <c:v>2.19171263326594</c:v>
                </c:pt>
                <c:pt idx="51">
                  <c:v>2.1839789394284401</c:v>
                </c:pt>
                <c:pt idx="52">
                  <c:v>2.17627267491229</c:v>
                </c:pt>
                <c:pt idx="53">
                  <c:v>2.1685937437346201</c:v>
                </c:pt>
                <c:pt idx="54">
                  <c:v>2.1609420502681802</c:v>
                </c:pt>
                <c:pt idx="55">
                  <c:v>2.15331749924044</c:v>
                </c:pt>
                <c:pt idx="56">
                  <c:v>2.14571999573268</c:v>
                </c:pt>
                <c:pt idx="57">
                  <c:v>2.1381494451790899</c:v>
                </c:pt>
                <c:pt idx="58">
                  <c:v>2.1306057533658702</c:v>
                </c:pt>
                <c:pt idx="59">
                  <c:v>2.1230888264304002</c:v>
                </c:pt>
                <c:pt idx="60">
                  <c:v>2.11559857086031</c:v>
                </c:pt>
                <c:pt idx="61">
                  <c:v>2.1081348934927102</c:v>
                </c:pt>
                <c:pt idx="62">
                  <c:v>2.1006977015133201</c:v>
                </c:pt>
                <c:pt idx="63">
                  <c:v>2.0932869024556302</c:v>
                </c:pt>
                <c:pt idx="64">
                  <c:v>2.0859024042001502</c:v>
                </c:pt>
                <c:pt idx="65">
                  <c:v>2.07854411497354</c:v>
                </c:pt>
                <c:pt idx="66">
                  <c:v>2.0712119433479099</c:v>
                </c:pt>
                <c:pt idx="67">
                  <c:v>2.06390579824</c:v>
                </c:pt>
                <c:pt idx="68">
                  <c:v>2.0566255889104799</c:v>
                </c:pt>
                <c:pt idx="69">
                  <c:v>2.0493712249631701</c:v>
                </c:pt>
                <c:pt idx="70">
                  <c:v>2.0421426163443299</c:v>
                </c:pt>
                <c:pt idx="71">
                  <c:v>2.0349396733419902</c:v>
                </c:pt>
                <c:pt idx="72">
                  <c:v>2.0277623065852302</c:v>
                </c:pt>
                <c:pt idx="73">
                  <c:v>2.0206104270435499</c:v>
                </c:pt>
                <c:pt idx="74">
                  <c:v>2.0134839460261502</c:v>
                </c:pt>
                <c:pt idx="75">
                  <c:v>2.0063827751813599</c:v>
                </c:pt>
                <c:pt idx="76">
                  <c:v>1.9993068264960201</c:v>
                </c:pt>
                <c:pt idx="77">
                  <c:v>1.9922560122948301</c:v>
                </c:pt>
                <c:pt idx="78">
                  <c:v>1.9852302452398201</c:v>
                </c:pt>
                <c:pt idx="79">
                  <c:v>1.9782294383297701</c:v>
                </c:pt>
                <c:pt idx="80">
                  <c:v>1.97125350489967</c:v>
                </c:pt>
                <c:pt idx="81">
                  <c:v>1.96430235862019</c:v>
                </c:pt>
                <c:pt idx="82">
                  <c:v>1.95737591349722</c:v>
                </c:pt>
                <c:pt idx="83">
                  <c:v>1.9504740838713399</c:v>
                </c:pt>
                <c:pt idx="84">
                  <c:v>1.9435967844174</c:v>
                </c:pt>
                <c:pt idx="85">
                  <c:v>1.9367439301440701</c:v>
                </c:pt>
                <c:pt idx="86">
                  <c:v>1.9299154363934401</c:v>
                </c:pt>
                <c:pt idx="87">
                  <c:v>1.9231112188406101</c:v>
                </c:pt>
                <c:pt idx="88">
                  <c:v>1.91633119349338</c:v>
                </c:pt>
                <c:pt idx="89">
                  <c:v>1.9095752766918399</c:v>
                </c:pt>
                <c:pt idx="90">
                  <c:v>1.9028433851081299</c:v>
                </c:pt>
                <c:pt idx="91">
                  <c:v>1.89613543574612</c:v>
                </c:pt>
                <c:pt idx="92">
                  <c:v>1.8894513459411399</c:v>
                </c:pt>
                <c:pt idx="93">
                  <c:v>1.8827910333597899</c:v>
                </c:pt>
                <c:pt idx="94">
                  <c:v>1.8761544159997301</c:v>
                </c:pt>
                <c:pt idx="95">
                  <c:v>1.86954141218947</c:v>
                </c:pt>
                <c:pt idx="96">
                  <c:v>1.8629519405883099</c:v>
                </c:pt>
                <c:pt idx="97">
                  <c:v>1.8563859201861701</c:v>
                </c:pt>
                <c:pt idx="98">
                  <c:v>1.8498432703035499</c:v>
                </c:pt>
                <c:pt idx="99">
                  <c:v>1.84332391059147</c:v>
                </c:pt>
                <c:pt idx="100">
                  <c:v>1.83682776103149</c:v>
                </c:pt>
                <c:pt idx="101">
                  <c:v>1.83035474193573</c:v>
                </c:pt>
                <c:pt idx="102">
                  <c:v>1.82390477394697</c:v>
                </c:pt>
                <c:pt idx="103">
                  <c:v>1.8174777780386999</c:v>
                </c:pt>
                <c:pt idx="104">
                  <c:v>1.81107367551534</c:v>
                </c:pt>
                <c:pt idx="105">
                  <c:v>1.8046923880124</c:v>
                </c:pt>
                <c:pt idx="106">
                  <c:v>1.7983338374966999</c:v>
                </c:pt>
                <c:pt idx="107">
                  <c:v>1.79199794626668</c:v>
                </c:pt>
                <c:pt idx="108">
                  <c:v>1.78568463695271</c:v>
                </c:pt>
                <c:pt idx="109">
                  <c:v>1.7793938325174901</c:v>
                </c:pt>
                <c:pt idx="110">
                  <c:v>1.77312545625643</c:v>
                </c:pt>
                <c:pt idx="111">
                  <c:v>1.76687943179816</c:v>
                </c:pt>
                <c:pt idx="112">
                  <c:v>1.7606556831050499</c:v>
                </c:pt>
                <c:pt idx="113">
                  <c:v>1.7544541344737901</c:v>
                </c:pt>
                <c:pt idx="114">
                  <c:v>1.7482747105360299</c:v>
                </c:pt>
                <c:pt idx="115">
                  <c:v>1.7421173362591</c:v>
                </c:pt>
                <c:pt idx="116">
                  <c:v>1.73598193694673</c:v>
                </c:pt>
                <c:pt idx="117">
                  <c:v>1.7298684382399101</c:v>
                </c:pt>
                <c:pt idx="118">
                  <c:v>1.7237767661178001</c:v>
                </c:pt>
                <c:pt idx="119">
                  <c:v>1.7177068468986101</c:v>
                </c:pt>
                <c:pt idx="120">
                  <c:v>1.71165860724074</c:v>
                </c:pt>
                <c:pt idx="121">
                  <c:v>1.70563197414381</c:v>
                </c:pt>
                <c:pt idx="122">
                  <c:v>1.69962687494985</c:v>
                </c:pt>
                <c:pt idx="123">
                  <c:v>1.69364323734462</c:v>
                </c:pt>
                <c:pt idx="124">
                  <c:v>1.68768098935889</c:v>
                </c:pt>
                <c:pt idx="125">
                  <c:v>1.6817400593699301</c:v>
                </c:pt>
                <c:pt idx="126">
                  <c:v>1.67582037610298</c:v>
                </c:pt>
                <c:pt idx="127">
                  <c:v>1.66992186863294</c:v>
                </c:pt>
                <c:pt idx="128">
                  <c:v>1.6640444663860099</c:v>
                </c:pt>
                <c:pt idx="129">
                  <c:v>1.65818809914159</c:v>
                </c:pt>
                <c:pt idx="130">
                  <c:v>1.65235269703414</c:v>
                </c:pt>
                <c:pt idx="131">
                  <c:v>1.6465381905552601</c:v>
                </c:pt>
                <c:pt idx="132">
                  <c:v>1.64074451055582</c:v>
                </c:pt>
                <c:pt idx="133">
                  <c:v>1.63497158824827</c:v>
                </c:pt>
                <c:pt idx="134">
                  <c:v>1.62921935520898</c:v>
                </c:pt>
                <c:pt idx="135">
                  <c:v>1.6234877433808499</c:v>
                </c:pt>
                <c:pt idx="136">
                  <c:v>1.6177766850759101</c:v>
                </c:pt>
                <c:pt idx="137">
                  <c:v>1.6120861129781801</c:v>
                </c:pt>
                <c:pt idx="138">
                  <c:v>1.6064159601466199</c:v>
                </c:pt>
                <c:pt idx="139">
                  <c:v>1.6007661600182399</c:v>
                </c:pt>
                <c:pt idx="140">
                  <c:v>1.5951366464114101</c:v>
                </c:pt>
                <c:pt idx="141">
                  <c:v>1.58952735352927</c:v>
                </c:pt>
                <c:pt idx="142">
                  <c:v>1.5839382159634401</c:v>
                </c:pt>
                <c:pt idx="143">
                  <c:v>1.5783691686977499</c:v>
                </c:pt>
                <c:pt idx="144">
                  <c:v>1.57282014711233</c:v>
                </c:pt>
                <c:pt idx="145">
                  <c:v>1.5672910869878101</c:v>
                </c:pt>
                <c:pt idx="146">
                  <c:v>1.56178192450975</c:v>
                </c:pt>
                <c:pt idx="147">
                  <c:v>1.5562925962733301</c:v>
                </c:pt>
                <c:pt idx="148">
                  <c:v>1.5508230392882201</c:v>
                </c:pt>
                <c:pt idx="149">
                  <c:v>1.54537319098376</c:v>
                </c:pt>
                <c:pt idx="150">
                  <c:v>1.5399429892143199</c:v>
                </c:pt>
                <c:pt idx="151">
                  <c:v>1.5345323722650701</c:v>
                </c:pt>
                <c:pt idx="152">
                  <c:v>1.52914127885785</c:v>
                </c:pt>
                <c:pt idx="153">
                  <c:v>1.5237696481575</c:v>
                </c:pt>
                <c:pt idx="154">
                  <c:v>1.5184174197784399</c:v>
                </c:pt>
                <c:pt idx="155">
                  <c:v>1.5130845337915499</c:v>
                </c:pt>
                <c:pt idx="156">
                  <c:v>1.5077709307314799</c:v>
                </c:pt>
                <c:pt idx="157">
                  <c:v>1.50247655160426</c:v>
                </c:pt>
                <c:pt idx="158">
                  <c:v>1.4972013378953</c:v>
                </c:pt>
                <c:pt idx="159">
                  <c:v>1.4919452315778601</c:v>
                </c:pt>
                <c:pt idx="160">
                  <c:v>1.4867081751218501</c:v>
                </c:pt>
                <c:pt idx="161">
                  <c:v>1.48149017214915</c:v>
                </c:pt>
                <c:pt idx="162">
                  <c:v>1.4762914675061001</c:v>
                </c:pt>
                <c:pt idx="163">
                  <c:v>1.4711123620692701</c:v>
                </c:pt>
                <c:pt idx="164">
                  <c:v>1.46595315167322</c:v>
                </c:pt>
                <c:pt idx="165">
                  <c:v>1.4608141271553301</c:v>
                </c:pt>
                <c:pt idx="166">
                  <c:v>1.45569557440113</c:v>
                </c:pt>
                <c:pt idx="167">
                  <c:v>1.4505977743901599</c:v>
                </c:pt>
                <c:pt idx="168">
                  <c:v>1.4455210032423</c:v>
                </c:pt>
                <c:pt idx="169">
                  <c:v>1.44046553226461</c:v>
                </c:pt>
                <c:pt idx="170">
                  <c:v>1.43543162799854</c:v>
                </c:pt>
                <c:pt idx="171">
                  <c:v>1.43041955226762</c:v>
                </c:pt>
                <c:pt idx="172">
                  <c:v>1.42542956222553</c:v>
                </c:pt>
                <c:pt idx="173">
                  <c:v>1.42046191040451</c:v>
                </c:pt>
                <c:pt idx="174">
                  <c:v>1.4155168447641799</c:v>
                </c:pt>
                <c:pt idx="175">
                  <c:v>1.4105946087406001</c:v>
                </c:pt>
                <c:pt idx="176">
                  <c:v>1.4056954412957401</c:v>
                </c:pt>
                <c:pt idx="177">
                  <c:v>1.4008195769671601</c:v>
                </c:pt>
                <c:pt idx="178">
                  <c:v>1.39596724591795</c:v>
                </c:pt>
                <c:pt idx="179">
                  <c:v>1.39113867398699</c:v>
                </c:pt>
                <c:pt idx="180">
                  <c:v>1.38633408273931</c:v>
                </c:pt>
                <c:pt idx="181">
                  <c:v>1.38155368951674</c:v>
                </c:pt>
                <c:pt idx="182">
                  <c:v>1.3767977074887101</c:v>
                </c:pt>
                <c:pt idx="183">
                  <c:v>1.3720663457031901</c:v>
                </c:pt>
                <c:pt idx="184">
                  <c:v>1.3673598091377701</c:v>
                </c:pt>
                <c:pt idx="185">
                  <c:v>1.3626782987509101</c:v>
                </c:pt>
                <c:pt idx="186">
                  <c:v>1.35802201153317</c:v>
                </c:pt>
                <c:pt idx="187">
                  <c:v>1.3533911405586401</c:v>
                </c:pt>
                <c:pt idx="188">
                  <c:v>1.3487858750363499</c:v>
                </c:pt>
                <c:pt idx="189">
                  <c:v>1.34420640036171</c:v>
                </c:pt>
                <c:pt idx="190">
                  <c:v>1.33965289816802</c:v>
                </c:pt>
                <c:pt idx="191">
                  <c:v>1.3351255463779399</c:v>
                </c:pt>
                <c:pt idx="192">
                  <c:v>1.33062451925493</c:v>
                </c:pt>
                <c:pt idx="193">
                  <c:v>1.3261499874546701</c:v>
                </c:pt>
                <c:pt idx="194">
                  <c:v>1.3217021180763899</c:v>
                </c:pt>
                <c:pt idx="195">
                  <c:v>1.3172810747141399</c:v>
                </c:pt>
                <c:pt idx="196">
                  <c:v>1.3128870175079499</c:v>
                </c:pt>
                <c:pt idx="197">
                  <c:v>1.3085201031949101</c:v>
                </c:pt>
                <c:pt idx="198">
                  <c:v>1.3041804851600001</c:v>
                </c:pt>
                <c:pt idx="199">
                  <c:v>1.2998683134869</c:v>
                </c:pt>
                <c:pt idx="200">
                  <c:v>1.29558373500851</c:v>
                </c:pt>
                <c:pt idx="201">
                  <c:v>1.2913268933573701</c:v>
                </c:pt>
                <c:pt idx="202">
                  <c:v>1.28709792901575</c:v>
                </c:pt>
                <c:pt idx="203">
                  <c:v>1.28289697936563</c:v>
                </c:pt>
                <c:pt idx="204">
                  <c:v>1.2787241787383199</c:v>
                </c:pt>
                <c:pt idx="205">
                  <c:v>1.27457965846387</c:v>
                </c:pt>
                <c:pt idx="206">
                  <c:v>1.27046354692015</c:v>
                </c:pt>
                <c:pt idx="207">
                  <c:v>1.2663759695816299</c:v>
                </c:pt>
                <c:pt idx="208">
                  <c:v>1.2623170490678599</c:v>
                </c:pt>
                <c:pt idx="209">
                  <c:v>1.2582869051915</c:v>
                </c:pt>
                <c:pt idx="210">
                  <c:v>1.2542856550061099</c:v>
                </c:pt>
                <c:pt idx="211">
                  <c:v>1.2503134128533999</c:v>
                </c:pt>
                <c:pt idx="212">
                  <c:v>1.2463702904101901</c:v>
                </c:pt>
                <c:pt idx="213">
                  <c:v>1.2424563967348901</c:v>
                </c:pt>
                <c:pt idx="214">
                  <c:v>1.2385718383134501</c:v>
                </c:pt>
                <c:pt idx="215">
                  <c:v>1.23471671910495</c:v>
                </c:pt>
                <c:pt idx="216">
                  <c:v>1.2308911405866301</c:v>
                </c:pt>
                <c:pt idx="217">
                  <c:v>1.2270952017983601</c:v>
                </c:pt>
                <c:pt idx="218">
                  <c:v>1.2233289993866501</c:v>
                </c:pt>
                <c:pt idx="219">
                  <c:v>1.219592627648</c:v>
                </c:pt>
                <c:pt idx="220">
                  <c:v>1.2158861785717401</c:v>
                </c:pt>
                <c:pt idx="221">
                  <c:v>1.21220974188216</c:v>
                </c:pt>
                <c:pt idx="222">
                  <c:v>1.2085634050801199</c:v>
                </c:pt>
                <c:pt idx="223">
                  <c:v>1.2049472534838599</c:v>
                </c:pt>
                <c:pt idx="224">
                  <c:v>1.2013613702691801</c:v>
                </c:pt>
                <c:pt idx="225">
                  <c:v>1.1978058365089701</c:v>
                </c:pt>
                <c:pt idx="226">
                  <c:v>1.19428073121183</c:v>
                </c:pt>
                <c:pt idx="227">
                  <c:v>1.1907861313600701</c:v>
                </c:pt>
                <c:pt idx="228">
                  <c:v>1.18732211194684</c:v>
                </c:pt>
                <c:pt idx="229">
                  <c:v>1.1838887460124199</c:v>
                </c:pt>
                <c:pt idx="230">
                  <c:v>1.18048610467965</c:v>
                </c:pt>
                <c:pt idx="231">
                  <c:v>1.17711425718853</c:v>
                </c:pt>
                <c:pt idx="232">
                  <c:v>1.1737732709298101</c:v>
                </c:pt>
                <c:pt idx="233">
                  <c:v>1.1704632114776601</c:v>
                </c:pt>
                <c:pt idx="234">
                  <c:v>1.16718414262137</c:v>
                </c:pt>
                <c:pt idx="235">
                  <c:v>1.16393612639601</c:v>
                </c:pt>
                <c:pt idx="236">
                  <c:v>1.16071922311203</c:v>
                </c:pt>
                <c:pt idx="237">
                  <c:v>1.1575334913837501</c:v>
                </c:pt>
                <c:pt idx="238">
                  <c:v>1.1543789881567501</c:v>
                </c:pt>
                <c:pt idx="239">
                  <c:v>1.1512557687340801</c:v>
                </c:pt>
                <c:pt idx="240">
                  <c:v>1.1481638868012201</c:v>
                </c:pt>
                <c:pt idx="241">
                  <c:v>1.1451033944498701</c:v>
                </c:pt>
                <c:pt idx="242">
                  <c:v>1.1420743422003801</c:v>
                </c:pt>
                <c:pt idx="243">
                  <c:v>1.13907677902288</c:v>
                </c:pt>
                <c:pt idx="244">
                  <c:v>1.13611075235698</c:v>
                </c:pt>
                <c:pt idx="245">
                  <c:v>1.13317630813017</c:v>
                </c:pt>
                <c:pt idx="246">
                  <c:v>1.13027349077457</c:v>
                </c:pt>
                <c:pt idx="247">
                  <c:v>1.1274023432423601</c:v>
                </c:pt>
                <c:pt idx="248">
                  <c:v>1.1245629070194501</c:v>
                </c:pt>
                <c:pt idx="249">
                  <c:v>1.1217552221377201</c:v>
                </c:pt>
                <c:pt idx="250">
                  <c:v>1.11897932718546</c:v>
                </c:pt>
                <c:pt idx="251">
                  <c:v>1.11623525931611</c:v>
                </c:pt>
                <c:pt idx="252">
                  <c:v>1.11352305425533</c:v>
                </c:pt>
                <c:pt idx="253">
                  <c:v>1.1108427463061199</c:v>
                </c:pt>
                <c:pt idx="254">
                  <c:v>1.1081943683520901</c:v>
                </c:pt>
                <c:pt idx="255">
                  <c:v>1.10557795185888</c:v>
                </c:pt>
                <c:pt idx="256">
                  <c:v>1.1029935268734301</c:v>
                </c:pt>
                <c:pt idx="257">
                  <c:v>1.1004411220213499</c:v>
                </c:pt>
                <c:pt idx="258">
                  <c:v>1.0979207645020801</c:v>
                </c:pt>
                <c:pt idx="259">
                  <c:v>1.0954324800819</c:v>
                </c:pt>
                <c:pt idx="260">
                  <c:v>1.09297629308471</c:v>
                </c:pt>
                <c:pt idx="261">
                  <c:v>1.0905522263805401</c:v>
                </c:pt>
                <c:pt idx="262">
                  <c:v>1.0881603013716601</c:v>
                </c:pt>
                <c:pt idx="263">
                  <c:v>1.08580053797632</c:v>
                </c:pt>
                <c:pt idx="264">
                  <c:v>1.08347295460993</c:v>
                </c:pt>
                <c:pt idx="265">
                  <c:v>1.08117756816385</c:v>
                </c:pt>
                <c:pt idx="266">
                  <c:v>1.0789143939814101</c:v>
                </c:pt>
                <c:pt idx="267">
                  <c:v>1.0766834458313801</c:v>
                </c:pt>
                <c:pt idx="268">
                  <c:v>1.07448473587868</c:v>
                </c:pt>
                <c:pt idx="269">
                  <c:v>1.0723182746523601</c:v>
                </c:pt>
                <c:pt idx="270">
                  <c:v>1.07018407101067</c:v>
                </c:pt>
                <c:pt idx="271">
                  <c:v>1.06808213210332</c:v>
                </c:pt>
                <c:pt idx="272">
                  <c:v>1.0660124633307599</c:v>
                </c:pt>
                <c:pt idx="273">
                  <c:v>1.06397506830049</c:v>
                </c:pt>
                <c:pt idx="274">
                  <c:v>1.06196994878036</c:v>
                </c:pt>
                <c:pt idx="275">
                  <c:v>1.05999710464875</c:v>
                </c:pt>
                <c:pt idx="276">
                  <c:v>1.05805653384173</c:v>
                </c:pt>
                <c:pt idx="277">
                  <c:v>1.05614823229697</c:v>
                </c:pt>
                <c:pt idx="278">
                  <c:v>1.05427219389459</c:v>
                </c:pt>
                <c:pt idx="279">
                  <c:v>1.0524284103947801</c:v>
                </c:pt>
                <c:pt idx="280">
                  <c:v>1.0506168713722299</c:v>
                </c:pt>
                <c:pt idx="281">
                  <c:v>1.0488375641473699</c:v>
                </c:pt>
                <c:pt idx="282">
                  <c:v>1.04709047371443</c:v>
                </c:pt>
                <c:pt idx="283">
                  <c:v>1.0453755826663</c:v>
                </c:pt>
                <c:pt idx="284">
                  <c:v>1.0436928711162401</c:v>
                </c:pt>
                <c:pt idx="285">
                  <c:v>1.04204231661652</c:v>
                </c:pt>
                <c:pt idx="286">
                  <c:v>1.0404238940739099</c:v>
                </c:pt>
                <c:pt idx="287">
                  <c:v>1.0388375756622601</c:v>
                </c:pt>
                <c:pt idx="288">
                  <c:v>1.0372833307320699</c:v>
                </c:pt>
                <c:pt idx="289">
                  <c:v>1.0357611257172801</c:v>
                </c:pt>
                <c:pt idx="290">
                  <c:v>1.0342709240393</c:v>
                </c:pt>
                <c:pt idx="291">
                  <c:v>1.0328126860084801</c:v>
                </c:pt>
                <c:pt idx="292">
                  <c:v>1.03138636872307</c:v>
                </c:pt>
                <c:pt idx="293">
                  <c:v>1.0299919259659001</c:v>
                </c:pt>
                <c:pt idx="294">
                  <c:v>1.0286293080990201</c:v>
                </c:pt>
                <c:pt idx="295">
                  <c:v>1.0272984619563601</c:v>
                </c:pt>
                <c:pt idx="296">
                  <c:v>1.0259993307347399</c:v>
                </c:pt>
                <c:pt idx="297">
                  <c:v>1.02473185388351</c:v>
                </c:pt>
                <c:pt idx="298">
                  <c:v>1.02349596699298</c:v>
                </c:pt>
                <c:pt idx="299">
                  <c:v>1.02229160168211</c:v>
                </c:pt>
                <c:pt idx="300">
                  <c:v>1.02111868548559</c:v>
                </c:pt>
                <c:pt idx="301">
                  <c:v>1.0199771417408601</c:v>
                </c:pt>
                <c:pt idx="302">
                  <c:v>1.0188668894753199</c:v>
                </c:pt>
                <c:pt idx="303">
                  <c:v>1.0177878432942</c:v>
                </c:pt>
                <c:pt idx="304">
                  <c:v>1.0167399132695101</c:v>
                </c:pt>
                <c:pt idx="305">
                  <c:v>1.0157230048305199</c:v>
                </c:pt>
                <c:pt idx="306">
                  <c:v>1.01473701865632</c:v>
                </c:pt>
                <c:pt idx="307">
                  <c:v>1.01378185057086</c:v>
                </c:pt>
                <c:pt idx="308">
                  <c:v>1.01285739144116</c:v>
                </c:pt>
                <c:pt idx="309">
                  <c:v>1.0119635270791401</c:v>
                </c:pt>
                <c:pt idx="310">
                  <c:v>1.0111001381476701</c:v>
                </c:pt>
                <c:pt idx="311">
                  <c:v>1.01026710007148</c:v>
                </c:pt>
                <c:pt idx="312">
                  <c:v>1.00946428295361</c:v>
                </c:pt>
                <c:pt idx="313">
                  <c:v>1.0086915514978301</c:v>
                </c:pt>
                <c:pt idx="314">
                  <c:v>1.00794876493793</c:v>
                </c:pt>
                <c:pt idx="315">
                  <c:v>1.00723577697441</c:v>
                </c:pt>
                <c:pt idx="316">
                  <c:v>1.00655243571918</c:v>
                </c:pt>
                <c:pt idx="317">
                  <c:v>1.0058985836490499</c:v>
                </c:pt>
                <c:pt idx="318">
                  <c:v>1.0052740575686501</c:v>
                </c:pt>
                <c:pt idx="319">
                  <c:v>1.0046786885833101</c:v>
                </c:pt>
                <c:pt idx="320">
                  <c:v>1.0041123020826599</c:v>
                </c:pt>
                <c:pt idx="321">
                  <c:v>1.00357471773558</c:v>
                </c:pt>
                <c:pt idx="322">
                  <c:v>1.0030657494969299</c:v>
                </c:pt>
                <c:pt idx="323">
                  <c:v>1.0025852056267801</c:v>
                </c:pt>
                <c:pt idx="324">
                  <c:v>1.00213288872259</c:v>
                </c:pt>
                <c:pt idx="325">
                  <c:v>1.0017085957648499</c:v>
                </c:pt>
                <c:pt idx="326">
                  <c:v>1.0013121181765201</c:v>
                </c:pt>
                <c:pt idx="327">
                  <c:v>1.0009432418967501</c:v>
                </c:pt>
                <c:pt idx="328">
                  <c:v>1.00060174746912</c:v>
                </c:pt>
                <c:pt idx="329">
                  <c:v>1.0002874101446999</c:v>
                </c:pt>
                <c:pt idx="330">
                  <c:v>1</c:v>
                </c:pt>
                <c:pt idx="331">
                  <c:v>1.0013654656456299</c:v>
                </c:pt>
                <c:pt idx="332">
                  <c:v>1.0027565786365</c:v>
                </c:pt>
                <c:pt idx="333">
                  <c:v>1.0041736685879901</c:v>
                </c:pt>
                <c:pt idx="334">
                  <c:v>1.00561706340853</c:v>
                </c:pt>
                <c:pt idx="335">
                  <c:v>1.00708708906759</c:v>
                </c:pt>
                <c:pt idx="336">
                  <c:v>1.00858406937187</c:v>
                </c:pt>
                <c:pt idx="337">
                  <c:v>1.01010832575006</c:v>
                </c:pt>
                <c:pt idx="338">
                  <c:v>1.01166017704691</c:v>
                </c:pt>
                <c:pt idx="339">
                  <c:v>1.0132399393270199</c:v>
                </c:pt>
                <c:pt idx="340">
                  <c:v>1.01484792568892</c:v>
                </c:pt>
                <c:pt idx="341">
                  <c:v>1.0164844460896401</c:v>
                </c:pt>
                <c:pt idx="342">
                  <c:v>1.01814980718024</c:v>
                </c:pt>
                <c:pt idx="343">
                  <c:v>1.0198443121524401</c:v>
                </c:pt>
                <c:pt idx="344">
                  <c:v>1.0215682605966001</c:v>
                </c:pt>
                <c:pt idx="345">
                  <c:v>1.02332194837118</c:v>
                </c:pt>
                <c:pt idx="346">
                  <c:v>1.0251056674835599</c:v>
                </c:pt>
                <c:pt idx="347">
                  <c:v>1.0269197059825299</c:v>
                </c:pt>
                <c:pt idx="348">
                  <c:v>1.0287643478620101</c:v>
                </c:pt>
                <c:pt idx="349">
                  <c:v>1.0306398729762201</c:v>
                </c:pt>
                <c:pt idx="350">
                  <c:v>1.03254655696591</c:v>
                </c:pt>
                <c:pt idx="351">
                  <c:v>1.0344846711954301</c:v>
                </c:pt>
                <c:pt idx="352">
                  <c:v>1.0364544827005799</c:v>
                </c:pt>
                <c:pt idx="353">
                  <c:v>1.03845625414664</c:v>
                </c:pt>
                <c:pt idx="354">
                  <c:v>1.0404902437965</c:v>
                </c:pt>
                <c:pt idx="355">
                  <c:v>1.04255670548832</c:v>
                </c:pt>
                <c:pt idx="356">
                  <c:v>1.0446558886224699</c:v>
                </c:pt>
                <c:pt idx="357">
                  <c:v>1.0467880381571699</c:v>
                </c:pt>
                <c:pt idx="358">
                  <c:v>1.04895339461253</c:v>
                </c:pt>
                <c:pt idx="359">
                  <c:v>1.05115219408243</c:v>
                </c:pt>
                <c:pt idx="360">
                  <c:v>1.0533846682538099</c:v>
                </c:pt>
                <c:pt idx="361">
                  <c:v>1.05565104443286</c:v>
                </c:pt>
                <c:pt idx="362">
                  <c:v>1.05795154557763</c:v>
                </c:pt>
                <c:pt idx="363">
                  <c:v>1.06028639033663</c:v>
                </c:pt>
                <c:pt idx="364">
                  <c:v>1.0626557930928</c:v>
                </c:pt>
                <c:pt idx="365">
                  <c:v>1.06505996401248</c:v>
                </c:pt>
                <c:pt idx="366">
                  <c:v>1.0674991090988799</c:v>
                </c:pt>
                <c:pt idx="367">
                  <c:v>1.06997343024957</c:v>
                </c:pt>
                <c:pt idx="368">
                  <c:v>1.07248312531748</c:v>
                </c:pt>
                <c:pt idx="369">
                  <c:v>1.07502838817507</c:v>
                </c:pt>
                <c:pt idx="370">
                  <c:v>1.0776094087811701</c:v>
                </c:pt>
                <c:pt idx="371">
                  <c:v>1.0802263732500399</c:v>
                </c:pt>
                <c:pt idx="372">
                  <c:v>1.08287946392241</c:v>
                </c:pt>
                <c:pt idx="373">
                  <c:v>1.0855688594378701</c:v>
                </c:pt>
                <c:pt idx="374">
                  <c:v>1.0882947348084799</c:v>
                </c:pt>
                <c:pt idx="375">
                  <c:v>1.09105726149311</c:v>
                </c:pt>
                <c:pt idx="376">
                  <c:v>1.0938566074723</c:v>
                </c:pt>
                <c:pt idx="377">
                  <c:v>1.09669293732313</c:v>
                </c:pt>
                <c:pt idx="378">
                  <c:v>1.0995664122941</c:v>
                </c:pt>
                <c:pt idx="379">
                  <c:v>1.1024771903794901</c:v>
                </c:pt>
                <c:pt idx="380">
                  <c:v>1.10542542639311</c:v>
                </c:pt>
                <c:pt idx="381">
                  <c:v>1.1084112720410899</c:v>
                </c:pt>
                <c:pt idx="382">
                  <c:v>1.1114348759936601</c:v>
                </c:pt>
                <c:pt idx="383">
                  <c:v>1.1144963839555</c:v>
                </c:pt>
                <c:pt idx="384">
                  <c:v>1.1175959387346901</c:v>
                </c:pt>
                <c:pt idx="385">
                  <c:v>1.1207336803099599</c:v>
                </c:pt>
                <c:pt idx="386">
                  <c:v>1.12390974589615</c:v>
                </c:pt>
                <c:pt idx="387">
                  <c:v>1.12712427000771</c:v>
                </c:pt>
                <c:pt idx="388">
                  <c:v>1.1303773845202201</c:v>
                </c:pt>
                <c:pt idx="389">
                  <c:v>1.1336692187296</c:v>
                </c:pt>
                <c:pt idx="390">
                  <c:v>1.1369998994092201</c:v>
                </c:pt>
                <c:pt idx="391">
                  <c:v>1.1403695508645699</c:v>
                </c:pt>
                <c:pt idx="392">
                  <c:v>1.1437782949855599</c:v>
                </c:pt>
                <c:pt idx="393">
                  <c:v>1.14722625129634</c:v>
                </c:pt>
                <c:pt idx="394">
                  <c:v>1.15071353700262</c:v>
                </c:pt>
                <c:pt idx="395">
                  <c:v>1.1542402670364</c:v>
                </c:pt>
                <c:pt idx="396">
                  <c:v>1.1578065540981599</c:v>
                </c:pt>
                <c:pt idx="397">
                  <c:v>1.16141250869639</c:v>
                </c:pt>
                <c:pt idx="398">
                  <c:v>1.1650582391845301</c:v>
                </c:pt>
                <c:pt idx="399">
                  <c:v>1.16874385179522</c:v>
                </c:pt>
                <c:pt idx="400">
                  <c:v>1.1724694506719999</c:v>
                </c:pt>
                <c:pt idx="401">
                  <c:v>1.1762351378982601</c:v>
                </c:pt>
                <c:pt idx="402">
                  <c:v>1.1800410135236601</c:v>
                </c:pt>
                <c:pt idx="403">
                  <c:v>1.1838871755878699</c:v>
                </c:pt>
                <c:pt idx="404">
                  <c:v>1.18777372014171</c:v>
                </c:pt>
                <c:pt idx="405">
                  <c:v>1.1917007412657601</c:v>
                </c:pt>
                <c:pt idx="406">
                  <c:v>1.1956683310863301</c:v>
                </c:pt>
                <c:pt idx="407">
                  <c:v>1.1996765797889799</c:v>
                </c:pt>
                <c:pt idx="408">
                  <c:v>1.20372557562949</c:v>
                </c:pt>
                <c:pt idx="409">
                  <c:v>1.2078154049423599</c:v>
                </c:pt>
                <c:pt idx="410">
                  <c:v>1.21194615214688</c:v>
                </c:pt>
                <c:pt idx="411">
                  <c:v>1.21611789975082</c:v>
                </c:pt>
                <c:pt idx="412">
                  <c:v>1.22033072835169</c:v>
                </c:pt>
                <c:pt idx="413">
                  <c:v>1.22458471663574</c:v>
                </c:pt>
                <c:pt idx="414">
                  <c:v>1.2288799413746301</c:v>
                </c:pt>
                <c:pt idx="415">
                  <c:v>1.23321647741986</c:v>
                </c:pt>
                <c:pt idx="416">
                  <c:v>1.2375943976949999</c:v>
                </c:pt>
                <c:pt idx="417">
                  <c:v>1.24201377318568</c:v>
                </c:pt>
                <c:pt idx="418">
                  <c:v>1.24647467292758</c:v>
                </c:pt>
                <c:pt idx="419">
                  <c:v>1.25097716399221</c:v>
                </c:pt>
                <c:pt idx="420">
                  <c:v>1.2555213114707</c:v>
                </c:pt>
                <c:pt idx="421">
                  <c:v>1.26010717845555</c:v>
                </c:pt>
                <c:pt idx="422">
                  <c:v>1.2647348260204601</c:v>
                </c:pt>
                <c:pt idx="423">
                  <c:v>1.26940431319817</c:v>
                </c:pt>
                <c:pt idx="424">
                  <c:v>1.27411569695648</c:v>
                </c:pt>
                <c:pt idx="425">
                  <c:v>1.2788690321723499</c:v>
                </c:pt>
                <c:pt idx="426">
                  <c:v>1.2836643716042699</c:v>
                </c:pt>
                <c:pt idx="427">
                  <c:v>1.28850176586277</c:v>
                </c:pt>
                <c:pt idx="428">
                  <c:v>1.29338126337929</c:v>
                </c:pt>
                <c:pt idx="429">
                  <c:v>1.2983029103732999</c:v>
                </c:pt>
                <c:pt idx="430">
                  <c:v>1.30326675081774</c:v>
                </c:pt>
                <c:pt idx="431">
                  <c:v>1.30827282640293</c:v>
                </c:pt>
                <c:pt idx="432">
                  <c:v>1.31332117649878</c:v>
                </c:pt>
                <c:pt idx="433">
                  <c:v>1.3184118381155501</c:v>
                </c:pt>
                <c:pt idx="434">
                  <c:v>1.3235448458629999</c:v>
                </c:pt>
                <c:pt idx="435">
                  <c:v>1.3287202319081599</c:v>
                </c:pt>
                <c:pt idx="436">
                  <c:v>1.3339380259315601</c:v>
                </c:pt>
                <c:pt idx="437">
                  <c:v>1.33919825508205</c:v>
                </c:pt>
                <c:pt idx="438">
                  <c:v>1.3445009439303499</c:v>
                </c:pt>
                <c:pt idx="439">
                  <c:v>1.3498461144210601</c:v>
                </c:pt>
                <c:pt idx="440">
                  <c:v>1.3552337858235</c:v>
                </c:pt>
                <c:pt idx="441">
                  <c:v>1.36066397468117</c:v>
                </c:pt>
                <c:pt idx="442">
                  <c:v>1.36613669476</c:v>
                </c:pt>
                <c:pt idx="443">
                  <c:v>1.3716519569952901</c:v>
                </c:pt>
                <c:pt idx="444">
                  <c:v>1.37720976943756</c:v>
                </c:pt>
                <c:pt idx="445">
                  <c:v>1.38281013719706</c:v>
                </c:pt>
                <c:pt idx="446">
                  <c:v>1.3884530623872999</c:v>
                </c:pt>
                <c:pt idx="447">
                  <c:v>1.39413854406733</c:v>
                </c:pt>
                <c:pt idx="448">
                  <c:v>1.39986657818293</c:v>
                </c:pt>
                <c:pt idx="449">
                  <c:v>1.4056371575068201</c:v>
                </c:pt>
                <c:pt idx="450">
                  <c:v>1.41145027157772</c:v>
                </c:pt>
                <c:pt idx="451">
                  <c:v>1.4173059066384199</c:v>
                </c:pt>
                <c:pt idx="452">
                  <c:v>1.42320404557289</c:v>
                </c:pt>
                <c:pt idx="453">
                  <c:v>1.4291446678423301</c:v>
                </c:pt>
                <c:pt idx="454">
                  <c:v>1.43512774942039</c:v>
                </c:pt>
                <c:pt idx="455">
                  <c:v>1.44115326272734</c:v>
                </c:pt>
                <c:pt idx="456">
                  <c:v>1.44722117656342</c:v>
                </c:pt>
                <c:pt idx="457">
                  <c:v>1.45333145604129</c:v>
                </c:pt>
                <c:pt idx="458">
                  <c:v>1.45948406251763</c:v>
                </c:pt>
                <c:pt idx="459">
                  <c:v>1.4656789535238599</c:v>
                </c:pt>
                <c:pt idx="460">
                  <c:v>1.4719160826961499</c:v>
                </c:pt>
                <c:pt idx="461">
                  <c:v>1.4781953997045401</c:v>
                </c:pt>
                <c:pt idx="462">
                  <c:v>1.4845168501813599</c:v>
                </c:pt>
                <c:pt idx="463">
                  <c:v>1.49088037564888</c:v>
                </c:pt>
                <c:pt idx="464">
                  <c:v>1.4972859134462799</c:v>
                </c:pt>
                <c:pt idx="465">
                  <c:v>1.5037333966558499</c:v>
                </c:pt>
                <c:pt idx="466">
                  <c:v>1.5102227540286099</c:v>
                </c:pt>
                <c:pt idx="467">
                  <c:v>1.5167539099092</c:v>
                </c:pt>
                <c:pt idx="468">
                  <c:v>1.5233267841601901</c:v>
                </c:pt>
                <c:pt idx="469">
                  <c:v>1.52994129208578</c:v>
                </c:pt>
                <c:pt idx="470">
                  <c:v>1.5365973443548899</c:v>
                </c:pt>
                <c:pt idx="471">
                  <c:v>1.54329484692371</c:v>
                </c:pt>
                <c:pt idx="472">
                  <c:v>1.5500337009577101</c:v>
                </c:pt>
                <c:pt idx="473">
                  <c:v>1.5568138027531699</c:v>
                </c:pt>
                <c:pt idx="474">
                  <c:v>1.5636350436581301</c:v>
                </c:pt>
                <c:pt idx="475">
                  <c:v>1.57049730999299</c:v>
                </c:pt>
                <c:pt idx="476">
                  <c:v>1.5774004829705599</c:v>
                </c:pt>
                <c:pt idx="477">
                  <c:v>1.5843444386157699</c:v>
                </c:pt>
                <c:pt idx="478">
                  <c:v>1.59132904768496</c:v>
                </c:pt>
                <c:pt idx="479">
                  <c:v>1.5983541755847499</c:v>
                </c:pt>
                <c:pt idx="480">
                  <c:v>1.6054196822906399</c:v>
                </c:pt>
                <c:pt idx="481">
                  <c:v>1.6125254222652701</c:v>
                </c:pt>
                <c:pt idx="482">
                  <c:v>1.6196712443763199</c:v>
                </c:pt>
                <c:pt idx="483">
                  <c:v>1.6268569918142199</c:v>
                </c:pt>
                <c:pt idx="484">
                  <c:v>1.6340825020095899</c:v>
                </c:pt>
                <c:pt idx="485">
                  <c:v>1.64134760655044</c:v>
                </c:pt>
                <c:pt idx="486">
                  <c:v>1.64865213109917</c:v>
                </c:pt>
                <c:pt idx="487">
                  <c:v>1.65599589530947</c:v>
                </c:pt>
                <c:pt idx="488">
                  <c:v>1.66337871274299</c:v>
                </c:pt>
                <c:pt idx="489">
                  <c:v>1.6708003907859801</c:v>
                </c:pt>
                <c:pt idx="490">
                  <c:v>1.6782607305657899</c:v>
                </c:pt>
                <c:pt idx="491">
                  <c:v>1.68575952686735</c:v>
                </c:pt>
                <c:pt idx="492">
                  <c:v>1.6932965680495999</c:v>
                </c:pt>
                <c:pt idx="493">
                  <c:v>1.70087163596191</c:v>
                </c:pt>
                <c:pt idx="494">
                  <c:v>1.7084845058606</c:v>
                </c:pt>
                <c:pt idx="495">
                  <c:v>1.7161349463254501</c:v>
                </c:pt>
                <c:pt idx="496">
                  <c:v>1.72382271917633</c:v>
                </c:pt>
                <c:pt idx="497">
                  <c:v>1.73154757938994</c:v>
                </c:pt>
                <c:pt idx="498">
                  <c:v>1.73930927501673</c:v>
                </c:pt>
                <c:pt idx="499">
                  <c:v>1.74710754709801</c:v>
                </c:pt>
                <c:pt idx="500">
                  <c:v>1.7549421295832199</c:v>
                </c:pt>
                <c:pt idx="501">
                  <c:v>1.7628128204098299</c:v>
                </c:pt>
                <c:pt idx="502">
                  <c:v>1.77071969770632</c:v>
                </c:pt>
                <c:pt idx="503">
                  <c:v>1.77866291115266</c:v>
                </c:pt>
                <c:pt idx="504">
                  <c:v>1.7866426115038201</c:v>
                </c:pt>
                <c:pt idx="505">
                  <c:v>1.79465895058016</c:v>
                </c:pt>
                <c:pt idx="506">
                  <c:v>1.8027120812584601</c:v>
                </c:pt>
                <c:pt idx="507">
                  <c:v>1.8108021574633799</c:v>
                </c:pt>
                <c:pt idx="508">
                  <c:v>1.8189293341596</c:v>
                </c:pt>
                <c:pt idx="509">
                  <c:v>1.8270937673443299</c:v>
                </c:pt>
                <c:pt idx="510">
                  <c:v>1.83529561404035</c:v>
                </c:pt>
                <c:pt idx="511">
                  <c:v>1.8435350322895301</c:v>
                </c:pt>
                <c:pt idx="512">
                  <c:v>1.8518121811466901</c:v>
                </c:pt>
                <c:pt idx="513">
                  <c:v>1.8601272206739701</c:v>
                </c:pt>
                <c:pt idx="514">
                  <c:v>1.86848031193555</c:v>
                </c:pt>
                <c:pt idx="515">
                  <c:v>1.87687161699275</c:v>
                </c:pt>
                <c:pt idx="516">
                  <c:v>1.88530129889946</c:v>
                </c:pt>
                <c:pt idx="517">
                  <c:v>1.89376952169797</c:v>
                </c:pt>
                <c:pt idx="518">
                  <c:v>1.90227645041507</c:v>
                </c:pt>
                <c:pt idx="519">
                  <c:v>1.9108222510585</c:v>
                </c:pt>
                <c:pt idx="520">
                  <c:v>1.91940709061368</c:v>
                </c:pt>
                <c:pt idx="521">
                  <c:v>1.9280311370407199</c:v>
                </c:pt>
                <c:pt idx="522">
                  <c:v>1.93669455927173</c:v>
                </c:pt>
                <c:pt idx="523">
                  <c:v>1.9453975272083599</c:v>
                </c:pt>
                <c:pt idx="524">
                  <c:v>1.9541402117196101</c:v>
                </c:pt>
                <c:pt idx="525">
                  <c:v>1.96292278463987</c:v>
                </c:pt>
                <c:pt idx="526">
                  <c:v>1.9717454187672201</c:v>
                </c:pt>
                <c:pt idx="527">
                  <c:v>1.98060828786188</c:v>
                </c:pt>
                <c:pt idx="528">
                  <c:v>1.9895115666449701</c:v>
                </c:pt>
                <c:pt idx="529">
                  <c:v>1.9984554307973801</c:v>
                </c:pt>
                <c:pt idx="530">
                  <c:v>2.0074400569588899</c:v>
                </c:pt>
                <c:pt idx="531">
                  <c:v>2.0164656227274702</c:v>
                </c:pt>
                <c:pt idx="532">
                  <c:v>2.02553230665877</c:v>
                </c:pt>
                <c:pt idx="533">
                  <c:v>2.0346402882657202</c:v>
                </c:pt>
                <c:pt idx="534">
                  <c:v>2.0437897480183902</c:v>
                </c:pt>
                <c:pt idx="535">
                  <c:v>2.05298086734394</c:v>
                </c:pt>
                <c:pt idx="536">
                  <c:v>2.0622138286267799</c:v>
                </c:pt>
                <c:pt idx="537">
                  <c:v>2.0714888152087898</c:v>
                </c:pt>
                <c:pt idx="538">
                  <c:v>2.0808060113898099</c:v>
                </c:pt>
                <c:pt idx="539">
                  <c:v>2.0901656024281601</c:v>
                </c:pt>
                <c:pt idx="540">
                  <c:v>2.0995677745413399</c:v>
                </c:pt>
                <c:pt idx="541">
                  <c:v>2.1090127149068598</c:v>
                </c:pt>
                <c:pt idx="542">
                  <c:v>2.1185006116631899</c:v>
                </c:pt>
                <c:pt idx="543">
                  <c:v>2.1280316539108002</c:v>
                </c:pt>
                <c:pt idx="544">
                  <c:v>2.1376060317133798</c:v>
                </c:pt>
                <c:pt idx="545">
                  <c:v>2.1472239360991199</c:v>
                </c:pt>
                <c:pt idx="546">
                  <c:v>2.1568855590620899</c:v>
                </c:pt>
                <c:pt idx="547">
                  <c:v>2.16659109356379</c:v>
                </c:pt>
                <c:pt idx="548">
                  <c:v>2.1763407335347398</c:v>
                </c:pt>
                <c:pt idx="549">
                  <c:v>2.1861346738761598</c:v>
                </c:pt>
                <c:pt idx="550">
                  <c:v>2.1959731104618299</c:v>
                </c:pt>
                <c:pt idx="551">
                  <c:v>2.2058562401399699</c:v>
                </c:pt>
                <c:pt idx="552">
                  <c:v>2.2157842607351701</c:v>
                </c:pt>
                <c:pt idx="553">
                  <c:v>2.2257573710505398</c:v>
                </c:pt>
                <c:pt idx="554">
                  <c:v>2.2357757708698198</c:v>
                </c:pt>
                <c:pt idx="555">
                  <c:v>2.2458396609596498</c:v>
                </c:pt>
                <c:pt idx="556">
                  <c:v>2.25594924307185</c:v>
                </c:pt>
                <c:pt idx="557">
                  <c:v>2.2661047199458499</c:v>
                </c:pt>
                <c:pt idx="558">
                  <c:v>2.2763062953111501</c:v>
                </c:pt>
                <c:pt idx="559">
                  <c:v>2.2865541738898698</c:v>
                </c:pt>
                <c:pt idx="560">
                  <c:v>2.2968485613993601</c:v>
                </c:pt>
                <c:pt idx="561">
                  <c:v>2.3071896645549002</c:v>
                </c:pt>
                <c:pt idx="562">
                  <c:v>2.31757769107241</c:v>
                </c:pt>
                <c:pt idx="563">
                  <c:v>2.3280128496713499</c:v>
                </c:pt>
                <c:pt idx="564">
                  <c:v>2.3384953500775301</c:v>
                </c:pt>
                <c:pt idx="565">
                  <c:v>2.34902540302609</c:v>
                </c:pt>
                <c:pt idx="566">
                  <c:v>2.3596032202645301</c:v>
                </c:pt>
                <c:pt idx="567">
                  <c:v>2.3702290145557301</c:v>
                </c:pt>
                <c:pt idx="568">
                  <c:v>2.3809029996811102</c:v>
                </c:pt>
                <c:pt idx="569">
                  <c:v>2.3916253904438198</c:v>
                </c:pt>
                <c:pt idx="570">
                  <c:v>2.4023964026719602</c:v>
                </c:pt>
                <c:pt idx="571">
                  <c:v>2.4132162532219099</c:v>
                </c:pt>
                <c:pt idx="572">
                  <c:v>2.4240851599816402</c:v>
                </c:pt>
                <c:pt idx="573">
                  <c:v>2.4350033418741401</c:v>
                </c:pt>
                <c:pt idx="574">
                  <c:v>2.4459710188608801</c:v>
                </c:pt>
                <c:pt idx="575">
                  <c:v>2.4569884119452898</c:v>
                </c:pt>
                <c:pt idx="576">
                  <c:v>2.4680557431763401</c:v>
                </c:pt>
                <c:pt idx="577">
                  <c:v>2.4791732356521501</c:v>
                </c:pt>
                <c:pt idx="578">
                  <c:v>2.4903411135236002</c:v>
                </c:pt>
                <c:pt idx="579">
                  <c:v>2.5015596019980801</c:v>
                </c:pt>
                <c:pt idx="580">
                  <c:v>2.5128289273432198</c:v>
                </c:pt>
                <c:pt idx="581">
                  <c:v>2.5241493168906701</c:v>
                </c:pt>
                <c:pt idx="582">
                  <c:v>2.5355209990399601</c:v>
                </c:pt>
                <c:pt idx="583">
                  <c:v>2.5469442032623402</c:v>
                </c:pt>
                <c:pt idx="584">
                  <c:v>2.5584191601047599</c:v>
                </c:pt>
                <c:pt idx="585">
                  <c:v>2.5699461011938101</c:v>
                </c:pt>
                <c:pt idx="586">
                  <c:v>2.58152525923972</c:v>
                </c:pt>
                <c:pt idx="587">
                  <c:v>2.5931568680404098</c:v>
                </c:pt>
                <c:pt idx="588">
                  <c:v>2.6048411624856298</c:v>
                </c:pt>
                <c:pt idx="589">
                  <c:v>2.6165783785610301</c:v>
                </c:pt>
                <c:pt idx="590">
                  <c:v>2.6283687533523601</c:v>
                </c:pt>
                <c:pt idx="591">
                  <c:v>2.6402125250497299</c:v>
                </c:pt>
                <c:pt idx="592">
                  <c:v>2.6521099329517801</c:v>
                </c:pt>
                <c:pt idx="593">
                  <c:v>2.66406121747</c:v>
                </c:pt>
                <c:pt idx="594">
                  <c:v>2.6760666201330898</c:v>
                </c:pt>
                <c:pt idx="595">
                  <c:v>2.6881263835913298</c:v>
                </c:pt>
                <c:pt idx="596">
                  <c:v>2.7002407516209099</c:v>
                </c:pt>
                <c:pt idx="597">
                  <c:v>2.7124099691284602</c:v>
                </c:pt>
                <c:pt idx="598">
                  <c:v>2.7246342821554799</c:v>
                </c:pt>
                <c:pt idx="599">
                  <c:v>2.7369139378828602</c:v>
                </c:pt>
                <c:pt idx="600">
                  <c:v>2.7492491846354499</c:v>
                </c:pt>
                <c:pt idx="601">
                  <c:v>2.7616402718866202</c:v>
                </c:pt>
                <c:pt idx="602">
                  <c:v>2.77408745026292</c:v>
                </c:pt>
                <c:pt idx="603">
                  <c:v>2.7865909715487001</c:v>
                </c:pt>
                <c:pt idx="604">
                  <c:v>2.7991510886908002</c:v>
                </c:pt>
                <c:pt idx="605">
                  <c:v>2.81176805580332</c:v>
                </c:pt>
                <c:pt idx="606">
                  <c:v>2.82444212817235</c:v>
                </c:pt>
                <c:pt idx="607">
                  <c:v>2.8371735622607499</c:v>
                </c:pt>
                <c:pt idx="608">
                  <c:v>2.8499626157130402</c:v>
                </c:pt>
                <c:pt idx="609">
                  <c:v>2.86280954736019</c:v>
                </c:pt>
                <c:pt idx="610">
                  <c:v>2.87571461722457</c:v>
                </c:pt>
                <c:pt idx="611">
                  <c:v>2.8886780865248398</c:v>
                </c:pt>
                <c:pt idx="612">
                  <c:v>2.9017002176809799</c:v>
                </c:pt>
                <c:pt idx="613">
                  <c:v>2.9147812743191999</c:v>
                </c:pt>
                <c:pt idx="614">
                  <c:v>2.9279215212770202</c:v>
                </c:pt>
                <c:pt idx="615">
                  <c:v>2.94112122460835</c:v>
                </c:pt>
                <c:pt idx="616">
                  <c:v>2.9543806515885498</c:v>
                </c:pt>
                <c:pt idx="617">
                  <c:v>2.96770007071955</c:v>
                </c:pt>
                <c:pt idx="618">
                  <c:v>2.98107975173505</c:v>
                </c:pt>
                <c:pt idx="619">
                  <c:v>2.9945199656056798</c:v>
                </c:pt>
                <c:pt idx="620">
                  <c:v>3.0080209845442698</c:v>
                </c:pt>
                <c:pt idx="621">
                  <c:v>3.0215830820110199</c:v>
                </c:pt>
                <c:pt idx="622">
                  <c:v>3.03520653271889</c:v>
                </c:pt>
                <c:pt idx="623">
                  <c:v>3.0488916126388399</c:v>
                </c:pt>
                <c:pt idx="624">
                  <c:v>3.0626385990052398</c:v>
                </c:pt>
                <c:pt idx="625">
                  <c:v>3.0764477703212201</c:v>
                </c:pt>
                <c:pt idx="626">
                  <c:v>3.0903194063641002</c:v>
                </c:pt>
                <c:pt idx="627">
                  <c:v>3.1042537881908299</c:v>
                </c:pt>
                <c:pt idx="628">
                  <c:v>3.1182511981434899</c:v>
                </c:pt>
                <c:pt idx="629">
                  <c:v>3.13231191985476</c:v>
                </c:pt>
                <c:pt idx="630">
                  <c:v>3.14643623825352</c:v>
                </c:pt>
                <c:pt idx="631">
                  <c:v>3.1606244395703702</c:v>
                </c:pt>
                <c:pt idx="632">
                  <c:v>3.1748768113432599</c:v>
                </c:pt>
                <c:pt idx="633">
                  <c:v>3.18919364242314</c:v>
                </c:pt>
                <c:pt idx="634">
                  <c:v>3.2035752229796102</c:v>
                </c:pt>
                <c:pt idx="635">
                  <c:v>3.21802184450662</c:v>
                </c:pt>
                <c:pt idx="636">
                  <c:v>3.23253379982819</c:v>
                </c:pt>
                <c:pt idx="637">
                  <c:v>3.24711138310423</c:v>
                </c:pt>
                <c:pt idx="638">
                  <c:v>3.2617548898362401</c:v>
                </c:pt>
                <c:pt idx="639">
                  <c:v>3.2764646168732501</c:v>
                </c:pt>
                <c:pt idx="640">
                  <c:v>3.2912408624175402</c:v>
                </c:pt>
                <c:pt idx="641">
                  <c:v>3.3060839260306798</c:v>
                </c:pt>
                <c:pt idx="642">
                  <c:v>3.3209941086393302</c:v>
                </c:pt>
                <c:pt idx="643">
                  <c:v>3.33597171254124</c:v>
                </c:pt>
                <c:pt idx="644">
                  <c:v>3.3510170414112301</c:v>
                </c:pt>
                <c:pt idx="645">
                  <c:v>3.3661304003072101</c:v>
                </c:pt>
                <c:pt idx="646">
                  <c:v>3.3813120956762299</c:v>
                </c:pt>
                <c:pt idx="647">
                  <c:v>3.3965624353605199</c:v>
                </c:pt>
                <c:pt idx="648">
                  <c:v>3.41188172860363</c:v>
                </c:pt>
                <c:pt idx="649">
                  <c:v>3.42727028605659</c:v>
                </c:pt>
                <c:pt idx="650">
                  <c:v>3.4427284197840202</c:v>
                </c:pt>
                <c:pt idx="651">
                  <c:v>3.4582564432704199</c:v>
                </c:pt>
                <c:pt idx="652">
                  <c:v>3.4738546714263099</c:v>
                </c:pt>
                <c:pt idx="653">
                  <c:v>3.48952342059457</c:v>
                </c:pt>
                <c:pt idx="654">
                  <c:v>3.5052630085567502</c:v>
                </c:pt>
                <c:pt idx="655">
                  <c:v>3.52107375453931</c:v>
                </c:pt>
                <c:pt idx="656">
                  <c:v>3.5369559792200702</c:v>
                </c:pt>
                <c:pt idx="657">
                  <c:v>3.5529100047345801</c:v>
                </c:pt>
                <c:pt idx="658">
                  <c:v>3.56893615468256</c:v>
                </c:pt>
                <c:pt idx="659">
                  <c:v>3.5850347541343002</c:v>
                </c:pt>
                <c:pt idx="660">
                  <c:v>3.6012061296372599</c:v>
                </c:pt>
                <c:pt idx="661">
                  <c:v>3.6174506092224799</c:v>
                </c:pt>
                <c:pt idx="662">
                  <c:v>3.6337685224112199</c:v>
                </c:pt>
                <c:pt idx="663">
                  <c:v>3.6501602002214999</c:v>
                </c:pt>
                <c:pt idx="664">
                  <c:v>3.6666259751747901</c:v>
                </c:pt>
                <c:pt idx="665">
                  <c:v>3.68316618130256</c:v>
                </c:pt>
                <c:pt idx="666">
                  <c:v>3.6997811541530501</c:v>
                </c:pt>
                <c:pt idx="667">
                  <c:v>3.7164712307980001</c:v>
                </c:pt>
                <c:pt idx="668">
                  <c:v>3.7332367498393002</c:v>
                </c:pt>
                <c:pt idx="669">
                  <c:v>3.75007805141589</c:v>
                </c:pt>
                <c:pt idx="670">
                  <c:v>3.7669954772105498</c:v>
                </c:pt>
                <c:pt idx="671">
                  <c:v>3.78398937045672</c:v>
                </c:pt>
                <c:pt idx="672">
                  <c:v>3.8010600759453901</c:v>
                </c:pt>
                <c:pt idx="673">
                  <c:v>3.8182079400320701</c:v>
                </c:pt>
                <c:pt idx="674">
                  <c:v>3.83543331064367</c:v>
                </c:pt>
                <c:pt idx="675">
                  <c:v>3.85273653728555</c:v>
                </c:pt>
                <c:pt idx="676">
                  <c:v>3.8701179710484999</c:v>
                </c:pt>
                <c:pt idx="677">
                  <c:v>3.8875779646158302</c:v>
                </c:pt>
                <c:pt idx="678">
                  <c:v>3.9051168722704102</c:v>
                </c:pt>
                <c:pt idx="679">
                  <c:v>3.9227350499018399</c:v>
                </c:pt>
                <c:pt idx="680">
                  <c:v>3.9404328550135701</c:v>
                </c:pt>
                <c:pt idx="681">
                  <c:v>3.9582106467301199</c:v>
                </c:pt>
                <c:pt idx="682">
                  <c:v>3.97606878580428</c:v>
                </c:pt>
                <c:pt idx="683">
                  <c:v>3.99400763462436</c:v>
                </c:pt>
                <c:pt idx="684">
                  <c:v>4.0120275572215602</c:v>
                </c:pt>
                <c:pt idx="685">
                  <c:v>4.0301289192771801</c:v>
                </c:pt>
                <c:pt idx="686">
                  <c:v>4.04831208813009</c:v>
                </c:pt>
                <c:pt idx="687">
                  <c:v>4.0665774327840296</c:v>
                </c:pt>
                <c:pt idx="688">
                  <c:v>4.0849253239151402</c:v>
                </c:pt>
                <c:pt idx="689">
                  <c:v>4.10335613387939</c:v>
                </c:pt>
                <c:pt idx="690">
                  <c:v>4.1218702367200297</c:v>
                </c:pt>
                <c:pt idx="691">
                  <c:v>4.1404680081752003</c:v>
                </c:pt>
                <c:pt idx="692">
                  <c:v>4.1591498256855397</c:v>
                </c:pt>
                <c:pt idx="693">
                  <c:v>4.1779160684016396</c:v>
                </c:pt>
                <c:pt idx="694">
                  <c:v>4.1967671171918299</c:v>
                </c:pt>
                <c:pt idx="695">
                  <c:v>4.2157033546498504</c:v>
                </c:pt>
                <c:pt idx="696">
                  <c:v>4.2347251651025202</c:v>
                </c:pt>
                <c:pt idx="697">
                  <c:v>4.2538329346174804</c:v>
                </c:pt>
                <c:pt idx="698">
                  <c:v>4.2730270510110602</c:v>
                </c:pt>
                <c:pt idx="699">
                  <c:v>4.2923079038560203</c:v>
                </c:pt>
                <c:pt idx="700">
                  <c:v>4.3116758844894996</c:v>
                </c:pt>
              </c:numCache>
            </c:numRef>
          </c:yVal>
          <c:smooth val="1"/>
        </c:ser>
        <c:dLbls>
          <c:showLegendKey val="0"/>
          <c:showVal val="0"/>
          <c:showCatName val="0"/>
          <c:showSerName val="0"/>
          <c:showPercent val="0"/>
          <c:showBubbleSize val="0"/>
        </c:dLbls>
        <c:axId val="910443488"/>
        <c:axId val="910443880"/>
      </c:scatterChart>
      <c:valAx>
        <c:axId val="910443488"/>
        <c:scaling>
          <c:orientation val="minMax"/>
          <c:max val="60"/>
          <c:min val="15"/>
        </c:scaling>
        <c:delete val="0"/>
        <c:axPos val="b"/>
        <c:title>
          <c:tx>
            <c:rich>
              <a:bodyPr/>
              <a:lstStyle/>
              <a:p>
                <a:pPr>
                  <a:defRPr sz="1700"/>
                </a:pPr>
                <a:r>
                  <a:rPr lang="en-US" sz="1700" dirty="0" smtClean="0"/>
                  <a:t>Donor age</a:t>
                </a:r>
                <a:endParaRPr lang="en-US" sz="1700" dirty="0"/>
              </a:p>
            </c:rich>
          </c:tx>
          <c:layout>
            <c:manualLayout>
              <c:xMode val="edge"/>
              <c:yMode val="edge"/>
              <c:x val="0.47045356885699025"/>
              <c:y val="0.88582020997375333"/>
            </c:manualLayout>
          </c:layout>
          <c:overlay val="0"/>
        </c:title>
        <c:numFmt formatCode="#,##0" sourceLinked="0"/>
        <c:majorTickMark val="out"/>
        <c:minorTickMark val="none"/>
        <c:tickLblPos val="nextTo"/>
        <c:txPr>
          <a:bodyPr rot="0"/>
          <a:lstStyle/>
          <a:p>
            <a:pPr>
              <a:defRPr sz="1500" b="1"/>
            </a:pPr>
            <a:endParaRPr lang="en-US"/>
          </a:p>
        </c:txPr>
        <c:crossAx val="910443880"/>
        <c:crosses val="autoZero"/>
        <c:crossBetween val="midCat"/>
        <c:majorUnit val="5"/>
      </c:valAx>
      <c:valAx>
        <c:axId val="910443880"/>
        <c:scaling>
          <c:orientation val="minMax"/>
          <c:max val="3"/>
          <c:min val="0.5"/>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 Year Mortality</a:t>
                </a:r>
                <a:endParaRPr lang="en-US" sz="1700" b="1" i="0" baseline="0" dirty="0">
                  <a:solidFill>
                    <a:schemeClr val="tx1"/>
                  </a:solidFill>
                </a:endParaRPr>
              </a:p>
            </c:rich>
          </c:tx>
          <c:layout>
            <c:manualLayout>
              <c:xMode val="edge"/>
              <c:yMode val="edge"/>
              <c:x val="1.8920864980373063E-2"/>
              <c:y val="6.587037507408347E-2"/>
            </c:manualLayout>
          </c:layout>
          <c:overlay val="0"/>
        </c:title>
        <c:numFmt formatCode="#,##0.0" sourceLinked="0"/>
        <c:majorTickMark val="out"/>
        <c:minorTickMark val="none"/>
        <c:tickLblPos val="nextTo"/>
        <c:txPr>
          <a:bodyPr/>
          <a:lstStyle/>
          <a:p>
            <a:pPr>
              <a:defRPr sz="1500" b="1"/>
            </a:pPr>
            <a:endParaRPr lang="en-US"/>
          </a:p>
        </c:txPr>
        <c:crossAx val="910443488"/>
        <c:crossesAt val="15"/>
        <c:crossBetween val="midCat"/>
        <c:majorUnit val="0.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034879429133858"/>
          <c:w val="0.85650245642371625"/>
          <c:h val="0.76488312007874026"/>
        </c:manualLayout>
      </c:layout>
      <c:barChart>
        <c:barDir val="col"/>
        <c:grouping val="percentStacked"/>
        <c:varyColors val="0"/>
        <c:ser>
          <c:idx val="0"/>
          <c:order val="0"/>
          <c:tx>
            <c:strRef>
              <c:f>Sheet1!$B$1</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Sheet1!$A$2:$A$7</c:f>
              <c:strCache>
                <c:ptCount val="6"/>
                <c:pt idx="0">
                  <c:v>CM</c:v>
                </c:pt>
                <c:pt idx="1">
                  <c:v>CF</c:v>
                </c:pt>
                <c:pt idx="2">
                  <c:v>CHD</c:v>
                </c:pt>
                <c:pt idx="3">
                  <c:v>ILD</c:v>
                </c:pt>
                <c:pt idx="4">
                  <c:v>PAH</c:v>
                </c:pt>
                <c:pt idx="5">
                  <c:v>Other</c:v>
                </c:pt>
              </c:strCache>
            </c:strRef>
          </c:cat>
          <c:val>
            <c:numRef>
              <c:f>Sheet1!$B$2:$B$7</c:f>
              <c:numCache>
                <c:formatCode>General</c:formatCode>
                <c:ptCount val="6"/>
                <c:pt idx="0">
                  <c:v>16</c:v>
                </c:pt>
                <c:pt idx="1">
                  <c:v>39</c:v>
                </c:pt>
                <c:pt idx="2">
                  <c:v>131</c:v>
                </c:pt>
                <c:pt idx="3">
                  <c:v>3</c:v>
                </c:pt>
                <c:pt idx="4">
                  <c:v>83</c:v>
                </c:pt>
                <c:pt idx="5">
                  <c:v>18</c:v>
                </c:pt>
              </c:numCache>
            </c:numRef>
          </c:val>
        </c:ser>
        <c:ser>
          <c:idx val="1"/>
          <c:order val="1"/>
          <c:tx>
            <c:strRef>
              <c:f>Sheet1!$C$1</c:f>
              <c:strCache>
                <c:ptCount val="1"/>
                <c:pt idx="0">
                  <c:v>35-49</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invertIfNegative val="0"/>
          <c:cat>
            <c:strRef>
              <c:f>Sheet1!$A$2:$A$7</c:f>
              <c:strCache>
                <c:ptCount val="6"/>
                <c:pt idx="0">
                  <c:v>CM</c:v>
                </c:pt>
                <c:pt idx="1">
                  <c:v>CF</c:v>
                </c:pt>
                <c:pt idx="2">
                  <c:v>CHD</c:v>
                </c:pt>
                <c:pt idx="3">
                  <c:v>ILD</c:v>
                </c:pt>
                <c:pt idx="4">
                  <c:v>PAH</c:v>
                </c:pt>
                <c:pt idx="5">
                  <c:v>Other</c:v>
                </c:pt>
              </c:strCache>
            </c:strRef>
          </c:cat>
          <c:val>
            <c:numRef>
              <c:f>Sheet1!$C$2:$C$7</c:f>
              <c:numCache>
                <c:formatCode>General</c:formatCode>
                <c:ptCount val="6"/>
                <c:pt idx="0">
                  <c:v>39</c:v>
                </c:pt>
                <c:pt idx="1">
                  <c:v>8</c:v>
                </c:pt>
                <c:pt idx="2">
                  <c:v>116</c:v>
                </c:pt>
                <c:pt idx="3">
                  <c:v>18</c:v>
                </c:pt>
                <c:pt idx="4">
                  <c:v>82</c:v>
                </c:pt>
                <c:pt idx="5">
                  <c:v>54</c:v>
                </c:pt>
              </c:numCache>
            </c:numRef>
          </c:val>
        </c:ser>
        <c:ser>
          <c:idx val="2"/>
          <c:order val="2"/>
          <c:tx>
            <c:strRef>
              <c:f>Sheet1!$D$1</c:f>
              <c:strCache>
                <c:ptCount val="1"/>
                <c:pt idx="0">
                  <c:v>50-59</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invertIfNegative val="0"/>
          <c:cat>
            <c:strRef>
              <c:f>Sheet1!$A$2:$A$7</c:f>
              <c:strCache>
                <c:ptCount val="6"/>
                <c:pt idx="0">
                  <c:v>CM</c:v>
                </c:pt>
                <c:pt idx="1">
                  <c:v>CF</c:v>
                </c:pt>
                <c:pt idx="2">
                  <c:v>CHD</c:v>
                </c:pt>
                <c:pt idx="3">
                  <c:v>ILD</c:v>
                </c:pt>
                <c:pt idx="4">
                  <c:v>PAH</c:v>
                </c:pt>
                <c:pt idx="5">
                  <c:v>Other</c:v>
                </c:pt>
              </c:strCache>
            </c:strRef>
          </c:cat>
          <c:val>
            <c:numRef>
              <c:f>Sheet1!$D$2:$D$7</c:f>
              <c:numCache>
                <c:formatCode>General</c:formatCode>
                <c:ptCount val="6"/>
                <c:pt idx="0">
                  <c:v>25</c:v>
                </c:pt>
                <c:pt idx="1">
                  <c:v>2</c:v>
                </c:pt>
                <c:pt idx="2">
                  <c:v>39</c:v>
                </c:pt>
                <c:pt idx="3">
                  <c:v>22</c:v>
                </c:pt>
                <c:pt idx="4">
                  <c:v>48</c:v>
                </c:pt>
                <c:pt idx="5">
                  <c:v>35</c:v>
                </c:pt>
              </c:numCache>
            </c:numRef>
          </c:val>
        </c:ser>
        <c:ser>
          <c:idx val="3"/>
          <c:order val="3"/>
          <c:tx>
            <c:strRef>
              <c:f>Sheet1!$E$1</c:f>
              <c:strCache>
                <c:ptCount val="1"/>
                <c:pt idx="0">
                  <c:v>60+</c:v>
                </c:pt>
              </c:strCache>
            </c:strRef>
          </c:tx>
          <c:spPr>
            <a:gradFill>
              <a:gsLst>
                <a:gs pos="97500">
                  <a:srgbClr val="CC6600"/>
                </a:gs>
                <a:gs pos="2000">
                  <a:srgbClr val="CC6600"/>
                </a:gs>
                <a:gs pos="50000">
                  <a:srgbClr val="FFC000"/>
                </a:gs>
              </a:gsLst>
              <a:lin ang="10800000" scaled="0"/>
            </a:gradFill>
            <a:ln>
              <a:solidFill>
                <a:schemeClr val="bg2"/>
              </a:solidFill>
            </a:ln>
          </c:spPr>
          <c:invertIfNegative val="0"/>
          <c:cat>
            <c:strRef>
              <c:f>Sheet1!$A$2:$A$7</c:f>
              <c:strCache>
                <c:ptCount val="6"/>
                <c:pt idx="0">
                  <c:v>CM</c:v>
                </c:pt>
                <c:pt idx="1">
                  <c:v>CF</c:v>
                </c:pt>
                <c:pt idx="2">
                  <c:v>CHD</c:v>
                </c:pt>
                <c:pt idx="3">
                  <c:v>ILD</c:v>
                </c:pt>
                <c:pt idx="4">
                  <c:v>PAH</c:v>
                </c:pt>
                <c:pt idx="5">
                  <c:v>Other</c:v>
                </c:pt>
              </c:strCache>
            </c:strRef>
          </c:cat>
          <c:val>
            <c:numRef>
              <c:f>Sheet1!$E$2:$E$7</c:f>
              <c:numCache>
                <c:formatCode>General</c:formatCode>
                <c:ptCount val="6"/>
                <c:pt idx="0">
                  <c:v>11</c:v>
                </c:pt>
                <c:pt idx="1">
                  <c:v>0</c:v>
                </c:pt>
                <c:pt idx="2">
                  <c:v>2</c:v>
                </c:pt>
                <c:pt idx="3">
                  <c:v>7</c:v>
                </c:pt>
                <c:pt idx="4">
                  <c:v>9</c:v>
                </c:pt>
                <c:pt idx="5">
                  <c:v>5</c:v>
                </c:pt>
              </c:numCache>
            </c:numRef>
          </c:val>
        </c:ser>
        <c:dLbls>
          <c:showLegendKey val="0"/>
          <c:showVal val="0"/>
          <c:showCatName val="0"/>
          <c:showSerName val="0"/>
          <c:showPercent val="0"/>
          <c:showBubbleSize val="0"/>
        </c:dLbls>
        <c:gapWidth val="40"/>
        <c:overlap val="100"/>
        <c:axId val="910444664"/>
        <c:axId val="910445056"/>
      </c:barChart>
      <c:catAx>
        <c:axId val="910444664"/>
        <c:scaling>
          <c:orientation val="minMax"/>
        </c:scaling>
        <c:delete val="0"/>
        <c:axPos val="b"/>
        <c:numFmt formatCode="General" sourceLinked="0"/>
        <c:majorTickMark val="out"/>
        <c:minorTickMark val="none"/>
        <c:tickLblPos val="nextTo"/>
        <c:txPr>
          <a:bodyPr/>
          <a:lstStyle/>
          <a:p>
            <a:pPr>
              <a:defRPr sz="1500" b="1"/>
            </a:pPr>
            <a:endParaRPr lang="en-US"/>
          </a:p>
        </c:txPr>
        <c:crossAx val="910445056"/>
        <c:crosses val="autoZero"/>
        <c:auto val="1"/>
        <c:lblAlgn val="ctr"/>
        <c:lblOffset val="100"/>
        <c:noMultiLvlLbl val="0"/>
      </c:catAx>
      <c:valAx>
        <c:axId val="9104450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910444664"/>
        <c:crosses val="autoZero"/>
        <c:crossBetween val="between"/>
        <c:majorUnit val="0.2"/>
      </c:valAx>
      <c:spPr>
        <a:solidFill>
          <a:srgbClr val="000000"/>
        </a:solidFill>
        <a:ln w="12700">
          <a:solidFill>
            <a:srgbClr val="FFFFFF"/>
          </a:solidFill>
        </a:ln>
      </c:spPr>
    </c:plotArea>
    <c:legend>
      <c:legendPos val="t"/>
      <c:layout>
        <c:manualLayout>
          <c:xMode val="edge"/>
          <c:yMode val="edge"/>
          <c:x val="0.30677524283823498"/>
          <c:y val="1.8229166666666668E-2"/>
          <c:w val="0.49716378401417771"/>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Sheet1!$B$2:$B$34</c:f>
              <c:numCache>
                <c:formatCode>General</c:formatCode>
                <c:ptCount val="33"/>
                <c:pt idx="0">
                  <c:v>0</c:v>
                </c:pt>
                <c:pt idx="1">
                  <c:v>0</c:v>
                </c:pt>
                <c:pt idx="2">
                  <c:v>0</c:v>
                </c:pt>
                <c:pt idx="3">
                  <c:v>0</c:v>
                </c:pt>
                <c:pt idx="4">
                  <c:v>2</c:v>
                </c:pt>
                <c:pt idx="5">
                  <c:v>2</c:v>
                </c:pt>
                <c:pt idx="6">
                  <c:v>6</c:v>
                </c:pt>
                <c:pt idx="7">
                  <c:v>4</c:v>
                </c:pt>
                <c:pt idx="8">
                  <c:v>4</c:v>
                </c:pt>
                <c:pt idx="9">
                  <c:v>2</c:v>
                </c:pt>
                <c:pt idx="10">
                  <c:v>2</c:v>
                </c:pt>
                <c:pt idx="11">
                  <c:v>2</c:v>
                </c:pt>
                <c:pt idx="12">
                  <c:v>0</c:v>
                </c:pt>
                <c:pt idx="13">
                  <c:v>1</c:v>
                </c:pt>
                <c:pt idx="14">
                  <c:v>1</c:v>
                </c:pt>
                <c:pt idx="15">
                  <c:v>0</c:v>
                </c:pt>
                <c:pt idx="16">
                  <c:v>1</c:v>
                </c:pt>
                <c:pt idx="17">
                  <c:v>0</c:v>
                </c:pt>
                <c:pt idx="18">
                  <c:v>1</c:v>
                </c:pt>
                <c:pt idx="19">
                  <c:v>1</c:v>
                </c:pt>
                <c:pt idx="20">
                  <c:v>1</c:v>
                </c:pt>
                <c:pt idx="21">
                  <c:v>1</c:v>
                </c:pt>
                <c:pt idx="22">
                  <c:v>0</c:v>
                </c:pt>
                <c:pt idx="23">
                  <c:v>0</c:v>
                </c:pt>
                <c:pt idx="24">
                  <c:v>1</c:v>
                </c:pt>
                <c:pt idx="25">
                  <c:v>2</c:v>
                </c:pt>
                <c:pt idx="26">
                  <c:v>0</c:v>
                </c:pt>
                <c:pt idx="27">
                  <c:v>1</c:v>
                </c:pt>
                <c:pt idx="28">
                  <c:v>0</c:v>
                </c:pt>
                <c:pt idx="29">
                  <c:v>0</c:v>
                </c:pt>
                <c:pt idx="30">
                  <c:v>1</c:v>
                </c:pt>
                <c:pt idx="31">
                  <c:v>0</c:v>
                </c:pt>
                <c:pt idx="32">
                  <c:v>1</c:v>
                </c:pt>
              </c:numCache>
            </c:numRef>
          </c:val>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Sheet1!$C$2:$C$34</c:f>
              <c:numCache>
                <c:formatCode>General</c:formatCode>
                <c:ptCount val="33"/>
                <c:pt idx="0">
                  <c:v>0</c:v>
                </c:pt>
                <c:pt idx="1">
                  <c:v>0</c:v>
                </c:pt>
                <c:pt idx="2">
                  <c:v>1</c:v>
                </c:pt>
                <c:pt idx="3">
                  <c:v>1</c:v>
                </c:pt>
                <c:pt idx="4">
                  <c:v>0</c:v>
                </c:pt>
                <c:pt idx="5">
                  <c:v>3</c:v>
                </c:pt>
                <c:pt idx="6">
                  <c:v>0</c:v>
                </c:pt>
                <c:pt idx="7">
                  <c:v>0</c:v>
                </c:pt>
                <c:pt idx="8">
                  <c:v>1</c:v>
                </c:pt>
                <c:pt idx="9">
                  <c:v>1</c:v>
                </c:pt>
                <c:pt idx="10">
                  <c:v>0</c:v>
                </c:pt>
                <c:pt idx="11">
                  <c:v>0</c:v>
                </c:pt>
                <c:pt idx="12">
                  <c:v>0</c:v>
                </c:pt>
                <c:pt idx="13">
                  <c:v>1</c:v>
                </c:pt>
                <c:pt idx="14">
                  <c:v>1</c:v>
                </c:pt>
                <c:pt idx="15">
                  <c:v>0</c:v>
                </c:pt>
                <c:pt idx="16">
                  <c:v>3</c:v>
                </c:pt>
                <c:pt idx="17">
                  <c:v>1</c:v>
                </c:pt>
                <c:pt idx="18">
                  <c:v>1</c:v>
                </c:pt>
                <c:pt idx="19">
                  <c:v>0</c:v>
                </c:pt>
                <c:pt idx="20">
                  <c:v>0</c:v>
                </c:pt>
                <c:pt idx="21">
                  <c:v>1</c:v>
                </c:pt>
                <c:pt idx="22">
                  <c:v>0</c:v>
                </c:pt>
                <c:pt idx="23">
                  <c:v>0</c:v>
                </c:pt>
                <c:pt idx="24">
                  <c:v>0</c:v>
                </c:pt>
                <c:pt idx="25">
                  <c:v>0</c:v>
                </c:pt>
                <c:pt idx="26">
                  <c:v>0</c:v>
                </c:pt>
                <c:pt idx="27">
                  <c:v>0</c:v>
                </c:pt>
                <c:pt idx="28">
                  <c:v>0</c:v>
                </c:pt>
                <c:pt idx="29">
                  <c:v>0</c:v>
                </c:pt>
                <c:pt idx="30">
                  <c:v>1</c:v>
                </c:pt>
                <c:pt idx="31">
                  <c:v>0</c:v>
                </c:pt>
                <c:pt idx="32">
                  <c:v>1</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w="9525">
              <a:solidFill>
                <a:schemeClr val="bg2"/>
              </a:solidFill>
            </a:ln>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Sheet1!$D$2:$D$34</c:f>
              <c:numCache>
                <c:formatCode>General</c:formatCode>
                <c:ptCount val="33"/>
                <c:pt idx="0">
                  <c:v>0</c:v>
                </c:pt>
                <c:pt idx="1">
                  <c:v>0</c:v>
                </c:pt>
                <c:pt idx="2">
                  <c:v>0</c:v>
                </c:pt>
                <c:pt idx="3">
                  <c:v>0</c:v>
                </c:pt>
                <c:pt idx="4">
                  <c:v>0</c:v>
                </c:pt>
                <c:pt idx="5">
                  <c:v>0</c:v>
                </c:pt>
                <c:pt idx="6">
                  <c:v>0</c:v>
                </c:pt>
                <c:pt idx="7">
                  <c:v>0</c:v>
                </c:pt>
                <c:pt idx="8">
                  <c:v>0</c:v>
                </c:pt>
                <c:pt idx="9">
                  <c:v>0</c:v>
                </c:pt>
                <c:pt idx="10">
                  <c:v>0</c:v>
                </c:pt>
                <c:pt idx="11">
                  <c:v>0</c:v>
                </c:pt>
                <c:pt idx="12">
                  <c:v>1</c:v>
                </c:pt>
                <c:pt idx="13">
                  <c:v>0</c:v>
                </c:pt>
                <c:pt idx="14">
                  <c:v>0</c:v>
                </c:pt>
                <c:pt idx="15">
                  <c:v>0</c:v>
                </c:pt>
                <c:pt idx="16">
                  <c:v>0</c:v>
                </c:pt>
                <c:pt idx="17">
                  <c:v>0</c:v>
                </c:pt>
                <c:pt idx="18">
                  <c:v>1</c:v>
                </c:pt>
                <c:pt idx="19">
                  <c:v>0</c:v>
                </c:pt>
                <c:pt idx="20">
                  <c:v>0</c:v>
                </c:pt>
                <c:pt idx="21">
                  <c:v>0</c:v>
                </c:pt>
                <c:pt idx="22">
                  <c:v>0</c:v>
                </c:pt>
                <c:pt idx="23">
                  <c:v>1</c:v>
                </c:pt>
                <c:pt idx="24">
                  <c:v>0</c:v>
                </c:pt>
                <c:pt idx="25">
                  <c:v>0</c:v>
                </c:pt>
                <c:pt idx="26">
                  <c:v>0</c:v>
                </c:pt>
                <c:pt idx="27">
                  <c:v>0</c:v>
                </c:pt>
                <c:pt idx="28">
                  <c:v>0</c:v>
                </c:pt>
                <c:pt idx="29">
                  <c:v>0</c:v>
                </c:pt>
                <c:pt idx="30">
                  <c:v>0</c:v>
                </c:pt>
                <c:pt idx="31">
                  <c:v>0</c:v>
                </c:pt>
                <c:pt idx="32">
                  <c:v>0</c:v>
                </c:pt>
              </c:numCache>
            </c:numRef>
          </c:val>
        </c:ser>
        <c:dLbls>
          <c:showLegendKey val="0"/>
          <c:showVal val="0"/>
          <c:showCatName val="0"/>
          <c:showSerName val="0"/>
          <c:showPercent val="0"/>
          <c:showBubbleSize val="0"/>
        </c:dLbls>
        <c:gapWidth val="35"/>
        <c:overlap val="100"/>
        <c:axId val="889494168"/>
        <c:axId val="889494560"/>
      </c:barChart>
      <c:lineChart>
        <c:grouping val="standard"/>
        <c:varyColors val="0"/>
        <c:ser>
          <c:idx val="3"/>
          <c:order val="3"/>
          <c:tx>
            <c:strRef>
              <c:f>Sheet1!$E$1</c:f>
              <c:strCache>
                <c:ptCount val="1"/>
                <c:pt idx="0">
                  <c:v>% of Retransplants</c:v>
                </c:pt>
              </c:strCache>
            </c:strRef>
          </c:tx>
          <c:spPr>
            <a:ln w="41275">
              <a:solidFill>
                <a:schemeClr val="bg1">
                  <a:lumMod val="50000"/>
                  <a:lumOff val="50000"/>
                </a:schemeClr>
              </a:solidFill>
            </a:ln>
          </c:spPr>
          <c:marker>
            <c:symbol val="none"/>
          </c:marke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Sheet1!$E$2:$E$34</c:f>
              <c:numCache>
                <c:formatCode>General</c:formatCode>
                <c:ptCount val="33"/>
                <c:pt idx="0">
                  <c:v>0</c:v>
                </c:pt>
                <c:pt idx="1">
                  <c:v>0</c:v>
                </c:pt>
                <c:pt idx="2">
                  <c:v>3.125</c:v>
                </c:pt>
                <c:pt idx="3">
                  <c:v>1.3333299999999999</c:v>
                </c:pt>
                <c:pt idx="4">
                  <c:v>2.1505399999999999</c:v>
                </c:pt>
                <c:pt idx="5">
                  <c:v>3.8759700000000001</c:v>
                </c:pt>
                <c:pt idx="6">
                  <c:v>3.0927799999999999</c:v>
                </c:pt>
                <c:pt idx="7">
                  <c:v>1.7777799999999999</c:v>
                </c:pt>
                <c:pt idx="8">
                  <c:v>2.2321399999999998</c:v>
                </c:pt>
                <c:pt idx="9">
                  <c:v>1.3953500000000001</c:v>
                </c:pt>
                <c:pt idx="10">
                  <c:v>1.0050300000000001</c:v>
                </c:pt>
                <c:pt idx="11">
                  <c:v>1.10497</c:v>
                </c:pt>
                <c:pt idx="12">
                  <c:v>0.49751000000000001</c:v>
                </c:pt>
                <c:pt idx="13">
                  <c:v>0.98521999999999998</c:v>
                </c:pt>
                <c:pt idx="14">
                  <c:v>1.4492799999999999</c:v>
                </c:pt>
                <c:pt idx="15">
                  <c:v>0</c:v>
                </c:pt>
                <c:pt idx="16">
                  <c:v>2.8776999999999999</c:v>
                </c:pt>
                <c:pt idx="17">
                  <c:v>0.71941999999999995</c:v>
                </c:pt>
                <c:pt idx="18">
                  <c:v>2.4793400000000001</c:v>
                </c:pt>
                <c:pt idx="19">
                  <c:v>0.98038999999999998</c:v>
                </c:pt>
                <c:pt idx="20">
                  <c:v>0.99009999999999998</c:v>
                </c:pt>
                <c:pt idx="21">
                  <c:v>2.5640999999999998</c:v>
                </c:pt>
                <c:pt idx="22">
                  <c:v>0</c:v>
                </c:pt>
                <c:pt idx="23">
                  <c:v>1.0989</c:v>
                </c:pt>
                <c:pt idx="24">
                  <c:v>1.0869599999999999</c:v>
                </c:pt>
                <c:pt idx="25">
                  <c:v>2.2727300000000001</c:v>
                </c:pt>
                <c:pt idx="26">
                  <c:v>0</c:v>
                </c:pt>
                <c:pt idx="27">
                  <c:v>1.2195100000000001</c:v>
                </c:pt>
                <c:pt idx="28">
                  <c:v>0</c:v>
                </c:pt>
                <c:pt idx="29">
                  <c:v>0</c:v>
                </c:pt>
                <c:pt idx="30">
                  <c:v>2.5973999999999999</c:v>
                </c:pt>
                <c:pt idx="31">
                  <c:v>0</c:v>
                </c:pt>
                <c:pt idx="32">
                  <c:v>3.44828</c:v>
                </c:pt>
              </c:numCache>
            </c:numRef>
          </c:val>
          <c:smooth val="0"/>
        </c:ser>
        <c:dLbls>
          <c:showLegendKey val="0"/>
          <c:showVal val="0"/>
          <c:showCatName val="0"/>
          <c:showSerName val="0"/>
          <c:showPercent val="0"/>
          <c:showBubbleSize val="0"/>
        </c:dLbls>
        <c:marker val="1"/>
        <c:smooth val="0"/>
        <c:axId val="889495344"/>
        <c:axId val="889494952"/>
      </c:lineChart>
      <c:catAx>
        <c:axId val="889494168"/>
        <c:scaling>
          <c:orientation val="minMax"/>
        </c:scaling>
        <c:delete val="0"/>
        <c:axPos val="b"/>
        <c:numFmt formatCode="General" sourceLinked="1"/>
        <c:majorTickMark val="out"/>
        <c:minorTickMark val="none"/>
        <c:tickLblPos val="nextTo"/>
        <c:txPr>
          <a:bodyPr rot="-2700000"/>
          <a:lstStyle/>
          <a:p>
            <a:pPr>
              <a:defRPr sz="1400" b="1"/>
            </a:pPr>
            <a:endParaRPr lang="en-US"/>
          </a:p>
        </c:txPr>
        <c:crossAx val="889494560"/>
        <c:crosses val="autoZero"/>
        <c:auto val="1"/>
        <c:lblAlgn val="ctr"/>
        <c:lblOffset val="100"/>
        <c:tickLblSkip val="1"/>
        <c:noMultiLvlLbl val="0"/>
      </c:catAx>
      <c:valAx>
        <c:axId val="889494560"/>
        <c:scaling>
          <c:orientation val="minMax"/>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2.9498525073746312E-3"/>
              <c:y val="0.28230294455380578"/>
            </c:manualLayout>
          </c:layout>
          <c:overlay val="0"/>
        </c:title>
        <c:numFmt formatCode="General" sourceLinked="0"/>
        <c:majorTickMark val="out"/>
        <c:minorTickMark val="none"/>
        <c:tickLblPos val="nextTo"/>
        <c:txPr>
          <a:bodyPr/>
          <a:lstStyle/>
          <a:p>
            <a:pPr>
              <a:defRPr sz="1500" b="1"/>
            </a:pPr>
            <a:endParaRPr lang="en-US"/>
          </a:p>
        </c:txPr>
        <c:crossAx val="889494168"/>
        <c:crosses val="autoZero"/>
        <c:crossBetween val="between"/>
      </c:valAx>
      <c:valAx>
        <c:axId val="889494952"/>
        <c:scaling>
          <c:orientation val="minMax"/>
          <c:max val="18"/>
        </c:scaling>
        <c:delete val="0"/>
        <c:axPos val="r"/>
        <c:title>
          <c:tx>
            <c:rich>
              <a:bodyPr/>
              <a:lstStyle/>
              <a:p>
                <a:pPr>
                  <a:defRPr sz="1700" b="1"/>
                </a:pPr>
                <a:r>
                  <a:rPr lang="en-US" sz="1700" b="1" dirty="0" smtClean="0"/>
                  <a:t>% of Retransplants out </a:t>
                </a:r>
                <a:r>
                  <a:rPr lang="en-US" sz="1700" b="1" baseline="0" dirty="0" smtClean="0"/>
                  <a:t>of All Adult Heart-Lung Transplants</a:t>
                </a:r>
                <a:endParaRPr lang="en-US" sz="1700" b="1" dirty="0"/>
              </a:p>
            </c:rich>
          </c:tx>
          <c:layout>
            <c:manualLayout>
              <c:xMode val="edge"/>
              <c:yMode val="edge"/>
              <c:x val="0.93348077142531094"/>
              <c:y val="0.1227001312335958"/>
            </c:manualLayout>
          </c:layout>
          <c:overlay val="0"/>
        </c:title>
        <c:numFmt formatCode="General" sourceLinked="1"/>
        <c:majorTickMark val="out"/>
        <c:minorTickMark val="none"/>
        <c:tickLblPos val="nextTo"/>
        <c:txPr>
          <a:bodyPr/>
          <a:lstStyle/>
          <a:p>
            <a:pPr>
              <a:defRPr sz="1500" b="1"/>
            </a:pPr>
            <a:endParaRPr lang="en-US"/>
          </a:p>
        </c:txPr>
        <c:crossAx val="889495344"/>
        <c:crosses val="max"/>
        <c:crossBetween val="between"/>
      </c:valAx>
      <c:catAx>
        <c:axId val="889495344"/>
        <c:scaling>
          <c:orientation val="minMax"/>
        </c:scaling>
        <c:delete val="1"/>
        <c:axPos val="b"/>
        <c:numFmt formatCode="General" sourceLinked="1"/>
        <c:majorTickMark val="out"/>
        <c:minorTickMark val="none"/>
        <c:tickLblPos val="nextTo"/>
        <c:crossAx val="889494952"/>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7.7984112605393355E-2"/>
          <c:y val="2.0833333333333332E-2"/>
          <c:w val="0.79683401853529356"/>
          <c:h val="7.185490485564304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4407457688478587"/>
          <c:h val="0.84527622555245119"/>
        </c:manualLayout>
      </c:layout>
      <c:barChart>
        <c:barDir val="col"/>
        <c:grouping val="percentStacked"/>
        <c:varyColors val="0"/>
        <c:ser>
          <c:idx val="0"/>
          <c:order val="0"/>
          <c:tx>
            <c:strRef>
              <c:f>Sheet1!$A$2</c:f>
              <c:strCache>
                <c:ptCount val="1"/>
                <c:pt idx="0">
                  <c:v>CHD</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4.6642806012884746E-3"/>
                  <c:y val="0.16640970281940667"/>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3.0303030303030312E-3"/>
                  <c:y val="0.2089166878333772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1.2774911756720064E-3"/>
                  <c:y val="0.18943138637521037"/>
                </c:manualLayout>
              </c:layout>
              <c:dLblPos val="ctr"/>
              <c:showLegendKey val="0"/>
              <c:showVal val="0"/>
              <c:showCatName val="1"/>
              <c:showSerName val="0"/>
              <c:showPercent val="0"/>
              <c:showBubbleSize val="0"/>
              <c:extLst>
                <c:ext xmlns:c15="http://schemas.microsoft.com/office/drawing/2012/chart" uri="{CE6537A1-D6FC-4f65-9D91-7224C49458BB}"/>
              </c:extLst>
            </c:dLbl>
            <c:spPr>
              <a:noFill/>
              <a:ln>
                <a:noFill/>
              </a:ln>
              <a:effectLst/>
            </c:spPr>
            <c:txPr>
              <a:bodyPr/>
              <a:lstStyle/>
              <a:p>
                <a:pPr>
                  <a:defRPr sz="1500" b="1"/>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Male</c:v>
                </c:pt>
                <c:pt idx="1">
                  <c:v>Female</c:v>
                </c:pt>
              </c:strCache>
            </c:strRef>
          </c:cat>
          <c:val>
            <c:numRef>
              <c:f>Sheet1!$B$2:$C$2</c:f>
              <c:numCache>
                <c:formatCode>General</c:formatCode>
                <c:ptCount val="2"/>
                <c:pt idx="0">
                  <c:v>121</c:v>
                </c:pt>
                <c:pt idx="1">
                  <c:v>167</c:v>
                </c:pt>
              </c:numCache>
            </c:numRef>
          </c:val>
        </c:ser>
        <c:ser>
          <c:idx val="1"/>
          <c:order val="1"/>
          <c:tx>
            <c:strRef>
              <c:f>Sheet1!$A$3</c:f>
              <c:strCache>
                <c:ptCount val="1"/>
                <c:pt idx="0">
                  <c:v>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Sheet1!$B$1:$C$1</c:f>
              <c:strCache>
                <c:ptCount val="2"/>
                <c:pt idx="0">
                  <c:v>Male</c:v>
                </c:pt>
                <c:pt idx="1">
                  <c:v>Female</c:v>
                </c:pt>
              </c:strCache>
            </c:strRef>
          </c:cat>
          <c:val>
            <c:numRef>
              <c:f>Sheet1!$B$3:$C$3</c:f>
              <c:numCache>
                <c:formatCode>General</c:formatCode>
                <c:ptCount val="2"/>
                <c:pt idx="0">
                  <c:v>75</c:v>
                </c:pt>
                <c:pt idx="1">
                  <c:v>147</c:v>
                </c:pt>
              </c:numCache>
            </c:numRef>
          </c:val>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Sheet1!$B$1:$C$1</c:f>
              <c:strCache>
                <c:ptCount val="2"/>
                <c:pt idx="0">
                  <c:v>Male</c:v>
                </c:pt>
                <c:pt idx="1">
                  <c:v>Female</c:v>
                </c:pt>
              </c:strCache>
            </c:strRef>
          </c:cat>
          <c:val>
            <c:numRef>
              <c:f>Sheet1!$B$4:$C$4</c:f>
              <c:numCache>
                <c:formatCode>General</c:formatCode>
                <c:ptCount val="2"/>
                <c:pt idx="0">
                  <c:v>21</c:v>
                </c:pt>
                <c:pt idx="1">
                  <c:v>28</c:v>
                </c:pt>
              </c:numCache>
            </c:numRef>
          </c:val>
        </c:ser>
        <c:ser>
          <c:idx val="3"/>
          <c:order val="3"/>
          <c:tx>
            <c:strRef>
              <c:f>Sheet1!$A$5</c:f>
              <c:strCache>
                <c:ptCount val="1"/>
                <c:pt idx="0">
                  <c:v>CM</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Sheet1!$B$1:$C$1</c:f>
              <c:strCache>
                <c:ptCount val="2"/>
                <c:pt idx="0">
                  <c:v>Male</c:v>
                </c:pt>
                <c:pt idx="1">
                  <c:v>Female</c:v>
                </c:pt>
              </c:strCache>
            </c:strRef>
          </c:cat>
          <c:val>
            <c:numRef>
              <c:f>Sheet1!$B$5:$C$5</c:f>
              <c:numCache>
                <c:formatCode>General</c:formatCode>
                <c:ptCount val="2"/>
                <c:pt idx="0">
                  <c:v>62</c:v>
                </c:pt>
                <c:pt idx="1">
                  <c:v>29</c:v>
                </c:pt>
              </c:numCache>
            </c:numRef>
          </c:val>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Sheet1!$B$1:$C$1</c:f>
              <c:strCache>
                <c:ptCount val="2"/>
                <c:pt idx="0">
                  <c:v>Male</c:v>
                </c:pt>
                <c:pt idx="1">
                  <c:v>Female</c:v>
                </c:pt>
              </c:strCache>
            </c:strRef>
          </c:cat>
          <c:val>
            <c:numRef>
              <c:f>Sheet1!$B$6:$C$6</c:f>
              <c:numCache>
                <c:formatCode>General</c:formatCode>
                <c:ptCount val="2"/>
                <c:pt idx="0">
                  <c:v>12</c:v>
                </c:pt>
                <c:pt idx="1">
                  <c:v>5</c:v>
                </c:pt>
              </c:numCache>
            </c:numRef>
          </c:val>
        </c:ser>
        <c:ser>
          <c:idx val="5"/>
          <c:order val="5"/>
          <c:tx>
            <c:strRef>
              <c:f>Sheet1!$A$7</c:f>
              <c:strCache>
                <c:ptCount val="1"/>
                <c:pt idx="0">
                  <c:v>ILD</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Sheet1!$B$1:$C$1</c:f>
              <c:strCache>
                <c:ptCount val="2"/>
                <c:pt idx="0">
                  <c:v>Male</c:v>
                </c:pt>
                <c:pt idx="1">
                  <c:v>Female</c:v>
                </c:pt>
              </c:strCache>
            </c:strRef>
          </c:cat>
          <c:val>
            <c:numRef>
              <c:f>Sheet1!$B$7:$C$7</c:f>
              <c:numCache>
                <c:formatCode>General</c:formatCode>
                <c:ptCount val="2"/>
                <c:pt idx="0">
                  <c:v>32</c:v>
                </c:pt>
                <c:pt idx="1">
                  <c:v>18</c:v>
                </c:pt>
              </c:numCache>
            </c:numRef>
          </c:val>
        </c:ser>
        <c:ser>
          <c:idx val="6"/>
          <c:order val="6"/>
          <c:tx>
            <c:strRef>
              <c:f>Sheet1!$A$8</c:f>
              <c:strCache>
                <c:ptCount val="1"/>
                <c:pt idx="0">
                  <c:v>Retransplant</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Sheet1!$B$1:$C$1</c:f>
              <c:strCache>
                <c:ptCount val="2"/>
                <c:pt idx="0">
                  <c:v>Male</c:v>
                </c:pt>
                <c:pt idx="1">
                  <c:v>Female</c:v>
                </c:pt>
              </c:strCache>
            </c:strRef>
          </c:cat>
          <c:val>
            <c:numRef>
              <c:f>Sheet1!$B$8:$C$8</c:f>
              <c:numCache>
                <c:formatCode>General</c:formatCode>
                <c:ptCount val="2"/>
                <c:pt idx="0">
                  <c:v>3</c:v>
                </c:pt>
                <c:pt idx="1">
                  <c:v>6</c:v>
                </c:pt>
              </c:numCache>
            </c:numRef>
          </c:val>
        </c:ser>
        <c:ser>
          <c:idx val="7"/>
          <c:order val="7"/>
          <c:tx>
            <c:strRef>
              <c:f>Sheet1!$A$9</c:f>
              <c:strCache>
                <c:ptCount val="1"/>
                <c:pt idx="0">
                  <c:v>A1ATD</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Sheet1!$B$1:$C$1</c:f>
              <c:strCache>
                <c:ptCount val="2"/>
                <c:pt idx="0">
                  <c:v>Male</c:v>
                </c:pt>
                <c:pt idx="1">
                  <c:v>Female</c:v>
                </c:pt>
              </c:strCache>
            </c:strRef>
          </c:cat>
          <c:val>
            <c:numRef>
              <c:f>Sheet1!$B$9:$C$9</c:f>
              <c:numCache>
                <c:formatCode>General</c:formatCode>
                <c:ptCount val="2"/>
                <c:pt idx="0">
                  <c:v>3</c:v>
                </c:pt>
                <c:pt idx="1">
                  <c:v>1</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Sheet1!$B$1:$C$1</c:f>
              <c:strCache>
                <c:ptCount val="2"/>
                <c:pt idx="0">
                  <c:v>Male</c:v>
                </c:pt>
                <c:pt idx="1">
                  <c:v>Female</c:v>
                </c:pt>
              </c:strCache>
            </c:strRef>
          </c:cat>
          <c:val>
            <c:numRef>
              <c:f>Sheet1!$B$10:$C$10</c:f>
              <c:numCache>
                <c:formatCode>General</c:formatCode>
                <c:ptCount val="2"/>
                <c:pt idx="0">
                  <c:v>39</c:v>
                </c:pt>
                <c:pt idx="1">
                  <c:v>43</c:v>
                </c:pt>
              </c:numCache>
            </c:numRef>
          </c:val>
        </c:ser>
        <c:dLbls>
          <c:showLegendKey val="0"/>
          <c:showVal val="0"/>
          <c:showCatName val="0"/>
          <c:showSerName val="0"/>
          <c:showPercent val="0"/>
          <c:showBubbleSize val="0"/>
        </c:dLbls>
        <c:gapWidth val="60"/>
        <c:overlap val="100"/>
        <c:axId val="910445840"/>
        <c:axId val="893911168"/>
      </c:barChart>
      <c:catAx>
        <c:axId val="910445840"/>
        <c:scaling>
          <c:orientation val="minMax"/>
        </c:scaling>
        <c:delete val="1"/>
        <c:axPos val="b"/>
        <c:numFmt formatCode="General" sourceLinked="0"/>
        <c:majorTickMark val="out"/>
        <c:minorTickMark val="none"/>
        <c:tickLblPos val="none"/>
        <c:crossAx val="893911168"/>
        <c:crosses val="autoZero"/>
        <c:auto val="1"/>
        <c:lblAlgn val="ctr"/>
        <c:lblOffset val="100"/>
        <c:noMultiLvlLbl val="0"/>
      </c:catAx>
      <c:valAx>
        <c:axId val="89391116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1.7812428051756687E-2"/>
              <c:y val="0.28554863477886161"/>
            </c:manualLayout>
          </c:layout>
          <c:overlay val="0"/>
        </c:title>
        <c:numFmt formatCode="0%" sourceLinked="1"/>
        <c:majorTickMark val="out"/>
        <c:minorTickMark val="none"/>
        <c:tickLblPos val="nextTo"/>
        <c:txPr>
          <a:bodyPr/>
          <a:lstStyle/>
          <a:p>
            <a:pPr>
              <a:defRPr sz="1500" b="1"/>
            </a:pPr>
            <a:endParaRPr lang="en-US"/>
          </a:p>
        </c:txPr>
        <c:crossAx val="910445840"/>
        <c:crosses val="autoZero"/>
        <c:crossBetween val="between"/>
      </c:valAx>
      <c:spPr>
        <a:solidFill>
          <a:srgbClr val="000000"/>
        </a:solidFill>
        <a:ln>
          <a:solidFill>
            <a:srgbClr val="FFFFFF"/>
          </a:solidFill>
        </a:ln>
      </c:spPr>
    </c:plotArea>
    <c:legend>
      <c:legendPos val="r"/>
      <c:layout>
        <c:manualLayout>
          <c:xMode val="edge"/>
          <c:yMode val="edge"/>
          <c:x val="0.74109240655262931"/>
          <c:y val="1.0929799819798644E-2"/>
          <c:w val="0.20558987238664136"/>
          <c:h val="0.8915971324479961"/>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48"/>
          <c:h val="0.79852034120734605"/>
        </c:manualLayout>
      </c:layout>
      <c:scatterChart>
        <c:scatterStyle val="lineMarker"/>
        <c:varyColors val="0"/>
        <c:ser>
          <c:idx val="0"/>
          <c:order val="0"/>
          <c:tx>
            <c:strRef>
              <c:f>Sheet1!$B$1</c:f>
              <c:strCache>
                <c:ptCount val="1"/>
                <c:pt idx="0">
                  <c:v>CHD (N=210)</c:v>
                </c:pt>
              </c:strCache>
            </c:strRef>
          </c:tx>
          <c:spPr>
            <a:ln w="41275">
              <a:solidFill>
                <a:srgbClr val="FF0000"/>
              </a:solidFill>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numCache>
            </c:numRef>
          </c:xVal>
          <c:yVal>
            <c:numRef>
              <c:f>Sheet1!$B$2:$B$170</c:f>
              <c:numCache>
                <c:formatCode>General</c:formatCode>
                <c:ptCount val="169"/>
                <c:pt idx="0">
                  <c:v>100</c:v>
                </c:pt>
                <c:pt idx="1">
                  <c:v>100</c:v>
                </c:pt>
                <c:pt idx="2">
                  <c:v>99.524000000000001</c:v>
                </c:pt>
                <c:pt idx="3">
                  <c:v>99.524000000000001</c:v>
                </c:pt>
                <c:pt idx="4">
                  <c:v>99.524000000000001</c:v>
                </c:pt>
                <c:pt idx="5">
                  <c:v>99.045000000000002</c:v>
                </c:pt>
                <c:pt idx="6">
                  <c:v>98.561999999999998</c:v>
                </c:pt>
                <c:pt idx="7">
                  <c:v>93.215999999999994</c:v>
                </c:pt>
                <c:pt idx="8">
                  <c:v>92.725999999999999</c:v>
                </c:pt>
                <c:pt idx="9">
                  <c:v>92.231999999999999</c:v>
                </c:pt>
                <c:pt idx="10">
                  <c:v>91.736999999999995</c:v>
                </c:pt>
                <c:pt idx="11">
                  <c:v>91.736999999999995</c:v>
                </c:pt>
                <c:pt idx="12">
                  <c:v>91.224000000000004</c:v>
                </c:pt>
                <c:pt idx="13">
                  <c:v>91.224000000000004</c:v>
                </c:pt>
                <c:pt idx="14">
                  <c:v>91.224000000000004</c:v>
                </c:pt>
                <c:pt idx="15">
                  <c:v>91.224000000000004</c:v>
                </c:pt>
                <c:pt idx="16">
                  <c:v>91.224000000000004</c:v>
                </c:pt>
                <c:pt idx="17">
                  <c:v>90.643000000000001</c:v>
                </c:pt>
                <c:pt idx="18">
                  <c:v>88.876999999999995</c:v>
                </c:pt>
                <c:pt idx="19">
                  <c:v>86.510999999999996</c:v>
                </c:pt>
                <c:pt idx="20">
                  <c:v>86.510999999999996</c:v>
                </c:pt>
                <c:pt idx="21">
                  <c:v>86.510999999999996</c:v>
                </c:pt>
                <c:pt idx="22">
                  <c:v>86.510999999999996</c:v>
                </c:pt>
                <c:pt idx="23">
                  <c:v>86.510999999999996</c:v>
                </c:pt>
                <c:pt idx="24">
                  <c:v>86.510999999999996</c:v>
                </c:pt>
                <c:pt idx="25">
                  <c:v>86.510999999999996</c:v>
                </c:pt>
                <c:pt idx="26">
                  <c:v>86.510999999999996</c:v>
                </c:pt>
                <c:pt idx="27">
                  <c:v>85.83</c:v>
                </c:pt>
                <c:pt idx="28">
                  <c:v>84.456999999999994</c:v>
                </c:pt>
                <c:pt idx="29">
                  <c:v>83.072000000000003</c:v>
                </c:pt>
                <c:pt idx="30">
                  <c:v>82.38</c:v>
                </c:pt>
                <c:pt idx="31">
                  <c:v>77.534000000000006</c:v>
                </c:pt>
                <c:pt idx="32">
                  <c:v>76.841999999999999</c:v>
                </c:pt>
                <c:pt idx="33">
                  <c:v>76.841999999999999</c:v>
                </c:pt>
                <c:pt idx="34">
                  <c:v>76.143000000000001</c:v>
                </c:pt>
                <c:pt idx="35">
                  <c:v>76.143000000000001</c:v>
                </c:pt>
                <c:pt idx="36">
                  <c:v>76.143000000000001</c:v>
                </c:pt>
                <c:pt idx="37">
                  <c:v>76.143000000000001</c:v>
                </c:pt>
                <c:pt idx="38">
                  <c:v>76.143000000000001</c:v>
                </c:pt>
                <c:pt idx="39">
                  <c:v>76.143000000000001</c:v>
                </c:pt>
                <c:pt idx="40">
                  <c:v>76.143000000000001</c:v>
                </c:pt>
                <c:pt idx="41">
                  <c:v>74.635000000000005</c:v>
                </c:pt>
                <c:pt idx="42">
                  <c:v>71.596000000000004</c:v>
                </c:pt>
                <c:pt idx="43">
                  <c:v>69.311000000000007</c:v>
                </c:pt>
                <c:pt idx="44">
                  <c:v>69.311000000000007</c:v>
                </c:pt>
                <c:pt idx="45">
                  <c:v>69.311000000000007</c:v>
                </c:pt>
                <c:pt idx="46">
                  <c:v>69.311000000000007</c:v>
                </c:pt>
                <c:pt idx="47">
                  <c:v>69.311000000000007</c:v>
                </c:pt>
                <c:pt idx="48">
                  <c:v>69.311000000000007</c:v>
                </c:pt>
                <c:pt idx="49">
                  <c:v>69.311000000000007</c:v>
                </c:pt>
                <c:pt idx="50">
                  <c:v>68.533000000000001</c:v>
                </c:pt>
                <c:pt idx="51">
                  <c:v>68.533000000000001</c:v>
                </c:pt>
                <c:pt idx="52">
                  <c:v>68.533000000000001</c:v>
                </c:pt>
                <c:pt idx="53">
                  <c:v>67.736000000000004</c:v>
                </c:pt>
                <c:pt idx="54">
                  <c:v>65.344999999999999</c:v>
                </c:pt>
                <c:pt idx="55">
                  <c:v>62.954000000000001</c:v>
                </c:pt>
                <c:pt idx="56">
                  <c:v>61.33</c:v>
                </c:pt>
                <c:pt idx="57">
                  <c:v>59.694000000000003</c:v>
                </c:pt>
                <c:pt idx="58">
                  <c:v>59.694000000000003</c:v>
                </c:pt>
                <c:pt idx="59">
                  <c:v>59.694000000000003</c:v>
                </c:pt>
                <c:pt idx="60">
                  <c:v>59.694000000000003</c:v>
                </c:pt>
                <c:pt idx="61">
                  <c:v>59.694000000000003</c:v>
                </c:pt>
                <c:pt idx="62">
                  <c:v>59.694000000000003</c:v>
                </c:pt>
                <c:pt idx="63">
                  <c:v>59.694000000000003</c:v>
                </c:pt>
                <c:pt idx="64">
                  <c:v>59.694000000000003</c:v>
                </c:pt>
                <c:pt idx="65">
                  <c:v>57.938000000000002</c:v>
                </c:pt>
                <c:pt idx="66">
                  <c:v>56.183</c:v>
                </c:pt>
                <c:pt idx="67">
                  <c:v>54.427</c:v>
                </c:pt>
                <c:pt idx="68">
                  <c:v>53.548999999999999</c:v>
                </c:pt>
                <c:pt idx="69">
                  <c:v>53.548999999999999</c:v>
                </c:pt>
                <c:pt idx="70">
                  <c:v>53.548999999999999</c:v>
                </c:pt>
                <c:pt idx="71">
                  <c:v>53.548999999999999</c:v>
                </c:pt>
                <c:pt idx="72">
                  <c:v>53.548999999999999</c:v>
                </c:pt>
                <c:pt idx="73">
                  <c:v>53.548999999999999</c:v>
                </c:pt>
                <c:pt idx="74">
                  <c:v>53.548999999999999</c:v>
                </c:pt>
                <c:pt idx="75">
                  <c:v>53.548999999999999</c:v>
                </c:pt>
                <c:pt idx="76">
                  <c:v>53.548999999999999</c:v>
                </c:pt>
                <c:pt idx="77">
                  <c:v>52.557000000000002</c:v>
                </c:pt>
                <c:pt idx="78">
                  <c:v>52.557000000000002</c:v>
                </c:pt>
                <c:pt idx="79">
                  <c:v>50.515999999999998</c:v>
                </c:pt>
                <c:pt idx="80">
                  <c:v>48.454000000000001</c:v>
                </c:pt>
                <c:pt idx="81">
                  <c:v>48.454000000000001</c:v>
                </c:pt>
                <c:pt idx="82">
                  <c:v>47.423000000000002</c:v>
                </c:pt>
                <c:pt idx="83">
                  <c:v>47.423000000000002</c:v>
                </c:pt>
                <c:pt idx="84">
                  <c:v>47.423000000000002</c:v>
                </c:pt>
                <c:pt idx="85">
                  <c:v>47.423000000000002</c:v>
                </c:pt>
                <c:pt idx="86">
                  <c:v>47.423000000000002</c:v>
                </c:pt>
                <c:pt idx="87">
                  <c:v>47.423000000000002</c:v>
                </c:pt>
                <c:pt idx="88">
                  <c:v>47.423000000000002</c:v>
                </c:pt>
                <c:pt idx="89">
                  <c:v>46.237000000000002</c:v>
                </c:pt>
                <c:pt idx="90">
                  <c:v>42.680999999999997</c:v>
                </c:pt>
                <c:pt idx="91">
                  <c:v>40.31</c:v>
                </c:pt>
                <c:pt idx="92">
                  <c:v>40.31</c:v>
                </c:pt>
                <c:pt idx="93">
                  <c:v>40.31</c:v>
                </c:pt>
                <c:pt idx="94">
                  <c:v>39.124000000000002</c:v>
                </c:pt>
                <c:pt idx="95">
                  <c:v>39.124000000000002</c:v>
                </c:pt>
                <c:pt idx="96">
                  <c:v>39.124000000000002</c:v>
                </c:pt>
                <c:pt idx="97">
                  <c:v>39.124000000000002</c:v>
                </c:pt>
                <c:pt idx="98">
                  <c:v>39.124000000000002</c:v>
                </c:pt>
                <c:pt idx="99">
                  <c:v>39.124000000000002</c:v>
                </c:pt>
                <c:pt idx="100">
                  <c:v>39.124000000000002</c:v>
                </c:pt>
                <c:pt idx="101">
                  <c:v>39.124000000000002</c:v>
                </c:pt>
                <c:pt idx="102">
                  <c:v>37.726999999999997</c:v>
                </c:pt>
                <c:pt idx="103">
                  <c:v>37.726999999999997</c:v>
                </c:pt>
                <c:pt idx="104">
                  <c:v>37.726999999999997</c:v>
                </c:pt>
                <c:pt idx="105">
                  <c:v>37.726999999999997</c:v>
                </c:pt>
                <c:pt idx="106">
                  <c:v>37.726999999999997</c:v>
                </c:pt>
                <c:pt idx="107">
                  <c:v>37.726999999999997</c:v>
                </c:pt>
                <c:pt idx="108">
                  <c:v>37.726999999999997</c:v>
                </c:pt>
                <c:pt idx="109">
                  <c:v>37.726999999999997</c:v>
                </c:pt>
                <c:pt idx="110">
                  <c:v>37.726999999999997</c:v>
                </c:pt>
                <c:pt idx="111">
                  <c:v>36.085999999999999</c:v>
                </c:pt>
                <c:pt idx="112">
                  <c:v>36.085999999999999</c:v>
                </c:pt>
                <c:pt idx="113">
                  <c:v>36.085999999999999</c:v>
                </c:pt>
                <c:pt idx="114">
                  <c:v>36.085999999999999</c:v>
                </c:pt>
                <c:pt idx="115">
                  <c:v>36.085999999999999</c:v>
                </c:pt>
                <c:pt idx="116">
                  <c:v>36.085999999999999</c:v>
                </c:pt>
                <c:pt idx="117">
                  <c:v>36.085999999999999</c:v>
                </c:pt>
                <c:pt idx="118">
                  <c:v>36.085999999999999</c:v>
                </c:pt>
                <c:pt idx="119">
                  <c:v>36.085999999999999</c:v>
                </c:pt>
                <c:pt idx="120">
                  <c:v>36.085999999999999</c:v>
                </c:pt>
                <c:pt idx="121">
                  <c:v>36.085999999999999</c:v>
                </c:pt>
                <c:pt idx="122">
                  <c:v>36.085999999999999</c:v>
                </c:pt>
                <c:pt idx="123">
                  <c:v>36.085999999999999</c:v>
                </c:pt>
                <c:pt idx="124">
                  <c:v>36.085999999999999</c:v>
                </c:pt>
                <c:pt idx="125">
                  <c:v>36.085999999999999</c:v>
                </c:pt>
                <c:pt idx="126">
                  <c:v>34.281999999999996</c:v>
                </c:pt>
                <c:pt idx="127">
                  <c:v>32.478000000000002</c:v>
                </c:pt>
                <c:pt idx="128">
                  <c:v>30.672999999999998</c:v>
                </c:pt>
                <c:pt idx="129">
                  <c:v>30.672999999999998</c:v>
                </c:pt>
                <c:pt idx="130">
                  <c:v>30.672999999999998</c:v>
                </c:pt>
                <c:pt idx="131">
                  <c:v>30.672999999999998</c:v>
                </c:pt>
                <c:pt idx="132">
                  <c:v>30.672999999999998</c:v>
                </c:pt>
                <c:pt idx="133">
                  <c:v>30.672999999999998</c:v>
                </c:pt>
                <c:pt idx="134">
                  <c:v>30.672999999999998</c:v>
                </c:pt>
                <c:pt idx="135">
                  <c:v>30.672999999999998</c:v>
                </c:pt>
                <c:pt idx="136">
                  <c:v>30.672999999999998</c:v>
                </c:pt>
                <c:pt idx="137">
                  <c:v>30.672999999999998</c:v>
                </c:pt>
                <c:pt idx="138">
                  <c:v>30.672999999999998</c:v>
                </c:pt>
                <c:pt idx="139">
                  <c:v>30.672999999999998</c:v>
                </c:pt>
                <c:pt idx="140">
                  <c:v>28.629000000000001</c:v>
                </c:pt>
                <c:pt idx="141">
                  <c:v>28.629000000000001</c:v>
                </c:pt>
                <c:pt idx="142">
                  <c:v>28.629000000000001</c:v>
                </c:pt>
                <c:pt idx="143">
                  <c:v>28.629000000000001</c:v>
                </c:pt>
                <c:pt idx="144">
                  <c:v>28.629000000000001</c:v>
                </c:pt>
                <c:pt idx="145">
                  <c:v>28.629000000000001</c:v>
                </c:pt>
                <c:pt idx="146">
                  <c:v>28.629000000000001</c:v>
                </c:pt>
                <c:pt idx="147">
                  <c:v>28.629000000000001</c:v>
                </c:pt>
                <c:pt idx="148">
                  <c:v>26.026</c:v>
                </c:pt>
              </c:numCache>
            </c:numRef>
          </c:yVal>
          <c:smooth val="0"/>
        </c:ser>
        <c:ser>
          <c:idx val="1"/>
          <c:order val="1"/>
          <c:tx>
            <c:strRef>
              <c:f>Sheet1!$C$1</c:f>
              <c:strCache>
                <c:ptCount val="1"/>
                <c:pt idx="0">
                  <c:v>PAH (N=122)</c:v>
                </c:pt>
              </c:strCache>
            </c:strRef>
          </c:tx>
          <c:spPr>
            <a:ln w="41275">
              <a:solidFill>
                <a:srgbClr val="FFFF00"/>
              </a:solidFill>
              <a:prstDash val="solid"/>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numCache>
            </c:numRef>
          </c:xVal>
          <c:yVal>
            <c:numRef>
              <c:f>Sheet1!$C$2:$C$170</c:f>
              <c:numCache>
                <c:formatCode>General</c:formatCode>
                <c:ptCount val="169"/>
                <c:pt idx="0">
                  <c:v>100</c:v>
                </c:pt>
                <c:pt idx="1">
                  <c:v>100</c:v>
                </c:pt>
                <c:pt idx="2">
                  <c:v>100</c:v>
                </c:pt>
                <c:pt idx="3">
                  <c:v>99.18</c:v>
                </c:pt>
                <c:pt idx="4">
                  <c:v>99.18</c:v>
                </c:pt>
                <c:pt idx="5">
                  <c:v>99.18</c:v>
                </c:pt>
                <c:pt idx="6">
                  <c:v>97.527000000000001</c:v>
                </c:pt>
                <c:pt idx="7">
                  <c:v>92.567999999999998</c:v>
                </c:pt>
                <c:pt idx="8">
                  <c:v>91.742000000000004</c:v>
                </c:pt>
                <c:pt idx="9">
                  <c:v>90.908000000000001</c:v>
                </c:pt>
                <c:pt idx="10">
                  <c:v>90.908000000000001</c:v>
                </c:pt>
                <c:pt idx="11">
                  <c:v>90.908000000000001</c:v>
                </c:pt>
                <c:pt idx="12">
                  <c:v>90.908000000000001</c:v>
                </c:pt>
                <c:pt idx="13">
                  <c:v>90.908000000000001</c:v>
                </c:pt>
                <c:pt idx="14">
                  <c:v>90.908000000000001</c:v>
                </c:pt>
                <c:pt idx="15">
                  <c:v>90.908000000000001</c:v>
                </c:pt>
                <c:pt idx="16">
                  <c:v>88.888000000000005</c:v>
                </c:pt>
                <c:pt idx="17">
                  <c:v>86.843999999999994</c:v>
                </c:pt>
                <c:pt idx="18">
                  <c:v>84.801000000000002</c:v>
                </c:pt>
                <c:pt idx="19">
                  <c:v>80.664000000000001</c:v>
                </c:pt>
                <c:pt idx="20">
                  <c:v>79.63</c:v>
                </c:pt>
                <c:pt idx="21">
                  <c:v>79.63</c:v>
                </c:pt>
                <c:pt idx="22">
                  <c:v>79.63</c:v>
                </c:pt>
                <c:pt idx="23">
                  <c:v>79.63</c:v>
                </c:pt>
                <c:pt idx="24">
                  <c:v>79.63</c:v>
                </c:pt>
                <c:pt idx="25">
                  <c:v>79.63</c:v>
                </c:pt>
                <c:pt idx="26">
                  <c:v>79.63</c:v>
                </c:pt>
                <c:pt idx="27">
                  <c:v>79.63</c:v>
                </c:pt>
                <c:pt idx="28">
                  <c:v>78.366</c:v>
                </c:pt>
                <c:pt idx="29">
                  <c:v>78.366</c:v>
                </c:pt>
                <c:pt idx="30">
                  <c:v>74.573999999999998</c:v>
                </c:pt>
                <c:pt idx="31">
                  <c:v>70.781999999999996</c:v>
                </c:pt>
                <c:pt idx="32">
                  <c:v>69.495000000000005</c:v>
                </c:pt>
                <c:pt idx="33">
                  <c:v>68.207999999999998</c:v>
                </c:pt>
                <c:pt idx="34">
                  <c:v>68.207999999999998</c:v>
                </c:pt>
                <c:pt idx="35">
                  <c:v>68.207999999999998</c:v>
                </c:pt>
                <c:pt idx="36">
                  <c:v>68.207999999999998</c:v>
                </c:pt>
                <c:pt idx="37">
                  <c:v>66.843999999999994</c:v>
                </c:pt>
                <c:pt idx="38">
                  <c:v>66.843999999999994</c:v>
                </c:pt>
                <c:pt idx="39">
                  <c:v>66.843999999999994</c:v>
                </c:pt>
                <c:pt idx="40">
                  <c:v>66.843999999999994</c:v>
                </c:pt>
                <c:pt idx="41">
                  <c:v>66.843999999999994</c:v>
                </c:pt>
                <c:pt idx="42">
                  <c:v>62.578000000000003</c:v>
                </c:pt>
                <c:pt idx="43">
                  <c:v>62.578000000000003</c:v>
                </c:pt>
                <c:pt idx="44">
                  <c:v>61.155000000000001</c:v>
                </c:pt>
                <c:pt idx="45">
                  <c:v>58.243000000000002</c:v>
                </c:pt>
                <c:pt idx="46">
                  <c:v>58.243000000000002</c:v>
                </c:pt>
                <c:pt idx="47">
                  <c:v>58.243000000000002</c:v>
                </c:pt>
                <c:pt idx="48">
                  <c:v>58.243000000000002</c:v>
                </c:pt>
                <c:pt idx="49">
                  <c:v>58.243000000000002</c:v>
                </c:pt>
                <c:pt idx="50">
                  <c:v>58.243000000000002</c:v>
                </c:pt>
                <c:pt idx="51">
                  <c:v>58.243000000000002</c:v>
                </c:pt>
                <c:pt idx="52">
                  <c:v>58.243000000000002</c:v>
                </c:pt>
                <c:pt idx="53">
                  <c:v>56.53</c:v>
                </c:pt>
                <c:pt idx="54">
                  <c:v>56.53</c:v>
                </c:pt>
                <c:pt idx="55">
                  <c:v>54.764000000000003</c:v>
                </c:pt>
                <c:pt idx="56">
                  <c:v>52.997</c:v>
                </c:pt>
                <c:pt idx="57">
                  <c:v>52.997</c:v>
                </c:pt>
                <c:pt idx="58">
                  <c:v>52.997</c:v>
                </c:pt>
                <c:pt idx="59">
                  <c:v>52.997</c:v>
                </c:pt>
                <c:pt idx="60">
                  <c:v>52.997</c:v>
                </c:pt>
                <c:pt idx="61">
                  <c:v>52.997</c:v>
                </c:pt>
                <c:pt idx="62">
                  <c:v>52.997</c:v>
                </c:pt>
                <c:pt idx="63">
                  <c:v>52.997</c:v>
                </c:pt>
                <c:pt idx="64">
                  <c:v>52.997</c:v>
                </c:pt>
                <c:pt idx="65">
                  <c:v>52.997</c:v>
                </c:pt>
                <c:pt idx="66">
                  <c:v>52.997</c:v>
                </c:pt>
                <c:pt idx="67">
                  <c:v>50.877000000000002</c:v>
                </c:pt>
                <c:pt idx="68">
                  <c:v>50.877000000000002</c:v>
                </c:pt>
                <c:pt idx="69">
                  <c:v>50.877000000000002</c:v>
                </c:pt>
                <c:pt idx="70">
                  <c:v>50.877000000000002</c:v>
                </c:pt>
                <c:pt idx="71">
                  <c:v>50.877000000000002</c:v>
                </c:pt>
                <c:pt idx="72">
                  <c:v>50.877000000000002</c:v>
                </c:pt>
                <c:pt idx="73">
                  <c:v>50.877000000000002</c:v>
                </c:pt>
                <c:pt idx="74">
                  <c:v>50.877000000000002</c:v>
                </c:pt>
                <c:pt idx="75">
                  <c:v>50.877000000000002</c:v>
                </c:pt>
                <c:pt idx="76">
                  <c:v>50.877000000000002</c:v>
                </c:pt>
                <c:pt idx="77">
                  <c:v>50.877000000000002</c:v>
                </c:pt>
                <c:pt idx="78">
                  <c:v>48.664999999999999</c:v>
                </c:pt>
                <c:pt idx="79">
                  <c:v>48.664999999999999</c:v>
                </c:pt>
                <c:pt idx="80">
                  <c:v>48.664999999999999</c:v>
                </c:pt>
                <c:pt idx="81">
                  <c:v>46.347999999999999</c:v>
                </c:pt>
                <c:pt idx="82">
                  <c:v>46.347999999999999</c:v>
                </c:pt>
                <c:pt idx="83">
                  <c:v>46.347999999999999</c:v>
                </c:pt>
                <c:pt idx="84">
                  <c:v>44.03</c:v>
                </c:pt>
                <c:pt idx="85">
                  <c:v>44.03</c:v>
                </c:pt>
                <c:pt idx="86">
                  <c:v>44.03</c:v>
                </c:pt>
                <c:pt idx="87">
                  <c:v>44.03</c:v>
                </c:pt>
                <c:pt idx="88">
                  <c:v>44.03</c:v>
                </c:pt>
                <c:pt idx="89">
                  <c:v>44.03</c:v>
                </c:pt>
                <c:pt idx="90">
                  <c:v>44.03</c:v>
                </c:pt>
                <c:pt idx="91">
                  <c:v>44.03</c:v>
                </c:pt>
                <c:pt idx="92">
                  <c:v>44.03</c:v>
                </c:pt>
                <c:pt idx="93">
                  <c:v>44.03</c:v>
                </c:pt>
                <c:pt idx="94">
                  <c:v>44.03</c:v>
                </c:pt>
                <c:pt idx="95">
                  <c:v>44.03</c:v>
                </c:pt>
                <c:pt idx="96">
                  <c:v>44.03</c:v>
                </c:pt>
                <c:pt idx="97">
                  <c:v>44.03</c:v>
                </c:pt>
                <c:pt idx="98">
                  <c:v>44.03</c:v>
                </c:pt>
                <c:pt idx="99">
                  <c:v>44.03</c:v>
                </c:pt>
                <c:pt idx="100">
                  <c:v>44.03</c:v>
                </c:pt>
                <c:pt idx="101">
                  <c:v>44.03</c:v>
                </c:pt>
                <c:pt idx="102">
                  <c:v>40.884999999999998</c:v>
                </c:pt>
                <c:pt idx="103">
                  <c:v>37.74</c:v>
                </c:pt>
                <c:pt idx="104">
                  <c:v>37.74</c:v>
                </c:pt>
                <c:pt idx="105">
                  <c:v>37.74</c:v>
                </c:pt>
                <c:pt idx="106">
                  <c:v>37.74</c:v>
                </c:pt>
                <c:pt idx="107">
                  <c:v>37.74</c:v>
                </c:pt>
                <c:pt idx="108">
                  <c:v>37.74</c:v>
                </c:pt>
                <c:pt idx="109">
                  <c:v>37.74</c:v>
                </c:pt>
                <c:pt idx="110">
                  <c:v>37.74</c:v>
                </c:pt>
                <c:pt idx="111">
                  <c:v>37.74</c:v>
                </c:pt>
                <c:pt idx="112">
                  <c:v>37.74</c:v>
                </c:pt>
                <c:pt idx="113">
                  <c:v>37.74</c:v>
                </c:pt>
                <c:pt idx="114">
                  <c:v>37.74</c:v>
                </c:pt>
                <c:pt idx="115">
                  <c:v>34.594999999999999</c:v>
                </c:pt>
                <c:pt idx="116">
                  <c:v>34.594999999999999</c:v>
                </c:pt>
                <c:pt idx="117">
                  <c:v>34.594999999999999</c:v>
                </c:pt>
                <c:pt idx="118">
                  <c:v>34.594999999999999</c:v>
                </c:pt>
                <c:pt idx="119">
                  <c:v>34.594999999999999</c:v>
                </c:pt>
                <c:pt idx="120">
                  <c:v>34.594999999999999</c:v>
                </c:pt>
                <c:pt idx="121">
                  <c:v>34.594999999999999</c:v>
                </c:pt>
                <c:pt idx="122">
                  <c:v>34.594999999999999</c:v>
                </c:pt>
                <c:pt idx="123">
                  <c:v>34.594999999999999</c:v>
                </c:pt>
                <c:pt idx="124">
                  <c:v>34.594999999999999</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numCache>
            </c:numRef>
          </c:yVal>
          <c:smooth val="0"/>
        </c:ser>
        <c:dLbls>
          <c:showLegendKey val="0"/>
          <c:showVal val="0"/>
          <c:showCatName val="0"/>
          <c:showSerName val="0"/>
          <c:showPercent val="0"/>
          <c:showBubbleSize val="0"/>
        </c:dLbls>
        <c:axId val="893911952"/>
        <c:axId val="893912344"/>
      </c:scatterChart>
      <c:valAx>
        <c:axId val="893911952"/>
        <c:scaling>
          <c:orientation val="minMax"/>
          <c:max val="1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93912344"/>
        <c:crosses val="autoZero"/>
        <c:crossBetween val="midCat"/>
        <c:majorUnit val="1"/>
      </c:valAx>
      <c:valAx>
        <c:axId val="89391234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Bronchiolitis Obliterans Syndrome-Free Survival (%)</a:t>
                </a:r>
                <a:endParaRPr lang="en-US" sz="1700" b="1" i="0" baseline="0" dirty="0">
                  <a:solidFill>
                    <a:schemeClr val="tx1"/>
                  </a:solidFill>
                </a:endParaRPr>
              </a:p>
            </c:rich>
          </c:tx>
          <c:layout>
            <c:manualLayout>
              <c:xMode val="edge"/>
              <c:yMode val="edge"/>
              <c:x val="2.8985507246376812E-3"/>
              <c:y val="6.2984929303191925E-2"/>
            </c:manualLayout>
          </c:layout>
          <c:overlay val="0"/>
        </c:title>
        <c:numFmt formatCode="General" sourceLinked="1"/>
        <c:majorTickMark val="out"/>
        <c:minorTickMark val="none"/>
        <c:tickLblPos val="nextTo"/>
        <c:txPr>
          <a:bodyPr/>
          <a:lstStyle/>
          <a:p>
            <a:pPr>
              <a:defRPr sz="1500" b="1"/>
            </a:pPr>
            <a:endParaRPr lang="en-US"/>
          </a:p>
        </c:txPr>
        <c:crossAx val="893911952"/>
        <c:crosses val="autoZero"/>
        <c:crossBetween val="midCat"/>
        <c:majorUnit val="25"/>
      </c:valAx>
      <c:spPr>
        <a:solidFill>
          <a:schemeClr val="bg2"/>
        </a:solidFill>
        <a:ln>
          <a:solidFill>
            <a:schemeClr val="tx1"/>
          </a:solidFill>
        </a:ln>
      </c:spPr>
    </c:plotArea>
    <c:legend>
      <c:legendPos val="r"/>
      <c:layout>
        <c:manualLayout>
          <c:xMode val="edge"/>
          <c:yMode val="edge"/>
          <c:x val="0.12964943512495722"/>
          <c:y val="0.69364109728219447"/>
          <c:w val="0.46962866598196967"/>
          <c:h val="0.11165692998052663"/>
        </c:manualLayout>
      </c:layout>
      <c:overlay val="1"/>
      <c:spPr>
        <a:solidFill>
          <a:schemeClr val="bg2"/>
        </a:solidFill>
        <a:ln>
          <a:solidFill>
            <a:schemeClr val="tx1"/>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6962227547643503E-2"/>
          <c:y val="3.3590508847684365E-2"/>
          <c:w val="0.88721670660732621"/>
          <c:h val="0.79852034120734605"/>
        </c:manualLayout>
      </c:layout>
      <c:scatterChart>
        <c:scatterStyle val="lineMarker"/>
        <c:varyColors val="0"/>
        <c:ser>
          <c:idx val="0"/>
          <c:order val="0"/>
          <c:tx>
            <c:strRef>
              <c:f>Sheet1!$B$1</c:f>
              <c:strCache>
                <c:ptCount val="1"/>
                <c:pt idx="0">
                  <c:v>CHD (N=181)</c:v>
                </c:pt>
              </c:strCache>
            </c:strRef>
          </c:tx>
          <c:spPr>
            <a:ln w="41275">
              <a:solidFill>
                <a:srgbClr val="FF0000"/>
              </a:solidFill>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numCache>
            </c:numRef>
          </c:xVal>
          <c:yVal>
            <c:numRef>
              <c:f>Sheet1!$B$2:$B$170</c:f>
              <c:numCache>
                <c:formatCode>General</c:formatCode>
                <c:ptCount val="169"/>
                <c:pt idx="0">
                  <c:v>100</c:v>
                </c:pt>
                <c:pt idx="1">
                  <c:v>100</c:v>
                </c:pt>
                <c:pt idx="2">
                  <c:v>100</c:v>
                </c:pt>
                <c:pt idx="3">
                  <c:v>100</c:v>
                </c:pt>
                <c:pt idx="4">
                  <c:v>100</c:v>
                </c:pt>
                <c:pt idx="5">
                  <c:v>100</c:v>
                </c:pt>
                <c:pt idx="6">
                  <c:v>98.87</c:v>
                </c:pt>
                <c:pt idx="7">
                  <c:v>98.302000000000007</c:v>
                </c:pt>
                <c:pt idx="8">
                  <c:v>98.302000000000007</c:v>
                </c:pt>
                <c:pt idx="9">
                  <c:v>98.302000000000007</c:v>
                </c:pt>
                <c:pt idx="10">
                  <c:v>98.302000000000007</c:v>
                </c:pt>
                <c:pt idx="11">
                  <c:v>98.302000000000007</c:v>
                </c:pt>
                <c:pt idx="12">
                  <c:v>98.302000000000007</c:v>
                </c:pt>
                <c:pt idx="13">
                  <c:v>98.302000000000007</c:v>
                </c:pt>
                <c:pt idx="14">
                  <c:v>98.302000000000007</c:v>
                </c:pt>
                <c:pt idx="15">
                  <c:v>98.302000000000007</c:v>
                </c:pt>
                <c:pt idx="16">
                  <c:v>97.557000000000002</c:v>
                </c:pt>
                <c:pt idx="17">
                  <c:v>97.557000000000002</c:v>
                </c:pt>
                <c:pt idx="18">
                  <c:v>97.557000000000002</c:v>
                </c:pt>
                <c:pt idx="19">
                  <c:v>97.557000000000002</c:v>
                </c:pt>
                <c:pt idx="20">
                  <c:v>97.557000000000002</c:v>
                </c:pt>
                <c:pt idx="21">
                  <c:v>97.557000000000002</c:v>
                </c:pt>
                <c:pt idx="22">
                  <c:v>97.557000000000002</c:v>
                </c:pt>
                <c:pt idx="23">
                  <c:v>97.557000000000002</c:v>
                </c:pt>
                <c:pt idx="24">
                  <c:v>97.557000000000002</c:v>
                </c:pt>
                <c:pt idx="25">
                  <c:v>97.557000000000002</c:v>
                </c:pt>
                <c:pt idx="26">
                  <c:v>97.557000000000002</c:v>
                </c:pt>
                <c:pt idx="27">
                  <c:v>97.557000000000002</c:v>
                </c:pt>
                <c:pt idx="28">
                  <c:v>97.557000000000002</c:v>
                </c:pt>
                <c:pt idx="29">
                  <c:v>97.557000000000002</c:v>
                </c:pt>
                <c:pt idx="30">
                  <c:v>96.540999999999997</c:v>
                </c:pt>
                <c:pt idx="31">
                  <c:v>96.540999999999997</c:v>
                </c:pt>
                <c:pt idx="32">
                  <c:v>96.540999999999997</c:v>
                </c:pt>
                <c:pt idx="33">
                  <c:v>96.540999999999997</c:v>
                </c:pt>
                <c:pt idx="34">
                  <c:v>96.540999999999997</c:v>
                </c:pt>
                <c:pt idx="35">
                  <c:v>96.540999999999997</c:v>
                </c:pt>
                <c:pt idx="36">
                  <c:v>96.540999999999997</c:v>
                </c:pt>
                <c:pt idx="37">
                  <c:v>96.540999999999997</c:v>
                </c:pt>
                <c:pt idx="38">
                  <c:v>96.540999999999997</c:v>
                </c:pt>
                <c:pt idx="39">
                  <c:v>96.540999999999997</c:v>
                </c:pt>
                <c:pt idx="40">
                  <c:v>96.540999999999997</c:v>
                </c:pt>
                <c:pt idx="41">
                  <c:v>96.540999999999997</c:v>
                </c:pt>
                <c:pt idx="42">
                  <c:v>96.540999999999997</c:v>
                </c:pt>
                <c:pt idx="43">
                  <c:v>95.236000000000004</c:v>
                </c:pt>
                <c:pt idx="44">
                  <c:v>95.236000000000004</c:v>
                </c:pt>
                <c:pt idx="45">
                  <c:v>95.236000000000004</c:v>
                </c:pt>
                <c:pt idx="46">
                  <c:v>95.236000000000004</c:v>
                </c:pt>
                <c:pt idx="47">
                  <c:v>95.236000000000004</c:v>
                </c:pt>
                <c:pt idx="48">
                  <c:v>95.236000000000004</c:v>
                </c:pt>
                <c:pt idx="49">
                  <c:v>95.236000000000004</c:v>
                </c:pt>
                <c:pt idx="50">
                  <c:v>95.236000000000004</c:v>
                </c:pt>
                <c:pt idx="51">
                  <c:v>95.236000000000004</c:v>
                </c:pt>
                <c:pt idx="52">
                  <c:v>95.236000000000004</c:v>
                </c:pt>
                <c:pt idx="53">
                  <c:v>95.236000000000004</c:v>
                </c:pt>
                <c:pt idx="54">
                  <c:v>93.593999999999994</c:v>
                </c:pt>
                <c:pt idx="55">
                  <c:v>93.593999999999994</c:v>
                </c:pt>
                <c:pt idx="56">
                  <c:v>93.593999999999994</c:v>
                </c:pt>
                <c:pt idx="57">
                  <c:v>93.593999999999994</c:v>
                </c:pt>
                <c:pt idx="58">
                  <c:v>93.593999999999994</c:v>
                </c:pt>
                <c:pt idx="59">
                  <c:v>93.593999999999994</c:v>
                </c:pt>
                <c:pt idx="60">
                  <c:v>93.593999999999994</c:v>
                </c:pt>
                <c:pt idx="61">
                  <c:v>93.593999999999994</c:v>
                </c:pt>
                <c:pt idx="62">
                  <c:v>93.593999999999994</c:v>
                </c:pt>
                <c:pt idx="63">
                  <c:v>93.593999999999994</c:v>
                </c:pt>
                <c:pt idx="64">
                  <c:v>93.593999999999994</c:v>
                </c:pt>
                <c:pt idx="65">
                  <c:v>93.593999999999994</c:v>
                </c:pt>
                <c:pt idx="66">
                  <c:v>93.593999999999994</c:v>
                </c:pt>
                <c:pt idx="67">
                  <c:v>93.593999999999994</c:v>
                </c:pt>
                <c:pt idx="68">
                  <c:v>93.593999999999994</c:v>
                </c:pt>
                <c:pt idx="69">
                  <c:v>93.593999999999994</c:v>
                </c:pt>
                <c:pt idx="70">
                  <c:v>93.593999999999994</c:v>
                </c:pt>
                <c:pt idx="71">
                  <c:v>93.593999999999994</c:v>
                </c:pt>
                <c:pt idx="72">
                  <c:v>93.593999999999994</c:v>
                </c:pt>
                <c:pt idx="73">
                  <c:v>93.593999999999994</c:v>
                </c:pt>
                <c:pt idx="74">
                  <c:v>93.593999999999994</c:v>
                </c:pt>
                <c:pt idx="75">
                  <c:v>93.593999999999994</c:v>
                </c:pt>
                <c:pt idx="76">
                  <c:v>93.593999999999994</c:v>
                </c:pt>
                <c:pt idx="77">
                  <c:v>93.593999999999994</c:v>
                </c:pt>
                <c:pt idx="78">
                  <c:v>93.593999999999994</c:v>
                </c:pt>
                <c:pt idx="79">
                  <c:v>93.593999999999994</c:v>
                </c:pt>
                <c:pt idx="80">
                  <c:v>93.593999999999994</c:v>
                </c:pt>
                <c:pt idx="81">
                  <c:v>93.593999999999994</c:v>
                </c:pt>
                <c:pt idx="82">
                  <c:v>93.593999999999994</c:v>
                </c:pt>
                <c:pt idx="83">
                  <c:v>93.593999999999994</c:v>
                </c:pt>
                <c:pt idx="84">
                  <c:v>93.593999999999994</c:v>
                </c:pt>
                <c:pt idx="85">
                  <c:v>93.593999999999994</c:v>
                </c:pt>
                <c:pt idx="86">
                  <c:v>93.593999999999994</c:v>
                </c:pt>
                <c:pt idx="87">
                  <c:v>93.593999999999994</c:v>
                </c:pt>
                <c:pt idx="88">
                  <c:v>93.593999999999994</c:v>
                </c:pt>
                <c:pt idx="89">
                  <c:v>93.593999999999994</c:v>
                </c:pt>
                <c:pt idx="90">
                  <c:v>93.593999999999994</c:v>
                </c:pt>
                <c:pt idx="91">
                  <c:v>91.064999999999998</c:v>
                </c:pt>
                <c:pt idx="92">
                  <c:v>91.064999999999998</c:v>
                </c:pt>
                <c:pt idx="93">
                  <c:v>91.064999999999998</c:v>
                </c:pt>
                <c:pt idx="94">
                  <c:v>91.064999999999998</c:v>
                </c:pt>
                <c:pt idx="95">
                  <c:v>91.064999999999998</c:v>
                </c:pt>
                <c:pt idx="96">
                  <c:v>91.064999999999998</c:v>
                </c:pt>
                <c:pt idx="97">
                  <c:v>91.064999999999998</c:v>
                </c:pt>
                <c:pt idx="98">
                  <c:v>91.064999999999998</c:v>
                </c:pt>
                <c:pt idx="99">
                  <c:v>91.064999999999998</c:v>
                </c:pt>
                <c:pt idx="100">
                  <c:v>91.064999999999998</c:v>
                </c:pt>
                <c:pt idx="101">
                  <c:v>88.028999999999996</c:v>
                </c:pt>
                <c:pt idx="102">
                  <c:v>84.994</c:v>
                </c:pt>
                <c:pt idx="103">
                  <c:v>84.994</c:v>
                </c:pt>
                <c:pt idx="104">
                  <c:v>81.846000000000004</c:v>
                </c:pt>
                <c:pt idx="105">
                  <c:v>81.846000000000004</c:v>
                </c:pt>
                <c:pt idx="106">
                  <c:v>78.436000000000007</c:v>
                </c:pt>
                <c:pt idx="107">
                  <c:v>78.436000000000007</c:v>
                </c:pt>
                <c:pt idx="108">
                  <c:v>78.436000000000007</c:v>
                </c:pt>
                <c:pt idx="109">
                  <c:v>78.436000000000007</c:v>
                </c:pt>
                <c:pt idx="110">
                  <c:v>78.436000000000007</c:v>
                </c:pt>
                <c:pt idx="111">
                  <c:v>78.436000000000007</c:v>
                </c:pt>
                <c:pt idx="112">
                  <c:v>78.436000000000007</c:v>
                </c:pt>
                <c:pt idx="113">
                  <c:v>78.436000000000007</c:v>
                </c:pt>
                <c:pt idx="114">
                  <c:v>78.436000000000007</c:v>
                </c:pt>
                <c:pt idx="115">
                  <c:v>78.436000000000007</c:v>
                </c:pt>
                <c:pt idx="116">
                  <c:v>78.436000000000007</c:v>
                </c:pt>
                <c:pt idx="117">
                  <c:v>78.436000000000007</c:v>
                </c:pt>
                <c:pt idx="118">
                  <c:v>78.436000000000007</c:v>
                </c:pt>
                <c:pt idx="119">
                  <c:v>78.436000000000007</c:v>
                </c:pt>
                <c:pt idx="120">
                  <c:v>78.436000000000007</c:v>
                </c:pt>
                <c:pt idx="121">
                  <c:v>78.436000000000007</c:v>
                </c:pt>
                <c:pt idx="122">
                  <c:v>78.436000000000007</c:v>
                </c:pt>
                <c:pt idx="123">
                  <c:v>78.436000000000007</c:v>
                </c:pt>
                <c:pt idx="124">
                  <c:v>78.436000000000007</c:v>
                </c:pt>
                <c:pt idx="125">
                  <c:v>78.436000000000007</c:v>
                </c:pt>
                <c:pt idx="126">
                  <c:v>72.832999999999998</c:v>
                </c:pt>
                <c:pt idx="127">
                  <c:v>67.23</c:v>
                </c:pt>
                <c:pt idx="128">
                  <c:v>67.23</c:v>
                </c:pt>
                <c:pt idx="129">
                  <c:v>67.23</c:v>
                </c:pt>
                <c:pt idx="130">
                  <c:v>67.23</c:v>
                </c:pt>
                <c:pt idx="131">
                  <c:v>67.23</c:v>
                </c:pt>
                <c:pt idx="132">
                  <c:v>67.23</c:v>
                </c:pt>
                <c:pt idx="133">
                  <c:v>67.23</c:v>
                </c:pt>
              </c:numCache>
            </c:numRef>
          </c:yVal>
          <c:smooth val="0"/>
        </c:ser>
        <c:ser>
          <c:idx val="1"/>
          <c:order val="1"/>
          <c:tx>
            <c:strRef>
              <c:f>Sheet1!$C$1</c:f>
              <c:strCache>
                <c:ptCount val="1"/>
                <c:pt idx="0">
                  <c:v>PAH (N=100)</c:v>
                </c:pt>
              </c:strCache>
            </c:strRef>
          </c:tx>
          <c:spPr>
            <a:ln w="41275">
              <a:solidFill>
                <a:srgbClr val="FFFF00"/>
              </a:solidFill>
              <a:prstDash val="solid"/>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numCache>
            </c:numRef>
          </c:xVal>
          <c:yVal>
            <c:numRef>
              <c:f>Sheet1!$C$2:$C$170</c:f>
              <c:numCache>
                <c:formatCode>General</c:formatCode>
                <c:ptCount val="169"/>
                <c:pt idx="0">
                  <c:v>100</c:v>
                </c:pt>
                <c:pt idx="1">
                  <c:v>100</c:v>
                </c:pt>
                <c:pt idx="2">
                  <c:v>99</c:v>
                </c:pt>
                <c:pt idx="3">
                  <c:v>99</c:v>
                </c:pt>
                <c:pt idx="4">
                  <c:v>97.99</c:v>
                </c:pt>
                <c:pt idx="5">
                  <c:v>97.99</c:v>
                </c:pt>
                <c:pt idx="6">
                  <c:v>96.98</c:v>
                </c:pt>
                <c:pt idx="7">
                  <c:v>94.959000000000003</c:v>
                </c:pt>
                <c:pt idx="8">
                  <c:v>94.959000000000003</c:v>
                </c:pt>
                <c:pt idx="9">
                  <c:v>94.959000000000003</c:v>
                </c:pt>
                <c:pt idx="10">
                  <c:v>94.959000000000003</c:v>
                </c:pt>
                <c:pt idx="11">
                  <c:v>94.959000000000003</c:v>
                </c:pt>
                <c:pt idx="12">
                  <c:v>94.959000000000003</c:v>
                </c:pt>
                <c:pt idx="13">
                  <c:v>94.959000000000003</c:v>
                </c:pt>
                <c:pt idx="14">
                  <c:v>94.959000000000003</c:v>
                </c:pt>
                <c:pt idx="15">
                  <c:v>94.959000000000003</c:v>
                </c:pt>
                <c:pt idx="16">
                  <c:v>94.959000000000003</c:v>
                </c:pt>
                <c:pt idx="17">
                  <c:v>94.959000000000003</c:v>
                </c:pt>
                <c:pt idx="18">
                  <c:v>93.692999999999998</c:v>
                </c:pt>
                <c:pt idx="19">
                  <c:v>92.427000000000007</c:v>
                </c:pt>
                <c:pt idx="20">
                  <c:v>92.427000000000007</c:v>
                </c:pt>
                <c:pt idx="21">
                  <c:v>92.427000000000007</c:v>
                </c:pt>
                <c:pt idx="22">
                  <c:v>92.427000000000007</c:v>
                </c:pt>
                <c:pt idx="23">
                  <c:v>92.427000000000007</c:v>
                </c:pt>
                <c:pt idx="24">
                  <c:v>92.427000000000007</c:v>
                </c:pt>
                <c:pt idx="25">
                  <c:v>92.427000000000007</c:v>
                </c:pt>
                <c:pt idx="26">
                  <c:v>92.427000000000007</c:v>
                </c:pt>
                <c:pt idx="27">
                  <c:v>92.427000000000007</c:v>
                </c:pt>
                <c:pt idx="28">
                  <c:v>90.745999999999995</c:v>
                </c:pt>
                <c:pt idx="29">
                  <c:v>90.745999999999995</c:v>
                </c:pt>
                <c:pt idx="30">
                  <c:v>90.745999999999995</c:v>
                </c:pt>
                <c:pt idx="31">
                  <c:v>89.034000000000006</c:v>
                </c:pt>
                <c:pt idx="32">
                  <c:v>89.034000000000006</c:v>
                </c:pt>
                <c:pt idx="33">
                  <c:v>89.034000000000006</c:v>
                </c:pt>
                <c:pt idx="34">
                  <c:v>89.034000000000006</c:v>
                </c:pt>
                <c:pt idx="35">
                  <c:v>89.034000000000006</c:v>
                </c:pt>
                <c:pt idx="36">
                  <c:v>89.034000000000006</c:v>
                </c:pt>
                <c:pt idx="37">
                  <c:v>89.034000000000006</c:v>
                </c:pt>
                <c:pt idx="38">
                  <c:v>89.034000000000006</c:v>
                </c:pt>
                <c:pt idx="39">
                  <c:v>89.034000000000006</c:v>
                </c:pt>
                <c:pt idx="40">
                  <c:v>89.034000000000006</c:v>
                </c:pt>
                <c:pt idx="41">
                  <c:v>86.914000000000001</c:v>
                </c:pt>
                <c:pt idx="42">
                  <c:v>86.914000000000001</c:v>
                </c:pt>
                <c:pt idx="43">
                  <c:v>86.914000000000001</c:v>
                </c:pt>
                <c:pt idx="44">
                  <c:v>86.914000000000001</c:v>
                </c:pt>
                <c:pt idx="45">
                  <c:v>86.914000000000001</c:v>
                </c:pt>
                <c:pt idx="46">
                  <c:v>86.914000000000001</c:v>
                </c:pt>
                <c:pt idx="47">
                  <c:v>86.914000000000001</c:v>
                </c:pt>
                <c:pt idx="48">
                  <c:v>86.914000000000001</c:v>
                </c:pt>
                <c:pt idx="49">
                  <c:v>86.914000000000001</c:v>
                </c:pt>
                <c:pt idx="50">
                  <c:v>86.914000000000001</c:v>
                </c:pt>
                <c:pt idx="51">
                  <c:v>86.914000000000001</c:v>
                </c:pt>
                <c:pt idx="52">
                  <c:v>86.914000000000001</c:v>
                </c:pt>
                <c:pt idx="53">
                  <c:v>86.914000000000001</c:v>
                </c:pt>
                <c:pt idx="54">
                  <c:v>86.914000000000001</c:v>
                </c:pt>
                <c:pt idx="55">
                  <c:v>86.914000000000001</c:v>
                </c:pt>
                <c:pt idx="56">
                  <c:v>86.914000000000001</c:v>
                </c:pt>
                <c:pt idx="57">
                  <c:v>86.914000000000001</c:v>
                </c:pt>
                <c:pt idx="58">
                  <c:v>86.914000000000001</c:v>
                </c:pt>
                <c:pt idx="59">
                  <c:v>86.914000000000001</c:v>
                </c:pt>
                <c:pt idx="60">
                  <c:v>86.914000000000001</c:v>
                </c:pt>
                <c:pt idx="61">
                  <c:v>86.914000000000001</c:v>
                </c:pt>
                <c:pt idx="62">
                  <c:v>86.914000000000001</c:v>
                </c:pt>
                <c:pt idx="63">
                  <c:v>86.914000000000001</c:v>
                </c:pt>
                <c:pt idx="64">
                  <c:v>86.914000000000001</c:v>
                </c:pt>
                <c:pt idx="65">
                  <c:v>86.914000000000001</c:v>
                </c:pt>
                <c:pt idx="66">
                  <c:v>83.438000000000002</c:v>
                </c:pt>
                <c:pt idx="67">
                  <c:v>79.644999999999996</c:v>
                </c:pt>
                <c:pt idx="68">
                  <c:v>79.644999999999996</c:v>
                </c:pt>
                <c:pt idx="69">
                  <c:v>79.644999999999996</c:v>
                </c:pt>
                <c:pt idx="70">
                  <c:v>79.644999999999996</c:v>
                </c:pt>
                <c:pt idx="71">
                  <c:v>79.644999999999996</c:v>
                </c:pt>
                <c:pt idx="72">
                  <c:v>79.644999999999996</c:v>
                </c:pt>
                <c:pt idx="73">
                  <c:v>79.644999999999996</c:v>
                </c:pt>
                <c:pt idx="74">
                  <c:v>79.644999999999996</c:v>
                </c:pt>
                <c:pt idx="75">
                  <c:v>79.644999999999996</c:v>
                </c:pt>
                <c:pt idx="76">
                  <c:v>79.644999999999996</c:v>
                </c:pt>
                <c:pt idx="77">
                  <c:v>79.644999999999996</c:v>
                </c:pt>
                <c:pt idx="78">
                  <c:v>79.644999999999996</c:v>
                </c:pt>
                <c:pt idx="79">
                  <c:v>79.644999999999996</c:v>
                </c:pt>
                <c:pt idx="80">
                  <c:v>79.644999999999996</c:v>
                </c:pt>
                <c:pt idx="81">
                  <c:v>79.644999999999996</c:v>
                </c:pt>
                <c:pt idx="82">
                  <c:v>79.644999999999996</c:v>
                </c:pt>
                <c:pt idx="83">
                  <c:v>79.644999999999996</c:v>
                </c:pt>
                <c:pt idx="84">
                  <c:v>79.644999999999996</c:v>
                </c:pt>
                <c:pt idx="85">
                  <c:v>79.644999999999996</c:v>
                </c:pt>
                <c:pt idx="86">
                  <c:v>79.644999999999996</c:v>
                </c:pt>
                <c:pt idx="87">
                  <c:v>79.644999999999996</c:v>
                </c:pt>
                <c:pt idx="88">
                  <c:v>79.644999999999996</c:v>
                </c:pt>
                <c:pt idx="89">
                  <c:v>79.644999999999996</c:v>
                </c:pt>
                <c:pt idx="90">
                  <c:v>79.644999999999996</c:v>
                </c:pt>
                <c:pt idx="91">
                  <c:v>79.644999999999996</c:v>
                </c:pt>
                <c:pt idx="92">
                  <c:v>79.644999999999996</c:v>
                </c:pt>
                <c:pt idx="93">
                  <c:v>79.644999999999996</c:v>
                </c:pt>
                <c:pt idx="94">
                  <c:v>79.644999999999996</c:v>
                </c:pt>
                <c:pt idx="95">
                  <c:v>79.644999999999996</c:v>
                </c:pt>
                <c:pt idx="96">
                  <c:v>79.644999999999996</c:v>
                </c:pt>
                <c:pt idx="97">
                  <c:v>79.644999999999996</c:v>
                </c:pt>
                <c:pt idx="98">
                  <c:v>79.644999999999996</c:v>
                </c:pt>
                <c:pt idx="99">
                  <c:v>79.644999999999996</c:v>
                </c:pt>
                <c:pt idx="100">
                  <c:v>79.644999999999996</c:v>
                </c:pt>
                <c:pt idx="101">
                  <c:v>79.644999999999996</c:v>
                </c:pt>
                <c:pt idx="102">
                  <c:v>79.644999999999996</c:v>
                </c:pt>
                <c:pt idx="103">
                  <c:v>79.644999999999996</c:v>
                </c:pt>
                <c:pt idx="104">
                  <c:v>79.644999999999996</c:v>
                </c:pt>
                <c:pt idx="105">
                  <c:v>79.644999999999996</c:v>
                </c:pt>
                <c:pt idx="106">
                  <c:v>79.644999999999996</c:v>
                </c:pt>
                <c:pt idx="107">
                  <c:v>79.644999999999996</c:v>
                </c:pt>
                <c:pt idx="108">
                  <c:v>79.644999999999996</c:v>
                </c:pt>
                <c:pt idx="109">
                  <c:v>79.644999999999996</c:v>
                </c:pt>
                <c:pt idx="110">
                  <c:v>79.644999999999996</c:v>
                </c:pt>
                <c:pt idx="111">
                  <c:v>79.644999999999996</c:v>
                </c:pt>
                <c:pt idx="112">
                  <c:v>79.644999999999996</c:v>
                </c:pt>
                <c:pt idx="113">
                  <c:v>79.644999999999996</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numCache>
            </c:numRef>
          </c:yVal>
          <c:smooth val="0"/>
        </c:ser>
        <c:dLbls>
          <c:showLegendKey val="0"/>
          <c:showVal val="0"/>
          <c:showCatName val="0"/>
          <c:showSerName val="0"/>
          <c:showPercent val="0"/>
          <c:showBubbleSize val="0"/>
        </c:dLbls>
        <c:axId val="893913128"/>
        <c:axId val="893913520"/>
      </c:scatterChart>
      <c:valAx>
        <c:axId val="893913128"/>
        <c:scaling>
          <c:orientation val="minMax"/>
          <c:max val="9"/>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93913520"/>
        <c:crosses val="autoZero"/>
        <c:crossBetween val="midCat"/>
        <c:majorUnit val="1"/>
      </c:valAx>
      <c:valAx>
        <c:axId val="89391352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CAV-Free 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93913128"/>
        <c:crosses val="autoZero"/>
        <c:crossBetween val="midCat"/>
        <c:majorUnit val="25"/>
      </c:valAx>
      <c:spPr>
        <a:solidFill>
          <a:schemeClr val="bg2"/>
        </a:solidFill>
        <a:ln>
          <a:solidFill>
            <a:schemeClr val="tx1"/>
          </a:solidFill>
        </a:ln>
      </c:spPr>
    </c:plotArea>
    <c:legend>
      <c:legendPos val="r"/>
      <c:layout>
        <c:manualLayout>
          <c:xMode val="edge"/>
          <c:yMode val="edge"/>
          <c:x val="0.10501175396553693"/>
          <c:y val="0.70977012954025909"/>
          <c:w val="0.50296199931530305"/>
          <c:h val="9.0151553636440604E-2"/>
        </c:manualLayout>
      </c:layout>
      <c:overlay val="1"/>
      <c:spPr>
        <a:solidFill>
          <a:schemeClr val="bg2"/>
        </a:solidFill>
        <a:ln>
          <a:solidFill>
            <a:schemeClr val="tx1"/>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4407457688478587"/>
          <c:h val="0.84527622555245119"/>
        </c:manualLayout>
      </c:layout>
      <c:barChart>
        <c:barDir val="col"/>
        <c:grouping val="percentStacked"/>
        <c:varyColors val="0"/>
        <c:ser>
          <c:idx val="0"/>
          <c:order val="0"/>
          <c:tx>
            <c:strRef>
              <c:f>Sheet1!$A$2</c:f>
              <c:strCache>
                <c:ptCount val="1"/>
                <c:pt idx="0">
                  <c:v>CHD</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4.6642806012884746E-3"/>
                  <c:y val="0.16640970281940667"/>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3.0303030303030312E-3"/>
                  <c:y val="0.2089166878333772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1.2774911756720064E-3"/>
                  <c:y val="0.18943138637521037"/>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1982-1993 (N=1,280)</c:v>
                </c:pt>
                <c:pt idx="1">
                  <c:v>1994-2003 (N=1,305)</c:v>
                </c:pt>
                <c:pt idx="2">
                  <c:v>2004-6/2015 (N=812)</c:v>
                </c:pt>
              </c:strCache>
            </c:strRef>
          </c:cat>
          <c:val>
            <c:numRef>
              <c:f>Sheet1!$B$2:$D$2</c:f>
              <c:numCache>
                <c:formatCode>General</c:formatCode>
                <c:ptCount val="3"/>
                <c:pt idx="0">
                  <c:v>391</c:v>
                </c:pt>
                <c:pt idx="1">
                  <c:v>524</c:v>
                </c:pt>
                <c:pt idx="2">
                  <c:v>288</c:v>
                </c:pt>
              </c:numCache>
            </c:numRef>
          </c:val>
        </c:ser>
        <c:ser>
          <c:idx val="1"/>
          <c:order val="1"/>
          <c:tx>
            <c:strRef>
              <c:f>Sheet1!$A$3</c:f>
              <c:strCache>
                <c:ptCount val="1"/>
                <c:pt idx="0">
                  <c:v>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1982-1993 (N=1,280)</c:v>
                </c:pt>
                <c:pt idx="1">
                  <c:v>1994-2003 (N=1,305)</c:v>
                </c:pt>
                <c:pt idx="2">
                  <c:v>2004-6/2015 (N=812)</c:v>
                </c:pt>
              </c:strCache>
            </c:strRef>
          </c:cat>
          <c:val>
            <c:numRef>
              <c:f>Sheet1!$B$3:$D$3</c:f>
              <c:numCache>
                <c:formatCode>General</c:formatCode>
                <c:ptCount val="3"/>
                <c:pt idx="0">
                  <c:v>379</c:v>
                </c:pt>
                <c:pt idx="1">
                  <c:v>330</c:v>
                </c:pt>
                <c:pt idx="2">
                  <c:v>222</c:v>
                </c:pt>
              </c:numCache>
            </c:numRef>
          </c:val>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1982-1993 (N=1,280)</c:v>
                </c:pt>
                <c:pt idx="1">
                  <c:v>1994-2003 (N=1,305)</c:v>
                </c:pt>
                <c:pt idx="2">
                  <c:v>2004-6/2015 (N=812)</c:v>
                </c:pt>
              </c:strCache>
            </c:strRef>
          </c:cat>
          <c:val>
            <c:numRef>
              <c:f>Sheet1!$B$4:$D$4</c:f>
              <c:numCache>
                <c:formatCode>General</c:formatCode>
                <c:ptCount val="3"/>
                <c:pt idx="0">
                  <c:v>210</c:v>
                </c:pt>
                <c:pt idx="1">
                  <c:v>201</c:v>
                </c:pt>
                <c:pt idx="2">
                  <c:v>49</c:v>
                </c:pt>
              </c:numCache>
            </c:numRef>
          </c:val>
        </c:ser>
        <c:ser>
          <c:idx val="3"/>
          <c:order val="3"/>
          <c:tx>
            <c:strRef>
              <c:f>Sheet1!$A$5</c:f>
              <c:strCache>
                <c:ptCount val="1"/>
                <c:pt idx="0">
                  <c:v>CM</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1982-1993 (N=1,280)</c:v>
                </c:pt>
                <c:pt idx="1">
                  <c:v>1994-2003 (N=1,305)</c:v>
                </c:pt>
                <c:pt idx="2">
                  <c:v>2004-6/2015 (N=812)</c:v>
                </c:pt>
              </c:strCache>
            </c:strRef>
          </c:cat>
          <c:val>
            <c:numRef>
              <c:f>Sheet1!$B$5:$D$5</c:f>
              <c:numCache>
                <c:formatCode>General</c:formatCode>
                <c:ptCount val="3"/>
                <c:pt idx="0">
                  <c:v>37</c:v>
                </c:pt>
                <c:pt idx="1">
                  <c:v>65</c:v>
                </c:pt>
                <c:pt idx="2">
                  <c:v>91</c:v>
                </c:pt>
              </c:numCache>
            </c:numRef>
          </c:val>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1982-1993 (N=1,280)</c:v>
                </c:pt>
                <c:pt idx="1">
                  <c:v>1994-2003 (N=1,305)</c:v>
                </c:pt>
                <c:pt idx="2">
                  <c:v>2004-6/2015 (N=812)</c:v>
                </c:pt>
              </c:strCache>
            </c:strRef>
          </c:cat>
          <c:val>
            <c:numRef>
              <c:f>Sheet1!$B$6:$D$6</c:f>
              <c:numCache>
                <c:formatCode>General</c:formatCode>
                <c:ptCount val="3"/>
                <c:pt idx="0">
                  <c:v>76</c:v>
                </c:pt>
                <c:pt idx="1">
                  <c:v>48</c:v>
                </c:pt>
                <c:pt idx="2">
                  <c:v>17</c:v>
                </c:pt>
              </c:numCache>
            </c:numRef>
          </c:val>
        </c:ser>
        <c:ser>
          <c:idx val="5"/>
          <c:order val="5"/>
          <c:tx>
            <c:strRef>
              <c:f>Sheet1!$A$7</c:f>
              <c:strCache>
                <c:ptCount val="1"/>
                <c:pt idx="0">
                  <c:v>ILD</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1982-1993 (N=1,280)</c:v>
                </c:pt>
                <c:pt idx="1">
                  <c:v>1994-2003 (N=1,305)</c:v>
                </c:pt>
                <c:pt idx="2">
                  <c:v>2004-6/2015 (N=812)</c:v>
                </c:pt>
              </c:strCache>
            </c:strRef>
          </c:cat>
          <c:val>
            <c:numRef>
              <c:f>Sheet1!$B$7:$D$7</c:f>
              <c:numCache>
                <c:formatCode>General</c:formatCode>
                <c:ptCount val="3"/>
                <c:pt idx="0">
                  <c:v>61</c:v>
                </c:pt>
                <c:pt idx="1">
                  <c:v>20</c:v>
                </c:pt>
                <c:pt idx="2">
                  <c:v>50</c:v>
                </c:pt>
              </c:numCache>
            </c:numRef>
          </c:val>
        </c:ser>
        <c:ser>
          <c:idx val="6"/>
          <c:order val="6"/>
          <c:tx>
            <c:strRef>
              <c:f>Sheet1!$A$8</c:f>
              <c:strCache>
                <c:ptCount val="1"/>
                <c:pt idx="0">
                  <c:v>Retransplant</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1982-1993 (N=1,280)</c:v>
                </c:pt>
                <c:pt idx="1">
                  <c:v>1994-2003 (N=1,305)</c:v>
                </c:pt>
                <c:pt idx="2">
                  <c:v>2004-6/2015 (N=812)</c:v>
                </c:pt>
              </c:strCache>
            </c:strRef>
          </c:cat>
          <c:val>
            <c:numRef>
              <c:f>Sheet1!$B$8:$D$8</c:f>
              <c:numCache>
                <c:formatCode>General</c:formatCode>
                <c:ptCount val="3"/>
                <c:pt idx="0">
                  <c:v>31</c:v>
                </c:pt>
                <c:pt idx="1">
                  <c:v>17</c:v>
                </c:pt>
                <c:pt idx="2">
                  <c:v>9</c:v>
                </c:pt>
              </c:numCache>
            </c:numRef>
          </c:val>
        </c:ser>
        <c:ser>
          <c:idx val="7"/>
          <c:order val="7"/>
          <c:tx>
            <c:strRef>
              <c:f>Sheet1!$A$9</c:f>
              <c:strCache>
                <c:ptCount val="1"/>
                <c:pt idx="0">
                  <c:v>A1ATD</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1982-1993 (N=1,280)</c:v>
                </c:pt>
                <c:pt idx="1">
                  <c:v>1994-2003 (N=1,305)</c:v>
                </c:pt>
                <c:pt idx="2">
                  <c:v>2004-6/2015 (N=812)</c:v>
                </c:pt>
              </c:strCache>
            </c:strRef>
          </c:cat>
          <c:val>
            <c:numRef>
              <c:f>Sheet1!$B$9:$D$9</c:f>
              <c:numCache>
                <c:formatCode>General</c:formatCode>
                <c:ptCount val="3"/>
                <c:pt idx="0">
                  <c:v>49</c:v>
                </c:pt>
                <c:pt idx="1">
                  <c:v>10</c:v>
                </c:pt>
                <c:pt idx="2">
                  <c:v>4</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1982-1993 (N=1,280)</c:v>
                </c:pt>
                <c:pt idx="1">
                  <c:v>1994-2003 (N=1,305)</c:v>
                </c:pt>
                <c:pt idx="2">
                  <c:v>2004-6/2015 (N=812)</c:v>
                </c:pt>
              </c:strCache>
            </c:strRef>
          </c:cat>
          <c:val>
            <c:numRef>
              <c:f>Sheet1!$B$10:$D$10</c:f>
              <c:numCache>
                <c:formatCode>General</c:formatCode>
                <c:ptCount val="3"/>
                <c:pt idx="0">
                  <c:v>46</c:v>
                </c:pt>
                <c:pt idx="1">
                  <c:v>90</c:v>
                </c:pt>
                <c:pt idx="2">
                  <c:v>82</c:v>
                </c:pt>
              </c:numCache>
            </c:numRef>
          </c:val>
        </c:ser>
        <c:dLbls>
          <c:showLegendKey val="0"/>
          <c:showVal val="0"/>
          <c:showCatName val="0"/>
          <c:showSerName val="0"/>
          <c:showPercent val="0"/>
          <c:showBubbleSize val="0"/>
        </c:dLbls>
        <c:gapWidth val="60"/>
        <c:overlap val="100"/>
        <c:axId val="888220352"/>
        <c:axId val="888220744"/>
      </c:barChart>
      <c:catAx>
        <c:axId val="888220352"/>
        <c:scaling>
          <c:orientation val="minMax"/>
        </c:scaling>
        <c:delete val="1"/>
        <c:axPos val="b"/>
        <c:numFmt formatCode="General" sourceLinked="0"/>
        <c:majorTickMark val="out"/>
        <c:minorTickMark val="none"/>
        <c:tickLblPos val="none"/>
        <c:crossAx val="888220744"/>
        <c:crosses val="autoZero"/>
        <c:auto val="1"/>
        <c:lblAlgn val="ctr"/>
        <c:lblOffset val="100"/>
        <c:noMultiLvlLbl val="0"/>
      </c:catAx>
      <c:valAx>
        <c:axId val="88822074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1.7812428051756687E-2"/>
              <c:y val="0.28554863477886161"/>
            </c:manualLayout>
          </c:layout>
          <c:overlay val="0"/>
        </c:title>
        <c:numFmt formatCode="0%" sourceLinked="1"/>
        <c:majorTickMark val="out"/>
        <c:minorTickMark val="none"/>
        <c:tickLblPos val="nextTo"/>
        <c:txPr>
          <a:bodyPr/>
          <a:lstStyle/>
          <a:p>
            <a:pPr>
              <a:defRPr sz="1500" b="1"/>
            </a:pPr>
            <a:endParaRPr lang="en-US"/>
          </a:p>
        </c:txPr>
        <c:crossAx val="888220352"/>
        <c:crosses val="autoZero"/>
        <c:crossBetween val="between"/>
      </c:valAx>
      <c:spPr>
        <a:solidFill>
          <a:srgbClr val="000000"/>
        </a:solidFill>
        <a:ln>
          <a:solidFill>
            <a:srgbClr val="FFFFFF"/>
          </a:solidFill>
        </a:ln>
      </c:spPr>
    </c:plotArea>
    <c:legend>
      <c:legendPos val="r"/>
      <c:layout>
        <c:manualLayout>
          <c:xMode val="edge"/>
          <c:yMode val="edge"/>
          <c:x val="0.74827631459860633"/>
          <c:y val="1.5904924197908097E-2"/>
          <c:w val="0.20558987238664136"/>
          <c:h val="0.8915971324479961"/>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280738294809923"/>
          <c:w val="0.87655779984022331"/>
          <c:h val="0.67860955888578445"/>
        </c:manualLayout>
      </c:layout>
      <c:areaChart>
        <c:grouping val="stacked"/>
        <c:varyColors val="0"/>
        <c:ser>
          <c:idx val="0"/>
          <c:order val="0"/>
          <c:tx>
            <c:strRef>
              <c:f>Sheet1!$B$1</c:f>
              <c:strCache>
                <c:ptCount val="1"/>
                <c:pt idx="0">
                  <c:v>CHD</c:v>
                </c:pt>
              </c:strCache>
            </c:strRef>
          </c:tx>
          <c:spPr>
            <a:solidFill>
              <a:srgbClr val="FF0000"/>
            </a:solidFill>
            <a:ln>
              <a:solidFill>
                <a:schemeClr val="bg2"/>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Sheet1!$B$2:$B$26</c:f>
              <c:numCache>
                <c:formatCode>General</c:formatCode>
                <c:ptCount val="25"/>
                <c:pt idx="0">
                  <c:v>27.878799999999998</c:v>
                </c:pt>
                <c:pt idx="1">
                  <c:v>29.761900000000001</c:v>
                </c:pt>
                <c:pt idx="2">
                  <c:v>36.144599999999997</c:v>
                </c:pt>
                <c:pt idx="3">
                  <c:v>36.7742</c:v>
                </c:pt>
                <c:pt idx="4">
                  <c:v>40.540500000000002</c:v>
                </c:pt>
                <c:pt idx="5">
                  <c:v>41.847799999999999</c:v>
                </c:pt>
                <c:pt idx="6">
                  <c:v>34.959299999999999</c:v>
                </c:pt>
                <c:pt idx="7">
                  <c:v>42.0732</c:v>
                </c:pt>
                <c:pt idx="8">
                  <c:v>32.824399999999997</c:v>
                </c:pt>
                <c:pt idx="9">
                  <c:v>42.647100000000002</c:v>
                </c:pt>
                <c:pt idx="10">
                  <c:v>42.608699999999999</c:v>
                </c:pt>
                <c:pt idx="11">
                  <c:v>38.297899999999998</c:v>
                </c:pt>
                <c:pt idx="12">
                  <c:v>39.583300000000001</c:v>
                </c:pt>
                <c:pt idx="13">
                  <c:v>46.7532</c:v>
                </c:pt>
                <c:pt idx="14">
                  <c:v>48.351599999999998</c:v>
                </c:pt>
                <c:pt idx="15">
                  <c:v>39.5349</c:v>
                </c:pt>
                <c:pt idx="16">
                  <c:v>41.176499999999997</c:v>
                </c:pt>
                <c:pt idx="17">
                  <c:v>29.411799999999999</c:v>
                </c:pt>
                <c:pt idx="18">
                  <c:v>40.506300000000003</c:v>
                </c:pt>
                <c:pt idx="19">
                  <c:v>40</c:v>
                </c:pt>
                <c:pt idx="20">
                  <c:v>34.146299999999997</c:v>
                </c:pt>
                <c:pt idx="21">
                  <c:v>28.571400000000001</c:v>
                </c:pt>
                <c:pt idx="22">
                  <c:v>27.536200000000001</c:v>
                </c:pt>
                <c:pt idx="23">
                  <c:v>17.777799999999999</c:v>
                </c:pt>
                <c:pt idx="24">
                  <c:v>34</c:v>
                </c:pt>
              </c:numCache>
            </c:numRef>
          </c:val>
        </c:ser>
        <c:ser>
          <c:idx val="1"/>
          <c:order val="1"/>
          <c:tx>
            <c:strRef>
              <c:f>Sheet1!$C$1</c:f>
              <c:strCache>
                <c:ptCount val="1"/>
                <c:pt idx="0">
                  <c:v>PAH</c:v>
                </c:pt>
              </c:strCache>
            </c:strRef>
          </c:tx>
          <c:spPr>
            <a:solidFill>
              <a:srgbClr val="FFFF00"/>
            </a:solidFill>
            <a:ln>
              <a:solidFill>
                <a:schemeClr val="bg2"/>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Sheet1!$C$2:$C$26</c:f>
              <c:numCache>
                <c:formatCode>General</c:formatCode>
                <c:ptCount val="25"/>
                <c:pt idx="0">
                  <c:v>24.848500000000001</c:v>
                </c:pt>
                <c:pt idx="1">
                  <c:v>23.214300000000001</c:v>
                </c:pt>
                <c:pt idx="2">
                  <c:v>19.277100000000001</c:v>
                </c:pt>
                <c:pt idx="3">
                  <c:v>27.741900000000001</c:v>
                </c:pt>
                <c:pt idx="4">
                  <c:v>24.864899999999999</c:v>
                </c:pt>
                <c:pt idx="5">
                  <c:v>24.456499999999998</c:v>
                </c:pt>
                <c:pt idx="6">
                  <c:v>25.203299999999999</c:v>
                </c:pt>
                <c:pt idx="7">
                  <c:v>33.5366</c:v>
                </c:pt>
                <c:pt idx="8">
                  <c:v>23.664100000000001</c:v>
                </c:pt>
                <c:pt idx="9">
                  <c:v>25</c:v>
                </c:pt>
                <c:pt idx="10">
                  <c:v>24.347799999999999</c:v>
                </c:pt>
                <c:pt idx="11">
                  <c:v>22.340399999999999</c:v>
                </c:pt>
                <c:pt idx="12">
                  <c:v>28.125</c:v>
                </c:pt>
                <c:pt idx="13">
                  <c:v>15.5844</c:v>
                </c:pt>
                <c:pt idx="14">
                  <c:v>20.879100000000001</c:v>
                </c:pt>
                <c:pt idx="15">
                  <c:v>27.907</c:v>
                </c:pt>
                <c:pt idx="16">
                  <c:v>36.470599999999997</c:v>
                </c:pt>
                <c:pt idx="17">
                  <c:v>32.941200000000002</c:v>
                </c:pt>
                <c:pt idx="18">
                  <c:v>27.848099999999999</c:v>
                </c:pt>
                <c:pt idx="19">
                  <c:v>21.428599999999999</c:v>
                </c:pt>
                <c:pt idx="20">
                  <c:v>21.9512</c:v>
                </c:pt>
                <c:pt idx="21">
                  <c:v>26.785699999999999</c:v>
                </c:pt>
                <c:pt idx="22">
                  <c:v>27.536200000000001</c:v>
                </c:pt>
                <c:pt idx="23">
                  <c:v>35.555599999999998</c:v>
                </c:pt>
                <c:pt idx="24">
                  <c:v>16</c:v>
                </c:pt>
              </c:numCache>
            </c:numRef>
          </c:val>
        </c:ser>
        <c:ser>
          <c:idx val="2"/>
          <c:order val="2"/>
          <c:tx>
            <c:strRef>
              <c:f>Sheet1!$D$1</c:f>
              <c:strCache>
                <c:ptCount val="1"/>
                <c:pt idx="0">
                  <c:v>CF</c:v>
                </c:pt>
              </c:strCache>
            </c:strRef>
          </c:tx>
          <c:spPr>
            <a:solidFill>
              <a:srgbClr val="20F703"/>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Sheet1!$D$2:$D$26</c:f>
              <c:numCache>
                <c:formatCode>General</c:formatCode>
                <c:ptCount val="25"/>
                <c:pt idx="0">
                  <c:v>23.636399999999998</c:v>
                </c:pt>
                <c:pt idx="1">
                  <c:v>25.595199999999998</c:v>
                </c:pt>
                <c:pt idx="2">
                  <c:v>16.8675</c:v>
                </c:pt>
                <c:pt idx="3">
                  <c:v>11.6129</c:v>
                </c:pt>
                <c:pt idx="4">
                  <c:v>15.1351</c:v>
                </c:pt>
                <c:pt idx="5">
                  <c:v>15.2174</c:v>
                </c:pt>
                <c:pt idx="6">
                  <c:v>20.325199999999999</c:v>
                </c:pt>
                <c:pt idx="7">
                  <c:v>13.4146</c:v>
                </c:pt>
                <c:pt idx="8">
                  <c:v>19.084</c:v>
                </c:pt>
                <c:pt idx="9">
                  <c:v>15.4412</c:v>
                </c:pt>
                <c:pt idx="10">
                  <c:v>14.7826</c:v>
                </c:pt>
                <c:pt idx="11">
                  <c:v>18.085100000000001</c:v>
                </c:pt>
                <c:pt idx="12">
                  <c:v>9.375</c:v>
                </c:pt>
                <c:pt idx="13">
                  <c:v>11.6883</c:v>
                </c:pt>
                <c:pt idx="14">
                  <c:v>5.4945000000000004</c:v>
                </c:pt>
                <c:pt idx="15">
                  <c:v>6.9767000000000001</c:v>
                </c:pt>
                <c:pt idx="16">
                  <c:v>3.5293999999999999</c:v>
                </c:pt>
                <c:pt idx="17">
                  <c:v>3.5293999999999999</c:v>
                </c:pt>
                <c:pt idx="18">
                  <c:v>5.0632999999999999</c:v>
                </c:pt>
                <c:pt idx="19">
                  <c:v>11.428599999999999</c:v>
                </c:pt>
                <c:pt idx="20">
                  <c:v>6.0975999999999999</c:v>
                </c:pt>
                <c:pt idx="21">
                  <c:v>10.7143</c:v>
                </c:pt>
                <c:pt idx="22">
                  <c:v>4.3478000000000003</c:v>
                </c:pt>
                <c:pt idx="23">
                  <c:v>4.4443999999999999</c:v>
                </c:pt>
                <c:pt idx="24">
                  <c:v>8</c:v>
                </c:pt>
              </c:numCache>
            </c:numRef>
          </c:val>
        </c:ser>
        <c:ser>
          <c:idx val="3"/>
          <c:order val="3"/>
          <c:tx>
            <c:strRef>
              <c:f>Sheet1!$E$1</c:f>
              <c:strCache>
                <c:ptCount val="1"/>
                <c:pt idx="0">
                  <c:v>CM</c:v>
                </c:pt>
              </c:strCache>
            </c:strRef>
          </c:tx>
          <c:spPr>
            <a:solidFill>
              <a:schemeClr val="bg1">
                <a:lumMod val="50000"/>
                <a:lumOff val="50000"/>
              </a:schemeClr>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Sheet1!$E$2:$E$26</c:f>
              <c:numCache>
                <c:formatCode>General</c:formatCode>
                <c:ptCount val="25"/>
                <c:pt idx="0">
                  <c:v>0.60609999999999997</c:v>
                </c:pt>
                <c:pt idx="1">
                  <c:v>2.3809999999999998</c:v>
                </c:pt>
                <c:pt idx="2">
                  <c:v>1.2048000000000001</c:v>
                </c:pt>
                <c:pt idx="3">
                  <c:v>5.8064999999999998</c:v>
                </c:pt>
                <c:pt idx="4">
                  <c:v>4.3243</c:v>
                </c:pt>
                <c:pt idx="5">
                  <c:v>4.3478000000000003</c:v>
                </c:pt>
                <c:pt idx="6">
                  <c:v>4.8780000000000001</c:v>
                </c:pt>
                <c:pt idx="7">
                  <c:v>4.8780000000000001</c:v>
                </c:pt>
                <c:pt idx="8">
                  <c:v>5.3434999999999997</c:v>
                </c:pt>
                <c:pt idx="9">
                  <c:v>1.4705999999999999</c:v>
                </c:pt>
                <c:pt idx="10">
                  <c:v>6.0869999999999997</c:v>
                </c:pt>
                <c:pt idx="11">
                  <c:v>2.1276999999999999</c:v>
                </c:pt>
                <c:pt idx="12">
                  <c:v>10.416700000000001</c:v>
                </c:pt>
                <c:pt idx="13">
                  <c:v>9.0908999999999995</c:v>
                </c:pt>
                <c:pt idx="14">
                  <c:v>7.6923000000000004</c:v>
                </c:pt>
                <c:pt idx="15">
                  <c:v>5.8140000000000001</c:v>
                </c:pt>
                <c:pt idx="16">
                  <c:v>4.7058999999999997</c:v>
                </c:pt>
                <c:pt idx="17">
                  <c:v>10.588200000000001</c:v>
                </c:pt>
                <c:pt idx="18">
                  <c:v>13.924099999999999</c:v>
                </c:pt>
                <c:pt idx="19">
                  <c:v>8.5714000000000006</c:v>
                </c:pt>
                <c:pt idx="20">
                  <c:v>13.4146</c:v>
                </c:pt>
                <c:pt idx="21">
                  <c:v>17.857099999999999</c:v>
                </c:pt>
                <c:pt idx="22">
                  <c:v>13.0435</c:v>
                </c:pt>
                <c:pt idx="23">
                  <c:v>26.666699999999999</c:v>
                </c:pt>
                <c:pt idx="24">
                  <c:v>8</c:v>
                </c:pt>
              </c:numCache>
            </c:numRef>
          </c:val>
        </c:ser>
        <c:ser>
          <c:idx val="4"/>
          <c:order val="4"/>
          <c:tx>
            <c:strRef>
              <c:f>Sheet1!$F$1</c:f>
              <c:strCache>
                <c:ptCount val="1"/>
                <c:pt idx="0">
                  <c:v>COPD</c:v>
                </c:pt>
              </c:strCache>
            </c:strRef>
          </c:tx>
          <c:spPr>
            <a:solidFill>
              <a:srgbClr val="9900FF"/>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Sheet1!$F$2:$F$26</c:f>
              <c:numCache>
                <c:formatCode>General</c:formatCode>
                <c:ptCount val="25"/>
                <c:pt idx="0">
                  <c:v>6.6666699999999999</c:v>
                </c:pt>
                <c:pt idx="1">
                  <c:v>2.9761899999999999</c:v>
                </c:pt>
                <c:pt idx="2">
                  <c:v>9.0361399999999996</c:v>
                </c:pt>
                <c:pt idx="3">
                  <c:v>3.8709699999999998</c:v>
                </c:pt>
                <c:pt idx="4">
                  <c:v>5.9459499999999998</c:v>
                </c:pt>
                <c:pt idx="5">
                  <c:v>3.2608700000000002</c:v>
                </c:pt>
                <c:pt idx="6">
                  <c:v>2.4390200000000002</c:v>
                </c:pt>
                <c:pt idx="7">
                  <c:v>2.4390200000000002</c:v>
                </c:pt>
                <c:pt idx="8">
                  <c:v>5.3435100000000002</c:v>
                </c:pt>
                <c:pt idx="9">
                  <c:v>5.1470599999999997</c:v>
                </c:pt>
                <c:pt idx="10">
                  <c:v>3.4782600000000001</c:v>
                </c:pt>
                <c:pt idx="11">
                  <c:v>0</c:v>
                </c:pt>
                <c:pt idx="12">
                  <c:v>3.125</c:v>
                </c:pt>
                <c:pt idx="13">
                  <c:v>3.8961000000000001</c:v>
                </c:pt>
                <c:pt idx="14">
                  <c:v>3.2967</c:v>
                </c:pt>
                <c:pt idx="15">
                  <c:v>0</c:v>
                </c:pt>
                <c:pt idx="16">
                  <c:v>2.3529399999999998</c:v>
                </c:pt>
                <c:pt idx="17">
                  <c:v>1.1764699999999999</c:v>
                </c:pt>
                <c:pt idx="18">
                  <c:v>2.53165</c:v>
                </c:pt>
                <c:pt idx="19">
                  <c:v>1.4285699999999999</c:v>
                </c:pt>
                <c:pt idx="20">
                  <c:v>1.2195100000000001</c:v>
                </c:pt>
                <c:pt idx="21">
                  <c:v>1.7857099999999999</c:v>
                </c:pt>
                <c:pt idx="22">
                  <c:v>8.6956500000000005</c:v>
                </c:pt>
                <c:pt idx="23">
                  <c:v>0</c:v>
                </c:pt>
                <c:pt idx="24">
                  <c:v>0</c:v>
                </c:pt>
              </c:numCache>
            </c:numRef>
          </c:val>
        </c:ser>
        <c:ser>
          <c:idx val="5"/>
          <c:order val="5"/>
          <c:tx>
            <c:strRef>
              <c:f>Sheet1!$G$1</c:f>
              <c:strCache>
                <c:ptCount val="1"/>
                <c:pt idx="0">
                  <c:v>ILD</c:v>
                </c:pt>
              </c:strCache>
            </c:strRef>
          </c:tx>
          <c:spPr>
            <a:solidFill>
              <a:srgbClr val="FF9900"/>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Sheet1!$G$2:$G$26</c:f>
              <c:numCache>
                <c:formatCode>General</c:formatCode>
                <c:ptCount val="25"/>
                <c:pt idx="0">
                  <c:v>4.8484999999999996</c:v>
                </c:pt>
                <c:pt idx="1">
                  <c:v>5.3571</c:v>
                </c:pt>
                <c:pt idx="2">
                  <c:v>7.8312999999999997</c:v>
                </c:pt>
                <c:pt idx="3">
                  <c:v>2.5806</c:v>
                </c:pt>
                <c:pt idx="4">
                  <c:v>2.7027000000000001</c:v>
                </c:pt>
                <c:pt idx="5">
                  <c:v>2.1739000000000002</c:v>
                </c:pt>
                <c:pt idx="6">
                  <c:v>0.81299999999999994</c:v>
                </c:pt>
                <c:pt idx="7">
                  <c:v>0.60980000000000001</c:v>
                </c:pt>
                <c:pt idx="8">
                  <c:v>0.76339999999999997</c:v>
                </c:pt>
                <c:pt idx="9">
                  <c:v>0.73529999999999995</c:v>
                </c:pt>
                <c:pt idx="10">
                  <c:v>0</c:v>
                </c:pt>
                <c:pt idx="11">
                  <c:v>4.2553000000000001</c:v>
                </c:pt>
                <c:pt idx="12">
                  <c:v>0</c:v>
                </c:pt>
                <c:pt idx="13">
                  <c:v>3.8961000000000001</c:v>
                </c:pt>
                <c:pt idx="14">
                  <c:v>2.1978</c:v>
                </c:pt>
                <c:pt idx="15">
                  <c:v>3.4883999999999999</c:v>
                </c:pt>
                <c:pt idx="16">
                  <c:v>3.5293999999999999</c:v>
                </c:pt>
                <c:pt idx="17">
                  <c:v>8.2353000000000005</c:v>
                </c:pt>
                <c:pt idx="18">
                  <c:v>3.7974999999999999</c:v>
                </c:pt>
                <c:pt idx="19">
                  <c:v>8.5714000000000006</c:v>
                </c:pt>
                <c:pt idx="20">
                  <c:v>7.3170999999999999</c:v>
                </c:pt>
                <c:pt idx="21">
                  <c:v>5.3571</c:v>
                </c:pt>
                <c:pt idx="22">
                  <c:v>7.2464000000000004</c:v>
                </c:pt>
                <c:pt idx="23">
                  <c:v>8.8888999999999996</c:v>
                </c:pt>
                <c:pt idx="24">
                  <c:v>12</c:v>
                </c:pt>
              </c:numCache>
            </c:numRef>
          </c:val>
        </c:ser>
        <c:dLbls>
          <c:showLegendKey val="0"/>
          <c:showVal val="0"/>
          <c:showCatName val="0"/>
          <c:showSerName val="0"/>
          <c:showPercent val="0"/>
          <c:showBubbleSize val="0"/>
        </c:dLbls>
        <c:axId val="888221528"/>
        <c:axId val="888221920"/>
      </c:areaChart>
      <c:catAx>
        <c:axId val="888221528"/>
        <c:scaling>
          <c:orientation val="minMax"/>
        </c:scaling>
        <c:delete val="0"/>
        <c:axPos val="b"/>
        <c:title>
          <c:tx>
            <c:rich>
              <a:bodyPr/>
              <a:lstStyle/>
              <a:p>
                <a:pPr>
                  <a:defRPr sz="1700"/>
                </a:pPr>
                <a:r>
                  <a:rPr lang="en-US" sz="1700" dirty="0" smtClean="0"/>
                  <a:t>Transplant Year</a:t>
                </a:r>
                <a:endParaRPr lang="en-US" sz="1700" dirty="0"/>
              </a:p>
            </c:rich>
          </c:tx>
          <c:layout/>
          <c:overlay val="0"/>
        </c:title>
        <c:numFmt formatCode="0" sourceLinked="0"/>
        <c:majorTickMark val="out"/>
        <c:minorTickMark val="none"/>
        <c:tickLblPos val="nextTo"/>
        <c:txPr>
          <a:bodyPr rot="-2700000" vert="horz"/>
          <a:lstStyle/>
          <a:p>
            <a:pPr>
              <a:defRPr sz="1500" b="1"/>
            </a:pPr>
            <a:endParaRPr lang="en-US"/>
          </a:p>
        </c:txPr>
        <c:crossAx val="888221920"/>
        <c:crosses val="autoZero"/>
        <c:auto val="1"/>
        <c:lblAlgn val="ctr"/>
        <c:lblOffset val="100"/>
        <c:tickLblSkip val="1"/>
        <c:noMultiLvlLbl val="0"/>
      </c:catAx>
      <c:valAx>
        <c:axId val="888221920"/>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0773"/>
            </c:manualLayout>
          </c:layout>
          <c:overlay val="0"/>
        </c:title>
        <c:numFmt formatCode="General" sourceLinked="1"/>
        <c:majorTickMark val="out"/>
        <c:minorTickMark val="none"/>
        <c:tickLblPos val="nextTo"/>
        <c:txPr>
          <a:bodyPr/>
          <a:lstStyle/>
          <a:p>
            <a:pPr>
              <a:defRPr sz="1500" b="1"/>
            </a:pPr>
            <a:endParaRPr lang="en-US"/>
          </a:p>
        </c:txPr>
        <c:crossAx val="888221528"/>
        <c:crosses val="autoZero"/>
        <c:crossBetween val="midCat"/>
      </c:valAx>
      <c:spPr>
        <a:solidFill>
          <a:srgbClr val="000000"/>
        </a:solidFill>
        <a:ln>
          <a:solidFill>
            <a:srgbClr val="FFFFFF"/>
          </a:solidFill>
        </a:ln>
      </c:spPr>
    </c:plotArea>
    <c:legend>
      <c:legendPos val="t"/>
      <c:layout>
        <c:manualLayout>
          <c:xMode val="edge"/>
          <c:yMode val="edge"/>
          <c:x val="0.10570725668701898"/>
          <c:y val="1.5649471553080666E-2"/>
          <c:w val="0.84959336163961929"/>
          <c:h val="0.12130765310506117"/>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5676457649695821"/>
          <c:w val="0.87655779984022308"/>
          <c:h val="0.6572640451953452"/>
        </c:manualLayout>
      </c:layout>
      <c:areaChart>
        <c:grouping val="stacked"/>
        <c:varyColors val="0"/>
        <c:ser>
          <c:idx val="0"/>
          <c:order val="0"/>
          <c:tx>
            <c:strRef>
              <c:f>Sheet1!$B$1</c:f>
              <c:strCache>
                <c:ptCount val="1"/>
                <c:pt idx="0">
                  <c:v>CHD</c:v>
                </c:pt>
              </c:strCache>
            </c:strRef>
          </c:tx>
          <c:spPr>
            <a:solidFill>
              <a:srgbClr val="FF0000"/>
            </a:solidFill>
            <a:ln>
              <a:solidFill>
                <a:schemeClr val="bg2"/>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Sheet1!$B$2:$B$26</c:f>
              <c:numCache>
                <c:formatCode>General</c:formatCode>
                <c:ptCount val="25"/>
                <c:pt idx="0">
                  <c:v>46</c:v>
                </c:pt>
                <c:pt idx="1">
                  <c:v>50</c:v>
                </c:pt>
                <c:pt idx="2">
                  <c:v>60</c:v>
                </c:pt>
                <c:pt idx="3">
                  <c:v>57</c:v>
                </c:pt>
                <c:pt idx="4">
                  <c:v>75</c:v>
                </c:pt>
                <c:pt idx="5">
                  <c:v>77</c:v>
                </c:pt>
                <c:pt idx="6">
                  <c:v>43</c:v>
                </c:pt>
                <c:pt idx="7">
                  <c:v>69</c:v>
                </c:pt>
                <c:pt idx="8">
                  <c:v>43</c:v>
                </c:pt>
                <c:pt idx="9">
                  <c:v>58</c:v>
                </c:pt>
                <c:pt idx="10">
                  <c:v>49</c:v>
                </c:pt>
                <c:pt idx="11">
                  <c:v>36</c:v>
                </c:pt>
                <c:pt idx="12">
                  <c:v>38</c:v>
                </c:pt>
                <c:pt idx="13">
                  <c:v>36</c:v>
                </c:pt>
                <c:pt idx="14">
                  <c:v>44</c:v>
                </c:pt>
                <c:pt idx="15">
                  <c:v>34</c:v>
                </c:pt>
                <c:pt idx="16">
                  <c:v>35</c:v>
                </c:pt>
                <c:pt idx="17">
                  <c:v>25</c:v>
                </c:pt>
                <c:pt idx="18">
                  <c:v>32</c:v>
                </c:pt>
                <c:pt idx="19">
                  <c:v>28</c:v>
                </c:pt>
                <c:pt idx="20">
                  <c:v>28</c:v>
                </c:pt>
                <c:pt idx="21">
                  <c:v>16</c:v>
                </c:pt>
                <c:pt idx="22">
                  <c:v>19</c:v>
                </c:pt>
                <c:pt idx="23">
                  <c:v>8</c:v>
                </c:pt>
                <c:pt idx="24">
                  <c:v>17</c:v>
                </c:pt>
              </c:numCache>
            </c:numRef>
          </c:val>
        </c:ser>
        <c:ser>
          <c:idx val="1"/>
          <c:order val="1"/>
          <c:tx>
            <c:strRef>
              <c:f>Sheet1!$C$1</c:f>
              <c:strCache>
                <c:ptCount val="1"/>
                <c:pt idx="0">
                  <c:v>PAH</c:v>
                </c:pt>
              </c:strCache>
            </c:strRef>
          </c:tx>
          <c:spPr>
            <a:solidFill>
              <a:srgbClr val="FFFF00"/>
            </a:solidFill>
            <a:ln>
              <a:solidFill>
                <a:schemeClr val="bg2"/>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Sheet1!$C$2:$C$26</c:f>
              <c:numCache>
                <c:formatCode>General</c:formatCode>
                <c:ptCount val="25"/>
                <c:pt idx="0">
                  <c:v>41</c:v>
                </c:pt>
                <c:pt idx="1">
                  <c:v>39</c:v>
                </c:pt>
                <c:pt idx="2">
                  <c:v>32</c:v>
                </c:pt>
                <c:pt idx="3">
                  <c:v>43</c:v>
                </c:pt>
                <c:pt idx="4">
                  <c:v>46</c:v>
                </c:pt>
                <c:pt idx="5">
                  <c:v>45</c:v>
                </c:pt>
                <c:pt idx="6">
                  <c:v>31</c:v>
                </c:pt>
                <c:pt idx="7">
                  <c:v>55</c:v>
                </c:pt>
                <c:pt idx="8">
                  <c:v>31</c:v>
                </c:pt>
                <c:pt idx="9">
                  <c:v>34</c:v>
                </c:pt>
                <c:pt idx="10">
                  <c:v>28</c:v>
                </c:pt>
                <c:pt idx="11">
                  <c:v>21</c:v>
                </c:pt>
                <c:pt idx="12">
                  <c:v>27</c:v>
                </c:pt>
                <c:pt idx="13">
                  <c:v>12</c:v>
                </c:pt>
                <c:pt idx="14">
                  <c:v>19</c:v>
                </c:pt>
                <c:pt idx="15">
                  <c:v>24</c:v>
                </c:pt>
                <c:pt idx="16">
                  <c:v>31</c:v>
                </c:pt>
                <c:pt idx="17">
                  <c:v>28</c:v>
                </c:pt>
                <c:pt idx="18">
                  <c:v>22</c:v>
                </c:pt>
                <c:pt idx="19">
                  <c:v>15</c:v>
                </c:pt>
                <c:pt idx="20">
                  <c:v>18</c:v>
                </c:pt>
                <c:pt idx="21">
                  <c:v>15</c:v>
                </c:pt>
                <c:pt idx="22">
                  <c:v>19</c:v>
                </c:pt>
                <c:pt idx="23">
                  <c:v>16</c:v>
                </c:pt>
                <c:pt idx="24">
                  <c:v>8</c:v>
                </c:pt>
              </c:numCache>
            </c:numRef>
          </c:val>
        </c:ser>
        <c:ser>
          <c:idx val="2"/>
          <c:order val="2"/>
          <c:tx>
            <c:strRef>
              <c:f>Sheet1!$D$1</c:f>
              <c:strCache>
                <c:ptCount val="1"/>
                <c:pt idx="0">
                  <c:v>CF</c:v>
                </c:pt>
              </c:strCache>
            </c:strRef>
          </c:tx>
          <c:spPr>
            <a:solidFill>
              <a:srgbClr val="20F703"/>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Sheet1!$D$2:$D$26</c:f>
              <c:numCache>
                <c:formatCode>General</c:formatCode>
                <c:ptCount val="25"/>
                <c:pt idx="0">
                  <c:v>39</c:v>
                </c:pt>
                <c:pt idx="1">
                  <c:v>43</c:v>
                </c:pt>
                <c:pt idx="2">
                  <c:v>28</c:v>
                </c:pt>
                <c:pt idx="3">
                  <c:v>18</c:v>
                </c:pt>
                <c:pt idx="4">
                  <c:v>28</c:v>
                </c:pt>
                <c:pt idx="5">
                  <c:v>28</c:v>
                </c:pt>
                <c:pt idx="6">
                  <c:v>25</c:v>
                </c:pt>
                <c:pt idx="7">
                  <c:v>22</c:v>
                </c:pt>
                <c:pt idx="8">
                  <c:v>25</c:v>
                </c:pt>
                <c:pt idx="9">
                  <c:v>21</c:v>
                </c:pt>
                <c:pt idx="10">
                  <c:v>17</c:v>
                </c:pt>
                <c:pt idx="11">
                  <c:v>17</c:v>
                </c:pt>
                <c:pt idx="12">
                  <c:v>9</c:v>
                </c:pt>
                <c:pt idx="13">
                  <c:v>9</c:v>
                </c:pt>
                <c:pt idx="14">
                  <c:v>5</c:v>
                </c:pt>
                <c:pt idx="15">
                  <c:v>6</c:v>
                </c:pt>
                <c:pt idx="16">
                  <c:v>3</c:v>
                </c:pt>
                <c:pt idx="17">
                  <c:v>3</c:v>
                </c:pt>
                <c:pt idx="18">
                  <c:v>4</c:v>
                </c:pt>
                <c:pt idx="19">
                  <c:v>8</c:v>
                </c:pt>
                <c:pt idx="20">
                  <c:v>5</c:v>
                </c:pt>
                <c:pt idx="21">
                  <c:v>6</c:v>
                </c:pt>
                <c:pt idx="22">
                  <c:v>3</c:v>
                </c:pt>
                <c:pt idx="23">
                  <c:v>2</c:v>
                </c:pt>
                <c:pt idx="24">
                  <c:v>4</c:v>
                </c:pt>
              </c:numCache>
            </c:numRef>
          </c:val>
        </c:ser>
        <c:ser>
          <c:idx val="3"/>
          <c:order val="3"/>
          <c:tx>
            <c:strRef>
              <c:f>Sheet1!$E$1</c:f>
              <c:strCache>
                <c:ptCount val="1"/>
                <c:pt idx="0">
                  <c:v>CM</c:v>
                </c:pt>
              </c:strCache>
            </c:strRef>
          </c:tx>
          <c:spPr>
            <a:solidFill>
              <a:schemeClr val="bg1">
                <a:lumMod val="50000"/>
                <a:lumOff val="50000"/>
              </a:schemeClr>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Sheet1!$E$2:$E$26</c:f>
              <c:numCache>
                <c:formatCode>General</c:formatCode>
                <c:ptCount val="25"/>
                <c:pt idx="0">
                  <c:v>1</c:v>
                </c:pt>
                <c:pt idx="1">
                  <c:v>4</c:v>
                </c:pt>
                <c:pt idx="2">
                  <c:v>2</c:v>
                </c:pt>
                <c:pt idx="3">
                  <c:v>9</c:v>
                </c:pt>
                <c:pt idx="4">
                  <c:v>8</c:v>
                </c:pt>
                <c:pt idx="5">
                  <c:v>8</c:v>
                </c:pt>
                <c:pt idx="6">
                  <c:v>6</c:v>
                </c:pt>
                <c:pt idx="7">
                  <c:v>8</c:v>
                </c:pt>
                <c:pt idx="8">
                  <c:v>7</c:v>
                </c:pt>
                <c:pt idx="9">
                  <c:v>2</c:v>
                </c:pt>
                <c:pt idx="10">
                  <c:v>7</c:v>
                </c:pt>
                <c:pt idx="11">
                  <c:v>2</c:v>
                </c:pt>
                <c:pt idx="12">
                  <c:v>10</c:v>
                </c:pt>
                <c:pt idx="13">
                  <c:v>7</c:v>
                </c:pt>
                <c:pt idx="14">
                  <c:v>7</c:v>
                </c:pt>
                <c:pt idx="15">
                  <c:v>5</c:v>
                </c:pt>
                <c:pt idx="16">
                  <c:v>4</c:v>
                </c:pt>
                <c:pt idx="17">
                  <c:v>9</c:v>
                </c:pt>
                <c:pt idx="18">
                  <c:v>11</c:v>
                </c:pt>
                <c:pt idx="19">
                  <c:v>6</c:v>
                </c:pt>
                <c:pt idx="20">
                  <c:v>11</c:v>
                </c:pt>
                <c:pt idx="21">
                  <c:v>10</c:v>
                </c:pt>
                <c:pt idx="22">
                  <c:v>9</c:v>
                </c:pt>
                <c:pt idx="23">
                  <c:v>12</c:v>
                </c:pt>
                <c:pt idx="24">
                  <c:v>4</c:v>
                </c:pt>
              </c:numCache>
            </c:numRef>
          </c:val>
        </c:ser>
        <c:ser>
          <c:idx val="4"/>
          <c:order val="4"/>
          <c:tx>
            <c:strRef>
              <c:f>Sheet1!$F$1</c:f>
              <c:strCache>
                <c:ptCount val="1"/>
                <c:pt idx="0">
                  <c:v>COPD</c:v>
                </c:pt>
              </c:strCache>
            </c:strRef>
          </c:tx>
          <c:spPr>
            <a:solidFill>
              <a:srgbClr val="9900FF"/>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Sheet1!$F$2:$F$26</c:f>
              <c:numCache>
                <c:formatCode>General</c:formatCode>
                <c:ptCount val="25"/>
                <c:pt idx="0">
                  <c:v>11</c:v>
                </c:pt>
                <c:pt idx="1">
                  <c:v>5</c:v>
                </c:pt>
                <c:pt idx="2">
                  <c:v>15</c:v>
                </c:pt>
                <c:pt idx="3">
                  <c:v>6</c:v>
                </c:pt>
                <c:pt idx="4">
                  <c:v>11</c:v>
                </c:pt>
                <c:pt idx="5">
                  <c:v>6</c:v>
                </c:pt>
                <c:pt idx="6">
                  <c:v>3</c:v>
                </c:pt>
                <c:pt idx="7">
                  <c:v>4</c:v>
                </c:pt>
                <c:pt idx="8">
                  <c:v>7</c:v>
                </c:pt>
                <c:pt idx="9">
                  <c:v>7</c:v>
                </c:pt>
                <c:pt idx="10">
                  <c:v>4</c:v>
                </c:pt>
                <c:pt idx="11">
                  <c:v>0</c:v>
                </c:pt>
                <c:pt idx="12">
                  <c:v>3</c:v>
                </c:pt>
                <c:pt idx="13">
                  <c:v>3</c:v>
                </c:pt>
                <c:pt idx="14">
                  <c:v>3</c:v>
                </c:pt>
                <c:pt idx="15">
                  <c:v>0</c:v>
                </c:pt>
                <c:pt idx="16">
                  <c:v>2</c:v>
                </c:pt>
                <c:pt idx="17">
                  <c:v>1</c:v>
                </c:pt>
                <c:pt idx="18">
                  <c:v>2</c:v>
                </c:pt>
                <c:pt idx="19">
                  <c:v>1</c:v>
                </c:pt>
                <c:pt idx="20">
                  <c:v>1</c:v>
                </c:pt>
                <c:pt idx="21">
                  <c:v>1</c:v>
                </c:pt>
                <c:pt idx="22">
                  <c:v>6</c:v>
                </c:pt>
                <c:pt idx="23">
                  <c:v>0</c:v>
                </c:pt>
                <c:pt idx="24">
                  <c:v>0</c:v>
                </c:pt>
              </c:numCache>
            </c:numRef>
          </c:val>
        </c:ser>
        <c:ser>
          <c:idx val="5"/>
          <c:order val="5"/>
          <c:tx>
            <c:strRef>
              <c:f>Sheet1!$G$1</c:f>
              <c:strCache>
                <c:ptCount val="1"/>
                <c:pt idx="0">
                  <c:v>ILD</c:v>
                </c:pt>
              </c:strCache>
            </c:strRef>
          </c:tx>
          <c:spPr>
            <a:solidFill>
              <a:srgbClr val="FF9900"/>
            </a:solidFill>
            <a:ln>
              <a:solidFill>
                <a:srgbClr val="000000"/>
              </a:solidFill>
            </a:ln>
          </c:spP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Sheet1!$G$2:$G$26</c:f>
              <c:numCache>
                <c:formatCode>General</c:formatCode>
                <c:ptCount val="25"/>
                <c:pt idx="0">
                  <c:v>8</c:v>
                </c:pt>
                <c:pt idx="1">
                  <c:v>9</c:v>
                </c:pt>
                <c:pt idx="2">
                  <c:v>13</c:v>
                </c:pt>
                <c:pt idx="3">
                  <c:v>4</c:v>
                </c:pt>
                <c:pt idx="4">
                  <c:v>5</c:v>
                </c:pt>
                <c:pt idx="5">
                  <c:v>4</c:v>
                </c:pt>
                <c:pt idx="6">
                  <c:v>1</c:v>
                </c:pt>
                <c:pt idx="7">
                  <c:v>1</c:v>
                </c:pt>
                <c:pt idx="8">
                  <c:v>1</c:v>
                </c:pt>
                <c:pt idx="9">
                  <c:v>1</c:v>
                </c:pt>
                <c:pt idx="10">
                  <c:v>0</c:v>
                </c:pt>
                <c:pt idx="11">
                  <c:v>4</c:v>
                </c:pt>
                <c:pt idx="12">
                  <c:v>0</c:v>
                </c:pt>
                <c:pt idx="13">
                  <c:v>3</c:v>
                </c:pt>
                <c:pt idx="14">
                  <c:v>2</c:v>
                </c:pt>
                <c:pt idx="15">
                  <c:v>3</c:v>
                </c:pt>
                <c:pt idx="16">
                  <c:v>3</c:v>
                </c:pt>
                <c:pt idx="17">
                  <c:v>7</c:v>
                </c:pt>
                <c:pt idx="18">
                  <c:v>3</c:v>
                </c:pt>
                <c:pt idx="19">
                  <c:v>6</c:v>
                </c:pt>
                <c:pt idx="20">
                  <c:v>6</c:v>
                </c:pt>
                <c:pt idx="21">
                  <c:v>3</c:v>
                </c:pt>
                <c:pt idx="22">
                  <c:v>5</c:v>
                </c:pt>
                <c:pt idx="23">
                  <c:v>4</c:v>
                </c:pt>
                <c:pt idx="24">
                  <c:v>6</c:v>
                </c:pt>
              </c:numCache>
            </c:numRef>
          </c:val>
        </c:ser>
        <c:dLbls>
          <c:showLegendKey val="0"/>
          <c:showVal val="0"/>
          <c:showCatName val="0"/>
          <c:showSerName val="0"/>
          <c:showPercent val="0"/>
          <c:showBubbleSize val="0"/>
        </c:dLbls>
        <c:axId val="786797712"/>
        <c:axId val="786798104"/>
      </c:areaChart>
      <c:catAx>
        <c:axId val="786797712"/>
        <c:scaling>
          <c:orientation val="minMax"/>
        </c:scaling>
        <c:delete val="0"/>
        <c:axPos val="b"/>
        <c:title>
          <c:tx>
            <c:rich>
              <a:bodyPr/>
              <a:lstStyle/>
              <a:p>
                <a:pPr>
                  <a:defRPr sz="1700"/>
                </a:pPr>
                <a:r>
                  <a:rPr lang="en-US" sz="1700" dirty="0" smtClean="0"/>
                  <a:t>Transplant Year</a:t>
                </a:r>
                <a:endParaRPr lang="en-US" sz="1700" dirty="0"/>
              </a:p>
            </c:rich>
          </c:tx>
          <c:layout/>
          <c:overlay val="0"/>
        </c:title>
        <c:numFmt formatCode="0" sourceLinked="0"/>
        <c:majorTickMark val="out"/>
        <c:minorTickMark val="none"/>
        <c:tickLblPos val="nextTo"/>
        <c:txPr>
          <a:bodyPr rot="-2700000" vert="horz"/>
          <a:lstStyle/>
          <a:p>
            <a:pPr>
              <a:defRPr sz="1500" b="1"/>
            </a:pPr>
            <a:endParaRPr lang="en-US"/>
          </a:p>
        </c:txPr>
        <c:crossAx val="786798104"/>
        <c:crosses val="autoZero"/>
        <c:auto val="1"/>
        <c:lblAlgn val="ctr"/>
        <c:lblOffset val="100"/>
        <c:tickLblSkip val="1"/>
        <c:noMultiLvlLbl val="0"/>
      </c:catAx>
      <c:valAx>
        <c:axId val="786798104"/>
        <c:scaling>
          <c:orientation val="minMax"/>
          <c:max val="18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088554148122789E-3"/>
              <c:y val="0.23479670268509609"/>
            </c:manualLayout>
          </c:layout>
          <c:overlay val="0"/>
        </c:title>
        <c:numFmt formatCode="General" sourceLinked="1"/>
        <c:majorTickMark val="out"/>
        <c:minorTickMark val="none"/>
        <c:tickLblPos val="nextTo"/>
        <c:txPr>
          <a:bodyPr/>
          <a:lstStyle/>
          <a:p>
            <a:pPr>
              <a:defRPr sz="1500" b="1"/>
            </a:pPr>
            <a:endParaRPr lang="en-US"/>
          </a:p>
        </c:txPr>
        <c:crossAx val="786797712"/>
        <c:crosses val="autoZero"/>
        <c:crossBetween val="midCat"/>
      </c:valAx>
      <c:spPr>
        <a:solidFill>
          <a:srgbClr val="000000"/>
        </a:solidFill>
        <a:ln>
          <a:solidFill>
            <a:srgbClr val="FFFFFF"/>
          </a:solidFill>
        </a:ln>
      </c:spPr>
    </c:plotArea>
    <c:legend>
      <c:legendPos val="t"/>
      <c:layout>
        <c:manualLayout>
          <c:xMode val="edge"/>
          <c:yMode val="edge"/>
          <c:x val="0.11255551751683213"/>
          <c:y val="4.5544780918102684E-2"/>
          <c:w val="0.84300479287915087"/>
          <c:h val="0.11999766957107161"/>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034879429133858"/>
          <c:w val="0.85650245642371625"/>
          <c:h val="0.76488312007874026"/>
        </c:manualLayout>
      </c:layout>
      <c:barChart>
        <c:barDir val="col"/>
        <c:grouping val="percentStacked"/>
        <c:varyColors val="0"/>
        <c:ser>
          <c:idx val="0"/>
          <c:order val="0"/>
          <c:tx>
            <c:strRef>
              <c:f>Sheet1!$A$2</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184</c:v>
                </c:pt>
                <c:pt idx="1">
                  <c:v>99</c:v>
                </c:pt>
                <c:pt idx="2">
                  <c:v>32</c:v>
                </c:pt>
              </c:numCache>
            </c:numRef>
          </c:val>
        </c:ser>
        <c:ser>
          <c:idx val="1"/>
          <c:order val="1"/>
          <c:tx>
            <c:strRef>
              <c:f>Sheet1!$A$3</c:f>
              <c:strCache>
                <c:ptCount val="1"/>
                <c:pt idx="0">
                  <c:v>35-49</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194</c:v>
                </c:pt>
                <c:pt idx="1">
                  <c:v>130</c:v>
                </c:pt>
                <c:pt idx="2">
                  <c:v>30</c:v>
                </c:pt>
              </c:numCache>
            </c:numRef>
          </c:val>
        </c:ser>
        <c:ser>
          <c:idx val="2"/>
          <c:order val="2"/>
          <c:tx>
            <c:strRef>
              <c:f>Sheet1!$A$4</c:f>
              <c:strCache>
                <c:ptCount val="1"/>
                <c:pt idx="0">
                  <c:v>50-59</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96</c:v>
                </c:pt>
                <c:pt idx="1">
                  <c:v>77</c:v>
                </c:pt>
                <c:pt idx="2">
                  <c:v>5</c:v>
                </c:pt>
              </c:numCache>
            </c:numRef>
          </c:val>
        </c:ser>
        <c:ser>
          <c:idx val="3"/>
          <c:order val="3"/>
          <c:tx>
            <c:strRef>
              <c:f>Sheet1!$A$5</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10</c:v>
                </c:pt>
                <c:pt idx="1">
                  <c:v>25</c:v>
                </c:pt>
                <c:pt idx="2">
                  <c:v>1</c:v>
                </c:pt>
              </c:numCache>
            </c:numRef>
          </c:val>
        </c:ser>
        <c:dLbls>
          <c:showLegendKey val="0"/>
          <c:showVal val="0"/>
          <c:showCatName val="0"/>
          <c:showSerName val="0"/>
          <c:showPercent val="0"/>
          <c:showBubbleSize val="0"/>
        </c:dLbls>
        <c:gapWidth val="40"/>
        <c:overlap val="100"/>
        <c:axId val="786798888"/>
        <c:axId val="885888856"/>
      </c:barChart>
      <c:catAx>
        <c:axId val="786798888"/>
        <c:scaling>
          <c:orientation val="minMax"/>
        </c:scaling>
        <c:delete val="0"/>
        <c:axPos val="b"/>
        <c:numFmt formatCode="General" sourceLinked="0"/>
        <c:majorTickMark val="out"/>
        <c:minorTickMark val="none"/>
        <c:tickLblPos val="nextTo"/>
        <c:txPr>
          <a:bodyPr/>
          <a:lstStyle/>
          <a:p>
            <a:pPr>
              <a:defRPr sz="1500" b="1"/>
            </a:pPr>
            <a:endParaRPr lang="en-US"/>
          </a:p>
        </c:txPr>
        <c:crossAx val="885888856"/>
        <c:crosses val="autoZero"/>
        <c:auto val="1"/>
        <c:lblAlgn val="ctr"/>
        <c:lblOffset val="100"/>
        <c:noMultiLvlLbl val="0"/>
      </c:catAx>
      <c:valAx>
        <c:axId val="8858888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786798888"/>
        <c:crosses val="autoZero"/>
        <c:crossBetween val="between"/>
        <c:majorUnit val="0.2"/>
      </c:valAx>
      <c:spPr>
        <a:solidFill>
          <a:srgbClr val="000000"/>
        </a:solidFill>
        <a:ln w="12700">
          <a:solidFill>
            <a:srgbClr val="FFFFFF"/>
          </a:solidFill>
        </a:ln>
      </c:spPr>
    </c:plotArea>
    <c:legend>
      <c:legendPos val="t"/>
      <c:layout>
        <c:manualLayout>
          <c:xMode val="edge"/>
          <c:yMode val="edge"/>
          <c:x val="0.11874105480404692"/>
          <c:y val="1.5625E-2"/>
          <c:w val="0.85415214123875516"/>
          <c:h val="7.966740485564304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699366458503031"/>
          <c:h val="0.84527622555245119"/>
        </c:manualLayout>
      </c:layout>
      <c:barChart>
        <c:barDir val="col"/>
        <c:grouping val="percentStacked"/>
        <c:varyColors val="0"/>
        <c:ser>
          <c:idx val="0"/>
          <c:order val="0"/>
          <c:tx>
            <c:strRef>
              <c:f>Sheet1!$A$2</c:f>
              <c:strCache>
                <c:ptCount val="1"/>
                <c:pt idx="0">
                  <c:v>CHD</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149</c:v>
                </c:pt>
                <c:pt idx="1">
                  <c:v>111</c:v>
                </c:pt>
                <c:pt idx="2">
                  <c:v>28</c:v>
                </c:pt>
              </c:numCache>
            </c:numRef>
          </c:val>
        </c:ser>
        <c:ser>
          <c:idx val="1"/>
          <c:order val="1"/>
          <c:tx>
            <c:strRef>
              <c:f>Sheet1!$A$3</c:f>
              <c:strCache>
                <c:ptCount val="1"/>
                <c:pt idx="0">
                  <c:v>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129</c:v>
                </c:pt>
                <c:pt idx="1">
                  <c:v>85</c:v>
                </c:pt>
                <c:pt idx="2">
                  <c:v>8</c:v>
                </c:pt>
              </c:numCache>
            </c:numRef>
          </c:val>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34</c:v>
                </c:pt>
                <c:pt idx="1">
                  <c:v>7</c:v>
                </c:pt>
                <c:pt idx="2">
                  <c:v>8</c:v>
                </c:pt>
              </c:numCache>
            </c:numRef>
          </c:val>
        </c:ser>
        <c:ser>
          <c:idx val="3"/>
          <c:order val="3"/>
          <c:tx>
            <c:strRef>
              <c:f>Sheet1!$A$5</c:f>
              <c:strCache>
                <c:ptCount val="1"/>
                <c:pt idx="0">
                  <c:v>CM</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48</c:v>
                </c:pt>
                <c:pt idx="1">
                  <c:v>37</c:v>
                </c:pt>
                <c:pt idx="2">
                  <c:v>6</c:v>
                </c:pt>
              </c:numCache>
            </c:numRef>
          </c:val>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8</c:v>
                </c:pt>
                <c:pt idx="1">
                  <c:v>9</c:v>
                </c:pt>
                <c:pt idx="2">
                  <c:v>0</c:v>
                </c:pt>
              </c:numCache>
            </c:numRef>
          </c:val>
        </c:ser>
        <c:ser>
          <c:idx val="5"/>
          <c:order val="5"/>
          <c:tx>
            <c:strRef>
              <c:f>Sheet1!$A$7</c:f>
              <c:strCache>
                <c:ptCount val="1"/>
                <c:pt idx="0">
                  <c:v>ILD</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22</c:v>
                </c:pt>
                <c:pt idx="1">
                  <c:v>26</c:v>
                </c:pt>
                <c:pt idx="2">
                  <c:v>2</c:v>
                </c:pt>
              </c:numCache>
            </c:numRef>
          </c:val>
        </c:ser>
        <c:ser>
          <c:idx val="6"/>
          <c:order val="6"/>
          <c:tx>
            <c:strRef>
              <c:f>Sheet1!$A$8</c:f>
              <c:strCache>
                <c:ptCount val="1"/>
                <c:pt idx="0">
                  <c:v>Retransplant</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Sheet1!$B$8:$D$8</c:f>
              <c:numCache>
                <c:formatCode>General</c:formatCode>
                <c:ptCount val="3"/>
                <c:pt idx="0">
                  <c:v>6</c:v>
                </c:pt>
                <c:pt idx="1">
                  <c:v>2</c:v>
                </c:pt>
                <c:pt idx="2">
                  <c:v>1</c:v>
                </c:pt>
              </c:numCache>
            </c:numRef>
          </c:val>
        </c:ser>
        <c:ser>
          <c:idx val="7"/>
          <c:order val="7"/>
          <c:tx>
            <c:strRef>
              <c:f>Sheet1!$A$9</c:f>
              <c:strCache>
                <c:ptCount val="1"/>
                <c:pt idx="0">
                  <c:v>A1ATD</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Sheet1!$B$9:$D$9</c:f>
              <c:numCache>
                <c:formatCode>General</c:formatCode>
                <c:ptCount val="3"/>
                <c:pt idx="0">
                  <c:v>2</c:v>
                </c:pt>
                <c:pt idx="1">
                  <c:v>1</c:v>
                </c:pt>
                <c:pt idx="2">
                  <c:v>1</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Sheet1!$B$10:$D$10</c:f>
              <c:numCache>
                <c:formatCode>General</c:formatCode>
                <c:ptCount val="3"/>
                <c:pt idx="0">
                  <c:v>26</c:v>
                </c:pt>
                <c:pt idx="1">
                  <c:v>52</c:v>
                </c:pt>
                <c:pt idx="2">
                  <c:v>4</c:v>
                </c:pt>
              </c:numCache>
            </c:numRef>
          </c:val>
        </c:ser>
        <c:dLbls>
          <c:showLegendKey val="0"/>
          <c:showVal val="0"/>
          <c:showCatName val="0"/>
          <c:showSerName val="0"/>
          <c:showPercent val="0"/>
          <c:showBubbleSize val="0"/>
        </c:dLbls>
        <c:gapWidth val="60"/>
        <c:overlap val="100"/>
        <c:axId val="885889640"/>
        <c:axId val="885890032"/>
      </c:barChart>
      <c:catAx>
        <c:axId val="885889640"/>
        <c:scaling>
          <c:orientation val="minMax"/>
        </c:scaling>
        <c:delete val="0"/>
        <c:axPos val="b"/>
        <c:numFmt formatCode="General" sourceLinked="0"/>
        <c:majorTickMark val="out"/>
        <c:minorTickMark val="none"/>
        <c:tickLblPos val="nextTo"/>
        <c:txPr>
          <a:bodyPr/>
          <a:lstStyle/>
          <a:p>
            <a:pPr>
              <a:defRPr sz="1500" b="1"/>
            </a:pPr>
            <a:endParaRPr lang="en-US"/>
          </a:p>
        </c:txPr>
        <c:crossAx val="885890032"/>
        <c:crosses val="autoZero"/>
        <c:auto val="1"/>
        <c:lblAlgn val="ctr"/>
        <c:lblOffset val="100"/>
        <c:noMultiLvlLbl val="0"/>
      </c:catAx>
      <c:valAx>
        <c:axId val="88589003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1.7812428051756687E-2"/>
              <c:y val="0.28554863477886161"/>
            </c:manualLayout>
          </c:layout>
          <c:overlay val="0"/>
        </c:title>
        <c:numFmt formatCode="0%" sourceLinked="1"/>
        <c:majorTickMark val="out"/>
        <c:minorTickMark val="none"/>
        <c:tickLblPos val="nextTo"/>
        <c:txPr>
          <a:bodyPr/>
          <a:lstStyle/>
          <a:p>
            <a:pPr>
              <a:defRPr sz="1500" b="1"/>
            </a:pPr>
            <a:endParaRPr lang="en-US"/>
          </a:p>
        </c:txPr>
        <c:crossAx val="885889640"/>
        <c:crosses val="autoZero"/>
        <c:crossBetween val="between"/>
      </c:valAx>
      <c:spPr>
        <a:solidFill>
          <a:srgbClr val="000000"/>
        </a:solidFill>
        <a:ln>
          <a:solidFill>
            <a:srgbClr val="FFFFFF"/>
          </a:solidFill>
        </a:ln>
      </c:spPr>
    </c:plotArea>
    <c:legend>
      <c:legendPos val="r"/>
      <c:layout>
        <c:manualLayout>
          <c:xMode val="edge"/>
          <c:yMode val="edge"/>
          <c:x val="0.78275907321929594"/>
          <c:y val="6.8708759099941494E-2"/>
          <c:w val="0.19696918273146891"/>
          <c:h val="0.80453245583108079"/>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23"/>
          <c:y val="0.11034879429133858"/>
          <c:w val="0.85181045796000165"/>
          <c:h val="0.74925812007874015"/>
        </c:manualLayout>
      </c:layout>
      <c:barChart>
        <c:barDir val="col"/>
        <c:grouping val="percentStacked"/>
        <c:varyColors val="0"/>
        <c:ser>
          <c:idx val="0"/>
          <c:order val="0"/>
          <c:tx>
            <c:strRef>
              <c:f>Sheet1!$A$2</c:f>
              <c:strCache>
                <c:ptCount val="1"/>
                <c:pt idx="0">
                  <c:v>6-11</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c:v>
                </c:pt>
                <c:pt idx="1">
                  <c:v>2</c:v>
                </c:pt>
                <c:pt idx="2">
                  <c:v>2</c:v>
                </c:pt>
              </c:numCache>
            </c:numRef>
          </c:val>
        </c:ser>
        <c:ser>
          <c:idx val="1"/>
          <c:order val="1"/>
          <c:tx>
            <c:strRef>
              <c:f>Sheet1!$A$3</c:f>
              <c:strCache>
                <c:ptCount val="1"/>
                <c:pt idx="0">
                  <c:v>12-17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42</c:v>
                </c:pt>
                <c:pt idx="1">
                  <c:v>46</c:v>
                </c:pt>
                <c:pt idx="2">
                  <c:v>7</c:v>
                </c:pt>
              </c:numCache>
            </c:numRef>
          </c:val>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153</c:v>
                </c:pt>
                <c:pt idx="1">
                  <c:v>150</c:v>
                </c:pt>
                <c:pt idx="2">
                  <c:v>25</c:v>
                </c:pt>
              </c:numCache>
            </c:numRef>
          </c:val>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187</c:v>
                </c:pt>
                <c:pt idx="1">
                  <c:v>91</c:v>
                </c:pt>
                <c:pt idx="2">
                  <c:v>19</c:v>
                </c:pt>
              </c:numCache>
            </c:numRef>
          </c:val>
        </c:ser>
        <c:ser>
          <c:idx val="4"/>
          <c:order val="4"/>
          <c:tx>
            <c:strRef>
              <c:f>Sheet1!$A$6</c:f>
              <c:strCache>
                <c:ptCount val="1"/>
                <c:pt idx="0">
                  <c:v>50-59</c:v>
                </c:pt>
              </c:strCache>
            </c:strRef>
          </c:tx>
          <c:spPr>
            <a:gradFill>
              <a:gsLst>
                <a:gs pos="0">
                  <a:srgbClr val="6600CC"/>
                </a:gs>
                <a:gs pos="50000">
                  <a:srgbClr val="9933FF"/>
                </a:gs>
                <a:gs pos="100000">
                  <a:srgbClr val="6600CC"/>
                </a:gs>
              </a:gsLst>
              <a:lin ang="0" scaled="1"/>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93</c:v>
                </c:pt>
                <c:pt idx="1">
                  <c:v>36</c:v>
                </c:pt>
                <c:pt idx="2">
                  <c:v>11</c:v>
                </c:pt>
              </c:numCache>
            </c:numRef>
          </c:val>
        </c:ser>
        <c:ser>
          <c:idx val="5"/>
          <c:order val="5"/>
          <c:tx>
            <c:strRef>
              <c:f>Sheet1!$A$7</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8</c:v>
                </c:pt>
                <c:pt idx="1">
                  <c:v>5</c:v>
                </c:pt>
                <c:pt idx="2">
                  <c:v>3</c:v>
                </c:pt>
              </c:numCache>
            </c:numRef>
          </c:val>
        </c:ser>
        <c:dLbls>
          <c:showLegendKey val="0"/>
          <c:showVal val="0"/>
          <c:showCatName val="0"/>
          <c:showSerName val="0"/>
          <c:showPercent val="0"/>
          <c:showBubbleSize val="0"/>
        </c:dLbls>
        <c:gapWidth val="45"/>
        <c:overlap val="100"/>
        <c:axId val="894057032"/>
        <c:axId val="894057424"/>
      </c:barChart>
      <c:catAx>
        <c:axId val="894057032"/>
        <c:scaling>
          <c:orientation val="minMax"/>
        </c:scaling>
        <c:delete val="0"/>
        <c:axPos val="b"/>
        <c:numFmt formatCode="General" sourceLinked="0"/>
        <c:majorTickMark val="out"/>
        <c:minorTickMark val="none"/>
        <c:tickLblPos val="nextTo"/>
        <c:txPr>
          <a:bodyPr/>
          <a:lstStyle/>
          <a:p>
            <a:pPr>
              <a:defRPr sz="1500" b="1"/>
            </a:pPr>
            <a:endParaRPr lang="en-US"/>
          </a:p>
        </c:txPr>
        <c:crossAx val="894057424"/>
        <c:crosses val="autoZero"/>
        <c:auto val="1"/>
        <c:lblAlgn val="ctr"/>
        <c:lblOffset val="100"/>
        <c:noMultiLvlLbl val="0"/>
      </c:catAx>
      <c:valAx>
        <c:axId val="89405742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6.6714182278939228E-4"/>
              <c:y val="0.34301160597112856"/>
            </c:manualLayout>
          </c:layout>
          <c:overlay val="0"/>
        </c:title>
        <c:numFmt formatCode="0%" sourceLinked="1"/>
        <c:majorTickMark val="out"/>
        <c:minorTickMark val="none"/>
        <c:tickLblPos val="nextTo"/>
        <c:txPr>
          <a:bodyPr/>
          <a:lstStyle/>
          <a:p>
            <a:pPr>
              <a:defRPr sz="1500" b="1"/>
            </a:pPr>
            <a:endParaRPr lang="en-US"/>
          </a:p>
        </c:txPr>
        <c:crossAx val="894057032"/>
        <c:crosses val="autoZero"/>
        <c:crossBetween val="between"/>
        <c:majorUnit val="0.2"/>
      </c:valAx>
      <c:spPr>
        <a:solidFill>
          <a:srgbClr val="000000"/>
        </a:solidFill>
        <a:ln w="12700">
          <a:solidFill>
            <a:srgbClr val="FFFFFF"/>
          </a:solidFill>
        </a:ln>
      </c:spPr>
    </c:plotArea>
    <c:legend>
      <c:legendPos val="t"/>
      <c:layout>
        <c:manualLayout>
          <c:xMode val="edge"/>
          <c:yMode val="edge"/>
          <c:x val="0.1092039236620846"/>
          <c:y val="1.5625E-2"/>
          <c:w val="0.8552074158103119"/>
          <c:h val="7.7063238188976924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0.17391</cdr:x>
      <cdr:y>0.90625</cdr:y>
    </cdr:from>
    <cdr:to>
      <cdr:x>0.3913</cdr:x>
      <cdr:y>0.97405</cdr:y>
    </cdr:to>
    <cdr:sp macro="" textlink="">
      <cdr:nvSpPr>
        <cdr:cNvPr id="2" name="TextBox 1"/>
        <cdr:cNvSpPr txBox="1"/>
      </cdr:nvSpPr>
      <cdr:spPr>
        <a:xfrm xmlns:a="http://schemas.openxmlformats.org/drawingml/2006/main">
          <a:off x="1524000" y="4419600"/>
          <a:ext cx="1905000" cy="33063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smtClean="0">
              <a:solidFill>
                <a:srgbClr val="FFFF00"/>
              </a:solidFill>
            </a:rPr>
            <a:t>4/1994-2003</a:t>
          </a:r>
          <a:endParaRPr lang="en-US" sz="18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0.09565</cdr:x>
      <cdr:y>0.84375</cdr:y>
    </cdr:to>
    <cdr:sp macro="" textlink="">
      <cdr:nvSpPr>
        <cdr:cNvPr id="3" name="TextBox 2"/>
        <cdr:cNvSpPr txBox="1"/>
      </cdr:nvSpPr>
      <cdr:spPr>
        <a:xfrm xmlns:a="http://schemas.openxmlformats.org/drawingml/2006/main">
          <a:off x="0" y="0"/>
          <a:ext cx="838200" cy="41148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tx1"/>
              </a:solidFill>
            </a:rPr>
            <a:t>Severe Renal Dysfunction-Free </a:t>
          </a:r>
          <a:r>
            <a:rPr lang="en-US" sz="1700" b="1" dirty="0">
              <a:solidFill>
                <a:schemeClr val="tx1"/>
              </a:solidFill>
            </a:rPr>
            <a:t>S</a:t>
          </a:r>
          <a:r>
            <a:rPr lang="en-US" sz="1700" b="1" i="0" baseline="0" dirty="0" smtClean="0">
              <a:solidFill>
                <a:schemeClr val="tx1"/>
              </a:solidFill>
            </a:rPr>
            <a:t>urvival</a:t>
          </a:r>
          <a:r>
            <a:rPr lang="en-US" sz="1700" b="1" i="0" dirty="0" smtClean="0">
              <a:solidFill>
                <a:schemeClr val="tx1"/>
              </a:solidFill>
            </a:rPr>
            <a:t> (%)</a:t>
          </a:r>
          <a:endParaRPr lang="en-US" sz="1700" b="1" i="0" baseline="0" dirty="0" smtClean="0">
            <a:solidFill>
              <a:schemeClr val="tx1"/>
            </a:solidFill>
          </a:endParaRPr>
        </a:p>
        <a:p xmlns:a="http://schemas.openxmlformats.org/drawingml/2006/main">
          <a:endParaRPr lang="en-US" sz="1100" dirty="0"/>
        </a:p>
      </cdr:txBody>
    </cdr:sp>
  </cdr:relSizeAnchor>
  <cdr:relSizeAnchor xmlns:cdr="http://schemas.openxmlformats.org/drawingml/2006/chartDrawing">
    <cdr:from>
      <cdr:x>0.12389</cdr:x>
      <cdr:y>0.70313</cdr:y>
    </cdr:from>
    <cdr:to>
      <cdr:x>0.67257</cdr:x>
      <cdr:y>0.82812</cdr:y>
    </cdr:to>
    <cdr:sp macro="" textlink="">
      <cdr:nvSpPr>
        <cdr:cNvPr id="4" name="TextBox 3"/>
        <cdr:cNvSpPr txBox="1"/>
      </cdr:nvSpPr>
      <cdr:spPr>
        <a:xfrm xmlns:a="http://schemas.openxmlformats.org/drawingml/2006/main">
          <a:off x="1066800" y="3429000"/>
          <a:ext cx="4724464" cy="609576"/>
        </a:xfrm>
        <a:prstGeom xmlns:a="http://schemas.openxmlformats.org/drawingml/2006/main" prst="rect">
          <a:avLst/>
        </a:prstGeom>
        <a:solidFill xmlns:a="http://schemas.openxmlformats.org/drawingml/2006/main">
          <a:schemeClr val="bg2"/>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*Severe renal dysfunction = </a:t>
          </a:r>
          <a:r>
            <a:rPr lang="en-US" sz="1500" b="1" dirty="0" err="1">
              <a:solidFill>
                <a:schemeClr val="tx1"/>
              </a:solidFill>
            </a:rPr>
            <a:t>Creatinine</a:t>
          </a:r>
          <a:r>
            <a:rPr lang="en-US" sz="1500" b="1" dirty="0">
              <a:solidFill>
                <a:schemeClr val="tx1"/>
              </a:solidFill>
            </a:rPr>
            <a:t> &gt; 2.5 mg/dl (221 </a:t>
          </a:r>
          <a:r>
            <a:rPr lang="en-US" sz="1500" b="1" dirty="0" err="1">
              <a:solidFill>
                <a:schemeClr val="tx1"/>
              </a:solidFill>
            </a:rPr>
            <a:t>μmol</a:t>
          </a:r>
          <a:r>
            <a:rPr lang="en-US" sz="1500" b="1" dirty="0">
              <a:solidFill>
                <a:schemeClr val="tx1"/>
              </a:solidFill>
            </a:rPr>
            <a:t>/L), dialysis or renal transplant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extLst>
      <p:ext uri="{BB962C8B-B14F-4D97-AF65-F5344CB8AC3E}">
        <p14:creationId xmlns:p14="http://schemas.microsoft.com/office/powerpoint/2010/main" val="970096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a:t>
            </a:fld>
            <a:endParaRPr lang="en-US"/>
          </a:p>
        </p:txBody>
      </p:sp>
    </p:spTree>
    <p:extLst>
      <p:ext uri="{BB962C8B-B14F-4D97-AF65-F5344CB8AC3E}">
        <p14:creationId xmlns:p14="http://schemas.microsoft.com/office/powerpoint/2010/main" val="2386497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4087593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2575092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2624590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extLst>
      <p:ext uri="{BB962C8B-B14F-4D97-AF65-F5344CB8AC3E}">
        <p14:creationId xmlns:p14="http://schemas.microsoft.com/office/powerpoint/2010/main" val="10436020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extLst>
      <p:ext uri="{BB962C8B-B14F-4D97-AF65-F5344CB8AC3E}">
        <p14:creationId xmlns:p14="http://schemas.microsoft.com/office/powerpoint/2010/main" val="4284126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extLst>
      <p:ext uri="{BB962C8B-B14F-4D97-AF65-F5344CB8AC3E}">
        <p14:creationId xmlns:p14="http://schemas.microsoft.com/office/powerpoint/2010/main" val="22288340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extLst>
      <p:ext uri="{BB962C8B-B14F-4D97-AF65-F5344CB8AC3E}">
        <p14:creationId xmlns:p14="http://schemas.microsoft.com/office/powerpoint/2010/main" val="2591788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extLst>
      <p:ext uri="{BB962C8B-B14F-4D97-AF65-F5344CB8AC3E}">
        <p14:creationId xmlns:p14="http://schemas.microsoft.com/office/powerpoint/2010/main" val="38822600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Functional status is collected using Karnofsky score for adult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2015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extLst>
      <p:ext uri="{BB962C8B-B14F-4D97-AF65-F5344CB8AC3E}">
        <p14:creationId xmlns:p14="http://schemas.microsoft.com/office/powerpoint/2010/main" val="23165387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2015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extLst>
      <p:ext uri="{BB962C8B-B14F-4D97-AF65-F5344CB8AC3E}">
        <p14:creationId xmlns:p14="http://schemas.microsoft.com/office/powerpoint/2010/main" val="381361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3053766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2015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extLst>
      <p:ext uri="{BB962C8B-B14F-4D97-AF65-F5344CB8AC3E}">
        <p14:creationId xmlns:p14="http://schemas.microsoft.com/office/powerpoint/2010/main" val="4753050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2015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a:p>
        </p:txBody>
      </p:sp>
    </p:spTree>
    <p:extLst>
      <p:ext uri="{BB962C8B-B14F-4D97-AF65-F5344CB8AC3E}">
        <p14:creationId xmlns:p14="http://schemas.microsoft.com/office/powerpoint/2010/main" val="32064014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a:p>
        </p:txBody>
      </p:sp>
    </p:spTree>
    <p:extLst>
      <p:ext uri="{BB962C8B-B14F-4D97-AF65-F5344CB8AC3E}">
        <p14:creationId xmlns:p14="http://schemas.microsoft.com/office/powerpoint/2010/main" val="36864019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a:p>
        </p:txBody>
      </p:sp>
    </p:spTree>
    <p:extLst>
      <p:ext uri="{BB962C8B-B14F-4D97-AF65-F5344CB8AC3E}">
        <p14:creationId xmlns:p14="http://schemas.microsoft.com/office/powerpoint/2010/main" val="39367928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a:p>
        </p:txBody>
      </p:sp>
    </p:spTree>
    <p:extLst>
      <p:ext uri="{BB962C8B-B14F-4D97-AF65-F5344CB8AC3E}">
        <p14:creationId xmlns:p14="http://schemas.microsoft.com/office/powerpoint/2010/main" val="22910220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immunosuppression reported as being provided at the time of the 1-year and 5-year annual follow-up forms.  To provide a snapshot of current practice, only follow-ups occurring between January 2004 and June 2015 were included.  Therefore, this figure does not represent changes in practice between the 1-year follow-up and 5-year follow-up on a cohort of patients.  The patients in the 1-year tabulation are not the same patients as in the 5-year tabulation.</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a:p>
        </p:txBody>
      </p:sp>
    </p:spTree>
    <p:extLst>
      <p:ext uri="{BB962C8B-B14F-4D97-AF65-F5344CB8AC3E}">
        <p14:creationId xmlns:p14="http://schemas.microsoft.com/office/powerpoint/2010/main" val="34157348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immunosuppression reported as being provided at the time of the 1-year and 5-year annual follow-up forms.  To provide a snapshot of current practice, only follow-ups occurring between January 2004 and June 2015 were included.  Therefore, this figure does not represent changes in practice between the 1-year follow-up and 5-year follow-up on a cohort of patients.  The patients in the 1-year tabulation are not the same patients as in the 5-year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a:p>
        </p:txBody>
      </p:sp>
    </p:spTree>
    <p:extLst>
      <p:ext uri="{BB962C8B-B14F-4D97-AF65-F5344CB8AC3E}">
        <p14:creationId xmlns:p14="http://schemas.microsoft.com/office/powerpoint/2010/main" val="7099038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a:p>
        </p:txBody>
      </p:sp>
    </p:spTree>
    <p:extLst>
      <p:ext uri="{BB962C8B-B14F-4D97-AF65-F5344CB8AC3E}">
        <p14:creationId xmlns:p14="http://schemas.microsoft.com/office/powerpoint/2010/main" val="6408809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CAV- and bronchiolitis obliterans-free survival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and bronchiolitis obliterans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 </a:t>
            </a:r>
            <a:r>
              <a:rPr lang="en-US" sz="1200" kern="1200" dirty="0" smtClean="0">
                <a:solidFill>
                  <a:schemeClr val="tx1"/>
                </a:solidFill>
                <a:latin typeface="+mn-lt"/>
                <a:ea typeface="+mn-ea"/>
                <a:cs typeface="+mn-cs"/>
              </a:rPr>
              <a:t>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a:p>
        </p:txBody>
      </p:sp>
    </p:spTree>
    <p:extLst>
      <p:ext uri="{BB962C8B-B14F-4D97-AF65-F5344CB8AC3E}">
        <p14:creationId xmlns:p14="http://schemas.microsoft.com/office/powerpoint/2010/main" val="18412092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Severe renal dysfunction-free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a:p>
        </p:txBody>
      </p:sp>
    </p:spTree>
    <p:extLst>
      <p:ext uri="{BB962C8B-B14F-4D97-AF65-F5344CB8AC3E}">
        <p14:creationId xmlns:p14="http://schemas.microsoft.com/office/powerpoint/2010/main" val="3782579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16133508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year, within 5 years and within 10 years following transplantation. The percentages are based on patients with known responses.  To reduce bias, only patients with responses reported on every follow-up through the 5-year (or 10-year) annual follow-up were included in the “5-Year Survivors” (or “10-Year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a:p>
        </p:txBody>
      </p:sp>
    </p:spTree>
    <p:extLst>
      <p:ext uri="{BB962C8B-B14F-4D97-AF65-F5344CB8AC3E}">
        <p14:creationId xmlns:p14="http://schemas.microsoft.com/office/powerpoint/2010/main" val="13592595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Malignancy-free survival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When available</a:t>
            </a:r>
            <a:r>
              <a:rPr lang="en-US" sz="1200" kern="1200" baseline="0" dirty="0" smtClean="0">
                <a:solidFill>
                  <a:schemeClr val="tx1"/>
                </a:solidFill>
                <a:latin typeface="+mn-lt"/>
                <a:ea typeface="+mn-ea"/>
                <a:cs typeface="+mn-cs"/>
              </a:rPr>
              <a:t>, diagnosis date is used. Otherwise </a:t>
            </a:r>
            <a:r>
              <a:rPr lang="en-US" sz="1200" kern="1200" dirty="0" smtClean="0">
                <a:solidFill>
                  <a:schemeClr val="tx1"/>
                </a:solidFill>
                <a:effectLst/>
                <a:latin typeface="+mn-lt"/>
                <a:ea typeface="+mn-ea"/>
                <a:cs typeface="+mn-cs"/>
              </a:rPr>
              <a:t>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a:p>
        </p:txBody>
      </p:sp>
    </p:spTree>
    <p:extLst>
      <p:ext uri="{BB962C8B-B14F-4D97-AF65-F5344CB8AC3E}">
        <p14:creationId xmlns:p14="http://schemas.microsoft.com/office/powerpoint/2010/main" val="4333826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36</a:t>
            </a:fld>
            <a:endParaRPr lang="en-US"/>
          </a:p>
        </p:txBody>
      </p:sp>
    </p:spTree>
    <p:extLst>
      <p:ext uri="{BB962C8B-B14F-4D97-AF65-F5344CB8AC3E}">
        <p14:creationId xmlns:p14="http://schemas.microsoft.com/office/powerpoint/2010/main" val="32076209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a:p>
        </p:txBody>
      </p:sp>
    </p:spTree>
    <p:extLst>
      <p:ext uri="{BB962C8B-B14F-4D97-AF65-F5344CB8AC3E}">
        <p14:creationId xmlns:p14="http://schemas.microsoft.com/office/powerpoint/2010/main" val="22944473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38</a:t>
            </a:fld>
            <a:endParaRPr lang="en-US"/>
          </a:p>
        </p:txBody>
      </p:sp>
    </p:spTree>
    <p:extLst>
      <p:ext uri="{BB962C8B-B14F-4D97-AF65-F5344CB8AC3E}">
        <p14:creationId xmlns:p14="http://schemas.microsoft.com/office/powerpoint/2010/main" val="31150444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39</a:t>
            </a:fld>
            <a:endParaRPr lang="en-US"/>
          </a:p>
        </p:txBody>
      </p:sp>
    </p:spTree>
    <p:extLst>
      <p:ext uri="{BB962C8B-B14F-4D97-AF65-F5344CB8AC3E}">
        <p14:creationId xmlns:p14="http://schemas.microsoft.com/office/powerpoint/2010/main" val="177014747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42</a:t>
            </a:fld>
            <a:endParaRPr lang="en-US"/>
          </a:p>
        </p:txBody>
      </p:sp>
    </p:spTree>
    <p:extLst>
      <p:ext uri="{BB962C8B-B14F-4D97-AF65-F5344CB8AC3E}">
        <p14:creationId xmlns:p14="http://schemas.microsoft.com/office/powerpoint/2010/main" val="25013193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endParaRPr lang="en-US" dirty="0"/>
          </a:p>
        </p:txBody>
      </p:sp>
      <p:sp>
        <p:nvSpPr>
          <p:cNvPr id="4" name="Slide Number Placeholder 3"/>
          <p:cNvSpPr>
            <a:spLocks noGrp="1"/>
          </p:cNvSpPr>
          <p:nvPr>
            <p:ph type="sldNum" sz="quarter" idx="10"/>
          </p:nvPr>
        </p:nvSpPr>
        <p:spPr/>
        <p:txBody>
          <a:bodyPr/>
          <a:lstStyle/>
          <a:p>
            <a:fld id="{2C4CF527-DB22-4A89-A796-D9BF6FBA4C61}" type="slidenum">
              <a:rPr lang="en-US" smtClean="0"/>
              <a:pPr/>
              <a:t>43</a:t>
            </a:fld>
            <a:endParaRPr lang="en-US" dirty="0"/>
          </a:p>
        </p:txBody>
      </p:sp>
    </p:spTree>
    <p:extLst>
      <p:ext uri="{BB962C8B-B14F-4D97-AF65-F5344CB8AC3E}">
        <p14:creationId xmlns:p14="http://schemas.microsoft.com/office/powerpoint/2010/main" val="28959862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diagnoses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dirty="0"/>
          </a:p>
        </p:txBody>
      </p:sp>
    </p:spTree>
    <p:extLst>
      <p:ext uri="{BB962C8B-B14F-4D97-AF65-F5344CB8AC3E}">
        <p14:creationId xmlns:p14="http://schemas.microsoft.com/office/powerpoint/2010/main" val="38003282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diagnoses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45</a:t>
            </a:fld>
            <a:endParaRPr lang="en-US" dirty="0"/>
          </a:p>
        </p:txBody>
      </p:sp>
    </p:spTree>
    <p:extLst>
      <p:ext uri="{BB962C8B-B14F-4D97-AF65-F5344CB8AC3E}">
        <p14:creationId xmlns:p14="http://schemas.microsoft.com/office/powerpoint/2010/main" val="1827185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1103850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diagnoses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46</a:t>
            </a:fld>
            <a:endParaRPr lang="en-US" dirty="0"/>
          </a:p>
        </p:txBody>
      </p:sp>
    </p:spTree>
    <p:extLst>
      <p:ext uri="{BB962C8B-B14F-4D97-AF65-F5344CB8AC3E}">
        <p14:creationId xmlns:p14="http://schemas.microsoft.com/office/powerpoint/2010/main" val="33004415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diagnoses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47</a:t>
            </a:fld>
            <a:endParaRPr lang="en-US" dirty="0"/>
          </a:p>
        </p:txBody>
      </p:sp>
    </p:spTree>
    <p:extLst>
      <p:ext uri="{BB962C8B-B14F-4D97-AF65-F5344CB8AC3E}">
        <p14:creationId xmlns:p14="http://schemas.microsoft.com/office/powerpoint/2010/main" val="13058715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48</a:t>
            </a:fld>
            <a:endParaRPr lang="en-US"/>
          </a:p>
        </p:txBody>
      </p:sp>
    </p:spTree>
    <p:extLst>
      <p:ext uri="{BB962C8B-B14F-4D97-AF65-F5344CB8AC3E}">
        <p14:creationId xmlns:p14="http://schemas.microsoft.com/office/powerpoint/2010/main" val="30610459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49</a:t>
            </a:fld>
            <a:endParaRPr lang="en-US"/>
          </a:p>
        </p:txBody>
      </p:sp>
    </p:spTree>
    <p:extLst>
      <p:ext uri="{BB962C8B-B14F-4D97-AF65-F5344CB8AC3E}">
        <p14:creationId xmlns:p14="http://schemas.microsoft.com/office/powerpoint/2010/main" val="17126955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Bronchiolitis obliterans-free</a:t>
            </a:r>
            <a:r>
              <a:rPr lang="en-US" sz="1200" kern="1200" baseline="0" dirty="0" smtClean="0">
                <a:solidFill>
                  <a:schemeClr val="tx1"/>
                </a:solidFill>
                <a:latin typeface="+mn-lt"/>
                <a:ea typeface="+mn-ea"/>
                <a:cs typeface="+mn-cs"/>
              </a:rPr>
              <a:t> survival</a:t>
            </a:r>
            <a:r>
              <a:rPr lang="en-US" sz="1200" kern="1200" dirty="0" smtClean="0">
                <a:solidFill>
                  <a:schemeClr val="tx1"/>
                </a:solidFill>
                <a:latin typeface="+mn-lt"/>
                <a:ea typeface="+mn-ea"/>
                <a:cs typeface="+mn-cs"/>
              </a:rPr>
              <a:t>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 </a:t>
            </a:r>
            <a:r>
              <a:rPr lang="en-US" sz="1200" kern="1200" dirty="0" smtClean="0">
                <a:solidFill>
                  <a:schemeClr val="tx1"/>
                </a:solidFill>
                <a:latin typeface="+mn-lt"/>
                <a:ea typeface="+mn-ea"/>
                <a:cs typeface="+mn-cs"/>
              </a:rPr>
              <a:t>Patients were included in the analysis until an unknown response for BOS was reported.  Therefore, the rates seen here may differ from those reported in the cumulative prevalence slide which is based on only those patients with known responses for BOS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50</a:t>
            </a:fld>
            <a:endParaRPr lang="en-US"/>
          </a:p>
        </p:txBody>
      </p:sp>
    </p:spTree>
    <p:extLst>
      <p:ext uri="{BB962C8B-B14F-4D97-AF65-F5344CB8AC3E}">
        <p14:creationId xmlns:p14="http://schemas.microsoft.com/office/powerpoint/2010/main" val="176248193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CAV-free survival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 </a:t>
            </a:r>
            <a:r>
              <a:rPr lang="en-US" sz="1200" kern="1200" dirty="0" smtClean="0">
                <a:solidFill>
                  <a:schemeClr val="tx1"/>
                </a:solidFill>
                <a:latin typeface="+mn-lt"/>
                <a:ea typeface="+mn-ea"/>
                <a:cs typeface="+mn-cs"/>
              </a:rPr>
              <a:t>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51</a:t>
            </a:fld>
            <a:endParaRPr lang="en-US"/>
          </a:p>
        </p:txBody>
      </p:sp>
    </p:spTree>
    <p:extLst>
      <p:ext uri="{BB962C8B-B14F-4D97-AF65-F5344CB8AC3E}">
        <p14:creationId xmlns:p14="http://schemas.microsoft.com/office/powerpoint/2010/main" val="9643426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52</a:t>
            </a:fld>
            <a:endParaRPr lang="en-US"/>
          </a:p>
        </p:txBody>
      </p:sp>
    </p:spTree>
    <p:extLst>
      <p:ext uri="{BB962C8B-B14F-4D97-AF65-F5344CB8AC3E}">
        <p14:creationId xmlns:p14="http://schemas.microsoft.com/office/powerpoint/2010/main" val="364056567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53</a:t>
            </a:fld>
            <a:endParaRPr lang="en-US"/>
          </a:p>
        </p:txBody>
      </p:sp>
    </p:spTree>
    <p:extLst>
      <p:ext uri="{BB962C8B-B14F-4D97-AF65-F5344CB8AC3E}">
        <p14:creationId xmlns:p14="http://schemas.microsoft.com/office/powerpoint/2010/main" val="33395655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54</a:t>
            </a:fld>
            <a:endParaRPr lang="en-US"/>
          </a:p>
        </p:txBody>
      </p:sp>
    </p:spTree>
    <p:extLst>
      <p:ext uri="{BB962C8B-B14F-4D97-AF65-F5344CB8AC3E}">
        <p14:creationId xmlns:p14="http://schemas.microsoft.com/office/powerpoint/2010/main" val="352983020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55</a:t>
            </a:fld>
            <a:endParaRPr lang="en-US"/>
          </a:p>
        </p:txBody>
      </p:sp>
    </p:spTree>
    <p:extLst>
      <p:ext uri="{BB962C8B-B14F-4D97-AF65-F5344CB8AC3E}">
        <p14:creationId xmlns:p14="http://schemas.microsoft.com/office/powerpoint/2010/main" val="2479849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3924873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1201471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4240093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308334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846333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6.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Adult Recipients</a:t>
            </a:r>
            <a:endParaRPr lang="en-US" dirty="0"/>
          </a:p>
        </p:txBody>
      </p:sp>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3" cstate="print"/>
              <a:stretch>
                <a:fillRect/>
              </a:stretch>
            </p:blipFill>
            <p:spPr>
              <a:xfrm>
                <a:off x="1" y="6172200"/>
                <a:ext cx="4952999" cy="685800"/>
              </a:xfrm>
              <a:prstGeom prst="rect">
                <a:avLst/>
              </a:prstGeom>
            </p:spPr>
          </p:pic>
          <p:sp>
            <p:nvSpPr>
              <p:cNvPr id="14"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24258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Major Indications by Year (Number)</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21842358"/>
              </p:ext>
            </p:extLst>
          </p:nvPr>
        </p:nvGraphicFramePr>
        <p:xfrm>
          <a:off x="152400" y="990600"/>
          <a:ext cx="8839200" cy="5250174"/>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524473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lstStyle/>
          <a:p>
            <a:r>
              <a:rPr lang="en-US" sz="2600" dirty="0" smtClean="0"/>
              <a:t>Adult Heart-Lung Transplants</a:t>
            </a:r>
            <a:br>
              <a:rPr lang="en-US" sz="2600" dirty="0" smtClean="0"/>
            </a:br>
            <a:r>
              <a:rPr lang="en-US" sz="2400" dirty="0" smtClean="0"/>
              <a:t>Age Distribution by Location</a:t>
            </a:r>
            <a:br>
              <a:rPr lang="en-US" sz="2400" dirty="0" smtClean="0"/>
            </a:br>
            <a:endParaRPr lang="en-US" sz="2000" dirty="0"/>
          </a:p>
        </p:txBody>
      </p:sp>
      <p:graphicFrame>
        <p:nvGraphicFramePr>
          <p:cNvPr id="10" name="Content Placeholder 9"/>
          <p:cNvGraphicFramePr>
            <a:graphicFrameLocks noGrp="1"/>
          </p:cNvGraphicFramePr>
          <p:nvPr>
            <p:ph idx="1"/>
            <p:extLst/>
          </p:nvPr>
        </p:nvGraphicFramePr>
        <p:xfrm>
          <a:off x="1524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3" name="title_cohort"/>
          <p:cNvSpPr txBox="1"/>
          <p:nvPr/>
        </p:nvSpPr>
        <p:spPr>
          <a:xfrm>
            <a:off x="1790700" y="1057418"/>
            <a:ext cx="5562600" cy="400110"/>
          </a:xfrm>
          <a:prstGeom prst="rect">
            <a:avLst/>
          </a:prstGeom>
          <a:noFill/>
        </p:spPr>
        <p:txBody>
          <a:bodyPr wrap="square" rtlCol="0">
            <a:spAutoFit/>
          </a:bodyPr>
          <a:lstStyle/>
          <a:p>
            <a:pPr algn="ctr"/>
            <a:r>
              <a:rPr lang="en-US" sz="2000" b="1" kern="0" smtClean="0"/>
              <a:t>(Transplants: January 2004 – June 2015)</a:t>
            </a:r>
            <a:endParaRPr lang="en-US" sz="2000" b="1" kern="0" dirty="0"/>
          </a:p>
        </p:txBody>
      </p:sp>
    </p:spTree>
    <p:extLst>
      <p:ext uri="{BB962C8B-B14F-4D97-AF65-F5344CB8AC3E}">
        <p14:creationId xmlns:p14="http://schemas.microsoft.com/office/powerpoint/2010/main" val="1660169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250958681"/>
              </p:ext>
            </p:extLst>
          </p:nvPr>
        </p:nvGraphicFramePr>
        <p:xfrm>
          <a:off x="76200" y="1426152"/>
          <a:ext cx="8839200" cy="4746047"/>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4" name="Title 1"/>
          <p:cNvSpPr txBox="1">
            <a:spLocks/>
          </p:cNvSpPr>
          <p:nvPr/>
        </p:nvSpPr>
        <p:spPr bwMode="auto">
          <a:xfrm>
            <a:off x="0" y="3918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kern="0" dirty="0" smtClean="0"/>
              <a:t>Diagnosis Distribution by Location</a:t>
            </a:r>
            <a:br>
              <a:rPr lang="en-US" sz="2400" kern="0" dirty="0" smtClean="0"/>
            </a:br>
            <a:endParaRPr lang="en-US" sz="2000" kern="0" dirty="0"/>
          </a:p>
        </p:txBody>
      </p:sp>
      <p:sp>
        <p:nvSpPr>
          <p:cNvPr id="15" name="title_cohort"/>
          <p:cNvSpPr txBox="1"/>
          <p:nvPr/>
        </p:nvSpPr>
        <p:spPr>
          <a:xfrm>
            <a:off x="1752600" y="1026043"/>
            <a:ext cx="5638800" cy="400110"/>
          </a:xfrm>
          <a:prstGeom prst="rect">
            <a:avLst/>
          </a:prstGeom>
          <a:noFill/>
        </p:spPr>
        <p:txBody>
          <a:bodyPr wrap="square" rtlCol="0">
            <a:spAutoFit/>
          </a:bodyPr>
          <a:lstStyle/>
          <a:p>
            <a:pPr algn="ctr"/>
            <a:r>
              <a:rPr lang="en-US" sz="2000" b="1" kern="0" smtClean="0"/>
              <a:t>(Transplants: January 2004 – June 2015)</a:t>
            </a:r>
            <a:endParaRPr lang="en-US" sz="2000" b="1" kern="0" dirty="0"/>
          </a:p>
        </p:txBody>
      </p:sp>
    </p:spTree>
    <p:extLst>
      <p:ext uri="{BB962C8B-B14F-4D97-AF65-F5344CB8AC3E}">
        <p14:creationId xmlns:p14="http://schemas.microsoft.com/office/powerpoint/2010/main" val="39504350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524000"/>
          <a:ext cx="8991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8" name="Title 1"/>
          <p:cNvSpPr txBox="1">
            <a:spLocks/>
          </p:cNvSpPr>
          <p:nvPr/>
        </p:nvSpPr>
        <p:spPr bwMode="auto">
          <a:xfrm>
            <a:off x="0" y="3810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800" kern="0" dirty="0" smtClean="0"/>
              <a:t> </a:t>
            </a:r>
            <a:r>
              <a:rPr lang="en-US" sz="2400" kern="0" dirty="0" smtClean="0"/>
              <a:t>Donor Age Distribution by Location</a:t>
            </a:r>
            <a:br>
              <a:rPr lang="en-US" sz="2400" kern="0" dirty="0" smtClean="0"/>
            </a:br>
            <a:endParaRPr lang="en-US" sz="2000" kern="0" dirty="0"/>
          </a:p>
        </p:txBody>
      </p:sp>
      <p:sp>
        <p:nvSpPr>
          <p:cNvPr id="3" name="title_cohort"/>
          <p:cNvSpPr txBox="1"/>
          <p:nvPr/>
        </p:nvSpPr>
        <p:spPr>
          <a:xfrm>
            <a:off x="2038350" y="1061943"/>
            <a:ext cx="5067300" cy="400110"/>
          </a:xfrm>
          <a:prstGeom prst="rect">
            <a:avLst/>
          </a:prstGeom>
          <a:noFill/>
        </p:spPr>
        <p:txBody>
          <a:bodyPr wrap="square" rtlCol="0">
            <a:spAutoFit/>
          </a:bodyPr>
          <a:lstStyle/>
          <a:p>
            <a:pPr algn="ctr"/>
            <a:r>
              <a:rPr lang="en-US" sz="2000" b="1" kern="0" smtClean="0"/>
              <a:t>(Transplants: January 2004 – June 2015)</a:t>
            </a:r>
            <a:endParaRPr lang="en-US" sz="2000" b="1" kern="0" dirty="0"/>
          </a:p>
        </p:txBody>
      </p:sp>
    </p:spTree>
    <p:extLst>
      <p:ext uri="{BB962C8B-B14F-4D97-AF65-F5344CB8AC3E}">
        <p14:creationId xmlns:p14="http://schemas.microsoft.com/office/powerpoint/2010/main" val="28245715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 Transplant Survival and Other Outcomes</a:t>
            </a:r>
            <a:endParaRPr lang="en-US" dirty="0"/>
          </a:p>
        </p:txBody>
      </p:sp>
      <p:grpSp>
        <p:nvGrpSpPr>
          <p:cNvPr id="8" name="Group 7"/>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4248880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4864"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3200" kern="0" dirty="0" smtClean="0"/>
              <a:t/>
            </a:r>
            <a:br>
              <a:rPr lang="en-US" sz="3200" kern="0" dirty="0" smtClean="0"/>
            </a:br>
            <a:r>
              <a:rPr lang="en-US" sz="2600" kern="0" dirty="0" smtClean="0"/>
              <a:t> </a:t>
            </a:r>
            <a:r>
              <a:rPr lang="en-US" sz="2400" kern="0" dirty="0" smtClean="0"/>
              <a:t>Kaplan-Meier Survival</a:t>
            </a:r>
            <a:br>
              <a:rPr lang="en-US" sz="2400" kern="0" dirty="0" smtClean="0"/>
            </a:br>
            <a:r>
              <a:rPr lang="en-US" sz="2000" kern="0" dirty="0" smtClean="0"/>
              <a:t> </a:t>
            </a:r>
            <a:endParaRPr lang="en-US" sz="2000" kern="0" dirty="0"/>
          </a:p>
        </p:txBody>
      </p:sp>
      <p:sp>
        <p:nvSpPr>
          <p:cNvPr id="18" name="median_survival"/>
          <p:cNvSpPr txBox="1"/>
          <p:nvPr/>
        </p:nvSpPr>
        <p:spPr>
          <a:xfrm>
            <a:off x="4715934" y="1756681"/>
            <a:ext cx="3657525" cy="579336"/>
          </a:xfrm>
          <a:prstGeom prst="rect">
            <a:avLst/>
          </a:prstGeom>
          <a:solidFill>
            <a:srgbClr val="000000"/>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 3.3 years</a:t>
            </a:r>
          </a:p>
          <a:p>
            <a:r>
              <a:rPr lang="en-US" sz="1400" b="1" dirty="0" smtClean="0">
                <a:solidFill>
                  <a:schemeClr val="tx1"/>
                </a:solidFill>
              </a:rPr>
              <a:t>Conditional median survival = 10.3 years</a:t>
            </a:r>
            <a:endParaRPr lang="en-US" sz="1400" b="1" dirty="0"/>
          </a:p>
        </p:txBody>
      </p:sp>
      <p:sp>
        <p:nvSpPr>
          <p:cNvPr id="17" name="pvalues"/>
          <p:cNvSpPr txBox="1"/>
          <p:nvPr/>
        </p:nvSpPr>
        <p:spPr>
          <a:xfrm>
            <a:off x="2971800" y="2819400"/>
            <a:ext cx="1219175"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smtClean="0">
                <a:solidFill>
                  <a:schemeClr val="tx1"/>
                </a:solidFill>
              </a:rPr>
              <a:t>N = 3,831</a:t>
            </a:r>
            <a:endParaRPr lang="en-US" sz="1400" b="1" dirty="0">
              <a:solidFill>
                <a:schemeClr val="tx1"/>
              </a:solidFill>
            </a:endParaRPr>
          </a:p>
        </p:txBody>
      </p:sp>
      <p:sp>
        <p:nvSpPr>
          <p:cNvPr id="3" name="title_cohort"/>
          <p:cNvSpPr txBox="1"/>
          <p:nvPr/>
        </p:nvSpPr>
        <p:spPr>
          <a:xfrm>
            <a:off x="2076494" y="1000499"/>
            <a:ext cx="5181600" cy="400110"/>
          </a:xfrm>
          <a:prstGeom prst="rect">
            <a:avLst/>
          </a:prstGeom>
          <a:noFill/>
        </p:spPr>
        <p:txBody>
          <a:bodyPr wrap="square" rtlCol="0">
            <a:spAutoFit/>
          </a:bodyPr>
          <a:lstStyle/>
          <a:p>
            <a:r>
              <a:rPr lang="en-US" sz="2000" b="1" kern="0" smtClean="0"/>
              <a:t>(Transplants: January 1982 – June 2014)</a:t>
            </a:r>
            <a:endParaRPr lang="en-US" sz="2000" b="1" kern="0" dirty="0"/>
          </a:p>
        </p:txBody>
      </p:sp>
    </p:spTree>
    <p:extLst>
      <p:ext uri="{BB962C8B-B14F-4D97-AF65-F5344CB8AC3E}">
        <p14:creationId xmlns:p14="http://schemas.microsoft.com/office/powerpoint/2010/main" val="12579085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70613264"/>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4864" y="219944"/>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kern="0" dirty="0" smtClean="0"/>
              <a:t>Kaplan-Meier Survival by Transplant Type</a:t>
            </a:r>
            <a:r>
              <a:rPr lang="en-US" sz="2800" kern="0" dirty="0" smtClean="0"/>
              <a:t/>
            </a:r>
            <a:br>
              <a:rPr lang="en-US" sz="2800" kern="0" dirty="0" smtClean="0"/>
            </a:br>
            <a:endParaRPr lang="en-US" sz="2000" kern="0" dirty="0"/>
          </a:p>
        </p:txBody>
      </p:sp>
      <p:sp>
        <p:nvSpPr>
          <p:cNvPr id="20" name="median_survival"/>
          <p:cNvSpPr txBox="1"/>
          <p:nvPr/>
        </p:nvSpPr>
        <p:spPr>
          <a:xfrm>
            <a:off x="5257801" y="2438400"/>
            <a:ext cx="3185786" cy="824695"/>
          </a:xfrm>
          <a:prstGeom prst="rect">
            <a:avLst/>
          </a:prstGeom>
          <a:solidFill>
            <a:srgbClr val="000000"/>
          </a:solidFill>
          <a:ln>
            <a:solidFill>
              <a:srgbClr val="FFFF00"/>
            </a:solidFill>
          </a:ln>
        </p:spPr>
        <p:txBody>
          <a:bodyPr wrap="square" lIns="45720" rIns="45720"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(years):</a:t>
            </a:r>
          </a:p>
          <a:p>
            <a:r>
              <a:rPr lang="en-US" sz="1400" b="1" dirty="0" smtClean="0">
                <a:solidFill>
                  <a:schemeClr val="tx1"/>
                </a:solidFill>
              </a:rPr>
              <a:t>Primary: 3.4; Conditional=10.3 Retransplant: 0.3; Conditional=NA</a:t>
            </a:r>
          </a:p>
        </p:txBody>
      </p:sp>
      <p:sp>
        <p:nvSpPr>
          <p:cNvPr id="9" name="pvalues"/>
          <p:cNvSpPr txBox="1"/>
          <p:nvPr/>
        </p:nvSpPr>
        <p:spPr>
          <a:xfrm>
            <a:off x="4343400" y="3520217"/>
            <a:ext cx="1143000" cy="307777"/>
          </a:xfrm>
          <a:prstGeom prst="rect">
            <a:avLst/>
          </a:prstGeom>
          <a:noFill/>
        </p:spPr>
        <p:txBody>
          <a:bodyPr wrap="square" rtlCol="0">
            <a:spAutoFit/>
          </a:bodyPr>
          <a:lstStyle/>
          <a:p>
            <a:r>
              <a:rPr lang="en-US" sz="1400" b="1" dirty="0" smtClean="0">
                <a:solidFill>
                  <a:srgbClr val="FFFF00"/>
                </a:solidFill>
              </a:rPr>
              <a:t>p = 0.0017</a:t>
            </a:r>
            <a:endParaRPr lang="en-US" sz="1400" b="1" dirty="0">
              <a:solidFill>
                <a:srgbClr val="FFFF00"/>
              </a:solidFill>
            </a:endParaRPr>
          </a:p>
        </p:txBody>
      </p:sp>
      <p:sp>
        <p:nvSpPr>
          <p:cNvPr id="3" name="title_cohort"/>
          <p:cNvSpPr txBox="1"/>
          <p:nvPr/>
        </p:nvSpPr>
        <p:spPr>
          <a:xfrm>
            <a:off x="2038394" y="954864"/>
            <a:ext cx="5257800" cy="400110"/>
          </a:xfrm>
          <a:prstGeom prst="rect">
            <a:avLst/>
          </a:prstGeom>
          <a:noFill/>
        </p:spPr>
        <p:txBody>
          <a:bodyPr wrap="square" rtlCol="0">
            <a:spAutoFit/>
          </a:bodyPr>
          <a:lstStyle/>
          <a:p>
            <a:r>
              <a:rPr lang="en-US" sz="2000" b="1" kern="0" smtClean="0"/>
              <a:t>(Transplants: January 1982 – June 2014)</a:t>
            </a:r>
            <a:endParaRPr lang="en-US" sz="2000" b="1" kern="0" dirty="0"/>
          </a:p>
        </p:txBody>
      </p:sp>
    </p:spTree>
    <p:extLst>
      <p:ext uri="{BB962C8B-B14F-4D97-AF65-F5344CB8AC3E}">
        <p14:creationId xmlns:p14="http://schemas.microsoft.com/office/powerpoint/2010/main" val="14233751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775192"/>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0" y="303179"/>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3200" kern="0" dirty="0" smtClean="0"/>
              <a:t/>
            </a:r>
            <a:br>
              <a:rPr lang="en-US" sz="3200" kern="0" dirty="0" smtClean="0"/>
            </a:br>
            <a:r>
              <a:rPr lang="en-US" sz="2400" kern="0" dirty="0" smtClean="0"/>
              <a:t> Kaplan-Meier Survival by Era</a:t>
            </a:r>
            <a:r>
              <a:rPr lang="en-US" sz="2600" kern="0" dirty="0" smtClean="0"/>
              <a:t/>
            </a:r>
            <a:br>
              <a:rPr lang="en-US" sz="2600" kern="0" dirty="0" smtClean="0"/>
            </a:br>
            <a:endParaRPr lang="en-US" sz="2000" kern="0" dirty="0"/>
          </a:p>
        </p:txBody>
      </p:sp>
      <p:sp>
        <p:nvSpPr>
          <p:cNvPr id="20" name="median_survival"/>
          <p:cNvSpPr txBox="1"/>
          <p:nvPr/>
        </p:nvSpPr>
        <p:spPr>
          <a:xfrm>
            <a:off x="3810000" y="1692614"/>
            <a:ext cx="4191037" cy="972229"/>
          </a:xfrm>
          <a:prstGeom prst="rect">
            <a:avLst/>
          </a:prstGeom>
          <a:solidFill>
            <a:srgbClr val="000000"/>
          </a:solidFill>
          <a:ln>
            <a:solidFill>
              <a:srgbClr val="FFFF00"/>
            </a:solidFill>
          </a:ln>
        </p:spPr>
        <p:txBody>
          <a:bodyPr wrap="square" lIns="45720" rIns="4572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(years):</a:t>
            </a:r>
          </a:p>
          <a:p>
            <a:r>
              <a:rPr lang="en-US" sz="1400" b="1" dirty="0" smtClean="0">
                <a:solidFill>
                  <a:schemeClr val="tx1"/>
                </a:solidFill>
              </a:rPr>
              <a:t>1982-1993=2.1; 1994-2003=3.9; 2004-6/2014=5.8; Conditional median survival (years):</a:t>
            </a:r>
          </a:p>
          <a:p>
            <a:r>
              <a:rPr lang="en-US" sz="1400" b="1" dirty="0" smtClean="0">
                <a:solidFill>
                  <a:schemeClr val="tx1"/>
                </a:solidFill>
              </a:rPr>
              <a:t>1982-1993=9.0; 1994-2003=11.5; 2004-6/2014=NA</a:t>
            </a:r>
            <a:endParaRPr lang="en-US" sz="1400" b="1" dirty="0"/>
          </a:p>
        </p:txBody>
      </p:sp>
      <p:sp>
        <p:nvSpPr>
          <p:cNvPr id="19" name="pvalues"/>
          <p:cNvSpPr txBox="1"/>
          <p:nvPr/>
        </p:nvSpPr>
        <p:spPr>
          <a:xfrm>
            <a:off x="1099295" y="4724400"/>
            <a:ext cx="3558244" cy="49533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b="1" dirty="0" smtClean="0">
                <a:solidFill>
                  <a:srgbClr val="FFFF00"/>
                </a:solidFill>
              </a:rPr>
              <a:t>1982-1993 vs. 1994-2003: p&lt;0.0001</a:t>
            </a:r>
          </a:p>
          <a:p>
            <a:r>
              <a:rPr lang="en-US" sz="1200" b="1" dirty="0" smtClean="0">
                <a:solidFill>
                  <a:srgbClr val="FFFF00"/>
                </a:solidFill>
              </a:rPr>
              <a:t>1982-1993 vs. 2004-6/2014: p&lt;0.0001</a:t>
            </a:r>
          </a:p>
          <a:p>
            <a:r>
              <a:rPr lang="en-US" sz="1200" b="1" dirty="0" smtClean="0">
                <a:solidFill>
                  <a:srgbClr val="FFFF00"/>
                </a:solidFill>
              </a:rPr>
              <a:t>1994-2003 vs. 2004-6/2014: p=0.0432</a:t>
            </a:r>
          </a:p>
        </p:txBody>
      </p:sp>
      <p:sp>
        <p:nvSpPr>
          <p:cNvPr id="3" name="title_cohort"/>
          <p:cNvSpPr txBox="1"/>
          <p:nvPr/>
        </p:nvSpPr>
        <p:spPr>
          <a:xfrm>
            <a:off x="2010384" y="981218"/>
            <a:ext cx="5181600" cy="400110"/>
          </a:xfrm>
          <a:prstGeom prst="rect">
            <a:avLst/>
          </a:prstGeom>
          <a:noFill/>
        </p:spPr>
        <p:txBody>
          <a:bodyPr wrap="square" rtlCol="0">
            <a:spAutoFit/>
          </a:bodyPr>
          <a:lstStyle/>
          <a:p>
            <a:r>
              <a:rPr lang="en-US" sz="2000" b="1" kern="0" smtClean="0"/>
              <a:t>(Transplants: January 1982 – June 2014)</a:t>
            </a:r>
            <a:endParaRPr lang="en-US" sz="2000" b="1" kern="0" dirty="0"/>
          </a:p>
        </p:txBody>
      </p:sp>
    </p:spTree>
    <p:extLst>
      <p:ext uri="{BB962C8B-B14F-4D97-AF65-F5344CB8AC3E}">
        <p14:creationId xmlns:p14="http://schemas.microsoft.com/office/powerpoint/2010/main" val="38963597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20852955"/>
              </p:ext>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1622" y="30262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3200" kern="0" dirty="0" smtClean="0"/>
              <a:t/>
            </a:r>
            <a:br>
              <a:rPr lang="en-US" sz="3200" kern="0" dirty="0" smtClean="0"/>
            </a:br>
            <a:r>
              <a:rPr lang="en-US" sz="2400" kern="0" dirty="0" smtClean="0"/>
              <a:t>Kaplan-Meier Survival by Diagnosis </a:t>
            </a:r>
            <a:r>
              <a:rPr lang="en-US" sz="2600" kern="0" dirty="0" smtClean="0"/>
              <a:t/>
            </a:r>
            <a:br>
              <a:rPr lang="en-US" sz="2600" kern="0" dirty="0" smtClean="0"/>
            </a:br>
            <a:r>
              <a:rPr lang="en-US" sz="2000" kern="0" dirty="0" smtClean="0"/>
              <a:t> </a:t>
            </a:r>
            <a:endParaRPr lang="en-US" sz="2000" kern="0" dirty="0"/>
          </a:p>
        </p:txBody>
      </p:sp>
      <p:sp>
        <p:nvSpPr>
          <p:cNvPr id="13" name="median_survival"/>
          <p:cNvSpPr txBox="1"/>
          <p:nvPr/>
        </p:nvSpPr>
        <p:spPr>
          <a:xfrm>
            <a:off x="3810000" y="2696698"/>
            <a:ext cx="4658756" cy="502896"/>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CM=2.3; CF=5.7; CHD=4.8; COPD=2.7; ILD=2.4; PAH=4.5</a:t>
            </a:r>
            <a:endParaRPr lang="en-US" sz="1300" b="1" dirty="0">
              <a:solidFill>
                <a:schemeClr val="tx1"/>
              </a:solidFill>
            </a:endParaRPr>
          </a:p>
        </p:txBody>
      </p:sp>
      <p:sp>
        <p:nvSpPr>
          <p:cNvPr id="12" name="pvalues"/>
          <p:cNvSpPr txBox="1"/>
          <p:nvPr/>
        </p:nvSpPr>
        <p:spPr>
          <a:xfrm>
            <a:off x="1143000" y="5029200"/>
            <a:ext cx="4800600" cy="3219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 &lt; </a:t>
            </a:r>
            <a:r>
              <a:rPr lang="en-US" sz="1400" b="1" dirty="0" smtClean="0">
                <a:solidFill>
                  <a:srgbClr val="FFFF00"/>
                </a:solidFill>
              </a:rPr>
              <a:t>0.05 except CF vs. COPD</a:t>
            </a:r>
            <a:endParaRPr lang="en-US" sz="1400" b="1" dirty="0">
              <a:solidFill>
                <a:srgbClr val="FFFF00"/>
              </a:solidFill>
            </a:endParaRPr>
          </a:p>
        </p:txBody>
      </p:sp>
      <p:sp>
        <p:nvSpPr>
          <p:cNvPr id="3" name="title_cohort"/>
          <p:cNvSpPr txBox="1"/>
          <p:nvPr/>
        </p:nvSpPr>
        <p:spPr>
          <a:xfrm>
            <a:off x="1938657" y="984941"/>
            <a:ext cx="5334000" cy="400110"/>
          </a:xfrm>
          <a:prstGeom prst="rect">
            <a:avLst/>
          </a:prstGeom>
          <a:noFill/>
        </p:spPr>
        <p:txBody>
          <a:bodyPr wrap="square" rtlCol="0">
            <a:spAutoFit/>
          </a:bodyPr>
          <a:lstStyle/>
          <a:p>
            <a:pPr algn="ctr"/>
            <a:r>
              <a:rPr lang="en-US" sz="2000" b="1" kern="0" smtClean="0"/>
              <a:t>(Transplants: January 1990 – June 2014)</a:t>
            </a:r>
            <a:endParaRPr lang="en-US" sz="2000" b="1" kern="0" dirty="0"/>
          </a:p>
        </p:txBody>
      </p:sp>
    </p:spTree>
    <p:extLst>
      <p:ext uri="{BB962C8B-B14F-4D97-AF65-F5344CB8AC3E}">
        <p14:creationId xmlns:p14="http://schemas.microsoft.com/office/powerpoint/2010/main" val="30287506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38897809"/>
              </p:ext>
            </p:extLst>
          </p:nvPr>
        </p:nvGraphicFramePr>
        <p:xfrm>
          <a:off x="228600" y="12954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0" name="Title 1"/>
          <p:cNvSpPr txBox="1">
            <a:spLocks/>
          </p:cNvSpPr>
          <p:nvPr/>
        </p:nvSpPr>
        <p:spPr bwMode="auto">
          <a:xfrm>
            <a:off x="0" y="30324"/>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kern="0" dirty="0" smtClean="0"/>
              <a:t>Kaplan-Meier Survival by Diagnosis Conditional on Survival</a:t>
            </a:r>
            <a:endParaRPr lang="en-US" sz="2000" kern="0" dirty="0"/>
          </a:p>
        </p:txBody>
      </p:sp>
      <p:sp>
        <p:nvSpPr>
          <p:cNvPr id="3" name="title 2"/>
          <p:cNvSpPr txBox="1"/>
          <p:nvPr/>
        </p:nvSpPr>
        <p:spPr>
          <a:xfrm>
            <a:off x="1219200" y="878042"/>
            <a:ext cx="1676400" cy="461665"/>
          </a:xfrm>
          <a:prstGeom prst="rect">
            <a:avLst/>
          </a:prstGeom>
          <a:noFill/>
        </p:spPr>
        <p:txBody>
          <a:bodyPr wrap="square" rtlCol="0">
            <a:spAutoFit/>
          </a:bodyPr>
          <a:lstStyle/>
          <a:p>
            <a:pPr algn="ctr"/>
            <a:r>
              <a:rPr lang="en-US" sz="2400" b="1" kern="0" dirty="0"/>
              <a:t>to 1 </a:t>
            </a:r>
            <a:r>
              <a:rPr lang="en-US" sz="2400" b="1" kern="0" dirty="0" smtClean="0"/>
              <a:t>Year</a:t>
            </a:r>
            <a:endParaRPr lang="en-US" sz="2400" b="1" kern="0" dirty="0"/>
          </a:p>
        </p:txBody>
      </p:sp>
      <p:sp>
        <p:nvSpPr>
          <p:cNvPr id="18" name="median_survival"/>
          <p:cNvSpPr txBox="1"/>
          <p:nvPr/>
        </p:nvSpPr>
        <p:spPr>
          <a:xfrm>
            <a:off x="1143001" y="4724400"/>
            <a:ext cx="5486400" cy="533432"/>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(years):</a:t>
            </a:r>
          </a:p>
          <a:p>
            <a:r>
              <a:rPr lang="en-US" sz="1400" b="1" dirty="0" smtClean="0">
                <a:solidFill>
                  <a:schemeClr val="tx1"/>
                </a:solidFill>
              </a:rPr>
              <a:t>CM=9.5; CF=11.8; CHD=12.2; COPD=6.2; ILD=8.3; PAH=10.4</a:t>
            </a:r>
            <a:endParaRPr lang="en-US" sz="1400" b="1" dirty="0">
              <a:solidFill>
                <a:schemeClr val="tx1"/>
              </a:solidFill>
            </a:endParaRPr>
          </a:p>
        </p:txBody>
      </p:sp>
      <p:sp>
        <p:nvSpPr>
          <p:cNvPr id="9" name="pvalues"/>
          <p:cNvSpPr txBox="1"/>
          <p:nvPr/>
        </p:nvSpPr>
        <p:spPr>
          <a:xfrm>
            <a:off x="1133168" y="3807979"/>
            <a:ext cx="2667040" cy="5505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 &lt; 0.05</a:t>
            </a:r>
          </a:p>
        </p:txBody>
      </p:sp>
      <p:sp>
        <p:nvSpPr>
          <p:cNvPr id="12" name="title_cohort"/>
          <p:cNvSpPr txBox="1"/>
          <p:nvPr/>
        </p:nvSpPr>
        <p:spPr>
          <a:xfrm>
            <a:off x="2757008" y="939597"/>
            <a:ext cx="5181600" cy="400110"/>
          </a:xfrm>
          <a:prstGeom prst="rect">
            <a:avLst/>
          </a:prstGeom>
          <a:noFill/>
        </p:spPr>
        <p:txBody>
          <a:bodyPr wrap="square" rtlCol="0">
            <a:spAutoFit/>
          </a:bodyPr>
          <a:lstStyle/>
          <a:p>
            <a:r>
              <a:rPr lang="en-US" sz="2000" b="1" kern="0" smtClean="0"/>
              <a:t>(Transplants: January 1990 – June 2014)</a:t>
            </a:r>
            <a:endParaRPr lang="en-US" sz="2000" b="1" kern="0" dirty="0"/>
          </a:p>
        </p:txBody>
      </p:sp>
    </p:spTree>
    <p:extLst>
      <p:ext uri="{BB962C8B-B14F-4D97-AF65-F5344CB8AC3E}">
        <p14:creationId xmlns:p14="http://schemas.microsoft.com/office/powerpoint/2010/main" val="2620176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066800"/>
          </a:xfrm>
        </p:spPr>
        <p:txBody>
          <a:bodyPr/>
          <a:lstStyle/>
          <a:p>
            <a:r>
              <a:rPr lang="en-US" sz="3200" dirty="0" smtClean="0"/>
              <a:t>Table of Contents</a:t>
            </a:r>
            <a:endParaRPr lang="en-US" sz="3200" dirty="0"/>
          </a:p>
        </p:txBody>
      </p:sp>
      <p:sp>
        <p:nvSpPr>
          <p:cNvPr id="10" name="Content Placeholder 9"/>
          <p:cNvSpPr>
            <a:spLocks noGrp="1"/>
          </p:cNvSpPr>
          <p:nvPr>
            <p:ph idx="1"/>
          </p:nvPr>
        </p:nvSpPr>
        <p:spPr>
          <a:xfrm>
            <a:off x="228600" y="1600200"/>
            <a:ext cx="8382000" cy="4640574"/>
          </a:xfrm>
        </p:spPr>
        <p:txBody>
          <a:bodyPr lIns="9144" rIns="9144"/>
          <a:lstStyle/>
          <a:p>
            <a:pPr>
              <a:lnSpc>
                <a:spcPct val="120000"/>
              </a:lnSpc>
              <a:spcBef>
                <a:spcPts val="500"/>
              </a:spcBef>
            </a:pPr>
            <a:r>
              <a:rPr lang="en-US" sz="2400" b="1" dirty="0" smtClean="0"/>
              <a:t>Donor and recipient characteristics: slides 3-13</a:t>
            </a:r>
          </a:p>
          <a:p>
            <a:pPr>
              <a:lnSpc>
                <a:spcPct val="120000"/>
              </a:lnSpc>
              <a:spcBef>
                <a:spcPts val="500"/>
              </a:spcBef>
            </a:pPr>
            <a:r>
              <a:rPr lang="en-US" sz="2400" b="1" dirty="0"/>
              <a:t>Post </a:t>
            </a:r>
            <a:r>
              <a:rPr lang="en-US" sz="2400" b="1" dirty="0" smtClean="0"/>
              <a:t>transplant survival </a:t>
            </a:r>
            <a:r>
              <a:rPr lang="en-US" sz="2400" b="1" dirty="0"/>
              <a:t>and </a:t>
            </a:r>
            <a:r>
              <a:rPr lang="en-US" sz="2400" b="1" dirty="0" smtClean="0"/>
              <a:t>other outcomes: slides 14-23</a:t>
            </a:r>
          </a:p>
          <a:p>
            <a:pPr>
              <a:lnSpc>
                <a:spcPct val="120000"/>
              </a:lnSpc>
              <a:spcBef>
                <a:spcPts val="500"/>
              </a:spcBef>
            </a:pPr>
            <a:r>
              <a:rPr lang="en-US" sz="2400" b="1" dirty="0" smtClean="0"/>
              <a:t>Induction </a:t>
            </a:r>
            <a:r>
              <a:rPr lang="en-US" sz="2400" b="1" dirty="0"/>
              <a:t>and </a:t>
            </a:r>
            <a:r>
              <a:rPr lang="en-US" sz="2400" b="1" dirty="0" smtClean="0"/>
              <a:t>maintenance immunosuppression: slides 24-29</a:t>
            </a:r>
          </a:p>
          <a:p>
            <a:pPr>
              <a:lnSpc>
                <a:spcPct val="120000"/>
              </a:lnSpc>
              <a:spcBef>
                <a:spcPts val="500"/>
              </a:spcBef>
            </a:pPr>
            <a:r>
              <a:rPr lang="en-US" sz="2400" b="1" dirty="0" smtClean="0"/>
              <a:t>Post transplant morbidities: slides 30-38</a:t>
            </a:r>
          </a:p>
          <a:p>
            <a:pPr>
              <a:lnSpc>
                <a:spcPct val="120000"/>
              </a:lnSpc>
              <a:spcBef>
                <a:spcPts val="500"/>
              </a:spcBef>
            </a:pPr>
            <a:r>
              <a:rPr lang="en-US" sz="2400" b="1" dirty="0" smtClean="0"/>
              <a:t>Multivariable analyses: </a:t>
            </a:r>
            <a:r>
              <a:rPr lang="en-US" sz="2400" b="1" dirty="0"/>
              <a:t>slides </a:t>
            </a:r>
            <a:r>
              <a:rPr lang="en-US" sz="2400" b="1" dirty="0" smtClean="0"/>
              <a:t>39-42</a:t>
            </a:r>
          </a:p>
          <a:p>
            <a:pPr>
              <a:lnSpc>
                <a:spcPct val="120000"/>
              </a:lnSpc>
              <a:spcBef>
                <a:spcPts val="500"/>
              </a:spcBef>
            </a:pPr>
            <a:r>
              <a:rPr lang="en-US" sz="2400" b="1" dirty="0" smtClean="0"/>
              <a:t>Focus theme: slides 43-55</a:t>
            </a:r>
          </a:p>
        </p:txBody>
      </p:sp>
      <p:grpSp>
        <p:nvGrpSpPr>
          <p:cNvPr id="9" name="Group 8"/>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540359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1622" y="223737"/>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800" kern="0" dirty="0" smtClean="0"/>
              <a:t/>
            </a:r>
            <a:br>
              <a:rPr lang="en-US" sz="2800" kern="0" dirty="0" smtClean="0"/>
            </a:br>
            <a:r>
              <a:rPr lang="en-US" sz="2400" kern="0" dirty="0" smtClean="0"/>
              <a:t>Functional Status of Surviving Recipients </a:t>
            </a:r>
            <a:br>
              <a:rPr lang="en-US" sz="2400" kern="0" dirty="0" smtClean="0"/>
            </a:br>
            <a:endParaRPr lang="en-US" sz="2000" kern="0" dirty="0"/>
          </a:p>
        </p:txBody>
      </p:sp>
      <p:sp>
        <p:nvSpPr>
          <p:cNvPr id="3" name="title_cohort"/>
          <p:cNvSpPr txBox="1"/>
          <p:nvPr/>
        </p:nvSpPr>
        <p:spPr>
          <a:xfrm>
            <a:off x="1485900" y="971490"/>
            <a:ext cx="6172200" cy="400110"/>
          </a:xfrm>
          <a:prstGeom prst="rect">
            <a:avLst/>
          </a:prstGeom>
          <a:noFill/>
        </p:spPr>
        <p:txBody>
          <a:bodyPr wrap="square" rtlCol="0">
            <a:spAutoFit/>
          </a:bodyPr>
          <a:lstStyle/>
          <a:p>
            <a:pPr algn="ctr"/>
            <a:r>
              <a:rPr lang="en-US" sz="2000" b="1" kern="0" smtClean="0"/>
              <a:t>(Follow-ups: March 2005 – June 2015)</a:t>
            </a:r>
            <a:endParaRPr lang="en-US" sz="2000" b="1" kern="0" dirty="0"/>
          </a:p>
        </p:txBody>
      </p:sp>
    </p:spTree>
    <p:extLst>
      <p:ext uri="{BB962C8B-B14F-4D97-AF65-F5344CB8AC3E}">
        <p14:creationId xmlns:p14="http://schemas.microsoft.com/office/powerpoint/2010/main" val="42047098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295400"/>
          <a:ext cx="87630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4864" y="163200"/>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r>
              <a:rPr lang="en-US" sz="2400" kern="0" dirty="0" smtClean="0"/>
              <a:t>Employment Status of Surviving Recipients</a:t>
            </a:r>
            <a:br>
              <a:rPr lang="en-US" sz="2400" kern="0" dirty="0" smtClean="0"/>
            </a:br>
            <a:endParaRPr lang="en-US" sz="2000" kern="0" dirty="0"/>
          </a:p>
        </p:txBody>
      </p:sp>
      <p:sp>
        <p:nvSpPr>
          <p:cNvPr id="3" name="title_cohort"/>
          <p:cNvSpPr txBox="1"/>
          <p:nvPr/>
        </p:nvSpPr>
        <p:spPr>
          <a:xfrm>
            <a:off x="2240608" y="895290"/>
            <a:ext cx="4648200" cy="400110"/>
          </a:xfrm>
          <a:prstGeom prst="rect">
            <a:avLst/>
          </a:prstGeom>
          <a:noFill/>
        </p:spPr>
        <p:txBody>
          <a:bodyPr wrap="square" rtlCol="0">
            <a:spAutoFit/>
          </a:bodyPr>
          <a:lstStyle/>
          <a:p>
            <a:pPr algn="ctr"/>
            <a:r>
              <a:rPr lang="en-US" sz="2000" b="1" kern="0" smtClean="0"/>
              <a:t>(Follow-ups: April 1994 – June 2015)</a:t>
            </a:r>
            <a:endParaRPr lang="en-US" sz="2000" b="1" kern="0" dirty="0"/>
          </a:p>
        </p:txBody>
      </p:sp>
    </p:spTree>
    <p:extLst>
      <p:ext uri="{BB962C8B-B14F-4D97-AF65-F5344CB8AC3E}">
        <p14:creationId xmlns:p14="http://schemas.microsoft.com/office/powerpoint/2010/main" val="41077610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2286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0" y="143175"/>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r>
              <a:rPr lang="en-US" sz="2400" kern="0" dirty="0" smtClean="0"/>
              <a:t>Employment Status of Surviving Recipients by Era</a:t>
            </a:r>
            <a:br>
              <a:rPr lang="en-US" sz="2400" kern="0" dirty="0" smtClean="0"/>
            </a:br>
            <a:endParaRPr lang="en-US" sz="2000" kern="0" dirty="0"/>
          </a:p>
        </p:txBody>
      </p:sp>
      <p:sp>
        <p:nvSpPr>
          <p:cNvPr id="13" name="pvalues"/>
          <p:cNvSpPr txBox="1"/>
          <p:nvPr/>
        </p:nvSpPr>
        <p:spPr>
          <a:xfrm>
            <a:off x="6781800" y="5691652"/>
            <a:ext cx="1905076" cy="33064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smtClean="0">
                <a:solidFill>
                  <a:srgbClr val="FFFF00"/>
                </a:solidFill>
              </a:rPr>
              <a:t>2004-6/2015</a:t>
            </a:r>
            <a:endParaRPr lang="en-US" sz="1800" b="1" dirty="0">
              <a:solidFill>
                <a:srgbClr val="FFFF00"/>
              </a:solidFill>
            </a:endParaRPr>
          </a:p>
        </p:txBody>
      </p:sp>
      <p:sp>
        <p:nvSpPr>
          <p:cNvPr id="3" name="title_cohort"/>
          <p:cNvSpPr txBox="1"/>
          <p:nvPr/>
        </p:nvSpPr>
        <p:spPr>
          <a:xfrm>
            <a:off x="2019300" y="924473"/>
            <a:ext cx="5105400" cy="400110"/>
          </a:xfrm>
          <a:prstGeom prst="rect">
            <a:avLst/>
          </a:prstGeom>
          <a:noFill/>
        </p:spPr>
        <p:txBody>
          <a:bodyPr wrap="square" rtlCol="0">
            <a:spAutoFit/>
          </a:bodyPr>
          <a:lstStyle/>
          <a:p>
            <a:pPr algn="ctr"/>
            <a:r>
              <a:rPr lang="en-US" sz="2000" b="1" kern="0" smtClean="0"/>
              <a:t>(Follow-ups: April 1994 – June 2015)</a:t>
            </a:r>
            <a:endParaRPr lang="en-US" sz="2000" b="1" kern="0" dirty="0"/>
          </a:p>
        </p:txBody>
      </p:sp>
    </p:spTree>
    <p:extLst>
      <p:ext uri="{BB962C8B-B14F-4D97-AF65-F5344CB8AC3E}">
        <p14:creationId xmlns:p14="http://schemas.microsoft.com/office/powerpoint/2010/main" val="26942242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0" y="152400"/>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r>
              <a:rPr lang="en-US" sz="2400" kern="0" dirty="0" err="1" smtClean="0"/>
              <a:t>Rehospitalization</a:t>
            </a:r>
            <a:r>
              <a:rPr lang="en-US" sz="2400" kern="0" dirty="0" smtClean="0"/>
              <a:t> Post-transplant of Surviving Recipients </a:t>
            </a:r>
            <a:r>
              <a:rPr lang="en-US" sz="2600" kern="0" dirty="0" smtClean="0"/>
              <a:t/>
            </a:r>
            <a:br>
              <a:rPr lang="en-US" sz="2600" kern="0" dirty="0" smtClean="0"/>
            </a:br>
            <a:endParaRPr lang="en-US" sz="2000" kern="0" dirty="0"/>
          </a:p>
        </p:txBody>
      </p:sp>
      <p:sp>
        <p:nvSpPr>
          <p:cNvPr id="3" name="title_cohort"/>
          <p:cNvSpPr txBox="1"/>
          <p:nvPr/>
        </p:nvSpPr>
        <p:spPr>
          <a:xfrm>
            <a:off x="2169584" y="940686"/>
            <a:ext cx="4804832" cy="400110"/>
          </a:xfrm>
          <a:prstGeom prst="rect">
            <a:avLst/>
          </a:prstGeom>
          <a:noFill/>
        </p:spPr>
        <p:txBody>
          <a:bodyPr wrap="square" rtlCol="0">
            <a:spAutoFit/>
          </a:bodyPr>
          <a:lstStyle/>
          <a:p>
            <a:pPr algn="ctr"/>
            <a:r>
              <a:rPr lang="en-US" sz="2000" b="1" kern="0" smtClean="0"/>
              <a:t>(Follow-ups: April 1994 – June 2015)</a:t>
            </a:r>
            <a:endParaRPr lang="en-US" sz="2000" b="1" kern="0" dirty="0"/>
          </a:p>
        </p:txBody>
      </p:sp>
    </p:spTree>
    <p:extLst>
      <p:ext uri="{BB962C8B-B14F-4D97-AF65-F5344CB8AC3E}">
        <p14:creationId xmlns:p14="http://schemas.microsoft.com/office/powerpoint/2010/main" val="9266684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Induction and Maintenance Immunosuppression</a:t>
            </a:r>
            <a:endParaRPr lang="en-US" dirty="0"/>
          </a:p>
        </p:txBody>
      </p:sp>
      <p:grpSp>
        <p:nvGrpSpPr>
          <p:cNvPr id="8" name="Group 7"/>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553089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8691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4" name="Group 13"/>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1" name="Title 1"/>
          <p:cNvSpPr txBox="1">
            <a:spLocks/>
          </p:cNvSpPr>
          <p:nvPr/>
        </p:nvSpPr>
        <p:spPr bwMode="auto">
          <a:xfrm>
            <a:off x="0" y="21076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r>
              <a:rPr lang="en-US" sz="2800" kern="0" dirty="0" smtClean="0"/>
              <a:t/>
            </a:r>
            <a:br>
              <a:rPr lang="en-US" sz="2800" kern="0" dirty="0" smtClean="0"/>
            </a:br>
            <a:r>
              <a:rPr lang="en-US" sz="2400" kern="0" dirty="0" smtClean="0"/>
              <a:t>Induction Immunosuppression</a:t>
            </a:r>
            <a:br>
              <a:rPr lang="en-US" sz="2400" kern="0" dirty="0" smtClean="0"/>
            </a:br>
            <a:endParaRPr lang="en-US" sz="2000" kern="0" dirty="0"/>
          </a:p>
        </p:txBody>
      </p:sp>
      <p:sp>
        <p:nvSpPr>
          <p:cNvPr id="3" name="title_cohort"/>
          <p:cNvSpPr txBox="1"/>
          <p:nvPr/>
        </p:nvSpPr>
        <p:spPr>
          <a:xfrm>
            <a:off x="1986280" y="982290"/>
            <a:ext cx="5171439" cy="400110"/>
          </a:xfrm>
          <a:prstGeom prst="rect">
            <a:avLst/>
          </a:prstGeom>
          <a:noFill/>
        </p:spPr>
        <p:txBody>
          <a:bodyPr wrap="square" rtlCol="0">
            <a:spAutoFit/>
          </a:bodyPr>
          <a:lstStyle/>
          <a:p>
            <a:pPr algn="ctr"/>
            <a:r>
              <a:rPr lang="en-US" sz="2000" b="1" kern="0" smtClean="0"/>
              <a:t>(Transplants: April 1994 – June 2015)</a:t>
            </a:r>
            <a:endParaRPr lang="en-US" sz="2000" b="1" kern="0" dirty="0"/>
          </a:p>
        </p:txBody>
      </p:sp>
    </p:spTree>
    <p:extLst>
      <p:ext uri="{BB962C8B-B14F-4D97-AF65-F5344CB8AC3E}">
        <p14:creationId xmlns:p14="http://schemas.microsoft.com/office/powerpoint/2010/main" val="30838076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3" name="Group 12"/>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1" name="Title 1"/>
          <p:cNvSpPr txBox="1">
            <a:spLocks/>
          </p:cNvSpPr>
          <p:nvPr/>
        </p:nvSpPr>
        <p:spPr bwMode="auto">
          <a:xfrm>
            <a:off x="0" y="228078"/>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r>
              <a:rPr lang="en-US" sz="2400" kern="0" dirty="0" smtClean="0"/>
              <a:t/>
            </a:r>
            <a:br>
              <a:rPr lang="en-US" sz="2400" kern="0" dirty="0" smtClean="0"/>
            </a:br>
            <a:r>
              <a:rPr lang="en-US" sz="2400" kern="0" dirty="0" smtClean="0"/>
              <a:t>Induction Immunosuppression by Year</a:t>
            </a:r>
            <a:br>
              <a:rPr lang="en-US" sz="2400" kern="0" dirty="0" smtClean="0"/>
            </a:br>
            <a:endParaRPr lang="en-US" sz="2000" kern="0" dirty="0"/>
          </a:p>
        </p:txBody>
      </p:sp>
      <p:sp>
        <p:nvSpPr>
          <p:cNvPr id="3" name="title_cohort"/>
          <p:cNvSpPr txBox="1"/>
          <p:nvPr/>
        </p:nvSpPr>
        <p:spPr>
          <a:xfrm>
            <a:off x="1524000" y="989151"/>
            <a:ext cx="6096000" cy="400110"/>
          </a:xfrm>
          <a:prstGeom prst="rect">
            <a:avLst/>
          </a:prstGeom>
          <a:noFill/>
        </p:spPr>
        <p:txBody>
          <a:bodyPr wrap="square" rtlCol="0">
            <a:spAutoFit/>
          </a:bodyPr>
          <a:lstStyle/>
          <a:p>
            <a:pPr algn="ctr"/>
            <a:r>
              <a:rPr lang="en-US" sz="2000" b="1" kern="0" smtClean="0"/>
              <a:t>(Transplants: January 2004 – December 2014)</a:t>
            </a:r>
            <a:endParaRPr lang="en-US" sz="2000" b="1" kern="0" dirty="0"/>
          </a:p>
        </p:txBody>
      </p:sp>
    </p:spTree>
    <p:extLst>
      <p:ext uri="{BB962C8B-B14F-4D97-AF65-F5344CB8AC3E}">
        <p14:creationId xmlns:p14="http://schemas.microsoft.com/office/powerpoint/2010/main" val="16214510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3" name="Group 12"/>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1"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br>
              <a:rPr lang="en-US" sz="2600" kern="0" dirty="0" smtClean="0"/>
            </a:br>
            <a:r>
              <a:rPr lang="en-US" sz="2400" kern="0" dirty="0" smtClean="0"/>
              <a:t>Induction Immunosuppression</a:t>
            </a:r>
            <a:br>
              <a:rPr lang="en-US" sz="2400" kern="0" dirty="0" smtClean="0"/>
            </a:br>
            <a:endParaRPr lang="en-US" sz="2000" kern="0" dirty="0"/>
          </a:p>
        </p:txBody>
      </p:sp>
      <p:sp>
        <p:nvSpPr>
          <p:cNvPr id="3" name="title_cohort"/>
          <p:cNvSpPr txBox="1"/>
          <p:nvPr/>
        </p:nvSpPr>
        <p:spPr>
          <a:xfrm>
            <a:off x="1729513" y="988116"/>
            <a:ext cx="5791200" cy="400110"/>
          </a:xfrm>
          <a:prstGeom prst="rect">
            <a:avLst/>
          </a:prstGeom>
          <a:noFill/>
        </p:spPr>
        <p:txBody>
          <a:bodyPr wrap="square" rtlCol="0">
            <a:spAutoFit/>
          </a:bodyPr>
          <a:lstStyle/>
          <a:p>
            <a:r>
              <a:rPr lang="en-US" sz="2000" b="1" kern="0" smtClean="0"/>
              <a:t>(Transplants: January 2004 – December 2014)</a:t>
            </a:r>
            <a:endParaRPr lang="en-US" sz="2000" b="1" kern="0" dirty="0"/>
          </a:p>
        </p:txBody>
      </p:sp>
    </p:spTree>
    <p:extLst>
      <p:ext uri="{BB962C8B-B14F-4D97-AF65-F5344CB8AC3E}">
        <p14:creationId xmlns:p14="http://schemas.microsoft.com/office/powerpoint/2010/main" val="31537141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1" name="TextBox 10"/>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grpSp>
        <p:nvGrpSpPr>
          <p:cNvPr id="15" name="Group 14"/>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p:spPr>
          </p:pic>
          <p:sp>
            <p:nvSpPr>
              <p:cNvPr id="21"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9"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2" name="Title 1"/>
          <p:cNvSpPr txBox="1">
            <a:spLocks/>
          </p:cNvSpPr>
          <p:nvPr/>
        </p:nvSpPr>
        <p:spPr bwMode="auto">
          <a:xfrm>
            <a:off x="4864" y="229672"/>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r>
              <a:rPr lang="en-US" sz="2400" kern="0" dirty="0" smtClean="0"/>
              <a:t/>
            </a:r>
            <a:br>
              <a:rPr lang="en-US" sz="2400" kern="0" dirty="0" smtClean="0"/>
            </a:br>
            <a:r>
              <a:rPr lang="en-US" sz="2400" kern="0" dirty="0" smtClean="0"/>
              <a:t> Maintenance Immunosuppression at Time of Follow-up</a:t>
            </a:r>
            <a:br>
              <a:rPr lang="en-US" sz="2400" kern="0" dirty="0" smtClean="0"/>
            </a:br>
            <a:r>
              <a:rPr lang="en-US" sz="2000" kern="0" dirty="0" smtClean="0"/>
              <a:t> </a:t>
            </a:r>
            <a:endParaRPr lang="en-US" sz="2000" kern="0" dirty="0"/>
          </a:p>
        </p:txBody>
      </p:sp>
      <p:sp>
        <p:nvSpPr>
          <p:cNvPr id="3" name="title_cohort"/>
          <p:cNvSpPr txBox="1"/>
          <p:nvPr/>
        </p:nvSpPr>
        <p:spPr>
          <a:xfrm>
            <a:off x="2046860" y="993126"/>
            <a:ext cx="5105400" cy="400110"/>
          </a:xfrm>
          <a:prstGeom prst="rect">
            <a:avLst/>
          </a:prstGeom>
          <a:noFill/>
        </p:spPr>
        <p:txBody>
          <a:bodyPr wrap="square" rtlCol="0">
            <a:spAutoFit/>
          </a:bodyPr>
          <a:lstStyle/>
          <a:p>
            <a:pPr algn="ctr"/>
            <a:r>
              <a:rPr lang="en-US" sz="2000" b="1" kern="0" smtClean="0"/>
              <a:t>(Follow-ups: January 2004 – June 2015)</a:t>
            </a:r>
            <a:endParaRPr lang="en-US" sz="2000" b="1" kern="0" dirty="0"/>
          </a:p>
        </p:txBody>
      </p:sp>
    </p:spTree>
    <p:extLst>
      <p:ext uri="{BB962C8B-B14F-4D97-AF65-F5344CB8AC3E}">
        <p14:creationId xmlns:p14="http://schemas.microsoft.com/office/powerpoint/2010/main" val="22889997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sp>
        <p:nvSpPr>
          <p:cNvPr id="16" name="TextBox 15"/>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grpSp>
        <p:nvGrpSpPr>
          <p:cNvPr id="15" name="Group 14"/>
          <p:cNvGrpSpPr/>
          <p:nvPr/>
        </p:nvGrpSpPr>
        <p:grpSpPr>
          <a:xfrm>
            <a:off x="2" y="6146792"/>
            <a:ext cx="4715933" cy="711201"/>
            <a:chOff x="2" y="6146792"/>
            <a:chExt cx="4715933" cy="711201"/>
          </a:xfrm>
        </p:grpSpPr>
        <p:grpSp>
          <p:nvGrpSpPr>
            <p:cNvPr id="19" name="Group 18"/>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p:spPr>
          </p:pic>
          <p:sp>
            <p:nvSpPr>
              <p:cNvPr id="22"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20"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1" name="Title 1"/>
          <p:cNvSpPr txBox="1">
            <a:spLocks/>
          </p:cNvSpPr>
          <p:nvPr/>
        </p:nvSpPr>
        <p:spPr bwMode="auto">
          <a:xfrm>
            <a:off x="0" y="-100521"/>
            <a:ext cx="9144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 </a:t>
            </a:r>
            <a:r>
              <a:rPr lang="en-US" sz="2400" kern="0" dirty="0" smtClean="0"/>
              <a:t/>
            </a:r>
            <a:br>
              <a:rPr lang="en-US" sz="2400" kern="0" dirty="0" smtClean="0"/>
            </a:br>
            <a:r>
              <a:rPr lang="en-US" sz="2800" kern="0" dirty="0" smtClean="0"/>
              <a:t> </a:t>
            </a:r>
            <a:r>
              <a:rPr lang="en-US" sz="2400" kern="0" dirty="0" smtClean="0"/>
              <a:t>Maintenance Immunosuppression Drug Combinations at</a:t>
            </a:r>
            <a:endParaRPr lang="en-US" sz="2000" kern="0" dirty="0"/>
          </a:p>
        </p:txBody>
      </p:sp>
      <p:sp>
        <p:nvSpPr>
          <p:cNvPr id="3" name="title 2"/>
          <p:cNvSpPr txBox="1"/>
          <p:nvPr/>
        </p:nvSpPr>
        <p:spPr>
          <a:xfrm>
            <a:off x="729574" y="883927"/>
            <a:ext cx="2819400" cy="461665"/>
          </a:xfrm>
          <a:prstGeom prst="rect">
            <a:avLst/>
          </a:prstGeom>
          <a:noFill/>
        </p:spPr>
        <p:txBody>
          <a:bodyPr wrap="square" rtlCol="0">
            <a:spAutoFit/>
          </a:bodyPr>
          <a:lstStyle/>
          <a:p>
            <a:r>
              <a:rPr lang="en-US" sz="2400" b="1" kern="0" dirty="0"/>
              <a:t>Time of </a:t>
            </a:r>
            <a:r>
              <a:rPr lang="en-US" sz="2400" b="1" kern="0" dirty="0" smtClean="0"/>
              <a:t>Follow-up</a:t>
            </a:r>
            <a:endParaRPr lang="en-US" sz="2400" b="1" kern="0" dirty="0"/>
          </a:p>
        </p:txBody>
      </p:sp>
      <p:sp>
        <p:nvSpPr>
          <p:cNvPr id="4" name="title_cohort"/>
          <p:cNvSpPr txBox="1"/>
          <p:nvPr/>
        </p:nvSpPr>
        <p:spPr>
          <a:xfrm>
            <a:off x="3429000" y="932525"/>
            <a:ext cx="5334000" cy="400110"/>
          </a:xfrm>
          <a:prstGeom prst="rect">
            <a:avLst/>
          </a:prstGeom>
          <a:noFill/>
        </p:spPr>
        <p:txBody>
          <a:bodyPr wrap="square" rtlCol="0">
            <a:spAutoFit/>
          </a:bodyPr>
          <a:lstStyle/>
          <a:p>
            <a:r>
              <a:rPr lang="en-US" sz="2000" b="1" kern="0" smtClean="0"/>
              <a:t>(Follow-ups: January 2004 – June 2015)</a:t>
            </a:r>
            <a:endParaRPr lang="en-US" sz="2000" b="1" kern="0" dirty="0"/>
          </a:p>
        </p:txBody>
      </p:sp>
    </p:spTree>
    <p:extLst>
      <p:ext uri="{BB962C8B-B14F-4D97-AF65-F5344CB8AC3E}">
        <p14:creationId xmlns:p14="http://schemas.microsoft.com/office/powerpoint/2010/main" val="28332849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Donor and Recipient Characteristics</a:t>
            </a:r>
            <a:endParaRPr lang="en-US" dirty="0"/>
          </a:p>
        </p:txBody>
      </p:sp>
      <p:grpSp>
        <p:nvGrpSpPr>
          <p:cNvPr id="8" name="Group 7"/>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17388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 Transplant Morbidities</a:t>
            </a:r>
            <a:endParaRPr lang="en-US" dirty="0"/>
          </a:p>
        </p:txBody>
      </p:sp>
      <p:grpSp>
        <p:nvGrpSpPr>
          <p:cNvPr id="8" name="Group 7"/>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8489756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br>
              <a:rPr lang="en-US" sz="2600" dirty="0" smtClean="0"/>
            </a:br>
            <a:r>
              <a:rPr lang="en-US" sz="2400" dirty="0" smtClean="0"/>
              <a:t>Cumulative Post Transplant Morbidity Rates in </a:t>
            </a:r>
            <a:r>
              <a:rPr lang="en-US" sz="2400" u="sng" dirty="0" smtClean="0"/>
              <a:t>Survivors</a:t>
            </a:r>
            <a:r>
              <a:rPr lang="en-US" sz="2400" dirty="0" smtClean="0"/>
              <a:t> within 1 and 5 Years </a:t>
            </a:r>
            <a:r>
              <a:rPr lang="en-US" sz="2000" dirty="0" smtClean="0"/>
              <a:t>(Transplants: January 1994 – June 2014)</a:t>
            </a:r>
            <a:endParaRPr lang="en-US" sz="2000" dirty="0"/>
          </a:p>
        </p:txBody>
      </p:sp>
      <p:graphicFrame>
        <p:nvGraphicFramePr>
          <p:cNvPr id="13" name="Content Placeholder 12"/>
          <p:cNvGraphicFramePr>
            <a:graphicFrameLocks noGrp="1"/>
          </p:cNvGraphicFramePr>
          <p:nvPr>
            <p:ph idx="1"/>
            <p:extLst/>
          </p:nvPr>
        </p:nvGraphicFramePr>
        <p:xfrm>
          <a:off x="381000" y="1524003"/>
          <a:ext cx="8458200" cy="4439253"/>
        </p:xfrm>
        <a:graphic>
          <a:graphicData uri="http://schemas.openxmlformats.org/drawingml/2006/table">
            <a:tbl>
              <a:tblPr bandRow="1">
                <a:tableStyleId>{5C22544A-7EE6-4342-B048-85BDC9FD1C3A}</a:tableStyleId>
              </a:tblPr>
              <a:tblGrid>
                <a:gridCol w="3581400"/>
                <a:gridCol w="1219200"/>
                <a:gridCol w="1219200"/>
                <a:gridCol w="1219200"/>
                <a:gridCol w="1219200"/>
              </a:tblGrid>
              <a:tr h="1066797">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59.1%</a:t>
                      </a:r>
                    </a:p>
                  </a:txBody>
                  <a:tcPr marL="9525" marR="9525" marT="9525" marB="0" anchor="b">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(N=433)</a:t>
                      </a:r>
                    </a:p>
                  </a:txBody>
                  <a:tcPr marL="9525" marR="9525" marT="9525" marB="0" anchor="b">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87.2%</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(N=180)</a:t>
                      </a:r>
                    </a:p>
                  </a:txBody>
                  <a:tcPr marL="9525" marR="9525" marT="9525" marB="0" anchor="b">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19.6%</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(N=496)</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42.6%</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(N=235)</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6988">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a:t>
                      </a:r>
                      <a:r>
                        <a:rPr lang="en-US" sz="1600" b="1" i="1" dirty="0" smtClean="0">
                          <a:solidFill>
                            <a:srgbClr val="FFFFFF"/>
                          </a:solidFill>
                          <a:latin typeface="+mn-lt"/>
                          <a:ea typeface="Times New Roman"/>
                          <a:cs typeface="Times New Roman"/>
                        </a:rPr>
                        <a:t> </a:t>
                      </a:r>
                      <a:r>
                        <a:rPr lang="en-US" sz="1500" b="1" i="1" dirty="0" smtClean="0">
                          <a:solidFill>
                            <a:srgbClr val="FFFFFF"/>
                          </a:solidFill>
                          <a:latin typeface="+mn-lt"/>
                          <a:ea typeface="Times New Roman"/>
                          <a:cs typeface="Times New Roman"/>
                        </a:rPr>
                        <a:t>2.5 </a:t>
                      </a:r>
                      <a:r>
                        <a:rPr lang="en-US" sz="1500" b="1" i="1" dirty="0">
                          <a:solidFill>
                            <a:srgbClr val="FFFFFF"/>
                          </a:solidFill>
                          <a:latin typeface="+mn-lt"/>
                          <a:ea typeface="Times New Roman"/>
                          <a:cs typeface="Times New Roman"/>
                        </a:rPr>
                        <a:t>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11.9%</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28.1%</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3.2%</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 </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10.6%</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4.2%</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3.0%</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0.2%</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0.9%</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28.0%</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(N=453)</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70.4%</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(N=189)</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17.7%</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(N=508)</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28.7%</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(N=247)</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Coronary Artery 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3.0%</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(N=396)</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7.5%</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(N=120)</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7.5%</a:t>
                      </a:r>
                    </a:p>
                  </a:txBody>
                  <a:tcPr marL="9525" marR="9525" marT="9525" marB="0" anchor="b">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(N=466)</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30.7%</a:t>
                      </a:r>
                    </a:p>
                  </a:txBody>
                  <a:tcPr marL="9525" marR="9525" marT="9525" marB="0" anchor="b">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(N=205)</a:t>
                      </a:r>
                    </a:p>
                  </a:txBody>
                  <a:tcPr marL="9525" marR="9525" marT="9525" marB="0" anchor="b">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9" name="Group 8"/>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01320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5675936"/>
              </p:ext>
            </p:extLst>
          </p:nvPr>
        </p:nvGraphicFramePr>
        <p:xfrm>
          <a:off x="228600" y="16002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0" y="239400"/>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kern="0" dirty="0" smtClean="0"/>
              <a:t>Coronary Artery Vasculopathy- and Bronchiolitis Obliterans Syndrome-Free Survival</a:t>
            </a:r>
            <a:br>
              <a:rPr lang="en-US" sz="2400" kern="0" dirty="0" smtClean="0"/>
            </a:br>
            <a:endParaRPr lang="en-US" sz="2000" kern="0" dirty="0"/>
          </a:p>
        </p:txBody>
      </p:sp>
      <p:sp>
        <p:nvSpPr>
          <p:cNvPr id="3" name="title_cohort"/>
          <p:cNvSpPr txBox="1"/>
          <p:nvPr/>
        </p:nvSpPr>
        <p:spPr>
          <a:xfrm>
            <a:off x="1143000" y="1215780"/>
            <a:ext cx="6858000" cy="400110"/>
          </a:xfrm>
          <a:prstGeom prst="rect">
            <a:avLst/>
          </a:prstGeom>
          <a:noFill/>
        </p:spPr>
        <p:txBody>
          <a:bodyPr wrap="square" rtlCol="0">
            <a:spAutoFit/>
          </a:bodyPr>
          <a:lstStyle/>
          <a:p>
            <a:pPr algn="ctr"/>
            <a:r>
              <a:rPr lang="en-US" sz="2000" b="1" kern="0" smtClean="0"/>
              <a:t>(Transplants: January 1994 – June 2014)</a:t>
            </a:r>
            <a:endParaRPr lang="en-US" sz="2000" b="1" kern="0" dirty="0"/>
          </a:p>
        </p:txBody>
      </p:sp>
    </p:spTree>
    <p:extLst>
      <p:ext uri="{BB962C8B-B14F-4D97-AF65-F5344CB8AC3E}">
        <p14:creationId xmlns:p14="http://schemas.microsoft.com/office/powerpoint/2010/main" val="13906619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90849084"/>
              </p:ext>
            </p:extLst>
          </p:nvPr>
        </p:nvGraphicFramePr>
        <p:xfrm>
          <a:off x="2286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2" name="Title 1"/>
          <p:cNvSpPr txBox="1">
            <a:spLocks/>
          </p:cNvSpPr>
          <p:nvPr/>
        </p:nvSpPr>
        <p:spPr bwMode="auto">
          <a:xfrm>
            <a:off x="0" y="229672"/>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kern="0" dirty="0" smtClean="0"/>
              <a:t>Severe Renal Dysfunction*-Free Survival</a:t>
            </a:r>
            <a:r>
              <a:rPr lang="en-US" sz="2800" kern="0" dirty="0" smtClean="0"/>
              <a:t/>
            </a:r>
            <a:br>
              <a:rPr lang="en-US" sz="2800" kern="0" dirty="0" smtClean="0"/>
            </a:br>
            <a:r>
              <a:rPr lang="en-US" sz="2000" kern="0" dirty="0" smtClean="0"/>
              <a:t> </a:t>
            </a:r>
            <a:endParaRPr lang="en-US" sz="2000" kern="0" dirty="0"/>
          </a:p>
        </p:txBody>
      </p:sp>
      <p:sp>
        <p:nvSpPr>
          <p:cNvPr id="9" name="pvalues"/>
          <p:cNvSpPr txBox="1"/>
          <p:nvPr/>
        </p:nvSpPr>
        <p:spPr>
          <a:xfrm>
            <a:off x="6629400" y="1752600"/>
            <a:ext cx="1219174"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smtClean="0">
                <a:solidFill>
                  <a:schemeClr val="tx1"/>
                </a:solidFill>
              </a:rPr>
              <a:t>N=493</a:t>
            </a:r>
            <a:endParaRPr lang="en-US" sz="1400" b="1" dirty="0">
              <a:solidFill>
                <a:schemeClr val="tx1"/>
              </a:solidFill>
            </a:endParaRPr>
          </a:p>
        </p:txBody>
      </p:sp>
      <p:sp>
        <p:nvSpPr>
          <p:cNvPr id="3" name="title_cohort"/>
          <p:cNvSpPr txBox="1"/>
          <p:nvPr/>
        </p:nvSpPr>
        <p:spPr>
          <a:xfrm>
            <a:off x="1943100" y="959001"/>
            <a:ext cx="5334000" cy="400110"/>
          </a:xfrm>
          <a:prstGeom prst="rect">
            <a:avLst/>
          </a:prstGeom>
          <a:noFill/>
        </p:spPr>
        <p:txBody>
          <a:bodyPr wrap="square" rtlCol="0">
            <a:spAutoFit/>
          </a:bodyPr>
          <a:lstStyle/>
          <a:p>
            <a:pPr algn="ctr"/>
            <a:r>
              <a:rPr lang="en-US" sz="2000" b="1" kern="0" smtClean="0"/>
              <a:t>(Transplants: January 1994 – June 2014)</a:t>
            </a:r>
            <a:endParaRPr lang="en-US" sz="2000" b="1" dirty="0"/>
          </a:p>
        </p:txBody>
      </p:sp>
    </p:spTree>
    <p:extLst>
      <p:ext uri="{BB962C8B-B14F-4D97-AF65-F5344CB8AC3E}">
        <p14:creationId xmlns:p14="http://schemas.microsoft.com/office/powerpoint/2010/main" val="9877523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t>Adult Heart-Lung Transplants</a:t>
            </a:r>
            <a:br>
              <a:rPr lang="en-US" sz="2600" dirty="0" smtClean="0"/>
            </a:br>
            <a:r>
              <a:rPr lang="en-US" sz="2400" dirty="0" smtClean="0"/>
              <a:t>Cumulative Post Transplant Malignancy </a:t>
            </a:r>
            <a:r>
              <a:rPr lang="en-US" sz="2400" dirty="0"/>
              <a:t>Rates in </a:t>
            </a:r>
            <a:r>
              <a:rPr lang="en-US" sz="2400" u="sng" dirty="0" smtClean="0"/>
              <a:t>Survivors </a:t>
            </a:r>
            <a:r>
              <a:rPr lang="en-US" sz="2000" dirty="0" smtClean="0"/>
              <a:t>(Transplants: January 1994 – June 2014)</a:t>
            </a:r>
            <a:endParaRPr lang="en-US" sz="2000" dirty="0"/>
          </a:p>
        </p:txBody>
      </p:sp>
      <p:graphicFrame>
        <p:nvGraphicFramePr>
          <p:cNvPr id="13" name="Content Placeholder 12"/>
          <p:cNvGraphicFramePr>
            <a:graphicFrameLocks noGrp="1"/>
          </p:cNvGraphicFramePr>
          <p:nvPr>
            <p:ph idx="1"/>
            <p:extLst/>
          </p:nvPr>
        </p:nvGraphicFramePr>
        <p:xfrm>
          <a:off x="762000" y="1676400"/>
          <a:ext cx="7543801" cy="3154204"/>
        </p:xfrm>
        <a:graphic>
          <a:graphicData uri="http://schemas.openxmlformats.org/drawingml/2006/table">
            <a:tbl>
              <a:tblPr bandRow="1">
                <a:tableStyleId>{5C22544A-7EE6-4342-B048-85BDC9FD1C3A}</a:tableStyleId>
              </a:tblPr>
              <a:tblGrid>
                <a:gridCol w="1418978"/>
                <a:gridCol w="2010022"/>
                <a:gridCol w="1295400"/>
                <a:gridCol w="1295400"/>
                <a:gridCol w="1524001"/>
              </a:tblGrid>
              <a:tr h="581236">
                <a:tc gridSpan="2">
                  <a:txBody>
                    <a:bodyPr/>
                    <a:lstStyle/>
                    <a:p>
                      <a:pPr rtl="0" fontAlgn="t"/>
                      <a:r>
                        <a:rPr lang="en-US" sz="1600" b="1" dirty="0">
                          <a:solidFill>
                            <a:srgbClr val="FFFF00"/>
                          </a:solidFill>
                        </a:rPr>
                        <a:t>Malignancy/Type</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rtl="0" fontAlgn="t"/>
                      <a:r>
                        <a:rPr lang="en-US" sz="1600" b="1" dirty="0">
                          <a:solidFill>
                            <a:srgbClr val="FFFF00"/>
                          </a:solidFill>
                        </a:rPr>
                        <a:t>1-Year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5-Year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10-Year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82054">
                <a:tc gridSpan="2">
                  <a:txBody>
                    <a:bodyPr/>
                    <a:lstStyle/>
                    <a:p>
                      <a:pPr rtl="0" fontAlgn="t"/>
                      <a:r>
                        <a:rPr lang="en-US" sz="1600" b="1" dirty="0">
                          <a:solidFill>
                            <a:schemeClr val="tx1"/>
                          </a:solidFill>
                        </a:rPr>
                        <a:t>No Malignancy</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hMerge="1">
                  <a:txBody>
                    <a:bodyPr/>
                    <a:lstStyle/>
                    <a:p>
                      <a:endParaRPr lang="en-US"/>
                    </a:p>
                  </a:txBody>
                  <a:tcPr/>
                </a:tc>
                <a:tc>
                  <a:txBody>
                    <a:bodyPr/>
                    <a:lstStyle/>
                    <a:p>
                      <a:pPr algn="ctr" fontAlgn="b"/>
                      <a:r>
                        <a:rPr lang="en-US" sz="1600" b="1" i="0" u="none" strike="noStrike" dirty="0">
                          <a:solidFill>
                            <a:schemeClr val="tx1"/>
                          </a:solidFill>
                          <a:effectLst/>
                          <a:latin typeface="+mj-lt"/>
                        </a:rPr>
                        <a:t>460 (94.1%)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600" b="1" i="0" u="none" strike="noStrike" dirty="0">
                          <a:solidFill>
                            <a:schemeClr val="tx1"/>
                          </a:solidFill>
                          <a:effectLst/>
                          <a:latin typeface="+mj-lt"/>
                        </a:rPr>
                        <a:t>222 (88.8%)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600" b="1" i="0" u="none" strike="noStrike">
                          <a:solidFill>
                            <a:schemeClr val="tx1"/>
                          </a:solidFill>
                          <a:effectLst/>
                          <a:latin typeface="+mj-lt"/>
                        </a:rPr>
                        <a:t>96 (83.5%)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82054">
                <a:tc gridSpan="2">
                  <a:txBody>
                    <a:bodyPr/>
                    <a:lstStyle/>
                    <a:p>
                      <a:pPr rtl="0" fontAlgn="t"/>
                      <a:r>
                        <a:rPr lang="en-US" sz="1600" b="1" dirty="0">
                          <a:solidFill>
                            <a:schemeClr val="tx1"/>
                          </a:solidFill>
                        </a:rPr>
                        <a:t>Malignancy (all types combined)</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fontAlgn="b"/>
                      <a:r>
                        <a:rPr lang="en-US" sz="1600" b="1" i="0" u="none" strike="noStrike" dirty="0">
                          <a:solidFill>
                            <a:schemeClr val="tx1"/>
                          </a:solidFill>
                          <a:effectLst/>
                          <a:latin typeface="+mj-lt"/>
                        </a:rPr>
                        <a:t>29 (5.9%)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600" b="1" i="0" u="none" strike="noStrike" dirty="0">
                          <a:solidFill>
                            <a:schemeClr val="tx1"/>
                          </a:solidFill>
                          <a:effectLst/>
                          <a:latin typeface="+mj-lt"/>
                        </a:rPr>
                        <a:t>28 (11.2%)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600" b="1" i="0" u="none" strike="noStrike" dirty="0">
                          <a:solidFill>
                            <a:schemeClr val="tx1"/>
                          </a:solidFill>
                          <a:effectLst/>
                          <a:latin typeface="+mj-lt"/>
                        </a:rPr>
                        <a:t>19 (16.5%)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tx1"/>
                          </a:solidFill>
                        </a:rPr>
                        <a:t>Malignancy Type*</a:t>
                      </a:r>
                    </a:p>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baseline="0" dirty="0" smtClean="0">
                          <a:solidFill>
                            <a:schemeClr val="tx2">
                              <a:lumMod val="20000"/>
                              <a:lumOff val="80000"/>
                            </a:schemeClr>
                          </a:solidFill>
                        </a:rPr>
                        <a:t>Skin </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j-lt"/>
                        </a:rPr>
                        <a:t>3</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j-lt"/>
                        </a:rPr>
                        <a:t>14</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j-lt"/>
                        </a:rPr>
                        <a:t>12</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endParaRPr lang="en-US"/>
                    </a:p>
                  </a:txBody>
                  <a:tcPr/>
                </a:tc>
                <a:tc>
                  <a:txBody>
                    <a:bodyPr/>
                    <a:lstStyle/>
                    <a:p>
                      <a:pPr algn="r" rtl="0" fontAlgn="t"/>
                      <a:r>
                        <a:rPr lang="en-US" sz="1600" b="1" i="1" baseline="0" dirty="0" smtClean="0">
                          <a:solidFill>
                            <a:schemeClr val="tx2">
                              <a:lumMod val="20000"/>
                              <a:lumOff val="80000"/>
                            </a:schemeClr>
                          </a:solidFill>
                        </a:rPr>
                        <a:t>Lymphoma</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a:solidFill>
                            <a:schemeClr val="tx2">
                              <a:lumMod val="20000"/>
                              <a:lumOff val="80000"/>
                            </a:schemeClr>
                          </a:solidFill>
                          <a:effectLst/>
                          <a:latin typeface="+mj-lt"/>
                        </a:rPr>
                        <a:t>19</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a:solidFill>
                            <a:schemeClr val="tx2">
                              <a:lumMod val="20000"/>
                              <a:lumOff val="80000"/>
                            </a:schemeClr>
                          </a:solidFill>
                          <a:effectLst/>
                          <a:latin typeface="+mj-lt"/>
                        </a:rPr>
                        <a:t>8</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j-lt"/>
                        </a:rPr>
                        <a:t>3</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vMerge="1">
                  <a:txBody>
                    <a:bodyPr/>
                    <a:lstStyle/>
                    <a:p>
                      <a:pPr marL="0" marR="0">
                        <a:spcBef>
                          <a:spcPts val="0"/>
                        </a:spcBef>
                        <a:spcAft>
                          <a:spcPts val="0"/>
                        </a:spcAft>
                      </a:pP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Other</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a:solidFill>
                            <a:schemeClr val="tx2">
                              <a:lumMod val="20000"/>
                              <a:lumOff val="80000"/>
                            </a:schemeClr>
                          </a:solidFill>
                          <a:effectLst/>
                          <a:latin typeface="+mj-lt"/>
                        </a:rPr>
                        <a:t>5</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a:solidFill>
                            <a:schemeClr val="tx2">
                              <a:lumMod val="20000"/>
                              <a:lumOff val="80000"/>
                            </a:schemeClr>
                          </a:solidFill>
                          <a:effectLst/>
                          <a:latin typeface="+mj-lt"/>
                        </a:rPr>
                        <a:t>5</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j-lt"/>
                        </a:rPr>
                        <a:t>5</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pPr marL="0" marR="0">
                        <a:spcBef>
                          <a:spcPts val="0"/>
                        </a:spcBef>
                        <a:spcAft>
                          <a:spcPts val="0"/>
                        </a:spcAft>
                      </a:pP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Type Not Reported</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a:solidFill>
                            <a:schemeClr val="tx2">
                              <a:lumMod val="20000"/>
                              <a:lumOff val="80000"/>
                            </a:schemeClr>
                          </a:solidFill>
                          <a:effectLst/>
                          <a:latin typeface="+mj-lt"/>
                        </a:rPr>
                        <a:t>2</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a:solidFill>
                            <a:schemeClr val="tx2">
                              <a:lumMod val="20000"/>
                              <a:lumOff val="80000"/>
                            </a:schemeClr>
                          </a:solidFill>
                          <a:effectLst/>
                          <a:latin typeface="+mj-lt"/>
                        </a:rPr>
                        <a:t>1</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j-lt"/>
                        </a:rPr>
                        <a:t>0</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t>* Recipients may have experienced more than one type of malignancy so the sum of individual malignancy types may be greater than the total number with malignancy.</a:t>
            </a:r>
            <a:endParaRPr lang="en-US" sz="1500" dirty="0"/>
          </a:p>
        </p:txBody>
      </p:sp>
      <p:grpSp>
        <p:nvGrpSpPr>
          <p:cNvPr id="10" name="Group 9"/>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145447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81331880"/>
              </p:ext>
            </p:extLst>
          </p:nvPr>
        </p:nvGraphicFramePr>
        <p:xfrm>
          <a:off x="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0" y="30269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kern="0" dirty="0" smtClean="0"/>
              <a:t>Malignancy-Free Survival</a:t>
            </a:r>
            <a:r>
              <a:rPr lang="en-US" sz="2000" kern="0" dirty="0" smtClean="0"/>
              <a:t/>
            </a:r>
            <a:br>
              <a:rPr lang="en-US" sz="2000" kern="0" dirty="0" smtClean="0"/>
            </a:br>
            <a:endParaRPr lang="en-US" sz="2000" kern="0" dirty="0"/>
          </a:p>
        </p:txBody>
      </p:sp>
      <p:sp>
        <p:nvSpPr>
          <p:cNvPr id="3" name="title_cohort"/>
          <p:cNvSpPr txBox="1"/>
          <p:nvPr/>
        </p:nvSpPr>
        <p:spPr>
          <a:xfrm>
            <a:off x="1866900" y="981218"/>
            <a:ext cx="5410200" cy="400110"/>
          </a:xfrm>
          <a:prstGeom prst="rect">
            <a:avLst/>
          </a:prstGeom>
          <a:noFill/>
        </p:spPr>
        <p:txBody>
          <a:bodyPr wrap="square" rtlCol="0">
            <a:spAutoFit/>
          </a:bodyPr>
          <a:lstStyle/>
          <a:p>
            <a:pPr algn="ctr"/>
            <a:r>
              <a:rPr lang="en-US" sz="2000" b="1" kern="0" smtClean="0"/>
              <a:t>(Transplants: January 1994 - June 2014)</a:t>
            </a:r>
            <a:endParaRPr lang="en-US" sz="2000" b="1" kern="0" dirty="0"/>
          </a:p>
        </p:txBody>
      </p:sp>
    </p:spTree>
    <p:extLst>
      <p:ext uri="{BB962C8B-B14F-4D97-AF65-F5344CB8AC3E}">
        <p14:creationId xmlns:p14="http://schemas.microsoft.com/office/powerpoint/2010/main" val="25019758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Adult-Heart Lung Transplants</a:t>
            </a:r>
            <a:r>
              <a:rPr lang="en-US" sz="2800" dirty="0" smtClean="0"/>
              <a:t/>
            </a:r>
            <a:br>
              <a:rPr lang="en-US" sz="2800" dirty="0" smtClean="0"/>
            </a:br>
            <a:r>
              <a:rPr lang="en-US" sz="2400" dirty="0" smtClean="0"/>
              <a:t>Cause of Death </a:t>
            </a:r>
            <a:r>
              <a:rPr lang="en-US" sz="2000" dirty="0" smtClean="0"/>
              <a:t>(Deaths: January 1992 – June 2015)</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087696345"/>
              </p:ext>
            </p:extLst>
          </p:nvPr>
        </p:nvGraphicFramePr>
        <p:xfrm>
          <a:off x="357913" y="1199128"/>
          <a:ext cx="8534399" cy="4964240"/>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575120">
                <a:tc>
                  <a:txBody>
                    <a:bodyPr/>
                    <a:lstStyle/>
                    <a:p>
                      <a:pPr algn="ctr" rtl="0" fontAlgn="t"/>
                      <a:r>
                        <a:rPr lang="en-US" sz="1400" b="1" dirty="0">
                          <a:solidFill>
                            <a:srgbClr val="FFFF00"/>
                          </a:solidFill>
                        </a:rPr>
                        <a:t>CAUSE OF DEATH</a:t>
                      </a:r>
                      <a:endParaRPr lang="en-US" b="1"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0-30 Days (N=447)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31 Days - 1 Year (N=350)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&gt;1 Year - 3 Years (N=283)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&gt;3 Years - 5 Years (N=171)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&gt;5 Years (N=495)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smtClean="0">
                          <a:solidFill>
                            <a:schemeClr val="tx1"/>
                          </a:solidFill>
                        </a:rPr>
                        <a:t>OB/BOS</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13 (3.7%)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69 (24.4%)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38 (22.2%)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106 (21.4%)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ACUTE REJECTION</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 (1.6%)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8 (2.3%)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6 (2.1%)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LYMPHOMA</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7 (2.0%)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12 (4.2%)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8 (4.7%)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 (2.0%)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MALIGNANCY, 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8 (2.3%)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12 (4.2%)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 (4.1%)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39 (7.9%)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63659">
                <a:tc>
                  <a:txBody>
                    <a:bodyPr/>
                    <a:lstStyle/>
                    <a:p>
                      <a:pPr rtl="0" fontAlgn="t"/>
                      <a:r>
                        <a:rPr lang="en-US" sz="1300" b="1" dirty="0">
                          <a:solidFill>
                            <a:schemeClr val="tx1"/>
                          </a:solidFill>
                        </a:rPr>
                        <a:t>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(0.7%)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INFECTION, NON-CMV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77 (17.2%)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120 (34.3%)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78 (27.6%)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43 (25.1%)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108 (21.8%)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GRAFT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124 (27.7%)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71 (20.3%)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41 (14.5%)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30 (17.5%)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69 (13.9%)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CARDIOVASCULAR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34 (7.6%)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15 (4.3%)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22 (7.8%)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18 (10.5%)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48 (9.7%)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TECHNICAL</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100 (22.4%)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12 (3.4%)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 (1.8%)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6 (1.2%)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552762">
                <a:tc>
                  <a:txBody>
                    <a:bodyPr/>
                    <a:lstStyle/>
                    <a:p>
                      <a:pPr rtl="0" fontAlgn="t"/>
                      <a:r>
                        <a:rPr lang="en-US" sz="1300" b="1" dirty="0" smtClean="0">
                          <a:solidFill>
                            <a:schemeClr val="tx1"/>
                          </a:solidFill>
                        </a:rPr>
                        <a:t>MULTIPLE ORGAN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50 (11.2%)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53 (15.1%)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12 (4.2%)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6 (3.5%)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30 (6.1%)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54 (12.1%)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41 (11.7%)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26 (9.2%)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15 (8.8%)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75 (15.2%)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bl>
          </a:graphicData>
        </a:graphic>
      </p:graphicFrame>
      <p:grpSp>
        <p:nvGrpSpPr>
          <p:cNvPr id="9" name="Group 8"/>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497266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a:t>
            </a:r>
            <a:br>
              <a:rPr lang="en-US" sz="2600" dirty="0" smtClean="0"/>
            </a:br>
            <a:r>
              <a:rPr lang="en-US" sz="2400" dirty="0" smtClean="0"/>
              <a:t>Cause of Death by Transplant Type</a:t>
            </a:r>
            <a:br>
              <a:rPr lang="en-US" sz="2400" dirty="0" smtClean="0"/>
            </a:br>
            <a:r>
              <a:rPr lang="en-US" sz="2000" dirty="0" smtClean="0"/>
              <a:t> (Deaths: January 1992 – June 2015)</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848977922"/>
              </p:ext>
            </p:extLst>
          </p:nvPr>
        </p:nvGraphicFramePr>
        <p:xfrm>
          <a:off x="228600" y="1447800"/>
          <a:ext cx="8534401" cy="4731506"/>
        </p:xfrm>
        <a:graphic>
          <a:graphicData uri="http://schemas.openxmlformats.org/drawingml/2006/table">
            <a:tbl>
              <a:tblPr>
                <a:tableStyleId>{5C22544A-7EE6-4342-B048-85BDC9FD1C3A}</a:tableStyleId>
              </a:tblPr>
              <a:tblGrid>
                <a:gridCol w="1219200"/>
                <a:gridCol w="1524000"/>
                <a:gridCol w="1066800"/>
                <a:gridCol w="1295400"/>
                <a:gridCol w="1143000"/>
                <a:gridCol w="1187514"/>
                <a:gridCol w="1098487"/>
              </a:tblGrid>
              <a:tr h="533400">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00" b="1" kern="1200" dirty="0" smtClean="0">
                          <a:solidFill>
                            <a:srgbClr val="FFFF00"/>
                          </a:solidFill>
                          <a:latin typeface="+mn-lt"/>
                          <a:ea typeface="+mn-ea"/>
                          <a:cs typeface="+mn-cs"/>
                        </a:rPr>
                        <a:t>Transplant Type</a:t>
                      </a:r>
                      <a:endParaRPr lang="en-US" sz="1300" dirty="0" smtClean="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smtClean="0">
                          <a:solidFill>
                            <a:srgbClr val="FFFF00"/>
                          </a:solidFill>
                        </a:rPr>
                        <a:t>Cause of Death</a:t>
                      </a:r>
                      <a:r>
                        <a:rPr lang="en-US" sz="1300" b="1" baseline="0" dirty="0" smtClean="0">
                          <a:solidFill>
                            <a:srgbClr val="FFFF00"/>
                          </a:solidFill>
                        </a:rPr>
                        <a:t> </a:t>
                      </a:r>
                      <a:endParaRPr lang="en-US" sz="1300"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a:t>
                      </a:r>
                      <a:r>
                        <a:rPr lang="en-US" sz="1300" b="1" dirty="0" smtClean="0">
                          <a:solidFill>
                            <a:schemeClr val="tx1"/>
                          </a:solidFill>
                        </a:rPr>
                        <a:t>Days</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a:t>
                      </a:r>
                      <a:r>
                        <a:rPr lang="en-US" sz="1300" b="1" dirty="0" smtClean="0">
                          <a:solidFill>
                            <a:schemeClr val="tx1"/>
                          </a:solidFill>
                        </a:rPr>
                        <a:t>Days - 1 Year </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 &gt;1 </a:t>
                      </a:r>
                      <a:r>
                        <a:rPr lang="en-US" sz="1300" b="1" dirty="0" smtClean="0">
                          <a:solidFill>
                            <a:schemeClr val="tx1"/>
                          </a:solidFill>
                        </a:rPr>
                        <a:t>Year - 3 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a:t>
                      </a:r>
                      <a:r>
                        <a:rPr lang="en-US" sz="1300" b="1" dirty="0" smtClean="0">
                          <a:solidFill>
                            <a:schemeClr val="tx1"/>
                          </a:solidFill>
                        </a:rPr>
                        <a:t>Years - 5 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a:t>
                      </a:r>
                      <a:r>
                        <a:rPr lang="en-US" sz="1300" b="1" dirty="0" smtClean="0">
                          <a:solidFill>
                            <a:schemeClr val="tx1"/>
                          </a:solidFill>
                        </a:rPr>
                        <a:t>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rowSpan="7">
                  <a:txBody>
                    <a:bodyPr/>
                    <a:lstStyle/>
                    <a:p>
                      <a:pPr algn="ctr"/>
                      <a:r>
                        <a:rPr lang="en-US" sz="1300" b="1" dirty="0" smtClean="0">
                          <a:solidFill>
                            <a:schemeClr val="tx1"/>
                          </a:solidFill>
                        </a:rPr>
                        <a:t>Primary</a:t>
                      </a:r>
                      <a:endParaRPr lang="en-US" sz="13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rtl="0"/>
                      <a:r>
                        <a:rPr lang="en-US" sz="1300" b="1" dirty="0" smtClean="0">
                          <a:solidFill>
                            <a:schemeClr val="tx1"/>
                          </a:solidFill>
                        </a:rPr>
                        <a:t>OB/BOS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13 (3.8%)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69 (24.5%)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38 (22.6%)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103 (21.0%)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Malignancy</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15 (4.3%)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24 (8.5%)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15 (8.9%)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49 (10.0%)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Infection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76 (17.3%)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120 (34.7%)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79 (28.0%)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43 (25.6%)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108 (22.0%)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121 (27.6%)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71 (20.5%)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41 (14.5%)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30 (17.9%)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69 (14.1%)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33 (7.5%)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13 (3.8%)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22 (7.8%)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18 (10.7%)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47 (9.6%)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99 (22.6%)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12 (3.5%)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3 (1.8%)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6 (1.2%)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All known causes</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346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282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168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490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rowSpan="7">
                  <a:txBody>
                    <a:bodyPr/>
                    <a:lstStyle/>
                    <a:p>
                      <a:pPr algn="ctr"/>
                      <a:r>
                        <a:rPr lang="en-US" sz="1300" b="1" kern="1200" dirty="0" smtClean="0">
                          <a:solidFill>
                            <a:schemeClr val="tx1"/>
                          </a:solidFill>
                          <a:latin typeface="+mn-lt"/>
                          <a:ea typeface="+mn-ea"/>
                          <a:cs typeface="+mn-cs"/>
                        </a:rPr>
                        <a:t>Retransplant</a:t>
                      </a: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rtl="0"/>
                      <a:r>
                        <a:rPr lang="en-US" sz="1300" b="1" dirty="0" smtClean="0">
                          <a:solidFill>
                            <a:schemeClr val="tx1"/>
                          </a:solidFill>
                        </a:rPr>
                        <a:t>OB/BOS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(60.0%)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Malignancy</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 </a:t>
                      </a:r>
                      <a:r>
                        <a:rPr lang="en-US" sz="1300" b="1" i="0" u="none" strike="noStrike" dirty="0" smtClean="0">
                          <a:solidFill>
                            <a:schemeClr val="tx1"/>
                          </a:solidFill>
                          <a:effectLst/>
                          <a:latin typeface="+mj-lt"/>
                        </a:rPr>
                        <a:t>0</a:t>
                      </a:r>
                      <a:endParaRPr lang="en-US" sz="1300" b="1" i="0" u="none" strike="noStrike" dirty="0">
                        <a:solidFill>
                          <a:schemeClr val="tx1"/>
                        </a:solidFill>
                        <a:effectLst/>
                        <a:latin typeface="+mj-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j-lt"/>
                        </a:rPr>
                        <a:t>0</a:t>
                      </a:r>
                      <a:endParaRPr lang="en-US" sz="1300" b="1" i="0" u="none" strike="noStrike" dirty="0">
                        <a:solidFill>
                          <a:schemeClr val="tx1"/>
                        </a:solidFill>
                        <a:effectLst/>
                        <a:latin typeface="+mj-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j-lt"/>
                        </a:rPr>
                        <a:t>0</a:t>
                      </a:r>
                      <a:endParaRPr lang="en-US" sz="1300" b="1" i="0" u="none" strike="noStrike" dirty="0">
                        <a:solidFill>
                          <a:schemeClr val="tx1"/>
                        </a:solidFill>
                        <a:effectLst/>
                        <a:latin typeface="+mj-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j-lt"/>
                        </a:rPr>
                        <a:t>0</a:t>
                      </a:r>
                      <a:endParaRPr lang="en-US" sz="1300" b="1" i="0" u="none" strike="noStrike" dirty="0">
                        <a:solidFill>
                          <a:schemeClr val="tx1"/>
                        </a:solidFill>
                        <a:effectLst/>
                        <a:latin typeface="+mj-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j-lt"/>
                        </a:rPr>
                        <a:t>0</a:t>
                      </a:r>
                      <a:r>
                        <a:rPr lang="en-US" sz="1300" b="1" i="0" u="none" strike="noStrike" dirty="0">
                          <a:solidFill>
                            <a:schemeClr val="tx1"/>
                          </a:solidFill>
                          <a:effectLst/>
                          <a:latin typeface="+mj-lt"/>
                        </a:rPr>
                        <a:t>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Infection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(12.5%)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(50.0%)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(100.0%)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1 (33.3%)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(20.0%)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3 (37.5%)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(12.5%)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(50.0%)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1 (20.0%)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1 (12.5%)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All known causes</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5105400" y="6291677"/>
            <a:ext cx="2819400" cy="461665"/>
          </a:xfrm>
          <a:prstGeom prst="rect">
            <a:avLst/>
          </a:prstGeom>
          <a:noFill/>
        </p:spPr>
        <p:txBody>
          <a:bodyPr wrap="square" rtlCol="0">
            <a:spAutoFit/>
          </a:bodyPr>
          <a:lstStyle/>
          <a:p>
            <a:r>
              <a:rPr lang="en-US" sz="1200" b="1" dirty="0" smtClean="0">
                <a:solidFill>
                  <a:srgbClr val="FFFF00"/>
                </a:solidFill>
              </a:rPr>
              <a:t>Acute rejection and other causes of death are not shown on the slide.</a:t>
            </a:r>
          </a:p>
        </p:txBody>
      </p:sp>
      <p:grpSp>
        <p:nvGrpSpPr>
          <p:cNvPr id="10" name="Group 9"/>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65748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92579523"/>
              </p:ext>
            </p:extLst>
          </p:nvPr>
        </p:nvGraphicFramePr>
        <p:xfrm>
          <a:off x="7620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kern="0" dirty="0" smtClean="0"/>
              <a:t>Relative Incidence of Leading Causes of Death</a:t>
            </a:r>
            <a:r>
              <a:rPr lang="en-US" sz="2800" kern="0" dirty="0" smtClean="0"/>
              <a:t/>
            </a:r>
            <a:br>
              <a:rPr lang="en-US" sz="2800" kern="0" dirty="0" smtClean="0"/>
            </a:br>
            <a:endParaRPr lang="en-US" sz="2000" kern="0" dirty="0"/>
          </a:p>
        </p:txBody>
      </p:sp>
      <p:sp>
        <p:nvSpPr>
          <p:cNvPr id="3" name="TextBox 2"/>
          <p:cNvSpPr txBox="1"/>
          <p:nvPr/>
        </p:nvSpPr>
        <p:spPr>
          <a:xfrm>
            <a:off x="1790700" y="984460"/>
            <a:ext cx="5562600" cy="400110"/>
          </a:xfrm>
          <a:prstGeom prst="rect">
            <a:avLst/>
          </a:prstGeom>
          <a:noFill/>
        </p:spPr>
        <p:txBody>
          <a:bodyPr wrap="square" rtlCol="0">
            <a:spAutoFit/>
          </a:bodyPr>
          <a:lstStyle/>
          <a:p>
            <a:pPr algn="ctr"/>
            <a:r>
              <a:rPr lang="en-US" sz="2000" b="1" kern="0" dirty="0"/>
              <a:t>(Deaths: January 1992 – June 2014</a:t>
            </a:r>
            <a:r>
              <a:rPr lang="en-US" sz="2000" b="1" kern="0" dirty="0" smtClean="0"/>
              <a:t>)</a:t>
            </a:r>
            <a:endParaRPr lang="en-US" sz="2000" b="1" kern="0" dirty="0"/>
          </a:p>
        </p:txBody>
      </p:sp>
    </p:spTree>
    <p:extLst>
      <p:ext uri="{BB962C8B-B14F-4D97-AF65-F5344CB8AC3E}">
        <p14:creationId xmlns:p14="http://schemas.microsoft.com/office/powerpoint/2010/main" val="28171388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Multivariable Analysis</a:t>
            </a:r>
            <a:endParaRPr lang="en-US" sz="4000" dirty="0"/>
          </a:p>
        </p:txBody>
      </p:sp>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3"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85530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152400"/>
            <a:ext cx="9143998" cy="1143000"/>
          </a:xfrm>
        </p:spPr>
        <p:txBody>
          <a:bodyPr/>
          <a:lstStyle/>
          <a:p>
            <a:r>
              <a:rPr lang="en-US" sz="2600" dirty="0" smtClean="0"/>
              <a:t>Adult Heart-Lung Transplants</a:t>
            </a:r>
            <a:br>
              <a:rPr lang="en-US" sz="2600" dirty="0" smtClean="0"/>
            </a:br>
            <a:r>
              <a:rPr lang="en-US" sz="2300" dirty="0" smtClean="0"/>
              <a:t>Number of Transplants Reported by Year</a:t>
            </a:r>
            <a:endParaRPr lang="en-US" sz="2300" dirty="0"/>
          </a:p>
        </p:txBody>
      </p:sp>
      <p:graphicFrame>
        <p:nvGraphicFramePr>
          <p:cNvPr id="4" name="Content Placeholder 3"/>
          <p:cNvGraphicFramePr>
            <a:graphicFrameLocks noGrp="1"/>
          </p:cNvGraphicFramePr>
          <p:nvPr>
            <p:ph idx="1"/>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heart-lung transplants worldwide has declined in recent years.</a:t>
            </a:r>
            <a:endParaRPr lang="en-US" dirty="0">
              <a:solidFill>
                <a:srgbClr val="FFFF00"/>
              </a:solidFill>
            </a:endParaRPr>
          </a:p>
        </p:txBody>
      </p:sp>
      <p:grpSp>
        <p:nvGrpSpPr>
          <p:cNvPr id="14" name="Group 13"/>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619207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548413" y="1143000"/>
            <a:ext cx="8153400" cy="4775348"/>
          </a:xfrm>
        </p:spPr>
      </p:pic>
      <p:sp>
        <p:nvSpPr>
          <p:cNvPr id="4" name="nvalue"/>
          <p:cNvSpPr txBox="1"/>
          <p:nvPr/>
        </p:nvSpPr>
        <p:spPr>
          <a:xfrm>
            <a:off x="6477000" y="6172200"/>
            <a:ext cx="1981200" cy="461665"/>
          </a:xfrm>
          <a:prstGeom prst="rect">
            <a:avLst/>
          </a:prstGeom>
          <a:noFill/>
        </p:spPr>
        <p:txBody>
          <a:bodyPr wrap="square" rtlCol="0">
            <a:spAutoFit/>
          </a:bodyPr>
          <a:lstStyle/>
          <a:p>
            <a:pPr algn="ctr"/>
            <a:r>
              <a:rPr lang="en-US" sz="2400" b="1" smtClean="0">
                <a:solidFill>
                  <a:srgbClr val="FFFF00"/>
                </a:solidFill>
              </a:rPr>
              <a:t>(N = 1,659)</a:t>
            </a:r>
            <a:endParaRPr lang="en-US" sz="2400" b="1" dirty="0">
              <a:solidFill>
                <a:srgbClr val="FFFF00"/>
              </a:solidFill>
            </a:endParaRPr>
          </a:p>
        </p:txBody>
      </p:sp>
      <p:sp>
        <p:nvSpPr>
          <p:cNvPr id="6" name="Title 2"/>
          <p:cNvSpPr txBox="1">
            <a:spLocks/>
          </p:cNvSpPr>
          <p:nvPr/>
        </p:nvSpPr>
        <p:spPr bwMode="auto">
          <a:xfrm>
            <a:off x="2" y="557092"/>
            <a:ext cx="9144000" cy="104139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400" kern="0" dirty="0" smtClean="0"/>
              <a:t>
Risk Factors For 1 Year Mortality with 95% Confidence Limits
</a:t>
            </a:r>
            <a:endParaRPr lang="en-US" sz="2400" kern="0" dirty="0">
              <a:solidFill>
                <a:srgbClr val="FFFF00"/>
              </a:solidFill>
            </a:endParaRPr>
          </a:p>
        </p:txBody>
      </p:sp>
      <p:sp>
        <p:nvSpPr>
          <p:cNvPr id="7" name="Title 1"/>
          <p:cNvSpPr>
            <a:spLocks noGrp="1"/>
          </p:cNvSpPr>
          <p:nvPr>
            <p:ph type="title"/>
          </p:nvPr>
        </p:nvSpPr>
        <p:spPr>
          <a:xfrm>
            <a:off x="143934" y="513902"/>
            <a:ext cx="9144000" cy="990600"/>
          </a:xfrm>
        </p:spPr>
        <p:txBody>
          <a:bodyPr/>
          <a:lstStyle/>
          <a:p>
            <a:r>
              <a:rPr lang="en-US" sz="2400" dirty="0" smtClean="0"/>
              <a:t>Adult Heart-Lung Transplants (1997-6/2014)
</a:t>
            </a:r>
            <a:endParaRPr lang="en-US" sz="2400" dirty="0">
              <a:solidFill>
                <a:srgbClr val="FFFF00"/>
              </a:solidFill>
            </a:endParaRPr>
          </a:p>
        </p:txBody>
      </p:sp>
      <p:grpSp>
        <p:nvGrpSpPr>
          <p:cNvPr id="8" name="logo"/>
          <p:cNvGrpSpPr/>
          <p:nvPr/>
        </p:nvGrpSpPr>
        <p:grpSpPr>
          <a:xfrm>
            <a:off x="2" y="6146792"/>
            <a:ext cx="4715932" cy="711201"/>
            <a:chOff x="1" y="6067776"/>
            <a:chExt cx="4952999" cy="790224"/>
          </a:xfrm>
        </p:grpSpPr>
        <p:pic>
          <p:nvPicPr>
            <p:cNvPr id="9" name="Picture 8"/>
            <p:cNvPicPr>
              <a:picLocks noChangeAspect="1"/>
            </p:cNvPicPr>
            <p:nvPr/>
          </p:nvPicPr>
          <p:blipFill>
            <a:blip r:embed="rId3" cstate="print"/>
            <a:stretch>
              <a:fillRect/>
            </a:stretch>
          </p:blipFill>
          <p:spPr>
            <a:xfrm>
              <a:off x="1" y="6172200"/>
              <a:ext cx="4952999" cy="685800"/>
            </a:xfrm>
            <a:prstGeom prst="rect">
              <a:avLst/>
            </a:prstGeom>
          </p:spPr>
        </p:pic>
        <p:sp>
          <p:nvSpPr>
            <p:cNvPr id="10" name="TextBox 9"/>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5024870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Table"/>
          <p:cNvGraphicFramePr>
            <a:graphicFrameLocks noGrp="1"/>
          </p:cNvGraphicFramePr>
          <p:nvPr>
            <p:ph idx="1"/>
            <p:extLst/>
          </p:nvPr>
        </p:nvGraphicFramePr>
        <p:xfrm>
          <a:off x="419100" y="1676400"/>
          <a:ext cx="8305800" cy="1270000"/>
        </p:xfrm>
        <a:graphic>
          <a:graphicData uri="http://schemas.openxmlformats.org/drawingml/2006/table">
            <a:tbl>
              <a:tblPr firstRow="1" bandRow="1">
                <a:tableStyleId>{2D5ABB26-0587-4C30-8999-92F81FD0307C}</a:tableStyleId>
              </a:tblPr>
              <a:tblGrid>
                <a:gridCol w="4152900"/>
                <a:gridCol w="4152900"/>
              </a:tblGrid>
              <a:tr h="635000">
                <a:tc gridSpan="2">
                  <a:txBody>
                    <a:bodyPr/>
                    <a:lstStyle/>
                    <a:p>
                      <a:pPr algn="ctr"/>
                      <a:r>
                        <a:rPr lang="en-US" sz="2400" b="1" i="1" dirty="0" smtClean="0">
                          <a:solidFill>
                            <a:srgbClr val="FFFF00"/>
                          </a:solidFill>
                          <a:latin typeface="Arial" panose="020B0604020202020204" pitchFamily="34" charset="0"/>
                        </a:rPr>
                        <a:t>Continuous Factors (see figures)</a:t>
                      </a:r>
                      <a:endParaRPr lang="en-US" sz="2400" b="1" i="1" dirty="0">
                        <a:solidFill>
                          <a:srgbClr val="FFFF00"/>
                        </a:solidFill>
                        <a:latin typeface="Arial" panose="020B0604020202020204" pitchFamily="34" charset="0"/>
                      </a:endParaRPr>
                    </a:p>
                  </a:txBody>
                  <a:tcPr>
                    <a:solidFill>
                      <a:srgbClr val="000000"/>
                    </a:solidFill>
                  </a:tcPr>
                </a:tc>
                <a:tc hMerge="1">
                  <a:txBody>
                    <a:bodyPr/>
                    <a:lstStyle/>
                    <a:p>
                      <a:endParaRPr lang="en-US"/>
                    </a:p>
                  </a:txBody>
                  <a:tcPr>
                    <a:solidFill>
                      <a:srgbClr val="000000"/>
                    </a:solidFill>
                  </a:tcPr>
                </a:tc>
              </a:tr>
              <a:tr h="635000">
                <a:tc>
                  <a:txBody>
                    <a:bodyPr/>
                    <a:lstStyle/>
                    <a:p>
                      <a:r>
                        <a:rPr lang="en-US" smtClean="0"/>
                        <a:t>Donor age</a:t>
                      </a:r>
                      <a:endParaRPr lang="en-US"/>
                    </a:p>
                  </a:txBody>
                  <a:tcPr>
                    <a:solidFill>
                      <a:srgbClr val="000000"/>
                    </a:solidFill>
                  </a:tcPr>
                </a:tc>
                <a:tc>
                  <a:txBody>
                    <a:bodyPr/>
                    <a:lstStyle/>
                    <a:p>
                      <a:endParaRPr lang="en-US"/>
                    </a:p>
                  </a:txBody>
                  <a:tcPr>
                    <a:solidFill>
                      <a:srgbClr val="000000"/>
                    </a:solidFill>
                  </a:tcPr>
                </a:tc>
              </a:tr>
            </a:tbl>
          </a:graphicData>
        </a:graphic>
      </p:graphicFrame>
      <p:sp>
        <p:nvSpPr>
          <p:cNvPr id="5" name="Title 2"/>
          <p:cNvSpPr txBox="1">
            <a:spLocks/>
          </p:cNvSpPr>
          <p:nvPr/>
        </p:nvSpPr>
        <p:spPr bwMode="auto">
          <a:xfrm>
            <a:off x="143934" y="778435"/>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400" kern="0" dirty="0" smtClean="0"/>
              <a:t>
Risk Factors For 1 Year Mortality
</a:t>
            </a:r>
            <a:endParaRPr lang="en-US" sz="2400" kern="0" dirty="0">
              <a:solidFill>
                <a:srgbClr val="FFFF00"/>
              </a:solidFill>
            </a:endParaRPr>
          </a:p>
        </p:txBody>
      </p:sp>
      <p:sp>
        <p:nvSpPr>
          <p:cNvPr id="6" name="Title 1"/>
          <p:cNvSpPr>
            <a:spLocks noGrp="1"/>
          </p:cNvSpPr>
          <p:nvPr>
            <p:ph type="title"/>
          </p:nvPr>
        </p:nvSpPr>
        <p:spPr>
          <a:xfrm>
            <a:off x="-31376" y="721659"/>
            <a:ext cx="9144000" cy="990600"/>
          </a:xfrm>
        </p:spPr>
        <p:txBody>
          <a:bodyPr/>
          <a:lstStyle/>
          <a:p>
            <a:r>
              <a:rPr lang="en-US" sz="2400" dirty="0" smtClean="0"/>
              <a:t>Adult Heart-Lung Transplants (1997-6/2014)
</a:t>
            </a:r>
            <a:endParaRPr lang="en-US" sz="2400" dirty="0">
              <a:solidFill>
                <a:srgbClr val="FFFF00"/>
              </a:solidFill>
            </a:endParaRPr>
          </a:p>
        </p:txBody>
      </p:sp>
      <p:grpSp>
        <p:nvGrpSpPr>
          <p:cNvPr id="7" name="logo"/>
          <p:cNvGrpSpPr/>
          <p:nvPr/>
        </p:nvGrpSpPr>
        <p:grpSpPr>
          <a:xfrm>
            <a:off x="2" y="6146792"/>
            <a:ext cx="4715932" cy="711201"/>
            <a:chOff x="1" y="6067776"/>
            <a:chExt cx="4952999" cy="790224"/>
          </a:xfrm>
        </p:grpSpPr>
        <p:pic>
          <p:nvPicPr>
            <p:cNvPr id="8" name="Picture 7"/>
            <p:cNvPicPr>
              <a:picLocks noChangeAspect="1"/>
            </p:cNvPicPr>
            <p:nvPr/>
          </p:nvPicPr>
          <p:blipFill>
            <a:blip r:embed="rId2" cstate="print"/>
            <a:stretch>
              <a:fillRect/>
            </a:stretch>
          </p:blipFill>
          <p:spPr>
            <a:xfrm>
              <a:off x="1" y="6172200"/>
              <a:ext cx="4952999" cy="685800"/>
            </a:xfrm>
            <a:prstGeom prst="rect">
              <a:avLst/>
            </a:prstGeom>
          </p:spPr>
        </p:pic>
        <p:sp>
          <p:nvSpPr>
            <p:cNvPr id="9" name="TextBox 8"/>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0" name="TextBox 9"/>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1529815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p:cNvGraphicFramePr>
            <a:graphicFrameLocks noGrp="1"/>
          </p:cNvGraphicFramePr>
          <p:nvPr>
            <p:ph idx="1"/>
            <p:extLst/>
          </p:nvPr>
        </p:nvGraphicFramePr>
        <p:xfrm>
          <a:off x="266700" y="1630141"/>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pvalue"/>
          <p:cNvSpPr txBox="1"/>
          <p:nvPr/>
        </p:nvSpPr>
        <p:spPr>
          <a:xfrm>
            <a:off x="3657600" y="1981200"/>
            <a:ext cx="1828800" cy="323165"/>
          </a:xfrm>
          <a:prstGeom prst="rect">
            <a:avLst/>
          </a:prstGeom>
          <a:noFill/>
        </p:spPr>
        <p:txBody>
          <a:bodyPr wrap="square" rtlCol="0">
            <a:spAutoFit/>
          </a:bodyPr>
          <a:lstStyle/>
          <a:p>
            <a:pPr algn="ctr"/>
            <a:r>
              <a:rPr lang="en-US" sz="1500" b="1" dirty="0" smtClean="0">
                <a:solidFill>
                  <a:srgbClr val="FFFF00"/>
                </a:solidFill>
              </a:rPr>
              <a:t>p = 0.0168</a:t>
            </a:r>
            <a:endParaRPr lang="en-US" sz="1500" b="1" dirty="0">
              <a:solidFill>
                <a:srgbClr val="FFFF00"/>
              </a:solidFill>
            </a:endParaRPr>
          </a:p>
        </p:txBody>
      </p:sp>
      <p:sp>
        <p:nvSpPr>
          <p:cNvPr id="14" name="nvalue"/>
          <p:cNvSpPr txBox="1"/>
          <p:nvPr/>
        </p:nvSpPr>
        <p:spPr>
          <a:xfrm>
            <a:off x="6477000" y="6172200"/>
            <a:ext cx="1981200" cy="461665"/>
          </a:xfrm>
          <a:prstGeom prst="rect">
            <a:avLst/>
          </a:prstGeom>
          <a:noFill/>
        </p:spPr>
        <p:txBody>
          <a:bodyPr wrap="square" rtlCol="0">
            <a:spAutoFit/>
          </a:bodyPr>
          <a:lstStyle/>
          <a:p>
            <a:pPr algn="ctr"/>
            <a:r>
              <a:rPr lang="en-US" sz="2400" b="1" smtClean="0">
                <a:solidFill>
                  <a:srgbClr val="FFFF00"/>
                </a:solidFill>
              </a:rPr>
              <a:t>(N = 1,659)</a:t>
            </a:r>
            <a:endParaRPr lang="en-US" sz="2400" b="1" dirty="0">
              <a:solidFill>
                <a:srgbClr val="FFFF00"/>
              </a:solidFill>
            </a:endParaRPr>
          </a:p>
        </p:txBody>
      </p:sp>
      <p:sp>
        <p:nvSpPr>
          <p:cNvPr id="18" name="Title 4"/>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400" kern="0" smtClean="0"/>
              <a:t>
</a:t>
            </a:r>
            <a:endParaRPr lang="en-US" sz="2400" kern="0" dirty="0">
              <a:solidFill>
                <a:srgbClr val="FFFF00"/>
              </a:solidFill>
            </a:endParaRPr>
          </a:p>
        </p:txBody>
      </p:sp>
      <p:sp>
        <p:nvSpPr>
          <p:cNvPr id="17" name="Title 3"/>
          <p:cNvSpPr txBox="1">
            <a:spLocks/>
          </p:cNvSpPr>
          <p:nvPr/>
        </p:nvSpPr>
        <p:spPr bwMode="auto">
          <a:xfrm>
            <a:off x="0" y="74456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400" kern="0" dirty="0" smtClean="0">
                <a:solidFill>
                  <a:srgbClr val="FFFF00"/>
                </a:solidFill>
              </a:rPr>
              <a:t>
Donor age
</a:t>
            </a:r>
            <a:endParaRPr lang="en-US" sz="2400" kern="0" dirty="0">
              <a:solidFill>
                <a:srgbClr val="FFFF00"/>
              </a:solidFill>
            </a:endParaRPr>
          </a:p>
        </p:txBody>
      </p:sp>
      <p:sp>
        <p:nvSpPr>
          <p:cNvPr id="16" name="Title 2"/>
          <p:cNvSpPr txBox="1">
            <a:spLocks/>
          </p:cNvSpPr>
          <p:nvPr/>
        </p:nvSpPr>
        <p:spPr bwMode="auto">
          <a:xfrm>
            <a:off x="53113" y="548725"/>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400" kern="0" dirty="0" smtClean="0"/>
              <a:t>
Risk Factors For 1 Year Mortality with 95% Confidence Limits
</a:t>
            </a:r>
            <a:endParaRPr lang="en-US" sz="2400" kern="0" dirty="0">
              <a:solidFill>
                <a:srgbClr val="FFFF00"/>
              </a:solidFill>
            </a:endParaRPr>
          </a:p>
        </p:txBody>
      </p:sp>
      <p:sp>
        <p:nvSpPr>
          <p:cNvPr id="2" name="Title 1"/>
          <p:cNvSpPr>
            <a:spLocks noGrp="1"/>
          </p:cNvSpPr>
          <p:nvPr>
            <p:ph type="title"/>
          </p:nvPr>
        </p:nvSpPr>
        <p:spPr>
          <a:xfrm>
            <a:off x="302559" y="431792"/>
            <a:ext cx="9144000" cy="990600"/>
          </a:xfrm>
        </p:spPr>
        <p:txBody>
          <a:bodyPr/>
          <a:lstStyle/>
          <a:p>
            <a:r>
              <a:rPr lang="en-US" sz="2400" dirty="0" smtClean="0"/>
              <a:t>Adult Heart-Lung Transplants (1997-6/2014)
</a:t>
            </a:r>
            <a:endParaRPr lang="en-US" sz="2400" dirty="0">
              <a:solidFill>
                <a:srgbClr val="FFFF00"/>
              </a:solidFill>
            </a:endParaRPr>
          </a:p>
        </p:txBody>
      </p:sp>
      <p:grpSp>
        <p:nvGrpSpPr>
          <p:cNvPr id="10" name="logo"/>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1616141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Focus Theme</a:t>
            </a:r>
            <a:endParaRPr lang="en-US" dirty="0"/>
          </a:p>
        </p:txBody>
      </p:sp>
      <p:grpSp>
        <p:nvGrpSpPr>
          <p:cNvPr id="8" name="Group 7"/>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3" name="Picture 12"/>
              <p:cNvPicPr>
                <a:picLocks noChangeAspect="1"/>
              </p:cNvPicPr>
              <p:nvPr/>
            </p:nvPicPr>
            <p:blipFill>
              <a:blip r:embed="rId3" cstate="print"/>
              <a:stretch>
                <a:fillRect/>
              </a:stretch>
            </p:blipFill>
            <p:spPr>
              <a:xfrm>
                <a:off x="1" y="6172200"/>
                <a:ext cx="4952999" cy="685800"/>
              </a:xfrm>
              <a:prstGeom prst="rect">
                <a:avLst/>
              </a:prstGeom>
            </p:spPr>
          </p:pic>
          <p:sp>
            <p:nvSpPr>
              <p:cNvPr id="14"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5498860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ext uri="{D42A27DB-BD31-4B8C-83A1-F6EECF244321}">
                <p14:modId xmlns:p14="http://schemas.microsoft.com/office/powerpoint/2010/main" val="3698912055"/>
              </p:ext>
            </p:extLst>
          </p:nvPr>
        </p:nvGraphicFramePr>
        <p:xfrm>
          <a:off x="304800" y="1143001"/>
          <a:ext cx="8305800" cy="5016300"/>
        </p:xfrm>
        <a:graphic>
          <a:graphicData uri="http://schemas.openxmlformats.org/drawingml/2006/table">
            <a:tbl>
              <a:tblPr bandRow="1">
                <a:tableStyleId>{5C22544A-7EE6-4342-B048-85BDC9FD1C3A}</a:tableStyleId>
              </a:tblPr>
              <a:tblGrid>
                <a:gridCol w="2438400"/>
                <a:gridCol w="4094252"/>
                <a:gridCol w="1773148"/>
              </a:tblGrid>
              <a:tr h="276488">
                <a:tc>
                  <a:txBody>
                    <a:bodyPr/>
                    <a:lstStyle/>
                    <a:p>
                      <a:pPr rtl="0" fontAlgn="t"/>
                      <a:r>
                        <a:rPr lang="en-US" sz="1300" b="1" dirty="0">
                          <a:solidFill>
                            <a:srgbClr val="FFFF00"/>
                          </a:solidFill>
                        </a:rPr>
                        <a:t>Diagnosis</a:t>
                      </a:r>
                      <a:endParaRPr lang="en-US" sz="1300" dirty="0">
                        <a:solidFill>
                          <a:srgbClr val="FFFF00"/>
                        </a:solidFill>
                      </a:endParaRPr>
                    </a:p>
                  </a:txBody>
                  <a:tcPr marL="45720" marR="457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i="0" u="none" strike="noStrike" dirty="0" smtClean="0">
                          <a:solidFill>
                            <a:schemeClr val="tx1"/>
                          </a:solidFill>
                          <a:effectLst/>
                          <a:latin typeface="+mj-lt"/>
                        </a:rPr>
                        <a:t>Detailed diagnosis</a:t>
                      </a:r>
                      <a:endParaRPr lang="en-US" sz="1300" b="1"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kern="1200" dirty="0" smtClean="0">
                          <a:solidFill>
                            <a:schemeClr val="tx1"/>
                          </a:solidFill>
                          <a:effectLst/>
                          <a:latin typeface="+mn-lt"/>
                          <a:ea typeface="+mn-ea"/>
                          <a:cs typeface="+mn-cs"/>
                        </a:rPr>
                        <a:t>N (%) (N=812)</a:t>
                      </a:r>
                      <a:endParaRPr lang="en-US" sz="1300" b="1"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r>
              <a:tr h="338558">
                <a:tc>
                  <a:txBody>
                    <a:bodyPr/>
                    <a:lstStyle/>
                    <a:p>
                      <a:pPr algn="l" fontAlgn="b"/>
                      <a:r>
                        <a:rPr lang="en-US" sz="1300" b="1" i="0" u="none" strike="noStrike" dirty="0">
                          <a:solidFill>
                            <a:schemeClr val="tx1"/>
                          </a:solidFill>
                          <a:effectLst/>
                          <a:latin typeface="+mj-lt"/>
                        </a:rPr>
                        <a:t>A1ATD</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ALPHA - 1 - ANTITRYPSIN DEFICIENCY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4 (0.5%)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rowSpan="12">
                  <a:txBody>
                    <a:bodyPr/>
                    <a:lstStyle/>
                    <a:p>
                      <a:pPr algn="l" fontAlgn="b"/>
                      <a:r>
                        <a:rPr lang="en-US" sz="1300" b="1" i="0" u="none" strike="noStrike" dirty="0" smtClean="0">
                          <a:solidFill>
                            <a:schemeClr val="tx1"/>
                          </a:solidFill>
                          <a:effectLst/>
                          <a:latin typeface="+mj-lt"/>
                        </a:rPr>
                        <a:t>CM</a:t>
                      </a:r>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CORONARY ARTERY DISEASE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15 (1.8%)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DILATED MYOPATHY: FAMILIAL</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DILATED MYOPATHY: IDIOPATHIC</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34 (4.2%)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DILATED MYOPATHY: ISCHEMIC</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7 (0.9%)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DILATED MYOPATHY: MYOCARDITIS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DILATED MYOPATHY: OTHER SPECIFY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10 (1.2%)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DILATED MYOPATHY: VIRAL</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HYPERTROPHIC CARDIOMYOPATHY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8 (1.0%)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RESTRICTIVE MYOPATHY: AMYLOIDOSIS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RESTRICTIVE MYOPATHY: IDIOPATHIC</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3 (0.4%)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RESTRICTIVE MYOPATHY: SEC TO RADIAT/CHEM</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3 (0.4%)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VALVULAR HEART DISEASE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6 (0.7%)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a:txBody>
                    <a:bodyPr/>
                    <a:lstStyle/>
                    <a:p>
                      <a:pPr algn="l" fontAlgn="b"/>
                      <a:r>
                        <a:rPr lang="en-US" sz="1300" b="1" i="0" u="none" strike="noStrike" dirty="0">
                          <a:solidFill>
                            <a:schemeClr val="tx1"/>
                          </a:solidFill>
                          <a:effectLst/>
                          <a:latin typeface="+mj-lt"/>
                        </a:rPr>
                        <a:t>Bronchiectasis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BRONCHIECTASIS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9 (1.1%)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bl>
          </a:graphicData>
        </a:graphic>
      </p:graphicFrame>
      <p:sp>
        <p:nvSpPr>
          <p:cNvPr id="10" name="Title 1"/>
          <p:cNvSpPr txBox="1">
            <a:spLocks/>
          </p:cNvSpPr>
          <p:nvPr/>
        </p:nvSpPr>
        <p:spPr bwMode="auto">
          <a:xfrm>
            <a:off x="-2822" y="219968"/>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endParaRPr lang="en-US" sz="2000" kern="0" dirty="0"/>
          </a:p>
        </p:txBody>
      </p:sp>
      <p:sp>
        <p:nvSpPr>
          <p:cNvPr id="3" name="Title 2"/>
          <p:cNvSpPr txBox="1"/>
          <p:nvPr/>
        </p:nvSpPr>
        <p:spPr>
          <a:xfrm>
            <a:off x="1209887" y="559383"/>
            <a:ext cx="2296161" cy="461665"/>
          </a:xfrm>
          <a:prstGeom prst="rect">
            <a:avLst/>
          </a:prstGeom>
          <a:noFill/>
        </p:spPr>
        <p:txBody>
          <a:bodyPr wrap="square" rtlCol="0">
            <a:spAutoFit/>
          </a:bodyPr>
          <a:lstStyle/>
          <a:p>
            <a:r>
              <a:rPr lang="en-US" sz="2400" b="1" kern="0" dirty="0" smtClean="0"/>
              <a:t>Indications</a:t>
            </a:r>
            <a:endParaRPr lang="en-US" sz="2400" b="1" kern="0" dirty="0"/>
          </a:p>
        </p:txBody>
      </p:sp>
      <p:sp>
        <p:nvSpPr>
          <p:cNvPr id="12" name="title_cohort"/>
          <p:cNvSpPr txBox="1"/>
          <p:nvPr/>
        </p:nvSpPr>
        <p:spPr>
          <a:xfrm>
            <a:off x="2324100" y="590490"/>
            <a:ext cx="6172200" cy="400110"/>
          </a:xfrm>
          <a:prstGeom prst="rect">
            <a:avLst/>
          </a:prstGeom>
          <a:noFill/>
        </p:spPr>
        <p:txBody>
          <a:bodyPr wrap="square" rtlCol="0">
            <a:spAutoFit/>
          </a:bodyPr>
          <a:lstStyle/>
          <a:p>
            <a:pPr algn="ctr"/>
            <a:r>
              <a:rPr lang="en-US" sz="2000" b="1" kern="0" dirty="0"/>
              <a:t>(</a:t>
            </a:r>
            <a:r>
              <a:rPr lang="en-US" sz="2000" b="1" kern="0" dirty="0" smtClean="0"/>
              <a:t>Transplants</a:t>
            </a:r>
            <a:r>
              <a:rPr lang="en-US" sz="2000" b="1" kern="0" dirty="0"/>
              <a:t>: January </a:t>
            </a:r>
            <a:r>
              <a:rPr lang="en-US" sz="2000" b="1" kern="0" dirty="0" smtClean="0"/>
              <a:t>2004 </a:t>
            </a:r>
            <a:r>
              <a:rPr lang="en-US" sz="2000" b="1" kern="0" dirty="0"/>
              <a:t>– June 2014</a:t>
            </a:r>
            <a:r>
              <a:rPr lang="en-US" sz="2000" b="1" kern="0" dirty="0" smtClean="0"/>
              <a:t>)</a:t>
            </a:r>
            <a:endParaRPr lang="en-US" sz="2000" b="1" kern="0" dirty="0"/>
          </a:p>
        </p:txBody>
      </p:sp>
      <p:grpSp>
        <p:nvGrpSpPr>
          <p:cNvPr id="13" name="Group 12"/>
          <p:cNvGrpSpPr/>
          <p:nvPr/>
        </p:nvGrpSpPr>
        <p:grpSpPr>
          <a:xfrm>
            <a:off x="2" y="6180658"/>
            <a:ext cx="4715933" cy="711201"/>
            <a:chOff x="2" y="6180658"/>
            <a:chExt cx="4715933" cy="711201"/>
          </a:xfrm>
        </p:grpSpPr>
        <p:grpSp>
          <p:nvGrpSpPr>
            <p:cNvPr id="14" name="Group 13"/>
            <p:cNvGrpSpPr/>
            <p:nvPr/>
          </p:nvGrpSpPr>
          <p:grpSpPr>
            <a:xfrm>
              <a:off x="2" y="6180658"/>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p:spPr>
          </p:pic>
          <p:sp>
            <p:nvSpPr>
              <p:cNvPr id="22"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20" name="logo_citation"/>
            <p:cNvSpPr txBox="1"/>
            <p:nvPr/>
          </p:nvSpPr>
          <p:spPr>
            <a:xfrm>
              <a:off x="2757009" y="6639428"/>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4775618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ext uri="{D42A27DB-BD31-4B8C-83A1-F6EECF244321}">
                <p14:modId xmlns:p14="http://schemas.microsoft.com/office/powerpoint/2010/main" val="2818767965"/>
              </p:ext>
            </p:extLst>
          </p:nvPr>
        </p:nvGraphicFramePr>
        <p:xfrm>
          <a:off x="314980" y="1104217"/>
          <a:ext cx="8305800" cy="5076441"/>
        </p:xfrm>
        <a:graphic>
          <a:graphicData uri="http://schemas.openxmlformats.org/drawingml/2006/table">
            <a:tbl>
              <a:tblPr bandRow="1">
                <a:tableStyleId>{5C22544A-7EE6-4342-B048-85BDC9FD1C3A}</a:tableStyleId>
              </a:tblPr>
              <a:tblGrid>
                <a:gridCol w="2438400"/>
                <a:gridCol w="4094252"/>
                <a:gridCol w="1773148"/>
              </a:tblGrid>
              <a:tr h="266711">
                <a:tc>
                  <a:txBody>
                    <a:bodyPr/>
                    <a:lstStyle/>
                    <a:p>
                      <a:pPr rtl="0" fontAlgn="t"/>
                      <a:r>
                        <a:rPr lang="en-US" sz="1300" b="1" dirty="0">
                          <a:solidFill>
                            <a:srgbClr val="FFFF00"/>
                          </a:solidFill>
                        </a:rPr>
                        <a:t>Diagnosis</a:t>
                      </a:r>
                      <a:endParaRPr lang="en-US" sz="1300" dirty="0">
                        <a:solidFill>
                          <a:srgbClr val="FFFF00"/>
                        </a:solidFill>
                      </a:endParaRPr>
                    </a:p>
                  </a:txBody>
                  <a:tcPr marL="45720" marR="457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i="0" u="none" strike="noStrike" dirty="0" smtClean="0">
                          <a:solidFill>
                            <a:schemeClr val="tx1"/>
                          </a:solidFill>
                          <a:effectLst/>
                          <a:latin typeface="+mj-lt"/>
                        </a:rPr>
                        <a:t>Detailed diagnosis</a:t>
                      </a:r>
                      <a:endParaRPr lang="en-US" sz="1300" b="1"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kern="1200" dirty="0" smtClean="0">
                          <a:solidFill>
                            <a:schemeClr val="tx1"/>
                          </a:solidFill>
                          <a:effectLst/>
                          <a:latin typeface="+mn-lt"/>
                          <a:ea typeface="+mn-ea"/>
                          <a:cs typeface="+mn-cs"/>
                        </a:rPr>
                        <a:t>N (%) (N=812)</a:t>
                      </a:r>
                      <a:endParaRPr lang="en-US" sz="1300" b="1" i="0" u="none" strike="noStrike" kern="1200" dirty="0">
                        <a:solidFill>
                          <a:schemeClr val="tx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r>
              <a:tr h="326585">
                <a:tc rowSpan="2">
                  <a:txBody>
                    <a:bodyPr/>
                    <a:lstStyle/>
                    <a:p>
                      <a:pPr algn="l" fontAlgn="b"/>
                      <a:r>
                        <a:rPr lang="en-US" sz="1300" b="1" i="0" u="none" strike="noStrike" dirty="0">
                          <a:solidFill>
                            <a:schemeClr val="tx1"/>
                          </a:solidFill>
                          <a:effectLst/>
                          <a:latin typeface="+mj-lt"/>
                        </a:rPr>
                        <a:t>CF</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CYSTIC FIBROSIS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48 (5.9%)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smtClean="0">
                          <a:solidFill>
                            <a:schemeClr val="tx1"/>
                          </a:solidFill>
                          <a:effectLst/>
                          <a:latin typeface="+mj-lt"/>
                        </a:rPr>
                        <a:t>OTHER </a:t>
                      </a:r>
                      <a:r>
                        <a:rPr lang="en-US" sz="1300" b="1" i="0" u="none" strike="noStrike" dirty="0">
                          <a:solidFill>
                            <a:schemeClr val="tx1"/>
                          </a:solidFill>
                          <a:effectLst/>
                          <a:latin typeface="+mj-lt"/>
                        </a:rPr>
                        <a:t>SPECIFY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402986">
                <a:tc rowSpan="6">
                  <a:txBody>
                    <a:bodyPr/>
                    <a:lstStyle/>
                    <a:p>
                      <a:pPr algn="l" fontAlgn="b"/>
                      <a:r>
                        <a:rPr lang="en-US" sz="1300" b="1" i="0" u="none" strike="noStrike" dirty="0" smtClean="0">
                          <a:solidFill>
                            <a:schemeClr val="tx1"/>
                          </a:solidFill>
                          <a:effectLst/>
                          <a:latin typeface="+mj-lt"/>
                        </a:rPr>
                        <a:t>CHD</a:t>
                      </a:r>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CONGENITAL HEART DEFECT - PRIOR SURGERY UNKNOWN</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77 (9.5%)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CONGENITAL HEART DEFECT - WITH SURGERY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28 (3.4%)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402986">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CONGENITAL HEART DEFECT - WITHOUT SURGERY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13 (1.6%)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CONGENITAL: OTHER SPECIFY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EISENMENGER'S SYNDROME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134 (16.5%)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SECONDARY PULMONARY HYPERTENSION</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34 (4.2%)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85">
                <a:tc>
                  <a:txBody>
                    <a:bodyPr/>
                    <a:lstStyle/>
                    <a:p>
                      <a:pPr algn="l" fontAlgn="b"/>
                      <a:r>
                        <a:rPr lang="en-US" sz="1300" b="1" i="0" u="none" strike="noStrike">
                          <a:solidFill>
                            <a:schemeClr val="tx1"/>
                          </a:solidFill>
                          <a:effectLst/>
                          <a:latin typeface="+mj-lt"/>
                        </a:rPr>
                        <a:t>COPD</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COPD/EMPHYSEMA</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17 (2.1%)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85">
                <a:tc rowSpan="4">
                  <a:txBody>
                    <a:bodyPr/>
                    <a:lstStyle/>
                    <a:p>
                      <a:pPr algn="l" fontAlgn="b"/>
                      <a:r>
                        <a:rPr lang="en-US" sz="1300" b="1" i="0" u="none" strike="noStrike" dirty="0">
                          <a:solidFill>
                            <a:schemeClr val="tx1"/>
                          </a:solidFill>
                          <a:effectLst/>
                          <a:latin typeface="+mj-lt"/>
                        </a:rPr>
                        <a:t>ILD</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IIP: ACUTE INTERSTITIAL PNEUMONIA</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IIP: IDIOPATHIC PULMONARY FIBROSIS (IPF)</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34 (4.2%)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PULMONARY FIBROSIS OTHER SPECIFY CAUSE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a:solidFill>
                            <a:schemeClr val="tx1"/>
                          </a:solidFill>
                          <a:effectLst/>
                          <a:latin typeface="+mj-lt"/>
                        </a:rPr>
                        <a:t>14 (1.7%)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85">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USUAL INTERSTITIAL PNEUMONITIS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402986">
                <a:tc>
                  <a:txBody>
                    <a:bodyPr/>
                    <a:lstStyle/>
                    <a:p>
                      <a:pPr algn="l" fontAlgn="b"/>
                      <a:r>
                        <a:rPr lang="en-US" sz="1300" b="1" i="0" u="none" strike="noStrike" dirty="0">
                          <a:solidFill>
                            <a:schemeClr val="tx1"/>
                          </a:solidFill>
                          <a:effectLst/>
                          <a:latin typeface="+mj-lt"/>
                        </a:rPr>
                        <a:t>OB (non-Retransplant)</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OBLITERATIVE BRONCHIOLITIS (NON-RETRANSPLANT)</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bl>
          </a:graphicData>
        </a:graphic>
      </p:graphicFrame>
      <p:sp>
        <p:nvSpPr>
          <p:cNvPr id="10" name="Title 1"/>
          <p:cNvSpPr txBox="1">
            <a:spLocks/>
          </p:cNvSpPr>
          <p:nvPr/>
        </p:nvSpPr>
        <p:spPr bwMode="auto">
          <a:xfrm>
            <a:off x="-2822" y="219968"/>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endParaRPr lang="en-US" sz="2000" kern="0" dirty="0"/>
          </a:p>
        </p:txBody>
      </p:sp>
      <p:sp>
        <p:nvSpPr>
          <p:cNvPr id="3" name="Title 2"/>
          <p:cNvSpPr txBox="1"/>
          <p:nvPr/>
        </p:nvSpPr>
        <p:spPr>
          <a:xfrm>
            <a:off x="1209887" y="559383"/>
            <a:ext cx="2296161" cy="461665"/>
          </a:xfrm>
          <a:prstGeom prst="rect">
            <a:avLst/>
          </a:prstGeom>
          <a:noFill/>
        </p:spPr>
        <p:txBody>
          <a:bodyPr wrap="square" rtlCol="0">
            <a:spAutoFit/>
          </a:bodyPr>
          <a:lstStyle/>
          <a:p>
            <a:r>
              <a:rPr lang="en-US" sz="2400" b="1" kern="0" dirty="0" smtClean="0"/>
              <a:t>Indications</a:t>
            </a:r>
            <a:endParaRPr lang="en-US" sz="2400" b="1" kern="0" dirty="0"/>
          </a:p>
        </p:txBody>
      </p:sp>
      <p:sp>
        <p:nvSpPr>
          <p:cNvPr id="12" name="title_cohort"/>
          <p:cNvSpPr txBox="1"/>
          <p:nvPr/>
        </p:nvSpPr>
        <p:spPr>
          <a:xfrm>
            <a:off x="2324100" y="590490"/>
            <a:ext cx="6172200" cy="400110"/>
          </a:xfrm>
          <a:prstGeom prst="rect">
            <a:avLst/>
          </a:prstGeom>
          <a:noFill/>
        </p:spPr>
        <p:txBody>
          <a:bodyPr wrap="square" rtlCol="0">
            <a:spAutoFit/>
          </a:bodyPr>
          <a:lstStyle/>
          <a:p>
            <a:pPr algn="ctr"/>
            <a:r>
              <a:rPr lang="en-US" sz="2000" b="1" kern="0" dirty="0"/>
              <a:t>(</a:t>
            </a:r>
            <a:r>
              <a:rPr lang="en-US" sz="2000" b="1" kern="0" dirty="0" smtClean="0"/>
              <a:t>Transplants</a:t>
            </a:r>
            <a:r>
              <a:rPr lang="en-US" sz="2000" b="1" kern="0" dirty="0"/>
              <a:t>: January </a:t>
            </a:r>
            <a:r>
              <a:rPr lang="en-US" sz="2000" b="1" kern="0" dirty="0" smtClean="0"/>
              <a:t>2004 </a:t>
            </a:r>
            <a:r>
              <a:rPr lang="en-US" sz="2000" b="1" kern="0" dirty="0"/>
              <a:t>– June 2014</a:t>
            </a:r>
            <a:r>
              <a:rPr lang="en-US" sz="2000" b="1" kern="0" dirty="0" smtClean="0"/>
              <a:t>)</a:t>
            </a:r>
            <a:endParaRPr lang="en-US" sz="2000" b="1" kern="0" dirty="0"/>
          </a:p>
        </p:txBody>
      </p:sp>
      <p:grpSp>
        <p:nvGrpSpPr>
          <p:cNvPr id="13" name="Group 12"/>
          <p:cNvGrpSpPr/>
          <p:nvPr/>
        </p:nvGrpSpPr>
        <p:grpSpPr>
          <a:xfrm>
            <a:off x="2" y="6180658"/>
            <a:ext cx="4715933" cy="711201"/>
            <a:chOff x="2" y="6180658"/>
            <a:chExt cx="4715933" cy="711201"/>
          </a:xfrm>
        </p:grpSpPr>
        <p:grpSp>
          <p:nvGrpSpPr>
            <p:cNvPr id="14" name="Group 13"/>
            <p:cNvGrpSpPr/>
            <p:nvPr/>
          </p:nvGrpSpPr>
          <p:grpSpPr>
            <a:xfrm>
              <a:off x="2" y="6180658"/>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p:spPr>
          </p:pic>
          <p:sp>
            <p:nvSpPr>
              <p:cNvPr id="22"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20" name="logo_citation"/>
            <p:cNvSpPr txBox="1"/>
            <p:nvPr/>
          </p:nvSpPr>
          <p:spPr>
            <a:xfrm>
              <a:off x="2757009" y="6639428"/>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5" name="TextBox 14"/>
          <p:cNvSpPr txBox="1"/>
          <p:nvPr/>
        </p:nvSpPr>
        <p:spPr>
          <a:xfrm>
            <a:off x="7212169" y="6398583"/>
            <a:ext cx="1371600" cy="323165"/>
          </a:xfrm>
          <a:prstGeom prst="rect">
            <a:avLst/>
          </a:prstGeom>
          <a:noFill/>
        </p:spPr>
        <p:txBody>
          <a:bodyPr wrap="square" rtlCol="0">
            <a:spAutoFit/>
          </a:bodyPr>
          <a:lstStyle/>
          <a:p>
            <a:pPr algn="ctr"/>
            <a:r>
              <a:rPr lang="en-US" sz="1500" b="1" dirty="0" smtClean="0">
                <a:solidFill>
                  <a:srgbClr val="FFFF00"/>
                </a:solidFill>
              </a:rPr>
              <a:t>Cont’d</a:t>
            </a:r>
            <a:endParaRPr lang="en-US" sz="1500" b="1" dirty="0">
              <a:solidFill>
                <a:srgbClr val="FFFF00"/>
              </a:solidFill>
            </a:endParaRPr>
          </a:p>
        </p:txBody>
      </p:sp>
    </p:spTree>
    <p:extLst>
      <p:ext uri="{BB962C8B-B14F-4D97-AF65-F5344CB8AC3E}">
        <p14:creationId xmlns:p14="http://schemas.microsoft.com/office/powerpoint/2010/main" val="417958707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ext uri="{D42A27DB-BD31-4B8C-83A1-F6EECF244321}">
                <p14:modId xmlns:p14="http://schemas.microsoft.com/office/powerpoint/2010/main" val="2490981600"/>
              </p:ext>
            </p:extLst>
          </p:nvPr>
        </p:nvGraphicFramePr>
        <p:xfrm>
          <a:off x="304800" y="1143001"/>
          <a:ext cx="8305800" cy="5083507"/>
        </p:xfrm>
        <a:graphic>
          <a:graphicData uri="http://schemas.openxmlformats.org/drawingml/2006/table">
            <a:tbl>
              <a:tblPr bandRow="1">
                <a:tableStyleId>{5C22544A-7EE6-4342-B048-85BDC9FD1C3A}</a:tableStyleId>
              </a:tblPr>
              <a:tblGrid>
                <a:gridCol w="2438400"/>
                <a:gridCol w="4094252"/>
                <a:gridCol w="1773148"/>
              </a:tblGrid>
              <a:tr h="276488">
                <a:tc>
                  <a:txBody>
                    <a:bodyPr/>
                    <a:lstStyle/>
                    <a:p>
                      <a:pPr rtl="0" fontAlgn="t"/>
                      <a:r>
                        <a:rPr lang="en-US" sz="1300" b="1" dirty="0">
                          <a:solidFill>
                            <a:srgbClr val="FFFF00"/>
                          </a:solidFill>
                        </a:rPr>
                        <a:t>Diagnosis</a:t>
                      </a:r>
                      <a:endParaRPr lang="en-US" sz="1300" dirty="0">
                        <a:solidFill>
                          <a:srgbClr val="FFFF00"/>
                        </a:solidFill>
                      </a:endParaRPr>
                    </a:p>
                  </a:txBody>
                  <a:tcPr marL="45720" marR="457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i="0" u="none" strike="noStrike" dirty="0" smtClean="0">
                          <a:solidFill>
                            <a:schemeClr val="tx1"/>
                          </a:solidFill>
                          <a:effectLst/>
                          <a:latin typeface="+mj-lt"/>
                        </a:rPr>
                        <a:t>Detailed diagnosis</a:t>
                      </a:r>
                      <a:endParaRPr lang="en-US" sz="1300" b="1"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kern="1200" dirty="0" smtClean="0">
                          <a:solidFill>
                            <a:schemeClr val="tx1"/>
                          </a:solidFill>
                          <a:effectLst/>
                          <a:latin typeface="+mn-lt"/>
                          <a:ea typeface="+mn-ea"/>
                          <a:cs typeface="+mn-cs"/>
                        </a:rPr>
                        <a:t>N (%) (N=812)</a:t>
                      </a:r>
                      <a:endParaRPr lang="en-US" sz="1300" b="1" i="0" u="none" strike="noStrike" kern="1200" dirty="0">
                        <a:solidFill>
                          <a:schemeClr val="tx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r>
              <a:tr h="338558">
                <a:tc>
                  <a:txBody>
                    <a:bodyPr/>
                    <a:lstStyle/>
                    <a:p>
                      <a:pPr algn="l" fontAlgn="b"/>
                      <a:r>
                        <a:rPr lang="en-US" sz="1300" b="1" i="0" u="none" strike="noStrike" dirty="0">
                          <a:solidFill>
                            <a:schemeClr val="tx1"/>
                          </a:solidFill>
                          <a:effectLst/>
                          <a:latin typeface="+mj-lt"/>
                        </a:rPr>
                        <a:t>PAH</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PULMONARY HYPERTENSION/PULMONARY ARTERIAL HYPERTENSION</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222 (27.3%)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rowSpan="4">
                  <a:txBody>
                    <a:bodyPr/>
                    <a:lstStyle/>
                    <a:p>
                      <a:pPr algn="l" fontAlgn="b"/>
                      <a:r>
                        <a:rPr lang="en-US" sz="1300" b="1" i="0" u="none" strike="noStrike" dirty="0" smtClean="0">
                          <a:solidFill>
                            <a:schemeClr val="tx1"/>
                          </a:solidFill>
                          <a:effectLst/>
                          <a:latin typeface="+mj-lt"/>
                        </a:rPr>
                        <a:t>Retransplant</a:t>
                      </a:r>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BOS/OB</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smtClean="0">
                          <a:solidFill>
                            <a:schemeClr val="tx1"/>
                          </a:solidFill>
                          <a:effectLst/>
                          <a:latin typeface="+mj-lt"/>
                        </a:rPr>
                        <a:t>RE-TX/GF</a:t>
                      </a:r>
                      <a:r>
                        <a:rPr lang="en-US" sz="1300" b="1" i="0" u="none" strike="noStrike" dirty="0">
                          <a:solidFill>
                            <a:schemeClr val="tx1"/>
                          </a:solidFill>
                          <a:effectLst/>
                          <a:latin typeface="+mj-lt"/>
                        </a:rPr>
                        <a:t>: CHRONIC REJECTION</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smtClean="0">
                          <a:solidFill>
                            <a:schemeClr val="tx1"/>
                          </a:solidFill>
                          <a:effectLst/>
                          <a:latin typeface="+mj-lt"/>
                        </a:rPr>
                        <a:t>RE-TX/GF</a:t>
                      </a:r>
                      <a:r>
                        <a:rPr lang="en-US" sz="1300" b="1" i="0" u="none" strike="noStrike" dirty="0">
                          <a:solidFill>
                            <a:schemeClr val="tx1"/>
                          </a:solidFill>
                          <a:effectLst/>
                          <a:latin typeface="+mj-lt"/>
                        </a:rPr>
                        <a:t>: PRIMARY FAILURE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smtClean="0">
                          <a:solidFill>
                            <a:schemeClr val="tx1"/>
                          </a:solidFill>
                          <a:effectLst/>
                          <a:latin typeface="+mj-lt"/>
                        </a:rPr>
                        <a:t>RE-TX/GF</a:t>
                      </a:r>
                      <a:r>
                        <a:rPr lang="en-US" sz="1300" b="1" i="0" u="none" strike="noStrike" dirty="0">
                          <a:solidFill>
                            <a:schemeClr val="tx1"/>
                          </a:solidFill>
                          <a:effectLst/>
                          <a:latin typeface="+mj-lt"/>
                        </a:rPr>
                        <a:t>: OTHER SPECIFY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4 (0.5%)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a:txBody>
                    <a:bodyPr/>
                    <a:lstStyle/>
                    <a:p>
                      <a:pPr algn="l" fontAlgn="b"/>
                      <a:r>
                        <a:rPr lang="en-US" sz="1300" b="1" i="0" u="none" strike="noStrike" dirty="0">
                          <a:solidFill>
                            <a:schemeClr val="tx1"/>
                          </a:solidFill>
                          <a:effectLst/>
                          <a:latin typeface="+mj-lt"/>
                        </a:rPr>
                        <a:t>Sarcoidosis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SARCOIDOSIS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30 (3.7%)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rowSpan="8">
                  <a:txBody>
                    <a:bodyPr/>
                    <a:lstStyle/>
                    <a:p>
                      <a:pPr algn="l" fontAlgn="b"/>
                      <a:r>
                        <a:rPr lang="en-US" sz="1300" b="1" i="0" u="none" strike="noStrike" dirty="0">
                          <a:solidFill>
                            <a:schemeClr val="tx1"/>
                          </a:solidFill>
                          <a:effectLst/>
                          <a:latin typeface="+mj-lt"/>
                        </a:rPr>
                        <a:t>Other</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AMYLOIDOSIS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ARDS/PNEUMONIA</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3 (0.4%)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CANCER</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CONGENITAL MALFORMATION</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3 (0.4%)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dirty="0">
                          <a:solidFill>
                            <a:schemeClr val="tx1"/>
                          </a:solidFill>
                          <a:effectLst/>
                          <a:latin typeface="+mj-lt"/>
                        </a:rPr>
                        <a:t>HYPERSENSITIVITY PNEUMONITIS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LUPUS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OCCUPATIONAL LUNG DISEASE OTHER SPECIFY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3 (0.4%)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OTHER - SPECIFY</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7 (0.9%)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bl>
          </a:graphicData>
        </a:graphic>
      </p:graphicFrame>
      <p:sp>
        <p:nvSpPr>
          <p:cNvPr id="10" name="Title 1"/>
          <p:cNvSpPr txBox="1">
            <a:spLocks/>
          </p:cNvSpPr>
          <p:nvPr/>
        </p:nvSpPr>
        <p:spPr bwMode="auto">
          <a:xfrm>
            <a:off x="-2822" y="219968"/>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endParaRPr lang="en-US" sz="2000" kern="0" dirty="0"/>
          </a:p>
        </p:txBody>
      </p:sp>
      <p:sp>
        <p:nvSpPr>
          <p:cNvPr id="3" name="Title 2"/>
          <p:cNvSpPr txBox="1"/>
          <p:nvPr/>
        </p:nvSpPr>
        <p:spPr>
          <a:xfrm>
            <a:off x="1209887" y="559383"/>
            <a:ext cx="2296161" cy="461665"/>
          </a:xfrm>
          <a:prstGeom prst="rect">
            <a:avLst/>
          </a:prstGeom>
          <a:noFill/>
        </p:spPr>
        <p:txBody>
          <a:bodyPr wrap="square" rtlCol="0">
            <a:spAutoFit/>
          </a:bodyPr>
          <a:lstStyle/>
          <a:p>
            <a:r>
              <a:rPr lang="en-US" sz="2400" b="1" kern="0" dirty="0" smtClean="0"/>
              <a:t>Indications</a:t>
            </a:r>
            <a:endParaRPr lang="en-US" sz="2400" b="1" kern="0" dirty="0"/>
          </a:p>
        </p:txBody>
      </p:sp>
      <p:sp>
        <p:nvSpPr>
          <p:cNvPr id="12" name="title_cohort"/>
          <p:cNvSpPr txBox="1"/>
          <p:nvPr/>
        </p:nvSpPr>
        <p:spPr>
          <a:xfrm>
            <a:off x="2324100" y="590490"/>
            <a:ext cx="6172200" cy="400110"/>
          </a:xfrm>
          <a:prstGeom prst="rect">
            <a:avLst/>
          </a:prstGeom>
          <a:noFill/>
        </p:spPr>
        <p:txBody>
          <a:bodyPr wrap="square" rtlCol="0">
            <a:spAutoFit/>
          </a:bodyPr>
          <a:lstStyle/>
          <a:p>
            <a:pPr algn="ctr"/>
            <a:r>
              <a:rPr lang="en-US" sz="2000" b="1" kern="0" dirty="0"/>
              <a:t>(</a:t>
            </a:r>
            <a:r>
              <a:rPr lang="en-US" sz="2000" b="1" kern="0" dirty="0" smtClean="0"/>
              <a:t>Transplants</a:t>
            </a:r>
            <a:r>
              <a:rPr lang="en-US" sz="2000" b="1" kern="0" dirty="0"/>
              <a:t>: January </a:t>
            </a:r>
            <a:r>
              <a:rPr lang="en-US" sz="2000" b="1" kern="0" dirty="0" smtClean="0"/>
              <a:t>2004 </a:t>
            </a:r>
            <a:r>
              <a:rPr lang="en-US" sz="2000" b="1" kern="0" dirty="0"/>
              <a:t>– June 2014</a:t>
            </a:r>
            <a:r>
              <a:rPr lang="en-US" sz="2000" b="1" kern="0" dirty="0" smtClean="0"/>
              <a:t>)</a:t>
            </a:r>
            <a:endParaRPr lang="en-US" sz="2000" b="1" kern="0" dirty="0"/>
          </a:p>
        </p:txBody>
      </p:sp>
      <p:grpSp>
        <p:nvGrpSpPr>
          <p:cNvPr id="13" name="Group 12"/>
          <p:cNvGrpSpPr/>
          <p:nvPr/>
        </p:nvGrpSpPr>
        <p:grpSpPr>
          <a:xfrm>
            <a:off x="2" y="6180658"/>
            <a:ext cx="4715933" cy="711201"/>
            <a:chOff x="2" y="6180658"/>
            <a:chExt cx="4715933" cy="711201"/>
          </a:xfrm>
        </p:grpSpPr>
        <p:grpSp>
          <p:nvGrpSpPr>
            <p:cNvPr id="14" name="Group 13"/>
            <p:cNvGrpSpPr/>
            <p:nvPr/>
          </p:nvGrpSpPr>
          <p:grpSpPr>
            <a:xfrm>
              <a:off x="2" y="6180658"/>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p:spPr>
          </p:pic>
          <p:sp>
            <p:nvSpPr>
              <p:cNvPr id="22"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20" name="logo_citation"/>
            <p:cNvSpPr txBox="1"/>
            <p:nvPr/>
          </p:nvSpPr>
          <p:spPr>
            <a:xfrm>
              <a:off x="2757009" y="6639428"/>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5" name="TextBox 14"/>
          <p:cNvSpPr txBox="1"/>
          <p:nvPr/>
        </p:nvSpPr>
        <p:spPr>
          <a:xfrm>
            <a:off x="7212169" y="6398583"/>
            <a:ext cx="1371600" cy="323165"/>
          </a:xfrm>
          <a:prstGeom prst="rect">
            <a:avLst/>
          </a:prstGeom>
          <a:noFill/>
        </p:spPr>
        <p:txBody>
          <a:bodyPr wrap="square" rtlCol="0">
            <a:spAutoFit/>
          </a:bodyPr>
          <a:lstStyle/>
          <a:p>
            <a:pPr algn="ctr"/>
            <a:r>
              <a:rPr lang="en-US" sz="1500" b="1" dirty="0" smtClean="0">
                <a:solidFill>
                  <a:srgbClr val="FFFF00"/>
                </a:solidFill>
              </a:rPr>
              <a:t>Cont’d</a:t>
            </a:r>
            <a:endParaRPr lang="en-US" sz="1500" b="1" dirty="0">
              <a:solidFill>
                <a:srgbClr val="FFFF00"/>
              </a:solidFill>
            </a:endParaRPr>
          </a:p>
        </p:txBody>
      </p:sp>
    </p:spTree>
    <p:extLst>
      <p:ext uri="{BB962C8B-B14F-4D97-AF65-F5344CB8AC3E}">
        <p14:creationId xmlns:p14="http://schemas.microsoft.com/office/powerpoint/2010/main" val="40923552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ext uri="{D42A27DB-BD31-4B8C-83A1-F6EECF244321}">
                <p14:modId xmlns:p14="http://schemas.microsoft.com/office/powerpoint/2010/main" val="5260509"/>
              </p:ext>
            </p:extLst>
          </p:nvPr>
        </p:nvGraphicFramePr>
        <p:xfrm>
          <a:off x="304800" y="1143001"/>
          <a:ext cx="8305800" cy="2375043"/>
        </p:xfrm>
        <a:graphic>
          <a:graphicData uri="http://schemas.openxmlformats.org/drawingml/2006/table">
            <a:tbl>
              <a:tblPr bandRow="1">
                <a:tableStyleId>{5C22544A-7EE6-4342-B048-85BDC9FD1C3A}</a:tableStyleId>
              </a:tblPr>
              <a:tblGrid>
                <a:gridCol w="2438400"/>
                <a:gridCol w="4094252"/>
                <a:gridCol w="1773148"/>
              </a:tblGrid>
              <a:tr h="276488">
                <a:tc>
                  <a:txBody>
                    <a:bodyPr/>
                    <a:lstStyle/>
                    <a:p>
                      <a:pPr rtl="0" fontAlgn="t"/>
                      <a:r>
                        <a:rPr lang="en-US" sz="1300" b="1" dirty="0">
                          <a:solidFill>
                            <a:srgbClr val="FFFF00"/>
                          </a:solidFill>
                        </a:rPr>
                        <a:t>Diagnosis</a:t>
                      </a:r>
                      <a:endParaRPr lang="en-US" sz="1300" dirty="0">
                        <a:solidFill>
                          <a:srgbClr val="FFFF00"/>
                        </a:solidFill>
                      </a:endParaRPr>
                    </a:p>
                  </a:txBody>
                  <a:tcPr marL="45720" marR="457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i="0" u="none" strike="noStrike" dirty="0" smtClean="0">
                          <a:solidFill>
                            <a:schemeClr val="tx1"/>
                          </a:solidFill>
                          <a:effectLst/>
                          <a:latin typeface="+mj-lt"/>
                        </a:rPr>
                        <a:t>Detailed diagnosis</a:t>
                      </a:r>
                      <a:endParaRPr lang="en-US" sz="1300" b="1"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ctr"/>
                      <a:r>
                        <a:rPr lang="en-US" sz="1300" b="1" kern="1200" dirty="0" smtClean="0">
                          <a:solidFill>
                            <a:schemeClr val="tx1"/>
                          </a:solidFill>
                          <a:effectLst/>
                          <a:latin typeface="+mn-lt"/>
                          <a:ea typeface="+mn-ea"/>
                          <a:cs typeface="+mn-cs"/>
                        </a:rPr>
                        <a:t>N (%) (N=812)</a:t>
                      </a:r>
                      <a:endParaRPr lang="en-US" sz="1300" b="1" i="0" u="none" strike="noStrike" kern="1200" dirty="0">
                        <a:solidFill>
                          <a:schemeClr val="tx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r>
              <a:tr h="338558">
                <a:tc rowSpan="6">
                  <a:txBody>
                    <a:bodyPr/>
                    <a:lstStyle/>
                    <a:p>
                      <a:pPr algn="l" fontAlgn="b"/>
                      <a:r>
                        <a:rPr lang="en-US" sz="1300" b="1" i="0" u="none" strike="noStrike" dirty="0" smtClean="0">
                          <a:solidFill>
                            <a:schemeClr val="tx1"/>
                          </a:solidFill>
                          <a:effectLst/>
                          <a:latin typeface="+mj-lt"/>
                        </a:rPr>
                        <a:t>Other (cont’d)</a:t>
                      </a:r>
                      <a:endParaRPr lang="en-US" sz="1300" b="1" i="0" u="none" strike="noStrike" dirty="0">
                        <a:solidFill>
                          <a:schemeClr val="tx1"/>
                        </a:solidFill>
                        <a:effectLst/>
                        <a:latin typeface="+mj-lt"/>
                      </a:endParaRP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PH-SCLERODERMA/CREST</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4 (0.5%)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POLYMYOSITIS</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PULMONARY LANGERHANS CELL HISTIOCYTOSIS (PLCH)</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7 (0.9%)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a:solidFill>
                            <a:schemeClr val="tx1"/>
                          </a:solidFill>
                          <a:effectLst/>
                          <a:latin typeface="+mj-lt"/>
                        </a:rPr>
                        <a:t>PULMONARY VASCULAR DISEASE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3 (0.4%)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l" fontAlgn="b"/>
                      <a:r>
                        <a:rPr lang="en-US" sz="1300" b="1" i="0" u="none" strike="noStrike">
                          <a:solidFill>
                            <a:schemeClr val="tx1"/>
                          </a:solidFill>
                          <a:effectLst/>
                          <a:latin typeface="+mj-lt"/>
                        </a:rPr>
                        <a:t>PULMONARY VENO-OCCLUSIVE DISEASE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300" b="1" i="0" u="none" strike="noStrike" dirty="0">
                          <a:solidFill>
                            <a:schemeClr val="tx1"/>
                          </a:solidFill>
                          <a:effectLst/>
                          <a:latin typeface="+mj-lt"/>
                        </a:rPr>
                        <a:t>2 (0.2%)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38558">
                <a:tc vMerge="1">
                  <a:txBody>
                    <a:bodyPr/>
                    <a:lstStyle/>
                    <a:p>
                      <a:pPr algn="l" fontAlgn="b"/>
                      <a:endParaRPr lang="en-US" sz="1300" b="1" i="0" u="none" strike="noStrike" dirty="0">
                        <a:solidFill>
                          <a:schemeClr val="tx1"/>
                        </a:solidFill>
                        <a:effectLst/>
                        <a:latin typeface="+mj-lt"/>
                      </a:endParaRP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fontAlgn="b"/>
                      <a:r>
                        <a:rPr lang="en-US" sz="1300" b="1" i="0" u="none" strike="noStrike" dirty="0">
                          <a:solidFill>
                            <a:schemeClr val="tx1"/>
                          </a:solidFill>
                          <a:effectLst/>
                          <a:latin typeface="+mj-lt"/>
                        </a:rPr>
                        <a:t>SJOGREN'S SYNDROME</a:t>
                      </a:r>
                    </a:p>
                  </a:txBody>
                  <a:tcPr marL="45720"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300" b="1" i="0" u="none" strike="noStrike" dirty="0">
                          <a:solidFill>
                            <a:schemeClr val="tx1"/>
                          </a:solidFill>
                          <a:effectLst/>
                          <a:latin typeface="+mj-lt"/>
                        </a:rPr>
                        <a:t>1 (0.1%)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bl>
          </a:graphicData>
        </a:graphic>
      </p:graphicFrame>
      <p:sp>
        <p:nvSpPr>
          <p:cNvPr id="10" name="Title 1"/>
          <p:cNvSpPr txBox="1">
            <a:spLocks/>
          </p:cNvSpPr>
          <p:nvPr/>
        </p:nvSpPr>
        <p:spPr bwMode="auto">
          <a:xfrm>
            <a:off x="-2822" y="219968"/>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endParaRPr lang="en-US" sz="2000" kern="0" dirty="0"/>
          </a:p>
        </p:txBody>
      </p:sp>
      <p:sp>
        <p:nvSpPr>
          <p:cNvPr id="3" name="Title 2"/>
          <p:cNvSpPr txBox="1"/>
          <p:nvPr/>
        </p:nvSpPr>
        <p:spPr>
          <a:xfrm>
            <a:off x="1209887" y="559383"/>
            <a:ext cx="2296161" cy="461665"/>
          </a:xfrm>
          <a:prstGeom prst="rect">
            <a:avLst/>
          </a:prstGeom>
          <a:noFill/>
        </p:spPr>
        <p:txBody>
          <a:bodyPr wrap="square" rtlCol="0">
            <a:spAutoFit/>
          </a:bodyPr>
          <a:lstStyle/>
          <a:p>
            <a:r>
              <a:rPr lang="en-US" sz="2400" b="1" kern="0" dirty="0" smtClean="0"/>
              <a:t>Indications</a:t>
            </a:r>
            <a:endParaRPr lang="en-US" sz="2400" b="1" kern="0" dirty="0"/>
          </a:p>
        </p:txBody>
      </p:sp>
      <p:sp>
        <p:nvSpPr>
          <p:cNvPr id="12" name="title_cohort"/>
          <p:cNvSpPr txBox="1"/>
          <p:nvPr/>
        </p:nvSpPr>
        <p:spPr>
          <a:xfrm>
            <a:off x="2324100" y="590490"/>
            <a:ext cx="6172200" cy="400110"/>
          </a:xfrm>
          <a:prstGeom prst="rect">
            <a:avLst/>
          </a:prstGeom>
          <a:noFill/>
        </p:spPr>
        <p:txBody>
          <a:bodyPr wrap="square" rtlCol="0">
            <a:spAutoFit/>
          </a:bodyPr>
          <a:lstStyle/>
          <a:p>
            <a:pPr algn="ctr"/>
            <a:r>
              <a:rPr lang="en-US" sz="2000" b="1" kern="0" dirty="0"/>
              <a:t>(</a:t>
            </a:r>
            <a:r>
              <a:rPr lang="en-US" sz="2000" b="1" kern="0" dirty="0" smtClean="0"/>
              <a:t>Transplants</a:t>
            </a:r>
            <a:r>
              <a:rPr lang="en-US" sz="2000" b="1" kern="0" dirty="0"/>
              <a:t>: January </a:t>
            </a:r>
            <a:r>
              <a:rPr lang="en-US" sz="2000" b="1" kern="0" dirty="0" smtClean="0"/>
              <a:t>2004 </a:t>
            </a:r>
            <a:r>
              <a:rPr lang="en-US" sz="2000" b="1" kern="0" dirty="0"/>
              <a:t>– June 2014</a:t>
            </a:r>
            <a:r>
              <a:rPr lang="en-US" sz="2000" b="1" kern="0" dirty="0" smtClean="0"/>
              <a:t>)</a:t>
            </a:r>
            <a:endParaRPr lang="en-US" sz="2000" b="1" kern="0" dirty="0"/>
          </a:p>
        </p:txBody>
      </p:sp>
      <p:grpSp>
        <p:nvGrpSpPr>
          <p:cNvPr id="13" name="Group 12"/>
          <p:cNvGrpSpPr/>
          <p:nvPr/>
        </p:nvGrpSpPr>
        <p:grpSpPr>
          <a:xfrm>
            <a:off x="2" y="6180658"/>
            <a:ext cx="4715933" cy="711201"/>
            <a:chOff x="2" y="6180658"/>
            <a:chExt cx="4715933" cy="711201"/>
          </a:xfrm>
        </p:grpSpPr>
        <p:grpSp>
          <p:nvGrpSpPr>
            <p:cNvPr id="14" name="Group 13"/>
            <p:cNvGrpSpPr/>
            <p:nvPr/>
          </p:nvGrpSpPr>
          <p:grpSpPr>
            <a:xfrm>
              <a:off x="2" y="6180658"/>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p:spPr>
          </p:pic>
          <p:sp>
            <p:nvSpPr>
              <p:cNvPr id="22"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20" name="logo_citation"/>
            <p:cNvSpPr txBox="1"/>
            <p:nvPr/>
          </p:nvSpPr>
          <p:spPr>
            <a:xfrm>
              <a:off x="2757009" y="6639428"/>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5" name="TextBox 14"/>
          <p:cNvSpPr txBox="1"/>
          <p:nvPr/>
        </p:nvSpPr>
        <p:spPr>
          <a:xfrm>
            <a:off x="7212169" y="6398583"/>
            <a:ext cx="1371600" cy="323165"/>
          </a:xfrm>
          <a:prstGeom prst="rect">
            <a:avLst/>
          </a:prstGeom>
          <a:noFill/>
        </p:spPr>
        <p:txBody>
          <a:bodyPr wrap="square" rtlCol="0">
            <a:spAutoFit/>
          </a:bodyPr>
          <a:lstStyle/>
          <a:p>
            <a:pPr algn="ctr"/>
            <a:r>
              <a:rPr lang="en-US" sz="1500" b="1" dirty="0" smtClean="0">
                <a:solidFill>
                  <a:srgbClr val="FFFF00"/>
                </a:solidFill>
              </a:rPr>
              <a:t>Cont’d</a:t>
            </a:r>
            <a:endParaRPr lang="en-US" sz="1500" b="1" dirty="0">
              <a:solidFill>
                <a:srgbClr val="FFFF00"/>
              </a:solidFill>
            </a:endParaRPr>
          </a:p>
        </p:txBody>
      </p:sp>
    </p:spTree>
    <p:extLst>
      <p:ext uri="{BB962C8B-B14F-4D97-AF65-F5344CB8AC3E}">
        <p14:creationId xmlns:p14="http://schemas.microsoft.com/office/powerpoint/2010/main" val="27475307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lstStyle/>
          <a:p>
            <a:r>
              <a:rPr lang="en-US" sz="2600" dirty="0" smtClean="0"/>
              <a:t>Adult Heart-Lung Transplants</a:t>
            </a:r>
            <a:br>
              <a:rPr lang="en-US" sz="2600" dirty="0" smtClean="0"/>
            </a:br>
            <a:r>
              <a:rPr lang="en-US" sz="2400" dirty="0" smtClean="0"/>
              <a:t>Age Distribution by Diagnosis</a:t>
            </a:r>
            <a:br>
              <a:rPr lang="en-US" sz="2400" dirty="0" smtClean="0"/>
            </a:b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607279994"/>
              </p:ext>
            </p:extLst>
          </p:nvPr>
        </p:nvGraphicFramePr>
        <p:xfrm>
          <a:off x="1524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3" name="title_cohort"/>
          <p:cNvSpPr txBox="1"/>
          <p:nvPr/>
        </p:nvSpPr>
        <p:spPr>
          <a:xfrm>
            <a:off x="1790700" y="1057418"/>
            <a:ext cx="5562600" cy="400110"/>
          </a:xfrm>
          <a:prstGeom prst="rect">
            <a:avLst/>
          </a:prstGeom>
          <a:noFill/>
        </p:spPr>
        <p:txBody>
          <a:bodyPr wrap="square" rtlCol="0">
            <a:spAutoFit/>
          </a:bodyPr>
          <a:lstStyle/>
          <a:p>
            <a:pPr algn="ctr"/>
            <a:r>
              <a:rPr lang="en-US" sz="2000" b="1" kern="0" smtClean="0"/>
              <a:t>(Transplants: January 2004 – June 2015)</a:t>
            </a:r>
            <a:endParaRPr lang="en-US" sz="2000" b="1" kern="0" dirty="0"/>
          </a:p>
        </p:txBody>
      </p:sp>
    </p:spTree>
    <p:extLst>
      <p:ext uri="{BB962C8B-B14F-4D97-AF65-F5344CB8AC3E}">
        <p14:creationId xmlns:p14="http://schemas.microsoft.com/office/powerpoint/2010/main" val="412493633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13145619"/>
              </p:ext>
            </p:extLst>
          </p:nvPr>
        </p:nvGraphicFramePr>
        <p:xfrm>
          <a:off x="76200" y="1066800"/>
          <a:ext cx="88392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0" name="Title 1"/>
          <p:cNvSpPr txBox="1">
            <a:spLocks/>
          </p:cNvSpPr>
          <p:nvPr/>
        </p:nvSpPr>
        <p:spPr bwMode="auto">
          <a:xfrm>
            <a:off x="0" y="200488"/>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endParaRPr lang="en-US" sz="2000" kern="0" dirty="0"/>
          </a:p>
        </p:txBody>
      </p:sp>
      <p:sp>
        <p:nvSpPr>
          <p:cNvPr id="3" name="Title 2"/>
          <p:cNvSpPr txBox="1"/>
          <p:nvPr/>
        </p:nvSpPr>
        <p:spPr>
          <a:xfrm>
            <a:off x="470148" y="652894"/>
            <a:ext cx="3416052" cy="461665"/>
          </a:xfrm>
          <a:prstGeom prst="rect">
            <a:avLst/>
          </a:prstGeom>
          <a:noFill/>
        </p:spPr>
        <p:txBody>
          <a:bodyPr wrap="square" rtlCol="0">
            <a:spAutoFit/>
          </a:bodyPr>
          <a:lstStyle/>
          <a:p>
            <a:r>
              <a:rPr lang="en-US" sz="2400" b="1" kern="0" dirty="0"/>
              <a:t>Diagnosis by </a:t>
            </a:r>
            <a:r>
              <a:rPr lang="en-US" sz="2400" b="1" kern="0" dirty="0" smtClean="0"/>
              <a:t>Gender</a:t>
            </a:r>
            <a:endParaRPr lang="en-US" sz="2400" b="1" kern="0" dirty="0"/>
          </a:p>
        </p:txBody>
      </p:sp>
      <p:sp>
        <p:nvSpPr>
          <p:cNvPr id="21" name="title_cohort"/>
          <p:cNvSpPr txBox="1"/>
          <p:nvPr/>
        </p:nvSpPr>
        <p:spPr>
          <a:xfrm>
            <a:off x="3276600" y="704721"/>
            <a:ext cx="5715000" cy="400110"/>
          </a:xfrm>
          <a:prstGeom prst="rect">
            <a:avLst/>
          </a:prstGeom>
          <a:noFill/>
        </p:spPr>
        <p:txBody>
          <a:bodyPr wrap="square" rtlCol="0">
            <a:spAutoFit/>
          </a:bodyPr>
          <a:lstStyle/>
          <a:p>
            <a:pPr algn="ctr"/>
            <a:r>
              <a:rPr lang="en-US" sz="2000" b="1" kern="0" dirty="0" smtClean="0"/>
              <a:t>(Transplants: January 2004 – June 2015)</a:t>
            </a:r>
            <a:endParaRPr lang="en-US" sz="2000" b="1" kern="0" dirty="0"/>
          </a:p>
        </p:txBody>
      </p:sp>
    </p:spTree>
    <p:extLst>
      <p:ext uri="{BB962C8B-B14F-4D97-AF65-F5344CB8AC3E}">
        <p14:creationId xmlns:p14="http://schemas.microsoft.com/office/powerpoint/2010/main" val="1112498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219200"/>
          <a:ext cx="8839200" cy="53340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5"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br>
              <a:rPr lang="en-US" sz="2600" kern="0" dirty="0" smtClean="0"/>
            </a:br>
            <a:r>
              <a:rPr lang="en-US" sz="2400" kern="0" dirty="0" smtClean="0"/>
              <a:t>Average Center Volume by Location</a:t>
            </a:r>
            <a:br>
              <a:rPr lang="en-US" sz="2400" kern="0" dirty="0" smtClean="0"/>
            </a:br>
            <a:endParaRPr lang="en-US" sz="2000" kern="0" dirty="0"/>
          </a:p>
        </p:txBody>
      </p:sp>
      <p:sp>
        <p:nvSpPr>
          <p:cNvPr id="5" name="title_cohort"/>
          <p:cNvSpPr txBox="1"/>
          <p:nvPr/>
        </p:nvSpPr>
        <p:spPr>
          <a:xfrm>
            <a:off x="1947573" y="914407"/>
            <a:ext cx="5257800" cy="400110"/>
          </a:xfrm>
          <a:prstGeom prst="rect">
            <a:avLst/>
          </a:prstGeom>
          <a:noFill/>
        </p:spPr>
        <p:txBody>
          <a:bodyPr wrap="square" rtlCol="0">
            <a:spAutoFit/>
          </a:bodyPr>
          <a:lstStyle/>
          <a:p>
            <a:pPr algn="ctr"/>
            <a:r>
              <a:rPr lang="en-US" sz="2000" b="1" kern="0" smtClean="0"/>
              <a:t>(Transplants: January 2009 – June 2015)</a:t>
            </a:r>
            <a:endParaRPr lang="en-US" sz="2000" b="1" kern="0" dirty="0"/>
          </a:p>
        </p:txBody>
      </p:sp>
    </p:spTree>
    <p:extLst>
      <p:ext uri="{BB962C8B-B14F-4D97-AF65-F5344CB8AC3E}">
        <p14:creationId xmlns:p14="http://schemas.microsoft.com/office/powerpoint/2010/main" val="377579064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2704459"/>
              </p:ext>
            </p:extLst>
          </p:nvPr>
        </p:nvGraphicFramePr>
        <p:xfrm>
          <a:off x="228600" y="16002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0" y="239400"/>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300" kern="0" dirty="0" smtClean="0"/>
              <a:t>Bronchiolitis Obliterans Syndrome-Free Survival by Diagnosis</a:t>
            </a:r>
            <a:r>
              <a:rPr lang="en-US" sz="2400" kern="0" dirty="0" smtClean="0"/>
              <a:t/>
            </a:r>
            <a:br>
              <a:rPr lang="en-US" sz="2400" kern="0" dirty="0" smtClean="0"/>
            </a:br>
            <a:endParaRPr lang="en-US" sz="2000" kern="0" dirty="0"/>
          </a:p>
        </p:txBody>
      </p:sp>
      <p:sp>
        <p:nvSpPr>
          <p:cNvPr id="3" name="title_cohort"/>
          <p:cNvSpPr txBox="1"/>
          <p:nvPr/>
        </p:nvSpPr>
        <p:spPr>
          <a:xfrm>
            <a:off x="1143000" y="987178"/>
            <a:ext cx="6858000" cy="400110"/>
          </a:xfrm>
          <a:prstGeom prst="rect">
            <a:avLst/>
          </a:prstGeom>
          <a:noFill/>
        </p:spPr>
        <p:txBody>
          <a:bodyPr wrap="square" rtlCol="0">
            <a:spAutoFit/>
          </a:bodyPr>
          <a:lstStyle/>
          <a:p>
            <a:pPr algn="ctr"/>
            <a:r>
              <a:rPr lang="en-US" sz="2000" b="1" kern="0" dirty="0" smtClean="0"/>
              <a:t>(Transplants: January 1994 – June 2014)</a:t>
            </a:r>
            <a:endParaRPr lang="en-US" sz="2000" b="1" kern="0" dirty="0"/>
          </a:p>
        </p:txBody>
      </p:sp>
      <p:sp>
        <p:nvSpPr>
          <p:cNvPr id="12" name="pvalues"/>
          <p:cNvSpPr txBox="1"/>
          <p:nvPr/>
        </p:nvSpPr>
        <p:spPr>
          <a:xfrm>
            <a:off x="1530249" y="3962400"/>
            <a:ext cx="1655437" cy="2866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p </a:t>
            </a:r>
            <a:r>
              <a:rPr lang="en-US" sz="1400" b="1" dirty="0">
                <a:solidFill>
                  <a:srgbClr val="FFFF00"/>
                </a:solidFill>
              </a:rPr>
              <a:t>=</a:t>
            </a:r>
            <a:r>
              <a:rPr lang="en-US" sz="1400" b="1" dirty="0" smtClean="0">
                <a:solidFill>
                  <a:srgbClr val="FFFF00"/>
                </a:solidFill>
              </a:rPr>
              <a:t> 0.2491</a:t>
            </a:r>
            <a:endParaRPr lang="en-US" sz="1400" b="1" dirty="0">
              <a:solidFill>
                <a:srgbClr val="FFFF00"/>
              </a:solidFill>
            </a:endParaRPr>
          </a:p>
        </p:txBody>
      </p:sp>
    </p:spTree>
    <p:extLst>
      <p:ext uri="{BB962C8B-B14F-4D97-AF65-F5344CB8AC3E}">
        <p14:creationId xmlns:p14="http://schemas.microsoft.com/office/powerpoint/2010/main" val="419956877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00012467"/>
              </p:ext>
            </p:extLst>
          </p:nvPr>
        </p:nvGraphicFramePr>
        <p:xfrm>
          <a:off x="228600" y="16002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9" name="Title 1"/>
          <p:cNvSpPr txBox="1">
            <a:spLocks/>
          </p:cNvSpPr>
          <p:nvPr/>
        </p:nvSpPr>
        <p:spPr bwMode="auto">
          <a:xfrm>
            <a:off x="0" y="239400"/>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kern="0" dirty="0" smtClean="0"/>
              <a:t>Coronary Artery Vasculopathy-Free Survival by Diagnosis</a:t>
            </a:r>
            <a:br>
              <a:rPr lang="en-US" sz="2400" kern="0" dirty="0" smtClean="0"/>
            </a:br>
            <a:endParaRPr lang="en-US" sz="2000" kern="0" dirty="0"/>
          </a:p>
        </p:txBody>
      </p:sp>
      <p:sp>
        <p:nvSpPr>
          <p:cNvPr id="3" name="title_cohort"/>
          <p:cNvSpPr txBox="1"/>
          <p:nvPr/>
        </p:nvSpPr>
        <p:spPr>
          <a:xfrm>
            <a:off x="1143000" y="1066800"/>
            <a:ext cx="6858000" cy="400110"/>
          </a:xfrm>
          <a:prstGeom prst="rect">
            <a:avLst/>
          </a:prstGeom>
          <a:noFill/>
        </p:spPr>
        <p:txBody>
          <a:bodyPr wrap="square" rtlCol="0">
            <a:spAutoFit/>
          </a:bodyPr>
          <a:lstStyle/>
          <a:p>
            <a:pPr algn="ctr"/>
            <a:r>
              <a:rPr lang="en-US" sz="2000" b="1" kern="0" dirty="0" smtClean="0"/>
              <a:t>(Transplants: January 1994 – June 2014)</a:t>
            </a:r>
            <a:endParaRPr lang="en-US" sz="2000" b="1" kern="0" dirty="0"/>
          </a:p>
        </p:txBody>
      </p:sp>
      <p:sp>
        <p:nvSpPr>
          <p:cNvPr id="12" name="pvalues"/>
          <p:cNvSpPr txBox="1"/>
          <p:nvPr/>
        </p:nvSpPr>
        <p:spPr>
          <a:xfrm>
            <a:off x="1371600" y="3124200"/>
            <a:ext cx="1655437" cy="2866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p </a:t>
            </a:r>
            <a:r>
              <a:rPr lang="en-US" sz="1400" b="1" dirty="0">
                <a:solidFill>
                  <a:srgbClr val="FFFF00"/>
                </a:solidFill>
              </a:rPr>
              <a:t>=</a:t>
            </a:r>
            <a:r>
              <a:rPr lang="en-US" sz="1400" b="1" dirty="0" smtClean="0">
                <a:solidFill>
                  <a:srgbClr val="FFFF00"/>
                </a:solidFill>
              </a:rPr>
              <a:t> 0.0327</a:t>
            </a:r>
            <a:endParaRPr lang="en-US" sz="1400" b="1" dirty="0">
              <a:solidFill>
                <a:srgbClr val="FFFF00"/>
              </a:solidFill>
            </a:endParaRPr>
          </a:p>
        </p:txBody>
      </p:sp>
    </p:spTree>
    <p:extLst>
      <p:ext uri="{BB962C8B-B14F-4D97-AF65-F5344CB8AC3E}">
        <p14:creationId xmlns:p14="http://schemas.microsoft.com/office/powerpoint/2010/main" val="32179122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br>
              <a:rPr lang="en-US" sz="2600" dirty="0" smtClean="0"/>
            </a:br>
            <a:r>
              <a:rPr lang="en-US" sz="2400" dirty="0" smtClean="0"/>
              <a:t>Cumulative Post Transplant Morbidity Rates in </a:t>
            </a:r>
            <a:r>
              <a:rPr lang="en-US" sz="2400" u="sng" dirty="0" smtClean="0"/>
              <a:t>Survivors</a:t>
            </a:r>
            <a:r>
              <a:rPr lang="en-US" sz="2400" dirty="0" smtClean="0"/>
              <a:t> within 1 and 5 Years </a:t>
            </a:r>
            <a:r>
              <a:rPr lang="en-US" sz="2000" dirty="0" smtClean="0"/>
              <a:t>(Transplants: January 1994 – June 2014)</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882605230"/>
              </p:ext>
            </p:extLst>
          </p:nvPr>
        </p:nvGraphicFramePr>
        <p:xfrm>
          <a:off x="381000" y="1812589"/>
          <a:ext cx="8458200" cy="4150667"/>
        </p:xfrm>
        <a:graphic>
          <a:graphicData uri="http://schemas.openxmlformats.org/drawingml/2006/table">
            <a:tbl>
              <a:tblPr bandRow="1">
                <a:tableStyleId>{5C22544A-7EE6-4342-B048-85BDC9FD1C3A}</a:tableStyleId>
              </a:tblPr>
              <a:tblGrid>
                <a:gridCol w="3581400"/>
                <a:gridCol w="1219200"/>
                <a:gridCol w="1219200"/>
                <a:gridCol w="1219200"/>
                <a:gridCol w="1219200"/>
              </a:tblGrid>
              <a:tr h="997447">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58.7%</a:t>
                      </a:r>
                    </a:p>
                  </a:txBody>
                  <a:tcPr marL="9525" marR="9525" marT="9525"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(N=208)</a:t>
                      </a:r>
                    </a:p>
                  </a:txBody>
                  <a:tcPr marL="9525" marR="9525" marT="9525"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86.9%</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(N=107)</a:t>
                      </a:r>
                    </a:p>
                  </a:txBody>
                  <a:tcPr marL="9525" marR="9525" marT="9525"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18.7%</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(N=225)</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42.7%</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(N=124)</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5731">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a:t>
                      </a:r>
                      <a:r>
                        <a:rPr lang="en-US" sz="1600" b="1" i="1" dirty="0" smtClean="0">
                          <a:solidFill>
                            <a:srgbClr val="FFFFFF"/>
                          </a:solidFill>
                          <a:latin typeface="+mn-lt"/>
                          <a:ea typeface="Times New Roman"/>
                          <a:cs typeface="Times New Roman"/>
                        </a:rPr>
                        <a:t> </a:t>
                      </a:r>
                      <a:r>
                        <a:rPr lang="en-US" sz="1500" b="1" i="1" dirty="0" smtClean="0">
                          <a:solidFill>
                            <a:srgbClr val="FFFFFF"/>
                          </a:solidFill>
                          <a:latin typeface="+mn-lt"/>
                          <a:ea typeface="Times New Roman"/>
                          <a:cs typeface="Times New Roman"/>
                        </a:rPr>
                        <a:t>2.5 </a:t>
                      </a:r>
                      <a:r>
                        <a:rPr lang="en-US" sz="1500" b="1" i="1" dirty="0">
                          <a:solidFill>
                            <a:srgbClr val="FFFFFF"/>
                          </a:solidFill>
                          <a:latin typeface="+mn-lt"/>
                          <a:ea typeface="Times New Roman"/>
                          <a:cs typeface="Times New Roman"/>
                        </a:rPr>
                        <a:t>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11.1%</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29.8%</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78865">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3.1%</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8.1%</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78865">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4.4%</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4.0%</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78865">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0.0%</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0.8%</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23.5%</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(N=213)</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68.2%</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(N=110)</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17.5%</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(N=228)</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31.3%</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(N=128)</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Coronary Artery 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1.7%</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(N=181)</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6.6%</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(N=61)</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8.1%</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(N=209)</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31.8%</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(N=110)</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9" name="Group 8"/>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0" name="Title 2"/>
          <p:cNvSpPr txBox="1"/>
          <p:nvPr/>
        </p:nvSpPr>
        <p:spPr>
          <a:xfrm>
            <a:off x="304800" y="1295400"/>
            <a:ext cx="8458200" cy="461665"/>
          </a:xfrm>
          <a:prstGeom prst="rect">
            <a:avLst/>
          </a:prstGeom>
          <a:noFill/>
        </p:spPr>
        <p:txBody>
          <a:bodyPr wrap="square" rtlCol="0">
            <a:spAutoFit/>
          </a:bodyPr>
          <a:lstStyle/>
          <a:p>
            <a:pPr algn="ctr"/>
            <a:r>
              <a:rPr lang="en-US" sz="2400" b="1" kern="0" dirty="0"/>
              <a:t>Diagnosis = </a:t>
            </a:r>
            <a:r>
              <a:rPr lang="en-US" sz="2400" b="1" kern="0" dirty="0" smtClean="0"/>
              <a:t>CHD</a:t>
            </a:r>
            <a:endParaRPr lang="en-US" sz="2400" b="1" kern="0" dirty="0"/>
          </a:p>
        </p:txBody>
      </p:sp>
    </p:spTree>
    <p:extLst>
      <p:ext uri="{BB962C8B-B14F-4D97-AF65-F5344CB8AC3E}">
        <p14:creationId xmlns:p14="http://schemas.microsoft.com/office/powerpoint/2010/main" val="42891111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br>
              <a:rPr lang="en-US" sz="2600" dirty="0" smtClean="0"/>
            </a:br>
            <a:r>
              <a:rPr lang="en-US" sz="2400" dirty="0" smtClean="0"/>
              <a:t>Cumulative Post Transplant Morbidity Rates in </a:t>
            </a:r>
            <a:r>
              <a:rPr lang="en-US" sz="2400" u="sng" dirty="0" smtClean="0"/>
              <a:t>Survivors</a:t>
            </a:r>
            <a:r>
              <a:rPr lang="en-US" sz="2400" dirty="0" smtClean="0"/>
              <a:t> within 1 and 5 Years </a:t>
            </a:r>
            <a:r>
              <a:rPr lang="en-US" sz="2000" dirty="0" smtClean="0"/>
              <a:t>(Transplants: January 1994 – June 2014)</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929549684"/>
              </p:ext>
            </p:extLst>
          </p:nvPr>
        </p:nvGraphicFramePr>
        <p:xfrm>
          <a:off x="381000" y="1812589"/>
          <a:ext cx="8458200" cy="4150667"/>
        </p:xfrm>
        <a:graphic>
          <a:graphicData uri="http://schemas.openxmlformats.org/drawingml/2006/table">
            <a:tbl>
              <a:tblPr bandRow="1">
                <a:tableStyleId>{5C22544A-7EE6-4342-B048-85BDC9FD1C3A}</a:tableStyleId>
              </a:tblPr>
              <a:tblGrid>
                <a:gridCol w="3581400"/>
                <a:gridCol w="1219200"/>
                <a:gridCol w="1219200"/>
                <a:gridCol w="1219200"/>
                <a:gridCol w="1219200"/>
              </a:tblGrid>
              <a:tr h="997447">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58.8%</a:t>
                      </a:r>
                    </a:p>
                  </a:txBody>
                  <a:tcPr marL="9525" marR="9525" marT="9525"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(N=97)</a:t>
                      </a:r>
                    </a:p>
                  </a:txBody>
                  <a:tcPr marL="9525" marR="9525" marT="9525"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88.9%</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(N=36)</a:t>
                      </a:r>
                    </a:p>
                  </a:txBody>
                  <a:tcPr marL="9525" marR="9525" marT="9525"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16.5%</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(N=121)</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47.3%</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(N=55)</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5731">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a:t>
                      </a:r>
                      <a:r>
                        <a:rPr lang="en-US" sz="1600" b="1" i="1" dirty="0" smtClean="0">
                          <a:solidFill>
                            <a:srgbClr val="FFFFFF"/>
                          </a:solidFill>
                          <a:latin typeface="+mn-lt"/>
                          <a:ea typeface="Times New Roman"/>
                          <a:cs typeface="Times New Roman"/>
                        </a:rPr>
                        <a:t> </a:t>
                      </a:r>
                      <a:r>
                        <a:rPr lang="en-US" sz="1500" b="1" i="1" dirty="0" smtClean="0">
                          <a:solidFill>
                            <a:srgbClr val="FFFFFF"/>
                          </a:solidFill>
                          <a:latin typeface="+mn-lt"/>
                          <a:ea typeface="Times New Roman"/>
                          <a:cs typeface="Times New Roman"/>
                        </a:rPr>
                        <a:t>2.5 </a:t>
                      </a:r>
                      <a:r>
                        <a:rPr lang="en-US" sz="1500" b="1" i="1" dirty="0">
                          <a:solidFill>
                            <a:srgbClr val="FFFFFF"/>
                          </a:solidFill>
                          <a:latin typeface="+mn-lt"/>
                          <a:ea typeface="Times New Roman"/>
                          <a:cs typeface="Times New Roman"/>
                        </a:rPr>
                        <a:t>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9.9%</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29.1%</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78865">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2.5%</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14.5%</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78865">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3.3%</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1.8%</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78865">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0.8%</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j-lt"/>
                        </a:rPr>
                        <a:t>1.8%</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33.0%</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(N=106)</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66.7%</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(N=39)</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14.3%</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(N=126)</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22.4%</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(N=58)</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Coronary Artery 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4.0%</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(N=99)</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3.1%</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(N=32)</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5149">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8.3%</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(N=121)</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a:solidFill>
                            <a:schemeClr val="tx1"/>
                          </a:solidFill>
                          <a:effectLst/>
                          <a:latin typeface="+mj-lt"/>
                        </a:rPr>
                        <a:t>30.4%</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j-lt"/>
                        </a:rPr>
                        <a:t>(N=46)</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9" name="Group 8"/>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0" name="Title 2"/>
          <p:cNvSpPr txBox="1"/>
          <p:nvPr/>
        </p:nvSpPr>
        <p:spPr>
          <a:xfrm>
            <a:off x="304800" y="1295400"/>
            <a:ext cx="8458200" cy="461665"/>
          </a:xfrm>
          <a:prstGeom prst="rect">
            <a:avLst/>
          </a:prstGeom>
          <a:noFill/>
        </p:spPr>
        <p:txBody>
          <a:bodyPr wrap="square" rtlCol="0">
            <a:spAutoFit/>
          </a:bodyPr>
          <a:lstStyle/>
          <a:p>
            <a:pPr algn="ctr"/>
            <a:r>
              <a:rPr lang="en-US" sz="2400" b="1" kern="0" dirty="0"/>
              <a:t>Diagnosis = </a:t>
            </a:r>
            <a:r>
              <a:rPr lang="en-US" sz="2400" b="1" kern="0" dirty="0" smtClean="0"/>
              <a:t>PAH</a:t>
            </a:r>
            <a:endParaRPr lang="en-US" sz="2400" b="1" kern="0" dirty="0"/>
          </a:p>
        </p:txBody>
      </p:sp>
    </p:spTree>
    <p:extLst>
      <p:ext uri="{BB962C8B-B14F-4D97-AF65-F5344CB8AC3E}">
        <p14:creationId xmlns:p14="http://schemas.microsoft.com/office/powerpoint/2010/main" val="368629211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Adult-Heart Lung Transplants</a:t>
            </a:r>
            <a:r>
              <a:rPr lang="en-US" sz="2800" dirty="0" smtClean="0"/>
              <a:t/>
            </a:r>
            <a:br>
              <a:rPr lang="en-US" sz="2800" dirty="0" smtClean="0"/>
            </a:br>
            <a:r>
              <a:rPr lang="en-US" sz="2400" dirty="0" smtClean="0"/>
              <a:t>Cause of Death </a:t>
            </a:r>
            <a:r>
              <a:rPr lang="en-US" sz="2000" dirty="0" smtClean="0"/>
              <a:t>(Deaths: January 1992 – June 2015)</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062817184"/>
              </p:ext>
            </p:extLst>
          </p:nvPr>
        </p:nvGraphicFramePr>
        <p:xfrm>
          <a:off x="357913" y="1324477"/>
          <a:ext cx="8534399" cy="4866543"/>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411829">
                <a:tc>
                  <a:txBody>
                    <a:bodyPr/>
                    <a:lstStyle/>
                    <a:p>
                      <a:pPr algn="ctr" rtl="0" fontAlgn="t"/>
                      <a:r>
                        <a:rPr lang="en-US" sz="1400" b="1" dirty="0">
                          <a:solidFill>
                            <a:srgbClr val="FFFF00"/>
                          </a:solidFill>
                        </a:rPr>
                        <a:t>CAUSE OF DEATH</a:t>
                      </a:r>
                      <a:endParaRPr lang="en-US" b="1"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0-30 Days (N=164)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31 Days - 1 Year (N=113)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j-lt"/>
                        </a:rPr>
                        <a:t>&gt;1 Year - 3 Years (N=95)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&gt;3 Years - 5 Years (N=45)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&gt;5 Years (N=160)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smtClean="0">
                          <a:solidFill>
                            <a:schemeClr val="tx1"/>
                          </a:solidFill>
                        </a:rPr>
                        <a:t>OB/BOS</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6 (5.3%)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35 (36.8%)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12 (26.7%)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43 (26.9%)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ACUTE REJECTION</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(3.2%)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LYMPHOMA</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5 (5.3%)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6 (3.8%)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MALIGNANCY, 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 (4.2%)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5 (3.1%)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INFECTION, NON-CMV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14 (8.5%)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37 (32.7%)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29 (30.5%)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10 (22.2%)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29 (18.1%)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GRAFT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46 (28.0%)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23 (20.4%)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 (10.5%)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8 (17.8%)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31 (19.4%)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CARDIOVASCULAR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16 (9.8%)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5 (4.4%)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 (4.2%)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5 (11.1%)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16 (10.0%)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TECHNICAL</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46 (28.0%)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587774">
                <a:tc>
                  <a:txBody>
                    <a:bodyPr/>
                    <a:lstStyle/>
                    <a:p>
                      <a:pPr rtl="0" fontAlgn="t"/>
                      <a:r>
                        <a:rPr lang="en-US" sz="1300" b="1" dirty="0" smtClean="0">
                          <a:solidFill>
                            <a:schemeClr val="tx1"/>
                          </a:solidFill>
                        </a:rPr>
                        <a:t>MULTIPLE ORGAN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17 (10.4%)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23 (20.4%)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(3.2%)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10 (6.3%)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23 (14.0%)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13 (11.5%)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3 (6.7%)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18 (11.3%)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bl>
          </a:graphicData>
        </a:graphic>
      </p:graphicFrame>
      <p:grpSp>
        <p:nvGrpSpPr>
          <p:cNvPr id="9" name="Group 8"/>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0" name="Title 2"/>
          <p:cNvSpPr txBox="1"/>
          <p:nvPr/>
        </p:nvSpPr>
        <p:spPr>
          <a:xfrm>
            <a:off x="304800" y="914400"/>
            <a:ext cx="8458200" cy="461665"/>
          </a:xfrm>
          <a:prstGeom prst="rect">
            <a:avLst/>
          </a:prstGeom>
          <a:noFill/>
        </p:spPr>
        <p:txBody>
          <a:bodyPr wrap="square" rtlCol="0">
            <a:spAutoFit/>
          </a:bodyPr>
          <a:lstStyle/>
          <a:p>
            <a:pPr algn="ctr"/>
            <a:r>
              <a:rPr lang="en-US" sz="2400" b="1" kern="0" dirty="0"/>
              <a:t>Diagnosis = </a:t>
            </a:r>
            <a:r>
              <a:rPr lang="en-US" sz="2400" b="1" kern="0" dirty="0" smtClean="0"/>
              <a:t>CHD</a:t>
            </a:r>
            <a:endParaRPr lang="en-US" sz="2400" b="1" kern="0" dirty="0"/>
          </a:p>
        </p:txBody>
      </p:sp>
    </p:spTree>
    <p:extLst>
      <p:ext uri="{BB962C8B-B14F-4D97-AF65-F5344CB8AC3E}">
        <p14:creationId xmlns:p14="http://schemas.microsoft.com/office/powerpoint/2010/main" val="714548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Adult-Heart Lung Transplants</a:t>
            </a:r>
            <a:r>
              <a:rPr lang="en-US" sz="2800" dirty="0" smtClean="0"/>
              <a:t/>
            </a:r>
            <a:br>
              <a:rPr lang="en-US" sz="2800" dirty="0" smtClean="0"/>
            </a:br>
            <a:r>
              <a:rPr lang="en-US" sz="2400" dirty="0" smtClean="0"/>
              <a:t>Cause of Death </a:t>
            </a:r>
            <a:r>
              <a:rPr lang="en-US" sz="2000" dirty="0" smtClean="0"/>
              <a:t>(Deaths: January 1992 – June 2015)</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492962506"/>
              </p:ext>
            </p:extLst>
          </p:nvPr>
        </p:nvGraphicFramePr>
        <p:xfrm>
          <a:off x="357913" y="1324477"/>
          <a:ext cx="8534399" cy="4866543"/>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411829">
                <a:tc>
                  <a:txBody>
                    <a:bodyPr/>
                    <a:lstStyle/>
                    <a:p>
                      <a:pPr algn="ctr" rtl="0" fontAlgn="t"/>
                      <a:r>
                        <a:rPr lang="en-US" sz="1400" b="1" dirty="0">
                          <a:solidFill>
                            <a:srgbClr val="FFFF00"/>
                          </a:solidFill>
                        </a:rPr>
                        <a:t>CAUSE OF DEATH</a:t>
                      </a:r>
                      <a:endParaRPr lang="en-US" b="1"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0-30 Days (N=93)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31 Days - 1 Year (N=74)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&gt;1 Year - 3 Years (N=75)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&gt;3 Years - 5 Years (N=39)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&gt;5 Years (N=117)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smtClean="0">
                          <a:solidFill>
                            <a:schemeClr val="tx1"/>
                          </a:solidFill>
                        </a:rPr>
                        <a:t>OB/BOS</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 (4.1%)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20 (26.7%)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5 (12.8%)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29 (24.8%)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ACUTE REJECTION</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LYMPHOMA</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 (7.7%)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MALIGNANCY, 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(7.7%)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14 (12.0%)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INFECTION, NON-CMV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24 (25.8%)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28 (37.8%)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10 (13.3%)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9 (23.1%)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21 (17.9%)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GRAFT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28 (30.1%)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13 (17.6%)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15 (20.0%)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8 (20.5%)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17 (14.5%)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86694">
                <a:tc>
                  <a:txBody>
                    <a:bodyPr/>
                    <a:lstStyle/>
                    <a:p>
                      <a:pPr rtl="0" fontAlgn="t"/>
                      <a:r>
                        <a:rPr lang="en-US" sz="1300" b="1" dirty="0">
                          <a:solidFill>
                            <a:schemeClr val="tx1"/>
                          </a:solidFill>
                        </a:rPr>
                        <a:t>CARDIOVASCULAR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 (4.3%)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 (5.4%)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11 (14.7%)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6 (15.4%)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15 (12.8%)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TECHNICAL</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18 (19.4%)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587774">
                <a:tc>
                  <a:txBody>
                    <a:bodyPr/>
                    <a:lstStyle/>
                    <a:p>
                      <a:pPr rtl="0" fontAlgn="t"/>
                      <a:r>
                        <a:rPr lang="en-US" sz="1300" b="1" dirty="0" smtClean="0">
                          <a:solidFill>
                            <a:schemeClr val="tx1"/>
                          </a:solidFill>
                        </a:rPr>
                        <a:t>MULTIPLE ORGAN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 (7.5%)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8 (10.8%)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(5.1%)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5 (4.3%)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86694">
                <a:tc>
                  <a:txBody>
                    <a:bodyPr/>
                    <a:lstStyle/>
                    <a:p>
                      <a:pPr rtl="0" fontAlgn="t"/>
                      <a:r>
                        <a:rPr lang="en-US" sz="1300" b="1" dirty="0">
                          <a:solidFill>
                            <a:schemeClr val="tx1"/>
                          </a:solidFill>
                        </a:rPr>
                        <a:t>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 (10.8%)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11 (14.9%)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9 (12.0%)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3 (7.7%)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j-lt"/>
                        </a:rPr>
                        <a:t>13 (11.1%)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bl>
          </a:graphicData>
        </a:graphic>
      </p:graphicFrame>
      <p:grpSp>
        <p:nvGrpSpPr>
          <p:cNvPr id="9" name="Group 8"/>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0" name="Title 2"/>
          <p:cNvSpPr txBox="1"/>
          <p:nvPr/>
        </p:nvSpPr>
        <p:spPr>
          <a:xfrm>
            <a:off x="304800" y="914400"/>
            <a:ext cx="8458200" cy="461665"/>
          </a:xfrm>
          <a:prstGeom prst="rect">
            <a:avLst/>
          </a:prstGeom>
          <a:noFill/>
        </p:spPr>
        <p:txBody>
          <a:bodyPr wrap="square" rtlCol="0">
            <a:spAutoFit/>
          </a:bodyPr>
          <a:lstStyle/>
          <a:p>
            <a:pPr algn="ctr"/>
            <a:r>
              <a:rPr lang="en-US" sz="2400" b="1" kern="0" dirty="0"/>
              <a:t>Diagnosis = </a:t>
            </a:r>
            <a:r>
              <a:rPr lang="en-US" sz="2400" b="1" kern="0" dirty="0" smtClean="0"/>
              <a:t>PAH</a:t>
            </a:r>
            <a:endParaRPr lang="en-US" sz="2400" b="1" kern="0" dirty="0"/>
          </a:p>
        </p:txBody>
      </p:sp>
    </p:spTree>
    <p:extLst>
      <p:ext uri="{BB962C8B-B14F-4D97-AF65-F5344CB8AC3E}">
        <p14:creationId xmlns:p14="http://schemas.microsoft.com/office/powerpoint/2010/main" val="1064524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Heart-Lung Retransplants</a:t>
            </a:r>
            <a:r>
              <a:rPr lang="en-US" sz="2800" dirty="0" smtClean="0"/>
              <a:t/>
            </a:r>
            <a:br>
              <a:rPr lang="en-US" sz="2800" dirty="0" smtClean="0"/>
            </a:br>
            <a:r>
              <a:rPr lang="en-US" sz="2400" dirty="0" smtClean="0"/>
              <a:t>Retransplants by Year and Location</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0407657"/>
              </p:ext>
            </p:extLst>
          </p:nvPr>
        </p:nvGraphicFramePr>
        <p:xfrm>
          <a:off x="228600" y="11430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216348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ext uri="{D42A27DB-BD31-4B8C-83A1-F6EECF244321}">
                <p14:modId xmlns:p14="http://schemas.microsoft.com/office/powerpoint/2010/main" val="554304410"/>
              </p:ext>
            </p:extLst>
          </p:nvPr>
        </p:nvGraphicFramePr>
        <p:xfrm>
          <a:off x="1676400" y="1295400"/>
          <a:ext cx="5715000" cy="4571996"/>
        </p:xfrm>
        <a:graphic>
          <a:graphicData uri="http://schemas.openxmlformats.org/drawingml/2006/table">
            <a:tbl>
              <a:tblPr bandRow="1">
                <a:tableStyleId>{5C22544A-7EE6-4342-B048-85BDC9FD1C3A}</a:tableStyleId>
              </a:tblPr>
              <a:tblGrid>
                <a:gridCol w="3962400"/>
                <a:gridCol w="1752600"/>
              </a:tblGrid>
              <a:tr h="351692">
                <a:tc>
                  <a:txBody>
                    <a:bodyPr/>
                    <a:lstStyle/>
                    <a:p>
                      <a:pPr rtl="0" fontAlgn="t"/>
                      <a:r>
                        <a:rPr lang="en-US" sz="1700" b="1" dirty="0">
                          <a:solidFill>
                            <a:srgbClr val="FFFF00"/>
                          </a:solidFill>
                        </a:rPr>
                        <a:t>Diagnosis</a:t>
                      </a:r>
                      <a:endParaRPr lang="en-US" dirty="0">
                        <a:solidFill>
                          <a:srgbClr val="FFFF00"/>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rtl="0" fontAlgn="t"/>
                      <a:r>
                        <a:rPr lang="en-US" sz="1600" b="1" dirty="0">
                          <a:solidFill>
                            <a:srgbClr val="FFFF00"/>
                          </a:solidFill>
                        </a:rPr>
                        <a:t>N  (%)</a:t>
                      </a:r>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a:solidFill>
                            <a:schemeClr val="tx1"/>
                          </a:solidFill>
                          <a:effectLst/>
                          <a:latin typeface="+mj-lt"/>
                        </a:rPr>
                        <a:t>CHD</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j-lt"/>
                        </a:rPr>
                        <a:t>1,203 (35.4%)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a:solidFill>
                            <a:schemeClr val="tx1"/>
                          </a:solidFill>
                          <a:effectLst/>
                          <a:latin typeface="+mj-lt"/>
                        </a:rPr>
                        <a:t>PAH</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j-lt"/>
                        </a:rPr>
                        <a:t>931 (27.4%)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a:solidFill>
                            <a:schemeClr val="tx1"/>
                          </a:solidFill>
                          <a:effectLst/>
                          <a:latin typeface="+mj-lt"/>
                        </a:rPr>
                        <a:t>CF</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j-lt"/>
                        </a:rPr>
                        <a:t>460 (13.5%)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smtClean="0">
                          <a:solidFill>
                            <a:schemeClr val="tx1"/>
                          </a:solidFill>
                          <a:effectLst/>
                          <a:latin typeface="+mj-lt"/>
                        </a:rPr>
                        <a:t>CM</a:t>
                      </a:r>
                      <a:endParaRPr lang="en-US" sz="1400" b="1" i="0" u="none" strike="noStrike" dirty="0">
                        <a:solidFill>
                          <a:schemeClr val="tx1"/>
                        </a:solidFill>
                        <a:effectLst/>
                        <a:latin typeface="+mj-lt"/>
                      </a:endParaRP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j-lt"/>
                        </a:rPr>
                        <a:t>193 (5.7%)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a:solidFill>
                            <a:schemeClr val="tx1"/>
                          </a:solidFill>
                          <a:effectLst/>
                          <a:latin typeface="+mj-lt"/>
                        </a:rPr>
                        <a:t>COPD</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j-lt"/>
                        </a:rPr>
                        <a:t>141 (4.2%)</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a:solidFill>
                            <a:schemeClr val="tx1"/>
                          </a:solidFill>
                          <a:effectLst/>
                          <a:latin typeface="+mj-lt"/>
                        </a:rPr>
                        <a:t>ILD</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j-lt"/>
                        </a:rPr>
                        <a:t>131 (3.9%)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a:solidFill>
                            <a:schemeClr val="tx1"/>
                          </a:solidFill>
                          <a:effectLst/>
                          <a:latin typeface="+mj-lt"/>
                        </a:rPr>
                        <a:t>A1ATD</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j-lt"/>
                        </a:rPr>
                        <a:t>63 (1.9%)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a:solidFill>
                            <a:schemeClr val="tx1"/>
                          </a:solidFill>
                          <a:effectLst/>
                          <a:latin typeface="+mj-lt"/>
                        </a:rPr>
                        <a:t>Sarcoidosis</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j-lt"/>
                        </a:rPr>
                        <a:t>58 (1.7%)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a:solidFill>
                            <a:schemeClr val="tx1"/>
                          </a:solidFill>
                          <a:effectLst/>
                          <a:latin typeface="+mj-lt"/>
                        </a:rPr>
                        <a:t>Retransplant</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j-lt"/>
                        </a:rPr>
                        <a:t>57 (1.7%)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a:solidFill>
                            <a:schemeClr val="tx1"/>
                          </a:solidFill>
                          <a:effectLst/>
                          <a:latin typeface="+mj-lt"/>
                        </a:rPr>
                        <a:t>Bronchiectasis</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j-lt"/>
                        </a:rPr>
                        <a:t>31 (0.9%)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dirty="0">
                          <a:solidFill>
                            <a:schemeClr val="tx1"/>
                          </a:solidFill>
                          <a:effectLst/>
                          <a:latin typeface="+mj-lt"/>
                        </a:rPr>
                        <a:t>OB (non-Retransplant)</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j-lt"/>
                        </a:rPr>
                        <a:t>26 (0.8%)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a:solidFill>
                            <a:schemeClr val="tx1"/>
                          </a:solidFill>
                          <a:effectLst/>
                          <a:latin typeface="+mj-lt"/>
                        </a:rPr>
                        <a:t>Other</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j-lt"/>
                        </a:rPr>
                        <a:t>103 (3.0%)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bl>
          </a:graphicData>
        </a:graphic>
      </p:graphicFrame>
      <p:sp>
        <p:nvSpPr>
          <p:cNvPr id="20" name="Title 1"/>
          <p:cNvSpPr txBox="1">
            <a:spLocks/>
          </p:cNvSpPr>
          <p:nvPr/>
        </p:nvSpPr>
        <p:spPr bwMode="auto">
          <a:xfrm>
            <a:off x="0" y="1181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br>
              <a:rPr lang="en-US" sz="2600" kern="0" dirty="0" smtClean="0"/>
            </a:br>
            <a:endParaRPr lang="en-US" sz="2000" kern="0" dirty="0"/>
          </a:p>
        </p:txBody>
      </p:sp>
      <p:sp>
        <p:nvSpPr>
          <p:cNvPr id="3" name="Title 2"/>
          <p:cNvSpPr txBox="1"/>
          <p:nvPr/>
        </p:nvSpPr>
        <p:spPr>
          <a:xfrm>
            <a:off x="1066800" y="617737"/>
            <a:ext cx="2057400" cy="461665"/>
          </a:xfrm>
          <a:prstGeom prst="rect">
            <a:avLst/>
          </a:prstGeom>
          <a:noFill/>
        </p:spPr>
        <p:txBody>
          <a:bodyPr wrap="square" rtlCol="0">
            <a:spAutoFit/>
          </a:bodyPr>
          <a:lstStyle/>
          <a:p>
            <a:pPr algn="ctr"/>
            <a:r>
              <a:rPr lang="en-US" sz="2400" b="1" kern="0" dirty="0" smtClean="0"/>
              <a:t>Diagnosis</a:t>
            </a:r>
            <a:endParaRPr lang="en-US" sz="2400" b="1" kern="0" dirty="0"/>
          </a:p>
        </p:txBody>
      </p:sp>
      <p:sp>
        <p:nvSpPr>
          <p:cNvPr id="21" name="title_cohort"/>
          <p:cNvSpPr txBox="1"/>
          <p:nvPr/>
        </p:nvSpPr>
        <p:spPr>
          <a:xfrm>
            <a:off x="2810105" y="665927"/>
            <a:ext cx="5249694" cy="400110"/>
          </a:xfrm>
          <a:prstGeom prst="rect">
            <a:avLst/>
          </a:prstGeom>
          <a:noFill/>
        </p:spPr>
        <p:txBody>
          <a:bodyPr wrap="square" rtlCol="0">
            <a:spAutoFit/>
          </a:bodyPr>
          <a:lstStyle/>
          <a:p>
            <a:r>
              <a:rPr lang="en-US" sz="2000" b="1" kern="0" dirty="0" smtClean="0"/>
              <a:t>(</a:t>
            </a:r>
            <a:r>
              <a:rPr lang="en-US" sz="2000" b="1" kern="0" dirty="0"/>
              <a:t>Transplants: January 1982 – June </a:t>
            </a:r>
            <a:r>
              <a:rPr lang="en-US" sz="2000" b="1" kern="0" dirty="0" smtClean="0"/>
              <a:t>2015)</a:t>
            </a:r>
            <a:endParaRPr lang="en-US" sz="2000" b="1" kern="0" dirty="0"/>
          </a:p>
        </p:txBody>
      </p:sp>
      <p:grpSp>
        <p:nvGrpSpPr>
          <p:cNvPr id="14" name="Group 13"/>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p:spPr>
          </p:pic>
          <p:sp>
            <p:nvSpPr>
              <p:cNvPr id="23"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674257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642351825"/>
              </p:ext>
            </p:extLst>
          </p:nvPr>
        </p:nvGraphicFramePr>
        <p:xfrm>
          <a:off x="76200" y="1066800"/>
          <a:ext cx="88392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0" name="Title 1"/>
          <p:cNvSpPr txBox="1">
            <a:spLocks/>
          </p:cNvSpPr>
          <p:nvPr/>
        </p:nvSpPr>
        <p:spPr bwMode="auto">
          <a:xfrm>
            <a:off x="0" y="200488"/>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endParaRPr lang="en-US" sz="2000" kern="0" dirty="0"/>
          </a:p>
        </p:txBody>
      </p:sp>
      <p:sp>
        <p:nvSpPr>
          <p:cNvPr id="3" name="Title 2"/>
          <p:cNvSpPr txBox="1"/>
          <p:nvPr/>
        </p:nvSpPr>
        <p:spPr>
          <a:xfrm>
            <a:off x="749052" y="652894"/>
            <a:ext cx="2971800" cy="461665"/>
          </a:xfrm>
          <a:prstGeom prst="rect">
            <a:avLst/>
          </a:prstGeom>
          <a:noFill/>
        </p:spPr>
        <p:txBody>
          <a:bodyPr wrap="square" rtlCol="0">
            <a:spAutoFit/>
          </a:bodyPr>
          <a:lstStyle/>
          <a:p>
            <a:r>
              <a:rPr lang="en-US" sz="2400" b="1" kern="0" dirty="0"/>
              <a:t>Diagnosis by </a:t>
            </a:r>
            <a:r>
              <a:rPr lang="en-US" sz="2400" b="1" kern="0" dirty="0" smtClean="0"/>
              <a:t>Era</a:t>
            </a:r>
            <a:endParaRPr lang="en-US" sz="2400" b="1" kern="0" dirty="0"/>
          </a:p>
        </p:txBody>
      </p:sp>
      <p:sp>
        <p:nvSpPr>
          <p:cNvPr id="21" name="title_cohort"/>
          <p:cNvSpPr txBox="1"/>
          <p:nvPr/>
        </p:nvSpPr>
        <p:spPr>
          <a:xfrm>
            <a:off x="2985570" y="704721"/>
            <a:ext cx="5715000" cy="400110"/>
          </a:xfrm>
          <a:prstGeom prst="rect">
            <a:avLst/>
          </a:prstGeom>
          <a:noFill/>
        </p:spPr>
        <p:txBody>
          <a:bodyPr wrap="square" rtlCol="0">
            <a:spAutoFit/>
          </a:bodyPr>
          <a:lstStyle/>
          <a:p>
            <a:pPr algn="ctr"/>
            <a:r>
              <a:rPr lang="en-US" sz="2000" b="1" kern="0" smtClean="0"/>
              <a:t>(Transplants: January 1982 – June 2015)</a:t>
            </a:r>
            <a:endParaRPr lang="en-US" sz="2000" b="1" kern="0" dirty="0"/>
          </a:p>
        </p:txBody>
      </p:sp>
    </p:spTree>
    <p:extLst>
      <p:ext uri="{BB962C8B-B14F-4D97-AF65-F5344CB8AC3E}">
        <p14:creationId xmlns:p14="http://schemas.microsoft.com/office/powerpoint/2010/main" val="3495960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br>
              <a:rPr lang="en-US" sz="2600" dirty="0" smtClean="0"/>
            </a:br>
            <a:r>
              <a:rPr lang="en-US" sz="2400" dirty="0" smtClean="0"/>
              <a:t>Major Indications by Year (%)</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319384794"/>
              </p:ext>
            </p:extLst>
          </p:nvPr>
        </p:nvGraphicFramePr>
        <p:xfrm>
          <a:off x="122663" y="1143000"/>
          <a:ext cx="8868937"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105400" y="6261780"/>
            <a:ext cx="3810000" cy="461665"/>
          </a:xfrm>
          <a:prstGeom prst="rect">
            <a:avLst/>
          </a:prstGeom>
          <a:noFill/>
        </p:spPr>
        <p:txBody>
          <a:bodyPr wrap="square" rtlCol="0">
            <a:spAutoFit/>
          </a:bodyPr>
          <a:lstStyle/>
          <a:p>
            <a:r>
              <a:rPr lang="en-US" sz="1200" b="1" dirty="0" smtClean="0">
                <a:solidFill>
                  <a:srgbClr val="FFFF00"/>
                </a:solidFill>
              </a:rPr>
              <a:t>Since only major indications are shown, sum of percentages for each year is less than 100%.</a:t>
            </a:r>
            <a:endParaRPr lang="en-US" sz="1200" b="1" dirty="0">
              <a:solidFill>
                <a:srgbClr val="FFFF00"/>
              </a:solidFill>
            </a:endParaRPr>
          </a:p>
        </p:txBody>
      </p:sp>
      <p:grpSp>
        <p:nvGrpSpPr>
          <p:cNvPr id="12" name="Group 11"/>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15257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Description0 xmlns="1df23a4e-d417-4e0a-a778-b7db59ac479a">Final slides</Description0>
    <Archive_x0020_Status xmlns="1df23a4e-d417-4e0a-a778-b7db59ac479a">Active</Archive_x0020_Statu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Props1.xml><?xml version="1.0" encoding="utf-8"?>
<ds:datastoreItem xmlns:ds="http://schemas.openxmlformats.org/officeDocument/2006/customXml" ds:itemID="{C91805D6-AC72-435D-A51A-1C2C01D7BD28}">
  <ds:schemaRefs>
    <ds:schemaRef ds:uri="http://www.w3.org/XML/1998/namespace"/>
    <ds:schemaRef ds:uri="http://purl.org/dc/dcmitype/"/>
    <ds:schemaRef ds:uri="http://purl.org/dc/term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1df23a4e-d417-4e0a-a778-b7db59ac479a"/>
    <ds:schemaRef ds:uri="http://schemas.microsoft.com/office/2006/metadata/properties"/>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CE293787-D5DF-4003-9CC1-FEE72A666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0C3B656-E6B5-4AAB-8944-E19268E21A82}">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UNOSTemplate</Template>
  <TotalTime>5434</TotalTime>
  <Words>5606</Words>
  <Application>Microsoft Office PowerPoint</Application>
  <PresentationFormat>On-screen Show (4:3)</PresentationFormat>
  <Paragraphs>1082</Paragraphs>
  <Slides>55</Slides>
  <Notes>49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55</vt:i4>
      </vt:variant>
    </vt:vector>
  </HeadingPairs>
  <TitlesOfParts>
    <vt:vector size="61" baseType="lpstr">
      <vt:lpstr>Arial</vt:lpstr>
      <vt:lpstr>Calibri</vt:lpstr>
      <vt:lpstr>Times</vt:lpstr>
      <vt:lpstr>Times New Roman</vt:lpstr>
      <vt:lpstr>Webdings</vt:lpstr>
      <vt:lpstr>UNOSTemplate</vt:lpstr>
      <vt:lpstr>HEART-LUNG TRANSPLANTATION</vt:lpstr>
      <vt:lpstr>Table of Contents</vt:lpstr>
      <vt:lpstr>Donor and Recipient Characteristics</vt:lpstr>
      <vt:lpstr>Adult Heart-Lung Transplants Number of Transplants Reported by Year</vt:lpstr>
      <vt:lpstr>PowerPoint Presentation</vt:lpstr>
      <vt:lpstr>Adult Heart-Lung Retransplants Retransplants by Year and Location</vt:lpstr>
      <vt:lpstr>PowerPoint Presentation</vt:lpstr>
      <vt:lpstr>PowerPoint Presentation</vt:lpstr>
      <vt:lpstr>Adult Heart-Lung Transplants Major Indications by Year (%)</vt:lpstr>
      <vt:lpstr>Adult Heart-Lung Transplants Major Indications by Year (Number)</vt:lpstr>
      <vt:lpstr>Adult Heart-Lung Transplants Age Distribution by Location </vt:lpstr>
      <vt:lpstr>PowerPoint Presentation</vt:lpstr>
      <vt:lpstr>PowerPoint Presentation</vt:lpstr>
      <vt:lpstr>Post Transplant Survival and Other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Induction and Maintenance Immunosuppression</vt:lpstr>
      <vt:lpstr>PowerPoint Presentation</vt:lpstr>
      <vt:lpstr>PowerPoint Presentation</vt:lpstr>
      <vt:lpstr>PowerPoint Presentation</vt:lpstr>
      <vt:lpstr>PowerPoint Presentation</vt:lpstr>
      <vt:lpstr>PowerPoint Presentation</vt:lpstr>
      <vt:lpstr>Post Transplant Morbidities</vt:lpstr>
      <vt:lpstr>Adult Heart-Lung Transplants Cumulative Post Transplant Morbidity Rates in Survivors within 1 and 5 Years (Transplants: January 1994 – June 2014)</vt:lpstr>
      <vt:lpstr>PowerPoint Presentation</vt:lpstr>
      <vt:lpstr>PowerPoint Presentation</vt:lpstr>
      <vt:lpstr>Adult Heart-Lung Transplants Cumulative Post Transplant Malignancy Rates in Survivors (Transplants: January 1994 – June 2014)</vt:lpstr>
      <vt:lpstr>PowerPoint Presentation</vt:lpstr>
      <vt:lpstr>Adult-Heart Lung Transplants Cause of Death (Deaths: January 1992 – June 2015)</vt:lpstr>
      <vt:lpstr>Adult Heart-Lung Transplants Cause of Death by Transplant Type  (Deaths: January 1992 – June 2015)</vt:lpstr>
      <vt:lpstr>PowerPoint Presentation</vt:lpstr>
      <vt:lpstr>Multivariable Analysis</vt:lpstr>
      <vt:lpstr>Adult Heart-Lung Transplants (1997-6/2014)
</vt:lpstr>
      <vt:lpstr>Adult Heart-Lung Transplants (1997-6/2014)
</vt:lpstr>
      <vt:lpstr>Adult Heart-Lung Transplants (1997-6/2014)
</vt:lpstr>
      <vt:lpstr>Focus Theme</vt:lpstr>
      <vt:lpstr>PowerPoint Presentation</vt:lpstr>
      <vt:lpstr>PowerPoint Presentation</vt:lpstr>
      <vt:lpstr>PowerPoint Presentation</vt:lpstr>
      <vt:lpstr>PowerPoint Presentation</vt:lpstr>
      <vt:lpstr>Adult Heart-Lung Transplants Age Distribution by Diagnosis </vt:lpstr>
      <vt:lpstr>PowerPoint Presentation</vt:lpstr>
      <vt:lpstr>PowerPoint Presentation</vt:lpstr>
      <vt:lpstr>PowerPoint Presentation</vt:lpstr>
      <vt:lpstr>Adult Heart-Lung Transplants Cumulative Post Transplant Morbidity Rates in Survivors within 1 and 5 Years (Transplants: January 1994 – June 2014)</vt:lpstr>
      <vt:lpstr>Adult Heart-Lung Transplants Cumulative Post Transplant Morbidity Rates in Survivors within 1 and 5 Years (Transplants: January 1994 – June 2014)</vt:lpstr>
      <vt:lpstr>Adult-Heart Lung Transplants Cause of Death (Deaths: January 1992 – June 2015)</vt:lpstr>
      <vt:lpstr>Adult-Heart Lung Transplants Cause of Death (Deaths: January 1992 – June 2015)</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Leah B. Edwards</cp:lastModifiedBy>
  <cp:revision>1023</cp:revision>
  <dcterms:created xsi:type="dcterms:W3CDTF">2009-06-30T12:53:17Z</dcterms:created>
  <dcterms:modified xsi:type="dcterms:W3CDTF">2016-10-24T18:50:22Z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